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Lst>
  <p:notesMasterIdLst>
    <p:notesMasterId r:id="rId90"/>
  </p:notesMasterIdLst>
  <p:handoutMasterIdLst>
    <p:handoutMasterId r:id="rId91"/>
  </p:handoutMasterIdLst>
  <p:sldIdLst>
    <p:sldId id="258" r:id="rId2"/>
    <p:sldId id="430" r:id="rId3"/>
    <p:sldId id="431" r:id="rId4"/>
    <p:sldId id="432" r:id="rId5"/>
    <p:sldId id="345" r:id="rId6"/>
    <p:sldId id="346" r:id="rId7"/>
    <p:sldId id="347" r:id="rId8"/>
    <p:sldId id="349" r:id="rId9"/>
    <p:sldId id="348" r:id="rId10"/>
    <p:sldId id="350" r:id="rId11"/>
    <p:sldId id="351" r:id="rId12"/>
    <p:sldId id="352" r:id="rId13"/>
    <p:sldId id="353" r:id="rId14"/>
    <p:sldId id="354" r:id="rId15"/>
    <p:sldId id="355" r:id="rId16"/>
    <p:sldId id="356" r:id="rId17"/>
    <p:sldId id="357" r:id="rId18"/>
    <p:sldId id="358" r:id="rId19"/>
    <p:sldId id="359" r:id="rId20"/>
    <p:sldId id="360" r:id="rId21"/>
    <p:sldId id="425" r:id="rId22"/>
    <p:sldId id="426" r:id="rId23"/>
    <p:sldId id="427" r:id="rId24"/>
    <p:sldId id="428" r:id="rId25"/>
    <p:sldId id="429" r:id="rId26"/>
    <p:sldId id="361" r:id="rId27"/>
    <p:sldId id="363" r:id="rId28"/>
    <p:sldId id="365" r:id="rId29"/>
    <p:sldId id="362" r:id="rId30"/>
    <p:sldId id="364" r:id="rId31"/>
    <p:sldId id="366" r:id="rId32"/>
    <p:sldId id="367" r:id="rId33"/>
    <p:sldId id="368" r:id="rId34"/>
    <p:sldId id="369" r:id="rId35"/>
    <p:sldId id="370" r:id="rId36"/>
    <p:sldId id="371" r:id="rId37"/>
    <p:sldId id="372" r:id="rId38"/>
    <p:sldId id="373" r:id="rId39"/>
    <p:sldId id="374" r:id="rId40"/>
    <p:sldId id="375" r:id="rId41"/>
    <p:sldId id="376" r:id="rId42"/>
    <p:sldId id="377" r:id="rId43"/>
    <p:sldId id="378" r:id="rId44"/>
    <p:sldId id="379" r:id="rId45"/>
    <p:sldId id="380" r:id="rId46"/>
    <p:sldId id="381" r:id="rId47"/>
    <p:sldId id="382" r:id="rId48"/>
    <p:sldId id="383" r:id="rId49"/>
    <p:sldId id="386" r:id="rId50"/>
    <p:sldId id="385" r:id="rId51"/>
    <p:sldId id="384" r:id="rId52"/>
    <p:sldId id="387" r:id="rId53"/>
    <p:sldId id="388" r:id="rId54"/>
    <p:sldId id="389" r:id="rId55"/>
    <p:sldId id="390" r:id="rId56"/>
    <p:sldId id="391" r:id="rId57"/>
    <p:sldId id="392" r:id="rId58"/>
    <p:sldId id="393" r:id="rId59"/>
    <p:sldId id="394" r:id="rId60"/>
    <p:sldId id="395" r:id="rId61"/>
    <p:sldId id="396" r:id="rId62"/>
    <p:sldId id="397" r:id="rId63"/>
    <p:sldId id="398" r:id="rId64"/>
    <p:sldId id="399" r:id="rId65"/>
    <p:sldId id="400" r:id="rId66"/>
    <p:sldId id="401" r:id="rId67"/>
    <p:sldId id="402" r:id="rId68"/>
    <p:sldId id="403" r:id="rId69"/>
    <p:sldId id="404" r:id="rId70"/>
    <p:sldId id="405" r:id="rId71"/>
    <p:sldId id="407" r:id="rId72"/>
    <p:sldId id="406" r:id="rId73"/>
    <p:sldId id="408" r:id="rId74"/>
    <p:sldId id="409" r:id="rId75"/>
    <p:sldId id="410" r:id="rId76"/>
    <p:sldId id="411" r:id="rId77"/>
    <p:sldId id="412" r:id="rId78"/>
    <p:sldId id="413" r:id="rId79"/>
    <p:sldId id="414" r:id="rId80"/>
    <p:sldId id="415" r:id="rId81"/>
    <p:sldId id="416" r:id="rId82"/>
    <p:sldId id="417" r:id="rId83"/>
    <p:sldId id="418" r:id="rId84"/>
    <p:sldId id="420" r:id="rId85"/>
    <p:sldId id="421" r:id="rId86"/>
    <p:sldId id="422" r:id="rId87"/>
    <p:sldId id="423" r:id="rId88"/>
    <p:sldId id="424" r:id="rId89"/>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00FF"/>
    <a:srgbClr val="E87511"/>
    <a:srgbClr val="3F6075"/>
    <a:srgbClr val="800040"/>
    <a:srgbClr val="B6BCD4"/>
    <a:srgbClr val="B5CE8E"/>
    <a:srgbClr val="8E2344"/>
    <a:srgbClr val="8CAFA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934" autoAdjust="0"/>
    <p:restoredTop sz="94639" autoAdjust="0"/>
  </p:normalViewPr>
  <p:slideViewPr>
    <p:cSldViewPr>
      <p:cViewPr varScale="1">
        <p:scale>
          <a:sx n="91" d="100"/>
          <a:sy n="91" d="100"/>
        </p:scale>
        <p:origin x="-1212"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1212"/>
    </p:cViewPr>
  </p:sorterViewPr>
  <p:notesViewPr>
    <p:cSldViewPr>
      <p:cViewPr varScale="1">
        <p:scale>
          <a:sx n="78" d="100"/>
          <a:sy n="78" d="100"/>
        </p:scale>
        <p:origin x="-2070" y="-108"/>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notesMaster" Target="notesMasters/notesMaster1.xml"/><Relationship Id="rId95" Type="http://schemas.openxmlformats.org/officeDocument/2006/relationships/tableStyles" Target="tableStyles.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presProps" Target="presProps.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image" Target="../media/image21.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31.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31.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42.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44.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47.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54.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54.e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55.emf"/></Relationships>
</file>

<file path=ppt/drawings/_rels/vmlDrawing19.vml.rels><?xml version="1.0" encoding="UTF-8" standalone="yes"?>
<Relationships xmlns="http://schemas.openxmlformats.org/package/2006/relationships"><Relationship Id="rId2" Type="http://schemas.openxmlformats.org/officeDocument/2006/relationships/image" Target="../media/image57.emf"/><Relationship Id="rId1" Type="http://schemas.openxmlformats.org/officeDocument/2006/relationships/image" Target="../media/image55.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0.vml.rels><?xml version="1.0" encoding="UTF-8" standalone="yes"?>
<Relationships xmlns="http://schemas.openxmlformats.org/package/2006/relationships"><Relationship Id="rId2" Type="http://schemas.openxmlformats.org/officeDocument/2006/relationships/image" Target="../media/image57.emf"/><Relationship Id="rId1" Type="http://schemas.openxmlformats.org/officeDocument/2006/relationships/image" Target="../media/image55.emf"/></Relationships>
</file>

<file path=ppt/drawings/_rels/vmlDrawing21.vml.rels><?xml version="1.0" encoding="UTF-8" standalone="yes"?>
<Relationships xmlns="http://schemas.openxmlformats.org/package/2006/relationships"><Relationship Id="rId3" Type="http://schemas.openxmlformats.org/officeDocument/2006/relationships/image" Target="../media/image65.emf"/><Relationship Id="rId2" Type="http://schemas.openxmlformats.org/officeDocument/2006/relationships/image" Target="../media/image64.emf"/><Relationship Id="rId1" Type="http://schemas.openxmlformats.org/officeDocument/2006/relationships/image" Target="../media/image63.emf"/><Relationship Id="rId4" Type="http://schemas.openxmlformats.org/officeDocument/2006/relationships/image" Target="../media/image66.emf"/></Relationships>
</file>

<file path=ppt/drawings/_rels/vmlDrawing22.vml.rels><?xml version="1.0" encoding="UTF-8" standalone="yes"?>
<Relationships xmlns="http://schemas.openxmlformats.org/package/2006/relationships"><Relationship Id="rId3" Type="http://schemas.openxmlformats.org/officeDocument/2006/relationships/image" Target="../media/image66.emf"/><Relationship Id="rId2" Type="http://schemas.openxmlformats.org/officeDocument/2006/relationships/image" Target="../media/image64.emf"/><Relationship Id="rId1" Type="http://schemas.openxmlformats.org/officeDocument/2006/relationships/image" Target="../media/image63.emf"/><Relationship Id="rId4" Type="http://schemas.openxmlformats.org/officeDocument/2006/relationships/image" Target="../media/image69.emf"/></Relationships>
</file>

<file path=ppt/drawings/_rels/vmlDrawing23.vml.rels><?xml version="1.0" encoding="UTF-8" standalone="yes"?>
<Relationships xmlns="http://schemas.openxmlformats.org/package/2006/relationships"><Relationship Id="rId2" Type="http://schemas.openxmlformats.org/officeDocument/2006/relationships/image" Target="../media/image77.emf"/><Relationship Id="rId1" Type="http://schemas.openxmlformats.org/officeDocument/2006/relationships/image" Target="../media/image76.e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79.e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82.e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83.e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84.emf"/></Relationships>
</file>

<file path=ppt/drawings/_rels/vmlDrawing28.vml.rels><?xml version="1.0" encoding="UTF-8" standalone="yes"?>
<Relationships xmlns="http://schemas.openxmlformats.org/package/2006/relationships"><Relationship Id="rId1" Type="http://schemas.openxmlformats.org/officeDocument/2006/relationships/image" Target="../media/image85.emf"/></Relationships>
</file>

<file path=ppt/drawings/_rels/vmlDrawing29.vml.rels><?xml version="1.0" encoding="UTF-8" standalone="yes"?>
<Relationships xmlns="http://schemas.openxmlformats.org/package/2006/relationships"><Relationship Id="rId1" Type="http://schemas.openxmlformats.org/officeDocument/2006/relationships/image" Target="../media/image86.e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image" Target="../media/image5.emf"/></Relationships>
</file>

<file path=ppt/drawings/_rels/vmlDrawing30.vml.rels><?xml version="1.0" encoding="UTF-8" standalone="yes"?>
<Relationships xmlns="http://schemas.openxmlformats.org/package/2006/relationships"><Relationship Id="rId2" Type="http://schemas.openxmlformats.org/officeDocument/2006/relationships/image" Target="../media/image86.emf"/><Relationship Id="rId1" Type="http://schemas.openxmlformats.org/officeDocument/2006/relationships/image" Target="../media/image87.emf"/></Relationships>
</file>

<file path=ppt/drawings/_rels/vmlDrawing31.vml.rels><?xml version="1.0" encoding="UTF-8" standalone="yes"?>
<Relationships xmlns="http://schemas.openxmlformats.org/package/2006/relationships"><Relationship Id="rId1" Type="http://schemas.openxmlformats.org/officeDocument/2006/relationships/image" Target="../media/image88.emf"/></Relationships>
</file>

<file path=ppt/drawings/_rels/vmlDrawing32.vml.rels><?xml version="1.0" encoding="UTF-8" standalone="yes"?>
<Relationships xmlns="http://schemas.openxmlformats.org/package/2006/relationships"><Relationship Id="rId1" Type="http://schemas.openxmlformats.org/officeDocument/2006/relationships/image" Target="../media/image88.emf"/></Relationships>
</file>

<file path=ppt/drawings/_rels/vmlDrawing33.vml.rels><?xml version="1.0" encoding="UTF-8" standalone="yes"?>
<Relationships xmlns="http://schemas.openxmlformats.org/package/2006/relationships"><Relationship Id="rId2" Type="http://schemas.openxmlformats.org/officeDocument/2006/relationships/image" Target="../media/image90.emf"/><Relationship Id="rId1" Type="http://schemas.openxmlformats.org/officeDocument/2006/relationships/image" Target="../media/image89.emf"/></Relationships>
</file>

<file path=ppt/drawings/_rels/vmlDrawing34.vml.rels><?xml version="1.0" encoding="UTF-8" standalone="yes"?>
<Relationships xmlns="http://schemas.openxmlformats.org/package/2006/relationships"><Relationship Id="rId1" Type="http://schemas.openxmlformats.org/officeDocument/2006/relationships/image" Target="../media/image91.emf"/></Relationships>
</file>

<file path=ppt/drawings/_rels/vmlDrawing35.vml.rels><?xml version="1.0" encoding="UTF-8" standalone="yes"?>
<Relationships xmlns="http://schemas.openxmlformats.org/package/2006/relationships"><Relationship Id="rId1" Type="http://schemas.openxmlformats.org/officeDocument/2006/relationships/image" Target="../media/image91.emf"/></Relationships>
</file>

<file path=ppt/drawings/_rels/vmlDrawing36.vml.rels><?xml version="1.0" encoding="UTF-8" standalone="yes"?>
<Relationships xmlns="http://schemas.openxmlformats.org/package/2006/relationships"><Relationship Id="rId1" Type="http://schemas.openxmlformats.org/officeDocument/2006/relationships/image" Target="../media/image92.emf"/></Relationships>
</file>

<file path=ppt/drawings/_rels/vmlDrawing37.vml.rels><?xml version="1.0" encoding="UTF-8" standalone="yes"?>
<Relationships xmlns="http://schemas.openxmlformats.org/package/2006/relationships"><Relationship Id="rId1" Type="http://schemas.openxmlformats.org/officeDocument/2006/relationships/image" Target="../media/image93.emf"/></Relationships>
</file>

<file path=ppt/drawings/_rels/vmlDrawing38.vml.rels><?xml version="1.0" encoding="UTF-8" standalone="yes"?>
<Relationships xmlns="http://schemas.openxmlformats.org/package/2006/relationships"><Relationship Id="rId1" Type="http://schemas.openxmlformats.org/officeDocument/2006/relationships/image" Target="../media/image94.emf"/></Relationships>
</file>

<file path=ppt/drawings/_rels/vmlDrawing39.vml.rels><?xml version="1.0" encoding="UTF-8" standalone="yes"?>
<Relationships xmlns="http://schemas.openxmlformats.org/package/2006/relationships"><Relationship Id="rId2" Type="http://schemas.openxmlformats.org/officeDocument/2006/relationships/image" Target="../media/image95.emf"/><Relationship Id="rId1" Type="http://schemas.openxmlformats.org/officeDocument/2006/relationships/image" Target="../media/image90.e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6.emf"/><Relationship Id="rId1" Type="http://schemas.openxmlformats.org/officeDocument/2006/relationships/image" Target="../media/image5.emf"/></Relationships>
</file>

<file path=ppt/drawings/_rels/vmlDrawing40.vml.rels><?xml version="1.0" encoding="UTF-8" standalone="yes"?>
<Relationships xmlns="http://schemas.openxmlformats.org/package/2006/relationships"><Relationship Id="rId1" Type="http://schemas.openxmlformats.org/officeDocument/2006/relationships/image" Target="../media/image96.emf"/></Relationships>
</file>

<file path=ppt/drawings/_rels/vmlDrawing41.vml.rels><?xml version="1.0" encoding="UTF-8" standalone="yes"?>
<Relationships xmlns="http://schemas.openxmlformats.org/package/2006/relationships"><Relationship Id="rId1" Type="http://schemas.openxmlformats.org/officeDocument/2006/relationships/image" Target="../media/image97.emf"/></Relationships>
</file>

<file path=ppt/drawings/_rels/vmlDrawing42.vml.rels><?xml version="1.0" encoding="UTF-8" standalone="yes"?>
<Relationships xmlns="http://schemas.openxmlformats.org/package/2006/relationships"><Relationship Id="rId2" Type="http://schemas.openxmlformats.org/officeDocument/2006/relationships/image" Target="../media/image99.emf"/><Relationship Id="rId1" Type="http://schemas.openxmlformats.org/officeDocument/2006/relationships/image" Target="../media/image98.emf"/></Relationships>
</file>

<file path=ppt/drawings/_rels/vmlDrawing43.vml.rels><?xml version="1.0" encoding="UTF-8" standalone="yes"?>
<Relationships xmlns="http://schemas.openxmlformats.org/package/2006/relationships"><Relationship Id="rId1" Type="http://schemas.openxmlformats.org/officeDocument/2006/relationships/image" Target="../media/image100.emf"/></Relationships>
</file>

<file path=ppt/drawings/_rels/vmlDrawing44.vml.rels><?xml version="1.0" encoding="UTF-8" standalone="yes"?>
<Relationships xmlns="http://schemas.openxmlformats.org/package/2006/relationships"><Relationship Id="rId1" Type="http://schemas.openxmlformats.org/officeDocument/2006/relationships/image" Target="../media/image101.emf"/></Relationships>
</file>

<file path=ppt/drawings/_rels/vmlDrawing45.vml.rels><?xml version="1.0" encoding="UTF-8" standalone="yes"?>
<Relationships xmlns="http://schemas.openxmlformats.org/package/2006/relationships"><Relationship Id="rId1" Type="http://schemas.openxmlformats.org/officeDocument/2006/relationships/image" Target="../media/image102.emf"/></Relationships>
</file>

<file path=ppt/drawings/_rels/vmlDrawing46.vml.rels><?xml version="1.0" encoding="UTF-8" standalone="yes"?>
<Relationships xmlns="http://schemas.openxmlformats.org/package/2006/relationships"><Relationship Id="rId1" Type="http://schemas.openxmlformats.org/officeDocument/2006/relationships/image" Target="../media/image102.emf"/></Relationships>
</file>

<file path=ppt/drawings/_rels/vmlDrawing47.vml.rels><?xml version="1.0" encoding="UTF-8" standalone="yes"?>
<Relationships xmlns="http://schemas.openxmlformats.org/package/2006/relationships"><Relationship Id="rId1" Type="http://schemas.openxmlformats.org/officeDocument/2006/relationships/image" Target="../media/image103.emf"/></Relationships>
</file>

<file path=ppt/drawings/_rels/vmlDrawing48.vml.rels><?xml version="1.0" encoding="UTF-8" standalone="yes"?>
<Relationships xmlns="http://schemas.openxmlformats.org/package/2006/relationships"><Relationship Id="rId1" Type="http://schemas.openxmlformats.org/officeDocument/2006/relationships/image" Target="../media/image104.emf"/></Relationships>
</file>

<file path=ppt/drawings/_rels/vmlDrawing49.vml.rels><?xml version="1.0" encoding="UTF-8" standalone="yes"?>
<Relationships xmlns="http://schemas.openxmlformats.org/package/2006/relationships"><Relationship Id="rId1" Type="http://schemas.openxmlformats.org/officeDocument/2006/relationships/image" Target="../media/image105.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50.vml.rels><?xml version="1.0" encoding="UTF-8" standalone="yes"?>
<Relationships xmlns="http://schemas.openxmlformats.org/package/2006/relationships"><Relationship Id="rId1" Type="http://schemas.openxmlformats.org/officeDocument/2006/relationships/image" Target="../media/image106.emf"/></Relationships>
</file>

<file path=ppt/drawings/_rels/vmlDrawing51.vml.rels><?xml version="1.0" encoding="UTF-8" standalone="yes"?>
<Relationships xmlns="http://schemas.openxmlformats.org/package/2006/relationships"><Relationship Id="rId1" Type="http://schemas.openxmlformats.org/officeDocument/2006/relationships/image" Target="../media/image107.emf"/></Relationships>
</file>

<file path=ppt/drawings/_rels/vmlDrawing52.vml.rels><?xml version="1.0" encoding="UTF-8" standalone="yes"?>
<Relationships xmlns="http://schemas.openxmlformats.org/package/2006/relationships"><Relationship Id="rId1" Type="http://schemas.openxmlformats.org/officeDocument/2006/relationships/image" Target="../media/image108.emf"/></Relationships>
</file>

<file path=ppt/drawings/_rels/vmlDrawing53.vml.rels><?xml version="1.0" encoding="UTF-8" standalone="yes"?>
<Relationships xmlns="http://schemas.openxmlformats.org/package/2006/relationships"><Relationship Id="rId1" Type="http://schemas.openxmlformats.org/officeDocument/2006/relationships/image" Target="../media/image109.emf"/></Relationships>
</file>

<file path=ppt/drawings/_rels/vmlDrawing54.vml.rels><?xml version="1.0" encoding="UTF-8" standalone="yes"?>
<Relationships xmlns="http://schemas.openxmlformats.org/package/2006/relationships"><Relationship Id="rId1" Type="http://schemas.openxmlformats.org/officeDocument/2006/relationships/image" Target="../media/image108.emf"/></Relationships>
</file>

<file path=ppt/drawings/_rels/vmlDrawing55.vml.rels><?xml version="1.0" encoding="UTF-8" standalone="yes"?>
<Relationships xmlns="http://schemas.openxmlformats.org/package/2006/relationships"><Relationship Id="rId1" Type="http://schemas.openxmlformats.org/officeDocument/2006/relationships/image" Target="../media/image108.emf"/></Relationships>
</file>

<file path=ppt/drawings/_rels/vmlDrawing56.vml.rels><?xml version="1.0" encoding="UTF-8" standalone="yes"?>
<Relationships xmlns="http://schemas.openxmlformats.org/package/2006/relationships"><Relationship Id="rId2" Type="http://schemas.openxmlformats.org/officeDocument/2006/relationships/image" Target="../media/image111.emf"/><Relationship Id="rId1" Type="http://schemas.openxmlformats.org/officeDocument/2006/relationships/image" Target="../media/image110.emf"/></Relationships>
</file>

<file path=ppt/drawings/_rels/vmlDrawing57.vml.rels><?xml version="1.0" encoding="UTF-8" standalone="yes"?>
<Relationships xmlns="http://schemas.openxmlformats.org/package/2006/relationships"><Relationship Id="rId2" Type="http://schemas.openxmlformats.org/officeDocument/2006/relationships/image" Target="../media/image112.emf"/><Relationship Id="rId1" Type="http://schemas.openxmlformats.org/officeDocument/2006/relationships/image" Target="../media/image110.emf"/></Relationships>
</file>

<file path=ppt/drawings/_rels/vmlDrawing58.vml.rels><?xml version="1.0" encoding="UTF-8" standalone="yes"?>
<Relationships xmlns="http://schemas.openxmlformats.org/package/2006/relationships"><Relationship Id="rId1" Type="http://schemas.openxmlformats.org/officeDocument/2006/relationships/image" Target="../media/image113.emf"/></Relationships>
</file>

<file path=ppt/drawings/_rels/vmlDrawing59.vml.rels><?xml version="1.0" encoding="UTF-8" standalone="yes"?>
<Relationships xmlns="http://schemas.openxmlformats.org/package/2006/relationships"><Relationship Id="rId1" Type="http://schemas.openxmlformats.org/officeDocument/2006/relationships/image" Target="../media/image113.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60.vml.rels><?xml version="1.0" encoding="UTF-8" standalone="yes"?>
<Relationships xmlns="http://schemas.openxmlformats.org/package/2006/relationships"><Relationship Id="rId2" Type="http://schemas.openxmlformats.org/officeDocument/2006/relationships/image" Target="../media/image115.emf"/><Relationship Id="rId1" Type="http://schemas.openxmlformats.org/officeDocument/2006/relationships/image" Target="../media/image114.emf"/></Relationships>
</file>

<file path=ppt/drawings/_rels/vmlDrawing61.vml.rels><?xml version="1.0" encoding="UTF-8" standalone="yes"?>
<Relationships xmlns="http://schemas.openxmlformats.org/package/2006/relationships"><Relationship Id="rId1" Type="http://schemas.openxmlformats.org/officeDocument/2006/relationships/image" Target="../media/image113.emf"/></Relationships>
</file>

<file path=ppt/drawings/_rels/vmlDrawing62.vml.rels><?xml version="1.0" encoding="UTF-8" standalone="yes"?>
<Relationships xmlns="http://schemas.openxmlformats.org/package/2006/relationships"><Relationship Id="rId2" Type="http://schemas.openxmlformats.org/officeDocument/2006/relationships/image" Target="../media/image117.emf"/><Relationship Id="rId1" Type="http://schemas.openxmlformats.org/officeDocument/2006/relationships/image" Target="../media/image116.emf"/></Relationships>
</file>

<file path=ppt/drawings/_rels/vmlDrawing63.vml.rels><?xml version="1.0" encoding="UTF-8" standalone="yes"?>
<Relationships xmlns="http://schemas.openxmlformats.org/package/2006/relationships"><Relationship Id="rId2" Type="http://schemas.openxmlformats.org/officeDocument/2006/relationships/image" Target="../media/image119.emf"/><Relationship Id="rId1" Type="http://schemas.openxmlformats.org/officeDocument/2006/relationships/image" Target="../media/image118.emf"/></Relationships>
</file>

<file path=ppt/drawings/_rels/vmlDrawing64.vml.rels><?xml version="1.0" encoding="UTF-8" standalone="yes"?>
<Relationships xmlns="http://schemas.openxmlformats.org/package/2006/relationships"><Relationship Id="rId1" Type="http://schemas.openxmlformats.org/officeDocument/2006/relationships/image" Target="../media/image120.emf"/></Relationships>
</file>

<file path=ppt/drawings/_rels/vmlDrawing65.vml.rels><?xml version="1.0" encoding="UTF-8" standalone="yes"?>
<Relationships xmlns="http://schemas.openxmlformats.org/package/2006/relationships"><Relationship Id="rId1" Type="http://schemas.openxmlformats.org/officeDocument/2006/relationships/image" Target="../media/image120.emf"/></Relationships>
</file>

<file path=ppt/drawings/_rels/vmlDrawing66.vml.rels><?xml version="1.0" encoding="UTF-8" standalone="yes"?>
<Relationships xmlns="http://schemas.openxmlformats.org/package/2006/relationships"><Relationship Id="rId1" Type="http://schemas.openxmlformats.org/officeDocument/2006/relationships/image" Target="../media/image120.emf"/></Relationships>
</file>

<file path=ppt/drawings/_rels/vmlDrawing67.vml.rels><?xml version="1.0" encoding="UTF-8" standalone="yes"?>
<Relationships xmlns="http://schemas.openxmlformats.org/package/2006/relationships"><Relationship Id="rId1" Type="http://schemas.openxmlformats.org/officeDocument/2006/relationships/image" Target="../media/image121.emf"/></Relationships>
</file>

<file path=ppt/drawings/_rels/vmlDrawing68.vml.rels><?xml version="1.0" encoding="UTF-8" standalone="yes"?>
<Relationships xmlns="http://schemas.openxmlformats.org/package/2006/relationships"><Relationship Id="rId1" Type="http://schemas.openxmlformats.org/officeDocument/2006/relationships/image" Target="../media/image122.emf"/></Relationships>
</file>

<file path=ppt/drawings/_rels/vmlDrawing69.vml.rels><?xml version="1.0" encoding="UTF-8" standalone="yes"?>
<Relationships xmlns="http://schemas.openxmlformats.org/package/2006/relationships"><Relationship Id="rId1" Type="http://schemas.openxmlformats.org/officeDocument/2006/relationships/image" Target="../media/image122.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image" Target="../media/image1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6802" name="Rectangle 2"/>
          <p:cNvSpPr>
            <a:spLocks noGrp="1" noChangeArrowheads="1"/>
          </p:cNvSpPr>
          <p:nvPr>
            <p:ph type="hdr" sz="quarter"/>
          </p:nvPr>
        </p:nvSpPr>
        <p:spPr bwMode="auto">
          <a:xfrm>
            <a:off x="0" y="0"/>
            <a:ext cx="3169920" cy="480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186" tIns="48093" rIns="96186" bIns="48093" numCol="1" anchor="t" anchorCtr="0" compatLnSpc="1">
            <a:prstTxWarp prst="textNoShape">
              <a:avLst/>
            </a:prstTxWarp>
          </a:bodyPr>
          <a:lstStyle>
            <a:lvl1pPr defTabSz="962456">
              <a:defRPr sz="1300">
                <a:latin typeface="Arial" pitchFamily="34" charset="0"/>
                <a:cs typeface="Arial" pitchFamily="34" charset="0"/>
              </a:defRPr>
            </a:lvl1pPr>
          </a:lstStyle>
          <a:p>
            <a:pPr>
              <a:defRPr/>
            </a:pPr>
            <a:endParaRPr lang="en-US"/>
          </a:p>
        </p:txBody>
      </p:sp>
      <p:sp>
        <p:nvSpPr>
          <p:cNvPr id="76803" name="Rectangle 3"/>
          <p:cNvSpPr>
            <a:spLocks noGrp="1" noChangeArrowheads="1"/>
          </p:cNvSpPr>
          <p:nvPr>
            <p:ph type="dt" sz="quarter" idx="1"/>
          </p:nvPr>
        </p:nvSpPr>
        <p:spPr bwMode="auto">
          <a:xfrm>
            <a:off x="4143587" y="0"/>
            <a:ext cx="3169920" cy="480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186" tIns="48093" rIns="96186" bIns="48093" numCol="1" anchor="t" anchorCtr="0" compatLnSpc="1">
            <a:prstTxWarp prst="textNoShape">
              <a:avLst/>
            </a:prstTxWarp>
          </a:bodyPr>
          <a:lstStyle>
            <a:lvl1pPr algn="r" defTabSz="962456">
              <a:defRPr sz="1300">
                <a:latin typeface="Arial" pitchFamily="34" charset="0"/>
                <a:cs typeface="Arial" pitchFamily="34" charset="0"/>
              </a:defRPr>
            </a:lvl1pPr>
          </a:lstStyle>
          <a:p>
            <a:pPr>
              <a:defRPr/>
            </a:pPr>
            <a:endParaRPr lang="en-US"/>
          </a:p>
        </p:txBody>
      </p:sp>
      <p:sp>
        <p:nvSpPr>
          <p:cNvPr id="76804" name="Rectangle 4"/>
          <p:cNvSpPr>
            <a:spLocks noGrp="1" noChangeArrowheads="1"/>
          </p:cNvSpPr>
          <p:nvPr>
            <p:ph type="ftr" sz="quarter" idx="2"/>
          </p:nvPr>
        </p:nvSpPr>
        <p:spPr bwMode="auto">
          <a:xfrm>
            <a:off x="0" y="9119173"/>
            <a:ext cx="3169920" cy="480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186" tIns="48093" rIns="96186" bIns="48093" numCol="1" anchor="b" anchorCtr="0" compatLnSpc="1">
            <a:prstTxWarp prst="textNoShape">
              <a:avLst/>
            </a:prstTxWarp>
          </a:bodyPr>
          <a:lstStyle>
            <a:lvl1pPr defTabSz="962456">
              <a:defRPr sz="1300">
                <a:latin typeface="Arial" pitchFamily="34" charset="0"/>
                <a:cs typeface="Arial" pitchFamily="34" charset="0"/>
              </a:defRPr>
            </a:lvl1pPr>
          </a:lstStyle>
          <a:p>
            <a:pPr>
              <a:defRPr/>
            </a:pPr>
            <a:endParaRPr lang="en-US"/>
          </a:p>
        </p:txBody>
      </p:sp>
      <p:sp>
        <p:nvSpPr>
          <p:cNvPr id="76805" name="Rectangle 5"/>
          <p:cNvSpPr>
            <a:spLocks noGrp="1" noChangeArrowheads="1"/>
          </p:cNvSpPr>
          <p:nvPr>
            <p:ph type="sldNum" sz="quarter" idx="3"/>
          </p:nvPr>
        </p:nvSpPr>
        <p:spPr bwMode="auto">
          <a:xfrm>
            <a:off x="4143587" y="9119173"/>
            <a:ext cx="3169920" cy="480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186" tIns="48093" rIns="96186" bIns="48093" numCol="1" anchor="b" anchorCtr="0" compatLnSpc="1">
            <a:prstTxWarp prst="textNoShape">
              <a:avLst/>
            </a:prstTxWarp>
          </a:bodyPr>
          <a:lstStyle>
            <a:lvl1pPr algn="r" defTabSz="962456">
              <a:defRPr sz="1300">
                <a:latin typeface="Arial" pitchFamily="34" charset="0"/>
                <a:cs typeface="Arial" pitchFamily="34" charset="0"/>
              </a:defRPr>
            </a:lvl1pPr>
          </a:lstStyle>
          <a:p>
            <a:pPr>
              <a:defRPr/>
            </a:pPr>
            <a:fld id="{8AE4504E-B857-4675-9FF4-52DECF664EA0}" type="slidenum">
              <a:rPr lang="en-US"/>
              <a:pPr>
                <a:defRPr/>
              </a:pPr>
              <a:t>‹#›</a:t>
            </a:fld>
            <a:endParaRPr lang="en-US"/>
          </a:p>
        </p:txBody>
      </p:sp>
    </p:spTree>
    <p:extLst>
      <p:ext uri="{BB962C8B-B14F-4D97-AF65-F5344CB8AC3E}">
        <p14:creationId xmlns:p14="http://schemas.microsoft.com/office/powerpoint/2010/main" val="35439354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3169920" cy="480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186" tIns="48093" rIns="96186" bIns="48093" numCol="1" anchor="t" anchorCtr="0" compatLnSpc="1">
            <a:prstTxWarp prst="textNoShape">
              <a:avLst/>
            </a:prstTxWarp>
          </a:bodyPr>
          <a:lstStyle>
            <a:lvl1pPr defTabSz="962456">
              <a:defRPr sz="1300">
                <a:latin typeface="Arial" pitchFamily="34" charset="0"/>
                <a:cs typeface="Arial" pitchFamily="34" charset="0"/>
              </a:defRPr>
            </a:lvl1pPr>
          </a:lstStyle>
          <a:p>
            <a:pPr>
              <a:defRPr/>
            </a:pPr>
            <a:endParaRPr lang="en-US"/>
          </a:p>
        </p:txBody>
      </p:sp>
      <p:sp>
        <p:nvSpPr>
          <p:cNvPr id="9219" name="Rectangle 3"/>
          <p:cNvSpPr>
            <a:spLocks noGrp="1" noChangeArrowheads="1"/>
          </p:cNvSpPr>
          <p:nvPr>
            <p:ph type="dt" idx="1"/>
          </p:nvPr>
        </p:nvSpPr>
        <p:spPr bwMode="auto">
          <a:xfrm>
            <a:off x="4143587" y="0"/>
            <a:ext cx="3169920" cy="480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186" tIns="48093" rIns="96186" bIns="48093" numCol="1" anchor="t" anchorCtr="0" compatLnSpc="1">
            <a:prstTxWarp prst="textNoShape">
              <a:avLst/>
            </a:prstTxWarp>
          </a:bodyPr>
          <a:lstStyle>
            <a:lvl1pPr algn="r" defTabSz="962456">
              <a:defRPr sz="1300">
                <a:latin typeface="Arial" pitchFamily="34" charset="0"/>
                <a:cs typeface="Arial" pitchFamily="34" charset="0"/>
              </a:defRPr>
            </a:lvl1pPr>
          </a:lstStyle>
          <a:p>
            <a:pPr>
              <a:defRPr/>
            </a:pPr>
            <a:endParaRPr lang="en-US"/>
          </a:p>
        </p:txBody>
      </p:sp>
      <p:sp>
        <p:nvSpPr>
          <p:cNvPr id="33796" name="Rectangle 4"/>
          <p:cNvSpPr>
            <a:spLocks noGrp="1" noRot="1" noChangeAspect="1" noChangeArrowheads="1" noTextEdit="1"/>
          </p:cNvSpPr>
          <p:nvPr>
            <p:ph type="sldImg" idx="2"/>
          </p:nvPr>
        </p:nvSpPr>
        <p:spPr bwMode="auto">
          <a:xfrm>
            <a:off x="1258888" y="719138"/>
            <a:ext cx="4800600" cy="360045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9221" name="Rectangle 5"/>
          <p:cNvSpPr>
            <a:spLocks noGrp="1" noChangeArrowheads="1"/>
          </p:cNvSpPr>
          <p:nvPr>
            <p:ph type="body" sz="quarter" idx="3"/>
          </p:nvPr>
        </p:nvSpPr>
        <p:spPr bwMode="auto">
          <a:xfrm>
            <a:off x="731520" y="4561226"/>
            <a:ext cx="5852160" cy="4320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186" tIns="48093" rIns="96186" bIns="48093"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9222" name="Rectangle 6"/>
          <p:cNvSpPr>
            <a:spLocks noGrp="1" noChangeArrowheads="1"/>
          </p:cNvSpPr>
          <p:nvPr>
            <p:ph type="ftr" sz="quarter" idx="4"/>
          </p:nvPr>
        </p:nvSpPr>
        <p:spPr bwMode="auto">
          <a:xfrm>
            <a:off x="0" y="9119173"/>
            <a:ext cx="3169920" cy="480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186" tIns="48093" rIns="96186" bIns="48093" numCol="1" anchor="b" anchorCtr="0" compatLnSpc="1">
            <a:prstTxWarp prst="textNoShape">
              <a:avLst/>
            </a:prstTxWarp>
          </a:bodyPr>
          <a:lstStyle>
            <a:lvl1pPr defTabSz="962456">
              <a:defRPr sz="1300">
                <a:latin typeface="Arial" pitchFamily="34" charset="0"/>
                <a:cs typeface="Arial" pitchFamily="34" charset="0"/>
              </a:defRPr>
            </a:lvl1pPr>
          </a:lstStyle>
          <a:p>
            <a:pPr>
              <a:defRPr/>
            </a:pPr>
            <a:endParaRPr lang="en-US"/>
          </a:p>
        </p:txBody>
      </p:sp>
      <p:sp>
        <p:nvSpPr>
          <p:cNvPr id="9223" name="Rectangle 7"/>
          <p:cNvSpPr>
            <a:spLocks noGrp="1" noChangeArrowheads="1"/>
          </p:cNvSpPr>
          <p:nvPr>
            <p:ph type="sldNum" sz="quarter" idx="5"/>
          </p:nvPr>
        </p:nvSpPr>
        <p:spPr bwMode="auto">
          <a:xfrm>
            <a:off x="4143587" y="9119173"/>
            <a:ext cx="3169920" cy="480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186" tIns="48093" rIns="96186" bIns="48093" numCol="1" anchor="b" anchorCtr="0" compatLnSpc="1">
            <a:prstTxWarp prst="textNoShape">
              <a:avLst/>
            </a:prstTxWarp>
          </a:bodyPr>
          <a:lstStyle>
            <a:lvl1pPr algn="r" defTabSz="962456">
              <a:defRPr sz="1300">
                <a:latin typeface="Arial" pitchFamily="34" charset="0"/>
                <a:cs typeface="Arial" pitchFamily="34" charset="0"/>
              </a:defRPr>
            </a:lvl1pPr>
          </a:lstStyle>
          <a:p>
            <a:pPr>
              <a:defRPr/>
            </a:pPr>
            <a:fld id="{94E72CFC-0ABD-43B0-8DDB-8DF348E629E7}" type="slidenum">
              <a:rPr lang="en-US"/>
              <a:pPr>
                <a:defRPr/>
              </a:pPr>
              <a:t>‹#›</a:t>
            </a:fld>
            <a:endParaRPr lang="en-US"/>
          </a:p>
        </p:txBody>
      </p:sp>
    </p:spTree>
    <p:extLst>
      <p:ext uri="{BB962C8B-B14F-4D97-AF65-F5344CB8AC3E}">
        <p14:creationId xmlns:p14="http://schemas.microsoft.com/office/powerpoint/2010/main" val="25901942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lvl1pPr defTabSz="962456" eaLnBrk="0" hangingPunct="0">
              <a:defRPr>
                <a:solidFill>
                  <a:schemeClr val="tx1"/>
                </a:solidFill>
                <a:latin typeface="Arial" charset="0"/>
                <a:cs typeface="Arial" charset="0"/>
              </a:defRPr>
            </a:lvl1pPr>
            <a:lvl2pPr marL="777943" indent="-299209" defTabSz="962456" eaLnBrk="0" hangingPunct="0">
              <a:defRPr>
                <a:solidFill>
                  <a:schemeClr val="tx1"/>
                </a:solidFill>
                <a:latin typeface="Arial" charset="0"/>
                <a:cs typeface="Arial" charset="0"/>
              </a:defRPr>
            </a:lvl2pPr>
            <a:lvl3pPr marL="1196835" indent="-239367" defTabSz="962456" eaLnBrk="0" hangingPunct="0">
              <a:defRPr>
                <a:solidFill>
                  <a:schemeClr val="tx1"/>
                </a:solidFill>
                <a:latin typeface="Arial" charset="0"/>
                <a:cs typeface="Arial" charset="0"/>
              </a:defRPr>
            </a:lvl3pPr>
            <a:lvl4pPr marL="1675569" indent="-239367" defTabSz="962456" eaLnBrk="0" hangingPunct="0">
              <a:defRPr>
                <a:solidFill>
                  <a:schemeClr val="tx1"/>
                </a:solidFill>
                <a:latin typeface="Arial" charset="0"/>
                <a:cs typeface="Arial" charset="0"/>
              </a:defRPr>
            </a:lvl4pPr>
            <a:lvl5pPr marL="2154304" indent="-239367" defTabSz="962456" eaLnBrk="0" hangingPunct="0">
              <a:defRPr>
                <a:solidFill>
                  <a:schemeClr val="tx1"/>
                </a:solidFill>
                <a:latin typeface="Arial" charset="0"/>
                <a:cs typeface="Arial" charset="0"/>
              </a:defRPr>
            </a:lvl5pPr>
            <a:lvl6pPr marL="2633038" indent="-239367" defTabSz="962456" eaLnBrk="0" fontAlgn="base" hangingPunct="0">
              <a:spcBef>
                <a:spcPct val="0"/>
              </a:spcBef>
              <a:spcAft>
                <a:spcPct val="0"/>
              </a:spcAft>
              <a:defRPr>
                <a:solidFill>
                  <a:schemeClr val="tx1"/>
                </a:solidFill>
                <a:latin typeface="Arial" charset="0"/>
                <a:cs typeface="Arial" charset="0"/>
              </a:defRPr>
            </a:lvl6pPr>
            <a:lvl7pPr marL="3111772" indent="-239367" defTabSz="962456" eaLnBrk="0" fontAlgn="base" hangingPunct="0">
              <a:spcBef>
                <a:spcPct val="0"/>
              </a:spcBef>
              <a:spcAft>
                <a:spcPct val="0"/>
              </a:spcAft>
              <a:defRPr>
                <a:solidFill>
                  <a:schemeClr val="tx1"/>
                </a:solidFill>
                <a:latin typeface="Arial" charset="0"/>
                <a:cs typeface="Arial" charset="0"/>
              </a:defRPr>
            </a:lvl7pPr>
            <a:lvl8pPr marL="3590506" indent="-239367" defTabSz="962456" eaLnBrk="0" fontAlgn="base" hangingPunct="0">
              <a:spcBef>
                <a:spcPct val="0"/>
              </a:spcBef>
              <a:spcAft>
                <a:spcPct val="0"/>
              </a:spcAft>
              <a:defRPr>
                <a:solidFill>
                  <a:schemeClr val="tx1"/>
                </a:solidFill>
                <a:latin typeface="Arial" charset="0"/>
                <a:cs typeface="Arial" charset="0"/>
              </a:defRPr>
            </a:lvl8pPr>
            <a:lvl9pPr marL="4069240" indent="-239367" defTabSz="962456" eaLnBrk="0" fontAlgn="base" hangingPunct="0">
              <a:spcBef>
                <a:spcPct val="0"/>
              </a:spcBef>
              <a:spcAft>
                <a:spcPct val="0"/>
              </a:spcAft>
              <a:defRPr>
                <a:solidFill>
                  <a:schemeClr val="tx1"/>
                </a:solidFill>
                <a:latin typeface="Arial" charset="0"/>
                <a:cs typeface="Arial" charset="0"/>
              </a:defRPr>
            </a:lvl9pPr>
          </a:lstStyle>
          <a:p>
            <a:pPr eaLnBrk="1" hangingPunct="1"/>
            <a:fld id="{F132353A-D3A0-498D-A042-59EDE20A313D}" type="slidenum">
              <a:rPr lang="en-US" smtClean="0"/>
              <a:pPr eaLnBrk="1" hangingPunct="1"/>
              <a:t>1</a:t>
            </a:fld>
            <a:endParaRPr lang="en-US"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3"/>
          <p:cNvSpPr>
            <a:spLocks noGrp="1" noChangeArrowheads="1"/>
          </p:cNvSpPr>
          <p:nvPr>
            <p:ph type="ftr" sz="quarter" idx="10"/>
          </p:nvPr>
        </p:nvSpPr>
        <p:spPr>
          <a:ln/>
        </p:spPr>
        <p:txBody>
          <a:bodyPr/>
          <a:lstStyle>
            <a:lvl1pPr>
              <a:defRPr/>
            </a:lvl1pPr>
          </a:lstStyle>
          <a:p>
            <a:pPr>
              <a:defRPr/>
            </a:pPr>
            <a:endParaRPr lang="en-US"/>
          </a:p>
        </p:txBody>
      </p:sp>
      <p:sp>
        <p:nvSpPr>
          <p:cNvPr id="5" name="Rectangle 4"/>
          <p:cNvSpPr>
            <a:spLocks noGrp="1" noChangeArrowheads="1"/>
          </p:cNvSpPr>
          <p:nvPr>
            <p:ph type="sldNum" sz="quarter" idx="11"/>
          </p:nvPr>
        </p:nvSpPr>
        <p:spPr>
          <a:ln/>
        </p:spPr>
        <p:txBody>
          <a:bodyPr/>
          <a:lstStyle>
            <a:lvl1pPr>
              <a:defRPr/>
            </a:lvl1pPr>
          </a:lstStyle>
          <a:p>
            <a:pPr>
              <a:defRPr/>
            </a:pPr>
            <a:fld id="{7A692E35-E04F-4B84-968A-26C3FCF5CD15}" type="slidenum">
              <a:rPr lang="en-US"/>
              <a:pPr>
                <a:defRPr/>
              </a:pPr>
              <a:t>‹#›</a:t>
            </a:fld>
            <a:endParaRPr lang="en-US"/>
          </a:p>
        </p:txBody>
      </p:sp>
    </p:spTree>
    <p:extLst>
      <p:ext uri="{BB962C8B-B14F-4D97-AF65-F5344CB8AC3E}">
        <p14:creationId xmlns:p14="http://schemas.microsoft.com/office/powerpoint/2010/main" val="555394972"/>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ftr" sz="quarter" idx="10"/>
          </p:nvPr>
        </p:nvSpPr>
        <p:spPr>
          <a:ln/>
        </p:spPr>
        <p:txBody>
          <a:bodyPr/>
          <a:lstStyle>
            <a:lvl1pPr>
              <a:defRPr/>
            </a:lvl1pPr>
          </a:lstStyle>
          <a:p>
            <a:pPr>
              <a:defRPr/>
            </a:pPr>
            <a:endParaRPr lang="en-US"/>
          </a:p>
        </p:txBody>
      </p:sp>
      <p:sp>
        <p:nvSpPr>
          <p:cNvPr id="5" name="Rectangle 4"/>
          <p:cNvSpPr>
            <a:spLocks noGrp="1" noChangeArrowheads="1"/>
          </p:cNvSpPr>
          <p:nvPr>
            <p:ph type="sldNum" sz="quarter" idx="11"/>
          </p:nvPr>
        </p:nvSpPr>
        <p:spPr>
          <a:ln/>
        </p:spPr>
        <p:txBody>
          <a:bodyPr/>
          <a:lstStyle>
            <a:lvl1pPr>
              <a:defRPr/>
            </a:lvl1pPr>
          </a:lstStyle>
          <a:p>
            <a:pPr>
              <a:defRPr/>
            </a:pPr>
            <a:fld id="{61E339B6-9E80-44F4-B87E-23AF0F87D1A3}" type="slidenum">
              <a:rPr lang="en-US"/>
              <a:pPr>
                <a:defRPr/>
              </a:pPr>
              <a:t>‹#›</a:t>
            </a:fld>
            <a:endParaRPr lang="en-US"/>
          </a:p>
        </p:txBody>
      </p:sp>
    </p:spTree>
    <p:extLst>
      <p:ext uri="{BB962C8B-B14F-4D97-AF65-F5344CB8AC3E}">
        <p14:creationId xmlns:p14="http://schemas.microsoft.com/office/powerpoint/2010/main" val="2763546775"/>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973762"/>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9737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ftr" sz="quarter" idx="10"/>
          </p:nvPr>
        </p:nvSpPr>
        <p:spPr>
          <a:ln/>
        </p:spPr>
        <p:txBody>
          <a:bodyPr/>
          <a:lstStyle>
            <a:lvl1pPr>
              <a:defRPr/>
            </a:lvl1pPr>
          </a:lstStyle>
          <a:p>
            <a:pPr>
              <a:defRPr/>
            </a:pPr>
            <a:endParaRPr lang="en-US"/>
          </a:p>
        </p:txBody>
      </p:sp>
      <p:sp>
        <p:nvSpPr>
          <p:cNvPr id="5" name="Rectangle 4"/>
          <p:cNvSpPr>
            <a:spLocks noGrp="1" noChangeArrowheads="1"/>
          </p:cNvSpPr>
          <p:nvPr>
            <p:ph type="sldNum" sz="quarter" idx="11"/>
          </p:nvPr>
        </p:nvSpPr>
        <p:spPr>
          <a:ln/>
        </p:spPr>
        <p:txBody>
          <a:bodyPr/>
          <a:lstStyle>
            <a:lvl1pPr>
              <a:defRPr/>
            </a:lvl1pPr>
          </a:lstStyle>
          <a:p>
            <a:pPr>
              <a:defRPr/>
            </a:pPr>
            <a:fld id="{B3015EED-8E08-421E-911D-1B15E522D158}" type="slidenum">
              <a:rPr lang="en-US"/>
              <a:pPr>
                <a:defRPr/>
              </a:pPr>
              <a:t>‹#›</a:t>
            </a:fld>
            <a:endParaRPr lang="en-US"/>
          </a:p>
        </p:txBody>
      </p:sp>
    </p:spTree>
    <p:extLst>
      <p:ext uri="{BB962C8B-B14F-4D97-AF65-F5344CB8AC3E}">
        <p14:creationId xmlns:p14="http://schemas.microsoft.com/office/powerpoint/2010/main" val="4252133801"/>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2"/>
            <a:ext cx="8229600" cy="655638"/>
          </a:xfrm>
          <a:prstGeom prst="rect">
            <a:avLst/>
          </a:prstGeom>
        </p:spPr>
        <p:txBody>
          <a:bodyPr/>
          <a:lstStyle>
            <a:lvl1pPr algn="ctr">
              <a:defRPr sz="3200"/>
            </a:lvl1p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ftr" sz="quarter" idx="10"/>
          </p:nvPr>
        </p:nvSpPr>
        <p:spPr>
          <a:ln/>
        </p:spPr>
        <p:txBody>
          <a:bodyPr/>
          <a:lstStyle>
            <a:lvl1pPr>
              <a:defRPr/>
            </a:lvl1pPr>
          </a:lstStyle>
          <a:p>
            <a:pPr>
              <a:defRPr/>
            </a:pPr>
            <a:endParaRPr lang="en-US"/>
          </a:p>
        </p:txBody>
      </p:sp>
      <p:sp>
        <p:nvSpPr>
          <p:cNvPr id="5" name="Rectangle 4"/>
          <p:cNvSpPr>
            <a:spLocks noGrp="1" noChangeArrowheads="1"/>
          </p:cNvSpPr>
          <p:nvPr>
            <p:ph type="sldNum" sz="quarter" idx="11"/>
          </p:nvPr>
        </p:nvSpPr>
        <p:spPr>
          <a:ln/>
        </p:spPr>
        <p:txBody>
          <a:bodyPr/>
          <a:lstStyle>
            <a:lvl1pPr>
              <a:defRPr/>
            </a:lvl1pPr>
          </a:lstStyle>
          <a:p>
            <a:pPr>
              <a:defRPr/>
            </a:pPr>
            <a:fld id="{18299DBC-902B-41D7-A3A4-44EB87A37C73}" type="slidenum">
              <a:rPr lang="en-US"/>
              <a:pPr>
                <a:defRPr/>
              </a:pPr>
              <a:t>‹#›</a:t>
            </a:fld>
            <a:endParaRPr lang="en-US"/>
          </a:p>
        </p:txBody>
      </p:sp>
    </p:spTree>
    <p:extLst>
      <p:ext uri="{BB962C8B-B14F-4D97-AF65-F5344CB8AC3E}">
        <p14:creationId xmlns:p14="http://schemas.microsoft.com/office/powerpoint/2010/main" val="3645965843"/>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
          <p:cNvSpPr>
            <a:spLocks noGrp="1" noChangeArrowheads="1"/>
          </p:cNvSpPr>
          <p:nvPr>
            <p:ph type="ftr" sz="quarter" idx="10"/>
          </p:nvPr>
        </p:nvSpPr>
        <p:spPr>
          <a:ln/>
        </p:spPr>
        <p:txBody>
          <a:bodyPr/>
          <a:lstStyle>
            <a:lvl1pPr>
              <a:defRPr/>
            </a:lvl1pPr>
          </a:lstStyle>
          <a:p>
            <a:pPr>
              <a:defRPr/>
            </a:pPr>
            <a:endParaRPr lang="en-US"/>
          </a:p>
        </p:txBody>
      </p:sp>
      <p:sp>
        <p:nvSpPr>
          <p:cNvPr id="5" name="Rectangle 4"/>
          <p:cNvSpPr>
            <a:spLocks noGrp="1" noChangeArrowheads="1"/>
          </p:cNvSpPr>
          <p:nvPr>
            <p:ph type="sldNum" sz="quarter" idx="11"/>
          </p:nvPr>
        </p:nvSpPr>
        <p:spPr>
          <a:ln/>
        </p:spPr>
        <p:txBody>
          <a:bodyPr/>
          <a:lstStyle>
            <a:lvl1pPr>
              <a:defRPr/>
            </a:lvl1pPr>
          </a:lstStyle>
          <a:p>
            <a:pPr>
              <a:defRPr/>
            </a:pPr>
            <a:fld id="{E82B9EC7-53D8-4087-870B-52CC5AF1BF23}" type="slidenum">
              <a:rPr lang="en-US"/>
              <a:pPr>
                <a:defRPr/>
              </a:pPr>
              <a:t>‹#›</a:t>
            </a:fld>
            <a:endParaRPr lang="en-US"/>
          </a:p>
        </p:txBody>
      </p:sp>
    </p:spTree>
    <p:extLst>
      <p:ext uri="{BB962C8B-B14F-4D97-AF65-F5344CB8AC3E}">
        <p14:creationId xmlns:p14="http://schemas.microsoft.com/office/powerpoint/2010/main" val="1973315817"/>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724025"/>
            <a:ext cx="3810000"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724025"/>
            <a:ext cx="3810000"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3"/>
          <p:cNvSpPr>
            <a:spLocks noGrp="1" noChangeArrowheads="1"/>
          </p:cNvSpPr>
          <p:nvPr>
            <p:ph type="ftr" sz="quarter" idx="10"/>
          </p:nvPr>
        </p:nvSpPr>
        <p:spPr>
          <a:ln/>
        </p:spPr>
        <p:txBody>
          <a:bodyPr/>
          <a:lstStyle>
            <a:lvl1pPr>
              <a:defRPr/>
            </a:lvl1pPr>
          </a:lstStyle>
          <a:p>
            <a:pPr>
              <a:defRPr/>
            </a:pPr>
            <a:endParaRPr lang="en-US"/>
          </a:p>
        </p:txBody>
      </p:sp>
      <p:sp>
        <p:nvSpPr>
          <p:cNvPr id="6" name="Rectangle 4"/>
          <p:cNvSpPr>
            <a:spLocks noGrp="1" noChangeArrowheads="1"/>
          </p:cNvSpPr>
          <p:nvPr>
            <p:ph type="sldNum" sz="quarter" idx="11"/>
          </p:nvPr>
        </p:nvSpPr>
        <p:spPr>
          <a:ln/>
        </p:spPr>
        <p:txBody>
          <a:bodyPr/>
          <a:lstStyle>
            <a:lvl1pPr>
              <a:defRPr/>
            </a:lvl1pPr>
          </a:lstStyle>
          <a:p>
            <a:pPr>
              <a:defRPr/>
            </a:pPr>
            <a:fld id="{CC988901-C1F6-4535-B724-D1D865F84838}" type="slidenum">
              <a:rPr lang="en-US"/>
              <a:pPr>
                <a:defRPr/>
              </a:pPr>
              <a:t>‹#›</a:t>
            </a:fld>
            <a:endParaRPr lang="en-US"/>
          </a:p>
        </p:txBody>
      </p:sp>
    </p:spTree>
    <p:extLst>
      <p:ext uri="{BB962C8B-B14F-4D97-AF65-F5344CB8AC3E}">
        <p14:creationId xmlns:p14="http://schemas.microsoft.com/office/powerpoint/2010/main" val="3219920094"/>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3"/>
          <p:cNvSpPr>
            <a:spLocks noGrp="1" noChangeArrowheads="1"/>
          </p:cNvSpPr>
          <p:nvPr>
            <p:ph type="ftr" sz="quarter" idx="10"/>
          </p:nvPr>
        </p:nvSpPr>
        <p:spPr>
          <a:ln/>
        </p:spPr>
        <p:txBody>
          <a:bodyPr/>
          <a:lstStyle>
            <a:lvl1pPr>
              <a:defRPr/>
            </a:lvl1pPr>
          </a:lstStyle>
          <a:p>
            <a:pPr>
              <a:defRPr/>
            </a:pPr>
            <a:endParaRPr lang="en-US"/>
          </a:p>
        </p:txBody>
      </p:sp>
      <p:sp>
        <p:nvSpPr>
          <p:cNvPr id="8" name="Rectangle 4"/>
          <p:cNvSpPr>
            <a:spLocks noGrp="1" noChangeArrowheads="1"/>
          </p:cNvSpPr>
          <p:nvPr>
            <p:ph type="sldNum" sz="quarter" idx="11"/>
          </p:nvPr>
        </p:nvSpPr>
        <p:spPr>
          <a:ln/>
        </p:spPr>
        <p:txBody>
          <a:bodyPr/>
          <a:lstStyle>
            <a:lvl1pPr>
              <a:defRPr/>
            </a:lvl1pPr>
          </a:lstStyle>
          <a:p>
            <a:pPr>
              <a:defRPr/>
            </a:pPr>
            <a:fld id="{FA2D603E-A3F1-4B05-BE8C-293CD0AF2802}" type="slidenum">
              <a:rPr lang="en-US"/>
              <a:pPr>
                <a:defRPr/>
              </a:pPr>
              <a:t>‹#›</a:t>
            </a:fld>
            <a:endParaRPr lang="en-US"/>
          </a:p>
        </p:txBody>
      </p:sp>
    </p:spTree>
    <p:extLst>
      <p:ext uri="{BB962C8B-B14F-4D97-AF65-F5344CB8AC3E}">
        <p14:creationId xmlns:p14="http://schemas.microsoft.com/office/powerpoint/2010/main" val="2619004513"/>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Rectangle 3"/>
          <p:cNvSpPr>
            <a:spLocks noGrp="1" noChangeArrowheads="1"/>
          </p:cNvSpPr>
          <p:nvPr>
            <p:ph type="ftr" sz="quarter" idx="10"/>
          </p:nvPr>
        </p:nvSpPr>
        <p:spPr>
          <a:ln/>
        </p:spPr>
        <p:txBody>
          <a:bodyPr/>
          <a:lstStyle>
            <a:lvl1pPr>
              <a:defRPr/>
            </a:lvl1pPr>
          </a:lstStyle>
          <a:p>
            <a:pPr>
              <a:defRPr/>
            </a:pPr>
            <a:endParaRPr lang="en-US"/>
          </a:p>
        </p:txBody>
      </p:sp>
      <p:sp>
        <p:nvSpPr>
          <p:cNvPr id="4" name="Rectangle 4"/>
          <p:cNvSpPr>
            <a:spLocks noGrp="1" noChangeArrowheads="1"/>
          </p:cNvSpPr>
          <p:nvPr>
            <p:ph type="sldNum" sz="quarter" idx="11"/>
          </p:nvPr>
        </p:nvSpPr>
        <p:spPr>
          <a:ln/>
        </p:spPr>
        <p:txBody>
          <a:bodyPr/>
          <a:lstStyle>
            <a:lvl1pPr>
              <a:defRPr/>
            </a:lvl1pPr>
          </a:lstStyle>
          <a:p>
            <a:pPr>
              <a:defRPr/>
            </a:pPr>
            <a:fld id="{E6CB1D62-AA21-4097-935B-F36335906AE9}" type="slidenum">
              <a:rPr lang="en-US"/>
              <a:pPr>
                <a:defRPr/>
              </a:pPr>
              <a:t>‹#›</a:t>
            </a:fld>
            <a:endParaRPr lang="en-US"/>
          </a:p>
        </p:txBody>
      </p:sp>
    </p:spTree>
    <p:extLst>
      <p:ext uri="{BB962C8B-B14F-4D97-AF65-F5344CB8AC3E}">
        <p14:creationId xmlns:p14="http://schemas.microsoft.com/office/powerpoint/2010/main" val="3998080286"/>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ftr" sz="quarter" idx="10"/>
          </p:nvPr>
        </p:nvSpPr>
        <p:spPr>
          <a:ln/>
        </p:spPr>
        <p:txBody>
          <a:bodyPr/>
          <a:lstStyle>
            <a:lvl1pPr>
              <a:defRPr/>
            </a:lvl1pPr>
          </a:lstStyle>
          <a:p>
            <a:pPr>
              <a:defRPr/>
            </a:pPr>
            <a:endParaRPr lang="en-US"/>
          </a:p>
        </p:txBody>
      </p:sp>
      <p:sp>
        <p:nvSpPr>
          <p:cNvPr id="3" name="Rectangle 4"/>
          <p:cNvSpPr>
            <a:spLocks noGrp="1" noChangeArrowheads="1"/>
          </p:cNvSpPr>
          <p:nvPr>
            <p:ph type="sldNum" sz="quarter" idx="11"/>
          </p:nvPr>
        </p:nvSpPr>
        <p:spPr>
          <a:ln/>
        </p:spPr>
        <p:txBody>
          <a:bodyPr/>
          <a:lstStyle>
            <a:lvl1pPr>
              <a:defRPr/>
            </a:lvl1pPr>
          </a:lstStyle>
          <a:p>
            <a:pPr>
              <a:defRPr/>
            </a:pPr>
            <a:fld id="{4D08D9FD-C1A1-4CFB-9A1F-12433E14264A}" type="slidenum">
              <a:rPr lang="en-US"/>
              <a:pPr>
                <a:defRPr/>
              </a:pPr>
              <a:t>‹#›</a:t>
            </a:fld>
            <a:endParaRPr lang="en-US"/>
          </a:p>
        </p:txBody>
      </p:sp>
    </p:spTree>
    <p:extLst>
      <p:ext uri="{BB962C8B-B14F-4D97-AF65-F5344CB8AC3E}">
        <p14:creationId xmlns:p14="http://schemas.microsoft.com/office/powerpoint/2010/main" val="384779751"/>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ftr" sz="quarter" idx="10"/>
          </p:nvPr>
        </p:nvSpPr>
        <p:spPr>
          <a:ln/>
        </p:spPr>
        <p:txBody>
          <a:bodyPr/>
          <a:lstStyle>
            <a:lvl1pPr>
              <a:defRPr/>
            </a:lvl1pPr>
          </a:lstStyle>
          <a:p>
            <a:pPr>
              <a:defRPr/>
            </a:pPr>
            <a:endParaRPr lang="en-US"/>
          </a:p>
        </p:txBody>
      </p:sp>
      <p:sp>
        <p:nvSpPr>
          <p:cNvPr id="6" name="Rectangle 4"/>
          <p:cNvSpPr>
            <a:spLocks noGrp="1" noChangeArrowheads="1"/>
          </p:cNvSpPr>
          <p:nvPr>
            <p:ph type="sldNum" sz="quarter" idx="11"/>
          </p:nvPr>
        </p:nvSpPr>
        <p:spPr>
          <a:ln/>
        </p:spPr>
        <p:txBody>
          <a:bodyPr/>
          <a:lstStyle>
            <a:lvl1pPr>
              <a:defRPr/>
            </a:lvl1pPr>
          </a:lstStyle>
          <a:p>
            <a:pPr>
              <a:defRPr/>
            </a:pPr>
            <a:fld id="{BEEC5005-26EE-42A6-B14D-5C00D073A2B6}" type="slidenum">
              <a:rPr lang="en-US"/>
              <a:pPr>
                <a:defRPr/>
              </a:pPr>
              <a:t>‹#›</a:t>
            </a:fld>
            <a:endParaRPr lang="en-US"/>
          </a:p>
        </p:txBody>
      </p:sp>
    </p:spTree>
    <p:extLst>
      <p:ext uri="{BB962C8B-B14F-4D97-AF65-F5344CB8AC3E}">
        <p14:creationId xmlns:p14="http://schemas.microsoft.com/office/powerpoint/2010/main" val="2966538294"/>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ftr" sz="quarter" idx="10"/>
          </p:nvPr>
        </p:nvSpPr>
        <p:spPr>
          <a:ln/>
        </p:spPr>
        <p:txBody>
          <a:bodyPr/>
          <a:lstStyle>
            <a:lvl1pPr>
              <a:defRPr/>
            </a:lvl1pPr>
          </a:lstStyle>
          <a:p>
            <a:pPr>
              <a:defRPr/>
            </a:pPr>
            <a:endParaRPr lang="en-US"/>
          </a:p>
        </p:txBody>
      </p:sp>
      <p:sp>
        <p:nvSpPr>
          <p:cNvPr id="6" name="Rectangle 4"/>
          <p:cNvSpPr>
            <a:spLocks noGrp="1" noChangeArrowheads="1"/>
          </p:cNvSpPr>
          <p:nvPr>
            <p:ph type="sldNum" sz="quarter" idx="11"/>
          </p:nvPr>
        </p:nvSpPr>
        <p:spPr>
          <a:ln/>
        </p:spPr>
        <p:txBody>
          <a:bodyPr/>
          <a:lstStyle>
            <a:lvl1pPr>
              <a:defRPr/>
            </a:lvl1pPr>
          </a:lstStyle>
          <a:p>
            <a:pPr>
              <a:defRPr/>
            </a:pPr>
            <a:fld id="{39654950-9D23-4A66-93E7-477B5DBE2E11}" type="slidenum">
              <a:rPr lang="en-US"/>
              <a:pPr>
                <a:defRPr/>
              </a:pPr>
              <a:t>‹#›</a:t>
            </a:fld>
            <a:endParaRPr lang="en-US"/>
          </a:p>
        </p:txBody>
      </p:sp>
    </p:spTree>
    <p:extLst>
      <p:ext uri="{BB962C8B-B14F-4D97-AF65-F5344CB8AC3E}">
        <p14:creationId xmlns:p14="http://schemas.microsoft.com/office/powerpoint/2010/main" val="2126688454"/>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body" idx="1"/>
          </p:nvPr>
        </p:nvSpPr>
        <p:spPr bwMode="auto">
          <a:xfrm>
            <a:off x="685800" y="1724025"/>
            <a:ext cx="7772400" cy="4524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10595" name="Rectangle 3"/>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atin typeface="Arial" pitchFamily="34" charset="0"/>
                <a:cs typeface="Arial" pitchFamily="34" charset="0"/>
              </a:defRPr>
            </a:lvl1pPr>
          </a:lstStyle>
          <a:p>
            <a:pPr>
              <a:defRPr/>
            </a:pPr>
            <a:endParaRPr lang="en-US"/>
          </a:p>
        </p:txBody>
      </p:sp>
      <p:sp>
        <p:nvSpPr>
          <p:cNvPr id="110596" name="Rectangle 4"/>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atin typeface="Arial" pitchFamily="34" charset="0"/>
                <a:cs typeface="Arial" pitchFamily="34" charset="0"/>
              </a:defRPr>
            </a:lvl1pPr>
          </a:lstStyle>
          <a:p>
            <a:pPr>
              <a:defRPr/>
            </a:pPr>
            <a:fld id="{4514924B-0D65-41F2-BA75-6AB575FF909F}" type="slidenum">
              <a:rPr lang="en-US"/>
              <a:pPr>
                <a:defRPr/>
              </a:pPr>
              <a:t>‹#›</a:t>
            </a:fld>
            <a:endParaRPr lang="en-US"/>
          </a:p>
        </p:txBody>
      </p:sp>
      <p:sp>
        <p:nvSpPr>
          <p:cNvPr id="3" name="Rectangle 2"/>
          <p:cNvSpPr/>
          <p:nvPr/>
        </p:nvSpPr>
        <p:spPr>
          <a:xfrm>
            <a:off x="228600" y="266700"/>
            <a:ext cx="8686800" cy="6362700"/>
          </a:xfrm>
          <a:prstGeom prst="rect">
            <a:avLst/>
          </a:prstGeom>
          <a:noFill/>
          <a:ln w="38100">
            <a:solidFill>
              <a:srgbClr val="80004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pic>
        <p:nvPicPr>
          <p:cNvPr id="1030" name="Picture 11" descr="vt_shield_tag_onwhite230"/>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95250" y="152400"/>
            <a:ext cx="2190750"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1" name="TextBox 3"/>
          <p:cNvSpPr txBox="1">
            <a:spLocks noChangeArrowheads="1"/>
          </p:cNvSpPr>
          <p:nvPr/>
        </p:nvSpPr>
        <p:spPr bwMode="auto">
          <a:xfrm>
            <a:off x="228600" y="6353175"/>
            <a:ext cx="86868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defRPr/>
            </a:pPr>
            <a:r>
              <a:rPr lang="en-US" sz="1200" b="1" i="1" smtClean="0">
                <a:latin typeface="Arial Narrow" pitchFamily="34" charset="0"/>
                <a:cs typeface="Arial" pitchFamily="34" charset="0"/>
              </a:rPr>
              <a:t>ECE 5220 RFIC Technology &amp; Design – Prof. Kwang-Jin Koh</a:t>
            </a:r>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transition/>
  <p:hf hdr="0" ftr="0" dt="0"/>
  <p:txStyles>
    <p:titleStyle>
      <a:lvl1pPr algn="l" rtl="0" eaLnBrk="0" fontAlgn="base" hangingPunct="0">
        <a:spcBef>
          <a:spcPct val="0"/>
        </a:spcBef>
        <a:spcAft>
          <a:spcPct val="0"/>
        </a:spcAft>
        <a:defRPr sz="4400" b="1">
          <a:solidFill>
            <a:srgbClr val="8E2344"/>
          </a:solidFill>
          <a:effectLst>
            <a:outerShdw blurRad="38100" dist="38100" dir="2700000" algn="tl">
              <a:srgbClr val="C0C0C0"/>
            </a:outerShdw>
          </a:effectLst>
          <a:latin typeface="+mj-lt"/>
          <a:ea typeface="+mj-ea"/>
          <a:cs typeface="+mj-cs"/>
        </a:defRPr>
      </a:lvl1pPr>
      <a:lvl2pPr algn="l" rtl="0" eaLnBrk="0" fontAlgn="base" hangingPunct="0">
        <a:spcBef>
          <a:spcPct val="0"/>
        </a:spcBef>
        <a:spcAft>
          <a:spcPct val="0"/>
        </a:spcAft>
        <a:defRPr sz="4400" b="1">
          <a:solidFill>
            <a:srgbClr val="8E2344"/>
          </a:solidFill>
          <a:effectLst>
            <a:outerShdw blurRad="38100" dist="38100" dir="2700000" algn="tl">
              <a:srgbClr val="C0C0C0"/>
            </a:outerShdw>
          </a:effectLst>
          <a:latin typeface="Franklin Gothic Demi" pitchFamily="34" charset="0"/>
        </a:defRPr>
      </a:lvl2pPr>
      <a:lvl3pPr algn="l" rtl="0" eaLnBrk="0" fontAlgn="base" hangingPunct="0">
        <a:spcBef>
          <a:spcPct val="0"/>
        </a:spcBef>
        <a:spcAft>
          <a:spcPct val="0"/>
        </a:spcAft>
        <a:defRPr sz="4400" b="1">
          <a:solidFill>
            <a:srgbClr val="8E2344"/>
          </a:solidFill>
          <a:effectLst>
            <a:outerShdw blurRad="38100" dist="38100" dir="2700000" algn="tl">
              <a:srgbClr val="C0C0C0"/>
            </a:outerShdw>
          </a:effectLst>
          <a:latin typeface="Franklin Gothic Demi" pitchFamily="34" charset="0"/>
        </a:defRPr>
      </a:lvl3pPr>
      <a:lvl4pPr algn="l" rtl="0" eaLnBrk="0" fontAlgn="base" hangingPunct="0">
        <a:spcBef>
          <a:spcPct val="0"/>
        </a:spcBef>
        <a:spcAft>
          <a:spcPct val="0"/>
        </a:spcAft>
        <a:defRPr sz="4400" b="1">
          <a:solidFill>
            <a:srgbClr val="8E2344"/>
          </a:solidFill>
          <a:effectLst>
            <a:outerShdw blurRad="38100" dist="38100" dir="2700000" algn="tl">
              <a:srgbClr val="C0C0C0"/>
            </a:outerShdw>
          </a:effectLst>
          <a:latin typeface="Franklin Gothic Demi" pitchFamily="34" charset="0"/>
        </a:defRPr>
      </a:lvl4pPr>
      <a:lvl5pPr algn="l" rtl="0" eaLnBrk="0" fontAlgn="base" hangingPunct="0">
        <a:spcBef>
          <a:spcPct val="0"/>
        </a:spcBef>
        <a:spcAft>
          <a:spcPct val="0"/>
        </a:spcAft>
        <a:defRPr sz="4400" b="1">
          <a:solidFill>
            <a:srgbClr val="8E2344"/>
          </a:solidFill>
          <a:effectLst>
            <a:outerShdw blurRad="38100" dist="38100" dir="2700000" algn="tl">
              <a:srgbClr val="C0C0C0"/>
            </a:outerShdw>
          </a:effectLst>
          <a:latin typeface="Franklin Gothic Demi" pitchFamily="34" charset="0"/>
        </a:defRPr>
      </a:lvl5pPr>
      <a:lvl6pPr marL="457200" algn="l" rtl="0" fontAlgn="base">
        <a:spcBef>
          <a:spcPct val="0"/>
        </a:spcBef>
        <a:spcAft>
          <a:spcPct val="0"/>
        </a:spcAft>
        <a:defRPr sz="4400" b="1">
          <a:solidFill>
            <a:srgbClr val="8E2344"/>
          </a:solidFill>
          <a:effectLst>
            <a:outerShdw blurRad="38100" dist="38100" dir="2700000" algn="tl">
              <a:srgbClr val="C0C0C0"/>
            </a:outerShdw>
          </a:effectLst>
          <a:latin typeface="Franklin Gothic Demi" pitchFamily="34" charset="0"/>
        </a:defRPr>
      </a:lvl6pPr>
      <a:lvl7pPr marL="914400" algn="l" rtl="0" fontAlgn="base">
        <a:spcBef>
          <a:spcPct val="0"/>
        </a:spcBef>
        <a:spcAft>
          <a:spcPct val="0"/>
        </a:spcAft>
        <a:defRPr sz="4400" b="1">
          <a:solidFill>
            <a:srgbClr val="8E2344"/>
          </a:solidFill>
          <a:effectLst>
            <a:outerShdw blurRad="38100" dist="38100" dir="2700000" algn="tl">
              <a:srgbClr val="C0C0C0"/>
            </a:outerShdw>
          </a:effectLst>
          <a:latin typeface="Franklin Gothic Demi" pitchFamily="34" charset="0"/>
        </a:defRPr>
      </a:lvl7pPr>
      <a:lvl8pPr marL="1371600" algn="l" rtl="0" fontAlgn="base">
        <a:spcBef>
          <a:spcPct val="0"/>
        </a:spcBef>
        <a:spcAft>
          <a:spcPct val="0"/>
        </a:spcAft>
        <a:defRPr sz="4400" b="1">
          <a:solidFill>
            <a:srgbClr val="8E2344"/>
          </a:solidFill>
          <a:effectLst>
            <a:outerShdw blurRad="38100" dist="38100" dir="2700000" algn="tl">
              <a:srgbClr val="C0C0C0"/>
            </a:outerShdw>
          </a:effectLst>
          <a:latin typeface="Franklin Gothic Demi" pitchFamily="34" charset="0"/>
        </a:defRPr>
      </a:lvl8pPr>
      <a:lvl9pPr marL="1828800" algn="l" rtl="0" fontAlgn="base">
        <a:spcBef>
          <a:spcPct val="0"/>
        </a:spcBef>
        <a:spcAft>
          <a:spcPct val="0"/>
        </a:spcAft>
        <a:defRPr sz="4400" b="1">
          <a:solidFill>
            <a:srgbClr val="8E2344"/>
          </a:solidFill>
          <a:effectLst>
            <a:outerShdw blurRad="38100" dist="38100" dir="2700000" algn="tl">
              <a:srgbClr val="C0C0C0"/>
            </a:outerShdw>
          </a:effectLst>
          <a:latin typeface="Franklin Gothic Demi" pitchFamily="34" charset="0"/>
        </a:defRPr>
      </a:lvl9pPr>
    </p:titleStyle>
    <p:bodyStyle>
      <a:lvl1pPr marL="342900" indent="-342900" algn="l" rtl="0" eaLnBrk="0" fontAlgn="base" hangingPunct="0">
        <a:spcBef>
          <a:spcPct val="20000"/>
        </a:spcBef>
        <a:spcAft>
          <a:spcPct val="0"/>
        </a:spcAft>
        <a:buClr>
          <a:srgbClr val="3F6075"/>
        </a:buClr>
        <a:buFont typeface="Wingdings" pitchFamily="2" charset="2"/>
        <a:buChar char="Ø"/>
        <a:defRPr sz="3200" b="1">
          <a:solidFill>
            <a:schemeClr val="tx1"/>
          </a:solidFill>
          <a:latin typeface="+mn-lt"/>
          <a:ea typeface="+mn-ea"/>
          <a:cs typeface="+mn-cs"/>
        </a:defRPr>
      </a:lvl1pPr>
      <a:lvl2pPr marL="742950" indent="-285750" algn="l" rtl="0" eaLnBrk="0" fontAlgn="base" hangingPunct="0">
        <a:spcBef>
          <a:spcPct val="20000"/>
        </a:spcBef>
        <a:spcAft>
          <a:spcPct val="0"/>
        </a:spcAft>
        <a:buClr>
          <a:srgbClr val="3F6075"/>
        </a:buClr>
        <a:buFont typeface="Wingdings" pitchFamily="2" charset="2"/>
        <a:buChar char="Ø"/>
        <a:defRPr sz="2800">
          <a:solidFill>
            <a:srgbClr val="E87511"/>
          </a:solidFill>
          <a:latin typeface="+mn-lt"/>
        </a:defRPr>
      </a:lvl2pPr>
      <a:lvl3pPr marL="1143000" indent="-228600" algn="l" rtl="0" eaLnBrk="0" fontAlgn="base" hangingPunct="0">
        <a:spcBef>
          <a:spcPct val="20000"/>
        </a:spcBef>
        <a:spcAft>
          <a:spcPct val="0"/>
        </a:spcAft>
        <a:buClr>
          <a:srgbClr val="3F6075"/>
        </a:buClr>
        <a:buFont typeface="Wingdings" pitchFamily="2" charset="2"/>
        <a:buChar char="Ø"/>
        <a:defRPr sz="2400">
          <a:solidFill>
            <a:srgbClr val="8CAFAD"/>
          </a:solidFill>
          <a:latin typeface="+mn-lt"/>
        </a:defRPr>
      </a:lvl3pPr>
      <a:lvl4pPr marL="1600200" indent="-228600" algn="l" rtl="0" eaLnBrk="0" fontAlgn="base" hangingPunct="0">
        <a:spcBef>
          <a:spcPct val="20000"/>
        </a:spcBef>
        <a:spcAft>
          <a:spcPct val="0"/>
        </a:spcAft>
        <a:buClr>
          <a:srgbClr val="3F6075"/>
        </a:buClr>
        <a:buFont typeface="Wingdings" pitchFamily="2" charset="2"/>
        <a:buChar char="Ø"/>
        <a:defRPr sz="2000">
          <a:solidFill>
            <a:schemeClr val="tx1"/>
          </a:solidFill>
          <a:latin typeface="Arial" charset="0"/>
        </a:defRPr>
      </a:lvl4pPr>
      <a:lvl5pPr marL="2057400" indent="-228600" algn="l" rtl="0" eaLnBrk="0" fontAlgn="base" hangingPunct="0">
        <a:spcBef>
          <a:spcPct val="20000"/>
        </a:spcBef>
        <a:spcAft>
          <a:spcPct val="0"/>
        </a:spcAft>
        <a:buClr>
          <a:srgbClr val="3F6075"/>
        </a:buClr>
        <a:buFont typeface="Wingdings" pitchFamily="2" charset="2"/>
        <a:buChar char="Ø"/>
        <a:defRPr sz="2000">
          <a:solidFill>
            <a:schemeClr val="tx1"/>
          </a:solidFill>
          <a:latin typeface="Arial" charset="0"/>
        </a:defRPr>
      </a:lvl5pPr>
      <a:lvl6pPr marL="2514600" indent="-228600" algn="l" rtl="0" fontAlgn="base">
        <a:spcBef>
          <a:spcPct val="20000"/>
        </a:spcBef>
        <a:spcAft>
          <a:spcPct val="0"/>
        </a:spcAft>
        <a:buClr>
          <a:srgbClr val="3F6075"/>
        </a:buClr>
        <a:buFont typeface="Wingdings" pitchFamily="116" charset="2"/>
        <a:buChar char="Ø"/>
        <a:defRPr sz="2000">
          <a:solidFill>
            <a:schemeClr val="tx1"/>
          </a:solidFill>
          <a:latin typeface="Arial" charset="0"/>
        </a:defRPr>
      </a:lvl6pPr>
      <a:lvl7pPr marL="2971800" indent="-228600" algn="l" rtl="0" fontAlgn="base">
        <a:spcBef>
          <a:spcPct val="20000"/>
        </a:spcBef>
        <a:spcAft>
          <a:spcPct val="0"/>
        </a:spcAft>
        <a:buClr>
          <a:srgbClr val="3F6075"/>
        </a:buClr>
        <a:buFont typeface="Wingdings" pitchFamily="116" charset="2"/>
        <a:buChar char="Ø"/>
        <a:defRPr sz="2000">
          <a:solidFill>
            <a:schemeClr val="tx1"/>
          </a:solidFill>
          <a:latin typeface="Arial" charset="0"/>
        </a:defRPr>
      </a:lvl7pPr>
      <a:lvl8pPr marL="3429000" indent="-228600" algn="l" rtl="0" fontAlgn="base">
        <a:spcBef>
          <a:spcPct val="20000"/>
        </a:spcBef>
        <a:spcAft>
          <a:spcPct val="0"/>
        </a:spcAft>
        <a:buClr>
          <a:srgbClr val="3F6075"/>
        </a:buClr>
        <a:buFont typeface="Wingdings" pitchFamily="116" charset="2"/>
        <a:buChar char="Ø"/>
        <a:defRPr sz="2000">
          <a:solidFill>
            <a:schemeClr val="tx1"/>
          </a:solidFill>
          <a:latin typeface="Arial" charset="0"/>
        </a:defRPr>
      </a:lvl8pPr>
      <a:lvl9pPr marL="3886200" indent="-228600" algn="l" rtl="0" fontAlgn="base">
        <a:spcBef>
          <a:spcPct val="20000"/>
        </a:spcBef>
        <a:spcAft>
          <a:spcPct val="0"/>
        </a:spcAft>
        <a:buClr>
          <a:srgbClr val="3F6075"/>
        </a:buClr>
        <a:buFont typeface="Wingdings" pitchFamily="116" charset="2"/>
        <a:buChar char="Ø"/>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image" Target="../media/image18.png"/><Relationship Id="rId5" Type="http://schemas.openxmlformats.org/officeDocument/2006/relationships/image" Target="../media/image12.png"/><Relationship Id="rId4" Type="http://schemas.openxmlformats.org/officeDocument/2006/relationships/image" Target="../media/image11.emf"/></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1.emf"/></Relationships>
</file>

<file path=ppt/slides/_rels/slide12.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oleObject" Target="../embeddings/oleObject17.bin"/><Relationship Id="rId7" Type="http://schemas.openxmlformats.org/officeDocument/2006/relationships/image" Target="../media/image21.emf"/><Relationship Id="rId2" Type="http://schemas.openxmlformats.org/officeDocument/2006/relationships/slideLayout" Target="../slideLayouts/slideLayout2.xml"/><Relationship Id="rId1" Type="http://schemas.openxmlformats.org/officeDocument/2006/relationships/vmlDrawing" Target="../drawings/vmlDrawing9.vml"/><Relationship Id="rId6" Type="http://schemas.openxmlformats.org/officeDocument/2006/relationships/oleObject" Target="../embeddings/oleObject18.bin"/><Relationship Id="rId5" Type="http://schemas.openxmlformats.org/officeDocument/2006/relationships/image" Target="../media/image22.png"/><Relationship Id="rId4" Type="http://schemas.openxmlformats.org/officeDocument/2006/relationships/image" Target="../media/image11.emf"/></Relationships>
</file>

<file path=ppt/slides/_rels/slide13.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oleObject" Target="../embeddings/oleObject19.bin"/><Relationship Id="rId7" Type="http://schemas.openxmlformats.org/officeDocument/2006/relationships/image" Target="../media/image24.emf"/><Relationship Id="rId12" Type="http://schemas.openxmlformats.org/officeDocument/2006/relationships/image" Target="../media/image30.png"/><Relationship Id="rId2" Type="http://schemas.openxmlformats.org/officeDocument/2006/relationships/slideLayout" Target="../slideLayouts/slideLayout2.xml"/><Relationship Id="rId1" Type="http://schemas.openxmlformats.org/officeDocument/2006/relationships/vmlDrawing" Target="../drawings/vmlDrawing10.vml"/><Relationship Id="rId6" Type="http://schemas.openxmlformats.org/officeDocument/2006/relationships/oleObject" Target="../embeddings/oleObject20.bin"/><Relationship Id="rId11" Type="http://schemas.openxmlformats.org/officeDocument/2006/relationships/image" Target="../media/image29.png"/><Relationship Id="rId5" Type="http://schemas.openxmlformats.org/officeDocument/2006/relationships/image" Target="../media/image25.png"/><Relationship Id="rId10" Type="http://schemas.openxmlformats.org/officeDocument/2006/relationships/image" Target="../media/image28.png"/><Relationship Id="rId4" Type="http://schemas.openxmlformats.org/officeDocument/2006/relationships/image" Target="../media/image21.emf"/><Relationship Id="rId9" Type="http://schemas.openxmlformats.org/officeDocument/2006/relationships/image" Target="../media/image27.png"/></Relationships>
</file>

<file path=ppt/slides/_rels/slide14.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oleObject" Target="../embeddings/oleObject21.bin"/><Relationship Id="rId7" Type="http://schemas.openxmlformats.org/officeDocument/2006/relationships/image" Target="../media/image34.png"/><Relationship Id="rId2" Type="http://schemas.openxmlformats.org/officeDocument/2006/relationships/slideLayout" Target="../slideLayouts/slideLayout2.xml"/><Relationship Id="rId1" Type="http://schemas.openxmlformats.org/officeDocument/2006/relationships/vmlDrawing" Target="../drawings/vmlDrawing11.vml"/><Relationship Id="rId6" Type="http://schemas.openxmlformats.org/officeDocument/2006/relationships/image" Target="../media/image33.png"/><Relationship Id="rId11" Type="http://schemas.openxmlformats.org/officeDocument/2006/relationships/image" Target="../media/image38.png"/><Relationship Id="rId5" Type="http://schemas.openxmlformats.org/officeDocument/2006/relationships/image" Target="../media/image32.png"/><Relationship Id="rId10" Type="http://schemas.openxmlformats.org/officeDocument/2006/relationships/image" Target="../media/image37.png"/><Relationship Id="rId4" Type="http://schemas.openxmlformats.org/officeDocument/2006/relationships/image" Target="../media/image31.emf"/><Relationship Id="rId9" Type="http://schemas.openxmlformats.org/officeDocument/2006/relationships/image" Target="../media/image36.png"/></Relationships>
</file>

<file path=ppt/slides/_rels/slide15.xml.rels><?xml version="1.0" encoding="UTF-8" standalone="yes"?>
<Relationships xmlns="http://schemas.openxmlformats.org/package/2006/relationships"><Relationship Id="rId8" Type="http://schemas.openxmlformats.org/officeDocument/2006/relationships/image" Target="../media/image35.png"/><Relationship Id="rId13" Type="http://schemas.openxmlformats.org/officeDocument/2006/relationships/image" Target="../media/image41.png"/><Relationship Id="rId3" Type="http://schemas.openxmlformats.org/officeDocument/2006/relationships/oleObject" Target="../embeddings/oleObject22.bin"/><Relationship Id="rId7" Type="http://schemas.openxmlformats.org/officeDocument/2006/relationships/image" Target="../media/image34.png"/><Relationship Id="rId12" Type="http://schemas.openxmlformats.org/officeDocument/2006/relationships/image" Target="../media/image40.png"/><Relationship Id="rId2" Type="http://schemas.openxmlformats.org/officeDocument/2006/relationships/slideLayout" Target="../slideLayouts/slideLayout2.xml"/><Relationship Id="rId1" Type="http://schemas.openxmlformats.org/officeDocument/2006/relationships/vmlDrawing" Target="../drawings/vmlDrawing12.vml"/><Relationship Id="rId6" Type="http://schemas.openxmlformats.org/officeDocument/2006/relationships/image" Target="../media/image33.png"/><Relationship Id="rId11" Type="http://schemas.openxmlformats.org/officeDocument/2006/relationships/image" Target="../media/image39.png"/><Relationship Id="rId5" Type="http://schemas.openxmlformats.org/officeDocument/2006/relationships/image" Target="../media/image32.png"/><Relationship Id="rId10" Type="http://schemas.openxmlformats.org/officeDocument/2006/relationships/image" Target="../media/image37.png"/><Relationship Id="rId4" Type="http://schemas.openxmlformats.org/officeDocument/2006/relationships/image" Target="../media/image31.emf"/><Relationship Id="rId9" Type="http://schemas.openxmlformats.org/officeDocument/2006/relationships/image" Target="../media/image36.png"/></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slideLayout" Target="../slideLayouts/slideLayout2.xml"/><Relationship Id="rId1" Type="http://schemas.openxmlformats.org/officeDocument/2006/relationships/vmlDrawing" Target="../drawings/vmlDrawing13.vml"/><Relationship Id="rId5" Type="http://schemas.openxmlformats.org/officeDocument/2006/relationships/image" Target="../media/image43.png"/><Relationship Id="rId4" Type="http://schemas.openxmlformats.org/officeDocument/2006/relationships/image" Target="../media/image42.emf"/></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24.bin"/><Relationship Id="rId2" Type="http://schemas.openxmlformats.org/officeDocument/2006/relationships/slideLayout" Target="../slideLayouts/slideLayout2.xml"/><Relationship Id="rId1" Type="http://schemas.openxmlformats.org/officeDocument/2006/relationships/vmlDrawing" Target="../drawings/vmlDrawing14.vml"/><Relationship Id="rId5" Type="http://schemas.openxmlformats.org/officeDocument/2006/relationships/image" Target="../media/image45.png"/><Relationship Id="rId4" Type="http://schemas.openxmlformats.org/officeDocument/2006/relationships/image" Target="../media/image44.emf"/></Relationships>
</file>

<file path=ppt/slides/_rels/slide18.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image" Target="../media/image48.png"/><Relationship Id="rId7" Type="http://schemas.openxmlformats.org/officeDocument/2006/relationships/image" Target="../media/image50.png"/><Relationship Id="rId2" Type="http://schemas.openxmlformats.org/officeDocument/2006/relationships/slideLayout" Target="../slideLayouts/slideLayout2.xml"/><Relationship Id="rId1" Type="http://schemas.openxmlformats.org/officeDocument/2006/relationships/vmlDrawing" Target="../drawings/vmlDrawing15.vml"/><Relationship Id="rId6" Type="http://schemas.openxmlformats.org/officeDocument/2006/relationships/image" Target="../media/image49.png"/><Relationship Id="rId5" Type="http://schemas.openxmlformats.org/officeDocument/2006/relationships/image" Target="../media/image47.emf"/><Relationship Id="rId4" Type="http://schemas.openxmlformats.org/officeDocument/2006/relationships/oleObject" Target="../embeddings/oleObject25.bin"/></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2.emf"/></Relationships>
</file>

<file path=ppt/slides/_rels/slide20.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26.bin"/><Relationship Id="rId2" Type="http://schemas.openxmlformats.org/officeDocument/2006/relationships/slideLayout" Target="../slideLayouts/slideLayout2.xml"/><Relationship Id="rId1" Type="http://schemas.openxmlformats.org/officeDocument/2006/relationships/vmlDrawing" Target="../drawings/vmlDrawing16.vml"/><Relationship Id="rId4" Type="http://schemas.openxmlformats.org/officeDocument/2006/relationships/image" Target="../media/image54.emf"/></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27.bin"/><Relationship Id="rId2" Type="http://schemas.openxmlformats.org/officeDocument/2006/relationships/slideLayout" Target="../slideLayouts/slideLayout2.xml"/><Relationship Id="rId1" Type="http://schemas.openxmlformats.org/officeDocument/2006/relationships/vmlDrawing" Target="../drawings/vmlDrawing17.vml"/><Relationship Id="rId4" Type="http://schemas.openxmlformats.org/officeDocument/2006/relationships/image" Target="../media/image54.emf"/></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28.bin"/><Relationship Id="rId2" Type="http://schemas.openxmlformats.org/officeDocument/2006/relationships/slideLayout" Target="../slideLayouts/slideLayout2.xml"/><Relationship Id="rId1" Type="http://schemas.openxmlformats.org/officeDocument/2006/relationships/vmlDrawing" Target="../drawings/vmlDrawing18.vml"/><Relationship Id="rId5" Type="http://schemas.openxmlformats.org/officeDocument/2006/relationships/image" Target="../media/image56.png"/><Relationship Id="rId4" Type="http://schemas.openxmlformats.org/officeDocument/2006/relationships/image" Target="../media/image55.emf"/></Relationships>
</file>

<file path=ppt/slides/_rels/slide24.xml.rels><?xml version="1.0" encoding="UTF-8" standalone="yes"?>
<Relationships xmlns="http://schemas.openxmlformats.org/package/2006/relationships"><Relationship Id="rId8" Type="http://schemas.openxmlformats.org/officeDocument/2006/relationships/image" Target="../media/image59.png"/><Relationship Id="rId3" Type="http://schemas.openxmlformats.org/officeDocument/2006/relationships/oleObject" Target="../embeddings/oleObject29.bin"/><Relationship Id="rId7" Type="http://schemas.openxmlformats.org/officeDocument/2006/relationships/image" Target="../media/image57.emf"/><Relationship Id="rId2" Type="http://schemas.openxmlformats.org/officeDocument/2006/relationships/slideLayout" Target="../slideLayouts/slideLayout2.xml"/><Relationship Id="rId1" Type="http://schemas.openxmlformats.org/officeDocument/2006/relationships/vmlDrawing" Target="../drawings/vmlDrawing19.vml"/><Relationship Id="rId6" Type="http://schemas.openxmlformats.org/officeDocument/2006/relationships/oleObject" Target="../embeddings/oleObject30.bin"/><Relationship Id="rId5" Type="http://schemas.openxmlformats.org/officeDocument/2006/relationships/image" Target="../media/image58.png"/><Relationship Id="rId10" Type="http://schemas.openxmlformats.org/officeDocument/2006/relationships/image" Target="../media/image61.png"/><Relationship Id="rId4" Type="http://schemas.openxmlformats.org/officeDocument/2006/relationships/image" Target="../media/image55.emf"/><Relationship Id="rId9" Type="http://schemas.openxmlformats.org/officeDocument/2006/relationships/image" Target="../media/image60.png"/></Relationships>
</file>

<file path=ppt/slides/_rels/slide25.xml.rels><?xml version="1.0" encoding="UTF-8" standalone="yes"?>
<Relationships xmlns="http://schemas.openxmlformats.org/package/2006/relationships"><Relationship Id="rId8" Type="http://schemas.openxmlformats.org/officeDocument/2006/relationships/image" Target="../media/image59.png"/><Relationship Id="rId3" Type="http://schemas.openxmlformats.org/officeDocument/2006/relationships/oleObject" Target="../embeddings/oleObject31.bin"/><Relationship Id="rId7" Type="http://schemas.openxmlformats.org/officeDocument/2006/relationships/image" Target="../media/image57.emf"/><Relationship Id="rId2" Type="http://schemas.openxmlformats.org/officeDocument/2006/relationships/slideLayout" Target="../slideLayouts/slideLayout2.xml"/><Relationship Id="rId1" Type="http://schemas.openxmlformats.org/officeDocument/2006/relationships/vmlDrawing" Target="../drawings/vmlDrawing20.vml"/><Relationship Id="rId6" Type="http://schemas.openxmlformats.org/officeDocument/2006/relationships/oleObject" Target="../embeddings/oleObject32.bin"/><Relationship Id="rId5" Type="http://schemas.openxmlformats.org/officeDocument/2006/relationships/image" Target="../media/image58.png"/><Relationship Id="rId4" Type="http://schemas.openxmlformats.org/officeDocument/2006/relationships/image" Target="../media/image55.emf"/><Relationship Id="rId9" Type="http://schemas.openxmlformats.org/officeDocument/2006/relationships/image" Target="../media/image62.png"/></Relationships>
</file>

<file path=ppt/slides/_rels/slide26.xml.rels><?xml version="1.0" encoding="UTF-8" standalone="yes"?>
<Relationships xmlns="http://schemas.openxmlformats.org/package/2006/relationships"><Relationship Id="rId8" Type="http://schemas.openxmlformats.org/officeDocument/2006/relationships/image" Target="../media/image65.emf"/><Relationship Id="rId3" Type="http://schemas.openxmlformats.org/officeDocument/2006/relationships/oleObject" Target="../embeddings/oleObject33.bin"/><Relationship Id="rId7" Type="http://schemas.openxmlformats.org/officeDocument/2006/relationships/oleObject" Target="../embeddings/oleObject35.bin"/><Relationship Id="rId12" Type="http://schemas.openxmlformats.org/officeDocument/2006/relationships/image" Target="../media/image68.png"/><Relationship Id="rId2" Type="http://schemas.openxmlformats.org/officeDocument/2006/relationships/slideLayout" Target="../slideLayouts/slideLayout2.xml"/><Relationship Id="rId1" Type="http://schemas.openxmlformats.org/officeDocument/2006/relationships/vmlDrawing" Target="../drawings/vmlDrawing21.vml"/><Relationship Id="rId6" Type="http://schemas.openxmlformats.org/officeDocument/2006/relationships/image" Target="../media/image64.emf"/><Relationship Id="rId11" Type="http://schemas.openxmlformats.org/officeDocument/2006/relationships/image" Target="../media/image66.emf"/><Relationship Id="rId5" Type="http://schemas.openxmlformats.org/officeDocument/2006/relationships/oleObject" Target="../embeddings/oleObject34.bin"/><Relationship Id="rId10" Type="http://schemas.openxmlformats.org/officeDocument/2006/relationships/oleObject" Target="../embeddings/oleObject36.bin"/><Relationship Id="rId4" Type="http://schemas.openxmlformats.org/officeDocument/2006/relationships/image" Target="../media/image63.emf"/><Relationship Id="rId9" Type="http://schemas.openxmlformats.org/officeDocument/2006/relationships/image" Target="../media/image67.png"/></Relationships>
</file>

<file path=ppt/slides/_rels/slide27.xml.rels><?xml version="1.0" encoding="UTF-8" standalone="yes"?>
<Relationships xmlns="http://schemas.openxmlformats.org/package/2006/relationships"><Relationship Id="rId8" Type="http://schemas.openxmlformats.org/officeDocument/2006/relationships/image" Target="../media/image66.emf"/><Relationship Id="rId3" Type="http://schemas.openxmlformats.org/officeDocument/2006/relationships/oleObject" Target="../embeddings/oleObject37.bin"/><Relationship Id="rId7" Type="http://schemas.openxmlformats.org/officeDocument/2006/relationships/oleObject" Target="../embeddings/oleObject39.bin"/><Relationship Id="rId12" Type="http://schemas.openxmlformats.org/officeDocument/2006/relationships/image" Target="../media/image71.png"/><Relationship Id="rId2" Type="http://schemas.openxmlformats.org/officeDocument/2006/relationships/slideLayout" Target="../slideLayouts/slideLayout2.xml"/><Relationship Id="rId1" Type="http://schemas.openxmlformats.org/officeDocument/2006/relationships/vmlDrawing" Target="../drawings/vmlDrawing22.vml"/><Relationship Id="rId6" Type="http://schemas.openxmlformats.org/officeDocument/2006/relationships/image" Target="../media/image64.emf"/><Relationship Id="rId11" Type="http://schemas.openxmlformats.org/officeDocument/2006/relationships/image" Target="../media/image69.emf"/><Relationship Id="rId5" Type="http://schemas.openxmlformats.org/officeDocument/2006/relationships/oleObject" Target="../embeddings/oleObject38.bin"/><Relationship Id="rId10" Type="http://schemas.openxmlformats.org/officeDocument/2006/relationships/oleObject" Target="../embeddings/oleObject40.bin"/><Relationship Id="rId4" Type="http://schemas.openxmlformats.org/officeDocument/2006/relationships/image" Target="../media/image63.emf"/><Relationship Id="rId9" Type="http://schemas.openxmlformats.org/officeDocument/2006/relationships/image" Target="../media/image70.png"/></Relationships>
</file>

<file path=ppt/slides/_rels/slide28.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2.xml"/><Relationship Id="rId5" Type="http://schemas.openxmlformats.org/officeDocument/2006/relationships/image" Target="../media/image75.png"/><Relationship Id="rId4" Type="http://schemas.openxmlformats.org/officeDocument/2006/relationships/image" Target="../media/image74.png"/></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41.bin"/><Relationship Id="rId7" Type="http://schemas.openxmlformats.org/officeDocument/2006/relationships/image" Target="../media/image78.png"/><Relationship Id="rId2" Type="http://schemas.openxmlformats.org/officeDocument/2006/relationships/slideLayout" Target="../slideLayouts/slideLayout2.xml"/><Relationship Id="rId1" Type="http://schemas.openxmlformats.org/officeDocument/2006/relationships/vmlDrawing" Target="../drawings/vmlDrawing23.vml"/><Relationship Id="rId6" Type="http://schemas.openxmlformats.org/officeDocument/2006/relationships/image" Target="../media/image77.emf"/><Relationship Id="rId5" Type="http://schemas.openxmlformats.org/officeDocument/2006/relationships/oleObject" Target="../embeddings/oleObject42.bin"/><Relationship Id="rId4" Type="http://schemas.openxmlformats.org/officeDocument/2006/relationships/image" Target="../media/image76.emf"/></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2.emf"/></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43.bin"/><Relationship Id="rId2" Type="http://schemas.openxmlformats.org/officeDocument/2006/relationships/slideLayout" Target="../slideLayouts/slideLayout2.xml"/><Relationship Id="rId1" Type="http://schemas.openxmlformats.org/officeDocument/2006/relationships/vmlDrawing" Target="../drawings/vmlDrawing24.vml"/><Relationship Id="rId6" Type="http://schemas.openxmlformats.org/officeDocument/2006/relationships/image" Target="../media/image81.png"/><Relationship Id="rId5" Type="http://schemas.openxmlformats.org/officeDocument/2006/relationships/image" Target="../media/image80.png"/><Relationship Id="rId4" Type="http://schemas.openxmlformats.org/officeDocument/2006/relationships/image" Target="../media/image79.emf"/></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44.bin"/><Relationship Id="rId2" Type="http://schemas.openxmlformats.org/officeDocument/2006/relationships/slideLayout" Target="../slideLayouts/slideLayout2.xml"/><Relationship Id="rId1" Type="http://schemas.openxmlformats.org/officeDocument/2006/relationships/vmlDrawing" Target="../drawings/vmlDrawing25.vml"/><Relationship Id="rId4" Type="http://schemas.openxmlformats.org/officeDocument/2006/relationships/image" Target="../media/image82.emf"/></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45.bin"/><Relationship Id="rId2" Type="http://schemas.openxmlformats.org/officeDocument/2006/relationships/slideLayout" Target="../slideLayouts/slideLayout2.xml"/><Relationship Id="rId1" Type="http://schemas.openxmlformats.org/officeDocument/2006/relationships/vmlDrawing" Target="../drawings/vmlDrawing26.vml"/><Relationship Id="rId4" Type="http://schemas.openxmlformats.org/officeDocument/2006/relationships/image" Target="../media/image83.emf"/></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46.bin"/><Relationship Id="rId2" Type="http://schemas.openxmlformats.org/officeDocument/2006/relationships/slideLayout" Target="../slideLayouts/slideLayout2.xml"/><Relationship Id="rId1" Type="http://schemas.openxmlformats.org/officeDocument/2006/relationships/vmlDrawing" Target="../drawings/vmlDrawing27.vml"/><Relationship Id="rId4" Type="http://schemas.openxmlformats.org/officeDocument/2006/relationships/image" Target="../media/image84.emf"/></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47.bin"/><Relationship Id="rId2" Type="http://schemas.openxmlformats.org/officeDocument/2006/relationships/slideLayout" Target="../slideLayouts/slideLayout2.xml"/><Relationship Id="rId1" Type="http://schemas.openxmlformats.org/officeDocument/2006/relationships/vmlDrawing" Target="../drawings/vmlDrawing28.vml"/><Relationship Id="rId4" Type="http://schemas.openxmlformats.org/officeDocument/2006/relationships/image" Target="../media/image85.emf"/></Relationships>
</file>

<file path=ppt/slides/_rels/slide35.xml.rels><?xml version="1.0" encoding="UTF-8" standalone="yes"?>
<Relationships xmlns="http://schemas.openxmlformats.org/package/2006/relationships"><Relationship Id="rId3" Type="http://schemas.openxmlformats.org/officeDocument/2006/relationships/oleObject" Target="../embeddings/oleObject48.bin"/><Relationship Id="rId2" Type="http://schemas.openxmlformats.org/officeDocument/2006/relationships/slideLayout" Target="../slideLayouts/slideLayout2.xml"/><Relationship Id="rId1" Type="http://schemas.openxmlformats.org/officeDocument/2006/relationships/vmlDrawing" Target="../drawings/vmlDrawing29.vml"/><Relationship Id="rId4" Type="http://schemas.openxmlformats.org/officeDocument/2006/relationships/image" Target="../media/image86.emf"/></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49.bin"/><Relationship Id="rId2" Type="http://schemas.openxmlformats.org/officeDocument/2006/relationships/slideLayout" Target="../slideLayouts/slideLayout2.xml"/><Relationship Id="rId1" Type="http://schemas.openxmlformats.org/officeDocument/2006/relationships/vmlDrawing" Target="../drawings/vmlDrawing30.vml"/><Relationship Id="rId6" Type="http://schemas.openxmlformats.org/officeDocument/2006/relationships/image" Target="../media/image86.emf"/><Relationship Id="rId5" Type="http://schemas.openxmlformats.org/officeDocument/2006/relationships/oleObject" Target="../embeddings/oleObject50.bin"/><Relationship Id="rId4" Type="http://schemas.openxmlformats.org/officeDocument/2006/relationships/image" Target="../media/image87.emf"/></Relationships>
</file>

<file path=ppt/slides/_rels/slide37.xml.rels><?xml version="1.0" encoding="UTF-8" standalone="yes"?>
<Relationships xmlns="http://schemas.openxmlformats.org/package/2006/relationships"><Relationship Id="rId3" Type="http://schemas.openxmlformats.org/officeDocument/2006/relationships/oleObject" Target="../embeddings/oleObject51.bin"/><Relationship Id="rId2" Type="http://schemas.openxmlformats.org/officeDocument/2006/relationships/slideLayout" Target="../slideLayouts/slideLayout2.xml"/><Relationship Id="rId1" Type="http://schemas.openxmlformats.org/officeDocument/2006/relationships/vmlDrawing" Target="../drawings/vmlDrawing31.vml"/><Relationship Id="rId4" Type="http://schemas.openxmlformats.org/officeDocument/2006/relationships/image" Target="../media/image88.emf"/></Relationships>
</file>

<file path=ppt/slides/_rels/slide38.xml.rels><?xml version="1.0" encoding="UTF-8" standalone="yes"?>
<Relationships xmlns="http://schemas.openxmlformats.org/package/2006/relationships"><Relationship Id="rId3" Type="http://schemas.openxmlformats.org/officeDocument/2006/relationships/oleObject" Target="../embeddings/oleObject52.bin"/><Relationship Id="rId2" Type="http://schemas.openxmlformats.org/officeDocument/2006/relationships/slideLayout" Target="../slideLayouts/slideLayout2.xml"/><Relationship Id="rId1" Type="http://schemas.openxmlformats.org/officeDocument/2006/relationships/vmlDrawing" Target="../drawings/vmlDrawing32.vml"/><Relationship Id="rId4" Type="http://schemas.openxmlformats.org/officeDocument/2006/relationships/image" Target="../media/image88.emf"/></Relationships>
</file>

<file path=ppt/slides/_rels/slide39.xml.rels><?xml version="1.0" encoding="UTF-8" standalone="yes"?>
<Relationships xmlns="http://schemas.openxmlformats.org/package/2006/relationships"><Relationship Id="rId3" Type="http://schemas.openxmlformats.org/officeDocument/2006/relationships/oleObject" Target="../embeddings/oleObject53.bin"/><Relationship Id="rId2" Type="http://schemas.openxmlformats.org/officeDocument/2006/relationships/slideLayout" Target="../slideLayouts/slideLayout2.xml"/><Relationship Id="rId1" Type="http://schemas.openxmlformats.org/officeDocument/2006/relationships/vmlDrawing" Target="../drawings/vmlDrawing33.vml"/><Relationship Id="rId6" Type="http://schemas.openxmlformats.org/officeDocument/2006/relationships/image" Target="../media/image90.emf"/><Relationship Id="rId5" Type="http://schemas.openxmlformats.org/officeDocument/2006/relationships/oleObject" Target="../embeddings/oleObject54.bin"/><Relationship Id="rId4" Type="http://schemas.openxmlformats.org/officeDocument/2006/relationships/image" Target="../media/image89.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94.png"/><Relationship Id="rId7" Type="http://schemas.openxmlformats.org/officeDocument/2006/relationships/image" Target="../media/image91.emf"/><Relationship Id="rId2" Type="http://schemas.openxmlformats.org/officeDocument/2006/relationships/slideLayout" Target="../slideLayouts/slideLayout2.xml"/><Relationship Id="rId1" Type="http://schemas.openxmlformats.org/officeDocument/2006/relationships/vmlDrawing" Target="../drawings/vmlDrawing34.vml"/><Relationship Id="rId6" Type="http://schemas.openxmlformats.org/officeDocument/2006/relationships/oleObject" Target="../embeddings/oleObject55.bin"/><Relationship Id="rId5" Type="http://schemas.openxmlformats.org/officeDocument/2006/relationships/image" Target="../media/image96.png"/><Relationship Id="rId4" Type="http://schemas.openxmlformats.org/officeDocument/2006/relationships/image" Target="../media/image95.png"/></Relationships>
</file>

<file path=ppt/slides/_rels/slide41.xml.rels><?xml version="1.0" encoding="UTF-8" standalone="yes"?>
<Relationships xmlns="http://schemas.openxmlformats.org/package/2006/relationships"><Relationship Id="rId3" Type="http://schemas.openxmlformats.org/officeDocument/2006/relationships/oleObject" Target="../embeddings/oleObject56.bin"/><Relationship Id="rId7" Type="http://schemas.openxmlformats.org/officeDocument/2006/relationships/image" Target="../media/image99.png"/><Relationship Id="rId2" Type="http://schemas.openxmlformats.org/officeDocument/2006/relationships/slideLayout" Target="../slideLayouts/slideLayout2.xml"/><Relationship Id="rId1" Type="http://schemas.openxmlformats.org/officeDocument/2006/relationships/vmlDrawing" Target="../drawings/vmlDrawing35.vml"/><Relationship Id="rId6" Type="http://schemas.openxmlformats.org/officeDocument/2006/relationships/image" Target="../media/image98.png"/><Relationship Id="rId5" Type="http://schemas.openxmlformats.org/officeDocument/2006/relationships/image" Target="../media/image97.png"/><Relationship Id="rId4" Type="http://schemas.openxmlformats.org/officeDocument/2006/relationships/image" Target="../media/image91.emf"/></Relationships>
</file>

<file path=ppt/slides/_rels/slide42.xml.rels><?xml version="1.0" encoding="UTF-8" standalone="yes"?>
<Relationships xmlns="http://schemas.openxmlformats.org/package/2006/relationships"><Relationship Id="rId3" Type="http://schemas.openxmlformats.org/officeDocument/2006/relationships/oleObject" Target="../embeddings/oleObject57.bin"/><Relationship Id="rId2" Type="http://schemas.openxmlformats.org/officeDocument/2006/relationships/slideLayout" Target="../slideLayouts/slideLayout2.xml"/><Relationship Id="rId1" Type="http://schemas.openxmlformats.org/officeDocument/2006/relationships/vmlDrawing" Target="../drawings/vmlDrawing36.vml"/><Relationship Id="rId6" Type="http://schemas.openxmlformats.org/officeDocument/2006/relationships/image" Target="../media/image102.png"/><Relationship Id="rId5" Type="http://schemas.openxmlformats.org/officeDocument/2006/relationships/image" Target="../media/image101.png"/><Relationship Id="rId4" Type="http://schemas.openxmlformats.org/officeDocument/2006/relationships/image" Target="../media/image92.emf"/></Relationships>
</file>

<file path=ppt/slides/_rels/slide43.xml.rels><?xml version="1.0" encoding="UTF-8" standalone="yes"?>
<Relationships xmlns="http://schemas.openxmlformats.org/package/2006/relationships"><Relationship Id="rId3" Type="http://schemas.openxmlformats.org/officeDocument/2006/relationships/oleObject" Target="../embeddings/oleObject58.bin"/><Relationship Id="rId2" Type="http://schemas.openxmlformats.org/officeDocument/2006/relationships/slideLayout" Target="../slideLayouts/slideLayout2.xml"/><Relationship Id="rId1" Type="http://schemas.openxmlformats.org/officeDocument/2006/relationships/vmlDrawing" Target="../drawings/vmlDrawing37.vml"/><Relationship Id="rId4" Type="http://schemas.openxmlformats.org/officeDocument/2006/relationships/image" Target="../media/image93.emf"/></Relationships>
</file>

<file path=ppt/slides/_rels/slide44.xml.rels><?xml version="1.0" encoding="UTF-8" standalone="yes"?>
<Relationships xmlns="http://schemas.openxmlformats.org/package/2006/relationships"><Relationship Id="rId3" Type="http://schemas.openxmlformats.org/officeDocument/2006/relationships/oleObject" Target="../embeddings/oleObject59.bin"/><Relationship Id="rId2" Type="http://schemas.openxmlformats.org/officeDocument/2006/relationships/slideLayout" Target="../slideLayouts/slideLayout2.xml"/><Relationship Id="rId1" Type="http://schemas.openxmlformats.org/officeDocument/2006/relationships/vmlDrawing" Target="../drawings/vmlDrawing38.vml"/><Relationship Id="rId4" Type="http://schemas.openxmlformats.org/officeDocument/2006/relationships/image" Target="../media/image94.emf"/></Relationships>
</file>

<file path=ppt/slides/_rels/slide45.xml.rels><?xml version="1.0" encoding="UTF-8" standalone="yes"?>
<Relationships xmlns="http://schemas.openxmlformats.org/package/2006/relationships"><Relationship Id="rId3" Type="http://schemas.openxmlformats.org/officeDocument/2006/relationships/oleObject" Target="../embeddings/oleObject60.bin"/><Relationship Id="rId2" Type="http://schemas.openxmlformats.org/officeDocument/2006/relationships/slideLayout" Target="../slideLayouts/slideLayout2.xml"/><Relationship Id="rId1" Type="http://schemas.openxmlformats.org/officeDocument/2006/relationships/vmlDrawing" Target="../drawings/vmlDrawing39.vml"/><Relationship Id="rId6" Type="http://schemas.openxmlformats.org/officeDocument/2006/relationships/image" Target="../media/image95.emf"/><Relationship Id="rId5" Type="http://schemas.openxmlformats.org/officeDocument/2006/relationships/oleObject" Target="../embeddings/oleObject61.bin"/><Relationship Id="rId4" Type="http://schemas.openxmlformats.org/officeDocument/2006/relationships/image" Target="../media/image90.emf"/></Relationships>
</file>

<file path=ppt/slides/_rels/slide46.xml.rels><?xml version="1.0" encoding="UTF-8" standalone="yes"?>
<Relationships xmlns="http://schemas.openxmlformats.org/package/2006/relationships"><Relationship Id="rId3" Type="http://schemas.openxmlformats.org/officeDocument/2006/relationships/oleObject" Target="../embeddings/oleObject62.bin"/><Relationship Id="rId7" Type="http://schemas.openxmlformats.org/officeDocument/2006/relationships/image" Target="../media/image109.png"/><Relationship Id="rId2" Type="http://schemas.openxmlformats.org/officeDocument/2006/relationships/slideLayout" Target="../slideLayouts/slideLayout2.xml"/><Relationship Id="rId1" Type="http://schemas.openxmlformats.org/officeDocument/2006/relationships/vmlDrawing" Target="../drawings/vmlDrawing40.vml"/><Relationship Id="rId6" Type="http://schemas.openxmlformats.org/officeDocument/2006/relationships/image" Target="../media/image108.png"/><Relationship Id="rId5" Type="http://schemas.openxmlformats.org/officeDocument/2006/relationships/image" Target="../media/image107.png"/><Relationship Id="rId4" Type="http://schemas.openxmlformats.org/officeDocument/2006/relationships/image" Target="../media/image96.emf"/></Relationships>
</file>

<file path=ppt/slides/_rels/slide47.xml.rels><?xml version="1.0" encoding="UTF-8" standalone="yes"?>
<Relationships xmlns="http://schemas.openxmlformats.org/package/2006/relationships"><Relationship Id="rId3" Type="http://schemas.openxmlformats.org/officeDocument/2006/relationships/oleObject" Target="../embeddings/oleObject63.bin"/><Relationship Id="rId2" Type="http://schemas.openxmlformats.org/officeDocument/2006/relationships/slideLayout" Target="../slideLayouts/slideLayout2.xml"/><Relationship Id="rId1" Type="http://schemas.openxmlformats.org/officeDocument/2006/relationships/vmlDrawing" Target="../drawings/vmlDrawing41.vml"/><Relationship Id="rId4" Type="http://schemas.openxmlformats.org/officeDocument/2006/relationships/image" Target="../media/image97.emf"/></Relationships>
</file>

<file path=ppt/slides/_rels/slide48.xml.rels><?xml version="1.0" encoding="UTF-8" standalone="yes"?>
<Relationships xmlns="http://schemas.openxmlformats.org/package/2006/relationships"><Relationship Id="rId8" Type="http://schemas.openxmlformats.org/officeDocument/2006/relationships/image" Target="../media/image116.png"/><Relationship Id="rId3" Type="http://schemas.openxmlformats.org/officeDocument/2006/relationships/oleObject" Target="../embeddings/oleObject64.bin"/><Relationship Id="rId7" Type="http://schemas.openxmlformats.org/officeDocument/2006/relationships/image" Target="../media/image115.png"/><Relationship Id="rId2" Type="http://schemas.openxmlformats.org/officeDocument/2006/relationships/slideLayout" Target="../slideLayouts/slideLayout2.xml"/><Relationship Id="rId1" Type="http://schemas.openxmlformats.org/officeDocument/2006/relationships/vmlDrawing" Target="../drawings/vmlDrawing42.vml"/><Relationship Id="rId6" Type="http://schemas.openxmlformats.org/officeDocument/2006/relationships/image" Target="../media/image114.png"/><Relationship Id="rId11" Type="http://schemas.openxmlformats.org/officeDocument/2006/relationships/image" Target="../media/image117.png"/><Relationship Id="rId5" Type="http://schemas.openxmlformats.org/officeDocument/2006/relationships/image" Target="../media/image113.png"/><Relationship Id="rId10" Type="http://schemas.openxmlformats.org/officeDocument/2006/relationships/image" Target="../media/image99.emf"/><Relationship Id="rId4" Type="http://schemas.openxmlformats.org/officeDocument/2006/relationships/image" Target="../media/image98.emf"/><Relationship Id="rId9" Type="http://schemas.openxmlformats.org/officeDocument/2006/relationships/oleObject" Target="../embeddings/oleObject65.bin"/></Relationships>
</file>

<file path=ppt/slides/_rels/slide49.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image" Target="../media/image11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20.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oleObject" Target="../embeddings/oleObject66.bin"/><Relationship Id="rId2" Type="http://schemas.openxmlformats.org/officeDocument/2006/relationships/slideLayout" Target="../slideLayouts/slideLayout2.xml"/><Relationship Id="rId1" Type="http://schemas.openxmlformats.org/officeDocument/2006/relationships/vmlDrawing" Target="../drawings/vmlDrawing43.vml"/><Relationship Id="rId6" Type="http://schemas.openxmlformats.org/officeDocument/2006/relationships/image" Target="../media/image123.png"/><Relationship Id="rId5" Type="http://schemas.openxmlformats.org/officeDocument/2006/relationships/image" Target="../media/image122.png"/><Relationship Id="rId4" Type="http://schemas.openxmlformats.org/officeDocument/2006/relationships/image" Target="../media/image100.emf"/></Relationships>
</file>

<file path=ppt/slides/_rels/slide52.xml.rels><?xml version="1.0" encoding="UTF-8" standalone="yes"?>
<Relationships xmlns="http://schemas.openxmlformats.org/package/2006/relationships"><Relationship Id="rId3" Type="http://schemas.openxmlformats.org/officeDocument/2006/relationships/oleObject" Target="../embeddings/oleObject67.bin"/><Relationship Id="rId2" Type="http://schemas.openxmlformats.org/officeDocument/2006/relationships/slideLayout" Target="../slideLayouts/slideLayout2.xml"/><Relationship Id="rId1" Type="http://schemas.openxmlformats.org/officeDocument/2006/relationships/vmlDrawing" Target="../drawings/vmlDrawing44.vml"/><Relationship Id="rId6" Type="http://schemas.openxmlformats.org/officeDocument/2006/relationships/image" Target="../media/image126.png"/><Relationship Id="rId5" Type="http://schemas.openxmlformats.org/officeDocument/2006/relationships/image" Target="../media/image125.png"/><Relationship Id="rId4" Type="http://schemas.openxmlformats.org/officeDocument/2006/relationships/image" Target="../media/image101.emf"/></Relationships>
</file>

<file path=ppt/slides/_rels/slide53.xml.rels><?xml version="1.0" encoding="UTF-8" standalone="yes"?>
<Relationships xmlns="http://schemas.openxmlformats.org/package/2006/relationships"><Relationship Id="rId8" Type="http://schemas.openxmlformats.org/officeDocument/2006/relationships/image" Target="../media/image131.png"/><Relationship Id="rId3" Type="http://schemas.openxmlformats.org/officeDocument/2006/relationships/oleObject" Target="../embeddings/oleObject68.bin"/><Relationship Id="rId7" Type="http://schemas.openxmlformats.org/officeDocument/2006/relationships/image" Target="../media/image130.png"/><Relationship Id="rId2" Type="http://schemas.openxmlformats.org/officeDocument/2006/relationships/slideLayout" Target="../slideLayouts/slideLayout2.xml"/><Relationship Id="rId1" Type="http://schemas.openxmlformats.org/officeDocument/2006/relationships/vmlDrawing" Target="../drawings/vmlDrawing45.vml"/><Relationship Id="rId6" Type="http://schemas.openxmlformats.org/officeDocument/2006/relationships/image" Target="../media/image129.png"/><Relationship Id="rId5" Type="http://schemas.openxmlformats.org/officeDocument/2006/relationships/image" Target="../media/image128.png"/><Relationship Id="rId4" Type="http://schemas.openxmlformats.org/officeDocument/2006/relationships/image" Target="../media/image102.emf"/></Relationships>
</file>

<file path=ppt/slides/_rels/slide54.xml.rels><?xml version="1.0" encoding="UTF-8" standalone="yes"?>
<Relationships xmlns="http://schemas.openxmlformats.org/package/2006/relationships"><Relationship Id="rId3" Type="http://schemas.openxmlformats.org/officeDocument/2006/relationships/oleObject" Target="../embeddings/oleObject69.bin"/><Relationship Id="rId7" Type="http://schemas.openxmlformats.org/officeDocument/2006/relationships/image" Target="../media/image134.png"/><Relationship Id="rId2" Type="http://schemas.openxmlformats.org/officeDocument/2006/relationships/slideLayout" Target="../slideLayouts/slideLayout2.xml"/><Relationship Id="rId1" Type="http://schemas.openxmlformats.org/officeDocument/2006/relationships/vmlDrawing" Target="../drawings/vmlDrawing46.vml"/><Relationship Id="rId6" Type="http://schemas.openxmlformats.org/officeDocument/2006/relationships/image" Target="../media/image133.png"/><Relationship Id="rId5" Type="http://schemas.openxmlformats.org/officeDocument/2006/relationships/image" Target="../media/image132.png"/><Relationship Id="rId4" Type="http://schemas.openxmlformats.org/officeDocument/2006/relationships/image" Target="../media/image102.emf"/></Relationships>
</file>

<file path=ppt/slides/_rels/slide55.xml.rels><?xml version="1.0" encoding="UTF-8" standalone="yes"?>
<Relationships xmlns="http://schemas.openxmlformats.org/package/2006/relationships"><Relationship Id="rId3" Type="http://schemas.openxmlformats.org/officeDocument/2006/relationships/oleObject" Target="../embeddings/oleObject70.bin"/><Relationship Id="rId2" Type="http://schemas.openxmlformats.org/officeDocument/2006/relationships/slideLayout" Target="../slideLayouts/slideLayout2.xml"/><Relationship Id="rId1" Type="http://schemas.openxmlformats.org/officeDocument/2006/relationships/vmlDrawing" Target="../drawings/vmlDrawing47.vml"/><Relationship Id="rId4" Type="http://schemas.openxmlformats.org/officeDocument/2006/relationships/image" Target="../media/image103.emf"/></Relationships>
</file>

<file path=ppt/slides/_rels/slide56.xml.rels><?xml version="1.0" encoding="UTF-8" standalone="yes"?>
<Relationships xmlns="http://schemas.openxmlformats.org/package/2006/relationships"><Relationship Id="rId3" Type="http://schemas.openxmlformats.org/officeDocument/2006/relationships/oleObject" Target="../embeddings/oleObject71.bin"/><Relationship Id="rId2" Type="http://schemas.openxmlformats.org/officeDocument/2006/relationships/slideLayout" Target="../slideLayouts/slideLayout2.xml"/><Relationship Id="rId1" Type="http://schemas.openxmlformats.org/officeDocument/2006/relationships/vmlDrawing" Target="../drawings/vmlDrawing48.vml"/><Relationship Id="rId5" Type="http://schemas.openxmlformats.org/officeDocument/2006/relationships/image" Target="../media/image137.png"/><Relationship Id="rId4" Type="http://schemas.openxmlformats.org/officeDocument/2006/relationships/image" Target="../media/image104.emf"/></Relationships>
</file>

<file path=ppt/slides/_rels/slide57.xml.rels><?xml version="1.0" encoding="UTF-8" standalone="yes"?>
<Relationships xmlns="http://schemas.openxmlformats.org/package/2006/relationships"><Relationship Id="rId3" Type="http://schemas.openxmlformats.org/officeDocument/2006/relationships/image" Target="../media/image139.png"/><Relationship Id="rId2" Type="http://schemas.openxmlformats.org/officeDocument/2006/relationships/slideLayout" Target="../slideLayouts/slideLayout2.xml"/><Relationship Id="rId1" Type="http://schemas.openxmlformats.org/officeDocument/2006/relationships/vmlDrawing" Target="../drawings/vmlDrawing49.vml"/><Relationship Id="rId6" Type="http://schemas.openxmlformats.org/officeDocument/2006/relationships/image" Target="../media/image140.png"/><Relationship Id="rId5" Type="http://schemas.openxmlformats.org/officeDocument/2006/relationships/image" Target="../media/image105.emf"/><Relationship Id="rId4" Type="http://schemas.openxmlformats.org/officeDocument/2006/relationships/oleObject" Target="../embeddings/oleObject72.bin"/></Relationships>
</file>

<file path=ppt/slides/_rels/slide58.xml.rels><?xml version="1.0" encoding="UTF-8" standalone="yes"?>
<Relationships xmlns="http://schemas.openxmlformats.org/package/2006/relationships"><Relationship Id="rId3" Type="http://schemas.openxmlformats.org/officeDocument/2006/relationships/image" Target="../media/image142.png"/><Relationship Id="rId2" Type="http://schemas.openxmlformats.org/officeDocument/2006/relationships/image" Target="../media/image141.png"/><Relationship Id="rId1" Type="http://schemas.openxmlformats.org/officeDocument/2006/relationships/slideLayout" Target="../slideLayouts/slideLayout2.xml"/><Relationship Id="rId5" Type="http://schemas.openxmlformats.org/officeDocument/2006/relationships/image" Target="../media/image144.png"/><Relationship Id="rId4" Type="http://schemas.openxmlformats.org/officeDocument/2006/relationships/image" Target="../media/image143.png"/></Relationships>
</file>

<file path=ppt/slides/_rels/slide59.xml.rels><?xml version="1.0" encoding="UTF-8" standalone="yes"?>
<Relationships xmlns="http://schemas.openxmlformats.org/package/2006/relationships"><Relationship Id="rId3" Type="http://schemas.openxmlformats.org/officeDocument/2006/relationships/image" Target="../media/image146.png"/><Relationship Id="rId2" Type="http://schemas.openxmlformats.org/officeDocument/2006/relationships/image" Target="../media/image145.png"/><Relationship Id="rId1" Type="http://schemas.openxmlformats.org/officeDocument/2006/relationships/slideLayout" Target="../slideLayouts/slideLayout2.xml"/><Relationship Id="rId4" Type="http://schemas.openxmlformats.org/officeDocument/2006/relationships/image" Target="../media/image147.png"/></Relationships>
</file>

<file path=ppt/slides/_rels/slide6.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7.png"/><Relationship Id="rId7" Type="http://schemas.openxmlformats.org/officeDocument/2006/relationships/image" Target="../media/image6.emf"/><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oleObject" Target="../embeddings/oleObject4.bin"/><Relationship Id="rId5" Type="http://schemas.openxmlformats.org/officeDocument/2006/relationships/image" Target="../media/image5.emf"/><Relationship Id="rId4" Type="http://schemas.openxmlformats.org/officeDocument/2006/relationships/oleObject" Target="../embeddings/oleObject3.bin"/></Relationships>
</file>

<file path=ppt/slides/_rels/slide60.xml.rels><?xml version="1.0" encoding="UTF-8" standalone="yes"?>
<Relationships xmlns="http://schemas.openxmlformats.org/package/2006/relationships"><Relationship Id="rId2" Type="http://schemas.openxmlformats.org/officeDocument/2006/relationships/image" Target="../media/image148.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150.png"/><Relationship Id="rId2" Type="http://schemas.openxmlformats.org/officeDocument/2006/relationships/image" Target="../media/image149.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152.png"/><Relationship Id="rId2" Type="http://schemas.openxmlformats.org/officeDocument/2006/relationships/image" Target="../media/image151.png"/><Relationship Id="rId1" Type="http://schemas.openxmlformats.org/officeDocument/2006/relationships/slideLayout" Target="../slideLayouts/slideLayout2.xml"/><Relationship Id="rId4" Type="http://schemas.openxmlformats.org/officeDocument/2006/relationships/image" Target="../media/image153.png"/></Relationships>
</file>

<file path=ppt/slides/_rels/slide63.xml.rels><?xml version="1.0" encoding="UTF-8" standalone="yes"?>
<Relationships xmlns="http://schemas.openxmlformats.org/package/2006/relationships"><Relationship Id="rId8" Type="http://schemas.openxmlformats.org/officeDocument/2006/relationships/image" Target="../media/image160.png"/><Relationship Id="rId3" Type="http://schemas.openxmlformats.org/officeDocument/2006/relationships/image" Target="../media/image155.png"/><Relationship Id="rId7" Type="http://schemas.openxmlformats.org/officeDocument/2006/relationships/image" Target="../media/image159.png"/><Relationship Id="rId2" Type="http://schemas.openxmlformats.org/officeDocument/2006/relationships/image" Target="../media/image154.png"/><Relationship Id="rId1" Type="http://schemas.openxmlformats.org/officeDocument/2006/relationships/slideLayout" Target="../slideLayouts/slideLayout2.xml"/><Relationship Id="rId6" Type="http://schemas.openxmlformats.org/officeDocument/2006/relationships/image" Target="../media/image158.png"/><Relationship Id="rId11" Type="http://schemas.openxmlformats.org/officeDocument/2006/relationships/image" Target="../media/image163.png"/><Relationship Id="rId5" Type="http://schemas.openxmlformats.org/officeDocument/2006/relationships/image" Target="../media/image157.png"/><Relationship Id="rId10" Type="http://schemas.openxmlformats.org/officeDocument/2006/relationships/image" Target="../media/image162.png"/><Relationship Id="rId4" Type="http://schemas.openxmlformats.org/officeDocument/2006/relationships/image" Target="../media/image156.png"/><Relationship Id="rId9" Type="http://schemas.openxmlformats.org/officeDocument/2006/relationships/image" Target="../media/image161.png"/></Relationships>
</file>

<file path=ppt/slides/_rels/slide64.xml.rels><?xml version="1.0" encoding="UTF-8" standalone="yes"?>
<Relationships xmlns="http://schemas.openxmlformats.org/package/2006/relationships"><Relationship Id="rId8" Type="http://schemas.openxmlformats.org/officeDocument/2006/relationships/image" Target="../media/image166.png"/><Relationship Id="rId3" Type="http://schemas.openxmlformats.org/officeDocument/2006/relationships/oleObject" Target="../embeddings/oleObject73.bin"/><Relationship Id="rId7" Type="http://schemas.openxmlformats.org/officeDocument/2006/relationships/image" Target="../media/image165.png"/><Relationship Id="rId2" Type="http://schemas.openxmlformats.org/officeDocument/2006/relationships/slideLayout" Target="../slideLayouts/slideLayout2.xml"/><Relationship Id="rId1" Type="http://schemas.openxmlformats.org/officeDocument/2006/relationships/vmlDrawing" Target="../drawings/vmlDrawing50.vml"/><Relationship Id="rId6" Type="http://schemas.openxmlformats.org/officeDocument/2006/relationships/image" Target="../media/image155.png"/><Relationship Id="rId5" Type="http://schemas.openxmlformats.org/officeDocument/2006/relationships/image" Target="../media/image154.png"/><Relationship Id="rId10" Type="http://schemas.openxmlformats.org/officeDocument/2006/relationships/image" Target="../media/image168.png"/><Relationship Id="rId4" Type="http://schemas.openxmlformats.org/officeDocument/2006/relationships/image" Target="../media/image106.emf"/><Relationship Id="rId9" Type="http://schemas.openxmlformats.org/officeDocument/2006/relationships/image" Target="../media/image167.png"/></Relationships>
</file>

<file path=ppt/slides/_rels/slide65.xml.rels><?xml version="1.0" encoding="UTF-8" standalone="yes"?>
<Relationships xmlns="http://schemas.openxmlformats.org/package/2006/relationships"><Relationship Id="rId3" Type="http://schemas.openxmlformats.org/officeDocument/2006/relationships/image" Target="../media/image155.png"/><Relationship Id="rId7" Type="http://schemas.openxmlformats.org/officeDocument/2006/relationships/image" Target="../media/image172.png"/><Relationship Id="rId2" Type="http://schemas.openxmlformats.org/officeDocument/2006/relationships/image" Target="../media/image154.png"/><Relationship Id="rId1" Type="http://schemas.openxmlformats.org/officeDocument/2006/relationships/slideLayout" Target="../slideLayouts/slideLayout2.xml"/><Relationship Id="rId6" Type="http://schemas.openxmlformats.org/officeDocument/2006/relationships/image" Target="../media/image171.png"/><Relationship Id="rId5" Type="http://schemas.openxmlformats.org/officeDocument/2006/relationships/image" Target="../media/image170.png"/><Relationship Id="rId4" Type="http://schemas.openxmlformats.org/officeDocument/2006/relationships/image" Target="../media/image169.png"/></Relationships>
</file>

<file path=ppt/slides/_rels/slide66.xml.rels><?xml version="1.0" encoding="UTF-8" standalone="yes"?>
<Relationships xmlns="http://schemas.openxmlformats.org/package/2006/relationships"><Relationship Id="rId8" Type="http://schemas.openxmlformats.org/officeDocument/2006/relationships/image" Target="../media/image171.png"/><Relationship Id="rId13" Type="http://schemas.openxmlformats.org/officeDocument/2006/relationships/image" Target="../media/image180.png"/><Relationship Id="rId3" Type="http://schemas.openxmlformats.org/officeDocument/2006/relationships/image" Target="../media/image154.png"/><Relationship Id="rId7" Type="http://schemas.openxmlformats.org/officeDocument/2006/relationships/image" Target="../media/image175.png"/><Relationship Id="rId12" Type="http://schemas.openxmlformats.org/officeDocument/2006/relationships/image" Target="../media/image179.png"/><Relationship Id="rId2" Type="http://schemas.openxmlformats.org/officeDocument/2006/relationships/image" Target="../media/image173.png"/><Relationship Id="rId1" Type="http://schemas.openxmlformats.org/officeDocument/2006/relationships/slideLayout" Target="../slideLayouts/slideLayout2.xml"/><Relationship Id="rId6" Type="http://schemas.openxmlformats.org/officeDocument/2006/relationships/image" Target="../media/image174.png"/><Relationship Id="rId11" Type="http://schemas.openxmlformats.org/officeDocument/2006/relationships/image" Target="../media/image178.png"/><Relationship Id="rId5" Type="http://schemas.openxmlformats.org/officeDocument/2006/relationships/image" Target="../media/image169.png"/><Relationship Id="rId10" Type="http://schemas.openxmlformats.org/officeDocument/2006/relationships/image" Target="../media/image177.png"/><Relationship Id="rId4" Type="http://schemas.openxmlformats.org/officeDocument/2006/relationships/image" Target="../media/image155.png"/><Relationship Id="rId9" Type="http://schemas.openxmlformats.org/officeDocument/2006/relationships/image" Target="../media/image176.png"/></Relationships>
</file>

<file path=ppt/slides/_rels/slide67.xml.rels><?xml version="1.0" encoding="UTF-8" standalone="yes"?>
<Relationships xmlns="http://schemas.openxmlformats.org/package/2006/relationships"><Relationship Id="rId3" Type="http://schemas.openxmlformats.org/officeDocument/2006/relationships/image" Target="../media/image155.png"/><Relationship Id="rId7" Type="http://schemas.openxmlformats.org/officeDocument/2006/relationships/image" Target="../media/image181.png"/><Relationship Id="rId2" Type="http://schemas.openxmlformats.org/officeDocument/2006/relationships/image" Target="../media/image154.png"/><Relationship Id="rId1" Type="http://schemas.openxmlformats.org/officeDocument/2006/relationships/slideLayout" Target="../slideLayouts/slideLayout2.xml"/><Relationship Id="rId6" Type="http://schemas.openxmlformats.org/officeDocument/2006/relationships/image" Target="../media/image175.png"/><Relationship Id="rId5" Type="http://schemas.openxmlformats.org/officeDocument/2006/relationships/image" Target="../media/image174.png"/><Relationship Id="rId4" Type="http://schemas.openxmlformats.org/officeDocument/2006/relationships/image" Target="../media/image169.png"/></Relationships>
</file>

<file path=ppt/slides/_rels/slide68.xml.rels><?xml version="1.0" encoding="UTF-8" standalone="yes"?>
<Relationships xmlns="http://schemas.openxmlformats.org/package/2006/relationships"><Relationship Id="rId3" Type="http://schemas.openxmlformats.org/officeDocument/2006/relationships/oleObject" Target="../embeddings/oleObject74.bin"/><Relationship Id="rId2" Type="http://schemas.openxmlformats.org/officeDocument/2006/relationships/slideLayout" Target="../slideLayouts/slideLayout2.xml"/><Relationship Id="rId1" Type="http://schemas.openxmlformats.org/officeDocument/2006/relationships/vmlDrawing" Target="../drawings/vmlDrawing51.vml"/><Relationship Id="rId4" Type="http://schemas.openxmlformats.org/officeDocument/2006/relationships/image" Target="../media/image107.emf"/></Relationships>
</file>

<file path=ppt/slides/_rels/slide69.xml.rels><?xml version="1.0" encoding="UTF-8" standalone="yes"?>
<Relationships xmlns="http://schemas.openxmlformats.org/package/2006/relationships"><Relationship Id="rId3" Type="http://schemas.openxmlformats.org/officeDocument/2006/relationships/oleObject" Target="../embeddings/oleObject75.bin"/><Relationship Id="rId2" Type="http://schemas.openxmlformats.org/officeDocument/2006/relationships/slideLayout" Target="../slideLayouts/slideLayout2.xml"/><Relationship Id="rId1" Type="http://schemas.openxmlformats.org/officeDocument/2006/relationships/vmlDrawing" Target="../drawings/vmlDrawing52.vml"/><Relationship Id="rId4" Type="http://schemas.openxmlformats.org/officeDocument/2006/relationships/image" Target="../media/image108.emf"/></Relationships>
</file>

<file path=ppt/slides/_rels/slide7.xml.rels><?xml version="1.0" encoding="UTF-8" standalone="yes"?>
<Relationships xmlns="http://schemas.openxmlformats.org/package/2006/relationships"><Relationship Id="rId8" Type="http://schemas.openxmlformats.org/officeDocument/2006/relationships/image" Target="../media/image8.emf"/><Relationship Id="rId3" Type="http://schemas.openxmlformats.org/officeDocument/2006/relationships/oleObject" Target="../embeddings/oleObject5.bin"/><Relationship Id="rId7"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6.emf"/><Relationship Id="rId5" Type="http://schemas.openxmlformats.org/officeDocument/2006/relationships/oleObject" Target="../embeddings/oleObject6.bin"/><Relationship Id="rId10" Type="http://schemas.openxmlformats.org/officeDocument/2006/relationships/image" Target="../media/image11.png"/><Relationship Id="rId4" Type="http://schemas.openxmlformats.org/officeDocument/2006/relationships/image" Target="../media/image5.emf"/><Relationship Id="rId9" Type="http://schemas.openxmlformats.org/officeDocument/2006/relationships/image" Target="../media/image9.png"/></Relationships>
</file>

<file path=ppt/slides/_rels/slide70.xml.rels><?xml version="1.0" encoding="UTF-8" standalone="yes"?>
<Relationships xmlns="http://schemas.openxmlformats.org/package/2006/relationships"><Relationship Id="rId3" Type="http://schemas.openxmlformats.org/officeDocument/2006/relationships/oleObject" Target="../embeddings/oleObject76.bin"/><Relationship Id="rId7" Type="http://schemas.openxmlformats.org/officeDocument/2006/relationships/image" Target="../media/image187.png"/><Relationship Id="rId2" Type="http://schemas.openxmlformats.org/officeDocument/2006/relationships/slideLayout" Target="../slideLayouts/slideLayout2.xml"/><Relationship Id="rId1" Type="http://schemas.openxmlformats.org/officeDocument/2006/relationships/vmlDrawing" Target="../drawings/vmlDrawing53.vml"/><Relationship Id="rId6" Type="http://schemas.openxmlformats.org/officeDocument/2006/relationships/image" Target="../media/image186.png"/><Relationship Id="rId5" Type="http://schemas.openxmlformats.org/officeDocument/2006/relationships/image" Target="../media/image185.png"/><Relationship Id="rId4" Type="http://schemas.openxmlformats.org/officeDocument/2006/relationships/image" Target="../media/image109.emf"/></Relationships>
</file>

<file path=ppt/slides/_rels/slide71.xml.rels><?xml version="1.0" encoding="UTF-8" standalone="yes"?>
<Relationships xmlns="http://schemas.openxmlformats.org/package/2006/relationships"><Relationship Id="rId3" Type="http://schemas.openxmlformats.org/officeDocument/2006/relationships/oleObject" Target="../embeddings/oleObject77.bin"/><Relationship Id="rId7" Type="http://schemas.openxmlformats.org/officeDocument/2006/relationships/image" Target="../media/image190.png"/><Relationship Id="rId2" Type="http://schemas.openxmlformats.org/officeDocument/2006/relationships/slideLayout" Target="../slideLayouts/slideLayout2.xml"/><Relationship Id="rId1" Type="http://schemas.openxmlformats.org/officeDocument/2006/relationships/vmlDrawing" Target="../drawings/vmlDrawing54.vml"/><Relationship Id="rId6" Type="http://schemas.openxmlformats.org/officeDocument/2006/relationships/image" Target="../media/image189.png"/><Relationship Id="rId5" Type="http://schemas.openxmlformats.org/officeDocument/2006/relationships/image" Target="../media/image188.png"/><Relationship Id="rId4" Type="http://schemas.openxmlformats.org/officeDocument/2006/relationships/image" Target="../media/image108.emf"/></Relationships>
</file>

<file path=ppt/slides/_rels/slide72.xml.rels><?xml version="1.0" encoding="UTF-8" standalone="yes"?>
<Relationships xmlns="http://schemas.openxmlformats.org/package/2006/relationships"><Relationship Id="rId8" Type="http://schemas.openxmlformats.org/officeDocument/2006/relationships/image" Target="../media/image194.png"/><Relationship Id="rId3" Type="http://schemas.openxmlformats.org/officeDocument/2006/relationships/oleObject" Target="../embeddings/oleObject78.bin"/><Relationship Id="rId7" Type="http://schemas.openxmlformats.org/officeDocument/2006/relationships/image" Target="../media/image193.png"/><Relationship Id="rId2" Type="http://schemas.openxmlformats.org/officeDocument/2006/relationships/slideLayout" Target="../slideLayouts/slideLayout2.xml"/><Relationship Id="rId1" Type="http://schemas.openxmlformats.org/officeDocument/2006/relationships/vmlDrawing" Target="../drawings/vmlDrawing55.vml"/><Relationship Id="rId6" Type="http://schemas.openxmlformats.org/officeDocument/2006/relationships/image" Target="../media/image192.png"/><Relationship Id="rId5" Type="http://schemas.openxmlformats.org/officeDocument/2006/relationships/image" Target="../media/image191.png"/><Relationship Id="rId4" Type="http://schemas.openxmlformats.org/officeDocument/2006/relationships/image" Target="../media/image108.emf"/></Relationships>
</file>

<file path=ppt/slides/_rels/slide73.xml.rels><?xml version="1.0" encoding="UTF-8" standalone="yes"?>
<Relationships xmlns="http://schemas.openxmlformats.org/package/2006/relationships"><Relationship Id="rId8" Type="http://schemas.openxmlformats.org/officeDocument/2006/relationships/image" Target="../media/image198.png"/><Relationship Id="rId3" Type="http://schemas.openxmlformats.org/officeDocument/2006/relationships/oleObject" Target="../embeddings/oleObject79.bin"/><Relationship Id="rId7" Type="http://schemas.openxmlformats.org/officeDocument/2006/relationships/image" Target="../media/image111.emf"/><Relationship Id="rId2" Type="http://schemas.openxmlformats.org/officeDocument/2006/relationships/slideLayout" Target="../slideLayouts/slideLayout2.xml"/><Relationship Id="rId1" Type="http://schemas.openxmlformats.org/officeDocument/2006/relationships/vmlDrawing" Target="../drawings/vmlDrawing56.vml"/><Relationship Id="rId6" Type="http://schemas.openxmlformats.org/officeDocument/2006/relationships/oleObject" Target="../embeddings/oleObject80.bin"/><Relationship Id="rId5" Type="http://schemas.openxmlformats.org/officeDocument/2006/relationships/image" Target="../media/image197.png"/><Relationship Id="rId4" Type="http://schemas.openxmlformats.org/officeDocument/2006/relationships/image" Target="../media/image110.emf"/><Relationship Id="rId9" Type="http://schemas.openxmlformats.org/officeDocument/2006/relationships/image" Target="../media/image199.png"/></Relationships>
</file>

<file path=ppt/slides/_rels/slide74.xml.rels><?xml version="1.0" encoding="UTF-8" standalone="yes"?>
<Relationships xmlns="http://schemas.openxmlformats.org/package/2006/relationships"><Relationship Id="rId8" Type="http://schemas.openxmlformats.org/officeDocument/2006/relationships/image" Target="../media/image201.png"/><Relationship Id="rId3" Type="http://schemas.openxmlformats.org/officeDocument/2006/relationships/oleObject" Target="../embeddings/oleObject81.bin"/><Relationship Id="rId7" Type="http://schemas.openxmlformats.org/officeDocument/2006/relationships/image" Target="../media/image112.emf"/><Relationship Id="rId2" Type="http://schemas.openxmlformats.org/officeDocument/2006/relationships/slideLayout" Target="../slideLayouts/slideLayout2.xml"/><Relationship Id="rId1" Type="http://schemas.openxmlformats.org/officeDocument/2006/relationships/vmlDrawing" Target="../drawings/vmlDrawing57.vml"/><Relationship Id="rId6" Type="http://schemas.openxmlformats.org/officeDocument/2006/relationships/oleObject" Target="../embeddings/oleObject82.bin"/><Relationship Id="rId5" Type="http://schemas.openxmlformats.org/officeDocument/2006/relationships/image" Target="../media/image197.png"/><Relationship Id="rId4" Type="http://schemas.openxmlformats.org/officeDocument/2006/relationships/image" Target="../media/image110.emf"/><Relationship Id="rId9" Type="http://schemas.openxmlformats.org/officeDocument/2006/relationships/image" Target="../media/image202.png"/></Relationships>
</file>

<file path=ppt/slides/_rels/slide75.xml.rels><?xml version="1.0" encoding="UTF-8" standalone="yes"?>
<Relationships xmlns="http://schemas.openxmlformats.org/package/2006/relationships"><Relationship Id="rId3" Type="http://schemas.openxmlformats.org/officeDocument/2006/relationships/image" Target="../media/image204.png"/><Relationship Id="rId2" Type="http://schemas.openxmlformats.org/officeDocument/2006/relationships/image" Target="../media/image203.png"/><Relationship Id="rId1" Type="http://schemas.openxmlformats.org/officeDocument/2006/relationships/slideLayout" Target="../slideLayouts/slideLayout2.xml"/><Relationship Id="rId4" Type="http://schemas.openxmlformats.org/officeDocument/2006/relationships/image" Target="../media/image205.png"/></Relationships>
</file>

<file path=ppt/slides/_rels/slide76.xml.rels><?xml version="1.0" encoding="UTF-8" standalone="yes"?>
<Relationships xmlns="http://schemas.openxmlformats.org/package/2006/relationships"><Relationship Id="rId3" Type="http://schemas.openxmlformats.org/officeDocument/2006/relationships/image" Target="../media/image207.png"/><Relationship Id="rId2" Type="http://schemas.openxmlformats.org/officeDocument/2006/relationships/image" Target="../media/image206.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image" Target="../media/image209.png"/><Relationship Id="rId2" Type="http://schemas.openxmlformats.org/officeDocument/2006/relationships/slideLayout" Target="../slideLayouts/slideLayout2.xml"/><Relationship Id="rId1" Type="http://schemas.openxmlformats.org/officeDocument/2006/relationships/vmlDrawing" Target="../drawings/vmlDrawing58.vml"/><Relationship Id="rId6" Type="http://schemas.openxmlformats.org/officeDocument/2006/relationships/image" Target="../media/image210.png"/><Relationship Id="rId5" Type="http://schemas.openxmlformats.org/officeDocument/2006/relationships/image" Target="../media/image113.emf"/><Relationship Id="rId4" Type="http://schemas.openxmlformats.org/officeDocument/2006/relationships/oleObject" Target="../embeddings/oleObject83.bin"/></Relationships>
</file>

<file path=ppt/slides/_rels/slide78.xml.rels><?xml version="1.0" encoding="UTF-8" standalone="yes"?>
<Relationships xmlns="http://schemas.openxmlformats.org/package/2006/relationships"><Relationship Id="rId3" Type="http://schemas.openxmlformats.org/officeDocument/2006/relationships/oleObject" Target="../embeddings/oleObject84.bin"/><Relationship Id="rId2" Type="http://schemas.openxmlformats.org/officeDocument/2006/relationships/slideLayout" Target="../slideLayouts/slideLayout2.xml"/><Relationship Id="rId1" Type="http://schemas.openxmlformats.org/officeDocument/2006/relationships/vmlDrawing" Target="../drawings/vmlDrawing59.vml"/><Relationship Id="rId5" Type="http://schemas.openxmlformats.org/officeDocument/2006/relationships/image" Target="../media/image211.png"/><Relationship Id="rId4" Type="http://schemas.openxmlformats.org/officeDocument/2006/relationships/image" Target="../media/image113.emf"/></Relationships>
</file>

<file path=ppt/slides/_rels/slide79.xml.rels><?xml version="1.0" encoding="UTF-8" standalone="yes"?>
<Relationships xmlns="http://schemas.openxmlformats.org/package/2006/relationships"><Relationship Id="rId8" Type="http://schemas.openxmlformats.org/officeDocument/2006/relationships/image" Target="../media/image215.png"/><Relationship Id="rId3" Type="http://schemas.openxmlformats.org/officeDocument/2006/relationships/image" Target="../media/image214.png"/><Relationship Id="rId7" Type="http://schemas.openxmlformats.org/officeDocument/2006/relationships/image" Target="../media/image115.emf"/><Relationship Id="rId2" Type="http://schemas.openxmlformats.org/officeDocument/2006/relationships/slideLayout" Target="../slideLayouts/slideLayout2.xml"/><Relationship Id="rId1" Type="http://schemas.openxmlformats.org/officeDocument/2006/relationships/vmlDrawing" Target="../drawings/vmlDrawing60.vml"/><Relationship Id="rId6" Type="http://schemas.openxmlformats.org/officeDocument/2006/relationships/oleObject" Target="../embeddings/oleObject86.bin"/><Relationship Id="rId5" Type="http://schemas.openxmlformats.org/officeDocument/2006/relationships/image" Target="../media/image114.emf"/><Relationship Id="rId4" Type="http://schemas.openxmlformats.org/officeDocument/2006/relationships/oleObject" Target="../embeddings/oleObject85.bin"/></Relationships>
</file>

<file path=ppt/slides/_rels/slide8.xml.rels><?xml version="1.0" encoding="UTF-8" standalone="yes"?>
<Relationships xmlns="http://schemas.openxmlformats.org/package/2006/relationships"><Relationship Id="rId8" Type="http://schemas.openxmlformats.org/officeDocument/2006/relationships/oleObject" Target="../embeddings/oleObject12.bin"/><Relationship Id="rId13" Type="http://schemas.openxmlformats.org/officeDocument/2006/relationships/image" Target="../media/image16.png"/><Relationship Id="rId3" Type="http://schemas.openxmlformats.org/officeDocument/2006/relationships/oleObject" Target="../embeddings/oleObject8.bin"/><Relationship Id="rId7" Type="http://schemas.openxmlformats.org/officeDocument/2006/relationships/oleObject" Target="../embeddings/oleObject11.bin"/><Relationship Id="rId12" Type="http://schemas.openxmlformats.org/officeDocument/2006/relationships/image" Target="../media/image15.png"/><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oleObject" Target="../embeddings/oleObject10.bin"/><Relationship Id="rId11" Type="http://schemas.openxmlformats.org/officeDocument/2006/relationships/image" Target="../media/image14.png"/><Relationship Id="rId5" Type="http://schemas.openxmlformats.org/officeDocument/2006/relationships/oleObject" Target="../embeddings/oleObject9.bin"/><Relationship Id="rId10" Type="http://schemas.openxmlformats.org/officeDocument/2006/relationships/image" Target="../media/image13.png"/><Relationship Id="rId4" Type="http://schemas.openxmlformats.org/officeDocument/2006/relationships/image" Target="../media/image10.emf"/><Relationship Id="rId9" Type="http://schemas.openxmlformats.org/officeDocument/2006/relationships/oleObject" Target="../embeddings/oleObject13.bin"/><Relationship Id="rId14" Type="http://schemas.openxmlformats.org/officeDocument/2006/relationships/image" Target="../media/image17.png"/></Relationships>
</file>

<file path=ppt/slides/_rels/slide80.xml.rels><?xml version="1.0" encoding="UTF-8" standalone="yes"?>
<Relationships xmlns="http://schemas.openxmlformats.org/package/2006/relationships"><Relationship Id="rId3" Type="http://schemas.openxmlformats.org/officeDocument/2006/relationships/oleObject" Target="../embeddings/oleObject87.bin"/><Relationship Id="rId2" Type="http://schemas.openxmlformats.org/officeDocument/2006/relationships/slideLayout" Target="../slideLayouts/slideLayout2.xml"/><Relationship Id="rId1" Type="http://schemas.openxmlformats.org/officeDocument/2006/relationships/vmlDrawing" Target="../drawings/vmlDrawing61.vml"/><Relationship Id="rId4" Type="http://schemas.openxmlformats.org/officeDocument/2006/relationships/image" Target="../media/image113.emf"/></Relationships>
</file>

<file path=ppt/slides/_rels/slide81.xml.rels><?xml version="1.0" encoding="UTF-8" standalone="yes"?>
<Relationships xmlns="http://schemas.openxmlformats.org/package/2006/relationships"><Relationship Id="rId3" Type="http://schemas.openxmlformats.org/officeDocument/2006/relationships/oleObject" Target="../embeddings/oleObject88.bin"/><Relationship Id="rId7" Type="http://schemas.openxmlformats.org/officeDocument/2006/relationships/image" Target="../media/image218.png"/><Relationship Id="rId2" Type="http://schemas.openxmlformats.org/officeDocument/2006/relationships/slideLayout" Target="../slideLayouts/slideLayout2.xml"/><Relationship Id="rId1" Type="http://schemas.openxmlformats.org/officeDocument/2006/relationships/vmlDrawing" Target="../drawings/vmlDrawing62.vml"/><Relationship Id="rId6" Type="http://schemas.openxmlformats.org/officeDocument/2006/relationships/image" Target="../media/image117.emf"/><Relationship Id="rId5" Type="http://schemas.openxmlformats.org/officeDocument/2006/relationships/oleObject" Target="../embeddings/oleObject89.bin"/><Relationship Id="rId4" Type="http://schemas.openxmlformats.org/officeDocument/2006/relationships/image" Target="../media/image116.emf"/></Relationships>
</file>

<file path=ppt/slides/_rels/slide82.xml.rels><?xml version="1.0" encoding="UTF-8" standalone="yes"?>
<Relationships xmlns="http://schemas.openxmlformats.org/package/2006/relationships"><Relationship Id="rId8" Type="http://schemas.openxmlformats.org/officeDocument/2006/relationships/image" Target="../media/image119.emf"/><Relationship Id="rId3" Type="http://schemas.openxmlformats.org/officeDocument/2006/relationships/oleObject" Target="../embeddings/oleObject90.bin"/><Relationship Id="rId7" Type="http://schemas.openxmlformats.org/officeDocument/2006/relationships/oleObject" Target="../embeddings/oleObject91.bin"/><Relationship Id="rId2" Type="http://schemas.openxmlformats.org/officeDocument/2006/relationships/slideLayout" Target="../slideLayouts/slideLayout2.xml"/><Relationship Id="rId1" Type="http://schemas.openxmlformats.org/officeDocument/2006/relationships/vmlDrawing" Target="../drawings/vmlDrawing63.vml"/><Relationship Id="rId6" Type="http://schemas.openxmlformats.org/officeDocument/2006/relationships/image" Target="../media/image222.png"/><Relationship Id="rId5" Type="http://schemas.openxmlformats.org/officeDocument/2006/relationships/image" Target="../media/image221.png"/><Relationship Id="rId4" Type="http://schemas.openxmlformats.org/officeDocument/2006/relationships/image" Target="../media/image118.emf"/></Relationships>
</file>

<file path=ppt/slides/_rels/slide83.xml.rels><?xml version="1.0" encoding="UTF-8" standalone="yes"?>
<Relationships xmlns="http://schemas.openxmlformats.org/package/2006/relationships"><Relationship Id="rId3" Type="http://schemas.openxmlformats.org/officeDocument/2006/relationships/oleObject" Target="../embeddings/oleObject92.bin"/><Relationship Id="rId7" Type="http://schemas.openxmlformats.org/officeDocument/2006/relationships/image" Target="../media/image226.png"/><Relationship Id="rId2" Type="http://schemas.openxmlformats.org/officeDocument/2006/relationships/slideLayout" Target="../slideLayouts/slideLayout2.xml"/><Relationship Id="rId1" Type="http://schemas.openxmlformats.org/officeDocument/2006/relationships/vmlDrawing" Target="../drawings/vmlDrawing64.vml"/><Relationship Id="rId6" Type="http://schemas.openxmlformats.org/officeDocument/2006/relationships/image" Target="../media/image225.png"/><Relationship Id="rId5" Type="http://schemas.openxmlformats.org/officeDocument/2006/relationships/image" Target="../media/image224.png"/><Relationship Id="rId4" Type="http://schemas.openxmlformats.org/officeDocument/2006/relationships/image" Target="../media/image120.emf"/></Relationships>
</file>

<file path=ppt/slides/_rels/slide84.xml.rels><?xml version="1.0" encoding="UTF-8" standalone="yes"?>
<Relationships xmlns="http://schemas.openxmlformats.org/package/2006/relationships"><Relationship Id="rId8" Type="http://schemas.openxmlformats.org/officeDocument/2006/relationships/image" Target="../media/image230.png"/><Relationship Id="rId3" Type="http://schemas.openxmlformats.org/officeDocument/2006/relationships/oleObject" Target="../embeddings/oleObject93.bin"/><Relationship Id="rId7" Type="http://schemas.openxmlformats.org/officeDocument/2006/relationships/image" Target="../media/image229.png"/><Relationship Id="rId2" Type="http://schemas.openxmlformats.org/officeDocument/2006/relationships/slideLayout" Target="../slideLayouts/slideLayout2.xml"/><Relationship Id="rId1" Type="http://schemas.openxmlformats.org/officeDocument/2006/relationships/vmlDrawing" Target="../drawings/vmlDrawing65.vml"/><Relationship Id="rId6" Type="http://schemas.openxmlformats.org/officeDocument/2006/relationships/image" Target="../media/image228.png"/><Relationship Id="rId5" Type="http://schemas.openxmlformats.org/officeDocument/2006/relationships/image" Target="../media/image227.png"/><Relationship Id="rId4" Type="http://schemas.openxmlformats.org/officeDocument/2006/relationships/image" Target="../media/image120.emf"/><Relationship Id="rId9" Type="http://schemas.openxmlformats.org/officeDocument/2006/relationships/image" Target="../media/image231.png"/></Relationships>
</file>

<file path=ppt/slides/_rels/slide85.xml.rels><?xml version="1.0" encoding="UTF-8" standalone="yes"?>
<Relationships xmlns="http://schemas.openxmlformats.org/package/2006/relationships"><Relationship Id="rId3" Type="http://schemas.openxmlformats.org/officeDocument/2006/relationships/oleObject" Target="../embeddings/oleObject94.bin"/><Relationship Id="rId7" Type="http://schemas.openxmlformats.org/officeDocument/2006/relationships/image" Target="../media/image234.png"/><Relationship Id="rId2" Type="http://schemas.openxmlformats.org/officeDocument/2006/relationships/slideLayout" Target="../slideLayouts/slideLayout2.xml"/><Relationship Id="rId1" Type="http://schemas.openxmlformats.org/officeDocument/2006/relationships/vmlDrawing" Target="../drawings/vmlDrawing66.vml"/><Relationship Id="rId6" Type="http://schemas.openxmlformats.org/officeDocument/2006/relationships/image" Target="../media/image233.png"/><Relationship Id="rId5" Type="http://schemas.openxmlformats.org/officeDocument/2006/relationships/image" Target="../media/image232.png"/><Relationship Id="rId4" Type="http://schemas.openxmlformats.org/officeDocument/2006/relationships/image" Target="../media/image120.emf"/></Relationships>
</file>

<file path=ppt/slides/_rels/slide86.xml.rels><?xml version="1.0" encoding="UTF-8" standalone="yes"?>
<Relationships xmlns="http://schemas.openxmlformats.org/package/2006/relationships"><Relationship Id="rId3" Type="http://schemas.openxmlformats.org/officeDocument/2006/relationships/oleObject" Target="../embeddings/oleObject95.bin"/><Relationship Id="rId2" Type="http://schemas.openxmlformats.org/officeDocument/2006/relationships/slideLayout" Target="../slideLayouts/slideLayout2.xml"/><Relationship Id="rId1" Type="http://schemas.openxmlformats.org/officeDocument/2006/relationships/vmlDrawing" Target="../drawings/vmlDrawing67.vml"/><Relationship Id="rId4" Type="http://schemas.openxmlformats.org/officeDocument/2006/relationships/image" Target="../media/image121.emf"/></Relationships>
</file>

<file path=ppt/slides/_rels/slide87.xml.rels><?xml version="1.0" encoding="UTF-8" standalone="yes"?>
<Relationships xmlns="http://schemas.openxmlformats.org/package/2006/relationships"><Relationship Id="rId3" Type="http://schemas.openxmlformats.org/officeDocument/2006/relationships/oleObject" Target="../embeddings/oleObject96.bin"/><Relationship Id="rId2" Type="http://schemas.openxmlformats.org/officeDocument/2006/relationships/slideLayout" Target="../slideLayouts/slideLayout2.xml"/><Relationship Id="rId1" Type="http://schemas.openxmlformats.org/officeDocument/2006/relationships/vmlDrawing" Target="../drawings/vmlDrawing68.vml"/><Relationship Id="rId6" Type="http://schemas.openxmlformats.org/officeDocument/2006/relationships/image" Target="../media/image238.png"/><Relationship Id="rId5" Type="http://schemas.openxmlformats.org/officeDocument/2006/relationships/image" Target="../media/image237.png"/><Relationship Id="rId4" Type="http://schemas.openxmlformats.org/officeDocument/2006/relationships/image" Target="../media/image122.emf"/></Relationships>
</file>

<file path=ppt/slides/_rels/slide88.xml.rels><?xml version="1.0" encoding="UTF-8" standalone="yes"?>
<Relationships xmlns="http://schemas.openxmlformats.org/package/2006/relationships"><Relationship Id="rId3" Type="http://schemas.openxmlformats.org/officeDocument/2006/relationships/oleObject" Target="../embeddings/oleObject97.bin"/><Relationship Id="rId2" Type="http://schemas.openxmlformats.org/officeDocument/2006/relationships/slideLayout" Target="../slideLayouts/slideLayout2.xml"/><Relationship Id="rId1" Type="http://schemas.openxmlformats.org/officeDocument/2006/relationships/vmlDrawing" Target="../drawings/vmlDrawing69.vml"/><Relationship Id="rId5" Type="http://schemas.openxmlformats.org/officeDocument/2006/relationships/image" Target="../media/image237.png"/><Relationship Id="rId4" Type="http://schemas.openxmlformats.org/officeDocument/2006/relationships/image" Target="../media/image122.emf"/></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image" Target="../media/image1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body" idx="1"/>
          </p:nvPr>
        </p:nvSpPr>
        <p:spPr>
          <a:xfrm>
            <a:off x="457200" y="2514600"/>
            <a:ext cx="8229600" cy="1676400"/>
          </a:xfrm>
        </p:spPr>
        <p:txBody>
          <a:bodyPr/>
          <a:lstStyle/>
          <a:p>
            <a:pPr algn="ctr" eaLnBrk="1" hangingPunct="1">
              <a:buFont typeface="Wingdings" pitchFamily="2" charset="2"/>
              <a:buNone/>
              <a:defRPr/>
            </a:pPr>
            <a:r>
              <a:rPr lang="en-US" sz="4000" dirty="0" smtClean="0">
                <a:solidFill>
                  <a:srgbClr val="8E2344"/>
                </a:solidFill>
                <a:effectLst>
                  <a:outerShdw blurRad="38100" dist="38100" dir="2700000" algn="tl">
                    <a:srgbClr val="C0C0C0"/>
                  </a:outerShdw>
                </a:effectLst>
              </a:rPr>
              <a:t>ECE 5220 RFIC Technology &amp; Design                  (Noise)</a:t>
            </a:r>
          </a:p>
          <a:p>
            <a:pPr algn="ctr" eaLnBrk="1" hangingPunct="1">
              <a:buFont typeface="Wingdings" pitchFamily="2" charset="2"/>
              <a:buNone/>
              <a:defRPr/>
            </a:pPr>
            <a:endParaRPr lang="en-US" sz="4000" dirty="0" smtClean="0">
              <a:solidFill>
                <a:srgbClr val="8E2344"/>
              </a:solidFill>
              <a:effectLst>
                <a:outerShdw blurRad="38100" dist="38100" dir="2700000" algn="tl">
                  <a:srgbClr val="C0C0C0"/>
                </a:outerShdw>
              </a:effectLst>
            </a:endParaRPr>
          </a:p>
        </p:txBody>
      </p:sp>
      <p:sp>
        <p:nvSpPr>
          <p:cNvPr id="2051" name="Line 12"/>
          <p:cNvSpPr>
            <a:spLocks noChangeShapeType="1"/>
          </p:cNvSpPr>
          <p:nvPr/>
        </p:nvSpPr>
        <p:spPr bwMode="auto">
          <a:xfrm>
            <a:off x="1295400" y="2362200"/>
            <a:ext cx="6858000" cy="0"/>
          </a:xfrm>
          <a:prstGeom prst="line">
            <a:avLst/>
          </a:prstGeom>
          <a:noFill/>
          <a:ln w="9525">
            <a:solidFill>
              <a:srgbClr val="B5CE8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52" name="Line 13"/>
          <p:cNvSpPr>
            <a:spLocks noChangeShapeType="1"/>
          </p:cNvSpPr>
          <p:nvPr/>
        </p:nvSpPr>
        <p:spPr bwMode="auto">
          <a:xfrm>
            <a:off x="1295400" y="4343400"/>
            <a:ext cx="6858000" cy="0"/>
          </a:xfrm>
          <a:prstGeom prst="line">
            <a:avLst/>
          </a:prstGeom>
          <a:noFill/>
          <a:ln w="9525">
            <a:solidFill>
              <a:srgbClr val="B5CE8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 name="Slide Number Placeholder 1"/>
          <p:cNvSpPr>
            <a:spLocks noGrp="1"/>
          </p:cNvSpPr>
          <p:nvPr>
            <p:ph type="sldNum" sz="quarter" idx="11"/>
          </p:nvPr>
        </p:nvSpPr>
        <p:spPr/>
        <p:txBody>
          <a:bodyPr/>
          <a:lstStyle/>
          <a:p>
            <a:pPr>
              <a:defRPr/>
            </a:pPr>
            <a:fld id="{18299DBC-902B-41D7-A3A4-44EB87A37C73}" type="slidenum">
              <a:rPr lang="en-US" smtClean="0"/>
              <a:pPr>
                <a:defRPr/>
              </a:pPr>
              <a:t>1</a:t>
            </a:fld>
            <a:endParaRPr lang="en-US"/>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reeform 16"/>
          <p:cNvSpPr/>
          <p:nvPr/>
        </p:nvSpPr>
        <p:spPr>
          <a:xfrm>
            <a:off x="4440238" y="5148263"/>
            <a:ext cx="3402012" cy="709612"/>
          </a:xfrm>
          <a:custGeom>
            <a:avLst/>
            <a:gdLst>
              <a:gd name="connsiteX0" fmla="*/ 222421 w 3402275"/>
              <a:gd name="connsiteY0" fmla="*/ 708454 h 708595"/>
              <a:gd name="connsiteX1" fmla="*/ 172994 w 3402275"/>
              <a:gd name="connsiteY1" fmla="*/ 691978 h 708595"/>
              <a:gd name="connsiteX2" fmla="*/ 131805 w 3402275"/>
              <a:gd name="connsiteY2" fmla="*/ 642551 h 708595"/>
              <a:gd name="connsiteX3" fmla="*/ 107091 w 3402275"/>
              <a:gd name="connsiteY3" fmla="*/ 626075 h 708595"/>
              <a:gd name="connsiteX4" fmla="*/ 82378 w 3402275"/>
              <a:gd name="connsiteY4" fmla="*/ 601362 h 708595"/>
              <a:gd name="connsiteX5" fmla="*/ 74140 w 3402275"/>
              <a:gd name="connsiteY5" fmla="*/ 576648 h 708595"/>
              <a:gd name="connsiteX6" fmla="*/ 41189 w 3402275"/>
              <a:gd name="connsiteY6" fmla="*/ 527221 h 708595"/>
              <a:gd name="connsiteX7" fmla="*/ 24713 w 3402275"/>
              <a:gd name="connsiteY7" fmla="*/ 477794 h 708595"/>
              <a:gd name="connsiteX8" fmla="*/ 8237 w 3402275"/>
              <a:gd name="connsiteY8" fmla="*/ 428367 h 708595"/>
              <a:gd name="connsiteX9" fmla="*/ 0 w 3402275"/>
              <a:gd name="connsiteY9" fmla="*/ 403654 h 708595"/>
              <a:gd name="connsiteX10" fmla="*/ 8237 w 3402275"/>
              <a:gd name="connsiteY10" fmla="*/ 230659 h 708595"/>
              <a:gd name="connsiteX11" fmla="*/ 16475 w 3402275"/>
              <a:gd name="connsiteY11" fmla="*/ 205946 h 708595"/>
              <a:gd name="connsiteX12" fmla="*/ 98854 w 3402275"/>
              <a:gd name="connsiteY12" fmla="*/ 123567 h 708595"/>
              <a:gd name="connsiteX13" fmla="*/ 148281 w 3402275"/>
              <a:gd name="connsiteY13" fmla="*/ 98854 h 708595"/>
              <a:gd name="connsiteX14" fmla="*/ 230659 w 3402275"/>
              <a:gd name="connsiteY14" fmla="*/ 74140 h 708595"/>
              <a:gd name="connsiteX15" fmla="*/ 271848 w 3402275"/>
              <a:gd name="connsiteY15" fmla="*/ 65902 h 708595"/>
              <a:gd name="connsiteX16" fmla="*/ 321275 w 3402275"/>
              <a:gd name="connsiteY16" fmla="*/ 57665 h 708595"/>
              <a:gd name="connsiteX17" fmla="*/ 362464 w 3402275"/>
              <a:gd name="connsiteY17" fmla="*/ 49427 h 708595"/>
              <a:gd name="connsiteX18" fmla="*/ 395416 w 3402275"/>
              <a:gd name="connsiteY18" fmla="*/ 41189 h 708595"/>
              <a:gd name="connsiteX19" fmla="*/ 560173 w 3402275"/>
              <a:gd name="connsiteY19" fmla="*/ 24713 h 708595"/>
              <a:gd name="connsiteX20" fmla="*/ 741405 w 3402275"/>
              <a:gd name="connsiteY20" fmla="*/ 8237 h 708595"/>
              <a:gd name="connsiteX21" fmla="*/ 930875 w 3402275"/>
              <a:gd name="connsiteY21" fmla="*/ 0 h 708595"/>
              <a:gd name="connsiteX22" fmla="*/ 1606378 w 3402275"/>
              <a:gd name="connsiteY22" fmla="*/ 8237 h 708595"/>
              <a:gd name="connsiteX23" fmla="*/ 1762897 w 3402275"/>
              <a:gd name="connsiteY23" fmla="*/ 24713 h 708595"/>
              <a:gd name="connsiteX24" fmla="*/ 1960605 w 3402275"/>
              <a:gd name="connsiteY24" fmla="*/ 41189 h 708595"/>
              <a:gd name="connsiteX25" fmla="*/ 2042983 w 3402275"/>
              <a:gd name="connsiteY25" fmla="*/ 49427 h 708595"/>
              <a:gd name="connsiteX26" fmla="*/ 2660821 w 3402275"/>
              <a:gd name="connsiteY26" fmla="*/ 74140 h 708595"/>
              <a:gd name="connsiteX27" fmla="*/ 2776151 w 3402275"/>
              <a:gd name="connsiteY27" fmla="*/ 82378 h 708595"/>
              <a:gd name="connsiteX28" fmla="*/ 2932670 w 3402275"/>
              <a:gd name="connsiteY28" fmla="*/ 90616 h 708595"/>
              <a:gd name="connsiteX29" fmla="*/ 2957383 w 3402275"/>
              <a:gd name="connsiteY29" fmla="*/ 98854 h 708595"/>
              <a:gd name="connsiteX30" fmla="*/ 3006810 w 3402275"/>
              <a:gd name="connsiteY30" fmla="*/ 107092 h 708595"/>
              <a:gd name="connsiteX31" fmla="*/ 3031524 w 3402275"/>
              <a:gd name="connsiteY31" fmla="*/ 115329 h 708595"/>
              <a:gd name="connsiteX32" fmla="*/ 3163329 w 3402275"/>
              <a:gd name="connsiteY32" fmla="*/ 123567 h 708595"/>
              <a:gd name="connsiteX33" fmla="*/ 3237470 w 3402275"/>
              <a:gd name="connsiteY33" fmla="*/ 140043 h 708595"/>
              <a:gd name="connsiteX34" fmla="*/ 3262183 w 3402275"/>
              <a:gd name="connsiteY34" fmla="*/ 148281 h 708595"/>
              <a:gd name="connsiteX35" fmla="*/ 3328086 w 3402275"/>
              <a:gd name="connsiteY35" fmla="*/ 164756 h 708595"/>
              <a:gd name="connsiteX36" fmla="*/ 3352800 w 3402275"/>
              <a:gd name="connsiteY36" fmla="*/ 181232 h 708595"/>
              <a:gd name="connsiteX37" fmla="*/ 3361037 w 3402275"/>
              <a:gd name="connsiteY37" fmla="*/ 205946 h 708595"/>
              <a:gd name="connsiteX38" fmla="*/ 3377513 w 3402275"/>
              <a:gd name="connsiteY38" fmla="*/ 230659 h 708595"/>
              <a:gd name="connsiteX39" fmla="*/ 3385751 w 3402275"/>
              <a:gd name="connsiteY39" fmla="*/ 255373 h 708595"/>
              <a:gd name="connsiteX40" fmla="*/ 3402227 w 3402275"/>
              <a:gd name="connsiteY40" fmla="*/ 288324 h 708595"/>
              <a:gd name="connsiteX41" fmla="*/ 3385751 w 3402275"/>
              <a:gd name="connsiteY41" fmla="*/ 395416 h 708595"/>
              <a:gd name="connsiteX42" fmla="*/ 3361037 w 3402275"/>
              <a:gd name="connsiteY42" fmla="*/ 428367 h 708595"/>
              <a:gd name="connsiteX43" fmla="*/ 3336324 w 3402275"/>
              <a:gd name="connsiteY43" fmla="*/ 444843 h 708595"/>
              <a:gd name="connsiteX44" fmla="*/ 3319848 w 3402275"/>
              <a:gd name="connsiteY44" fmla="*/ 469556 h 708595"/>
              <a:gd name="connsiteX45" fmla="*/ 3286897 w 3402275"/>
              <a:gd name="connsiteY45" fmla="*/ 486032 h 708595"/>
              <a:gd name="connsiteX46" fmla="*/ 3212756 w 3402275"/>
              <a:gd name="connsiteY46" fmla="*/ 518983 h 708595"/>
              <a:gd name="connsiteX47" fmla="*/ 3130378 w 3402275"/>
              <a:gd name="connsiteY47" fmla="*/ 551935 h 708595"/>
              <a:gd name="connsiteX48" fmla="*/ 3089189 w 3402275"/>
              <a:gd name="connsiteY48" fmla="*/ 560173 h 708595"/>
              <a:gd name="connsiteX49" fmla="*/ 3048000 w 3402275"/>
              <a:gd name="connsiteY49" fmla="*/ 576648 h 708595"/>
              <a:gd name="connsiteX50" fmla="*/ 2957383 w 3402275"/>
              <a:gd name="connsiteY50" fmla="*/ 584886 h 708595"/>
              <a:gd name="connsiteX51" fmla="*/ 2850291 w 3402275"/>
              <a:gd name="connsiteY51" fmla="*/ 601362 h 708595"/>
              <a:gd name="connsiteX52" fmla="*/ 2767913 w 3402275"/>
              <a:gd name="connsiteY52" fmla="*/ 609600 h 708595"/>
              <a:gd name="connsiteX53" fmla="*/ 2726724 w 3402275"/>
              <a:gd name="connsiteY53" fmla="*/ 617837 h 708595"/>
              <a:gd name="connsiteX54" fmla="*/ 2471351 w 3402275"/>
              <a:gd name="connsiteY54" fmla="*/ 634313 h 708595"/>
              <a:gd name="connsiteX55" fmla="*/ 2405448 w 3402275"/>
              <a:gd name="connsiteY55" fmla="*/ 642551 h 708595"/>
              <a:gd name="connsiteX56" fmla="*/ 2356021 w 3402275"/>
              <a:gd name="connsiteY56" fmla="*/ 650789 h 708595"/>
              <a:gd name="connsiteX57" fmla="*/ 2207740 w 3402275"/>
              <a:gd name="connsiteY57" fmla="*/ 659027 h 708595"/>
              <a:gd name="connsiteX58" fmla="*/ 2108886 w 3402275"/>
              <a:gd name="connsiteY58" fmla="*/ 667265 h 708595"/>
              <a:gd name="connsiteX59" fmla="*/ 1993556 w 3402275"/>
              <a:gd name="connsiteY59" fmla="*/ 675502 h 708595"/>
              <a:gd name="connsiteX60" fmla="*/ 1919416 w 3402275"/>
              <a:gd name="connsiteY60" fmla="*/ 683740 h 708595"/>
              <a:gd name="connsiteX61" fmla="*/ 1598140 w 3402275"/>
              <a:gd name="connsiteY61" fmla="*/ 691978 h 708595"/>
              <a:gd name="connsiteX62" fmla="*/ 1186248 w 3402275"/>
              <a:gd name="connsiteY62" fmla="*/ 683740 h 708595"/>
              <a:gd name="connsiteX63" fmla="*/ 1037967 w 3402275"/>
              <a:gd name="connsiteY63" fmla="*/ 667265 h 708595"/>
              <a:gd name="connsiteX64" fmla="*/ 947351 w 3402275"/>
              <a:gd name="connsiteY64" fmla="*/ 659027 h 708595"/>
              <a:gd name="connsiteX65" fmla="*/ 313037 w 3402275"/>
              <a:gd name="connsiteY65" fmla="*/ 667265 h 708595"/>
              <a:gd name="connsiteX66" fmla="*/ 288324 w 3402275"/>
              <a:gd name="connsiteY66" fmla="*/ 675502 h 708595"/>
              <a:gd name="connsiteX67" fmla="*/ 255373 w 3402275"/>
              <a:gd name="connsiteY67" fmla="*/ 683740 h 708595"/>
              <a:gd name="connsiteX68" fmla="*/ 197708 w 3402275"/>
              <a:gd name="connsiteY68" fmla="*/ 700216 h 708595"/>
              <a:gd name="connsiteX69" fmla="*/ 222421 w 3402275"/>
              <a:gd name="connsiteY69" fmla="*/ 708454 h 708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3402275" h="708595">
                <a:moveTo>
                  <a:pt x="222421" y="708454"/>
                </a:moveTo>
                <a:cubicBezTo>
                  <a:pt x="218302" y="707081"/>
                  <a:pt x="188175" y="700412"/>
                  <a:pt x="172994" y="691978"/>
                </a:cubicBezTo>
                <a:cubicBezTo>
                  <a:pt x="142630" y="675109"/>
                  <a:pt x="153596" y="664342"/>
                  <a:pt x="131805" y="642551"/>
                </a:cubicBezTo>
                <a:cubicBezTo>
                  <a:pt x="124804" y="635550"/>
                  <a:pt x="114697" y="632413"/>
                  <a:pt x="107091" y="626075"/>
                </a:cubicBezTo>
                <a:cubicBezTo>
                  <a:pt x="98141" y="618617"/>
                  <a:pt x="90616" y="609600"/>
                  <a:pt x="82378" y="601362"/>
                </a:cubicBezTo>
                <a:cubicBezTo>
                  <a:pt x="79632" y="593124"/>
                  <a:pt x="78357" y="584239"/>
                  <a:pt x="74140" y="576648"/>
                </a:cubicBezTo>
                <a:cubicBezTo>
                  <a:pt x="64524" y="559339"/>
                  <a:pt x="47451" y="546006"/>
                  <a:pt x="41189" y="527221"/>
                </a:cubicBezTo>
                <a:lnTo>
                  <a:pt x="24713" y="477794"/>
                </a:lnTo>
                <a:lnTo>
                  <a:pt x="8237" y="428367"/>
                </a:lnTo>
                <a:lnTo>
                  <a:pt x="0" y="403654"/>
                </a:lnTo>
                <a:cubicBezTo>
                  <a:pt x="2746" y="345989"/>
                  <a:pt x="3443" y="288190"/>
                  <a:pt x="8237" y="230659"/>
                </a:cubicBezTo>
                <a:cubicBezTo>
                  <a:pt x="8958" y="222006"/>
                  <a:pt x="12258" y="213537"/>
                  <a:pt x="16475" y="205946"/>
                </a:cubicBezTo>
                <a:cubicBezTo>
                  <a:pt x="48781" y="147798"/>
                  <a:pt x="44582" y="159749"/>
                  <a:pt x="98854" y="123567"/>
                </a:cubicBezTo>
                <a:cubicBezTo>
                  <a:pt x="130791" y="102276"/>
                  <a:pt x="114176" y="110222"/>
                  <a:pt x="148281" y="98854"/>
                </a:cubicBezTo>
                <a:cubicBezTo>
                  <a:pt x="190788" y="70515"/>
                  <a:pt x="159980" y="85920"/>
                  <a:pt x="230659" y="74140"/>
                </a:cubicBezTo>
                <a:cubicBezTo>
                  <a:pt x="244470" y="71838"/>
                  <a:pt x="258072" y="68407"/>
                  <a:pt x="271848" y="65902"/>
                </a:cubicBezTo>
                <a:cubicBezTo>
                  <a:pt x="288281" y="62914"/>
                  <a:pt x="304842" y="60653"/>
                  <a:pt x="321275" y="57665"/>
                </a:cubicBezTo>
                <a:cubicBezTo>
                  <a:pt x="335051" y="55160"/>
                  <a:pt x="348796" y="52464"/>
                  <a:pt x="362464" y="49427"/>
                </a:cubicBezTo>
                <a:cubicBezTo>
                  <a:pt x="373516" y="46971"/>
                  <a:pt x="384248" y="43050"/>
                  <a:pt x="395416" y="41189"/>
                </a:cubicBezTo>
                <a:cubicBezTo>
                  <a:pt x="450040" y="32085"/>
                  <a:pt x="505107" y="29957"/>
                  <a:pt x="560173" y="24713"/>
                </a:cubicBezTo>
                <a:cubicBezTo>
                  <a:pt x="664460" y="14781"/>
                  <a:pt x="617349" y="15129"/>
                  <a:pt x="741405" y="8237"/>
                </a:cubicBezTo>
                <a:cubicBezTo>
                  <a:pt x="804524" y="4731"/>
                  <a:pt x="867718" y="2746"/>
                  <a:pt x="930875" y="0"/>
                </a:cubicBezTo>
                <a:lnTo>
                  <a:pt x="1606378" y="8237"/>
                </a:lnTo>
                <a:cubicBezTo>
                  <a:pt x="1658816" y="9795"/>
                  <a:pt x="1710696" y="19493"/>
                  <a:pt x="1762897" y="24713"/>
                </a:cubicBezTo>
                <a:cubicBezTo>
                  <a:pt x="1890657" y="37489"/>
                  <a:pt x="1821516" y="29094"/>
                  <a:pt x="1960605" y="41189"/>
                </a:cubicBezTo>
                <a:cubicBezTo>
                  <a:pt x="1988098" y="43580"/>
                  <a:pt x="2015434" y="47807"/>
                  <a:pt x="2042983" y="49427"/>
                </a:cubicBezTo>
                <a:cubicBezTo>
                  <a:pt x="2326819" y="66123"/>
                  <a:pt x="2390047" y="66176"/>
                  <a:pt x="2660821" y="74140"/>
                </a:cubicBezTo>
                <a:lnTo>
                  <a:pt x="2776151" y="82378"/>
                </a:lnTo>
                <a:cubicBezTo>
                  <a:pt x="2828301" y="85539"/>
                  <a:pt x="2880639" y="85886"/>
                  <a:pt x="2932670" y="90616"/>
                </a:cubicBezTo>
                <a:cubicBezTo>
                  <a:pt x="2941318" y="91402"/>
                  <a:pt x="2948906" y="96970"/>
                  <a:pt x="2957383" y="98854"/>
                </a:cubicBezTo>
                <a:cubicBezTo>
                  <a:pt x="2973688" y="102477"/>
                  <a:pt x="2990505" y="103469"/>
                  <a:pt x="3006810" y="107092"/>
                </a:cubicBezTo>
                <a:cubicBezTo>
                  <a:pt x="3015287" y="108976"/>
                  <a:pt x="3022888" y="114420"/>
                  <a:pt x="3031524" y="115329"/>
                </a:cubicBezTo>
                <a:cubicBezTo>
                  <a:pt x="3075303" y="119937"/>
                  <a:pt x="3119394" y="120821"/>
                  <a:pt x="3163329" y="123567"/>
                </a:cubicBezTo>
                <a:cubicBezTo>
                  <a:pt x="3218965" y="142112"/>
                  <a:pt x="3150478" y="120711"/>
                  <a:pt x="3237470" y="140043"/>
                </a:cubicBezTo>
                <a:cubicBezTo>
                  <a:pt x="3245947" y="141927"/>
                  <a:pt x="3253759" y="146175"/>
                  <a:pt x="3262183" y="148281"/>
                </a:cubicBezTo>
                <a:lnTo>
                  <a:pt x="3328086" y="164756"/>
                </a:lnTo>
                <a:cubicBezTo>
                  <a:pt x="3336324" y="170248"/>
                  <a:pt x="3346615" y="173501"/>
                  <a:pt x="3352800" y="181232"/>
                </a:cubicBezTo>
                <a:cubicBezTo>
                  <a:pt x="3358224" y="188013"/>
                  <a:pt x="3357154" y="198179"/>
                  <a:pt x="3361037" y="205946"/>
                </a:cubicBezTo>
                <a:cubicBezTo>
                  <a:pt x="3365465" y="214801"/>
                  <a:pt x="3372021" y="222421"/>
                  <a:pt x="3377513" y="230659"/>
                </a:cubicBezTo>
                <a:cubicBezTo>
                  <a:pt x="3380259" y="238897"/>
                  <a:pt x="3382330" y="247392"/>
                  <a:pt x="3385751" y="255373"/>
                </a:cubicBezTo>
                <a:cubicBezTo>
                  <a:pt x="3390588" y="266660"/>
                  <a:pt x="3401352" y="276075"/>
                  <a:pt x="3402227" y="288324"/>
                </a:cubicBezTo>
                <a:cubicBezTo>
                  <a:pt x="3402716" y="295166"/>
                  <a:pt x="3399698" y="371009"/>
                  <a:pt x="3385751" y="395416"/>
                </a:cubicBezTo>
                <a:cubicBezTo>
                  <a:pt x="3378939" y="407337"/>
                  <a:pt x="3370745" y="418659"/>
                  <a:pt x="3361037" y="428367"/>
                </a:cubicBezTo>
                <a:cubicBezTo>
                  <a:pt x="3354036" y="435368"/>
                  <a:pt x="3344562" y="439351"/>
                  <a:pt x="3336324" y="444843"/>
                </a:cubicBezTo>
                <a:cubicBezTo>
                  <a:pt x="3330832" y="453081"/>
                  <a:pt x="3327454" y="463218"/>
                  <a:pt x="3319848" y="469556"/>
                </a:cubicBezTo>
                <a:cubicBezTo>
                  <a:pt x="3310414" y="477418"/>
                  <a:pt x="3297559" y="479939"/>
                  <a:pt x="3286897" y="486032"/>
                </a:cubicBezTo>
                <a:cubicBezTo>
                  <a:pt x="3212932" y="528298"/>
                  <a:pt x="3332619" y="471037"/>
                  <a:pt x="3212756" y="518983"/>
                </a:cubicBezTo>
                <a:cubicBezTo>
                  <a:pt x="3185297" y="529967"/>
                  <a:pt x="3159378" y="546135"/>
                  <a:pt x="3130378" y="551935"/>
                </a:cubicBezTo>
                <a:cubicBezTo>
                  <a:pt x="3116648" y="554681"/>
                  <a:pt x="3102600" y="556150"/>
                  <a:pt x="3089189" y="560173"/>
                </a:cubicBezTo>
                <a:cubicBezTo>
                  <a:pt x="3075025" y="564422"/>
                  <a:pt x="3062534" y="573923"/>
                  <a:pt x="3048000" y="576648"/>
                </a:cubicBezTo>
                <a:cubicBezTo>
                  <a:pt x="3018189" y="582237"/>
                  <a:pt x="2987479" y="581124"/>
                  <a:pt x="2957383" y="584886"/>
                </a:cubicBezTo>
                <a:cubicBezTo>
                  <a:pt x="2921545" y="589366"/>
                  <a:pt x="2886105" y="596691"/>
                  <a:pt x="2850291" y="601362"/>
                </a:cubicBezTo>
                <a:cubicBezTo>
                  <a:pt x="2822927" y="604931"/>
                  <a:pt x="2795267" y="605953"/>
                  <a:pt x="2767913" y="609600"/>
                </a:cubicBezTo>
                <a:cubicBezTo>
                  <a:pt x="2754034" y="611450"/>
                  <a:pt x="2740617" y="616100"/>
                  <a:pt x="2726724" y="617837"/>
                </a:cubicBezTo>
                <a:cubicBezTo>
                  <a:pt x="2647419" y="627750"/>
                  <a:pt x="2546611" y="630550"/>
                  <a:pt x="2471351" y="634313"/>
                </a:cubicBezTo>
                <a:lnTo>
                  <a:pt x="2405448" y="642551"/>
                </a:lnTo>
                <a:cubicBezTo>
                  <a:pt x="2388913" y="644913"/>
                  <a:pt x="2372666" y="649402"/>
                  <a:pt x="2356021" y="650789"/>
                </a:cubicBezTo>
                <a:cubicBezTo>
                  <a:pt x="2306689" y="654900"/>
                  <a:pt x="2257134" y="655734"/>
                  <a:pt x="2207740" y="659027"/>
                </a:cubicBezTo>
                <a:cubicBezTo>
                  <a:pt x="2174748" y="661227"/>
                  <a:pt x="2141854" y="664729"/>
                  <a:pt x="2108886" y="667265"/>
                </a:cubicBezTo>
                <a:lnTo>
                  <a:pt x="1993556" y="675502"/>
                </a:lnTo>
                <a:cubicBezTo>
                  <a:pt x="1968784" y="677656"/>
                  <a:pt x="1944260" y="682705"/>
                  <a:pt x="1919416" y="683740"/>
                </a:cubicBezTo>
                <a:cubicBezTo>
                  <a:pt x="1812382" y="688200"/>
                  <a:pt x="1705232" y="689232"/>
                  <a:pt x="1598140" y="691978"/>
                </a:cubicBezTo>
                <a:cubicBezTo>
                  <a:pt x="1460843" y="689232"/>
                  <a:pt x="1323439" y="689792"/>
                  <a:pt x="1186248" y="683740"/>
                </a:cubicBezTo>
                <a:cubicBezTo>
                  <a:pt x="1136565" y="681548"/>
                  <a:pt x="1087494" y="671768"/>
                  <a:pt x="1037967" y="667265"/>
                </a:cubicBezTo>
                <a:lnTo>
                  <a:pt x="947351" y="659027"/>
                </a:lnTo>
                <a:lnTo>
                  <a:pt x="313037" y="667265"/>
                </a:lnTo>
                <a:cubicBezTo>
                  <a:pt x="304357" y="667482"/>
                  <a:pt x="296673" y="673117"/>
                  <a:pt x="288324" y="675502"/>
                </a:cubicBezTo>
                <a:cubicBezTo>
                  <a:pt x="277438" y="678612"/>
                  <a:pt x="266259" y="680630"/>
                  <a:pt x="255373" y="683740"/>
                </a:cubicBezTo>
                <a:cubicBezTo>
                  <a:pt x="218736" y="694208"/>
                  <a:pt x="240625" y="691632"/>
                  <a:pt x="197708" y="700216"/>
                </a:cubicBezTo>
                <a:cubicBezTo>
                  <a:pt x="195015" y="700755"/>
                  <a:pt x="226540" y="709827"/>
                  <a:pt x="222421" y="708454"/>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Title 1"/>
          <p:cNvSpPr>
            <a:spLocks noGrp="1"/>
          </p:cNvSpPr>
          <p:nvPr>
            <p:ph type="title"/>
          </p:nvPr>
        </p:nvSpPr>
        <p:spPr>
          <a:xfrm>
            <a:off x="457200" y="639763"/>
            <a:ext cx="8229600" cy="655637"/>
          </a:xfrm>
        </p:spPr>
        <p:txBody>
          <a:bodyPr/>
          <a:lstStyle/>
          <a:p>
            <a:pPr>
              <a:defRPr/>
            </a:pPr>
            <a:r>
              <a:rPr lang="en-US" dirty="0"/>
              <a:t>Resistor </a:t>
            </a:r>
            <a:r>
              <a:rPr lang="en-US" dirty="0" smtClean="0"/>
              <a:t>Thermal Noise</a:t>
            </a:r>
            <a:endParaRPr lang="en-US" dirty="0"/>
          </a:p>
        </p:txBody>
      </p:sp>
      <p:graphicFrame>
        <p:nvGraphicFramePr>
          <p:cNvPr id="11268" name="Object 5"/>
          <p:cNvGraphicFramePr>
            <a:graphicFrameLocks noChangeAspect="1"/>
          </p:cNvGraphicFramePr>
          <p:nvPr/>
        </p:nvGraphicFramePr>
        <p:xfrm>
          <a:off x="1230313" y="1447800"/>
          <a:ext cx="1301750" cy="1447800"/>
        </p:xfrm>
        <a:graphic>
          <a:graphicData uri="http://schemas.openxmlformats.org/presentationml/2006/ole">
            <mc:AlternateContent xmlns:mc="http://schemas.openxmlformats.org/markup-compatibility/2006">
              <mc:Choice xmlns:v="urn:schemas-microsoft-com:vml" Requires="v">
                <p:oleObj spid="_x0000_s11417" name="Visio" r:id="rId3" imgW="497045" imgH="552420" progId="Visio.Drawing.11">
                  <p:embed/>
                </p:oleObj>
              </mc:Choice>
              <mc:Fallback>
                <p:oleObj name="Visio" r:id="rId3" imgW="497045" imgH="552420" progId="Visio.Drawing.11">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30313" y="1447800"/>
                        <a:ext cx="130175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7" name="Straight Connector 6"/>
          <p:cNvCxnSpPr/>
          <p:nvPr/>
        </p:nvCxnSpPr>
        <p:spPr>
          <a:xfrm>
            <a:off x="800100" y="3209925"/>
            <a:ext cx="2286000" cy="0"/>
          </a:xfrm>
          <a:prstGeom prst="line">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 name="Freeform 7"/>
          <p:cNvSpPr/>
          <p:nvPr/>
        </p:nvSpPr>
        <p:spPr>
          <a:xfrm>
            <a:off x="1001713" y="3006725"/>
            <a:ext cx="1812925" cy="346075"/>
          </a:xfrm>
          <a:custGeom>
            <a:avLst/>
            <a:gdLst>
              <a:gd name="connsiteX0" fmla="*/ 0 w 1812324"/>
              <a:gd name="connsiteY0" fmla="*/ 214183 h 345989"/>
              <a:gd name="connsiteX1" fmla="*/ 16476 w 1812324"/>
              <a:gd name="connsiteY1" fmla="*/ 255372 h 345989"/>
              <a:gd name="connsiteX2" fmla="*/ 32951 w 1812324"/>
              <a:gd name="connsiteY2" fmla="*/ 205945 h 345989"/>
              <a:gd name="connsiteX3" fmla="*/ 57665 w 1812324"/>
              <a:gd name="connsiteY3" fmla="*/ 255372 h 345989"/>
              <a:gd name="connsiteX4" fmla="*/ 74141 w 1812324"/>
              <a:gd name="connsiteY4" fmla="*/ 205945 h 345989"/>
              <a:gd name="connsiteX5" fmla="*/ 107092 w 1812324"/>
              <a:gd name="connsiteY5" fmla="*/ 205945 h 345989"/>
              <a:gd name="connsiteX6" fmla="*/ 115330 w 1812324"/>
              <a:gd name="connsiteY6" fmla="*/ 230659 h 345989"/>
              <a:gd name="connsiteX7" fmla="*/ 131805 w 1812324"/>
              <a:gd name="connsiteY7" fmla="*/ 205945 h 345989"/>
              <a:gd name="connsiteX8" fmla="*/ 140043 w 1812324"/>
              <a:gd name="connsiteY8" fmla="*/ 181232 h 345989"/>
              <a:gd name="connsiteX9" fmla="*/ 156519 w 1812324"/>
              <a:gd name="connsiteY9" fmla="*/ 230659 h 345989"/>
              <a:gd name="connsiteX10" fmla="*/ 172995 w 1812324"/>
              <a:gd name="connsiteY10" fmla="*/ 230659 h 345989"/>
              <a:gd name="connsiteX11" fmla="*/ 197708 w 1812324"/>
              <a:gd name="connsiteY11" fmla="*/ 205945 h 345989"/>
              <a:gd name="connsiteX12" fmla="*/ 205946 w 1812324"/>
              <a:gd name="connsiteY12" fmla="*/ 238897 h 345989"/>
              <a:gd name="connsiteX13" fmla="*/ 222422 w 1812324"/>
              <a:gd name="connsiteY13" fmla="*/ 197708 h 345989"/>
              <a:gd name="connsiteX14" fmla="*/ 255373 w 1812324"/>
              <a:gd name="connsiteY14" fmla="*/ 90616 h 345989"/>
              <a:gd name="connsiteX15" fmla="*/ 263611 w 1812324"/>
              <a:gd name="connsiteY15" fmla="*/ 131805 h 345989"/>
              <a:gd name="connsiteX16" fmla="*/ 271849 w 1812324"/>
              <a:gd name="connsiteY16" fmla="*/ 197708 h 345989"/>
              <a:gd name="connsiteX17" fmla="*/ 280087 w 1812324"/>
              <a:gd name="connsiteY17" fmla="*/ 164756 h 345989"/>
              <a:gd name="connsiteX18" fmla="*/ 296562 w 1812324"/>
              <a:gd name="connsiteY18" fmla="*/ 131805 h 345989"/>
              <a:gd name="connsiteX19" fmla="*/ 304800 w 1812324"/>
              <a:gd name="connsiteY19" fmla="*/ 90616 h 345989"/>
              <a:gd name="connsiteX20" fmla="*/ 313038 w 1812324"/>
              <a:gd name="connsiteY20" fmla="*/ 123567 h 345989"/>
              <a:gd name="connsiteX21" fmla="*/ 321276 w 1812324"/>
              <a:gd name="connsiteY21" fmla="*/ 255372 h 345989"/>
              <a:gd name="connsiteX22" fmla="*/ 329514 w 1812324"/>
              <a:gd name="connsiteY22" fmla="*/ 214183 h 345989"/>
              <a:gd name="connsiteX23" fmla="*/ 345989 w 1812324"/>
              <a:gd name="connsiteY23" fmla="*/ 148281 h 345989"/>
              <a:gd name="connsiteX24" fmla="*/ 354227 w 1812324"/>
              <a:gd name="connsiteY24" fmla="*/ 172994 h 345989"/>
              <a:gd name="connsiteX25" fmla="*/ 362465 w 1812324"/>
              <a:gd name="connsiteY25" fmla="*/ 321275 h 345989"/>
              <a:gd name="connsiteX26" fmla="*/ 378941 w 1812324"/>
              <a:gd name="connsiteY26" fmla="*/ 255372 h 345989"/>
              <a:gd name="connsiteX27" fmla="*/ 387178 w 1812324"/>
              <a:gd name="connsiteY27" fmla="*/ 197708 h 345989"/>
              <a:gd name="connsiteX28" fmla="*/ 395416 w 1812324"/>
              <a:gd name="connsiteY28" fmla="*/ 255372 h 345989"/>
              <a:gd name="connsiteX29" fmla="*/ 403654 w 1812324"/>
              <a:gd name="connsiteY29" fmla="*/ 296562 h 345989"/>
              <a:gd name="connsiteX30" fmla="*/ 411892 w 1812324"/>
              <a:gd name="connsiteY30" fmla="*/ 238897 h 345989"/>
              <a:gd name="connsiteX31" fmla="*/ 428368 w 1812324"/>
              <a:gd name="connsiteY31" fmla="*/ 164756 h 345989"/>
              <a:gd name="connsiteX32" fmla="*/ 436605 w 1812324"/>
              <a:gd name="connsiteY32" fmla="*/ 107091 h 345989"/>
              <a:gd name="connsiteX33" fmla="*/ 444843 w 1812324"/>
              <a:gd name="connsiteY33" fmla="*/ 131805 h 345989"/>
              <a:gd name="connsiteX34" fmla="*/ 453081 w 1812324"/>
              <a:gd name="connsiteY34" fmla="*/ 197708 h 345989"/>
              <a:gd name="connsiteX35" fmla="*/ 461319 w 1812324"/>
              <a:gd name="connsiteY35" fmla="*/ 304800 h 345989"/>
              <a:gd name="connsiteX36" fmla="*/ 469557 w 1812324"/>
              <a:gd name="connsiteY36" fmla="*/ 280086 h 345989"/>
              <a:gd name="connsiteX37" fmla="*/ 477795 w 1812324"/>
              <a:gd name="connsiteY37" fmla="*/ 247135 h 345989"/>
              <a:gd name="connsiteX38" fmla="*/ 486032 w 1812324"/>
              <a:gd name="connsiteY38" fmla="*/ 280086 h 345989"/>
              <a:gd name="connsiteX39" fmla="*/ 502508 w 1812324"/>
              <a:gd name="connsiteY39" fmla="*/ 337751 h 345989"/>
              <a:gd name="connsiteX40" fmla="*/ 527222 w 1812324"/>
              <a:gd name="connsiteY40" fmla="*/ 214183 h 345989"/>
              <a:gd name="connsiteX41" fmla="*/ 535459 w 1812324"/>
              <a:gd name="connsiteY41" fmla="*/ 189470 h 345989"/>
              <a:gd name="connsiteX42" fmla="*/ 543697 w 1812324"/>
              <a:gd name="connsiteY42" fmla="*/ 214183 h 345989"/>
              <a:gd name="connsiteX43" fmla="*/ 560173 w 1812324"/>
              <a:gd name="connsiteY43" fmla="*/ 329513 h 345989"/>
              <a:gd name="connsiteX44" fmla="*/ 568411 w 1812324"/>
              <a:gd name="connsiteY44" fmla="*/ 296562 h 345989"/>
              <a:gd name="connsiteX45" fmla="*/ 576649 w 1812324"/>
              <a:gd name="connsiteY45" fmla="*/ 271848 h 345989"/>
              <a:gd name="connsiteX46" fmla="*/ 593124 w 1812324"/>
              <a:gd name="connsiteY46" fmla="*/ 189470 h 345989"/>
              <a:gd name="connsiteX47" fmla="*/ 609600 w 1812324"/>
              <a:gd name="connsiteY47" fmla="*/ 214183 h 345989"/>
              <a:gd name="connsiteX48" fmla="*/ 617838 w 1812324"/>
              <a:gd name="connsiteY48" fmla="*/ 271848 h 345989"/>
              <a:gd name="connsiteX49" fmla="*/ 626076 w 1812324"/>
              <a:gd name="connsiteY49" fmla="*/ 247135 h 345989"/>
              <a:gd name="connsiteX50" fmla="*/ 634314 w 1812324"/>
              <a:gd name="connsiteY50" fmla="*/ 214183 h 345989"/>
              <a:gd name="connsiteX51" fmla="*/ 650789 w 1812324"/>
              <a:gd name="connsiteY51" fmla="*/ 238897 h 345989"/>
              <a:gd name="connsiteX52" fmla="*/ 659027 w 1812324"/>
              <a:gd name="connsiteY52" fmla="*/ 304800 h 345989"/>
              <a:gd name="connsiteX53" fmla="*/ 667265 w 1812324"/>
              <a:gd name="connsiteY53" fmla="*/ 271848 h 345989"/>
              <a:gd name="connsiteX54" fmla="*/ 675503 w 1812324"/>
              <a:gd name="connsiteY54" fmla="*/ 205945 h 345989"/>
              <a:gd name="connsiteX55" fmla="*/ 683741 w 1812324"/>
              <a:gd name="connsiteY55" fmla="*/ 255372 h 345989"/>
              <a:gd name="connsiteX56" fmla="*/ 691978 w 1812324"/>
              <a:gd name="connsiteY56" fmla="*/ 296562 h 345989"/>
              <a:gd name="connsiteX57" fmla="*/ 700216 w 1812324"/>
              <a:gd name="connsiteY57" fmla="*/ 247135 h 345989"/>
              <a:gd name="connsiteX58" fmla="*/ 716692 w 1812324"/>
              <a:gd name="connsiteY58" fmla="*/ 181232 h 345989"/>
              <a:gd name="connsiteX59" fmla="*/ 724930 w 1812324"/>
              <a:gd name="connsiteY59" fmla="*/ 230659 h 345989"/>
              <a:gd name="connsiteX60" fmla="*/ 733168 w 1812324"/>
              <a:gd name="connsiteY60" fmla="*/ 271848 h 345989"/>
              <a:gd name="connsiteX61" fmla="*/ 741405 w 1812324"/>
              <a:gd name="connsiteY61" fmla="*/ 222421 h 345989"/>
              <a:gd name="connsiteX62" fmla="*/ 757881 w 1812324"/>
              <a:gd name="connsiteY62" fmla="*/ 156518 h 345989"/>
              <a:gd name="connsiteX63" fmla="*/ 766119 w 1812324"/>
              <a:gd name="connsiteY63" fmla="*/ 263610 h 345989"/>
              <a:gd name="connsiteX64" fmla="*/ 774357 w 1812324"/>
              <a:gd name="connsiteY64" fmla="*/ 288324 h 345989"/>
              <a:gd name="connsiteX65" fmla="*/ 782595 w 1812324"/>
              <a:gd name="connsiteY65" fmla="*/ 337751 h 345989"/>
              <a:gd name="connsiteX66" fmla="*/ 790832 w 1812324"/>
              <a:gd name="connsiteY66" fmla="*/ 181232 h 345989"/>
              <a:gd name="connsiteX67" fmla="*/ 807308 w 1812324"/>
              <a:gd name="connsiteY67" fmla="*/ 57664 h 345989"/>
              <a:gd name="connsiteX68" fmla="*/ 815546 w 1812324"/>
              <a:gd name="connsiteY68" fmla="*/ 115329 h 345989"/>
              <a:gd name="connsiteX69" fmla="*/ 823784 w 1812324"/>
              <a:gd name="connsiteY69" fmla="*/ 247135 h 345989"/>
              <a:gd name="connsiteX70" fmla="*/ 832022 w 1812324"/>
              <a:gd name="connsiteY70" fmla="*/ 205945 h 345989"/>
              <a:gd name="connsiteX71" fmla="*/ 840259 w 1812324"/>
              <a:gd name="connsiteY71" fmla="*/ 172994 h 345989"/>
              <a:gd name="connsiteX72" fmla="*/ 848497 w 1812324"/>
              <a:gd name="connsiteY72" fmla="*/ 131805 h 345989"/>
              <a:gd name="connsiteX73" fmla="*/ 864973 w 1812324"/>
              <a:gd name="connsiteY73" fmla="*/ 107091 h 345989"/>
              <a:gd name="connsiteX74" fmla="*/ 881449 w 1812324"/>
              <a:gd name="connsiteY74" fmla="*/ 214183 h 345989"/>
              <a:gd name="connsiteX75" fmla="*/ 889687 w 1812324"/>
              <a:gd name="connsiteY75" fmla="*/ 255372 h 345989"/>
              <a:gd name="connsiteX76" fmla="*/ 914400 w 1812324"/>
              <a:gd name="connsiteY76" fmla="*/ 148281 h 345989"/>
              <a:gd name="connsiteX77" fmla="*/ 939114 w 1812324"/>
              <a:gd name="connsiteY77" fmla="*/ 0 h 345989"/>
              <a:gd name="connsiteX78" fmla="*/ 947351 w 1812324"/>
              <a:gd name="connsiteY78" fmla="*/ 32951 h 345989"/>
              <a:gd name="connsiteX79" fmla="*/ 955589 w 1812324"/>
              <a:gd name="connsiteY79" fmla="*/ 57664 h 345989"/>
              <a:gd name="connsiteX80" fmla="*/ 972065 w 1812324"/>
              <a:gd name="connsiteY80" fmla="*/ 181232 h 345989"/>
              <a:gd name="connsiteX81" fmla="*/ 996778 w 1812324"/>
              <a:gd name="connsiteY81" fmla="*/ 238897 h 345989"/>
              <a:gd name="connsiteX82" fmla="*/ 1013254 w 1812324"/>
              <a:gd name="connsiteY82" fmla="*/ 304800 h 345989"/>
              <a:gd name="connsiteX83" fmla="*/ 1021492 w 1812324"/>
              <a:gd name="connsiteY83" fmla="*/ 214183 h 345989"/>
              <a:gd name="connsiteX84" fmla="*/ 1037968 w 1812324"/>
              <a:gd name="connsiteY84" fmla="*/ 181232 h 345989"/>
              <a:gd name="connsiteX85" fmla="*/ 1046205 w 1812324"/>
              <a:gd name="connsiteY85" fmla="*/ 238897 h 345989"/>
              <a:gd name="connsiteX86" fmla="*/ 1062681 w 1812324"/>
              <a:gd name="connsiteY86" fmla="*/ 296562 h 345989"/>
              <a:gd name="connsiteX87" fmla="*/ 1070919 w 1812324"/>
              <a:gd name="connsiteY87" fmla="*/ 263610 h 345989"/>
              <a:gd name="connsiteX88" fmla="*/ 1087395 w 1812324"/>
              <a:gd name="connsiteY88" fmla="*/ 181232 h 345989"/>
              <a:gd name="connsiteX89" fmla="*/ 1103870 w 1812324"/>
              <a:gd name="connsiteY89" fmla="*/ 181232 h 345989"/>
              <a:gd name="connsiteX90" fmla="*/ 1112108 w 1812324"/>
              <a:gd name="connsiteY90" fmla="*/ 205945 h 345989"/>
              <a:gd name="connsiteX91" fmla="*/ 1120346 w 1812324"/>
              <a:gd name="connsiteY91" fmla="*/ 238897 h 345989"/>
              <a:gd name="connsiteX92" fmla="*/ 1145059 w 1812324"/>
              <a:gd name="connsiteY92" fmla="*/ 172994 h 345989"/>
              <a:gd name="connsiteX93" fmla="*/ 1153297 w 1812324"/>
              <a:gd name="connsiteY93" fmla="*/ 197708 h 345989"/>
              <a:gd name="connsiteX94" fmla="*/ 1161535 w 1812324"/>
              <a:gd name="connsiteY94" fmla="*/ 238897 h 345989"/>
              <a:gd name="connsiteX95" fmla="*/ 1169773 w 1812324"/>
              <a:gd name="connsiteY95" fmla="*/ 205945 h 345989"/>
              <a:gd name="connsiteX96" fmla="*/ 1186249 w 1812324"/>
              <a:gd name="connsiteY96" fmla="*/ 181232 h 345989"/>
              <a:gd name="connsiteX97" fmla="*/ 1194487 w 1812324"/>
              <a:gd name="connsiteY97" fmla="*/ 205945 h 345989"/>
              <a:gd name="connsiteX98" fmla="*/ 1210962 w 1812324"/>
              <a:gd name="connsiteY98" fmla="*/ 271848 h 345989"/>
              <a:gd name="connsiteX99" fmla="*/ 1219200 w 1812324"/>
              <a:gd name="connsiteY99" fmla="*/ 321275 h 345989"/>
              <a:gd name="connsiteX100" fmla="*/ 1235676 w 1812324"/>
              <a:gd name="connsiteY100" fmla="*/ 255372 h 345989"/>
              <a:gd name="connsiteX101" fmla="*/ 1260389 w 1812324"/>
              <a:gd name="connsiteY101" fmla="*/ 131805 h 345989"/>
              <a:gd name="connsiteX102" fmla="*/ 1276865 w 1812324"/>
              <a:gd name="connsiteY102" fmla="*/ 74140 h 345989"/>
              <a:gd name="connsiteX103" fmla="*/ 1285103 w 1812324"/>
              <a:gd name="connsiteY103" fmla="*/ 172994 h 345989"/>
              <a:gd name="connsiteX104" fmla="*/ 1293341 w 1812324"/>
              <a:gd name="connsiteY104" fmla="*/ 115329 h 345989"/>
              <a:gd name="connsiteX105" fmla="*/ 1301578 w 1812324"/>
              <a:gd name="connsiteY105" fmla="*/ 214183 h 345989"/>
              <a:gd name="connsiteX106" fmla="*/ 1309816 w 1812324"/>
              <a:gd name="connsiteY106" fmla="*/ 172994 h 345989"/>
              <a:gd name="connsiteX107" fmla="*/ 1318054 w 1812324"/>
              <a:gd name="connsiteY107" fmla="*/ 140043 h 345989"/>
              <a:gd name="connsiteX108" fmla="*/ 1326292 w 1812324"/>
              <a:gd name="connsiteY108" fmla="*/ 205945 h 345989"/>
              <a:gd name="connsiteX109" fmla="*/ 1334530 w 1812324"/>
              <a:gd name="connsiteY109" fmla="*/ 280086 h 345989"/>
              <a:gd name="connsiteX110" fmla="*/ 1342768 w 1812324"/>
              <a:gd name="connsiteY110" fmla="*/ 255372 h 345989"/>
              <a:gd name="connsiteX111" fmla="*/ 1359243 w 1812324"/>
              <a:gd name="connsiteY111" fmla="*/ 164756 h 345989"/>
              <a:gd name="connsiteX112" fmla="*/ 1375719 w 1812324"/>
              <a:gd name="connsiteY112" fmla="*/ 230659 h 345989"/>
              <a:gd name="connsiteX113" fmla="*/ 1392195 w 1812324"/>
              <a:gd name="connsiteY113" fmla="*/ 345989 h 345989"/>
              <a:gd name="connsiteX114" fmla="*/ 1400432 w 1812324"/>
              <a:gd name="connsiteY114" fmla="*/ 304800 h 345989"/>
              <a:gd name="connsiteX115" fmla="*/ 1416908 w 1812324"/>
              <a:gd name="connsiteY115" fmla="*/ 263610 h 345989"/>
              <a:gd name="connsiteX116" fmla="*/ 1425146 w 1812324"/>
              <a:gd name="connsiteY116" fmla="*/ 238897 h 345989"/>
              <a:gd name="connsiteX117" fmla="*/ 1433384 w 1812324"/>
              <a:gd name="connsiteY117" fmla="*/ 164756 h 345989"/>
              <a:gd name="connsiteX118" fmla="*/ 1441622 w 1812324"/>
              <a:gd name="connsiteY118" fmla="*/ 189470 h 345989"/>
              <a:gd name="connsiteX119" fmla="*/ 1449859 w 1812324"/>
              <a:gd name="connsiteY119" fmla="*/ 255372 h 345989"/>
              <a:gd name="connsiteX120" fmla="*/ 1458097 w 1812324"/>
              <a:gd name="connsiteY120" fmla="*/ 230659 h 345989"/>
              <a:gd name="connsiteX121" fmla="*/ 1474573 w 1812324"/>
              <a:gd name="connsiteY121" fmla="*/ 172994 h 345989"/>
              <a:gd name="connsiteX122" fmla="*/ 1482811 w 1812324"/>
              <a:gd name="connsiteY122" fmla="*/ 214183 h 345989"/>
              <a:gd name="connsiteX123" fmla="*/ 1491049 w 1812324"/>
              <a:gd name="connsiteY123" fmla="*/ 238897 h 345989"/>
              <a:gd name="connsiteX124" fmla="*/ 1499287 w 1812324"/>
              <a:gd name="connsiteY124" fmla="*/ 288324 h 345989"/>
              <a:gd name="connsiteX125" fmla="*/ 1515762 w 1812324"/>
              <a:gd name="connsiteY125" fmla="*/ 263610 h 345989"/>
              <a:gd name="connsiteX126" fmla="*/ 1540476 w 1812324"/>
              <a:gd name="connsiteY126" fmla="*/ 255372 h 345989"/>
              <a:gd name="connsiteX127" fmla="*/ 1548714 w 1812324"/>
              <a:gd name="connsiteY127" fmla="*/ 288324 h 345989"/>
              <a:gd name="connsiteX128" fmla="*/ 1581665 w 1812324"/>
              <a:gd name="connsiteY128" fmla="*/ 214183 h 345989"/>
              <a:gd name="connsiteX129" fmla="*/ 1598141 w 1812324"/>
              <a:gd name="connsiteY129" fmla="*/ 164756 h 345989"/>
              <a:gd name="connsiteX130" fmla="*/ 1606378 w 1812324"/>
              <a:gd name="connsiteY130" fmla="*/ 140043 h 345989"/>
              <a:gd name="connsiteX131" fmla="*/ 1614616 w 1812324"/>
              <a:gd name="connsiteY131" fmla="*/ 164756 h 345989"/>
              <a:gd name="connsiteX132" fmla="*/ 1622854 w 1812324"/>
              <a:gd name="connsiteY132" fmla="*/ 140043 h 345989"/>
              <a:gd name="connsiteX133" fmla="*/ 1631092 w 1812324"/>
              <a:gd name="connsiteY133" fmla="*/ 164756 h 345989"/>
              <a:gd name="connsiteX134" fmla="*/ 1664043 w 1812324"/>
              <a:gd name="connsiteY134" fmla="*/ 247135 h 345989"/>
              <a:gd name="connsiteX135" fmla="*/ 1688757 w 1812324"/>
              <a:gd name="connsiteY135" fmla="*/ 214183 h 345989"/>
              <a:gd name="connsiteX136" fmla="*/ 1696995 w 1812324"/>
              <a:gd name="connsiteY136" fmla="*/ 181232 h 345989"/>
              <a:gd name="connsiteX137" fmla="*/ 1705232 w 1812324"/>
              <a:gd name="connsiteY137" fmla="*/ 156518 h 345989"/>
              <a:gd name="connsiteX138" fmla="*/ 1713470 w 1812324"/>
              <a:gd name="connsiteY138" fmla="*/ 197708 h 345989"/>
              <a:gd name="connsiteX139" fmla="*/ 1721708 w 1812324"/>
              <a:gd name="connsiteY139" fmla="*/ 222421 h 345989"/>
              <a:gd name="connsiteX140" fmla="*/ 1729946 w 1812324"/>
              <a:gd name="connsiteY140" fmla="*/ 263610 h 345989"/>
              <a:gd name="connsiteX141" fmla="*/ 1746422 w 1812324"/>
              <a:gd name="connsiteY141" fmla="*/ 230659 h 345989"/>
              <a:gd name="connsiteX142" fmla="*/ 1754659 w 1812324"/>
              <a:gd name="connsiteY142" fmla="*/ 205945 h 345989"/>
              <a:gd name="connsiteX143" fmla="*/ 1779373 w 1812324"/>
              <a:gd name="connsiteY143" fmla="*/ 238897 h 345989"/>
              <a:gd name="connsiteX144" fmla="*/ 1795849 w 1812324"/>
              <a:gd name="connsiteY144" fmla="*/ 205945 h 345989"/>
              <a:gd name="connsiteX145" fmla="*/ 1804087 w 1812324"/>
              <a:gd name="connsiteY145" fmla="*/ 230659 h 345989"/>
              <a:gd name="connsiteX146" fmla="*/ 1812324 w 1812324"/>
              <a:gd name="connsiteY146" fmla="*/ 238897 h 3459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Lst>
            <a:rect l="l" t="t" r="r" b="b"/>
            <a:pathLst>
              <a:path w="1812324" h="345989">
                <a:moveTo>
                  <a:pt x="0" y="214183"/>
                </a:moveTo>
                <a:cubicBezTo>
                  <a:pt x="5492" y="227913"/>
                  <a:pt x="2130" y="258959"/>
                  <a:pt x="16476" y="255372"/>
                </a:cubicBezTo>
                <a:cubicBezTo>
                  <a:pt x="33324" y="251160"/>
                  <a:pt x="32951" y="205945"/>
                  <a:pt x="32951" y="205945"/>
                </a:cubicBezTo>
                <a:cubicBezTo>
                  <a:pt x="33115" y="206436"/>
                  <a:pt x="49147" y="261760"/>
                  <a:pt x="57665" y="255372"/>
                </a:cubicBezTo>
                <a:cubicBezTo>
                  <a:pt x="71559" y="244952"/>
                  <a:pt x="74141" y="205945"/>
                  <a:pt x="74141" y="205945"/>
                </a:cubicBezTo>
                <a:cubicBezTo>
                  <a:pt x="93726" y="264709"/>
                  <a:pt x="65954" y="205945"/>
                  <a:pt x="107092" y="205945"/>
                </a:cubicBezTo>
                <a:cubicBezTo>
                  <a:pt x="115776" y="205945"/>
                  <a:pt x="112584" y="222421"/>
                  <a:pt x="115330" y="230659"/>
                </a:cubicBezTo>
                <a:cubicBezTo>
                  <a:pt x="120822" y="222421"/>
                  <a:pt x="127377" y="214800"/>
                  <a:pt x="131805" y="205945"/>
                </a:cubicBezTo>
                <a:cubicBezTo>
                  <a:pt x="135688" y="198178"/>
                  <a:pt x="133903" y="175092"/>
                  <a:pt x="140043" y="181232"/>
                </a:cubicBezTo>
                <a:cubicBezTo>
                  <a:pt x="152323" y="193512"/>
                  <a:pt x="156519" y="230659"/>
                  <a:pt x="156519" y="230659"/>
                </a:cubicBezTo>
                <a:cubicBezTo>
                  <a:pt x="177195" y="147958"/>
                  <a:pt x="152319" y="225491"/>
                  <a:pt x="172995" y="230659"/>
                </a:cubicBezTo>
                <a:cubicBezTo>
                  <a:pt x="184297" y="233484"/>
                  <a:pt x="189470" y="214183"/>
                  <a:pt x="197708" y="205945"/>
                </a:cubicBezTo>
                <a:cubicBezTo>
                  <a:pt x="200454" y="216929"/>
                  <a:pt x="195205" y="242477"/>
                  <a:pt x="205946" y="238897"/>
                </a:cubicBezTo>
                <a:cubicBezTo>
                  <a:pt x="219975" y="234221"/>
                  <a:pt x="217449" y="211634"/>
                  <a:pt x="222422" y="197708"/>
                </a:cubicBezTo>
                <a:cubicBezTo>
                  <a:pt x="245998" y="131696"/>
                  <a:pt x="242867" y="140639"/>
                  <a:pt x="255373" y="90616"/>
                </a:cubicBezTo>
                <a:cubicBezTo>
                  <a:pt x="258119" y="104346"/>
                  <a:pt x="261482" y="117966"/>
                  <a:pt x="263611" y="131805"/>
                </a:cubicBezTo>
                <a:cubicBezTo>
                  <a:pt x="266977" y="153686"/>
                  <a:pt x="261948" y="177907"/>
                  <a:pt x="271849" y="197708"/>
                </a:cubicBezTo>
                <a:cubicBezTo>
                  <a:pt x="276912" y="207835"/>
                  <a:pt x="276112" y="175357"/>
                  <a:pt x="280087" y="164756"/>
                </a:cubicBezTo>
                <a:cubicBezTo>
                  <a:pt x="284399" y="153258"/>
                  <a:pt x="291070" y="142789"/>
                  <a:pt x="296562" y="131805"/>
                </a:cubicBezTo>
                <a:cubicBezTo>
                  <a:pt x="299308" y="118075"/>
                  <a:pt x="292277" y="96878"/>
                  <a:pt x="304800" y="90616"/>
                </a:cubicBezTo>
                <a:cubicBezTo>
                  <a:pt x="314926" y="85553"/>
                  <a:pt x="311911" y="112301"/>
                  <a:pt x="313038" y="123567"/>
                </a:cubicBezTo>
                <a:cubicBezTo>
                  <a:pt x="317418" y="167369"/>
                  <a:pt x="318530" y="211437"/>
                  <a:pt x="321276" y="255372"/>
                </a:cubicBezTo>
                <a:cubicBezTo>
                  <a:pt x="324022" y="241642"/>
                  <a:pt x="326366" y="227826"/>
                  <a:pt x="329514" y="214183"/>
                </a:cubicBezTo>
                <a:cubicBezTo>
                  <a:pt x="334606" y="192119"/>
                  <a:pt x="345989" y="148281"/>
                  <a:pt x="345989" y="148281"/>
                </a:cubicBezTo>
                <a:cubicBezTo>
                  <a:pt x="348735" y="156519"/>
                  <a:pt x="353404" y="164350"/>
                  <a:pt x="354227" y="172994"/>
                </a:cubicBezTo>
                <a:cubicBezTo>
                  <a:pt x="358920" y="222274"/>
                  <a:pt x="348240" y="273860"/>
                  <a:pt x="362465" y="321275"/>
                </a:cubicBezTo>
                <a:cubicBezTo>
                  <a:pt x="368972" y="342964"/>
                  <a:pt x="375739" y="277788"/>
                  <a:pt x="378941" y="255372"/>
                </a:cubicBezTo>
                <a:lnTo>
                  <a:pt x="387178" y="197708"/>
                </a:lnTo>
                <a:cubicBezTo>
                  <a:pt x="389924" y="216929"/>
                  <a:pt x="392224" y="236220"/>
                  <a:pt x="395416" y="255372"/>
                </a:cubicBezTo>
                <a:cubicBezTo>
                  <a:pt x="397718" y="269183"/>
                  <a:pt x="393753" y="306463"/>
                  <a:pt x="403654" y="296562"/>
                </a:cubicBezTo>
                <a:cubicBezTo>
                  <a:pt x="417384" y="282833"/>
                  <a:pt x="408939" y="258088"/>
                  <a:pt x="411892" y="238897"/>
                </a:cubicBezTo>
                <a:cubicBezTo>
                  <a:pt x="420177" y="185047"/>
                  <a:pt x="415566" y="203162"/>
                  <a:pt x="428368" y="164756"/>
                </a:cubicBezTo>
                <a:cubicBezTo>
                  <a:pt x="431114" y="145534"/>
                  <a:pt x="427922" y="124458"/>
                  <a:pt x="436605" y="107091"/>
                </a:cubicBezTo>
                <a:cubicBezTo>
                  <a:pt x="440488" y="99324"/>
                  <a:pt x="443290" y="123261"/>
                  <a:pt x="444843" y="131805"/>
                </a:cubicBezTo>
                <a:cubicBezTo>
                  <a:pt x="448803" y="153587"/>
                  <a:pt x="450982" y="175669"/>
                  <a:pt x="453081" y="197708"/>
                </a:cubicBezTo>
                <a:cubicBezTo>
                  <a:pt x="456475" y="233350"/>
                  <a:pt x="458573" y="269103"/>
                  <a:pt x="461319" y="304800"/>
                </a:cubicBezTo>
                <a:cubicBezTo>
                  <a:pt x="464065" y="296562"/>
                  <a:pt x="467171" y="288435"/>
                  <a:pt x="469557" y="280086"/>
                </a:cubicBezTo>
                <a:cubicBezTo>
                  <a:pt x="472667" y="269200"/>
                  <a:pt x="466473" y="247135"/>
                  <a:pt x="477795" y="247135"/>
                </a:cubicBezTo>
                <a:cubicBezTo>
                  <a:pt x="489117" y="247135"/>
                  <a:pt x="482922" y="269200"/>
                  <a:pt x="486032" y="280086"/>
                </a:cubicBezTo>
                <a:cubicBezTo>
                  <a:pt x="509679" y="362852"/>
                  <a:pt x="476742" y="234690"/>
                  <a:pt x="502508" y="337751"/>
                </a:cubicBezTo>
                <a:cubicBezTo>
                  <a:pt x="509410" y="296342"/>
                  <a:pt x="515664" y="254636"/>
                  <a:pt x="527222" y="214183"/>
                </a:cubicBezTo>
                <a:cubicBezTo>
                  <a:pt x="529607" y="205834"/>
                  <a:pt x="532713" y="197708"/>
                  <a:pt x="535459" y="189470"/>
                </a:cubicBezTo>
                <a:cubicBezTo>
                  <a:pt x="538205" y="197708"/>
                  <a:pt x="541591" y="205759"/>
                  <a:pt x="543697" y="214183"/>
                </a:cubicBezTo>
                <a:cubicBezTo>
                  <a:pt x="554189" y="256149"/>
                  <a:pt x="555047" y="283379"/>
                  <a:pt x="560173" y="329513"/>
                </a:cubicBezTo>
                <a:cubicBezTo>
                  <a:pt x="562919" y="318529"/>
                  <a:pt x="565301" y="307448"/>
                  <a:pt x="568411" y="296562"/>
                </a:cubicBezTo>
                <a:cubicBezTo>
                  <a:pt x="570797" y="288213"/>
                  <a:pt x="574696" y="280309"/>
                  <a:pt x="576649" y="271848"/>
                </a:cubicBezTo>
                <a:cubicBezTo>
                  <a:pt x="582946" y="244562"/>
                  <a:pt x="593124" y="189470"/>
                  <a:pt x="593124" y="189470"/>
                </a:cubicBezTo>
                <a:cubicBezTo>
                  <a:pt x="598616" y="197708"/>
                  <a:pt x="606755" y="204700"/>
                  <a:pt x="609600" y="214183"/>
                </a:cubicBezTo>
                <a:cubicBezTo>
                  <a:pt x="615180" y="232781"/>
                  <a:pt x="609155" y="254481"/>
                  <a:pt x="617838" y="271848"/>
                </a:cubicBezTo>
                <a:cubicBezTo>
                  <a:pt x="621721" y="279615"/>
                  <a:pt x="623690" y="255484"/>
                  <a:pt x="626076" y="247135"/>
                </a:cubicBezTo>
                <a:cubicBezTo>
                  <a:pt x="629186" y="236249"/>
                  <a:pt x="631568" y="225167"/>
                  <a:pt x="634314" y="214183"/>
                </a:cubicBezTo>
                <a:cubicBezTo>
                  <a:pt x="639806" y="222421"/>
                  <a:pt x="648184" y="229345"/>
                  <a:pt x="650789" y="238897"/>
                </a:cubicBezTo>
                <a:cubicBezTo>
                  <a:pt x="656614" y="260256"/>
                  <a:pt x="649126" y="284999"/>
                  <a:pt x="659027" y="304800"/>
                </a:cubicBezTo>
                <a:cubicBezTo>
                  <a:pt x="664090" y="314927"/>
                  <a:pt x="665404" y="283016"/>
                  <a:pt x="667265" y="271848"/>
                </a:cubicBezTo>
                <a:cubicBezTo>
                  <a:pt x="670905" y="250011"/>
                  <a:pt x="672757" y="227913"/>
                  <a:pt x="675503" y="205945"/>
                </a:cubicBezTo>
                <a:cubicBezTo>
                  <a:pt x="678249" y="222421"/>
                  <a:pt x="680753" y="238938"/>
                  <a:pt x="683741" y="255372"/>
                </a:cubicBezTo>
                <a:cubicBezTo>
                  <a:pt x="686246" y="269148"/>
                  <a:pt x="679454" y="302824"/>
                  <a:pt x="691978" y="296562"/>
                </a:cubicBezTo>
                <a:cubicBezTo>
                  <a:pt x="706918" y="289093"/>
                  <a:pt x="697228" y="263569"/>
                  <a:pt x="700216" y="247135"/>
                </a:cubicBezTo>
                <a:cubicBezTo>
                  <a:pt x="708169" y="203394"/>
                  <a:pt x="705259" y="215530"/>
                  <a:pt x="716692" y="181232"/>
                </a:cubicBezTo>
                <a:cubicBezTo>
                  <a:pt x="719438" y="197708"/>
                  <a:pt x="721942" y="214225"/>
                  <a:pt x="724930" y="230659"/>
                </a:cubicBezTo>
                <a:cubicBezTo>
                  <a:pt x="727435" y="244435"/>
                  <a:pt x="720645" y="278110"/>
                  <a:pt x="733168" y="271848"/>
                </a:cubicBezTo>
                <a:cubicBezTo>
                  <a:pt x="748107" y="264378"/>
                  <a:pt x="738417" y="238854"/>
                  <a:pt x="741405" y="222421"/>
                </a:cubicBezTo>
                <a:cubicBezTo>
                  <a:pt x="749357" y="178685"/>
                  <a:pt x="746449" y="190814"/>
                  <a:pt x="757881" y="156518"/>
                </a:cubicBezTo>
                <a:cubicBezTo>
                  <a:pt x="760627" y="192215"/>
                  <a:pt x="761678" y="228084"/>
                  <a:pt x="766119" y="263610"/>
                </a:cubicBezTo>
                <a:cubicBezTo>
                  <a:pt x="767196" y="272227"/>
                  <a:pt x="772473" y="279847"/>
                  <a:pt x="774357" y="288324"/>
                </a:cubicBezTo>
                <a:cubicBezTo>
                  <a:pt x="777980" y="304629"/>
                  <a:pt x="779849" y="321275"/>
                  <a:pt x="782595" y="337751"/>
                </a:cubicBezTo>
                <a:cubicBezTo>
                  <a:pt x="785341" y="285578"/>
                  <a:pt x="786973" y="233334"/>
                  <a:pt x="790832" y="181232"/>
                </a:cubicBezTo>
                <a:cubicBezTo>
                  <a:pt x="792470" y="159122"/>
                  <a:pt x="803840" y="81938"/>
                  <a:pt x="807308" y="57664"/>
                </a:cubicBezTo>
                <a:cubicBezTo>
                  <a:pt x="810054" y="76886"/>
                  <a:pt x="813864" y="95985"/>
                  <a:pt x="815546" y="115329"/>
                </a:cubicBezTo>
                <a:cubicBezTo>
                  <a:pt x="819360" y="159185"/>
                  <a:pt x="815909" y="203824"/>
                  <a:pt x="823784" y="247135"/>
                </a:cubicBezTo>
                <a:cubicBezTo>
                  <a:pt x="826289" y="260911"/>
                  <a:pt x="828985" y="219614"/>
                  <a:pt x="832022" y="205945"/>
                </a:cubicBezTo>
                <a:cubicBezTo>
                  <a:pt x="834478" y="194893"/>
                  <a:pt x="837803" y="184046"/>
                  <a:pt x="840259" y="172994"/>
                </a:cubicBezTo>
                <a:cubicBezTo>
                  <a:pt x="843296" y="159326"/>
                  <a:pt x="843581" y="144915"/>
                  <a:pt x="848497" y="131805"/>
                </a:cubicBezTo>
                <a:cubicBezTo>
                  <a:pt x="851973" y="122535"/>
                  <a:pt x="859481" y="115329"/>
                  <a:pt x="864973" y="107091"/>
                </a:cubicBezTo>
                <a:cubicBezTo>
                  <a:pt x="883529" y="162759"/>
                  <a:pt x="867290" y="107994"/>
                  <a:pt x="881449" y="214183"/>
                </a:cubicBezTo>
                <a:cubicBezTo>
                  <a:pt x="883300" y="228062"/>
                  <a:pt x="886941" y="241642"/>
                  <a:pt x="889687" y="255372"/>
                </a:cubicBezTo>
                <a:cubicBezTo>
                  <a:pt x="898014" y="222060"/>
                  <a:pt x="908995" y="179361"/>
                  <a:pt x="914400" y="148281"/>
                </a:cubicBezTo>
                <a:cubicBezTo>
                  <a:pt x="945389" y="-29904"/>
                  <a:pt x="917693" y="85683"/>
                  <a:pt x="939114" y="0"/>
                </a:cubicBezTo>
                <a:cubicBezTo>
                  <a:pt x="941860" y="10984"/>
                  <a:pt x="944241" y="22065"/>
                  <a:pt x="947351" y="32951"/>
                </a:cubicBezTo>
                <a:cubicBezTo>
                  <a:pt x="949736" y="41300"/>
                  <a:pt x="953705" y="49187"/>
                  <a:pt x="955589" y="57664"/>
                </a:cubicBezTo>
                <a:cubicBezTo>
                  <a:pt x="963806" y="94641"/>
                  <a:pt x="968099" y="145539"/>
                  <a:pt x="972065" y="181232"/>
                </a:cubicBezTo>
                <a:cubicBezTo>
                  <a:pt x="1002169" y="105975"/>
                  <a:pt x="984301" y="132837"/>
                  <a:pt x="996778" y="238897"/>
                </a:cubicBezTo>
                <a:cubicBezTo>
                  <a:pt x="1000392" y="269621"/>
                  <a:pt x="1004512" y="278574"/>
                  <a:pt x="1013254" y="304800"/>
                </a:cubicBezTo>
                <a:cubicBezTo>
                  <a:pt x="1016000" y="274594"/>
                  <a:pt x="1015544" y="243924"/>
                  <a:pt x="1021492" y="214183"/>
                </a:cubicBezTo>
                <a:cubicBezTo>
                  <a:pt x="1023900" y="202141"/>
                  <a:pt x="1029285" y="172548"/>
                  <a:pt x="1037968" y="181232"/>
                </a:cubicBezTo>
                <a:cubicBezTo>
                  <a:pt x="1051697" y="194962"/>
                  <a:pt x="1042732" y="219793"/>
                  <a:pt x="1046205" y="238897"/>
                </a:cubicBezTo>
                <a:cubicBezTo>
                  <a:pt x="1050342" y="261650"/>
                  <a:pt x="1055624" y="275390"/>
                  <a:pt x="1062681" y="296562"/>
                </a:cubicBezTo>
                <a:cubicBezTo>
                  <a:pt x="1065427" y="285578"/>
                  <a:pt x="1068547" y="274681"/>
                  <a:pt x="1070919" y="263610"/>
                </a:cubicBezTo>
                <a:cubicBezTo>
                  <a:pt x="1076787" y="236228"/>
                  <a:pt x="1087395" y="181232"/>
                  <a:pt x="1087395" y="181232"/>
                </a:cubicBezTo>
                <a:cubicBezTo>
                  <a:pt x="1109360" y="247133"/>
                  <a:pt x="1081903" y="181232"/>
                  <a:pt x="1103870" y="181232"/>
                </a:cubicBezTo>
                <a:cubicBezTo>
                  <a:pt x="1112553" y="181232"/>
                  <a:pt x="1109722" y="197596"/>
                  <a:pt x="1112108" y="205945"/>
                </a:cubicBezTo>
                <a:cubicBezTo>
                  <a:pt x="1115218" y="216831"/>
                  <a:pt x="1117600" y="227913"/>
                  <a:pt x="1120346" y="238897"/>
                </a:cubicBezTo>
                <a:cubicBezTo>
                  <a:pt x="1122536" y="230139"/>
                  <a:pt x="1133311" y="176910"/>
                  <a:pt x="1145059" y="172994"/>
                </a:cubicBezTo>
                <a:cubicBezTo>
                  <a:pt x="1153297" y="170248"/>
                  <a:pt x="1151191" y="189284"/>
                  <a:pt x="1153297" y="197708"/>
                </a:cubicBezTo>
                <a:cubicBezTo>
                  <a:pt x="1156693" y="211292"/>
                  <a:pt x="1158789" y="225167"/>
                  <a:pt x="1161535" y="238897"/>
                </a:cubicBezTo>
                <a:cubicBezTo>
                  <a:pt x="1164281" y="227913"/>
                  <a:pt x="1165313" y="216352"/>
                  <a:pt x="1169773" y="205945"/>
                </a:cubicBezTo>
                <a:cubicBezTo>
                  <a:pt x="1173673" y="196845"/>
                  <a:pt x="1176348" y="181232"/>
                  <a:pt x="1186249" y="181232"/>
                </a:cubicBezTo>
                <a:cubicBezTo>
                  <a:pt x="1194932" y="181232"/>
                  <a:pt x="1192381" y="197521"/>
                  <a:pt x="1194487" y="205945"/>
                </a:cubicBezTo>
                <a:lnTo>
                  <a:pt x="1210962" y="271848"/>
                </a:lnTo>
                <a:cubicBezTo>
                  <a:pt x="1213708" y="288324"/>
                  <a:pt x="1205302" y="330540"/>
                  <a:pt x="1219200" y="321275"/>
                </a:cubicBezTo>
                <a:cubicBezTo>
                  <a:pt x="1238041" y="308714"/>
                  <a:pt x="1230866" y="277499"/>
                  <a:pt x="1235676" y="255372"/>
                </a:cubicBezTo>
                <a:cubicBezTo>
                  <a:pt x="1244599" y="214326"/>
                  <a:pt x="1247106" y="171654"/>
                  <a:pt x="1260389" y="131805"/>
                </a:cubicBezTo>
                <a:cubicBezTo>
                  <a:pt x="1272207" y="96350"/>
                  <a:pt x="1266521" y="115515"/>
                  <a:pt x="1276865" y="74140"/>
                </a:cubicBezTo>
                <a:cubicBezTo>
                  <a:pt x="1279611" y="107091"/>
                  <a:pt x="1272823" y="142294"/>
                  <a:pt x="1285103" y="172994"/>
                </a:cubicBezTo>
                <a:cubicBezTo>
                  <a:pt x="1292314" y="191022"/>
                  <a:pt x="1286130" y="97301"/>
                  <a:pt x="1293341" y="115329"/>
                </a:cubicBezTo>
                <a:cubicBezTo>
                  <a:pt x="1305621" y="146030"/>
                  <a:pt x="1298832" y="181232"/>
                  <a:pt x="1301578" y="214183"/>
                </a:cubicBezTo>
                <a:cubicBezTo>
                  <a:pt x="1304324" y="200453"/>
                  <a:pt x="1306779" y="186662"/>
                  <a:pt x="1309816" y="172994"/>
                </a:cubicBezTo>
                <a:cubicBezTo>
                  <a:pt x="1312272" y="161942"/>
                  <a:pt x="1312991" y="129917"/>
                  <a:pt x="1318054" y="140043"/>
                </a:cubicBezTo>
                <a:cubicBezTo>
                  <a:pt x="1327955" y="159844"/>
                  <a:pt x="1323705" y="183958"/>
                  <a:pt x="1326292" y="205945"/>
                </a:cubicBezTo>
                <a:cubicBezTo>
                  <a:pt x="1329197" y="230640"/>
                  <a:pt x="1331784" y="255372"/>
                  <a:pt x="1334530" y="280086"/>
                </a:cubicBezTo>
                <a:cubicBezTo>
                  <a:pt x="1337276" y="271848"/>
                  <a:pt x="1340662" y="263796"/>
                  <a:pt x="1342768" y="255372"/>
                </a:cubicBezTo>
                <a:cubicBezTo>
                  <a:pt x="1348522" y="232357"/>
                  <a:pt x="1355573" y="186775"/>
                  <a:pt x="1359243" y="164756"/>
                </a:cubicBezTo>
                <a:cubicBezTo>
                  <a:pt x="1364735" y="186724"/>
                  <a:pt x="1373466" y="208128"/>
                  <a:pt x="1375719" y="230659"/>
                </a:cubicBezTo>
                <a:cubicBezTo>
                  <a:pt x="1385084" y="324303"/>
                  <a:pt x="1377264" y="286265"/>
                  <a:pt x="1392195" y="345989"/>
                </a:cubicBezTo>
                <a:cubicBezTo>
                  <a:pt x="1394941" y="332259"/>
                  <a:pt x="1396409" y="318211"/>
                  <a:pt x="1400432" y="304800"/>
                </a:cubicBezTo>
                <a:cubicBezTo>
                  <a:pt x="1404681" y="290636"/>
                  <a:pt x="1411716" y="277456"/>
                  <a:pt x="1416908" y="263610"/>
                </a:cubicBezTo>
                <a:cubicBezTo>
                  <a:pt x="1419957" y="255480"/>
                  <a:pt x="1422400" y="247135"/>
                  <a:pt x="1425146" y="238897"/>
                </a:cubicBezTo>
                <a:cubicBezTo>
                  <a:pt x="1427892" y="214183"/>
                  <a:pt x="1425521" y="188346"/>
                  <a:pt x="1433384" y="164756"/>
                </a:cubicBezTo>
                <a:cubicBezTo>
                  <a:pt x="1436130" y="156518"/>
                  <a:pt x="1440069" y="180926"/>
                  <a:pt x="1441622" y="189470"/>
                </a:cubicBezTo>
                <a:cubicBezTo>
                  <a:pt x="1445582" y="211251"/>
                  <a:pt x="1447113" y="233405"/>
                  <a:pt x="1449859" y="255372"/>
                </a:cubicBezTo>
                <a:cubicBezTo>
                  <a:pt x="1452605" y="247134"/>
                  <a:pt x="1455711" y="239008"/>
                  <a:pt x="1458097" y="230659"/>
                </a:cubicBezTo>
                <a:cubicBezTo>
                  <a:pt x="1478788" y="158244"/>
                  <a:pt x="1454819" y="232256"/>
                  <a:pt x="1474573" y="172994"/>
                </a:cubicBezTo>
                <a:cubicBezTo>
                  <a:pt x="1477319" y="186724"/>
                  <a:pt x="1479415" y="200599"/>
                  <a:pt x="1482811" y="214183"/>
                </a:cubicBezTo>
                <a:cubicBezTo>
                  <a:pt x="1484917" y="222607"/>
                  <a:pt x="1489165" y="230420"/>
                  <a:pt x="1491049" y="238897"/>
                </a:cubicBezTo>
                <a:cubicBezTo>
                  <a:pt x="1494672" y="255202"/>
                  <a:pt x="1496541" y="271848"/>
                  <a:pt x="1499287" y="288324"/>
                </a:cubicBezTo>
                <a:cubicBezTo>
                  <a:pt x="1504779" y="280086"/>
                  <a:pt x="1512286" y="272880"/>
                  <a:pt x="1515762" y="263610"/>
                </a:cubicBezTo>
                <a:cubicBezTo>
                  <a:pt x="1531731" y="221024"/>
                  <a:pt x="1513070" y="200561"/>
                  <a:pt x="1540476" y="255372"/>
                </a:cubicBezTo>
                <a:cubicBezTo>
                  <a:pt x="1543222" y="266356"/>
                  <a:pt x="1537730" y="291070"/>
                  <a:pt x="1548714" y="288324"/>
                </a:cubicBezTo>
                <a:cubicBezTo>
                  <a:pt x="1568927" y="283271"/>
                  <a:pt x="1576845" y="230250"/>
                  <a:pt x="1581665" y="214183"/>
                </a:cubicBezTo>
                <a:cubicBezTo>
                  <a:pt x="1586655" y="197549"/>
                  <a:pt x="1592649" y="181232"/>
                  <a:pt x="1598141" y="164756"/>
                </a:cubicBezTo>
                <a:lnTo>
                  <a:pt x="1606378" y="140043"/>
                </a:lnTo>
                <a:cubicBezTo>
                  <a:pt x="1609124" y="148281"/>
                  <a:pt x="1605933" y="164756"/>
                  <a:pt x="1614616" y="164756"/>
                </a:cubicBezTo>
                <a:cubicBezTo>
                  <a:pt x="1623299" y="164756"/>
                  <a:pt x="1614171" y="140043"/>
                  <a:pt x="1622854" y="140043"/>
                </a:cubicBezTo>
                <a:cubicBezTo>
                  <a:pt x="1631537" y="140043"/>
                  <a:pt x="1627867" y="156694"/>
                  <a:pt x="1631092" y="164756"/>
                </a:cubicBezTo>
                <a:cubicBezTo>
                  <a:pt x="1668602" y="258530"/>
                  <a:pt x="1645299" y="190902"/>
                  <a:pt x="1664043" y="247135"/>
                </a:cubicBezTo>
                <a:cubicBezTo>
                  <a:pt x="1672281" y="236151"/>
                  <a:pt x="1682617" y="226463"/>
                  <a:pt x="1688757" y="214183"/>
                </a:cubicBezTo>
                <a:cubicBezTo>
                  <a:pt x="1693820" y="204057"/>
                  <a:pt x="1693885" y="192118"/>
                  <a:pt x="1696995" y="181232"/>
                </a:cubicBezTo>
                <a:cubicBezTo>
                  <a:pt x="1699380" y="172883"/>
                  <a:pt x="1702486" y="164756"/>
                  <a:pt x="1705232" y="156518"/>
                </a:cubicBezTo>
                <a:cubicBezTo>
                  <a:pt x="1707978" y="170248"/>
                  <a:pt x="1710074" y="184124"/>
                  <a:pt x="1713470" y="197708"/>
                </a:cubicBezTo>
                <a:cubicBezTo>
                  <a:pt x="1715576" y="206132"/>
                  <a:pt x="1719602" y="213997"/>
                  <a:pt x="1721708" y="222421"/>
                </a:cubicBezTo>
                <a:cubicBezTo>
                  <a:pt x="1725104" y="236005"/>
                  <a:pt x="1727200" y="249880"/>
                  <a:pt x="1729946" y="263610"/>
                </a:cubicBezTo>
                <a:cubicBezTo>
                  <a:pt x="1735438" y="252626"/>
                  <a:pt x="1741585" y="241946"/>
                  <a:pt x="1746422" y="230659"/>
                </a:cubicBezTo>
                <a:cubicBezTo>
                  <a:pt x="1749843" y="222678"/>
                  <a:pt x="1746235" y="203839"/>
                  <a:pt x="1754659" y="205945"/>
                </a:cubicBezTo>
                <a:cubicBezTo>
                  <a:pt x="1767979" y="209275"/>
                  <a:pt x="1771135" y="227913"/>
                  <a:pt x="1779373" y="238897"/>
                </a:cubicBezTo>
                <a:cubicBezTo>
                  <a:pt x="1797985" y="294730"/>
                  <a:pt x="1776917" y="243808"/>
                  <a:pt x="1795849" y="205945"/>
                </a:cubicBezTo>
                <a:cubicBezTo>
                  <a:pt x="1799733" y="198178"/>
                  <a:pt x="1800204" y="222892"/>
                  <a:pt x="1804087" y="230659"/>
                </a:cubicBezTo>
                <a:cubicBezTo>
                  <a:pt x="1805824" y="234132"/>
                  <a:pt x="1809578" y="236151"/>
                  <a:pt x="1812324" y="238897"/>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1271" name="Rectangle 9"/>
          <p:cNvSpPr>
            <a:spLocks noChangeArrowheads="1"/>
          </p:cNvSpPr>
          <p:nvPr/>
        </p:nvSpPr>
        <p:spPr bwMode="auto">
          <a:xfrm>
            <a:off x="3017838" y="3001963"/>
            <a:ext cx="56356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latin typeface="Franklin Gothic Medium Cond" pitchFamily="34" charset="0"/>
              </a:rPr>
              <a:t>time</a:t>
            </a:r>
            <a:endParaRPr lang="en-US"/>
          </a:p>
        </p:txBody>
      </p:sp>
      <p:sp>
        <p:nvSpPr>
          <p:cNvPr id="11272" name="TextBox 2"/>
          <p:cNvSpPr txBox="1">
            <a:spLocks noChangeArrowheads="1"/>
          </p:cNvSpPr>
          <p:nvPr/>
        </p:nvSpPr>
        <p:spPr bwMode="auto">
          <a:xfrm>
            <a:off x="3505200" y="1447800"/>
            <a:ext cx="41910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a:solidFill>
                  <a:srgbClr val="000000"/>
                </a:solidFill>
                <a:latin typeface="Franklin Gothic Medium Cond" pitchFamily="34" charset="0"/>
              </a:rPr>
              <a:t>It is know that the power spectral density of the resistor thermal noise, </a:t>
            </a:r>
            <a:r>
              <a:rPr lang="en-US" b="1" dirty="0" err="1">
                <a:solidFill>
                  <a:srgbClr val="000000"/>
                </a:solidFill>
                <a:latin typeface="Franklin Gothic Medium Cond" pitchFamily="34" charset="0"/>
              </a:rPr>
              <a:t>V</a:t>
            </a:r>
            <a:r>
              <a:rPr lang="en-US" b="1" baseline="-25000" dirty="0" err="1">
                <a:solidFill>
                  <a:srgbClr val="000000"/>
                </a:solidFill>
                <a:latin typeface="Franklin Gothic Medium Cond" pitchFamily="34" charset="0"/>
              </a:rPr>
              <a:t>n</a:t>
            </a:r>
            <a:r>
              <a:rPr lang="en-US" b="1" dirty="0">
                <a:solidFill>
                  <a:srgbClr val="000000"/>
                </a:solidFill>
                <a:latin typeface="Franklin Gothic Medium Cond" pitchFamily="34" charset="0"/>
              </a:rPr>
              <a:t>(t), is given as:  </a:t>
            </a:r>
          </a:p>
        </p:txBody>
      </p:sp>
      <p:sp>
        <p:nvSpPr>
          <p:cNvPr id="12" name="Freeform 11"/>
          <p:cNvSpPr/>
          <p:nvPr/>
        </p:nvSpPr>
        <p:spPr>
          <a:xfrm>
            <a:off x="2336800" y="2152650"/>
            <a:ext cx="333375" cy="946150"/>
          </a:xfrm>
          <a:custGeom>
            <a:avLst/>
            <a:gdLst>
              <a:gd name="connsiteX0" fmla="*/ 164757 w 332657"/>
              <a:gd name="connsiteY0" fmla="*/ 0 h 947352"/>
              <a:gd name="connsiteX1" fmla="*/ 172994 w 332657"/>
              <a:gd name="connsiteY1" fmla="*/ 57665 h 947352"/>
              <a:gd name="connsiteX2" fmla="*/ 222421 w 332657"/>
              <a:gd name="connsiteY2" fmla="*/ 123568 h 947352"/>
              <a:gd name="connsiteX3" fmla="*/ 288324 w 332657"/>
              <a:gd name="connsiteY3" fmla="*/ 222422 h 947352"/>
              <a:gd name="connsiteX4" fmla="*/ 304800 w 332657"/>
              <a:gd name="connsiteY4" fmla="*/ 271849 h 947352"/>
              <a:gd name="connsiteX5" fmla="*/ 321275 w 332657"/>
              <a:gd name="connsiteY5" fmla="*/ 329514 h 947352"/>
              <a:gd name="connsiteX6" fmla="*/ 321275 w 332657"/>
              <a:gd name="connsiteY6" fmla="*/ 593125 h 947352"/>
              <a:gd name="connsiteX7" fmla="*/ 304800 w 332657"/>
              <a:gd name="connsiteY7" fmla="*/ 642552 h 947352"/>
              <a:gd name="connsiteX8" fmla="*/ 288324 w 332657"/>
              <a:gd name="connsiteY8" fmla="*/ 675503 h 947352"/>
              <a:gd name="connsiteX9" fmla="*/ 247135 w 332657"/>
              <a:gd name="connsiteY9" fmla="*/ 733168 h 947352"/>
              <a:gd name="connsiteX10" fmla="*/ 197708 w 332657"/>
              <a:gd name="connsiteY10" fmla="*/ 782595 h 947352"/>
              <a:gd name="connsiteX11" fmla="*/ 156519 w 332657"/>
              <a:gd name="connsiteY11" fmla="*/ 832022 h 947352"/>
              <a:gd name="connsiteX12" fmla="*/ 131805 w 332657"/>
              <a:gd name="connsiteY12" fmla="*/ 848498 h 947352"/>
              <a:gd name="connsiteX13" fmla="*/ 82378 w 332657"/>
              <a:gd name="connsiteY13" fmla="*/ 889687 h 947352"/>
              <a:gd name="connsiteX14" fmla="*/ 65902 w 332657"/>
              <a:gd name="connsiteY14" fmla="*/ 914400 h 947352"/>
              <a:gd name="connsiteX15" fmla="*/ 41189 w 332657"/>
              <a:gd name="connsiteY15" fmla="*/ 922638 h 947352"/>
              <a:gd name="connsiteX16" fmla="*/ 16475 w 332657"/>
              <a:gd name="connsiteY16" fmla="*/ 939114 h 947352"/>
              <a:gd name="connsiteX17" fmla="*/ 0 w 332657"/>
              <a:gd name="connsiteY17" fmla="*/ 947352 h 9473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2657" h="947352">
                <a:moveTo>
                  <a:pt x="164757" y="0"/>
                </a:moveTo>
                <a:cubicBezTo>
                  <a:pt x="167503" y="19222"/>
                  <a:pt x="164783" y="40070"/>
                  <a:pt x="172994" y="57665"/>
                </a:cubicBezTo>
                <a:cubicBezTo>
                  <a:pt x="184606" y="82548"/>
                  <a:pt x="207867" y="100282"/>
                  <a:pt x="222421" y="123568"/>
                </a:cubicBezTo>
                <a:cubicBezTo>
                  <a:pt x="270888" y="201114"/>
                  <a:pt x="248068" y="168747"/>
                  <a:pt x="288324" y="222422"/>
                </a:cubicBezTo>
                <a:cubicBezTo>
                  <a:pt x="293816" y="238898"/>
                  <a:pt x="300588" y="255001"/>
                  <a:pt x="304800" y="271849"/>
                </a:cubicBezTo>
                <a:cubicBezTo>
                  <a:pt x="315144" y="313224"/>
                  <a:pt x="309458" y="294059"/>
                  <a:pt x="321275" y="329514"/>
                </a:cubicBezTo>
                <a:cubicBezTo>
                  <a:pt x="335303" y="441740"/>
                  <a:pt x="337558" y="430287"/>
                  <a:pt x="321275" y="593125"/>
                </a:cubicBezTo>
                <a:cubicBezTo>
                  <a:pt x="319547" y="610406"/>
                  <a:pt x="312567" y="627019"/>
                  <a:pt x="304800" y="642552"/>
                </a:cubicBezTo>
                <a:cubicBezTo>
                  <a:pt x="299308" y="653536"/>
                  <a:pt x="294417" y="664841"/>
                  <a:pt x="288324" y="675503"/>
                </a:cubicBezTo>
                <a:cubicBezTo>
                  <a:pt x="281348" y="687710"/>
                  <a:pt x="254053" y="725481"/>
                  <a:pt x="247135" y="733168"/>
                </a:cubicBezTo>
                <a:cubicBezTo>
                  <a:pt x="231548" y="750487"/>
                  <a:pt x="210633" y="763208"/>
                  <a:pt x="197708" y="782595"/>
                </a:cubicBezTo>
                <a:cubicBezTo>
                  <a:pt x="181509" y="806892"/>
                  <a:pt x="180302" y="812202"/>
                  <a:pt x="156519" y="832022"/>
                </a:cubicBezTo>
                <a:cubicBezTo>
                  <a:pt x="148913" y="838360"/>
                  <a:pt x="139411" y="842160"/>
                  <a:pt x="131805" y="848498"/>
                </a:cubicBezTo>
                <a:cubicBezTo>
                  <a:pt x="68376" y="901355"/>
                  <a:pt x="143739" y="848780"/>
                  <a:pt x="82378" y="889687"/>
                </a:cubicBezTo>
                <a:cubicBezTo>
                  <a:pt x="76886" y="897925"/>
                  <a:pt x="73633" y="908215"/>
                  <a:pt x="65902" y="914400"/>
                </a:cubicBezTo>
                <a:cubicBezTo>
                  <a:pt x="59121" y="919824"/>
                  <a:pt x="48956" y="918755"/>
                  <a:pt x="41189" y="922638"/>
                </a:cubicBezTo>
                <a:cubicBezTo>
                  <a:pt x="32333" y="927066"/>
                  <a:pt x="24965" y="934020"/>
                  <a:pt x="16475" y="939114"/>
                </a:cubicBezTo>
                <a:cubicBezTo>
                  <a:pt x="11210" y="942273"/>
                  <a:pt x="5492" y="944606"/>
                  <a:pt x="0" y="947352"/>
                </a:cubicBezTo>
              </a:path>
            </a:pathLst>
          </a:custGeom>
          <a:noFill/>
          <a:ln>
            <a:solidFill>
              <a:srgbClr val="0000FF"/>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4" name="TextBox 13"/>
          <p:cNvSpPr txBox="1">
            <a:spLocks noRot="1" noChangeAspect="1" noMove="1" noResize="1" noEditPoints="1" noAdjustHandles="1" noChangeArrowheads="1" noChangeShapeType="1" noTextEdit="1"/>
          </p:cNvSpPr>
          <p:nvPr/>
        </p:nvSpPr>
        <p:spPr>
          <a:xfrm>
            <a:off x="3962400" y="2370070"/>
            <a:ext cx="4038600" cy="906530"/>
          </a:xfrm>
          <a:prstGeom prst="rect">
            <a:avLst/>
          </a:prstGeom>
          <a:blipFill rotWithShape="1">
            <a:blip r:embed="rId5"/>
            <a:stretch>
              <a:fillRect/>
            </a:stretch>
          </a:blipFill>
        </p:spPr>
        <p:txBody>
          <a:bodyPr/>
          <a:lstStyle/>
          <a:p>
            <a:pPr>
              <a:defRPr/>
            </a:pPr>
            <a:r>
              <a:rPr lang="en-US">
                <a:noFill/>
              </a:rPr>
              <a:t> </a:t>
            </a:r>
          </a:p>
        </p:txBody>
      </p:sp>
      <p:sp>
        <p:nvSpPr>
          <p:cNvPr id="11275" name="TextBox 2"/>
          <p:cNvSpPr txBox="1">
            <a:spLocks noChangeArrowheads="1"/>
          </p:cNvSpPr>
          <p:nvPr/>
        </p:nvSpPr>
        <p:spPr bwMode="auto">
          <a:xfrm>
            <a:off x="4370388" y="3276600"/>
            <a:ext cx="3222625"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600" b="1">
                <a:latin typeface="Franklin Gothic Medium Cond" pitchFamily="34" charset="0"/>
              </a:rPr>
              <a:t>h: Plank’s constant = 6.2 x 10</a:t>
            </a:r>
            <a:r>
              <a:rPr lang="en-US" sz="1600" b="1" baseline="30000">
                <a:latin typeface="Franklin Gothic Medium Cond" pitchFamily="34" charset="0"/>
              </a:rPr>
              <a:t>-34</a:t>
            </a:r>
            <a:r>
              <a:rPr lang="en-US" sz="1600" b="1">
                <a:latin typeface="Franklin Gothic Medium Cond" pitchFamily="34" charset="0"/>
              </a:rPr>
              <a:t> J∙sec</a:t>
            </a:r>
          </a:p>
          <a:p>
            <a:pPr eaLnBrk="1" hangingPunct="1"/>
            <a:r>
              <a:rPr lang="en-US" sz="1600" b="1">
                <a:latin typeface="Franklin Gothic Medium Cond" pitchFamily="34" charset="0"/>
              </a:rPr>
              <a:t>k: Boltzman constant = 1.38 x 10</a:t>
            </a:r>
            <a:r>
              <a:rPr lang="en-US" sz="1600" b="1" baseline="30000">
                <a:latin typeface="Franklin Gothic Medium Cond" pitchFamily="34" charset="0"/>
              </a:rPr>
              <a:t>-23</a:t>
            </a:r>
            <a:r>
              <a:rPr lang="en-US" sz="1600" b="1">
                <a:latin typeface="Franklin Gothic Medium Cond" pitchFamily="34" charset="0"/>
              </a:rPr>
              <a:t> J/K</a:t>
            </a:r>
          </a:p>
          <a:p>
            <a:pPr eaLnBrk="1" hangingPunct="1"/>
            <a:r>
              <a:rPr lang="en-US" sz="1600" b="1">
                <a:latin typeface="Franklin Gothic Medium Cond" pitchFamily="34" charset="0"/>
              </a:rPr>
              <a:t>T: Absolute temperature = (273+</a:t>
            </a:r>
            <a:r>
              <a:rPr lang="en-US" sz="1600" b="1" baseline="30000">
                <a:latin typeface="Franklin Gothic Medium Cond" pitchFamily="34" charset="0"/>
              </a:rPr>
              <a:t>o</a:t>
            </a:r>
            <a:r>
              <a:rPr lang="en-US" sz="1600" b="1">
                <a:latin typeface="Franklin Gothic Medium Cond" pitchFamily="34" charset="0"/>
              </a:rPr>
              <a:t>C) K</a:t>
            </a:r>
          </a:p>
          <a:p>
            <a:pPr eaLnBrk="1" hangingPunct="1"/>
            <a:r>
              <a:rPr lang="en-US" sz="1600" b="1">
                <a:latin typeface="Symbol" pitchFamily="18" charset="2"/>
              </a:rPr>
              <a:t>D</a:t>
            </a:r>
            <a:r>
              <a:rPr lang="en-US" sz="1600" b="1">
                <a:latin typeface="Franklin Gothic Medium Cond" pitchFamily="34" charset="0"/>
              </a:rPr>
              <a:t>f: Bandwidth (Hz)</a:t>
            </a:r>
          </a:p>
        </p:txBody>
      </p:sp>
      <p:sp>
        <p:nvSpPr>
          <p:cNvPr id="16" name="TextBox 15"/>
          <p:cNvSpPr txBox="1">
            <a:spLocks noRot="1" noChangeAspect="1" noMove="1" noResize="1" noEditPoints="1" noAdjustHandles="1" noChangeArrowheads="1" noChangeShapeType="1" noTextEdit="1"/>
          </p:cNvSpPr>
          <p:nvPr/>
        </p:nvSpPr>
        <p:spPr>
          <a:xfrm>
            <a:off x="3810000" y="4504412"/>
            <a:ext cx="5029200" cy="1210588"/>
          </a:xfrm>
          <a:prstGeom prst="rect">
            <a:avLst/>
          </a:prstGeom>
          <a:blipFill rotWithShape="1">
            <a:blip r:embed="rId6"/>
            <a:stretch>
              <a:fillRect b="-503"/>
            </a:stretch>
          </a:blipFill>
        </p:spPr>
        <p:txBody>
          <a:bodyPr/>
          <a:lstStyle/>
          <a:p>
            <a:pPr>
              <a:defRPr/>
            </a:pPr>
            <a:r>
              <a:rPr lang="en-US">
                <a:noFill/>
              </a:rPr>
              <a:t> </a:t>
            </a:r>
          </a:p>
        </p:txBody>
      </p:sp>
      <p:sp>
        <p:nvSpPr>
          <p:cNvPr id="19" name="Freeform 18"/>
          <p:cNvSpPr/>
          <p:nvPr/>
        </p:nvSpPr>
        <p:spPr>
          <a:xfrm>
            <a:off x="7265988" y="3130550"/>
            <a:ext cx="625475" cy="2339975"/>
          </a:xfrm>
          <a:custGeom>
            <a:avLst/>
            <a:gdLst>
              <a:gd name="connsiteX0" fmla="*/ 593131 w 626083"/>
              <a:gd name="connsiteY0" fmla="*/ 2339546 h 2339546"/>
              <a:gd name="connsiteX1" fmla="*/ 609607 w 626083"/>
              <a:gd name="connsiteY1" fmla="*/ 2281881 h 2339546"/>
              <a:gd name="connsiteX2" fmla="*/ 617845 w 626083"/>
              <a:gd name="connsiteY2" fmla="*/ 2257168 h 2339546"/>
              <a:gd name="connsiteX3" fmla="*/ 626083 w 626083"/>
              <a:gd name="connsiteY3" fmla="*/ 2199503 h 2339546"/>
              <a:gd name="connsiteX4" fmla="*/ 609607 w 626083"/>
              <a:gd name="connsiteY4" fmla="*/ 1631092 h 2339546"/>
              <a:gd name="connsiteX5" fmla="*/ 593131 w 626083"/>
              <a:gd name="connsiteY5" fmla="*/ 1524000 h 2339546"/>
              <a:gd name="connsiteX6" fmla="*/ 584893 w 626083"/>
              <a:gd name="connsiteY6" fmla="*/ 1458098 h 2339546"/>
              <a:gd name="connsiteX7" fmla="*/ 576656 w 626083"/>
              <a:gd name="connsiteY7" fmla="*/ 1326292 h 2339546"/>
              <a:gd name="connsiteX8" fmla="*/ 560180 w 626083"/>
              <a:gd name="connsiteY8" fmla="*/ 1243914 h 2339546"/>
              <a:gd name="connsiteX9" fmla="*/ 551942 w 626083"/>
              <a:gd name="connsiteY9" fmla="*/ 1202725 h 2339546"/>
              <a:gd name="connsiteX10" fmla="*/ 543704 w 626083"/>
              <a:gd name="connsiteY10" fmla="*/ 1169773 h 2339546"/>
              <a:gd name="connsiteX11" fmla="*/ 535466 w 626083"/>
              <a:gd name="connsiteY11" fmla="*/ 1120346 h 2339546"/>
              <a:gd name="connsiteX12" fmla="*/ 527229 w 626083"/>
              <a:gd name="connsiteY12" fmla="*/ 1087395 h 2339546"/>
              <a:gd name="connsiteX13" fmla="*/ 518991 w 626083"/>
              <a:gd name="connsiteY13" fmla="*/ 1046206 h 2339546"/>
              <a:gd name="connsiteX14" fmla="*/ 502515 w 626083"/>
              <a:gd name="connsiteY14" fmla="*/ 1013254 h 2339546"/>
              <a:gd name="connsiteX15" fmla="*/ 477802 w 626083"/>
              <a:gd name="connsiteY15" fmla="*/ 897925 h 2339546"/>
              <a:gd name="connsiteX16" fmla="*/ 469564 w 626083"/>
              <a:gd name="connsiteY16" fmla="*/ 864973 h 2339546"/>
              <a:gd name="connsiteX17" fmla="*/ 461326 w 626083"/>
              <a:gd name="connsiteY17" fmla="*/ 823784 h 2339546"/>
              <a:gd name="connsiteX18" fmla="*/ 444850 w 626083"/>
              <a:gd name="connsiteY18" fmla="*/ 799071 h 2339546"/>
              <a:gd name="connsiteX19" fmla="*/ 436612 w 626083"/>
              <a:gd name="connsiteY19" fmla="*/ 774357 h 2339546"/>
              <a:gd name="connsiteX20" fmla="*/ 428375 w 626083"/>
              <a:gd name="connsiteY20" fmla="*/ 741406 h 2339546"/>
              <a:gd name="connsiteX21" fmla="*/ 403661 w 626083"/>
              <a:gd name="connsiteY21" fmla="*/ 700217 h 2339546"/>
              <a:gd name="connsiteX22" fmla="*/ 387185 w 626083"/>
              <a:gd name="connsiteY22" fmla="*/ 659027 h 2339546"/>
              <a:gd name="connsiteX23" fmla="*/ 354234 w 626083"/>
              <a:gd name="connsiteY23" fmla="*/ 601363 h 2339546"/>
              <a:gd name="connsiteX24" fmla="*/ 337758 w 626083"/>
              <a:gd name="connsiteY24" fmla="*/ 568411 h 2339546"/>
              <a:gd name="connsiteX25" fmla="*/ 304807 w 626083"/>
              <a:gd name="connsiteY25" fmla="*/ 535460 h 2339546"/>
              <a:gd name="connsiteX26" fmla="*/ 230666 w 626083"/>
              <a:gd name="connsiteY26" fmla="*/ 428368 h 2339546"/>
              <a:gd name="connsiteX27" fmla="*/ 205953 w 626083"/>
              <a:gd name="connsiteY27" fmla="*/ 403654 h 2339546"/>
              <a:gd name="connsiteX28" fmla="*/ 173002 w 626083"/>
              <a:gd name="connsiteY28" fmla="*/ 345990 h 2339546"/>
              <a:gd name="connsiteX29" fmla="*/ 140050 w 626083"/>
              <a:gd name="connsiteY29" fmla="*/ 296563 h 2339546"/>
              <a:gd name="connsiteX30" fmla="*/ 123575 w 626083"/>
              <a:gd name="connsiteY30" fmla="*/ 271849 h 2339546"/>
              <a:gd name="connsiteX31" fmla="*/ 107099 w 626083"/>
              <a:gd name="connsiteY31" fmla="*/ 247136 h 2339546"/>
              <a:gd name="connsiteX32" fmla="*/ 98861 w 626083"/>
              <a:gd name="connsiteY32" fmla="*/ 222422 h 2339546"/>
              <a:gd name="connsiteX33" fmla="*/ 57672 w 626083"/>
              <a:gd name="connsiteY33" fmla="*/ 164757 h 2339546"/>
              <a:gd name="connsiteX34" fmla="*/ 24720 w 626083"/>
              <a:gd name="connsiteY34" fmla="*/ 90617 h 2339546"/>
              <a:gd name="connsiteX35" fmla="*/ 16483 w 626083"/>
              <a:gd name="connsiteY35" fmla="*/ 57665 h 2339546"/>
              <a:gd name="connsiteX36" fmla="*/ 7 w 626083"/>
              <a:gd name="connsiteY36" fmla="*/ 0 h 2339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626083" h="2339546">
                <a:moveTo>
                  <a:pt x="593131" y="2339546"/>
                </a:moveTo>
                <a:cubicBezTo>
                  <a:pt x="598623" y="2320324"/>
                  <a:pt x="603863" y="2301029"/>
                  <a:pt x="609607" y="2281881"/>
                </a:cubicBezTo>
                <a:cubicBezTo>
                  <a:pt x="612102" y="2273564"/>
                  <a:pt x="616142" y="2265683"/>
                  <a:pt x="617845" y="2257168"/>
                </a:cubicBezTo>
                <a:cubicBezTo>
                  <a:pt x="621653" y="2238128"/>
                  <a:pt x="623337" y="2218725"/>
                  <a:pt x="626083" y="2199503"/>
                </a:cubicBezTo>
                <a:cubicBezTo>
                  <a:pt x="622437" y="2002617"/>
                  <a:pt x="626219" y="1822131"/>
                  <a:pt x="609607" y="1631092"/>
                </a:cubicBezTo>
                <a:cubicBezTo>
                  <a:pt x="600648" y="1528068"/>
                  <a:pt x="605068" y="1601590"/>
                  <a:pt x="593131" y="1524000"/>
                </a:cubicBezTo>
                <a:cubicBezTo>
                  <a:pt x="589765" y="1502119"/>
                  <a:pt x="587639" y="1480065"/>
                  <a:pt x="584893" y="1458098"/>
                </a:cubicBezTo>
                <a:cubicBezTo>
                  <a:pt x="582147" y="1414163"/>
                  <a:pt x="581702" y="1370023"/>
                  <a:pt x="576656" y="1326292"/>
                </a:cubicBezTo>
                <a:cubicBezTo>
                  <a:pt x="573446" y="1298473"/>
                  <a:pt x="565672" y="1271373"/>
                  <a:pt x="560180" y="1243914"/>
                </a:cubicBezTo>
                <a:cubicBezTo>
                  <a:pt x="557434" y="1230184"/>
                  <a:pt x="555338" y="1216309"/>
                  <a:pt x="551942" y="1202725"/>
                </a:cubicBezTo>
                <a:cubicBezTo>
                  <a:pt x="549196" y="1191741"/>
                  <a:pt x="545924" y="1180875"/>
                  <a:pt x="543704" y="1169773"/>
                </a:cubicBezTo>
                <a:cubicBezTo>
                  <a:pt x="540428" y="1153394"/>
                  <a:pt x="538742" y="1136725"/>
                  <a:pt x="535466" y="1120346"/>
                </a:cubicBezTo>
                <a:cubicBezTo>
                  <a:pt x="533246" y="1109244"/>
                  <a:pt x="529685" y="1098447"/>
                  <a:pt x="527229" y="1087395"/>
                </a:cubicBezTo>
                <a:cubicBezTo>
                  <a:pt x="524192" y="1073727"/>
                  <a:pt x="523419" y="1059489"/>
                  <a:pt x="518991" y="1046206"/>
                </a:cubicBezTo>
                <a:cubicBezTo>
                  <a:pt x="515108" y="1034556"/>
                  <a:pt x="508007" y="1024238"/>
                  <a:pt x="502515" y="1013254"/>
                </a:cubicBezTo>
                <a:cubicBezTo>
                  <a:pt x="494277" y="974811"/>
                  <a:pt x="487337" y="936067"/>
                  <a:pt x="477802" y="897925"/>
                </a:cubicBezTo>
                <a:cubicBezTo>
                  <a:pt x="475056" y="886941"/>
                  <a:pt x="472020" y="876025"/>
                  <a:pt x="469564" y="864973"/>
                </a:cubicBezTo>
                <a:cubicBezTo>
                  <a:pt x="466527" y="851305"/>
                  <a:pt x="466242" y="836894"/>
                  <a:pt x="461326" y="823784"/>
                </a:cubicBezTo>
                <a:cubicBezTo>
                  <a:pt x="457850" y="814514"/>
                  <a:pt x="450342" y="807309"/>
                  <a:pt x="444850" y="799071"/>
                </a:cubicBezTo>
                <a:cubicBezTo>
                  <a:pt x="442104" y="790833"/>
                  <a:pt x="438997" y="782707"/>
                  <a:pt x="436612" y="774357"/>
                </a:cubicBezTo>
                <a:cubicBezTo>
                  <a:pt x="433502" y="763471"/>
                  <a:pt x="432973" y="751752"/>
                  <a:pt x="428375" y="741406"/>
                </a:cubicBezTo>
                <a:cubicBezTo>
                  <a:pt x="421872" y="726774"/>
                  <a:pt x="410822" y="714538"/>
                  <a:pt x="403661" y="700217"/>
                </a:cubicBezTo>
                <a:cubicBezTo>
                  <a:pt x="397048" y="686991"/>
                  <a:pt x="393191" y="672540"/>
                  <a:pt x="387185" y="659027"/>
                </a:cubicBezTo>
                <a:cubicBezTo>
                  <a:pt x="362289" y="603010"/>
                  <a:pt x="380741" y="647750"/>
                  <a:pt x="354234" y="601363"/>
                </a:cubicBezTo>
                <a:cubicBezTo>
                  <a:pt x="348141" y="590701"/>
                  <a:pt x="345126" y="578235"/>
                  <a:pt x="337758" y="568411"/>
                </a:cubicBezTo>
                <a:cubicBezTo>
                  <a:pt x="328438" y="555984"/>
                  <a:pt x="314278" y="547772"/>
                  <a:pt x="304807" y="535460"/>
                </a:cubicBezTo>
                <a:cubicBezTo>
                  <a:pt x="277191" y="499559"/>
                  <a:pt x="259599" y="462123"/>
                  <a:pt x="230666" y="428368"/>
                </a:cubicBezTo>
                <a:cubicBezTo>
                  <a:pt x="223084" y="419523"/>
                  <a:pt x="213411" y="412604"/>
                  <a:pt x="205953" y="403654"/>
                </a:cubicBezTo>
                <a:cubicBezTo>
                  <a:pt x="185593" y="379222"/>
                  <a:pt x="190273" y="374775"/>
                  <a:pt x="173002" y="345990"/>
                </a:cubicBezTo>
                <a:cubicBezTo>
                  <a:pt x="162814" y="329010"/>
                  <a:pt x="151034" y="313039"/>
                  <a:pt x="140050" y="296563"/>
                </a:cubicBezTo>
                <a:lnTo>
                  <a:pt x="123575" y="271849"/>
                </a:lnTo>
                <a:lnTo>
                  <a:pt x="107099" y="247136"/>
                </a:lnTo>
                <a:cubicBezTo>
                  <a:pt x="104353" y="238898"/>
                  <a:pt x="102744" y="230189"/>
                  <a:pt x="98861" y="222422"/>
                </a:cubicBezTo>
                <a:cubicBezTo>
                  <a:pt x="92838" y="210377"/>
                  <a:pt x="63269" y="172220"/>
                  <a:pt x="57672" y="164757"/>
                </a:cubicBezTo>
                <a:cubicBezTo>
                  <a:pt x="38065" y="105938"/>
                  <a:pt x="50830" y="129780"/>
                  <a:pt x="24720" y="90617"/>
                </a:cubicBezTo>
                <a:cubicBezTo>
                  <a:pt x="21974" y="79633"/>
                  <a:pt x="19736" y="68510"/>
                  <a:pt x="16483" y="57665"/>
                </a:cubicBezTo>
                <a:cubicBezTo>
                  <a:pt x="-861" y="-151"/>
                  <a:pt x="7" y="26519"/>
                  <a:pt x="7" y="0"/>
                </a:cubicBezTo>
              </a:path>
            </a:pathLst>
          </a:custGeom>
          <a:noFill/>
          <a:ln>
            <a:solidFill>
              <a:srgbClr val="0000FF"/>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21" name="Straight Arrow Connector 20"/>
          <p:cNvCxnSpPr/>
          <p:nvPr/>
        </p:nvCxnSpPr>
        <p:spPr>
          <a:xfrm flipV="1">
            <a:off x="3505200" y="4876800"/>
            <a:ext cx="304800" cy="15240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11279" name="TextBox 2"/>
          <p:cNvSpPr txBox="1">
            <a:spLocks noChangeArrowheads="1"/>
          </p:cNvSpPr>
          <p:nvPr/>
        </p:nvSpPr>
        <p:spPr bwMode="auto">
          <a:xfrm>
            <a:off x="609600" y="4840288"/>
            <a:ext cx="29432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r>
              <a:rPr lang="en-US" b="1">
                <a:solidFill>
                  <a:srgbClr val="0000FF"/>
                </a:solidFill>
                <a:latin typeface="Franklin Gothic Medium Cond" pitchFamily="34" charset="0"/>
              </a:rPr>
              <a:t>This assumption is valid for most of RF IC designs.</a:t>
            </a:r>
          </a:p>
        </p:txBody>
      </p:sp>
      <p:sp>
        <p:nvSpPr>
          <p:cNvPr id="11280" name="TextBox 2"/>
          <p:cNvSpPr txBox="1">
            <a:spLocks noChangeArrowheads="1"/>
          </p:cNvSpPr>
          <p:nvPr/>
        </p:nvSpPr>
        <p:spPr bwMode="auto">
          <a:xfrm>
            <a:off x="7724775" y="3962400"/>
            <a:ext cx="11144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FF"/>
                </a:solidFill>
                <a:latin typeface="Franklin Gothic Medium Cond" pitchFamily="34" charset="0"/>
              </a:rPr>
              <a:t>Apply this.</a:t>
            </a:r>
          </a:p>
        </p:txBody>
      </p:sp>
      <p:sp>
        <p:nvSpPr>
          <p:cNvPr id="2" name="Slide Number Placeholder 1"/>
          <p:cNvSpPr>
            <a:spLocks noGrp="1"/>
          </p:cNvSpPr>
          <p:nvPr>
            <p:ph type="sldNum" sz="quarter" idx="11"/>
          </p:nvPr>
        </p:nvSpPr>
        <p:spPr/>
        <p:txBody>
          <a:bodyPr/>
          <a:lstStyle/>
          <a:p>
            <a:pPr>
              <a:defRPr/>
            </a:pPr>
            <a:fld id="{18299DBC-902B-41D7-A3A4-44EB87A37C73}" type="slidenum">
              <a:rPr lang="en-US" smtClean="0"/>
              <a:pPr>
                <a:defRPr/>
              </a:pPr>
              <a:t>10</a:t>
            </a:fld>
            <a:endParaRPr lang="en-US"/>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200" y="639763"/>
            <a:ext cx="8229600" cy="655637"/>
          </a:xfrm>
        </p:spPr>
        <p:txBody>
          <a:bodyPr/>
          <a:lstStyle/>
          <a:p>
            <a:pPr>
              <a:defRPr/>
            </a:pPr>
            <a:r>
              <a:rPr lang="en-US" dirty="0"/>
              <a:t>Resistor </a:t>
            </a:r>
            <a:r>
              <a:rPr lang="en-US" dirty="0" smtClean="0"/>
              <a:t>Thermal Noise</a:t>
            </a:r>
            <a:endParaRPr lang="en-US" dirty="0"/>
          </a:p>
        </p:txBody>
      </p:sp>
      <p:graphicFrame>
        <p:nvGraphicFramePr>
          <p:cNvPr id="12291" name="Object 5"/>
          <p:cNvGraphicFramePr>
            <a:graphicFrameLocks noChangeAspect="1"/>
          </p:cNvGraphicFramePr>
          <p:nvPr/>
        </p:nvGraphicFramePr>
        <p:xfrm>
          <a:off x="1230313" y="1447800"/>
          <a:ext cx="1301750" cy="1447800"/>
        </p:xfrm>
        <a:graphic>
          <a:graphicData uri="http://schemas.openxmlformats.org/presentationml/2006/ole">
            <mc:AlternateContent xmlns:mc="http://schemas.openxmlformats.org/markup-compatibility/2006">
              <mc:Choice xmlns:v="urn:schemas-microsoft-com:vml" Requires="v">
                <p:oleObj spid="_x0000_s12456" name="Visio" r:id="rId3" imgW="497045" imgH="552420" progId="Visio.Drawing.11">
                  <p:embed/>
                </p:oleObj>
              </mc:Choice>
              <mc:Fallback>
                <p:oleObj name="Visio" r:id="rId3" imgW="497045" imgH="552420" progId="Visio.Drawing.11">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30313" y="1447800"/>
                        <a:ext cx="130175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7" name="Straight Connector 6"/>
          <p:cNvCxnSpPr/>
          <p:nvPr/>
        </p:nvCxnSpPr>
        <p:spPr>
          <a:xfrm>
            <a:off x="800100" y="3209925"/>
            <a:ext cx="2286000" cy="0"/>
          </a:xfrm>
          <a:prstGeom prst="line">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 name="Freeform 7"/>
          <p:cNvSpPr/>
          <p:nvPr/>
        </p:nvSpPr>
        <p:spPr>
          <a:xfrm>
            <a:off x="1001713" y="3006725"/>
            <a:ext cx="1812925" cy="346075"/>
          </a:xfrm>
          <a:custGeom>
            <a:avLst/>
            <a:gdLst>
              <a:gd name="connsiteX0" fmla="*/ 0 w 1812324"/>
              <a:gd name="connsiteY0" fmla="*/ 214183 h 345989"/>
              <a:gd name="connsiteX1" fmla="*/ 16476 w 1812324"/>
              <a:gd name="connsiteY1" fmla="*/ 255372 h 345989"/>
              <a:gd name="connsiteX2" fmla="*/ 32951 w 1812324"/>
              <a:gd name="connsiteY2" fmla="*/ 205945 h 345989"/>
              <a:gd name="connsiteX3" fmla="*/ 57665 w 1812324"/>
              <a:gd name="connsiteY3" fmla="*/ 255372 h 345989"/>
              <a:gd name="connsiteX4" fmla="*/ 74141 w 1812324"/>
              <a:gd name="connsiteY4" fmla="*/ 205945 h 345989"/>
              <a:gd name="connsiteX5" fmla="*/ 107092 w 1812324"/>
              <a:gd name="connsiteY5" fmla="*/ 205945 h 345989"/>
              <a:gd name="connsiteX6" fmla="*/ 115330 w 1812324"/>
              <a:gd name="connsiteY6" fmla="*/ 230659 h 345989"/>
              <a:gd name="connsiteX7" fmla="*/ 131805 w 1812324"/>
              <a:gd name="connsiteY7" fmla="*/ 205945 h 345989"/>
              <a:gd name="connsiteX8" fmla="*/ 140043 w 1812324"/>
              <a:gd name="connsiteY8" fmla="*/ 181232 h 345989"/>
              <a:gd name="connsiteX9" fmla="*/ 156519 w 1812324"/>
              <a:gd name="connsiteY9" fmla="*/ 230659 h 345989"/>
              <a:gd name="connsiteX10" fmla="*/ 172995 w 1812324"/>
              <a:gd name="connsiteY10" fmla="*/ 230659 h 345989"/>
              <a:gd name="connsiteX11" fmla="*/ 197708 w 1812324"/>
              <a:gd name="connsiteY11" fmla="*/ 205945 h 345989"/>
              <a:gd name="connsiteX12" fmla="*/ 205946 w 1812324"/>
              <a:gd name="connsiteY12" fmla="*/ 238897 h 345989"/>
              <a:gd name="connsiteX13" fmla="*/ 222422 w 1812324"/>
              <a:gd name="connsiteY13" fmla="*/ 197708 h 345989"/>
              <a:gd name="connsiteX14" fmla="*/ 255373 w 1812324"/>
              <a:gd name="connsiteY14" fmla="*/ 90616 h 345989"/>
              <a:gd name="connsiteX15" fmla="*/ 263611 w 1812324"/>
              <a:gd name="connsiteY15" fmla="*/ 131805 h 345989"/>
              <a:gd name="connsiteX16" fmla="*/ 271849 w 1812324"/>
              <a:gd name="connsiteY16" fmla="*/ 197708 h 345989"/>
              <a:gd name="connsiteX17" fmla="*/ 280087 w 1812324"/>
              <a:gd name="connsiteY17" fmla="*/ 164756 h 345989"/>
              <a:gd name="connsiteX18" fmla="*/ 296562 w 1812324"/>
              <a:gd name="connsiteY18" fmla="*/ 131805 h 345989"/>
              <a:gd name="connsiteX19" fmla="*/ 304800 w 1812324"/>
              <a:gd name="connsiteY19" fmla="*/ 90616 h 345989"/>
              <a:gd name="connsiteX20" fmla="*/ 313038 w 1812324"/>
              <a:gd name="connsiteY20" fmla="*/ 123567 h 345989"/>
              <a:gd name="connsiteX21" fmla="*/ 321276 w 1812324"/>
              <a:gd name="connsiteY21" fmla="*/ 255372 h 345989"/>
              <a:gd name="connsiteX22" fmla="*/ 329514 w 1812324"/>
              <a:gd name="connsiteY22" fmla="*/ 214183 h 345989"/>
              <a:gd name="connsiteX23" fmla="*/ 345989 w 1812324"/>
              <a:gd name="connsiteY23" fmla="*/ 148281 h 345989"/>
              <a:gd name="connsiteX24" fmla="*/ 354227 w 1812324"/>
              <a:gd name="connsiteY24" fmla="*/ 172994 h 345989"/>
              <a:gd name="connsiteX25" fmla="*/ 362465 w 1812324"/>
              <a:gd name="connsiteY25" fmla="*/ 321275 h 345989"/>
              <a:gd name="connsiteX26" fmla="*/ 378941 w 1812324"/>
              <a:gd name="connsiteY26" fmla="*/ 255372 h 345989"/>
              <a:gd name="connsiteX27" fmla="*/ 387178 w 1812324"/>
              <a:gd name="connsiteY27" fmla="*/ 197708 h 345989"/>
              <a:gd name="connsiteX28" fmla="*/ 395416 w 1812324"/>
              <a:gd name="connsiteY28" fmla="*/ 255372 h 345989"/>
              <a:gd name="connsiteX29" fmla="*/ 403654 w 1812324"/>
              <a:gd name="connsiteY29" fmla="*/ 296562 h 345989"/>
              <a:gd name="connsiteX30" fmla="*/ 411892 w 1812324"/>
              <a:gd name="connsiteY30" fmla="*/ 238897 h 345989"/>
              <a:gd name="connsiteX31" fmla="*/ 428368 w 1812324"/>
              <a:gd name="connsiteY31" fmla="*/ 164756 h 345989"/>
              <a:gd name="connsiteX32" fmla="*/ 436605 w 1812324"/>
              <a:gd name="connsiteY32" fmla="*/ 107091 h 345989"/>
              <a:gd name="connsiteX33" fmla="*/ 444843 w 1812324"/>
              <a:gd name="connsiteY33" fmla="*/ 131805 h 345989"/>
              <a:gd name="connsiteX34" fmla="*/ 453081 w 1812324"/>
              <a:gd name="connsiteY34" fmla="*/ 197708 h 345989"/>
              <a:gd name="connsiteX35" fmla="*/ 461319 w 1812324"/>
              <a:gd name="connsiteY35" fmla="*/ 304800 h 345989"/>
              <a:gd name="connsiteX36" fmla="*/ 469557 w 1812324"/>
              <a:gd name="connsiteY36" fmla="*/ 280086 h 345989"/>
              <a:gd name="connsiteX37" fmla="*/ 477795 w 1812324"/>
              <a:gd name="connsiteY37" fmla="*/ 247135 h 345989"/>
              <a:gd name="connsiteX38" fmla="*/ 486032 w 1812324"/>
              <a:gd name="connsiteY38" fmla="*/ 280086 h 345989"/>
              <a:gd name="connsiteX39" fmla="*/ 502508 w 1812324"/>
              <a:gd name="connsiteY39" fmla="*/ 337751 h 345989"/>
              <a:gd name="connsiteX40" fmla="*/ 527222 w 1812324"/>
              <a:gd name="connsiteY40" fmla="*/ 214183 h 345989"/>
              <a:gd name="connsiteX41" fmla="*/ 535459 w 1812324"/>
              <a:gd name="connsiteY41" fmla="*/ 189470 h 345989"/>
              <a:gd name="connsiteX42" fmla="*/ 543697 w 1812324"/>
              <a:gd name="connsiteY42" fmla="*/ 214183 h 345989"/>
              <a:gd name="connsiteX43" fmla="*/ 560173 w 1812324"/>
              <a:gd name="connsiteY43" fmla="*/ 329513 h 345989"/>
              <a:gd name="connsiteX44" fmla="*/ 568411 w 1812324"/>
              <a:gd name="connsiteY44" fmla="*/ 296562 h 345989"/>
              <a:gd name="connsiteX45" fmla="*/ 576649 w 1812324"/>
              <a:gd name="connsiteY45" fmla="*/ 271848 h 345989"/>
              <a:gd name="connsiteX46" fmla="*/ 593124 w 1812324"/>
              <a:gd name="connsiteY46" fmla="*/ 189470 h 345989"/>
              <a:gd name="connsiteX47" fmla="*/ 609600 w 1812324"/>
              <a:gd name="connsiteY47" fmla="*/ 214183 h 345989"/>
              <a:gd name="connsiteX48" fmla="*/ 617838 w 1812324"/>
              <a:gd name="connsiteY48" fmla="*/ 271848 h 345989"/>
              <a:gd name="connsiteX49" fmla="*/ 626076 w 1812324"/>
              <a:gd name="connsiteY49" fmla="*/ 247135 h 345989"/>
              <a:gd name="connsiteX50" fmla="*/ 634314 w 1812324"/>
              <a:gd name="connsiteY50" fmla="*/ 214183 h 345989"/>
              <a:gd name="connsiteX51" fmla="*/ 650789 w 1812324"/>
              <a:gd name="connsiteY51" fmla="*/ 238897 h 345989"/>
              <a:gd name="connsiteX52" fmla="*/ 659027 w 1812324"/>
              <a:gd name="connsiteY52" fmla="*/ 304800 h 345989"/>
              <a:gd name="connsiteX53" fmla="*/ 667265 w 1812324"/>
              <a:gd name="connsiteY53" fmla="*/ 271848 h 345989"/>
              <a:gd name="connsiteX54" fmla="*/ 675503 w 1812324"/>
              <a:gd name="connsiteY54" fmla="*/ 205945 h 345989"/>
              <a:gd name="connsiteX55" fmla="*/ 683741 w 1812324"/>
              <a:gd name="connsiteY55" fmla="*/ 255372 h 345989"/>
              <a:gd name="connsiteX56" fmla="*/ 691978 w 1812324"/>
              <a:gd name="connsiteY56" fmla="*/ 296562 h 345989"/>
              <a:gd name="connsiteX57" fmla="*/ 700216 w 1812324"/>
              <a:gd name="connsiteY57" fmla="*/ 247135 h 345989"/>
              <a:gd name="connsiteX58" fmla="*/ 716692 w 1812324"/>
              <a:gd name="connsiteY58" fmla="*/ 181232 h 345989"/>
              <a:gd name="connsiteX59" fmla="*/ 724930 w 1812324"/>
              <a:gd name="connsiteY59" fmla="*/ 230659 h 345989"/>
              <a:gd name="connsiteX60" fmla="*/ 733168 w 1812324"/>
              <a:gd name="connsiteY60" fmla="*/ 271848 h 345989"/>
              <a:gd name="connsiteX61" fmla="*/ 741405 w 1812324"/>
              <a:gd name="connsiteY61" fmla="*/ 222421 h 345989"/>
              <a:gd name="connsiteX62" fmla="*/ 757881 w 1812324"/>
              <a:gd name="connsiteY62" fmla="*/ 156518 h 345989"/>
              <a:gd name="connsiteX63" fmla="*/ 766119 w 1812324"/>
              <a:gd name="connsiteY63" fmla="*/ 263610 h 345989"/>
              <a:gd name="connsiteX64" fmla="*/ 774357 w 1812324"/>
              <a:gd name="connsiteY64" fmla="*/ 288324 h 345989"/>
              <a:gd name="connsiteX65" fmla="*/ 782595 w 1812324"/>
              <a:gd name="connsiteY65" fmla="*/ 337751 h 345989"/>
              <a:gd name="connsiteX66" fmla="*/ 790832 w 1812324"/>
              <a:gd name="connsiteY66" fmla="*/ 181232 h 345989"/>
              <a:gd name="connsiteX67" fmla="*/ 807308 w 1812324"/>
              <a:gd name="connsiteY67" fmla="*/ 57664 h 345989"/>
              <a:gd name="connsiteX68" fmla="*/ 815546 w 1812324"/>
              <a:gd name="connsiteY68" fmla="*/ 115329 h 345989"/>
              <a:gd name="connsiteX69" fmla="*/ 823784 w 1812324"/>
              <a:gd name="connsiteY69" fmla="*/ 247135 h 345989"/>
              <a:gd name="connsiteX70" fmla="*/ 832022 w 1812324"/>
              <a:gd name="connsiteY70" fmla="*/ 205945 h 345989"/>
              <a:gd name="connsiteX71" fmla="*/ 840259 w 1812324"/>
              <a:gd name="connsiteY71" fmla="*/ 172994 h 345989"/>
              <a:gd name="connsiteX72" fmla="*/ 848497 w 1812324"/>
              <a:gd name="connsiteY72" fmla="*/ 131805 h 345989"/>
              <a:gd name="connsiteX73" fmla="*/ 864973 w 1812324"/>
              <a:gd name="connsiteY73" fmla="*/ 107091 h 345989"/>
              <a:gd name="connsiteX74" fmla="*/ 881449 w 1812324"/>
              <a:gd name="connsiteY74" fmla="*/ 214183 h 345989"/>
              <a:gd name="connsiteX75" fmla="*/ 889687 w 1812324"/>
              <a:gd name="connsiteY75" fmla="*/ 255372 h 345989"/>
              <a:gd name="connsiteX76" fmla="*/ 914400 w 1812324"/>
              <a:gd name="connsiteY76" fmla="*/ 148281 h 345989"/>
              <a:gd name="connsiteX77" fmla="*/ 939114 w 1812324"/>
              <a:gd name="connsiteY77" fmla="*/ 0 h 345989"/>
              <a:gd name="connsiteX78" fmla="*/ 947351 w 1812324"/>
              <a:gd name="connsiteY78" fmla="*/ 32951 h 345989"/>
              <a:gd name="connsiteX79" fmla="*/ 955589 w 1812324"/>
              <a:gd name="connsiteY79" fmla="*/ 57664 h 345989"/>
              <a:gd name="connsiteX80" fmla="*/ 972065 w 1812324"/>
              <a:gd name="connsiteY80" fmla="*/ 181232 h 345989"/>
              <a:gd name="connsiteX81" fmla="*/ 996778 w 1812324"/>
              <a:gd name="connsiteY81" fmla="*/ 238897 h 345989"/>
              <a:gd name="connsiteX82" fmla="*/ 1013254 w 1812324"/>
              <a:gd name="connsiteY82" fmla="*/ 304800 h 345989"/>
              <a:gd name="connsiteX83" fmla="*/ 1021492 w 1812324"/>
              <a:gd name="connsiteY83" fmla="*/ 214183 h 345989"/>
              <a:gd name="connsiteX84" fmla="*/ 1037968 w 1812324"/>
              <a:gd name="connsiteY84" fmla="*/ 181232 h 345989"/>
              <a:gd name="connsiteX85" fmla="*/ 1046205 w 1812324"/>
              <a:gd name="connsiteY85" fmla="*/ 238897 h 345989"/>
              <a:gd name="connsiteX86" fmla="*/ 1062681 w 1812324"/>
              <a:gd name="connsiteY86" fmla="*/ 296562 h 345989"/>
              <a:gd name="connsiteX87" fmla="*/ 1070919 w 1812324"/>
              <a:gd name="connsiteY87" fmla="*/ 263610 h 345989"/>
              <a:gd name="connsiteX88" fmla="*/ 1087395 w 1812324"/>
              <a:gd name="connsiteY88" fmla="*/ 181232 h 345989"/>
              <a:gd name="connsiteX89" fmla="*/ 1103870 w 1812324"/>
              <a:gd name="connsiteY89" fmla="*/ 181232 h 345989"/>
              <a:gd name="connsiteX90" fmla="*/ 1112108 w 1812324"/>
              <a:gd name="connsiteY90" fmla="*/ 205945 h 345989"/>
              <a:gd name="connsiteX91" fmla="*/ 1120346 w 1812324"/>
              <a:gd name="connsiteY91" fmla="*/ 238897 h 345989"/>
              <a:gd name="connsiteX92" fmla="*/ 1145059 w 1812324"/>
              <a:gd name="connsiteY92" fmla="*/ 172994 h 345989"/>
              <a:gd name="connsiteX93" fmla="*/ 1153297 w 1812324"/>
              <a:gd name="connsiteY93" fmla="*/ 197708 h 345989"/>
              <a:gd name="connsiteX94" fmla="*/ 1161535 w 1812324"/>
              <a:gd name="connsiteY94" fmla="*/ 238897 h 345989"/>
              <a:gd name="connsiteX95" fmla="*/ 1169773 w 1812324"/>
              <a:gd name="connsiteY95" fmla="*/ 205945 h 345989"/>
              <a:gd name="connsiteX96" fmla="*/ 1186249 w 1812324"/>
              <a:gd name="connsiteY96" fmla="*/ 181232 h 345989"/>
              <a:gd name="connsiteX97" fmla="*/ 1194487 w 1812324"/>
              <a:gd name="connsiteY97" fmla="*/ 205945 h 345989"/>
              <a:gd name="connsiteX98" fmla="*/ 1210962 w 1812324"/>
              <a:gd name="connsiteY98" fmla="*/ 271848 h 345989"/>
              <a:gd name="connsiteX99" fmla="*/ 1219200 w 1812324"/>
              <a:gd name="connsiteY99" fmla="*/ 321275 h 345989"/>
              <a:gd name="connsiteX100" fmla="*/ 1235676 w 1812324"/>
              <a:gd name="connsiteY100" fmla="*/ 255372 h 345989"/>
              <a:gd name="connsiteX101" fmla="*/ 1260389 w 1812324"/>
              <a:gd name="connsiteY101" fmla="*/ 131805 h 345989"/>
              <a:gd name="connsiteX102" fmla="*/ 1276865 w 1812324"/>
              <a:gd name="connsiteY102" fmla="*/ 74140 h 345989"/>
              <a:gd name="connsiteX103" fmla="*/ 1285103 w 1812324"/>
              <a:gd name="connsiteY103" fmla="*/ 172994 h 345989"/>
              <a:gd name="connsiteX104" fmla="*/ 1293341 w 1812324"/>
              <a:gd name="connsiteY104" fmla="*/ 115329 h 345989"/>
              <a:gd name="connsiteX105" fmla="*/ 1301578 w 1812324"/>
              <a:gd name="connsiteY105" fmla="*/ 214183 h 345989"/>
              <a:gd name="connsiteX106" fmla="*/ 1309816 w 1812324"/>
              <a:gd name="connsiteY106" fmla="*/ 172994 h 345989"/>
              <a:gd name="connsiteX107" fmla="*/ 1318054 w 1812324"/>
              <a:gd name="connsiteY107" fmla="*/ 140043 h 345989"/>
              <a:gd name="connsiteX108" fmla="*/ 1326292 w 1812324"/>
              <a:gd name="connsiteY108" fmla="*/ 205945 h 345989"/>
              <a:gd name="connsiteX109" fmla="*/ 1334530 w 1812324"/>
              <a:gd name="connsiteY109" fmla="*/ 280086 h 345989"/>
              <a:gd name="connsiteX110" fmla="*/ 1342768 w 1812324"/>
              <a:gd name="connsiteY110" fmla="*/ 255372 h 345989"/>
              <a:gd name="connsiteX111" fmla="*/ 1359243 w 1812324"/>
              <a:gd name="connsiteY111" fmla="*/ 164756 h 345989"/>
              <a:gd name="connsiteX112" fmla="*/ 1375719 w 1812324"/>
              <a:gd name="connsiteY112" fmla="*/ 230659 h 345989"/>
              <a:gd name="connsiteX113" fmla="*/ 1392195 w 1812324"/>
              <a:gd name="connsiteY113" fmla="*/ 345989 h 345989"/>
              <a:gd name="connsiteX114" fmla="*/ 1400432 w 1812324"/>
              <a:gd name="connsiteY114" fmla="*/ 304800 h 345989"/>
              <a:gd name="connsiteX115" fmla="*/ 1416908 w 1812324"/>
              <a:gd name="connsiteY115" fmla="*/ 263610 h 345989"/>
              <a:gd name="connsiteX116" fmla="*/ 1425146 w 1812324"/>
              <a:gd name="connsiteY116" fmla="*/ 238897 h 345989"/>
              <a:gd name="connsiteX117" fmla="*/ 1433384 w 1812324"/>
              <a:gd name="connsiteY117" fmla="*/ 164756 h 345989"/>
              <a:gd name="connsiteX118" fmla="*/ 1441622 w 1812324"/>
              <a:gd name="connsiteY118" fmla="*/ 189470 h 345989"/>
              <a:gd name="connsiteX119" fmla="*/ 1449859 w 1812324"/>
              <a:gd name="connsiteY119" fmla="*/ 255372 h 345989"/>
              <a:gd name="connsiteX120" fmla="*/ 1458097 w 1812324"/>
              <a:gd name="connsiteY120" fmla="*/ 230659 h 345989"/>
              <a:gd name="connsiteX121" fmla="*/ 1474573 w 1812324"/>
              <a:gd name="connsiteY121" fmla="*/ 172994 h 345989"/>
              <a:gd name="connsiteX122" fmla="*/ 1482811 w 1812324"/>
              <a:gd name="connsiteY122" fmla="*/ 214183 h 345989"/>
              <a:gd name="connsiteX123" fmla="*/ 1491049 w 1812324"/>
              <a:gd name="connsiteY123" fmla="*/ 238897 h 345989"/>
              <a:gd name="connsiteX124" fmla="*/ 1499287 w 1812324"/>
              <a:gd name="connsiteY124" fmla="*/ 288324 h 345989"/>
              <a:gd name="connsiteX125" fmla="*/ 1515762 w 1812324"/>
              <a:gd name="connsiteY125" fmla="*/ 263610 h 345989"/>
              <a:gd name="connsiteX126" fmla="*/ 1540476 w 1812324"/>
              <a:gd name="connsiteY126" fmla="*/ 255372 h 345989"/>
              <a:gd name="connsiteX127" fmla="*/ 1548714 w 1812324"/>
              <a:gd name="connsiteY127" fmla="*/ 288324 h 345989"/>
              <a:gd name="connsiteX128" fmla="*/ 1581665 w 1812324"/>
              <a:gd name="connsiteY128" fmla="*/ 214183 h 345989"/>
              <a:gd name="connsiteX129" fmla="*/ 1598141 w 1812324"/>
              <a:gd name="connsiteY129" fmla="*/ 164756 h 345989"/>
              <a:gd name="connsiteX130" fmla="*/ 1606378 w 1812324"/>
              <a:gd name="connsiteY130" fmla="*/ 140043 h 345989"/>
              <a:gd name="connsiteX131" fmla="*/ 1614616 w 1812324"/>
              <a:gd name="connsiteY131" fmla="*/ 164756 h 345989"/>
              <a:gd name="connsiteX132" fmla="*/ 1622854 w 1812324"/>
              <a:gd name="connsiteY132" fmla="*/ 140043 h 345989"/>
              <a:gd name="connsiteX133" fmla="*/ 1631092 w 1812324"/>
              <a:gd name="connsiteY133" fmla="*/ 164756 h 345989"/>
              <a:gd name="connsiteX134" fmla="*/ 1664043 w 1812324"/>
              <a:gd name="connsiteY134" fmla="*/ 247135 h 345989"/>
              <a:gd name="connsiteX135" fmla="*/ 1688757 w 1812324"/>
              <a:gd name="connsiteY135" fmla="*/ 214183 h 345989"/>
              <a:gd name="connsiteX136" fmla="*/ 1696995 w 1812324"/>
              <a:gd name="connsiteY136" fmla="*/ 181232 h 345989"/>
              <a:gd name="connsiteX137" fmla="*/ 1705232 w 1812324"/>
              <a:gd name="connsiteY137" fmla="*/ 156518 h 345989"/>
              <a:gd name="connsiteX138" fmla="*/ 1713470 w 1812324"/>
              <a:gd name="connsiteY138" fmla="*/ 197708 h 345989"/>
              <a:gd name="connsiteX139" fmla="*/ 1721708 w 1812324"/>
              <a:gd name="connsiteY139" fmla="*/ 222421 h 345989"/>
              <a:gd name="connsiteX140" fmla="*/ 1729946 w 1812324"/>
              <a:gd name="connsiteY140" fmla="*/ 263610 h 345989"/>
              <a:gd name="connsiteX141" fmla="*/ 1746422 w 1812324"/>
              <a:gd name="connsiteY141" fmla="*/ 230659 h 345989"/>
              <a:gd name="connsiteX142" fmla="*/ 1754659 w 1812324"/>
              <a:gd name="connsiteY142" fmla="*/ 205945 h 345989"/>
              <a:gd name="connsiteX143" fmla="*/ 1779373 w 1812324"/>
              <a:gd name="connsiteY143" fmla="*/ 238897 h 345989"/>
              <a:gd name="connsiteX144" fmla="*/ 1795849 w 1812324"/>
              <a:gd name="connsiteY144" fmla="*/ 205945 h 345989"/>
              <a:gd name="connsiteX145" fmla="*/ 1804087 w 1812324"/>
              <a:gd name="connsiteY145" fmla="*/ 230659 h 345989"/>
              <a:gd name="connsiteX146" fmla="*/ 1812324 w 1812324"/>
              <a:gd name="connsiteY146" fmla="*/ 238897 h 3459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Lst>
            <a:rect l="l" t="t" r="r" b="b"/>
            <a:pathLst>
              <a:path w="1812324" h="345989">
                <a:moveTo>
                  <a:pt x="0" y="214183"/>
                </a:moveTo>
                <a:cubicBezTo>
                  <a:pt x="5492" y="227913"/>
                  <a:pt x="2130" y="258959"/>
                  <a:pt x="16476" y="255372"/>
                </a:cubicBezTo>
                <a:cubicBezTo>
                  <a:pt x="33324" y="251160"/>
                  <a:pt x="32951" y="205945"/>
                  <a:pt x="32951" y="205945"/>
                </a:cubicBezTo>
                <a:cubicBezTo>
                  <a:pt x="33115" y="206436"/>
                  <a:pt x="49147" y="261760"/>
                  <a:pt x="57665" y="255372"/>
                </a:cubicBezTo>
                <a:cubicBezTo>
                  <a:pt x="71559" y="244952"/>
                  <a:pt x="74141" y="205945"/>
                  <a:pt x="74141" y="205945"/>
                </a:cubicBezTo>
                <a:cubicBezTo>
                  <a:pt x="93726" y="264709"/>
                  <a:pt x="65954" y="205945"/>
                  <a:pt x="107092" y="205945"/>
                </a:cubicBezTo>
                <a:cubicBezTo>
                  <a:pt x="115776" y="205945"/>
                  <a:pt x="112584" y="222421"/>
                  <a:pt x="115330" y="230659"/>
                </a:cubicBezTo>
                <a:cubicBezTo>
                  <a:pt x="120822" y="222421"/>
                  <a:pt x="127377" y="214800"/>
                  <a:pt x="131805" y="205945"/>
                </a:cubicBezTo>
                <a:cubicBezTo>
                  <a:pt x="135688" y="198178"/>
                  <a:pt x="133903" y="175092"/>
                  <a:pt x="140043" y="181232"/>
                </a:cubicBezTo>
                <a:cubicBezTo>
                  <a:pt x="152323" y="193512"/>
                  <a:pt x="156519" y="230659"/>
                  <a:pt x="156519" y="230659"/>
                </a:cubicBezTo>
                <a:cubicBezTo>
                  <a:pt x="177195" y="147958"/>
                  <a:pt x="152319" y="225491"/>
                  <a:pt x="172995" y="230659"/>
                </a:cubicBezTo>
                <a:cubicBezTo>
                  <a:pt x="184297" y="233484"/>
                  <a:pt x="189470" y="214183"/>
                  <a:pt x="197708" y="205945"/>
                </a:cubicBezTo>
                <a:cubicBezTo>
                  <a:pt x="200454" y="216929"/>
                  <a:pt x="195205" y="242477"/>
                  <a:pt x="205946" y="238897"/>
                </a:cubicBezTo>
                <a:cubicBezTo>
                  <a:pt x="219975" y="234221"/>
                  <a:pt x="217449" y="211634"/>
                  <a:pt x="222422" y="197708"/>
                </a:cubicBezTo>
                <a:cubicBezTo>
                  <a:pt x="245998" y="131696"/>
                  <a:pt x="242867" y="140639"/>
                  <a:pt x="255373" y="90616"/>
                </a:cubicBezTo>
                <a:cubicBezTo>
                  <a:pt x="258119" y="104346"/>
                  <a:pt x="261482" y="117966"/>
                  <a:pt x="263611" y="131805"/>
                </a:cubicBezTo>
                <a:cubicBezTo>
                  <a:pt x="266977" y="153686"/>
                  <a:pt x="261948" y="177907"/>
                  <a:pt x="271849" y="197708"/>
                </a:cubicBezTo>
                <a:cubicBezTo>
                  <a:pt x="276912" y="207835"/>
                  <a:pt x="276112" y="175357"/>
                  <a:pt x="280087" y="164756"/>
                </a:cubicBezTo>
                <a:cubicBezTo>
                  <a:pt x="284399" y="153258"/>
                  <a:pt x="291070" y="142789"/>
                  <a:pt x="296562" y="131805"/>
                </a:cubicBezTo>
                <a:cubicBezTo>
                  <a:pt x="299308" y="118075"/>
                  <a:pt x="292277" y="96878"/>
                  <a:pt x="304800" y="90616"/>
                </a:cubicBezTo>
                <a:cubicBezTo>
                  <a:pt x="314926" y="85553"/>
                  <a:pt x="311911" y="112301"/>
                  <a:pt x="313038" y="123567"/>
                </a:cubicBezTo>
                <a:cubicBezTo>
                  <a:pt x="317418" y="167369"/>
                  <a:pt x="318530" y="211437"/>
                  <a:pt x="321276" y="255372"/>
                </a:cubicBezTo>
                <a:cubicBezTo>
                  <a:pt x="324022" y="241642"/>
                  <a:pt x="326366" y="227826"/>
                  <a:pt x="329514" y="214183"/>
                </a:cubicBezTo>
                <a:cubicBezTo>
                  <a:pt x="334606" y="192119"/>
                  <a:pt x="345989" y="148281"/>
                  <a:pt x="345989" y="148281"/>
                </a:cubicBezTo>
                <a:cubicBezTo>
                  <a:pt x="348735" y="156519"/>
                  <a:pt x="353404" y="164350"/>
                  <a:pt x="354227" y="172994"/>
                </a:cubicBezTo>
                <a:cubicBezTo>
                  <a:pt x="358920" y="222274"/>
                  <a:pt x="348240" y="273860"/>
                  <a:pt x="362465" y="321275"/>
                </a:cubicBezTo>
                <a:cubicBezTo>
                  <a:pt x="368972" y="342964"/>
                  <a:pt x="375739" y="277788"/>
                  <a:pt x="378941" y="255372"/>
                </a:cubicBezTo>
                <a:lnTo>
                  <a:pt x="387178" y="197708"/>
                </a:lnTo>
                <a:cubicBezTo>
                  <a:pt x="389924" y="216929"/>
                  <a:pt x="392224" y="236220"/>
                  <a:pt x="395416" y="255372"/>
                </a:cubicBezTo>
                <a:cubicBezTo>
                  <a:pt x="397718" y="269183"/>
                  <a:pt x="393753" y="306463"/>
                  <a:pt x="403654" y="296562"/>
                </a:cubicBezTo>
                <a:cubicBezTo>
                  <a:pt x="417384" y="282833"/>
                  <a:pt x="408939" y="258088"/>
                  <a:pt x="411892" y="238897"/>
                </a:cubicBezTo>
                <a:cubicBezTo>
                  <a:pt x="420177" y="185047"/>
                  <a:pt x="415566" y="203162"/>
                  <a:pt x="428368" y="164756"/>
                </a:cubicBezTo>
                <a:cubicBezTo>
                  <a:pt x="431114" y="145534"/>
                  <a:pt x="427922" y="124458"/>
                  <a:pt x="436605" y="107091"/>
                </a:cubicBezTo>
                <a:cubicBezTo>
                  <a:pt x="440488" y="99324"/>
                  <a:pt x="443290" y="123261"/>
                  <a:pt x="444843" y="131805"/>
                </a:cubicBezTo>
                <a:cubicBezTo>
                  <a:pt x="448803" y="153587"/>
                  <a:pt x="450982" y="175669"/>
                  <a:pt x="453081" y="197708"/>
                </a:cubicBezTo>
                <a:cubicBezTo>
                  <a:pt x="456475" y="233350"/>
                  <a:pt x="458573" y="269103"/>
                  <a:pt x="461319" y="304800"/>
                </a:cubicBezTo>
                <a:cubicBezTo>
                  <a:pt x="464065" y="296562"/>
                  <a:pt x="467171" y="288435"/>
                  <a:pt x="469557" y="280086"/>
                </a:cubicBezTo>
                <a:cubicBezTo>
                  <a:pt x="472667" y="269200"/>
                  <a:pt x="466473" y="247135"/>
                  <a:pt x="477795" y="247135"/>
                </a:cubicBezTo>
                <a:cubicBezTo>
                  <a:pt x="489117" y="247135"/>
                  <a:pt x="482922" y="269200"/>
                  <a:pt x="486032" y="280086"/>
                </a:cubicBezTo>
                <a:cubicBezTo>
                  <a:pt x="509679" y="362852"/>
                  <a:pt x="476742" y="234690"/>
                  <a:pt x="502508" y="337751"/>
                </a:cubicBezTo>
                <a:cubicBezTo>
                  <a:pt x="509410" y="296342"/>
                  <a:pt x="515664" y="254636"/>
                  <a:pt x="527222" y="214183"/>
                </a:cubicBezTo>
                <a:cubicBezTo>
                  <a:pt x="529607" y="205834"/>
                  <a:pt x="532713" y="197708"/>
                  <a:pt x="535459" y="189470"/>
                </a:cubicBezTo>
                <a:cubicBezTo>
                  <a:pt x="538205" y="197708"/>
                  <a:pt x="541591" y="205759"/>
                  <a:pt x="543697" y="214183"/>
                </a:cubicBezTo>
                <a:cubicBezTo>
                  <a:pt x="554189" y="256149"/>
                  <a:pt x="555047" y="283379"/>
                  <a:pt x="560173" y="329513"/>
                </a:cubicBezTo>
                <a:cubicBezTo>
                  <a:pt x="562919" y="318529"/>
                  <a:pt x="565301" y="307448"/>
                  <a:pt x="568411" y="296562"/>
                </a:cubicBezTo>
                <a:cubicBezTo>
                  <a:pt x="570797" y="288213"/>
                  <a:pt x="574696" y="280309"/>
                  <a:pt x="576649" y="271848"/>
                </a:cubicBezTo>
                <a:cubicBezTo>
                  <a:pt x="582946" y="244562"/>
                  <a:pt x="593124" y="189470"/>
                  <a:pt x="593124" y="189470"/>
                </a:cubicBezTo>
                <a:cubicBezTo>
                  <a:pt x="598616" y="197708"/>
                  <a:pt x="606755" y="204700"/>
                  <a:pt x="609600" y="214183"/>
                </a:cubicBezTo>
                <a:cubicBezTo>
                  <a:pt x="615180" y="232781"/>
                  <a:pt x="609155" y="254481"/>
                  <a:pt x="617838" y="271848"/>
                </a:cubicBezTo>
                <a:cubicBezTo>
                  <a:pt x="621721" y="279615"/>
                  <a:pt x="623690" y="255484"/>
                  <a:pt x="626076" y="247135"/>
                </a:cubicBezTo>
                <a:cubicBezTo>
                  <a:pt x="629186" y="236249"/>
                  <a:pt x="631568" y="225167"/>
                  <a:pt x="634314" y="214183"/>
                </a:cubicBezTo>
                <a:cubicBezTo>
                  <a:pt x="639806" y="222421"/>
                  <a:pt x="648184" y="229345"/>
                  <a:pt x="650789" y="238897"/>
                </a:cubicBezTo>
                <a:cubicBezTo>
                  <a:pt x="656614" y="260256"/>
                  <a:pt x="649126" y="284999"/>
                  <a:pt x="659027" y="304800"/>
                </a:cubicBezTo>
                <a:cubicBezTo>
                  <a:pt x="664090" y="314927"/>
                  <a:pt x="665404" y="283016"/>
                  <a:pt x="667265" y="271848"/>
                </a:cubicBezTo>
                <a:cubicBezTo>
                  <a:pt x="670905" y="250011"/>
                  <a:pt x="672757" y="227913"/>
                  <a:pt x="675503" y="205945"/>
                </a:cubicBezTo>
                <a:cubicBezTo>
                  <a:pt x="678249" y="222421"/>
                  <a:pt x="680753" y="238938"/>
                  <a:pt x="683741" y="255372"/>
                </a:cubicBezTo>
                <a:cubicBezTo>
                  <a:pt x="686246" y="269148"/>
                  <a:pt x="679454" y="302824"/>
                  <a:pt x="691978" y="296562"/>
                </a:cubicBezTo>
                <a:cubicBezTo>
                  <a:pt x="706918" y="289093"/>
                  <a:pt x="697228" y="263569"/>
                  <a:pt x="700216" y="247135"/>
                </a:cubicBezTo>
                <a:cubicBezTo>
                  <a:pt x="708169" y="203394"/>
                  <a:pt x="705259" y="215530"/>
                  <a:pt x="716692" y="181232"/>
                </a:cubicBezTo>
                <a:cubicBezTo>
                  <a:pt x="719438" y="197708"/>
                  <a:pt x="721942" y="214225"/>
                  <a:pt x="724930" y="230659"/>
                </a:cubicBezTo>
                <a:cubicBezTo>
                  <a:pt x="727435" y="244435"/>
                  <a:pt x="720645" y="278110"/>
                  <a:pt x="733168" y="271848"/>
                </a:cubicBezTo>
                <a:cubicBezTo>
                  <a:pt x="748107" y="264378"/>
                  <a:pt x="738417" y="238854"/>
                  <a:pt x="741405" y="222421"/>
                </a:cubicBezTo>
                <a:cubicBezTo>
                  <a:pt x="749357" y="178685"/>
                  <a:pt x="746449" y="190814"/>
                  <a:pt x="757881" y="156518"/>
                </a:cubicBezTo>
                <a:cubicBezTo>
                  <a:pt x="760627" y="192215"/>
                  <a:pt x="761678" y="228084"/>
                  <a:pt x="766119" y="263610"/>
                </a:cubicBezTo>
                <a:cubicBezTo>
                  <a:pt x="767196" y="272227"/>
                  <a:pt x="772473" y="279847"/>
                  <a:pt x="774357" y="288324"/>
                </a:cubicBezTo>
                <a:cubicBezTo>
                  <a:pt x="777980" y="304629"/>
                  <a:pt x="779849" y="321275"/>
                  <a:pt x="782595" y="337751"/>
                </a:cubicBezTo>
                <a:cubicBezTo>
                  <a:pt x="785341" y="285578"/>
                  <a:pt x="786973" y="233334"/>
                  <a:pt x="790832" y="181232"/>
                </a:cubicBezTo>
                <a:cubicBezTo>
                  <a:pt x="792470" y="159122"/>
                  <a:pt x="803840" y="81938"/>
                  <a:pt x="807308" y="57664"/>
                </a:cubicBezTo>
                <a:cubicBezTo>
                  <a:pt x="810054" y="76886"/>
                  <a:pt x="813864" y="95985"/>
                  <a:pt x="815546" y="115329"/>
                </a:cubicBezTo>
                <a:cubicBezTo>
                  <a:pt x="819360" y="159185"/>
                  <a:pt x="815909" y="203824"/>
                  <a:pt x="823784" y="247135"/>
                </a:cubicBezTo>
                <a:cubicBezTo>
                  <a:pt x="826289" y="260911"/>
                  <a:pt x="828985" y="219614"/>
                  <a:pt x="832022" y="205945"/>
                </a:cubicBezTo>
                <a:cubicBezTo>
                  <a:pt x="834478" y="194893"/>
                  <a:pt x="837803" y="184046"/>
                  <a:pt x="840259" y="172994"/>
                </a:cubicBezTo>
                <a:cubicBezTo>
                  <a:pt x="843296" y="159326"/>
                  <a:pt x="843581" y="144915"/>
                  <a:pt x="848497" y="131805"/>
                </a:cubicBezTo>
                <a:cubicBezTo>
                  <a:pt x="851973" y="122535"/>
                  <a:pt x="859481" y="115329"/>
                  <a:pt x="864973" y="107091"/>
                </a:cubicBezTo>
                <a:cubicBezTo>
                  <a:pt x="883529" y="162759"/>
                  <a:pt x="867290" y="107994"/>
                  <a:pt x="881449" y="214183"/>
                </a:cubicBezTo>
                <a:cubicBezTo>
                  <a:pt x="883300" y="228062"/>
                  <a:pt x="886941" y="241642"/>
                  <a:pt x="889687" y="255372"/>
                </a:cubicBezTo>
                <a:cubicBezTo>
                  <a:pt x="898014" y="222060"/>
                  <a:pt x="908995" y="179361"/>
                  <a:pt x="914400" y="148281"/>
                </a:cubicBezTo>
                <a:cubicBezTo>
                  <a:pt x="945389" y="-29904"/>
                  <a:pt x="917693" y="85683"/>
                  <a:pt x="939114" y="0"/>
                </a:cubicBezTo>
                <a:cubicBezTo>
                  <a:pt x="941860" y="10984"/>
                  <a:pt x="944241" y="22065"/>
                  <a:pt x="947351" y="32951"/>
                </a:cubicBezTo>
                <a:cubicBezTo>
                  <a:pt x="949736" y="41300"/>
                  <a:pt x="953705" y="49187"/>
                  <a:pt x="955589" y="57664"/>
                </a:cubicBezTo>
                <a:cubicBezTo>
                  <a:pt x="963806" y="94641"/>
                  <a:pt x="968099" y="145539"/>
                  <a:pt x="972065" y="181232"/>
                </a:cubicBezTo>
                <a:cubicBezTo>
                  <a:pt x="1002169" y="105975"/>
                  <a:pt x="984301" y="132837"/>
                  <a:pt x="996778" y="238897"/>
                </a:cubicBezTo>
                <a:cubicBezTo>
                  <a:pt x="1000392" y="269621"/>
                  <a:pt x="1004512" y="278574"/>
                  <a:pt x="1013254" y="304800"/>
                </a:cubicBezTo>
                <a:cubicBezTo>
                  <a:pt x="1016000" y="274594"/>
                  <a:pt x="1015544" y="243924"/>
                  <a:pt x="1021492" y="214183"/>
                </a:cubicBezTo>
                <a:cubicBezTo>
                  <a:pt x="1023900" y="202141"/>
                  <a:pt x="1029285" y="172548"/>
                  <a:pt x="1037968" y="181232"/>
                </a:cubicBezTo>
                <a:cubicBezTo>
                  <a:pt x="1051697" y="194962"/>
                  <a:pt x="1042732" y="219793"/>
                  <a:pt x="1046205" y="238897"/>
                </a:cubicBezTo>
                <a:cubicBezTo>
                  <a:pt x="1050342" y="261650"/>
                  <a:pt x="1055624" y="275390"/>
                  <a:pt x="1062681" y="296562"/>
                </a:cubicBezTo>
                <a:cubicBezTo>
                  <a:pt x="1065427" y="285578"/>
                  <a:pt x="1068547" y="274681"/>
                  <a:pt x="1070919" y="263610"/>
                </a:cubicBezTo>
                <a:cubicBezTo>
                  <a:pt x="1076787" y="236228"/>
                  <a:pt x="1087395" y="181232"/>
                  <a:pt x="1087395" y="181232"/>
                </a:cubicBezTo>
                <a:cubicBezTo>
                  <a:pt x="1109360" y="247133"/>
                  <a:pt x="1081903" y="181232"/>
                  <a:pt x="1103870" y="181232"/>
                </a:cubicBezTo>
                <a:cubicBezTo>
                  <a:pt x="1112553" y="181232"/>
                  <a:pt x="1109722" y="197596"/>
                  <a:pt x="1112108" y="205945"/>
                </a:cubicBezTo>
                <a:cubicBezTo>
                  <a:pt x="1115218" y="216831"/>
                  <a:pt x="1117600" y="227913"/>
                  <a:pt x="1120346" y="238897"/>
                </a:cubicBezTo>
                <a:cubicBezTo>
                  <a:pt x="1122536" y="230139"/>
                  <a:pt x="1133311" y="176910"/>
                  <a:pt x="1145059" y="172994"/>
                </a:cubicBezTo>
                <a:cubicBezTo>
                  <a:pt x="1153297" y="170248"/>
                  <a:pt x="1151191" y="189284"/>
                  <a:pt x="1153297" y="197708"/>
                </a:cubicBezTo>
                <a:cubicBezTo>
                  <a:pt x="1156693" y="211292"/>
                  <a:pt x="1158789" y="225167"/>
                  <a:pt x="1161535" y="238897"/>
                </a:cubicBezTo>
                <a:cubicBezTo>
                  <a:pt x="1164281" y="227913"/>
                  <a:pt x="1165313" y="216352"/>
                  <a:pt x="1169773" y="205945"/>
                </a:cubicBezTo>
                <a:cubicBezTo>
                  <a:pt x="1173673" y="196845"/>
                  <a:pt x="1176348" y="181232"/>
                  <a:pt x="1186249" y="181232"/>
                </a:cubicBezTo>
                <a:cubicBezTo>
                  <a:pt x="1194932" y="181232"/>
                  <a:pt x="1192381" y="197521"/>
                  <a:pt x="1194487" y="205945"/>
                </a:cubicBezTo>
                <a:lnTo>
                  <a:pt x="1210962" y="271848"/>
                </a:lnTo>
                <a:cubicBezTo>
                  <a:pt x="1213708" y="288324"/>
                  <a:pt x="1205302" y="330540"/>
                  <a:pt x="1219200" y="321275"/>
                </a:cubicBezTo>
                <a:cubicBezTo>
                  <a:pt x="1238041" y="308714"/>
                  <a:pt x="1230866" y="277499"/>
                  <a:pt x="1235676" y="255372"/>
                </a:cubicBezTo>
                <a:cubicBezTo>
                  <a:pt x="1244599" y="214326"/>
                  <a:pt x="1247106" y="171654"/>
                  <a:pt x="1260389" y="131805"/>
                </a:cubicBezTo>
                <a:cubicBezTo>
                  <a:pt x="1272207" y="96350"/>
                  <a:pt x="1266521" y="115515"/>
                  <a:pt x="1276865" y="74140"/>
                </a:cubicBezTo>
                <a:cubicBezTo>
                  <a:pt x="1279611" y="107091"/>
                  <a:pt x="1272823" y="142294"/>
                  <a:pt x="1285103" y="172994"/>
                </a:cubicBezTo>
                <a:cubicBezTo>
                  <a:pt x="1292314" y="191022"/>
                  <a:pt x="1286130" y="97301"/>
                  <a:pt x="1293341" y="115329"/>
                </a:cubicBezTo>
                <a:cubicBezTo>
                  <a:pt x="1305621" y="146030"/>
                  <a:pt x="1298832" y="181232"/>
                  <a:pt x="1301578" y="214183"/>
                </a:cubicBezTo>
                <a:cubicBezTo>
                  <a:pt x="1304324" y="200453"/>
                  <a:pt x="1306779" y="186662"/>
                  <a:pt x="1309816" y="172994"/>
                </a:cubicBezTo>
                <a:cubicBezTo>
                  <a:pt x="1312272" y="161942"/>
                  <a:pt x="1312991" y="129917"/>
                  <a:pt x="1318054" y="140043"/>
                </a:cubicBezTo>
                <a:cubicBezTo>
                  <a:pt x="1327955" y="159844"/>
                  <a:pt x="1323705" y="183958"/>
                  <a:pt x="1326292" y="205945"/>
                </a:cubicBezTo>
                <a:cubicBezTo>
                  <a:pt x="1329197" y="230640"/>
                  <a:pt x="1331784" y="255372"/>
                  <a:pt x="1334530" y="280086"/>
                </a:cubicBezTo>
                <a:cubicBezTo>
                  <a:pt x="1337276" y="271848"/>
                  <a:pt x="1340662" y="263796"/>
                  <a:pt x="1342768" y="255372"/>
                </a:cubicBezTo>
                <a:cubicBezTo>
                  <a:pt x="1348522" y="232357"/>
                  <a:pt x="1355573" y="186775"/>
                  <a:pt x="1359243" y="164756"/>
                </a:cubicBezTo>
                <a:cubicBezTo>
                  <a:pt x="1364735" y="186724"/>
                  <a:pt x="1373466" y="208128"/>
                  <a:pt x="1375719" y="230659"/>
                </a:cubicBezTo>
                <a:cubicBezTo>
                  <a:pt x="1385084" y="324303"/>
                  <a:pt x="1377264" y="286265"/>
                  <a:pt x="1392195" y="345989"/>
                </a:cubicBezTo>
                <a:cubicBezTo>
                  <a:pt x="1394941" y="332259"/>
                  <a:pt x="1396409" y="318211"/>
                  <a:pt x="1400432" y="304800"/>
                </a:cubicBezTo>
                <a:cubicBezTo>
                  <a:pt x="1404681" y="290636"/>
                  <a:pt x="1411716" y="277456"/>
                  <a:pt x="1416908" y="263610"/>
                </a:cubicBezTo>
                <a:cubicBezTo>
                  <a:pt x="1419957" y="255480"/>
                  <a:pt x="1422400" y="247135"/>
                  <a:pt x="1425146" y="238897"/>
                </a:cubicBezTo>
                <a:cubicBezTo>
                  <a:pt x="1427892" y="214183"/>
                  <a:pt x="1425521" y="188346"/>
                  <a:pt x="1433384" y="164756"/>
                </a:cubicBezTo>
                <a:cubicBezTo>
                  <a:pt x="1436130" y="156518"/>
                  <a:pt x="1440069" y="180926"/>
                  <a:pt x="1441622" y="189470"/>
                </a:cubicBezTo>
                <a:cubicBezTo>
                  <a:pt x="1445582" y="211251"/>
                  <a:pt x="1447113" y="233405"/>
                  <a:pt x="1449859" y="255372"/>
                </a:cubicBezTo>
                <a:cubicBezTo>
                  <a:pt x="1452605" y="247134"/>
                  <a:pt x="1455711" y="239008"/>
                  <a:pt x="1458097" y="230659"/>
                </a:cubicBezTo>
                <a:cubicBezTo>
                  <a:pt x="1478788" y="158244"/>
                  <a:pt x="1454819" y="232256"/>
                  <a:pt x="1474573" y="172994"/>
                </a:cubicBezTo>
                <a:cubicBezTo>
                  <a:pt x="1477319" y="186724"/>
                  <a:pt x="1479415" y="200599"/>
                  <a:pt x="1482811" y="214183"/>
                </a:cubicBezTo>
                <a:cubicBezTo>
                  <a:pt x="1484917" y="222607"/>
                  <a:pt x="1489165" y="230420"/>
                  <a:pt x="1491049" y="238897"/>
                </a:cubicBezTo>
                <a:cubicBezTo>
                  <a:pt x="1494672" y="255202"/>
                  <a:pt x="1496541" y="271848"/>
                  <a:pt x="1499287" y="288324"/>
                </a:cubicBezTo>
                <a:cubicBezTo>
                  <a:pt x="1504779" y="280086"/>
                  <a:pt x="1512286" y="272880"/>
                  <a:pt x="1515762" y="263610"/>
                </a:cubicBezTo>
                <a:cubicBezTo>
                  <a:pt x="1531731" y="221024"/>
                  <a:pt x="1513070" y="200561"/>
                  <a:pt x="1540476" y="255372"/>
                </a:cubicBezTo>
                <a:cubicBezTo>
                  <a:pt x="1543222" y="266356"/>
                  <a:pt x="1537730" y="291070"/>
                  <a:pt x="1548714" y="288324"/>
                </a:cubicBezTo>
                <a:cubicBezTo>
                  <a:pt x="1568927" y="283271"/>
                  <a:pt x="1576845" y="230250"/>
                  <a:pt x="1581665" y="214183"/>
                </a:cubicBezTo>
                <a:cubicBezTo>
                  <a:pt x="1586655" y="197549"/>
                  <a:pt x="1592649" y="181232"/>
                  <a:pt x="1598141" y="164756"/>
                </a:cubicBezTo>
                <a:lnTo>
                  <a:pt x="1606378" y="140043"/>
                </a:lnTo>
                <a:cubicBezTo>
                  <a:pt x="1609124" y="148281"/>
                  <a:pt x="1605933" y="164756"/>
                  <a:pt x="1614616" y="164756"/>
                </a:cubicBezTo>
                <a:cubicBezTo>
                  <a:pt x="1623299" y="164756"/>
                  <a:pt x="1614171" y="140043"/>
                  <a:pt x="1622854" y="140043"/>
                </a:cubicBezTo>
                <a:cubicBezTo>
                  <a:pt x="1631537" y="140043"/>
                  <a:pt x="1627867" y="156694"/>
                  <a:pt x="1631092" y="164756"/>
                </a:cubicBezTo>
                <a:cubicBezTo>
                  <a:pt x="1668602" y="258530"/>
                  <a:pt x="1645299" y="190902"/>
                  <a:pt x="1664043" y="247135"/>
                </a:cubicBezTo>
                <a:cubicBezTo>
                  <a:pt x="1672281" y="236151"/>
                  <a:pt x="1682617" y="226463"/>
                  <a:pt x="1688757" y="214183"/>
                </a:cubicBezTo>
                <a:cubicBezTo>
                  <a:pt x="1693820" y="204057"/>
                  <a:pt x="1693885" y="192118"/>
                  <a:pt x="1696995" y="181232"/>
                </a:cubicBezTo>
                <a:cubicBezTo>
                  <a:pt x="1699380" y="172883"/>
                  <a:pt x="1702486" y="164756"/>
                  <a:pt x="1705232" y="156518"/>
                </a:cubicBezTo>
                <a:cubicBezTo>
                  <a:pt x="1707978" y="170248"/>
                  <a:pt x="1710074" y="184124"/>
                  <a:pt x="1713470" y="197708"/>
                </a:cubicBezTo>
                <a:cubicBezTo>
                  <a:pt x="1715576" y="206132"/>
                  <a:pt x="1719602" y="213997"/>
                  <a:pt x="1721708" y="222421"/>
                </a:cubicBezTo>
                <a:cubicBezTo>
                  <a:pt x="1725104" y="236005"/>
                  <a:pt x="1727200" y="249880"/>
                  <a:pt x="1729946" y="263610"/>
                </a:cubicBezTo>
                <a:cubicBezTo>
                  <a:pt x="1735438" y="252626"/>
                  <a:pt x="1741585" y="241946"/>
                  <a:pt x="1746422" y="230659"/>
                </a:cubicBezTo>
                <a:cubicBezTo>
                  <a:pt x="1749843" y="222678"/>
                  <a:pt x="1746235" y="203839"/>
                  <a:pt x="1754659" y="205945"/>
                </a:cubicBezTo>
                <a:cubicBezTo>
                  <a:pt x="1767979" y="209275"/>
                  <a:pt x="1771135" y="227913"/>
                  <a:pt x="1779373" y="238897"/>
                </a:cubicBezTo>
                <a:cubicBezTo>
                  <a:pt x="1797985" y="294730"/>
                  <a:pt x="1776917" y="243808"/>
                  <a:pt x="1795849" y="205945"/>
                </a:cubicBezTo>
                <a:cubicBezTo>
                  <a:pt x="1799733" y="198178"/>
                  <a:pt x="1800204" y="222892"/>
                  <a:pt x="1804087" y="230659"/>
                </a:cubicBezTo>
                <a:cubicBezTo>
                  <a:pt x="1805824" y="234132"/>
                  <a:pt x="1809578" y="236151"/>
                  <a:pt x="1812324" y="238897"/>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12294" name="Rectangle 9"/>
          <p:cNvSpPr>
            <a:spLocks noChangeArrowheads="1"/>
          </p:cNvSpPr>
          <p:nvPr/>
        </p:nvSpPr>
        <p:spPr bwMode="auto">
          <a:xfrm>
            <a:off x="3017838" y="3001963"/>
            <a:ext cx="56356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000000"/>
                </a:solidFill>
                <a:latin typeface="Franklin Gothic Medium Cond" pitchFamily="34" charset="0"/>
              </a:rPr>
              <a:t>time</a:t>
            </a:r>
            <a:endParaRPr lang="en-US">
              <a:solidFill>
                <a:srgbClr val="000000"/>
              </a:solidFill>
            </a:endParaRPr>
          </a:p>
        </p:txBody>
      </p:sp>
      <p:sp>
        <p:nvSpPr>
          <p:cNvPr id="12295" name="TextBox 2"/>
          <p:cNvSpPr txBox="1">
            <a:spLocks noChangeArrowheads="1"/>
          </p:cNvSpPr>
          <p:nvPr/>
        </p:nvSpPr>
        <p:spPr bwMode="auto">
          <a:xfrm>
            <a:off x="3505200" y="1447800"/>
            <a:ext cx="41910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a:solidFill>
                  <a:srgbClr val="000000"/>
                </a:solidFill>
                <a:latin typeface="Franklin Gothic Medium Cond" pitchFamily="34" charset="0"/>
              </a:rPr>
              <a:t>It is know that the power spectral density of the resistor thermal noise, </a:t>
            </a:r>
            <a:r>
              <a:rPr lang="en-US" b="1" dirty="0" err="1">
                <a:solidFill>
                  <a:srgbClr val="000000"/>
                </a:solidFill>
                <a:latin typeface="Franklin Gothic Medium Cond" pitchFamily="34" charset="0"/>
              </a:rPr>
              <a:t>V</a:t>
            </a:r>
            <a:r>
              <a:rPr lang="en-US" b="1" baseline="-25000" dirty="0" err="1">
                <a:solidFill>
                  <a:srgbClr val="000000"/>
                </a:solidFill>
                <a:latin typeface="Franklin Gothic Medium Cond" pitchFamily="34" charset="0"/>
              </a:rPr>
              <a:t>n</a:t>
            </a:r>
            <a:r>
              <a:rPr lang="en-US" b="1" dirty="0">
                <a:solidFill>
                  <a:srgbClr val="000000"/>
                </a:solidFill>
                <a:latin typeface="Franklin Gothic Medium Cond" pitchFamily="34" charset="0"/>
              </a:rPr>
              <a:t>(t), is given as:  </a:t>
            </a:r>
          </a:p>
        </p:txBody>
      </p:sp>
      <p:sp>
        <p:nvSpPr>
          <p:cNvPr id="12" name="Freeform 11"/>
          <p:cNvSpPr/>
          <p:nvPr/>
        </p:nvSpPr>
        <p:spPr>
          <a:xfrm>
            <a:off x="2336800" y="2152650"/>
            <a:ext cx="333375" cy="946150"/>
          </a:xfrm>
          <a:custGeom>
            <a:avLst/>
            <a:gdLst>
              <a:gd name="connsiteX0" fmla="*/ 164757 w 332657"/>
              <a:gd name="connsiteY0" fmla="*/ 0 h 947352"/>
              <a:gd name="connsiteX1" fmla="*/ 172994 w 332657"/>
              <a:gd name="connsiteY1" fmla="*/ 57665 h 947352"/>
              <a:gd name="connsiteX2" fmla="*/ 222421 w 332657"/>
              <a:gd name="connsiteY2" fmla="*/ 123568 h 947352"/>
              <a:gd name="connsiteX3" fmla="*/ 288324 w 332657"/>
              <a:gd name="connsiteY3" fmla="*/ 222422 h 947352"/>
              <a:gd name="connsiteX4" fmla="*/ 304800 w 332657"/>
              <a:gd name="connsiteY4" fmla="*/ 271849 h 947352"/>
              <a:gd name="connsiteX5" fmla="*/ 321275 w 332657"/>
              <a:gd name="connsiteY5" fmla="*/ 329514 h 947352"/>
              <a:gd name="connsiteX6" fmla="*/ 321275 w 332657"/>
              <a:gd name="connsiteY6" fmla="*/ 593125 h 947352"/>
              <a:gd name="connsiteX7" fmla="*/ 304800 w 332657"/>
              <a:gd name="connsiteY7" fmla="*/ 642552 h 947352"/>
              <a:gd name="connsiteX8" fmla="*/ 288324 w 332657"/>
              <a:gd name="connsiteY8" fmla="*/ 675503 h 947352"/>
              <a:gd name="connsiteX9" fmla="*/ 247135 w 332657"/>
              <a:gd name="connsiteY9" fmla="*/ 733168 h 947352"/>
              <a:gd name="connsiteX10" fmla="*/ 197708 w 332657"/>
              <a:gd name="connsiteY10" fmla="*/ 782595 h 947352"/>
              <a:gd name="connsiteX11" fmla="*/ 156519 w 332657"/>
              <a:gd name="connsiteY11" fmla="*/ 832022 h 947352"/>
              <a:gd name="connsiteX12" fmla="*/ 131805 w 332657"/>
              <a:gd name="connsiteY12" fmla="*/ 848498 h 947352"/>
              <a:gd name="connsiteX13" fmla="*/ 82378 w 332657"/>
              <a:gd name="connsiteY13" fmla="*/ 889687 h 947352"/>
              <a:gd name="connsiteX14" fmla="*/ 65902 w 332657"/>
              <a:gd name="connsiteY14" fmla="*/ 914400 h 947352"/>
              <a:gd name="connsiteX15" fmla="*/ 41189 w 332657"/>
              <a:gd name="connsiteY15" fmla="*/ 922638 h 947352"/>
              <a:gd name="connsiteX16" fmla="*/ 16475 w 332657"/>
              <a:gd name="connsiteY16" fmla="*/ 939114 h 947352"/>
              <a:gd name="connsiteX17" fmla="*/ 0 w 332657"/>
              <a:gd name="connsiteY17" fmla="*/ 947352 h 9473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2657" h="947352">
                <a:moveTo>
                  <a:pt x="164757" y="0"/>
                </a:moveTo>
                <a:cubicBezTo>
                  <a:pt x="167503" y="19222"/>
                  <a:pt x="164783" y="40070"/>
                  <a:pt x="172994" y="57665"/>
                </a:cubicBezTo>
                <a:cubicBezTo>
                  <a:pt x="184606" y="82548"/>
                  <a:pt x="207867" y="100282"/>
                  <a:pt x="222421" y="123568"/>
                </a:cubicBezTo>
                <a:cubicBezTo>
                  <a:pt x="270888" y="201114"/>
                  <a:pt x="248068" y="168747"/>
                  <a:pt x="288324" y="222422"/>
                </a:cubicBezTo>
                <a:cubicBezTo>
                  <a:pt x="293816" y="238898"/>
                  <a:pt x="300588" y="255001"/>
                  <a:pt x="304800" y="271849"/>
                </a:cubicBezTo>
                <a:cubicBezTo>
                  <a:pt x="315144" y="313224"/>
                  <a:pt x="309458" y="294059"/>
                  <a:pt x="321275" y="329514"/>
                </a:cubicBezTo>
                <a:cubicBezTo>
                  <a:pt x="335303" y="441740"/>
                  <a:pt x="337558" y="430287"/>
                  <a:pt x="321275" y="593125"/>
                </a:cubicBezTo>
                <a:cubicBezTo>
                  <a:pt x="319547" y="610406"/>
                  <a:pt x="312567" y="627019"/>
                  <a:pt x="304800" y="642552"/>
                </a:cubicBezTo>
                <a:cubicBezTo>
                  <a:pt x="299308" y="653536"/>
                  <a:pt x="294417" y="664841"/>
                  <a:pt x="288324" y="675503"/>
                </a:cubicBezTo>
                <a:cubicBezTo>
                  <a:pt x="281348" y="687710"/>
                  <a:pt x="254053" y="725481"/>
                  <a:pt x="247135" y="733168"/>
                </a:cubicBezTo>
                <a:cubicBezTo>
                  <a:pt x="231548" y="750487"/>
                  <a:pt x="210633" y="763208"/>
                  <a:pt x="197708" y="782595"/>
                </a:cubicBezTo>
                <a:cubicBezTo>
                  <a:pt x="181509" y="806892"/>
                  <a:pt x="180302" y="812202"/>
                  <a:pt x="156519" y="832022"/>
                </a:cubicBezTo>
                <a:cubicBezTo>
                  <a:pt x="148913" y="838360"/>
                  <a:pt x="139411" y="842160"/>
                  <a:pt x="131805" y="848498"/>
                </a:cubicBezTo>
                <a:cubicBezTo>
                  <a:pt x="68376" y="901355"/>
                  <a:pt x="143739" y="848780"/>
                  <a:pt x="82378" y="889687"/>
                </a:cubicBezTo>
                <a:cubicBezTo>
                  <a:pt x="76886" y="897925"/>
                  <a:pt x="73633" y="908215"/>
                  <a:pt x="65902" y="914400"/>
                </a:cubicBezTo>
                <a:cubicBezTo>
                  <a:pt x="59121" y="919824"/>
                  <a:pt x="48956" y="918755"/>
                  <a:pt x="41189" y="922638"/>
                </a:cubicBezTo>
                <a:cubicBezTo>
                  <a:pt x="32333" y="927066"/>
                  <a:pt x="24965" y="934020"/>
                  <a:pt x="16475" y="939114"/>
                </a:cubicBezTo>
                <a:cubicBezTo>
                  <a:pt x="11210" y="942273"/>
                  <a:pt x="5492" y="944606"/>
                  <a:pt x="0" y="947352"/>
                </a:cubicBezTo>
              </a:path>
            </a:pathLst>
          </a:custGeom>
          <a:noFill/>
          <a:ln>
            <a:solidFill>
              <a:srgbClr val="0000FF"/>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14" name="TextBox 13"/>
          <p:cNvSpPr txBox="1">
            <a:spLocks noRot="1" noChangeAspect="1" noMove="1" noResize="1" noEditPoints="1" noAdjustHandles="1" noChangeArrowheads="1" noChangeShapeType="1" noTextEdit="1"/>
          </p:cNvSpPr>
          <p:nvPr/>
        </p:nvSpPr>
        <p:spPr>
          <a:xfrm>
            <a:off x="3962400" y="2133600"/>
            <a:ext cx="4038600" cy="1398973"/>
          </a:xfrm>
          <a:prstGeom prst="rect">
            <a:avLst/>
          </a:prstGeom>
          <a:blipFill rotWithShape="1">
            <a:blip r:embed="rId5"/>
            <a:stretch>
              <a:fillRect/>
            </a:stretch>
          </a:blipFill>
        </p:spPr>
        <p:txBody>
          <a:bodyPr/>
          <a:lstStyle/>
          <a:p>
            <a:pPr>
              <a:defRPr/>
            </a:pPr>
            <a:r>
              <a:rPr lang="en-US">
                <a:noFill/>
              </a:rPr>
              <a:t> </a:t>
            </a:r>
          </a:p>
        </p:txBody>
      </p:sp>
      <p:cxnSp>
        <p:nvCxnSpPr>
          <p:cNvPr id="3" name="Straight Connector 2"/>
          <p:cNvCxnSpPr/>
          <p:nvPr/>
        </p:nvCxnSpPr>
        <p:spPr>
          <a:xfrm>
            <a:off x="5715000" y="4313238"/>
            <a:ext cx="2133600" cy="0"/>
          </a:xfrm>
          <a:prstGeom prst="line">
            <a:avLst/>
          </a:prstGeom>
          <a:ln w="2857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V="1">
            <a:off x="6781800" y="3475038"/>
            <a:ext cx="0" cy="838200"/>
          </a:xfrm>
          <a:prstGeom prst="line">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5981700" y="4008438"/>
            <a:ext cx="1638300" cy="0"/>
          </a:xfrm>
          <a:prstGeom prst="line">
            <a:avLst/>
          </a:prstGeom>
          <a:ln w="38100">
            <a:solidFill>
              <a:srgbClr val="0000FF"/>
            </a:solidFill>
          </a:ln>
        </p:spPr>
        <p:style>
          <a:lnRef idx="1">
            <a:schemeClr val="accent1"/>
          </a:lnRef>
          <a:fillRef idx="0">
            <a:schemeClr val="accent1"/>
          </a:fillRef>
          <a:effectRef idx="0">
            <a:schemeClr val="accent1"/>
          </a:effectRef>
          <a:fontRef idx="minor">
            <a:schemeClr val="tx1"/>
          </a:fontRef>
        </p:style>
      </p:cxnSp>
      <p:sp>
        <p:nvSpPr>
          <p:cNvPr id="12301" name="Rectangle 23"/>
          <p:cNvSpPr>
            <a:spLocks noChangeArrowheads="1"/>
          </p:cNvSpPr>
          <p:nvPr/>
        </p:nvSpPr>
        <p:spPr bwMode="auto">
          <a:xfrm>
            <a:off x="7772400" y="4117975"/>
            <a:ext cx="2444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000000"/>
                </a:solidFill>
                <a:latin typeface="Franklin Gothic Medium Cond" pitchFamily="34" charset="0"/>
              </a:rPr>
              <a:t>f</a:t>
            </a:r>
            <a:endParaRPr lang="en-US">
              <a:solidFill>
                <a:srgbClr val="000000"/>
              </a:solidFill>
            </a:endParaRPr>
          </a:p>
        </p:txBody>
      </p:sp>
      <p:sp>
        <p:nvSpPr>
          <p:cNvPr id="12302" name="Rectangle 24"/>
          <p:cNvSpPr>
            <a:spLocks noChangeArrowheads="1"/>
          </p:cNvSpPr>
          <p:nvPr/>
        </p:nvSpPr>
        <p:spPr bwMode="auto">
          <a:xfrm>
            <a:off x="5480050" y="4125913"/>
            <a:ext cx="311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000000"/>
                </a:solidFill>
                <a:latin typeface="Franklin Gothic Medium Cond" pitchFamily="34" charset="0"/>
              </a:rPr>
              <a:t>-f</a:t>
            </a:r>
            <a:endParaRPr lang="en-US">
              <a:solidFill>
                <a:srgbClr val="000000"/>
              </a:solidFill>
            </a:endParaRPr>
          </a:p>
        </p:txBody>
      </p:sp>
      <p:sp>
        <p:nvSpPr>
          <p:cNvPr id="12303" name="Rectangle 19"/>
          <p:cNvSpPr>
            <a:spLocks noChangeArrowheads="1"/>
          </p:cNvSpPr>
          <p:nvPr/>
        </p:nvSpPr>
        <p:spPr bwMode="auto">
          <a:xfrm>
            <a:off x="6464300" y="3184525"/>
            <a:ext cx="55403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000000"/>
                </a:solidFill>
                <a:latin typeface="Franklin Gothic Medium Cond" pitchFamily="34" charset="0"/>
              </a:rPr>
              <a:t>S</a:t>
            </a:r>
            <a:r>
              <a:rPr lang="en-US" b="1" baseline="-25000">
                <a:solidFill>
                  <a:srgbClr val="000000"/>
                </a:solidFill>
                <a:latin typeface="Franklin Gothic Medium Cond" pitchFamily="34" charset="0"/>
              </a:rPr>
              <a:t>n</a:t>
            </a:r>
            <a:r>
              <a:rPr lang="en-US" b="1">
                <a:solidFill>
                  <a:srgbClr val="000000"/>
                </a:solidFill>
                <a:latin typeface="Franklin Gothic Medium Cond" pitchFamily="34" charset="0"/>
              </a:rPr>
              <a:t>(f)</a:t>
            </a:r>
            <a:endParaRPr lang="en-US"/>
          </a:p>
        </p:txBody>
      </p:sp>
      <p:sp>
        <p:nvSpPr>
          <p:cNvPr id="12304" name="Rectangle 25"/>
          <p:cNvSpPr>
            <a:spLocks noChangeArrowheads="1"/>
          </p:cNvSpPr>
          <p:nvPr/>
        </p:nvSpPr>
        <p:spPr bwMode="auto">
          <a:xfrm>
            <a:off x="6781800" y="3657600"/>
            <a:ext cx="609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0000FF"/>
                </a:solidFill>
                <a:latin typeface="Franklin Gothic Medium Cond" pitchFamily="34" charset="0"/>
              </a:rPr>
              <a:t>2kTR</a:t>
            </a:r>
            <a:endParaRPr lang="en-US">
              <a:solidFill>
                <a:srgbClr val="0000FF"/>
              </a:solidFill>
            </a:endParaRPr>
          </a:p>
        </p:txBody>
      </p:sp>
      <p:cxnSp>
        <p:nvCxnSpPr>
          <p:cNvPr id="27" name="Straight Connector 26"/>
          <p:cNvCxnSpPr/>
          <p:nvPr/>
        </p:nvCxnSpPr>
        <p:spPr>
          <a:xfrm>
            <a:off x="5721350" y="5608638"/>
            <a:ext cx="2133600" cy="0"/>
          </a:xfrm>
          <a:prstGeom prst="line">
            <a:avLst/>
          </a:prstGeom>
          <a:ln w="2857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V="1">
            <a:off x="6788150" y="4770438"/>
            <a:ext cx="0" cy="838200"/>
          </a:xfrm>
          <a:prstGeom prst="line">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6781800" y="5075238"/>
            <a:ext cx="844550" cy="0"/>
          </a:xfrm>
          <a:prstGeom prst="line">
            <a:avLst/>
          </a:prstGeom>
          <a:ln w="38100">
            <a:solidFill>
              <a:srgbClr val="0000FF"/>
            </a:solidFill>
          </a:ln>
        </p:spPr>
        <p:style>
          <a:lnRef idx="1">
            <a:schemeClr val="accent1"/>
          </a:lnRef>
          <a:fillRef idx="0">
            <a:schemeClr val="accent1"/>
          </a:fillRef>
          <a:effectRef idx="0">
            <a:schemeClr val="accent1"/>
          </a:effectRef>
          <a:fontRef idx="minor">
            <a:schemeClr val="tx1"/>
          </a:fontRef>
        </p:style>
      </p:cxnSp>
      <p:sp>
        <p:nvSpPr>
          <p:cNvPr id="12308" name="Rectangle 29"/>
          <p:cNvSpPr>
            <a:spLocks noChangeArrowheads="1"/>
          </p:cNvSpPr>
          <p:nvPr/>
        </p:nvSpPr>
        <p:spPr bwMode="auto">
          <a:xfrm>
            <a:off x="7778750" y="5413375"/>
            <a:ext cx="2444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000000"/>
                </a:solidFill>
                <a:latin typeface="Franklin Gothic Medium Cond" pitchFamily="34" charset="0"/>
              </a:rPr>
              <a:t>f</a:t>
            </a:r>
            <a:endParaRPr lang="en-US">
              <a:solidFill>
                <a:srgbClr val="000000"/>
              </a:solidFill>
            </a:endParaRPr>
          </a:p>
        </p:txBody>
      </p:sp>
      <p:sp>
        <p:nvSpPr>
          <p:cNvPr id="12309" name="Rectangle 30"/>
          <p:cNvSpPr>
            <a:spLocks noChangeArrowheads="1"/>
          </p:cNvSpPr>
          <p:nvPr/>
        </p:nvSpPr>
        <p:spPr bwMode="auto">
          <a:xfrm>
            <a:off x="5486400" y="5421313"/>
            <a:ext cx="311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000000"/>
                </a:solidFill>
                <a:latin typeface="Franklin Gothic Medium Cond" pitchFamily="34" charset="0"/>
              </a:rPr>
              <a:t>-f</a:t>
            </a:r>
            <a:endParaRPr lang="en-US">
              <a:solidFill>
                <a:srgbClr val="000000"/>
              </a:solidFill>
            </a:endParaRPr>
          </a:p>
        </p:txBody>
      </p:sp>
      <p:sp>
        <p:nvSpPr>
          <p:cNvPr id="12310" name="Rectangle 31"/>
          <p:cNvSpPr>
            <a:spLocks noChangeArrowheads="1"/>
          </p:cNvSpPr>
          <p:nvPr/>
        </p:nvSpPr>
        <p:spPr bwMode="auto">
          <a:xfrm>
            <a:off x="6470650" y="4479925"/>
            <a:ext cx="55403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000000"/>
                </a:solidFill>
                <a:latin typeface="Franklin Gothic Medium Cond" pitchFamily="34" charset="0"/>
              </a:rPr>
              <a:t>S</a:t>
            </a:r>
            <a:r>
              <a:rPr lang="en-US" b="1" baseline="-25000">
                <a:solidFill>
                  <a:srgbClr val="000000"/>
                </a:solidFill>
                <a:latin typeface="Franklin Gothic Medium Cond" pitchFamily="34" charset="0"/>
              </a:rPr>
              <a:t>n</a:t>
            </a:r>
            <a:r>
              <a:rPr lang="en-US" b="1">
                <a:solidFill>
                  <a:srgbClr val="000000"/>
                </a:solidFill>
                <a:latin typeface="Franklin Gothic Medium Cond" pitchFamily="34" charset="0"/>
              </a:rPr>
              <a:t>(f)</a:t>
            </a:r>
            <a:endParaRPr lang="en-US"/>
          </a:p>
        </p:txBody>
      </p:sp>
      <p:sp>
        <p:nvSpPr>
          <p:cNvPr id="12311" name="Rectangle 32"/>
          <p:cNvSpPr>
            <a:spLocks noChangeArrowheads="1"/>
          </p:cNvSpPr>
          <p:nvPr/>
        </p:nvSpPr>
        <p:spPr bwMode="auto">
          <a:xfrm>
            <a:off x="6788150" y="4724400"/>
            <a:ext cx="609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0000FF"/>
                </a:solidFill>
                <a:latin typeface="Franklin Gothic Medium Cond" pitchFamily="34" charset="0"/>
              </a:rPr>
              <a:t>4kTR</a:t>
            </a:r>
            <a:endParaRPr lang="en-US">
              <a:solidFill>
                <a:srgbClr val="0000FF"/>
              </a:solidFill>
            </a:endParaRPr>
          </a:p>
        </p:txBody>
      </p:sp>
      <p:sp>
        <p:nvSpPr>
          <p:cNvPr id="35" name="Striped Right Arrow 34"/>
          <p:cNvSpPr/>
          <p:nvPr/>
        </p:nvSpPr>
        <p:spPr>
          <a:xfrm rot="2918289">
            <a:off x="5320506" y="3288507"/>
            <a:ext cx="560387" cy="4191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6" name="Curved Right Arrow 35"/>
          <p:cNvSpPr/>
          <p:nvPr/>
        </p:nvSpPr>
        <p:spPr>
          <a:xfrm>
            <a:off x="5181600" y="4027488"/>
            <a:ext cx="495300" cy="925512"/>
          </a:xfrm>
          <a:prstGeom prst="curv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12314" name="Rectangle 36"/>
          <p:cNvSpPr>
            <a:spLocks noChangeArrowheads="1"/>
          </p:cNvSpPr>
          <p:nvPr/>
        </p:nvSpPr>
        <p:spPr bwMode="auto">
          <a:xfrm>
            <a:off x="3048000" y="3276600"/>
            <a:ext cx="2387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en-US" b="1">
                <a:solidFill>
                  <a:srgbClr val="0000FF"/>
                </a:solidFill>
                <a:latin typeface="Franklin Gothic Medium Cond" pitchFamily="34" charset="0"/>
              </a:rPr>
              <a:t>We call this as </a:t>
            </a:r>
          </a:p>
          <a:p>
            <a:pPr algn="r"/>
            <a:r>
              <a:rPr lang="en-US" b="1">
                <a:solidFill>
                  <a:srgbClr val="0000FF"/>
                </a:solidFill>
                <a:latin typeface="Franklin Gothic Medium Cond" pitchFamily="34" charset="0"/>
              </a:rPr>
              <a:t>“double sided spectrum”</a:t>
            </a:r>
            <a:endParaRPr lang="en-US">
              <a:solidFill>
                <a:srgbClr val="0000FF"/>
              </a:solidFill>
            </a:endParaRPr>
          </a:p>
        </p:txBody>
      </p:sp>
      <p:sp>
        <p:nvSpPr>
          <p:cNvPr id="12315" name="Rectangle 37"/>
          <p:cNvSpPr>
            <a:spLocks noChangeArrowheads="1"/>
          </p:cNvSpPr>
          <p:nvPr/>
        </p:nvSpPr>
        <p:spPr bwMode="auto">
          <a:xfrm>
            <a:off x="2819400" y="4114800"/>
            <a:ext cx="23876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en-US" b="1">
                <a:solidFill>
                  <a:srgbClr val="0000FF"/>
                </a:solidFill>
                <a:latin typeface="Franklin Gothic Medium Cond" pitchFamily="34" charset="0"/>
              </a:rPr>
              <a:t>We call this as </a:t>
            </a:r>
          </a:p>
          <a:p>
            <a:pPr algn="r"/>
            <a:r>
              <a:rPr lang="en-US" b="1">
                <a:solidFill>
                  <a:srgbClr val="0000FF"/>
                </a:solidFill>
                <a:latin typeface="Franklin Gothic Medium Cond" pitchFamily="34" charset="0"/>
              </a:rPr>
              <a:t>“single sided spectrum”</a:t>
            </a:r>
          </a:p>
          <a:p>
            <a:pPr algn="r"/>
            <a:r>
              <a:rPr lang="en-US" b="1">
                <a:solidFill>
                  <a:srgbClr val="0000FF"/>
                </a:solidFill>
                <a:latin typeface="Franklin Gothic Medium Cond" pitchFamily="34" charset="0"/>
              </a:rPr>
              <a:t>(standard convention)</a:t>
            </a:r>
            <a:endParaRPr lang="en-US">
              <a:solidFill>
                <a:srgbClr val="0000FF"/>
              </a:solidFill>
            </a:endParaRPr>
          </a:p>
        </p:txBody>
      </p:sp>
      <p:sp>
        <p:nvSpPr>
          <p:cNvPr id="40" name="TextBox 39"/>
          <p:cNvSpPr txBox="1">
            <a:spLocks noRot="1" noChangeAspect="1" noMove="1" noResize="1" noEditPoints="1" noAdjustHandles="1" noChangeArrowheads="1" noChangeShapeType="1" noTextEdit="1"/>
          </p:cNvSpPr>
          <p:nvPr/>
        </p:nvSpPr>
        <p:spPr>
          <a:xfrm>
            <a:off x="609600" y="4297884"/>
            <a:ext cx="2125779" cy="655116"/>
          </a:xfrm>
          <a:prstGeom prst="rect">
            <a:avLst/>
          </a:prstGeom>
          <a:blipFill rotWithShape="1">
            <a:blip r:embed="rId6"/>
            <a:stretch>
              <a:fillRect/>
            </a:stretch>
          </a:blipFill>
        </p:spPr>
        <p:txBody>
          <a:bodyPr/>
          <a:lstStyle/>
          <a:p>
            <a:pPr>
              <a:defRPr/>
            </a:pPr>
            <a:r>
              <a:rPr lang="en-US">
                <a:noFill/>
              </a:rPr>
              <a:t> </a:t>
            </a:r>
          </a:p>
        </p:txBody>
      </p:sp>
      <p:sp>
        <p:nvSpPr>
          <p:cNvPr id="41" name="Rectangle 40"/>
          <p:cNvSpPr/>
          <p:nvPr/>
        </p:nvSpPr>
        <p:spPr>
          <a:xfrm>
            <a:off x="609600" y="4232275"/>
            <a:ext cx="2041525" cy="785813"/>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2" name="Striped Right Arrow 41"/>
          <p:cNvSpPr/>
          <p:nvPr/>
        </p:nvSpPr>
        <p:spPr>
          <a:xfrm rot="10800000">
            <a:off x="2735263" y="4419600"/>
            <a:ext cx="255587" cy="4191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2319" name="Rectangle 42"/>
          <p:cNvSpPr>
            <a:spLocks noChangeArrowheads="1"/>
          </p:cNvSpPr>
          <p:nvPr/>
        </p:nvSpPr>
        <p:spPr bwMode="auto">
          <a:xfrm>
            <a:off x="533400" y="5029200"/>
            <a:ext cx="2387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FF0000"/>
                </a:solidFill>
                <a:latin typeface="Franklin Gothic Medium Cond" pitchFamily="34" charset="0"/>
              </a:rPr>
              <a:t>Note: No frequency dependency (white noise)</a:t>
            </a:r>
            <a:endParaRPr lang="en-US">
              <a:solidFill>
                <a:srgbClr val="FF0000"/>
              </a:solidFill>
            </a:endParaRPr>
          </a:p>
        </p:txBody>
      </p:sp>
      <p:sp>
        <p:nvSpPr>
          <p:cNvPr id="2" name="Slide Number Placeholder 1"/>
          <p:cNvSpPr>
            <a:spLocks noGrp="1"/>
          </p:cNvSpPr>
          <p:nvPr>
            <p:ph type="sldNum" sz="quarter" idx="11"/>
          </p:nvPr>
        </p:nvSpPr>
        <p:spPr/>
        <p:txBody>
          <a:bodyPr/>
          <a:lstStyle/>
          <a:p>
            <a:pPr>
              <a:defRPr/>
            </a:pPr>
            <a:fld id="{18299DBC-902B-41D7-A3A4-44EB87A37C73}" type="slidenum">
              <a:rPr lang="en-US" smtClean="0"/>
              <a:pPr>
                <a:defRPr/>
              </a:pPr>
              <a:t>11</a:t>
            </a:fld>
            <a:endParaRPr lang="en-US"/>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639763"/>
            <a:ext cx="8229600" cy="655637"/>
          </a:xfrm>
        </p:spPr>
        <p:txBody>
          <a:bodyPr/>
          <a:lstStyle/>
          <a:p>
            <a:pPr>
              <a:defRPr/>
            </a:pPr>
            <a:r>
              <a:rPr lang="en-US" dirty="0"/>
              <a:t>Resistor </a:t>
            </a:r>
            <a:r>
              <a:rPr lang="en-US" dirty="0" smtClean="0"/>
              <a:t>Thermal Noise - Modeling</a:t>
            </a:r>
            <a:endParaRPr lang="en-US" dirty="0"/>
          </a:p>
        </p:txBody>
      </p:sp>
      <p:graphicFrame>
        <p:nvGraphicFramePr>
          <p:cNvPr id="13315" name="Object 4"/>
          <p:cNvGraphicFramePr>
            <a:graphicFrameLocks noChangeAspect="1"/>
          </p:cNvGraphicFramePr>
          <p:nvPr/>
        </p:nvGraphicFramePr>
        <p:xfrm>
          <a:off x="1230313" y="1447800"/>
          <a:ext cx="1301750" cy="1447800"/>
        </p:xfrm>
        <a:graphic>
          <a:graphicData uri="http://schemas.openxmlformats.org/presentationml/2006/ole">
            <mc:AlternateContent xmlns:mc="http://schemas.openxmlformats.org/markup-compatibility/2006">
              <mc:Choice xmlns:v="urn:schemas-microsoft-com:vml" Requires="v">
                <p:oleObj spid="_x0000_s13600" name="Visio" r:id="rId3" imgW="497045" imgH="552420" progId="Visio.Drawing.11">
                  <p:embed/>
                </p:oleObj>
              </mc:Choice>
              <mc:Fallback>
                <p:oleObj name="Visio" r:id="rId3" imgW="497045" imgH="552420" progId="Visio.Drawing.11">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30313" y="1447800"/>
                        <a:ext cx="130175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6" name="Straight Connector 5"/>
          <p:cNvCxnSpPr/>
          <p:nvPr/>
        </p:nvCxnSpPr>
        <p:spPr>
          <a:xfrm>
            <a:off x="800100" y="3209925"/>
            <a:ext cx="2286000" cy="0"/>
          </a:xfrm>
          <a:prstGeom prst="line">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 name="Freeform 6"/>
          <p:cNvSpPr/>
          <p:nvPr/>
        </p:nvSpPr>
        <p:spPr>
          <a:xfrm>
            <a:off x="1001713" y="3006725"/>
            <a:ext cx="1812925" cy="346075"/>
          </a:xfrm>
          <a:custGeom>
            <a:avLst/>
            <a:gdLst>
              <a:gd name="connsiteX0" fmla="*/ 0 w 1812324"/>
              <a:gd name="connsiteY0" fmla="*/ 214183 h 345989"/>
              <a:gd name="connsiteX1" fmla="*/ 16476 w 1812324"/>
              <a:gd name="connsiteY1" fmla="*/ 255372 h 345989"/>
              <a:gd name="connsiteX2" fmla="*/ 32951 w 1812324"/>
              <a:gd name="connsiteY2" fmla="*/ 205945 h 345989"/>
              <a:gd name="connsiteX3" fmla="*/ 57665 w 1812324"/>
              <a:gd name="connsiteY3" fmla="*/ 255372 h 345989"/>
              <a:gd name="connsiteX4" fmla="*/ 74141 w 1812324"/>
              <a:gd name="connsiteY4" fmla="*/ 205945 h 345989"/>
              <a:gd name="connsiteX5" fmla="*/ 107092 w 1812324"/>
              <a:gd name="connsiteY5" fmla="*/ 205945 h 345989"/>
              <a:gd name="connsiteX6" fmla="*/ 115330 w 1812324"/>
              <a:gd name="connsiteY6" fmla="*/ 230659 h 345989"/>
              <a:gd name="connsiteX7" fmla="*/ 131805 w 1812324"/>
              <a:gd name="connsiteY7" fmla="*/ 205945 h 345989"/>
              <a:gd name="connsiteX8" fmla="*/ 140043 w 1812324"/>
              <a:gd name="connsiteY8" fmla="*/ 181232 h 345989"/>
              <a:gd name="connsiteX9" fmla="*/ 156519 w 1812324"/>
              <a:gd name="connsiteY9" fmla="*/ 230659 h 345989"/>
              <a:gd name="connsiteX10" fmla="*/ 172995 w 1812324"/>
              <a:gd name="connsiteY10" fmla="*/ 230659 h 345989"/>
              <a:gd name="connsiteX11" fmla="*/ 197708 w 1812324"/>
              <a:gd name="connsiteY11" fmla="*/ 205945 h 345989"/>
              <a:gd name="connsiteX12" fmla="*/ 205946 w 1812324"/>
              <a:gd name="connsiteY12" fmla="*/ 238897 h 345989"/>
              <a:gd name="connsiteX13" fmla="*/ 222422 w 1812324"/>
              <a:gd name="connsiteY13" fmla="*/ 197708 h 345989"/>
              <a:gd name="connsiteX14" fmla="*/ 255373 w 1812324"/>
              <a:gd name="connsiteY14" fmla="*/ 90616 h 345989"/>
              <a:gd name="connsiteX15" fmla="*/ 263611 w 1812324"/>
              <a:gd name="connsiteY15" fmla="*/ 131805 h 345989"/>
              <a:gd name="connsiteX16" fmla="*/ 271849 w 1812324"/>
              <a:gd name="connsiteY16" fmla="*/ 197708 h 345989"/>
              <a:gd name="connsiteX17" fmla="*/ 280087 w 1812324"/>
              <a:gd name="connsiteY17" fmla="*/ 164756 h 345989"/>
              <a:gd name="connsiteX18" fmla="*/ 296562 w 1812324"/>
              <a:gd name="connsiteY18" fmla="*/ 131805 h 345989"/>
              <a:gd name="connsiteX19" fmla="*/ 304800 w 1812324"/>
              <a:gd name="connsiteY19" fmla="*/ 90616 h 345989"/>
              <a:gd name="connsiteX20" fmla="*/ 313038 w 1812324"/>
              <a:gd name="connsiteY20" fmla="*/ 123567 h 345989"/>
              <a:gd name="connsiteX21" fmla="*/ 321276 w 1812324"/>
              <a:gd name="connsiteY21" fmla="*/ 255372 h 345989"/>
              <a:gd name="connsiteX22" fmla="*/ 329514 w 1812324"/>
              <a:gd name="connsiteY22" fmla="*/ 214183 h 345989"/>
              <a:gd name="connsiteX23" fmla="*/ 345989 w 1812324"/>
              <a:gd name="connsiteY23" fmla="*/ 148281 h 345989"/>
              <a:gd name="connsiteX24" fmla="*/ 354227 w 1812324"/>
              <a:gd name="connsiteY24" fmla="*/ 172994 h 345989"/>
              <a:gd name="connsiteX25" fmla="*/ 362465 w 1812324"/>
              <a:gd name="connsiteY25" fmla="*/ 321275 h 345989"/>
              <a:gd name="connsiteX26" fmla="*/ 378941 w 1812324"/>
              <a:gd name="connsiteY26" fmla="*/ 255372 h 345989"/>
              <a:gd name="connsiteX27" fmla="*/ 387178 w 1812324"/>
              <a:gd name="connsiteY27" fmla="*/ 197708 h 345989"/>
              <a:gd name="connsiteX28" fmla="*/ 395416 w 1812324"/>
              <a:gd name="connsiteY28" fmla="*/ 255372 h 345989"/>
              <a:gd name="connsiteX29" fmla="*/ 403654 w 1812324"/>
              <a:gd name="connsiteY29" fmla="*/ 296562 h 345989"/>
              <a:gd name="connsiteX30" fmla="*/ 411892 w 1812324"/>
              <a:gd name="connsiteY30" fmla="*/ 238897 h 345989"/>
              <a:gd name="connsiteX31" fmla="*/ 428368 w 1812324"/>
              <a:gd name="connsiteY31" fmla="*/ 164756 h 345989"/>
              <a:gd name="connsiteX32" fmla="*/ 436605 w 1812324"/>
              <a:gd name="connsiteY32" fmla="*/ 107091 h 345989"/>
              <a:gd name="connsiteX33" fmla="*/ 444843 w 1812324"/>
              <a:gd name="connsiteY33" fmla="*/ 131805 h 345989"/>
              <a:gd name="connsiteX34" fmla="*/ 453081 w 1812324"/>
              <a:gd name="connsiteY34" fmla="*/ 197708 h 345989"/>
              <a:gd name="connsiteX35" fmla="*/ 461319 w 1812324"/>
              <a:gd name="connsiteY35" fmla="*/ 304800 h 345989"/>
              <a:gd name="connsiteX36" fmla="*/ 469557 w 1812324"/>
              <a:gd name="connsiteY36" fmla="*/ 280086 h 345989"/>
              <a:gd name="connsiteX37" fmla="*/ 477795 w 1812324"/>
              <a:gd name="connsiteY37" fmla="*/ 247135 h 345989"/>
              <a:gd name="connsiteX38" fmla="*/ 486032 w 1812324"/>
              <a:gd name="connsiteY38" fmla="*/ 280086 h 345989"/>
              <a:gd name="connsiteX39" fmla="*/ 502508 w 1812324"/>
              <a:gd name="connsiteY39" fmla="*/ 337751 h 345989"/>
              <a:gd name="connsiteX40" fmla="*/ 527222 w 1812324"/>
              <a:gd name="connsiteY40" fmla="*/ 214183 h 345989"/>
              <a:gd name="connsiteX41" fmla="*/ 535459 w 1812324"/>
              <a:gd name="connsiteY41" fmla="*/ 189470 h 345989"/>
              <a:gd name="connsiteX42" fmla="*/ 543697 w 1812324"/>
              <a:gd name="connsiteY42" fmla="*/ 214183 h 345989"/>
              <a:gd name="connsiteX43" fmla="*/ 560173 w 1812324"/>
              <a:gd name="connsiteY43" fmla="*/ 329513 h 345989"/>
              <a:gd name="connsiteX44" fmla="*/ 568411 w 1812324"/>
              <a:gd name="connsiteY44" fmla="*/ 296562 h 345989"/>
              <a:gd name="connsiteX45" fmla="*/ 576649 w 1812324"/>
              <a:gd name="connsiteY45" fmla="*/ 271848 h 345989"/>
              <a:gd name="connsiteX46" fmla="*/ 593124 w 1812324"/>
              <a:gd name="connsiteY46" fmla="*/ 189470 h 345989"/>
              <a:gd name="connsiteX47" fmla="*/ 609600 w 1812324"/>
              <a:gd name="connsiteY47" fmla="*/ 214183 h 345989"/>
              <a:gd name="connsiteX48" fmla="*/ 617838 w 1812324"/>
              <a:gd name="connsiteY48" fmla="*/ 271848 h 345989"/>
              <a:gd name="connsiteX49" fmla="*/ 626076 w 1812324"/>
              <a:gd name="connsiteY49" fmla="*/ 247135 h 345989"/>
              <a:gd name="connsiteX50" fmla="*/ 634314 w 1812324"/>
              <a:gd name="connsiteY50" fmla="*/ 214183 h 345989"/>
              <a:gd name="connsiteX51" fmla="*/ 650789 w 1812324"/>
              <a:gd name="connsiteY51" fmla="*/ 238897 h 345989"/>
              <a:gd name="connsiteX52" fmla="*/ 659027 w 1812324"/>
              <a:gd name="connsiteY52" fmla="*/ 304800 h 345989"/>
              <a:gd name="connsiteX53" fmla="*/ 667265 w 1812324"/>
              <a:gd name="connsiteY53" fmla="*/ 271848 h 345989"/>
              <a:gd name="connsiteX54" fmla="*/ 675503 w 1812324"/>
              <a:gd name="connsiteY54" fmla="*/ 205945 h 345989"/>
              <a:gd name="connsiteX55" fmla="*/ 683741 w 1812324"/>
              <a:gd name="connsiteY55" fmla="*/ 255372 h 345989"/>
              <a:gd name="connsiteX56" fmla="*/ 691978 w 1812324"/>
              <a:gd name="connsiteY56" fmla="*/ 296562 h 345989"/>
              <a:gd name="connsiteX57" fmla="*/ 700216 w 1812324"/>
              <a:gd name="connsiteY57" fmla="*/ 247135 h 345989"/>
              <a:gd name="connsiteX58" fmla="*/ 716692 w 1812324"/>
              <a:gd name="connsiteY58" fmla="*/ 181232 h 345989"/>
              <a:gd name="connsiteX59" fmla="*/ 724930 w 1812324"/>
              <a:gd name="connsiteY59" fmla="*/ 230659 h 345989"/>
              <a:gd name="connsiteX60" fmla="*/ 733168 w 1812324"/>
              <a:gd name="connsiteY60" fmla="*/ 271848 h 345989"/>
              <a:gd name="connsiteX61" fmla="*/ 741405 w 1812324"/>
              <a:gd name="connsiteY61" fmla="*/ 222421 h 345989"/>
              <a:gd name="connsiteX62" fmla="*/ 757881 w 1812324"/>
              <a:gd name="connsiteY62" fmla="*/ 156518 h 345989"/>
              <a:gd name="connsiteX63" fmla="*/ 766119 w 1812324"/>
              <a:gd name="connsiteY63" fmla="*/ 263610 h 345989"/>
              <a:gd name="connsiteX64" fmla="*/ 774357 w 1812324"/>
              <a:gd name="connsiteY64" fmla="*/ 288324 h 345989"/>
              <a:gd name="connsiteX65" fmla="*/ 782595 w 1812324"/>
              <a:gd name="connsiteY65" fmla="*/ 337751 h 345989"/>
              <a:gd name="connsiteX66" fmla="*/ 790832 w 1812324"/>
              <a:gd name="connsiteY66" fmla="*/ 181232 h 345989"/>
              <a:gd name="connsiteX67" fmla="*/ 807308 w 1812324"/>
              <a:gd name="connsiteY67" fmla="*/ 57664 h 345989"/>
              <a:gd name="connsiteX68" fmla="*/ 815546 w 1812324"/>
              <a:gd name="connsiteY68" fmla="*/ 115329 h 345989"/>
              <a:gd name="connsiteX69" fmla="*/ 823784 w 1812324"/>
              <a:gd name="connsiteY69" fmla="*/ 247135 h 345989"/>
              <a:gd name="connsiteX70" fmla="*/ 832022 w 1812324"/>
              <a:gd name="connsiteY70" fmla="*/ 205945 h 345989"/>
              <a:gd name="connsiteX71" fmla="*/ 840259 w 1812324"/>
              <a:gd name="connsiteY71" fmla="*/ 172994 h 345989"/>
              <a:gd name="connsiteX72" fmla="*/ 848497 w 1812324"/>
              <a:gd name="connsiteY72" fmla="*/ 131805 h 345989"/>
              <a:gd name="connsiteX73" fmla="*/ 864973 w 1812324"/>
              <a:gd name="connsiteY73" fmla="*/ 107091 h 345989"/>
              <a:gd name="connsiteX74" fmla="*/ 881449 w 1812324"/>
              <a:gd name="connsiteY74" fmla="*/ 214183 h 345989"/>
              <a:gd name="connsiteX75" fmla="*/ 889687 w 1812324"/>
              <a:gd name="connsiteY75" fmla="*/ 255372 h 345989"/>
              <a:gd name="connsiteX76" fmla="*/ 914400 w 1812324"/>
              <a:gd name="connsiteY76" fmla="*/ 148281 h 345989"/>
              <a:gd name="connsiteX77" fmla="*/ 939114 w 1812324"/>
              <a:gd name="connsiteY77" fmla="*/ 0 h 345989"/>
              <a:gd name="connsiteX78" fmla="*/ 947351 w 1812324"/>
              <a:gd name="connsiteY78" fmla="*/ 32951 h 345989"/>
              <a:gd name="connsiteX79" fmla="*/ 955589 w 1812324"/>
              <a:gd name="connsiteY79" fmla="*/ 57664 h 345989"/>
              <a:gd name="connsiteX80" fmla="*/ 972065 w 1812324"/>
              <a:gd name="connsiteY80" fmla="*/ 181232 h 345989"/>
              <a:gd name="connsiteX81" fmla="*/ 996778 w 1812324"/>
              <a:gd name="connsiteY81" fmla="*/ 238897 h 345989"/>
              <a:gd name="connsiteX82" fmla="*/ 1013254 w 1812324"/>
              <a:gd name="connsiteY82" fmla="*/ 304800 h 345989"/>
              <a:gd name="connsiteX83" fmla="*/ 1021492 w 1812324"/>
              <a:gd name="connsiteY83" fmla="*/ 214183 h 345989"/>
              <a:gd name="connsiteX84" fmla="*/ 1037968 w 1812324"/>
              <a:gd name="connsiteY84" fmla="*/ 181232 h 345989"/>
              <a:gd name="connsiteX85" fmla="*/ 1046205 w 1812324"/>
              <a:gd name="connsiteY85" fmla="*/ 238897 h 345989"/>
              <a:gd name="connsiteX86" fmla="*/ 1062681 w 1812324"/>
              <a:gd name="connsiteY86" fmla="*/ 296562 h 345989"/>
              <a:gd name="connsiteX87" fmla="*/ 1070919 w 1812324"/>
              <a:gd name="connsiteY87" fmla="*/ 263610 h 345989"/>
              <a:gd name="connsiteX88" fmla="*/ 1087395 w 1812324"/>
              <a:gd name="connsiteY88" fmla="*/ 181232 h 345989"/>
              <a:gd name="connsiteX89" fmla="*/ 1103870 w 1812324"/>
              <a:gd name="connsiteY89" fmla="*/ 181232 h 345989"/>
              <a:gd name="connsiteX90" fmla="*/ 1112108 w 1812324"/>
              <a:gd name="connsiteY90" fmla="*/ 205945 h 345989"/>
              <a:gd name="connsiteX91" fmla="*/ 1120346 w 1812324"/>
              <a:gd name="connsiteY91" fmla="*/ 238897 h 345989"/>
              <a:gd name="connsiteX92" fmla="*/ 1145059 w 1812324"/>
              <a:gd name="connsiteY92" fmla="*/ 172994 h 345989"/>
              <a:gd name="connsiteX93" fmla="*/ 1153297 w 1812324"/>
              <a:gd name="connsiteY93" fmla="*/ 197708 h 345989"/>
              <a:gd name="connsiteX94" fmla="*/ 1161535 w 1812324"/>
              <a:gd name="connsiteY94" fmla="*/ 238897 h 345989"/>
              <a:gd name="connsiteX95" fmla="*/ 1169773 w 1812324"/>
              <a:gd name="connsiteY95" fmla="*/ 205945 h 345989"/>
              <a:gd name="connsiteX96" fmla="*/ 1186249 w 1812324"/>
              <a:gd name="connsiteY96" fmla="*/ 181232 h 345989"/>
              <a:gd name="connsiteX97" fmla="*/ 1194487 w 1812324"/>
              <a:gd name="connsiteY97" fmla="*/ 205945 h 345989"/>
              <a:gd name="connsiteX98" fmla="*/ 1210962 w 1812324"/>
              <a:gd name="connsiteY98" fmla="*/ 271848 h 345989"/>
              <a:gd name="connsiteX99" fmla="*/ 1219200 w 1812324"/>
              <a:gd name="connsiteY99" fmla="*/ 321275 h 345989"/>
              <a:gd name="connsiteX100" fmla="*/ 1235676 w 1812324"/>
              <a:gd name="connsiteY100" fmla="*/ 255372 h 345989"/>
              <a:gd name="connsiteX101" fmla="*/ 1260389 w 1812324"/>
              <a:gd name="connsiteY101" fmla="*/ 131805 h 345989"/>
              <a:gd name="connsiteX102" fmla="*/ 1276865 w 1812324"/>
              <a:gd name="connsiteY102" fmla="*/ 74140 h 345989"/>
              <a:gd name="connsiteX103" fmla="*/ 1285103 w 1812324"/>
              <a:gd name="connsiteY103" fmla="*/ 172994 h 345989"/>
              <a:gd name="connsiteX104" fmla="*/ 1293341 w 1812324"/>
              <a:gd name="connsiteY104" fmla="*/ 115329 h 345989"/>
              <a:gd name="connsiteX105" fmla="*/ 1301578 w 1812324"/>
              <a:gd name="connsiteY105" fmla="*/ 214183 h 345989"/>
              <a:gd name="connsiteX106" fmla="*/ 1309816 w 1812324"/>
              <a:gd name="connsiteY106" fmla="*/ 172994 h 345989"/>
              <a:gd name="connsiteX107" fmla="*/ 1318054 w 1812324"/>
              <a:gd name="connsiteY107" fmla="*/ 140043 h 345989"/>
              <a:gd name="connsiteX108" fmla="*/ 1326292 w 1812324"/>
              <a:gd name="connsiteY108" fmla="*/ 205945 h 345989"/>
              <a:gd name="connsiteX109" fmla="*/ 1334530 w 1812324"/>
              <a:gd name="connsiteY109" fmla="*/ 280086 h 345989"/>
              <a:gd name="connsiteX110" fmla="*/ 1342768 w 1812324"/>
              <a:gd name="connsiteY110" fmla="*/ 255372 h 345989"/>
              <a:gd name="connsiteX111" fmla="*/ 1359243 w 1812324"/>
              <a:gd name="connsiteY111" fmla="*/ 164756 h 345989"/>
              <a:gd name="connsiteX112" fmla="*/ 1375719 w 1812324"/>
              <a:gd name="connsiteY112" fmla="*/ 230659 h 345989"/>
              <a:gd name="connsiteX113" fmla="*/ 1392195 w 1812324"/>
              <a:gd name="connsiteY113" fmla="*/ 345989 h 345989"/>
              <a:gd name="connsiteX114" fmla="*/ 1400432 w 1812324"/>
              <a:gd name="connsiteY114" fmla="*/ 304800 h 345989"/>
              <a:gd name="connsiteX115" fmla="*/ 1416908 w 1812324"/>
              <a:gd name="connsiteY115" fmla="*/ 263610 h 345989"/>
              <a:gd name="connsiteX116" fmla="*/ 1425146 w 1812324"/>
              <a:gd name="connsiteY116" fmla="*/ 238897 h 345989"/>
              <a:gd name="connsiteX117" fmla="*/ 1433384 w 1812324"/>
              <a:gd name="connsiteY117" fmla="*/ 164756 h 345989"/>
              <a:gd name="connsiteX118" fmla="*/ 1441622 w 1812324"/>
              <a:gd name="connsiteY118" fmla="*/ 189470 h 345989"/>
              <a:gd name="connsiteX119" fmla="*/ 1449859 w 1812324"/>
              <a:gd name="connsiteY119" fmla="*/ 255372 h 345989"/>
              <a:gd name="connsiteX120" fmla="*/ 1458097 w 1812324"/>
              <a:gd name="connsiteY120" fmla="*/ 230659 h 345989"/>
              <a:gd name="connsiteX121" fmla="*/ 1474573 w 1812324"/>
              <a:gd name="connsiteY121" fmla="*/ 172994 h 345989"/>
              <a:gd name="connsiteX122" fmla="*/ 1482811 w 1812324"/>
              <a:gd name="connsiteY122" fmla="*/ 214183 h 345989"/>
              <a:gd name="connsiteX123" fmla="*/ 1491049 w 1812324"/>
              <a:gd name="connsiteY123" fmla="*/ 238897 h 345989"/>
              <a:gd name="connsiteX124" fmla="*/ 1499287 w 1812324"/>
              <a:gd name="connsiteY124" fmla="*/ 288324 h 345989"/>
              <a:gd name="connsiteX125" fmla="*/ 1515762 w 1812324"/>
              <a:gd name="connsiteY125" fmla="*/ 263610 h 345989"/>
              <a:gd name="connsiteX126" fmla="*/ 1540476 w 1812324"/>
              <a:gd name="connsiteY126" fmla="*/ 255372 h 345989"/>
              <a:gd name="connsiteX127" fmla="*/ 1548714 w 1812324"/>
              <a:gd name="connsiteY127" fmla="*/ 288324 h 345989"/>
              <a:gd name="connsiteX128" fmla="*/ 1581665 w 1812324"/>
              <a:gd name="connsiteY128" fmla="*/ 214183 h 345989"/>
              <a:gd name="connsiteX129" fmla="*/ 1598141 w 1812324"/>
              <a:gd name="connsiteY129" fmla="*/ 164756 h 345989"/>
              <a:gd name="connsiteX130" fmla="*/ 1606378 w 1812324"/>
              <a:gd name="connsiteY130" fmla="*/ 140043 h 345989"/>
              <a:gd name="connsiteX131" fmla="*/ 1614616 w 1812324"/>
              <a:gd name="connsiteY131" fmla="*/ 164756 h 345989"/>
              <a:gd name="connsiteX132" fmla="*/ 1622854 w 1812324"/>
              <a:gd name="connsiteY132" fmla="*/ 140043 h 345989"/>
              <a:gd name="connsiteX133" fmla="*/ 1631092 w 1812324"/>
              <a:gd name="connsiteY133" fmla="*/ 164756 h 345989"/>
              <a:gd name="connsiteX134" fmla="*/ 1664043 w 1812324"/>
              <a:gd name="connsiteY134" fmla="*/ 247135 h 345989"/>
              <a:gd name="connsiteX135" fmla="*/ 1688757 w 1812324"/>
              <a:gd name="connsiteY135" fmla="*/ 214183 h 345989"/>
              <a:gd name="connsiteX136" fmla="*/ 1696995 w 1812324"/>
              <a:gd name="connsiteY136" fmla="*/ 181232 h 345989"/>
              <a:gd name="connsiteX137" fmla="*/ 1705232 w 1812324"/>
              <a:gd name="connsiteY137" fmla="*/ 156518 h 345989"/>
              <a:gd name="connsiteX138" fmla="*/ 1713470 w 1812324"/>
              <a:gd name="connsiteY138" fmla="*/ 197708 h 345989"/>
              <a:gd name="connsiteX139" fmla="*/ 1721708 w 1812324"/>
              <a:gd name="connsiteY139" fmla="*/ 222421 h 345989"/>
              <a:gd name="connsiteX140" fmla="*/ 1729946 w 1812324"/>
              <a:gd name="connsiteY140" fmla="*/ 263610 h 345989"/>
              <a:gd name="connsiteX141" fmla="*/ 1746422 w 1812324"/>
              <a:gd name="connsiteY141" fmla="*/ 230659 h 345989"/>
              <a:gd name="connsiteX142" fmla="*/ 1754659 w 1812324"/>
              <a:gd name="connsiteY142" fmla="*/ 205945 h 345989"/>
              <a:gd name="connsiteX143" fmla="*/ 1779373 w 1812324"/>
              <a:gd name="connsiteY143" fmla="*/ 238897 h 345989"/>
              <a:gd name="connsiteX144" fmla="*/ 1795849 w 1812324"/>
              <a:gd name="connsiteY144" fmla="*/ 205945 h 345989"/>
              <a:gd name="connsiteX145" fmla="*/ 1804087 w 1812324"/>
              <a:gd name="connsiteY145" fmla="*/ 230659 h 345989"/>
              <a:gd name="connsiteX146" fmla="*/ 1812324 w 1812324"/>
              <a:gd name="connsiteY146" fmla="*/ 238897 h 3459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Lst>
            <a:rect l="l" t="t" r="r" b="b"/>
            <a:pathLst>
              <a:path w="1812324" h="345989">
                <a:moveTo>
                  <a:pt x="0" y="214183"/>
                </a:moveTo>
                <a:cubicBezTo>
                  <a:pt x="5492" y="227913"/>
                  <a:pt x="2130" y="258959"/>
                  <a:pt x="16476" y="255372"/>
                </a:cubicBezTo>
                <a:cubicBezTo>
                  <a:pt x="33324" y="251160"/>
                  <a:pt x="32951" y="205945"/>
                  <a:pt x="32951" y="205945"/>
                </a:cubicBezTo>
                <a:cubicBezTo>
                  <a:pt x="33115" y="206436"/>
                  <a:pt x="49147" y="261760"/>
                  <a:pt x="57665" y="255372"/>
                </a:cubicBezTo>
                <a:cubicBezTo>
                  <a:pt x="71559" y="244952"/>
                  <a:pt x="74141" y="205945"/>
                  <a:pt x="74141" y="205945"/>
                </a:cubicBezTo>
                <a:cubicBezTo>
                  <a:pt x="93726" y="264709"/>
                  <a:pt x="65954" y="205945"/>
                  <a:pt x="107092" y="205945"/>
                </a:cubicBezTo>
                <a:cubicBezTo>
                  <a:pt x="115776" y="205945"/>
                  <a:pt x="112584" y="222421"/>
                  <a:pt x="115330" y="230659"/>
                </a:cubicBezTo>
                <a:cubicBezTo>
                  <a:pt x="120822" y="222421"/>
                  <a:pt x="127377" y="214800"/>
                  <a:pt x="131805" y="205945"/>
                </a:cubicBezTo>
                <a:cubicBezTo>
                  <a:pt x="135688" y="198178"/>
                  <a:pt x="133903" y="175092"/>
                  <a:pt x="140043" y="181232"/>
                </a:cubicBezTo>
                <a:cubicBezTo>
                  <a:pt x="152323" y="193512"/>
                  <a:pt x="156519" y="230659"/>
                  <a:pt x="156519" y="230659"/>
                </a:cubicBezTo>
                <a:cubicBezTo>
                  <a:pt x="177195" y="147958"/>
                  <a:pt x="152319" y="225491"/>
                  <a:pt x="172995" y="230659"/>
                </a:cubicBezTo>
                <a:cubicBezTo>
                  <a:pt x="184297" y="233484"/>
                  <a:pt x="189470" y="214183"/>
                  <a:pt x="197708" y="205945"/>
                </a:cubicBezTo>
                <a:cubicBezTo>
                  <a:pt x="200454" y="216929"/>
                  <a:pt x="195205" y="242477"/>
                  <a:pt x="205946" y="238897"/>
                </a:cubicBezTo>
                <a:cubicBezTo>
                  <a:pt x="219975" y="234221"/>
                  <a:pt x="217449" y="211634"/>
                  <a:pt x="222422" y="197708"/>
                </a:cubicBezTo>
                <a:cubicBezTo>
                  <a:pt x="245998" y="131696"/>
                  <a:pt x="242867" y="140639"/>
                  <a:pt x="255373" y="90616"/>
                </a:cubicBezTo>
                <a:cubicBezTo>
                  <a:pt x="258119" y="104346"/>
                  <a:pt x="261482" y="117966"/>
                  <a:pt x="263611" y="131805"/>
                </a:cubicBezTo>
                <a:cubicBezTo>
                  <a:pt x="266977" y="153686"/>
                  <a:pt x="261948" y="177907"/>
                  <a:pt x="271849" y="197708"/>
                </a:cubicBezTo>
                <a:cubicBezTo>
                  <a:pt x="276912" y="207835"/>
                  <a:pt x="276112" y="175357"/>
                  <a:pt x="280087" y="164756"/>
                </a:cubicBezTo>
                <a:cubicBezTo>
                  <a:pt x="284399" y="153258"/>
                  <a:pt x="291070" y="142789"/>
                  <a:pt x="296562" y="131805"/>
                </a:cubicBezTo>
                <a:cubicBezTo>
                  <a:pt x="299308" y="118075"/>
                  <a:pt x="292277" y="96878"/>
                  <a:pt x="304800" y="90616"/>
                </a:cubicBezTo>
                <a:cubicBezTo>
                  <a:pt x="314926" y="85553"/>
                  <a:pt x="311911" y="112301"/>
                  <a:pt x="313038" y="123567"/>
                </a:cubicBezTo>
                <a:cubicBezTo>
                  <a:pt x="317418" y="167369"/>
                  <a:pt x="318530" y="211437"/>
                  <a:pt x="321276" y="255372"/>
                </a:cubicBezTo>
                <a:cubicBezTo>
                  <a:pt x="324022" y="241642"/>
                  <a:pt x="326366" y="227826"/>
                  <a:pt x="329514" y="214183"/>
                </a:cubicBezTo>
                <a:cubicBezTo>
                  <a:pt x="334606" y="192119"/>
                  <a:pt x="345989" y="148281"/>
                  <a:pt x="345989" y="148281"/>
                </a:cubicBezTo>
                <a:cubicBezTo>
                  <a:pt x="348735" y="156519"/>
                  <a:pt x="353404" y="164350"/>
                  <a:pt x="354227" y="172994"/>
                </a:cubicBezTo>
                <a:cubicBezTo>
                  <a:pt x="358920" y="222274"/>
                  <a:pt x="348240" y="273860"/>
                  <a:pt x="362465" y="321275"/>
                </a:cubicBezTo>
                <a:cubicBezTo>
                  <a:pt x="368972" y="342964"/>
                  <a:pt x="375739" y="277788"/>
                  <a:pt x="378941" y="255372"/>
                </a:cubicBezTo>
                <a:lnTo>
                  <a:pt x="387178" y="197708"/>
                </a:lnTo>
                <a:cubicBezTo>
                  <a:pt x="389924" y="216929"/>
                  <a:pt x="392224" y="236220"/>
                  <a:pt x="395416" y="255372"/>
                </a:cubicBezTo>
                <a:cubicBezTo>
                  <a:pt x="397718" y="269183"/>
                  <a:pt x="393753" y="306463"/>
                  <a:pt x="403654" y="296562"/>
                </a:cubicBezTo>
                <a:cubicBezTo>
                  <a:pt x="417384" y="282833"/>
                  <a:pt x="408939" y="258088"/>
                  <a:pt x="411892" y="238897"/>
                </a:cubicBezTo>
                <a:cubicBezTo>
                  <a:pt x="420177" y="185047"/>
                  <a:pt x="415566" y="203162"/>
                  <a:pt x="428368" y="164756"/>
                </a:cubicBezTo>
                <a:cubicBezTo>
                  <a:pt x="431114" y="145534"/>
                  <a:pt x="427922" y="124458"/>
                  <a:pt x="436605" y="107091"/>
                </a:cubicBezTo>
                <a:cubicBezTo>
                  <a:pt x="440488" y="99324"/>
                  <a:pt x="443290" y="123261"/>
                  <a:pt x="444843" y="131805"/>
                </a:cubicBezTo>
                <a:cubicBezTo>
                  <a:pt x="448803" y="153587"/>
                  <a:pt x="450982" y="175669"/>
                  <a:pt x="453081" y="197708"/>
                </a:cubicBezTo>
                <a:cubicBezTo>
                  <a:pt x="456475" y="233350"/>
                  <a:pt x="458573" y="269103"/>
                  <a:pt x="461319" y="304800"/>
                </a:cubicBezTo>
                <a:cubicBezTo>
                  <a:pt x="464065" y="296562"/>
                  <a:pt x="467171" y="288435"/>
                  <a:pt x="469557" y="280086"/>
                </a:cubicBezTo>
                <a:cubicBezTo>
                  <a:pt x="472667" y="269200"/>
                  <a:pt x="466473" y="247135"/>
                  <a:pt x="477795" y="247135"/>
                </a:cubicBezTo>
                <a:cubicBezTo>
                  <a:pt x="489117" y="247135"/>
                  <a:pt x="482922" y="269200"/>
                  <a:pt x="486032" y="280086"/>
                </a:cubicBezTo>
                <a:cubicBezTo>
                  <a:pt x="509679" y="362852"/>
                  <a:pt x="476742" y="234690"/>
                  <a:pt x="502508" y="337751"/>
                </a:cubicBezTo>
                <a:cubicBezTo>
                  <a:pt x="509410" y="296342"/>
                  <a:pt x="515664" y="254636"/>
                  <a:pt x="527222" y="214183"/>
                </a:cubicBezTo>
                <a:cubicBezTo>
                  <a:pt x="529607" y="205834"/>
                  <a:pt x="532713" y="197708"/>
                  <a:pt x="535459" y="189470"/>
                </a:cubicBezTo>
                <a:cubicBezTo>
                  <a:pt x="538205" y="197708"/>
                  <a:pt x="541591" y="205759"/>
                  <a:pt x="543697" y="214183"/>
                </a:cubicBezTo>
                <a:cubicBezTo>
                  <a:pt x="554189" y="256149"/>
                  <a:pt x="555047" y="283379"/>
                  <a:pt x="560173" y="329513"/>
                </a:cubicBezTo>
                <a:cubicBezTo>
                  <a:pt x="562919" y="318529"/>
                  <a:pt x="565301" y="307448"/>
                  <a:pt x="568411" y="296562"/>
                </a:cubicBezTo>
                <a:cubicBezTo>
                  <a:pt x="570797" y="288213"/>
                  <a:pt x="574696" y="280309"/>
                  <a:pt x="576649" y="271848"/>
                </a:cubicBezTo>
                <a:cubicBezTo>
                  <a:pt x="582946" y="244562"/>
                  <a:pt x="593124" y="189470"/>
                  <a:pt x="593124" y="189470"/>
                </a:cubicBezTo>
                <a:cubicBezTo>
                  <a:pt x="598616" y="197708"/>
                  <a:pt x="606755" y="204700"/>
                  <a:pt x="609600" y="214183"/>
                </a:cubicBezTo>
                <a:cubicBezTo>
                  <a:pt x="615180" y="232781"/>
                  <a:pt x="609155" y="254481"/>
                  <a:pt x="617838" y="271848"/>
                </a:cubicBezTo>
                <a:cubicBezTo>
                  <a:pt x="621721" y="279615"/>
                  <a:pt x="623690" y="255484"/>
                  <a:pt x="626076" y="247135"/>
                </a:cubicBezTo>
                <a:cubicBezTo>
                  <a:pt x="629186" y="236249"/>
                  <a:pt x="631568" y="225167"/>
                  <a:pt x="634314" y="214183"/>
                </a:cubicBezTo>
                <a:cubicBezTo>
                  <a:pt x="639806" y="222421"/>
                  <a:pt x="648184" y="229345"/>
                  <a:pt x="650789" y="238897"/>
                </a:cubicBezTo>
                <a:cubicBezTo>
                  <a:pt x="656614" y="260256"/>
                  <a:pt x="649126" y="284999"/>
                  <a:pt x="659027" y="304800"/>
                </a:cubicBezTo>
                <a:cubicBezTo>
                  <a:pt x="664090" y="314927"/>
                  <a:pt x="665404" y="283016"/>
                  <a:pt x="667265" y="271848"/>
                </a:cubicBezTo>
                <a:cubicBezTo>
                  <a:pt x="670905" y="250011"/>
                  <a:pt x="672757" y="227913"/>
                  <a:pt x="675503" y="205945"/>
                </a:cubicBezTo>
                <a:cubicBezTo>
                  <a:pt x="678249" y="222421"/>
                  <a:pt x="680753" y="238938"/>
                  <a:pt x="683741" y="255372"/>
                </a:cubicBezTo>
                <a:cubicBezTo>
                  <a:pt x="686246" y="269148"/>
                  <a:pt x="679454" y="302824"/>
                  <a:pt x="691978" y="296562"/>
                </a:cubicBezTo>
                <a:cubicBezTo>
                  <a:pt x="706918" y="289093"/>
                  <a:pt x="697228" y="263569"/>
                  <a:pt x="700216" y="247135"/>
                </a:cubicBezTo>
                <a:cubicBezTo>
                  <a:pt x="708169" y="203394"/>
                  <a:pt x="705259" y="215530"/>
                  <a:pt x="716692" y="181232"/>
                </a:cubicBezTo>
                <a:cubicBezTo>
                  <a:pt x="719438" y="197708"/>
                  <a:pt x="721942" y="214225"/>
                  <a:pt x="724930" y="230659"/>
                </a:cubicBezTo>
                <a:cubicBezTo>
                  <a:pt x="727435" y="244435"/>
                  <a:pt x="720645" y="278110"/>
                  <a:pt x="733168" y="271848"/>
                </a:cubicBezTo>
                <a:cubicBezTo>
                  <a:pt x="748107" y="264378"/>
                  <a:pt x="738417" y="238854"/>
                  <a:pt x="741405" y="222421"/>
                </a:cubicBezTo>
                <a:cubicBezTo>
                  <a:pt x="749357" y="178685"/>
                  <a:pt x="746449" y="190814"/>
                  <a:pt x="757881" y="156518"/>
                </a:cubicBezTo>
                <a:cubicBezTo>
                  <a:pt x="760627" y="192215"/>
                  <a:pt x="761678" y="228084"/>
                  <a:pt x="766119" y="263610"/>
                </a:cubicBezTo>
                <a:cubicBezTo>
                  <a:pt x="767196" y="272227"/>
                  <a:pt x="772473" y="279847"/>
                  <a:pt x="774357" y="288324"/>
                </a:cubicBezTo>
                <a:cubicBezTo>
                  <a:pt x="777980" y="304629"/>
                  <a:pt x="779849" y="321275"/>
                  <a:pt x="782595" y="337751"/>
                </a:cubicBezTo>
                <a:cubicBezTo>
                  <a:pt x="785341" y="285578"/>
                  <a:pt x="786973" y="233334"/>
                  <a:pt x="790832" y="181232"/>
                </a:cubicBezTo>
                <a:cubicBezTo>
                  <a:pt x="792470" y="159122"/>
                  <a:pt x="803840" y="81938"/>
                  <a:pt x="807308" y="57664"/>
                </a:cubicBezTo>
                <a:cubicBezTo>
                  <a:pt x="810054" y="76886"/>
                  <a:pt x="813864" y="95985"/>
                  <a:pt x="815546" y="115329"/>
                </a:cubicBezTo>
                <a:cubicBezTo>
                  <a:pt x="819360" y="159185"/>
                  <a:pt x="815909" y="203824"/>
                  <a:pt x="823784" y="247135"/>
                </a:cubicBezTo>
                <a:cubicBezTo>
                  <a:pt x="826289" y="260911"/>
                  <a:pt x="828985" y="219614"/>
                  <a:pt x="832022" y="205945"/>
                </a:cubicBezTo>
                <a:cubicBezTo>
                  <a:pt x="834478" y="194893"/>
                  <a:pt x="837803" y="184046"/>
                  <a:pt x="840259" y="172994"/>
                </a:cubicBezTo>
                <a:cubicBezTo>
                  <a:pt x="843296" y="159326"/>
                  <a:pt x="843581" y="144915"/>
                  <a:pt x="848497" y="131805"/>
                </a:cubicBezTo>
                <a:cubicBezTo>
                  <a:pt x="851973" y="122535"/>
                  <a:pt x="859481" y="115329"/>
                  <a:pt x="864973" y="107091"/>
                </a:cubicBezTo>
                <a:cubicBezTo>
                  <a:pt x="883529" y="162759"/>
                  <a:pt x="867290" y="107994"/>
                  <a:pt x="881449" y="214183"/>
                </a:cubicBezTo>
                <a:cubicBezTo>
                  <a:pt x="883300" y="228062"/>
                  <a:pt x="886941" y="241642"/>
                  <a:pt x="889687" y="255372"/>
                </a:cubicBezTo>
                <a:cubicBezTo>
                  <a:pt x="898014" y="222060"/>
                  <a:pt x="908995" y="179361"/>
                  <a:pt x="914400" y="148281"/>
                </a:cubicBezTo>
                <a:cubicBezTo>
                  <a:pt x="945389" y="-29904"/>
                  <a:pt x="917693" y="85683"/>
                  <a:pt x="939114" y="0"/>
                </a:cubicBezTo>
                <a:cubicBezTo>
                  <a:pt x="941860" y="10984"/>
                  <a:pt x="944241" y="22065"/>
                  <a:pt x="947351" y="32951"/>
                </a:cubicBezTo>
                <a:cubicBezTo>
                  <a:pt x="949736" y="41300"/>
                  <a:pt x="953705" y="49187"/>
                  <a:pt x="955589" y="57664"/>
                </a:cubicBezTo>
                <a:cubicBezTo>
                  <a:pt x="963806" y="94641"/>
                  <a:pt x="968099" y="145539"/>
                  <a:pt x="972065" y="181232"/>
                </a:cubicBezTo>
                <a:cubicBezTo>
                  <a:pt x="1002169" y="105975"/>
                  <a:pt x="984301" y="132837"/>
                  <a:pt x="996778" y="238897"/>
                </a:cubicBezTo>
                <a:cubicBezTo>
                  <a:pt x="1000392" y="269621"/>
                  <a:pt x="1004512" y="278574"/>
                  <a:pt x="1013254" y="304800"/>
                </a:cubicBezTo>
                <a:cubicBezTo>
                  <a:pt x="1016000" y="274594"/>
                  <a:pt x="1015544" y="243924"/>
                  <a:pt x="1021492" y="214183"/>
                </a:cubicBezTo>
                <a:cubicBezTo>
                  <a:pt x="1023900" y="202141"/>
                  <a:pt x="1029285" y="172548"/>
                  <a:pt x="1037968" y="181232"/>
                </a:cubicBezTo>
                <a:cubicBezTo>
                  <a:pt x="1051697" y="194962"/>
                  <a:pt x="1042732" y="219793"/>
                  <a:pt x="1046205" y="238897"/>
                </a:cubicBezTo>
                <a:cubicBezTo>
                  <a:pt x="1050342" y="261650"/>
                  <a:pt x="1055624" y="275390"/>
                  <a:pt x="1062681" y="296562"/>
                </a:cubicBezTo>
                <a:cubicBezTo>
                  <a:pt x="1065427" y="285578"/>
                  <a:pt x="1068547" y="274681"/>
                  <a:pt x="1070919" y="263610"/>
                </a:cubicBezTo>
                <a:cubicBezTo>
                  <a:pt x="1076787" y="236228"/>
                  <a:pt x="1087395" y="181232"/>
                  <a:pt x="1087395" y="181232"/>
                </a:cubicBezTo>
                <a:cubicBezTo>
                  <a:pt x="1109360" y="247133"/>
                  <a:pt x="1081903" y="181232"/>
                  <a:pt x="1103870" y="181232"/>
                </a:cubicBezTo>
                <a:cubicBezTo>
                  <a:pt x="1112553" y="181232"/>
                  <a:pt x="1109722" y="197596"/>
                  <a:pt x="1112108" y="205945"/>
                </a:cubicBezTo>
                <a:cubicBezTo>
                  <a:pt x="1115218" y="216831"/>
                  <a:pt x="1117600" y="227913"/>
                  <a:pt x="1120346" y="238897"/>
                </a:cubicBezTo>
                <a:cubicBezTo>
                  <a:pt x="1122536" y="230139"/>
                  <a:pt x="1133311" y="176910"/>
                  <a:pt x="1145059" y="172994"/>
                </a:cubicBezTo>
                <a:cubicBezTo>
                  <a:pt x="1153297" y="170248"/>
                  <a:pt x="1151191" y="189284"/>
                  <a:pt x="1153297" y="197708"/>
                </a:cubicBezTo>
                <a:cubicBezTo>
                  <a:pt x="1156693" y="211292"/>
                  <a:pt x="1158789" y="225167"/>
                  <a:pt x="1161535" y="238897"/>
                </a:cubicBezTo>
                <a:cubicBezTo>
                  <a:pt x="1164281" y="227913"/>
                  <a:pt x="1165313" y="216352"/>
                  <a:pt x="1169773" y="205945"/>
                </a:cubicBezTo>
                <a:cubicBezTo>
                  <a:pt x="1173673" y="196845"/>
                  <a:pt x="1176348" y="181232"/>
                  <a:pt x="1186249" y="181232"/>
                </a:cubicBezTo>
                <a:cubicBezTo>
                  <a:pt x="1194932" y="181232"/>
                  <a:pt x="1192381" y="197521"/>
                  <a:pt x="1194487" y="205945"/>
                </a:cubicBezTo>
                <a:lnTo>
                  <a:pt x="1210962" y="271848"/>
                </a:lnTo>
                <a:cubicBezTo>
                  <a:pt x="1213708" y="288324"/>
                  <a:pt x="1205302" y="330540"/>
                  <a:pt x="1219200" y="321275"/>
                </a:cubicBezTo>
                <a:cubicBezTo>
                  <a:pt x="1238041" y="308714"/>
                  <a:pt x="1230866" y="277499"/>
                  <a:pt x="1235676" y="255372"/>
                </a:cubicBezTo>
                <a:cubicBezTo>
                  <a:pt x="1244599" y="214326"/>
                  <a:pt x="1247106" y="171654"/>
                  <a:pt x="1260389" y="131805"/>
                </a:cubicBezTo>
                <a:cubicBezTo>
                  <a:pt x="1272207" y="96350"/>
                  <a:pt x="1266521" y="115515"/>
                  <a:pt x="1276865" y="74140"/>
                </a:cubicBezTo>
                <a:cubicBezTo>
                  <a:pt x="1279611" y="107091"/>
                  <a:pt x="1272823" y="142294"/>
                  <a:pt x="1285103" y="172994"/>
                </a:cubicBezTo>
                <a:cubicBezTo>
                  <a:pt x="1292314" y="191022"/>
                  <a:pt x="1286130" y="97301"/>
                  <a:pt x="1293341" y="115329"/>
                </a:cubicBezTo>
                <a:cubicBezTo>
                  <a:pt x="1305621" y="146030"/>
                  <a:pt x="1298832" y="181232"/>
                  <a:pt x="1301578" y="214183"/>
                </a:cubicBezTo>
                <a:cubicBezTo>
                  <a:pt x="1304324" y="200453"/>
                  <a:pt x="1306779" y="186662"/>
                  <a:pt x="1309816" y="172994"/>
                </a:cubicBezTo>
                <a:cubicBezTo>
                  <a:pt x="1312272" y="161942"/>
                  <a:pt x="1312991" y="129917"/>
                  <a:pt x="1318054" y="140043"/>
                </a:cubicBezTo>
                <a:cubicBezTo>
                  <a:pt x="1327955" y="159844"/>
                  <a:pt x="1323705" y="183958"/>
                  <a:pt x="1326292" y="205945"/>
                </a:cubicBezTo>
                <a:cubicBezTo>
                  <a:pt x="1329197" y="230640"/>
                  <a:pt x="1331784" y="255372"/>
                  <a:pt x="1334530" y="280086"/>
                </a:cubicBezTo>
                <a:cubicBezTo>
                  <a:pt x="1337276" y="271848"/>
                  <a:pt x="1340662" y="263796"/>
                  <a:pt x="1342768" y="255372"/>
                </a:cubicBezTo>
                <a:cubicBezTo>
                  <a:pt x="1348522" y="232357"/>
                  <a:pt x="1355573" y="186775"/>
                  <a:pt x="1359243" y="164756"/>
                </a:cubicBezTo>
                <a:cubicBezTo>
                  <a:pt x="1364735" y="186724"/>
                  <a:pt x="1373466" y="208128"/>
                  <a:pt x="1375719" y="230659"/>
                </a:cubicBezTo>
                <a:cubicBezTo>
                  <a:pt x="1385084" y="324303"/>
                  <a:pt x="1377264" y="286265"/>
                  <a:pt x="1392195" y="345989"/>
                </a:cubicBezTo>
                <a:cubicBezTo>
                  <a:pt x="1394941" y="332259"/>
                  <a:pt x="1396409" y="318211"/>
                  <a:pt x="1400432" y="304800"/>
                </a:cubicBezTo>
                <a:cubicBezTo>
                  <a:pt x="1404681" y="290636"/>
                  <a:pt x="1411716" y="277456"/>
                  <a:pt x="1416908" y="263610"/>
                </a:cubicBezTo>
                <a:cubicBezTo>
                  <a:pt x="1419957" y="255480"/>
                  <a:pt x="1422400" y="247135"/>
                  <a:pt x="1425146" y="238897"/>
                </a:cubicBezTo>
                <a:cubicBezTo>
                  <a:pt x="1427892" y="214183"/>
                  <a:pt x="1425521" y="188346"/>
                  <a:pt x="1433384" y="164756"/>
                </a:cubicBezTo>
                <a:cubicBezTo>
                  <a:pt x="1436130" y="156518"/>
                  <a:pt x="1440069" y="180926"/>
                  <a:pt x="1441622" y="189470"/>
                </a:cubicBezTo>
                <a:cubicBezTo>
                  <a:pt x="1445582" y="211251"/>
                  <a:pt x="1447113" y="233405"/>
                  <a:pt x="1449859" y="255372"/>
                </a:cubicBezTo>
                <a:cubicBezTo>
                  <a:pt x="1452605" y="247134"/>
                  <a:pt x="1455711" y="239008"/>
                  <a:pt x="1458097" y="230659"/>
                </a:cubicBezTo>
                <a:cubicBezTo>
                  <a:pt x="1478788" y="158244"/>
                  <a:pt x="1454819" y="232256"/>
                  <a:pt x="1474573" y="172994"/>
                </a:cubicBezTo>
                <a:cubicBezTo>
                  <a:pt x="1477319" y="186724"/>
                  <a:pt x="1479415" y="200599"/>
                  <a:pt x="1482811" y="214183"/>
                </a:cubicBezTo>
                <a:cubicBezTo>
                  <a:pt x="1484917" y="222607"/>
                  <a:pt x="1489165" y="230420"/>
                  <a:pt x="1491049" y="238897"/>
                </a:cubicBezTo>
                <a:cubicBezTo>
                  <a:pt x="1494672" y="255202"/>
                  <a:pt x="1496541" y="271848"/>
                  <a:pt x="1499287" y="288324"/>
                </a:cubicBezTo>
                <a:cubicBezTo>
                  <a:pt x="1504779" y="280086"/>
                  <a:pt x="1512286" y="272880"/>
                  <a:pt x="1515762" y="263610"/>
                </a:cubicBezTo>
                <a:cubicBezTo>
                  <a:pt x="1531731" y="221024"/>
                  <a:pt x="1513070" y="200561"/>
                  <a:pt x="1540476" y="255372"/>
                </a:cubicBezTo>
                <a:cubicBezTo>
                  <a:pt x="1543222" y="266356"/>
                  <a:pt x="1537730" y="291070"/>
                  <a:pt x="1548714" y="288324"/>
                </a:cubicBezTo>
                <a:cubicBezTo>
                  <a:pt x="1568927" y="283271"/>
                  <a:pt x="1576845" y="230250"/>
                  <a:pt x="1581665" y="214183"/>
                </a:cubicBezTo>
                <a:cubicBezTo>
                  <a:pt x="1586655" y="197549"/>
                  <a:pt x="1592649" y="181232"/>
                  <a:pt x="1598141" y="164756"/>
                </a:cubicBezTo>
                <a:lnTo>
                  <a:pt x="1606378" y="140043"/>
                </a:lnTo>
                <a:cubicBezTo>
                  <a:pt x="1609124" y="148281"/>
                  <a:pt x="1605933" y="164756"/>
                  <a:pt x="1614616" y="164756"/>
                </a:cubicBezTo>
                <a:cubicBezTo>
                  <a:pt x="1623299" y="164756"/>
                  <a:pt x="1614171" y="140043"/>
                  <a:pt x="1622854" y="140043"/>
                </a:cubicBezTo>
                <a:cubicBezTo>
                  <a:pt x="1631537" y="140043"/>
                  <a:pt x="1627867" y="156694"/>
                  <a:pt x="1631092" y="164756"/>
                </a:cubicBezTo>
                <a:cubicBezTo>
                  <a:pt x="1668602" y="258530"/>
                  <a:pt x="1645299" y="190902"/>
                  <a:pt x="1664043" y="247135"/>
                </a:cubicBezTo>
                <a:cubicBezTo>
                  <a:pt x="1672281" y="236151"/>
                  <a:pt x="1682617" y="226463"/>
                  <a:pt x="1688757" y="214183"/>
                </a:cubicBezTo>
                <a:cubicBezTo>
                  <a:pt x="1693820" y="204057"/>
                  <a:pt x="1693885" y="192118"/>
                  <a:pt x="1696995" y="181232"/>
                </a:cubicBezTo>
                <a:cubicBezTo>
                  <a:pt x="1699380" y="172883"/>
                  <a:pt x="1702486" y="164756"/>
                  <a:pt x="1705232" y="156518"/>
                </a:cubicBezTo>
                <a:cubicBezTo>
                  <a:pt x="1707978" y="170248"/>
                  <a:pt x="1710074" y="184124"/>
                  <a:pt x="1713470" y="197708"/>
                </a:cubicBezTo>
                <a:cubicBezTo>
                  <a:pt x="1715576" y="206132"/>
                  <a:pt x="1719602" y="213997"/>
                  <a:pt x="1721708" y="222421"/>
                </a:cubicBezTo>
                <a:cubicBezTo>
                  <a:pt x="1725104" y="236005"/>
                  <a:pt x="1727200" y="249880"/>
                  <a:pt x="1729946" y="263610"/>
                </a:cubicBezTo>
                <a:cubicBezTo>
                  <a:pt x="1735438" y="252626"/>
                  <a:pt x="1741585" y="241946"/>
                  <a:pt x="1746422" y="230659"/>
                </a:cubicBezTo>
                <a:cubicBezTo>
                  <a:pt x="1749843" y="222678"/>
                  <a:pt x="1746235" y="203839"/>
                  <a:pt x="1754659" y="205945"/>
                </a:cubicBezTo>
                <a:cubicBezTo>
                  <a:pt x="1767979" y="209275"/>
                  <a:pt x="1771135" y="227913"/>
                  <a:pt x="1779373" y="238897"/>
                </a:cubicBezTo>
                <a:cubicBezTo>
                  <a:pt x="1797985" y="294730"/>
                  <a:pt x="1776917" y="243808"/>
                  <a:pt x="1795849" y="205945"/>
                </a:cubicBezTo>
                <a:cubicBezTo>
                  <a:pt x="1799733" y="198178"/>
                  <a:pt x="1800204" y="222892"/>
                  <a:pt x="1804087" y="230659"/>
                </a:cubicBezTo>
                <a:cubicBezTo>
                  <a:pt x="1805824" y="234132"/>
                  <a:pt x="1809578" y="236151"/>
                  <a:pt x="1812324" y="238897"/>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13318" name="Rectangle 7"/>
          <p:cNvSpPr>
            <a:spLocks noChangeArrowheads="1"/>
          </p:cNvSpPr>
          <p:nvPr/>
        </p:nvSpPr>
        <p:spPr bwMode="auto">
          <a:xfrm>
            <a:off x="3017838" y="3001963"/>
            <a:ext cx="56356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000000"/>
                </a:solidFill>
                <a:latin typeface="Franklin Gothic Medium Cond" pitchFamily="34" charset="0"/>
              </a:rPr>
              <a:t>time</a:t>
            </a:r>
            <a:endParaRPr lang="en-US">
              <a:solidFill>
                <a:srgbClr val="000000"/>
              </a:solidFill>
            </a:endParaRPr>
          </a:p>
        </p:txBody>
      </p:sp>
      <p:sp>
        <p:nvSpPr>
          <p:cNvPr id="13319" name="TextBox 2"/>
          <p:cNvSpPr txBox="1">
            <a:spLocks noChangeArrowheads="1"/>
          </p:cNvSpPr>
          <p:nvPr/>
        </p:nvSpPr>
        <p:spPr bwMode="auto">
          <a:xfrm>
            <a:off x="3505200" y="1447800"/>
            <a:ext cx="43434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a:solidFill>
                  <a:srgbClr val="000000"/>
                </a:solidFill>
                <a:latin typeface="Franklin Gothic Medium Cond" pitchFamily="34" charset="0"/>
              </a:rPr>
              <a:t>Now, let’s define noise power and effective noise voltage:  </a:t>
            </a:r>
          </a:p>
        </p:txBody>
      </p:sp>
      <p:sp>
        <p:nvSpPr>
          <p:cNvPr id="10" name="Freeform 9"/>
          <p:cNvSpPr/>
          <p:nvPr/>
        </p:nvSpPr>
        <p:spPr>
          <a:xfrm>
            <a:off x="2336800" y="2152650"/>
            <a:ext cx="333375" cy="946150"/>
          </a:xfrm>
          <a:custGeom>
            <a:avLst/>
            <a:gdLst>
              <a:gd name="connsiteX0" fmla="*/ 164757 w 332657"/>
              <a:gd name="connsiteY0" fmla="*/ 0 h 947352"/>
              <a:gd name="connsiteX1" fmla="*/ 172994 w 332657"/>
              <a:gd name="connsiteY1" fmla="*/ 57665 h 947352"/>
              <a:gd name="connsiteX2" fmla="*/ 222421 w 332657"/>
              <a:gd name="connsiteY2" fmla="*/ 123568 h 947352"/>
              <a:gd name="connsiteX3" fmla="*/ 288324 w 332657"/>
              <a:gd name="connsiteY3" fmla="*/ 222422 h 947352"/>
              <a:gd name="connsiteX4" fmla="*/ 304800 w 332657"/>
              <a:gd name="connsiteY4" fmla="*/ 271849 h 947352"/>
              <a:gd name="connsiteX5" fmla="*/ 321275 w 332657"/>
              <a:gd name="connsiteY5" fmla="*/ 329514 h 947352"/>
              <a:gd name="connsiteX6" fmla="*/ 321275 w 332657"/>
              <a:gd name="connsiteY6" fmla="*/ 593125 h 947352"/>
              <a:gd name="connsiteX7" fmla="*/ 304800 w 332657"/>
              <a:gd name="connsiteY7" fmla="*/ 642552 h 947352"/>
              <a:gd name="connsiteX8" fmla="*/ 288324 w 332657"/>
              <a:gd name="connsiteY8" fmla="*/ 675503 h 947352"/>
              <a:gd name="connsiteX9" fmla="*/ 247135 w 332657"/>
              <a:gd name="connsiteY9" fmla="*/ 733168 h 947352"/>
              <a:gd name="connsiteX10" fmla="*/ 197708 w 332657"/>
              <a:gd name="connsiteY10" fmla="*/ 782595 h 947352"/>
              <a:gd name="connsiteX11" fmla="*/ 156519 w 332657"/>
              <a:gd name="connsiteY11" fmla="*/ 832022 h 947352"/>
              <a:gd name="connsiteX12" fmla="*/ 131805 w 332657"/>
              <a:gd name="connsiteY12" fmla="*/ 848498 h 947352"/>
              <a:gd name="connsiteX13" fmla="*/ 82378 w 332657"/>
              <a:gd name="connsiteY13" fmla="*/ 889687 h 947352"/>
              <a:gd name="connsiteX14" fmla="*/ 65902 w 332657"/>
              <a:gd name="connsiteY14" fmla="*/ 914400 h 947352"/>
              <a:gd name="connsiteX15" fmla="*/ 41189 w 332657"/>
              <a:gd name="connsiteY15" fmla="*/ 922638 h 947352"/>
              <a:gd name="connsiteX16" fmla="*/ 16475 w 332657"/>
              <a:gd name="connsiteY16" fmla="*/ 939114 h 947352"/>
              <a:gd name="connsiteX17" fmla="*/ 0 w 332657"/>
              <a:gd name="connsiteY17" fmla="*/ 947352 h 9473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2657" h="947352">
                <a:moveTo>
                  <a:pt x="164757" y="0"/>
                </a:moveTo>
                <a:cubicBezTo>
                  <a:pt x="167503" y="19222"/>
                  <a:pt x="164783" y="40070"/>
                  <a:pt x="172994" y="57665"/>
                </a:cubicBezTo>
                <a:cubicBezTo>
                  <a:pt x="184606" y="82548"/>
                  <a:pt x="207867" y="100282"/>
                  <a:pt x="222421" y="123568"/>
                </a:cubicBezTo>
                <a:cubicBezTo>
                  <a:pt x="270888" y="201114"/>
                  <a:pt x="248068" y="168747"/>
                  <a:pt x="288324" y="222422"/>
                </a:cubicBezTo>
                <a:cubicBezTo>
                  <a:pt x="293816" y="238898"/>
                  <a:pt x="300588" y="255001"/>
                  <a:pt x="304800" y="271849"/>
                </a:cubicBezTo>
                <a:cubicBezTo>
                  <a:pt x="315144" y="313224"/>
                  <a:pt x="309458" y="294059"/>
                  <a:pt x="321275" y="329514"/>
                </a:cubicBezTo>
                <a:cubicBezTo>
                  <a:pt x="335303" y="441740"/>
                  <a:pt x="337558" y="430287"/>
                  <a:pt x="321275" y="593125"/>
                </a:cubicBezTo>
                <a:cubicBezTo>
                  <a:pt x="319547" y="610406"/>
                  <a:pt x="312567" y="627019"/>
                  <a:pt x="304800" y="642552"/>
                </a:cubicBezTo>
                <a:cubicBezTo>
                  <a:pt x="299308" y="653536"/>
                  <a:pt x="294417" y="664841"/>
                  <a:pt x="288324" y="675503"/>
                </a:cubicBezTo>
                <a:cubicBezTo>
                  <a:pt x="281348" y="687710"/>
                  <a:pt x="254053" y="725481"/>
                  <a:pt x="247135" y="733168"/>
                </a:cubicBezTo>
                <a:cubicBezTo>
                  <a:pt x="231548" y="750487"/>
                  <a:pt x="210633" y="763208"/>
                  <a:pt x="197708" y="782595"/>
                </a:cubicBezTo>
                <a:cubicBezTo>
                  <a:pt x="181509" y="806892"/>
                  <a:pt x="180302" y="812202"/>
                  <a:pt x="156519" y="832022"/>
                </a:cubicBezTo>
                <a:cubicBezTo>
                  <a:pt x="148913" y="838360"/>
                  <a:pt x="139411" y="842160"/>
                  <a:pt x="131805" y="848498"/>
                </a:cubicBezTo>
                <a:cubicBezTo>
                  <a:pt x="68376" y="901355"/>
                  <a:pt x="143739" y="848780"/>
                  <a:pt x="82378" y="889687"/>
                </a:cubicBezTo>
                <a:cubicBezTo>
                  <a:pt x="76886" y="897925"/>
                  <a:pt x="73633" y="908215"/>
                  <a:pt x="65902" y="914400"/>
                </a:cubicBezTo>
                <a:cubicBezTo>
                  <a:pt x="59121" y="919824"/>
                  <a:pt x="48956" y="918755"/>
                  <a:pt x="41189" y="922638"/>
                </a:cubicBezTo>
                <a:cubicBezTo>
                  <a:pt x="32333" y="927066"/>
                  <a:pt x="24965" y="934020"/>
                  <a:pt x="16475" y="939114"/>
                </a:cubicBezTo>
                <a:cubicBezTo>
                  <a:pt x="11210" y="942273"/>
                  <a:pt x="5492" y="944606"/>
                  <a:pt x="0" y="947352"/>
                </a:cubicBezTo>
              </a:path>
            </a:pathLst>
          </a:custGeom>
          <a:noFill/>
          <a:ln>
            <a:solidFill>
              <a:srgbClr val="0000FF"/>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11" name="TextBox 10"/>
          <p:cNvSpPr txBox="1">
            <a:spLocks noRot="1" noChangeAspect="1" noMove="1" noResize="1" noEditPoints="1" noAdjustHandles="1" noChangeArrowheads="1" noChangeShapeType="1" noTextEdit="1"/>
          </p:cNvSpPr>
          <p:nvPr/>
        </p:nvSpPr>
        <p:spPr>
          <a:xfrm>
            <a:off x="3962400" y="1981200"/>
            <a:ext cx="4038600" cy="1470531"/>
          </a:xfrm>
          <a:prstGeom prst="rect">
            <a:avLst/>
          </a:prstGeom>
          <a:blipFill rotWithShape="1">
            <a:blip r:embed="rId5"/>
            <a:stretch>
              <a:fillRect l="-754" b="-3320"/>
            </a:stretch>
          </a:blipFill>
        </p:spPr>
        <p:txBody>
          <a:bodyPr/>
          <a:lstStyle/>
          <a:p>
            <a:pPr>
              <a:defRPr/>
            </a:pPr>
            <a:r>
              <a:rPr lang="en-US">
                <a:noFill/>
              </a:rPr>
              <a:t> </a:t>
            </a:r>
          </a:p>
        </p:txBody>
      </p:sp>
      <p:sp>
        <p:nvSpPr>
          <p:cNvPr id="13" name="Striped Right Arrow 12"/>
          <p:cNvSpPr/>
          <p:nvPr/>
        </p:nvSpPr>
        <p:spPr>
          <a:xfrm rot="5400000">
            <a:off x="4406900" y="2527300"/>
            <a:ext cx="228600" cy="3556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4" name="Striped Right Arrow 13"/>
          <p:cNvSpPr/>
          <p:nvPr/>
        </p:nvSpPr>
        <p:spPr>
          <a:xfrm rot="5400000">
            <a:off x="4406900" y="3441700"/>
            <a:ext cx="228600" cy="3556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3324" name="TextBox 2"/>
          <p:cNvSpPr txBox="1">
            <a:spLocks noChangeArrowheads="1"/>
          </p:cNvSpPr>
          <p:nvPr/>
        </p:nvSpPr>
        <p:spPr bwMode="auto">
          <a:xfrm>
            <a:off x="3505200" y="3697288"/>
            <a:ext cx="4343400"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a:solidFill>
                  <a:srgbClr val="000000"/>
                </a:solidFill>
                <a:latin typeface="Franklin Gothic Medium Cond" pitchFamily="34" charset="0"/>
              </a:rPr>
              <a:t>Now, we can model resistor thermal noise as voltage source (</a:t>
            </a:r>
            <a:r>
              <a:rPr lang="en-US" b="1" dirty="0" err="1">
                <a:solidFill>
                  <a:srgbClr val="000000"/>
                </a:solidFill>
                <a:latin typeface="Franklin Gothic Medium Cond" pitchFamily="34" charset="0"/>
              </a:rPr>
              <a:t>Thevenin</a:t>
            </a:r>
            <a:r>
              <a:rPr lang="en-US" b="1" dirty="0">
                <a:solidFill>
                  <a:srgbClr val="000000"/>
                </a:solidFill>
                <a:latin typeface="Franklin Gothic Medium Cond" pitchFamily="34" charset="0"/>
              </a:rPr>
              <a:t> form) or current source (Norton form):  </a:t>
            </a:r>
          </a:p>
        </p:txBody>
      </p:sp>
      <p:graphicFrame>
        <p:nvGraphicFramePr>
          <p:cNvPr id="13325" name="Object 15"/>
          <p:cNvGraphicFramePr>
            <a:graphicFrameLocks noChangeAspect="1"/>
          </p:cNvGraphicFramePr>
          <p:nvPr/>
        </p:nvGraphicFramePr>
        <p:xfrm>
          <a:off x="2819400" y="4673600"/>
          <a:ext cx="3144838" cy="1371600"/>
        </p:xfrm>
        <a:graphic>
          <a:graphicData uri="http://schemas.openxmlformats.org/presentationml/2006/ole">
            <mc:AlternateContent xmlns:mc="http://schemas.openxmlformats.org/markup-compatibility/2006">
              <mc:Choice xmlns:v="urn:schemas-microsoft-com:vml" Requires="v">
                <p:oleObj spid="_x0000_s13601" name="Visio" r:id="rId6" imgW="1267194" imgH="552420" progId="Visio.Drawing.11">
                  <p:embed/>
                </p:oleObj>
              </mc:Choice>
              <mc:Fallback>
                <p:oleObj name="Visio" r:id="rId6" imgW="1267194" imgH="552420" progId="Visio.Drawing.11">
                  <p:embed/>
                  <p:pic>
                    <p:nvPicPr>
                      <p:cNvPr id="0" name="Object 1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819400" y="4673600"/>
                        <a:ext cx="3144838"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7" name="TextBox 16"/>
          <p:cNvSpPr txBox="1">
            <a:spLocks noRot="1" noChangeAspect="1" noMove="1" noResize="1" noEditPoints="1" noAdjustHandles="1" noChangeArrowheads="1" noChangeShapeType="1" noTextEdit="1"/>
          </p:cNvSpPr>
          <p:nvPr/>
        </p:nvSpPr>
        <p:spPr>
          <a:xfrm>
            <a:off x="6243537" y="4825314"/>
            <a:ext cx="2367063" cy="1001108"/>
          </a:xfrm>
          <a:prstGeom prst="rect">
            <a:avLst/>
          </a:prstGeom>
          <a:blipFill rotWithShape="1">
            <a:blip r:embed="rId8"/>
            <a:stretch>
              <a:fillRect/>
            </a:stretch>
          </a:blipFill>
        </p:spPr>
        <p:txBody>
          <a:bodyPr/>
          <a:lstStyle/>
          <a:p>
            <a:pPr>
              <a:defRPr/>
            </a:pPr>
            <a:r>
              <a:rPr lang="en-US">
                <a:noFill/>
              </a:rPr>
              <a:t> </a:t>
            </a:r>
          </a:p>
        </p:txBody>
      </p:sp>
      <p:sp>
        <p:nvSpPr>
          <p:cNvPr id="18" name="Rectangle 17"/>
          <p:cNvSpPr/>
          <p:nvPr/>
        </p:nvSpPr>
        <p:spPr>
          <a:xfrm>
            <a:off x="6111875" y="4648200"/>
            <a:ext cx="2422525" cy="12954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Slide Number Placeholder 1"/>
          <p:cNvSpPr>
            <a:spLocks noGrp="1"/>
          </p:cNvSpPr>
          <p:nvPr>
            <p:ph type="sldNum" sz="quarter" idx="11"/>
          </p:nvPr>
        </p:nvSpPr>
        <p:spPr/>
        <p:txBody>
          <a:bodyPr/>
          <a:lstStyle/>
          <a:p>
            <a:pPr>
              <a:defRPr/>
            </a:pPr>
            <a:fld id="{18299DBC-902B-41D7-A3A4-44EB87A37C73}" type="slidenum">
              <a:rPr lang="en-US" smtClean="0"/>
              <a:pPr>
                <a:defRPr/>
              </a:pPr>
              <a:t>12</a:t>
            </a:fld>
            <a:endParaRPr lang="en-US"/>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19"/>
          <p:cNvSpPr/>
          <p:nvPr/>
        </p:nvSpPr>
        <p:spPr>
          <a:xfrm>
            <a:off x="6713538" y="4349750"/>
            <a:ext cx="2084387" cy="1425575"/>
          </a:xfrm>
          <a:custGeom>
            <a:avLst/>
            <a:gdLst>
              <a:gd name="connsiteX0" fmla="*/ 1021492 w 2084173"/>
              <a:gd name="connsiteY0" fmla="*/ 1392195 h 1425938"/>
              <a:gd name="connsiteX1" fmla="*/ 988540 w 2084173"/>
              <a:gd name="connsiteY1" fmla="*/ 1342768 h 1425938"/>
              <a:gd name="connsiteX2" fmla="*/ 947351 w 2084173"/>
              <a:gd name="connsiteY2" fmla="*/ 1326292 h 1425938"/>
              <a:gd name="connsiteX3" fmla="*/ 922638 w 2084173"/>
              <a:gd name="connsiteY3" fmla="*/ 1309817 h 1425938"/>
              <a:gd name="connsiteX4" fmla="*/ 823784 w 2084173"/>
              <a:gd name="connsiteY4" fmla="*/ 1285103 h 1425938"/>
              <a:gd name="connsiteX5" fmla="*/ 774357 w 2084173"/>
              <a:gd name="connsiteY5" fmla="*/ 1268627 h 1425938"/>
              <a:gd name="connsiteX6" fmla="*/ 741405 w 2084173"/>
              <a:gd name="connsiteY6" fmla="*/ 1252152 h 1425938"/>
              <a:gd name="connsiteX7" fmla="*/ 634313 w 2084173"/>
              <a:gd name="connsiteY7" fmla="*/ 1227438 h 1425938"/>
              <a:gd name="connsiteX8" fmla="*/ 593124 w 2084173"/>
              <a:gd name="connsiteY8" fmla="*/ 1210963 h 1425938"/>
              <a:gd name="connsiteX9" fmla="*/ 502508 w 2084173"/>
              <a:gd name="connsiteY9" fmla="*/ 1194487 h 1425938"/>
              <a:gd name="connsiteX10" fmla="*/ 387178 w 2084173"/>
              <a:gd name="connsiteY10" fmla="*/ 1169773 h 1425938"/>
              <a:gd name="connsiteX11" fmla="*/ 362465 w 2084173"/>
              <a:gd name="connsiteY11" fmla="*/ 1161536 h 1425938"/>
              <a:gd name="connsiteX12" fmla="*/ 247135 w 2084173"/>
              <a:gd name="connsiteY12" fmla="*/ 1145060 h 1425938"/>
              <a:gd name="connsiteX13" fmla="*/ 172994 w 2084173"/>
              <a:gd name="connsiteY13" fmla="*/ 1120346 h 1425938"/>
              <a:gd name="connsiteX14" fmla="*/ 148281 w 2084173"/>
              <a:gd name="connsiteY14" fmla="*/ 1112108 h 1425938"/>
              <a:gd name="connsiteX15" fmla="*/ 123567 w 2084173"/>
              <a:gd name="connsiteY15" fmla="*/ 1087395 h 1425938"/>
              <a:gd name="connsiteX16" fmla="*/ 98854 w 2084173"/>
              <a:gd name="connsiteY16" fmla="*/ 1070919 h 1425938"/>
              <a:gd name="connsiteX17" fmla="*/ 49427 w 2084173"/>
              <a:gd name="connsiteY17" fmla="*/ 988541 h 1425938"/>
              <a:gd name="connsiteX18" fmla="*/ 41189 w 2084173"/>
              <a:gd name="connsiteY18" fmla="*/ 963827 h 1425938"/>
              <a:gd name="connsiteX19" fmla="*/ 24713 w 2084173"/>
              <a:gd name="connsiteY19" fmla="*/ 939114 h 1425938"/>
              <a:gd name="connsiteX20" fmla="*/ 16476 w 2084173"/>
              <a:gd name="connsiteY20" fmla="*/ 889687 h 1425938"/>
              <a:gd name="connsiteX21" fmla="*/ 0 w 2084173"/>
              <a:gd name="connsiteY21" fmla="*/ 840260 h 1425938"/>
              <a:gd name="connsiteX22" fmla="*/ 8238 w 2084173"/>
              <a:gd name="connsiteY22" fmla="*/ 510746 h 1425938"/>
              <a:gd name="connsiteX23" fmla="*/ 16476 w 2084173"/>
              <a:gd name="connsiteY23" fmla="*/ 486033 h 1425938"/>
              <a:gd name="connsiteX24" fmla="*/ 32951 w 2084173"/>
              <a:gd name="connsiteY24" fmla="*/ 453081 h 1425938"/>
              <a:gd name="connsiteX25" fmla="*/ 41189 w 2084173"/>
              <a:gd name="connsiteY25" fmla="*/ 428368 h 1425938"/>
              <a:gd name="connsiteX26" fmla="*/ 65903 w 2084173"/>
              <a:gd name="connsiteY26" fmla="*/ 395417 h 1425938"/>
              <a:gd name="connsiteX27" fmla="*/ 90616 w 2084173"/>
              <a:gd name="connsiteY27" fmla="*/ 345990 h 1425938"/>
              <a:gd name="connsiteX28" fmla="*/ 98854 w 2084173"/>
              <a:gd name="connsiteY28" fmla="*/ 321276 h 1425938"/>
              <a:gd name="connsiteX29" fmla="*/ 123567 w 2084173"/>
              <a:gd name="connsiteY29" fmla="*/ 296563 h 1425938"/>
              <a:gd name="connsiteX30" fmla="*/ 181232 w 2084173"/>
              <a:gd name="connsiteY30" fmla="*/ 230660 h 1425938"/>
              <a:gd name="connsiteX31" fmla="*/ 230659 w 2084173"/>
              <a:gd name="connsiteY31" fmla="*/ 189471 h 1425938"/>
              <a:gd name="connsiteX32" fmla="*/ 255373 w 2084173"/>
              <a:gd name="connsiteY32" fmla="*/ 156519 h 1425938"/>
              <a:gd name="connsiteX33" fmla="*/ 280086 w 2084173"/>
              <a:gd name="connsiteY33" fmla="*/ 131806 h 1425938"/>
              <a:gd name="connsiteX34" fmla="*/ 304800 w 2084173"/>
              <a:gd name="connsiteY34" fmla="*/ 115330 h 1425938"/>
              <a:gd name="connsiteX35" fmla="*/ 337751 w 2084173"/>
              <a:gd name="connsiteY35" fmla="*/ 90617 h 1425938"/>
              <a:gd name="connsiteX36" fmla="*/ 362465 w 2084173"/>
              <a:gd name="connsiteY36" fmla="*/ 74141 h 1425938"/>
              <a:gd name="connsiteX37" fmla="*/ 411892 w 2084173"/>
              <a:gd name="connsiteY37" fmla="*/ 32952 h 1425938"/>
              <a:gd name="connsiteX38" fmla="*/ 461319 w 2084173"/>
              <a:gd name="connsiteY38" fmla="*/ 16476 h 1425938"/>
              <a:gd name="connsiteX39" fmla="*/ 535459 w 2084173"/>
              <a:gd name="connsiteY39" fmla="*/ 0 h 1425938"/>
              <a:gd name="connsiteX40" fmla="*/ 1145059 w 2084173"/>
              <a:gd name="connsiteY40" fmla="*/ 8238 h 1425938"/>
              <a:gd name="connsiteX41" fmla="*/ 1301578 w 2084173"/>
              <a:gd name="connsiteY41" fmla="*/ 32952 h 1425938"/>
              <a:gd name="connsiteX42" fmla="*/ 1326292 w 2084173"/>
              <a:gd name="connsiteY42" fmla="*/ 41190 h 1425938"/>
              <a:gd name="connsiteX43" fmla="*/ 1416908 w 2084173"/>
              <a:gd name="connsiteY43" fmla="*/ 65903 h 1425938"/>
              <a:gd name="connsiteX44" fmla="*/ 1474573 w 2084173"/>
              <a:gd name="connsiteY44" fmla="*/ 90617 h 1425938"/>
              <a:gd name="connsiteX45" fmla="*/ 1507524 w 2084173"/>
              <a:gd name="connsiteY45" fmla="*/ 107092 h 1425938"/>
              <a:gd name="connsiteX46" fmla="*/ 1548713 w 2084173"/>
              <a:gd name="connsiteY46" fmla="*/ 123568 h 1425938"/>
              <a:gd name="connsiteX47" fmla="*/ 1606378 w 2084173"/>
              <a:gd name="connsiteY47" fmla="*/ 148281 h 1425938"/>
              <a:gd name="connsiteX48" fmla="*/ 1655805 w 2084173"/>
              <a:gd name="connsiteY48" fmla="*/ 181233 h 1425938"/>
              <a:gd name="connsiteX49" fmla="*/ 1721708 w 2084173"/>
              <a:gd name="connsiteY49" fmla="*/ 230660 h 1425938"/>
              <a:gd name="connsiteX50" fmla="*/ 1804086 w 2084173"/>
              <a:gd name="connsiteY50" fmla="*/ 288325 h 1425938"/>
              <a:gd name="connsiteX51" fmla="*/ 1861751 w 2084173"/>
              <a:gd name="connsiteY51" fmla="*/ 345990 h 1425938"/>
              <a:gd name="connsiteX52" fmla="*/ 1894703 w 2084173"/>
              <a:gd name="connsiteY52" fmla="*/ 378941 h 1425938"/>
              <a:gd name="connsiteX53" fmla="*/ 1919416 w 2084173"/>
              <a:gd name="connsiteY53" fmla="*/ 395417 h 1425938"/>
              <a:gd name="connsiteX54" fmla="*/ 1960605 w 2084173"/>
              <a:gd name="connsiteY54" fmla="*/ 444844 h 1425938"/>
              <a:gd name="connsiteX55" fmla="*/ 2010032 w 2084173"/>
              <a:gd name="connsiteY55" fmla="*/ 518984 h 1425938"/>
              <a:gd name="connsiteX56" fmla="*/ 2026508 w 2084173"/>
              <a:gd name="connsiteY56" fmla="*/ 543698 h 1425938"/>
              <a:gd name="connsiteX57" fmla="*/ 2051221 w 2084173"/>
              <a:gd name="connsiteY57" fmla="*/ 593125 h 1425938"/>
              <a:gd name="connsiteX58" fmla="*/ 2059459 w 2084173"/>
              <a:gd name="connsiteY58" fmla="*/ 626076 h 1425938"/>
              <a:gd name="connsiteX59" fmla="*/ 2075935 w 2084173"/>
              <a:gd name="connsiteY59" fmla="*/ 716692 h 1425938"/>
              <a:gd name="connsiteX60" fmla="*/ 2084173 w 2084173"/>
              <a:gd name="connsiteY60" fmla="*/ 757881 h 1425938"/>
              <a:gd name="connsiteX61" fmla="*/ 2075935 w 2084173"/>
              <a:gd name="connsiteY61" fmla="*/ 939114 h 1425938"/>
              <a:gd name="connsiteX62" fmla="*/ 2067697 w 2084173"/>
              <a:gd name="connsiteY62" fmla="*/ 963827 h 1425938"/>
              <a:gd name="connsiteX63" fmla="*/ 2059459 w 2084173"/>
              <a:gd name="connsiteY63" fmla="*/ 1005017 h 1425938"/>
              <a:gd name="connsiteX64" fmla="*/ 2042984 w 2084173"/>
              <a:gd name="connsiteY64" fmla="*/ 1029730 h 1425938"/>
              <a:gd name="connsiteX65" fmla="*/ 2034746 w 2084173"/>
              <a:gd name="connsiteY65" fmla="*/ 1054444 h 1425938"/>
              <a:gd name="connsiteX66" fmla="*/ 2026508 w 2084173"/>
              <a:gd name="connsiteY66" fmla="*/ 1087395 h 1425938"/>
              <a:gd name="connsiteX67" fmla="*/ 1952367 w 2084173"/>
              <a:gd name="connsiteY67" fmla="*/ 1169773 h 1425938"/>
              <a:gd name="connsiteX68" fmla="*/ 1935892 w 2084173"/>
              <a:gd name="connsiteY68" fmla="*/ 1194487 h 1425938"/>
              <a:gd name="connsiteX69" fmla="*/ 1878227 w 2084173"/>
              <a:gd name="connsiteY69" fmla="*/ 1243914 h 1425938"/>
              <a:gd name="connsiteX70" fmla="*/ 1853513 w 2084173"/>
              <a:gd name="connsiteY70" fmla="*/ 1268627 h 1425938"/>
              <a:gd name="connsiteX71" fmla="*/ 1820562 w 2084173"/>
              <a:gd name="connsiteY71" fmla="*/ 1285103 h 1425938"/>
              <a:gd name="connsiteX72" fmla="*/ 1787611 w 2084173"/>
              <a:gd name="connsiteY72" fmla="*/ 1309817 h 1425938"/>
              <a:gd name="connsiteX73" fmla="*/ 1738184 w 2084173"/>
              <a:gd name="connsiteY73" fmla="*/ 1342768 h 1425938"/>
              <a:gd name="connsiteX74" fmla="*/ 1713470 w 2084173"/>
              <a:gd name="connsiteY74" fmla="*/ 1359244 h 1425938"/>
              <a:gd name="connsiteX75" fmla="*/ 1631092 w 2084173"/>
              <a:gd name="connsiteY75" fmla="*/ 1383957 h 1425938"/>
              <a:gd name="connsiteX76" fmla="*/ 1598140 w 2084173"/>
              <a:gd name="connsiteY76" fmla="*/ 1400433 h 1425938"/>
              <a:gd name="connsiteX77" fmla="*/ 1548713 w 2084173"/>
              <a:gd name="connsiteY77" fmla="*/ 1408671 h 1425938"/>
              <a:gd name="connsiteX78" fmla="*/ 1524000 w 2084173"/>
              <a:gd name="connsiteY78" fmla="*/ 1425146 h 1425938"/>
              <a:gd name="connsiteX79" fmla="*/ 1178011 w 2084173"/>
              <a:gd name="connsiteY79" fmla="*/ 1416908 h 1425938"/>
              <a:gd name="connsiteX80" fmla="*/ 1062681 w 2084173"/>
              <a:gd name="connsiteY80" fmla="*/ 1383957 h 1425938"/>
              <a:gd name="connsiteX81" fmla="*/ 1037967 w 2084173"/>
              <a:gd name="connsiteY81" fmla="*/ 1375719 h 1425938"/>
              <a:gd name="connsiteX82" fmla="*/ 1021492 w 2084173"/>
              <a:gd name="connsiteY82" fmla="*/ 1392195 h 14259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2084173" h="1425938">
                <a:moveTo>
                  <a:pt x="1021492" y="1392195"/>
                </a:moveTo>
                <a:cubicBezTo>
                  <a:pt x="1013254" y="1386703"/>
                  <a:pt x="1003340" y="1355923"/>
                  <a:pt x="988540" y="1342768"/>
                </a:cubicBezTo>
                <a:cubicBezTo>
                  <a:pt x="977488" y="1332944"/>
                  <a:pt x="960577" y="1332905"/>
                  <a:pt x="947351" y="1326292"/>
                </a:cubicBezTo>
                <a:cubicBezTo>
                  <a:pt x="938496" y="1321864"/>
                  <a:pt x="931830" y="1313494"/>
                  <a:pt x="922638" y="1309817"/>
                </a:cubicBezTo>
                <a:cubicBezTo>
                  <a:pt x="865779" y="1287073"/>
                  <a:pt x="874582" y="1298957"/>
                  <a:pt x="823784" y="1285103"/>
                </a:cubicBezTo>
                <a:cubicBezTo>
                  <a:pt x="807029" y="1280533"/>
                  <a:pt x="790482" y="1275077"/>
                  <a:pt x="774357" y="1268627"/>
                </a:cubicBezTo>
                <a:cubicBezTo>
                  <a:pt x="762955" y="1264066"/>
                  <a:pt x="753055" y="1256035"/>
                  <a:pt x="741405" y="1252152"/>
                </a:cubicBezTo>
                <a:cubicBezTo>
                  <a:pt x="553095" y="1189383"/>
                  <a:pt x="765000" y="1266643"/>
                  <a:pt x="634313" y="1227438"/>
                </a:cubicBezTo>
                <a:cubicBezTo>
                  <a:pt x="620149" y="1223189"/>
                  <a:pt x="607470" y="1214549"/>
                  <a:pt x="593124" y="1210963"/>
                </a:cubicBezTo>
                <a:cubicBezTo>
                  <a:pt x="563340" y="1203517"/>
                  <a:pt x="532392" y="1201519"/>
                  <a:pt x="502508" y="1194487"/>
                </a:cubicBezTo>
                <a:cubicBezTo>
                  <a:pt x="369475" y="1163184"/>
                  <a:pt x="550118" y="1190141"/>
                  <a:pt x="387178" y="1169773"/>
                </a:cubicBezTo>
                <a:cubicBezTo>
                  <a:pt x="378940" y="1167027"/>
                  <a:pt x="371047" y="1162856"/>
                  <a:pt x="362465" y="1161536"/>
                </a:cubicBezTo>
                <a:cubicBezTo>
                  <a:pt x="284125" y="1149484"/>
                  <a:pt x="300580" y="1161094"/>
                  <a:pt x="247135" y="1145060"/>
                </a:cubicBezTo>
                <a:cubicBezTo>
                  <a:pt x="222183" y="1137574"/>
                  <a:pt x="197708" y="1128584"/>
                  <a:pt x="172994" y="1120346"/>
                </a:cubicBezTo>
                <a:lnTo>
                  <a:pt x="148281" y="1112108"/>
                </a:lnTo>
                <a:cubicBezTo>
                  <a:pt x="140043" y="1103870"/>
                  <a:pt x="132517" y="1094853"/>
                  <a:pt x="123567" y="1087395"/>
                </a:cubicBezTo>
                <a:cubicBezTo>
                  <a:pt x="115961" y="1081057"/>
                  <a:pt x="105373" y="1078370"/>
                  <a:pt x="98854" y="1070919"/>
                </a:cubicBezTo>
                <a:cubicBezTo>
                  <a:pt x="82459" y="1052181"/>
                  <a:pt x="60267" y="1013833"/>
                  <a:pt x="49427" y="988541"/>
                </a:cubicBezTo>
                <a:cubicBezTo>
                  <a:pt x="46006" y="980560"/>
                  <a:pt x="45072" y="971594"/>
                  <a:pt x="41189" y="963827"/>
                </a:cubicBezTo>
                <a:cubicBezTo>
                  <a:pt x="36761" y="954972"/>
                  <a:pt x="30205" y="947352"/>
                  <a:pt x="24713" y="939114"/>
                </a:cubicBezTo>
                <a:cubicBezTo>
                  <a:pt x="21967" y="922638"/>
                  <a:pt x="20527" y="905891"/>
                  <a:pt x="16476" y="889687"/>
                </a:cubicBezTo>
                <a:cubicBezTo>
                  <a:pt x="12264" y="872839"/>
                  <a:pt x="0" y="840260"/>
                  <a:pt x="0" y="840260"/>
                </a:cubicBezTo>
                <a:cubicBezTo>
                  <a:pt x="2746" y="730422"/>
                  <a:pt x="3133" y="620500"/>
                  <a:pt x="8238" y="510746"/>
                </a:cubicBezTo>
                <a:cubicBezTo>
                  <a:pt x="8641" y="502072"/>
                  <a:pt x="13056" y="494014"/>
                  <a:pt x="16476" y="486033"/>
                </a:cubicBezTo>
                <a:cubicBezTo>
                  <a:pt x="21313" y="474746"/>
                  <a:pt x="28114" y="464368"/>
                  <a:pt x="32951" y="453081"/>
                </a:cubicBezTo>
                <a:cubicBezTo>
                  <a:pt x="36371" y="445100"/>
                  <a:pt x="36881" y="435907"/>
                  <a:pt x="41189" y="428368"/>
                </a:cubicBezTo>
                <a:cubicBezTo>
                  <a:pt x="48001" y="416447"/>
                  <a:pt x="57665" y="406401"/>
                  <a:pt x="65903" y="395417"/>
                </a:cubicBezTo>
                <a:cubicBezTo>
                  <a:pt x="86605" y="333304"/>
                  <a:pt x="58681" y="409860"/>
                  <a:pt x="90616" y="345990"/>
                </a:cubicBezTo>
                <a:cubicBezTo>
                  <a:pt x="94499" y="338223"/>
                  <a:pt x="94037" y="328501"/>
                  <a:pt x="98854" y="321276"/>
                </a:cubicBezTo>
                <a:cubicBezTo>
                  <a:pt x="105316" y="311583"/>
                  <a:pt x="116415" y="305759"/>
                  <a:pt x="123567" y="296563"/>
                </a:cubicBezTo>
                <a:cubicBezTo>
                  <a:pt x="175318" y="230026"/>
                  <a:pt x="133390" y="262556"/>
                  <a:pt x="181232" y="230660"/>
                </a:cubicBezTo>
                <a:cubicBezTo>
                  <a:pt x="223246" y="167638"/>
                  <a:pt x="165626" y="245214"/>
                  <a:pt x="230659" y="189471"/>
                </a:cubicBezTo>
                <a:cubicBezTo>
                  <a:pt x="241084" y="180536"/>
                  <a:pt x="246438" y="166944"/>
                  <a:pt x="255373" y="156519"/>
                </a:cubicBezTo>
                <a:cubicBezTo>
                  <a:pt x="262955" y="147674"/>
                  <a:pt x="271136" y="139264"/>
                  <a:pt x="280086" y="131806"/>
                </a:cubicBezTo>
                <a:cubicBezTo>
                  <a:pt x="287692" y="125468"/>
                  <a:pt x="296743" y="121085"/>
                  <a:pt x="304800" y="115330"/>
                </a:cubicBezTo>
                <a:cubicBezTo>
                  <a:pt x="315972" y="107350"/>
                  <a:pt x="326579" y="98597"/>
                  <a:pt x="337751" y="90617"/>
                </a:cubicBezTo>
                <a:cubicBezTo>
                  <a:pt x="345808" y="84862"/>
                  <a:pt x="354859" y="80479"/>
                  <a:pt x="362465" y="74141"/>
                </a:cubicBezTo>
                <a:cubicBezTo>
                  <a:pt x="384641" y="55661"/>
                  <a:pt x="385590" y="44642"/>
                  <a:pt x="411892" y="32952"/>
                </a:cubicBezTo>
                <a:cubicBezTo>
                  <a:pt x="427762" y="25899"/>
                  <a:pt x="444843" y="21968"/>
                  <a:pt x="461319" y="16476"/>
                </a:cubicBezTo>
                <a:cubicBezTo>
                  <a:pt x="501879" y="2956"/>
                  <a:pt x="477465" y="9666"/>
                  <a:pt x="535459" y="0"/>
                </a:cubicBezTo>
                <a:lnTo>
                  <a:pt x="1145059" y="8238"/>
                </a:lnTo>
                <a:cubicBezTo>
                  <a:pt x="1177465" y="9019"/>
                  <a:pt x="1273162" y="23480"/>
                  <a:pt x="1301578" y="32952"/>
                </a:cubicBezTo>
                <a:cubicBezTo>
                  <a:pt x="1309816" y="35698"/>
                  <a:pt x="1317868" y="39084"/>
                  <a:pt x="1326292" y="41190"/>
                </a:cubicBezTo>
                <a:cubicBezTo>
                  <a:pt x="1362452" y="50230"/>
                  <a:pt x="1381559" y="48228"/>
                  <a:pt x="1416908" y="65903"/>
                </a:cubicBezTo>
                <a:cubicBezTo>
                  <a:pt x="1526162" y="120531"/>
                  <a:pt x="1389746" y="54263"/>
                  <a:pt x="1474573" y="90617"/>
                </a:cubicBezTo>
                <a:cubicBezTo>
                  <a:pt x="1485860" y="95454"/>
                  <a:pt x="1496302" y="102105"/>
                  <a:pt x="1507524" y="107092"/>
                </a:cubicBezTo>
                <a:cubicBezTo>
                  <a:pt x="1521037" y="113098"/>
                  <a:pt x="1535200" y="117562"/>
                  <a:pt x="1548713" y="123568"/>
                </a:cubicBezTo>
                <a:cubicBezTo>
                  <a:pt x="1609782" y="150710"/>
                  <a:pt x="1555625" y="131365"/>
                  <a:pt x="1606378" y="148281"/>
                </a:cubicBezTo>
                <a:cubicBezTo>
                  <a:pt x="1622854" y="159265"/>
                  <a:pt x="1639964" y="169352"/>
                  <a:pt x="1655805" y="181233"/>
                </a:cubicBezTo>
                <a:cubicBezTo>
                  <a:pt x="1677773" y="197709"/>
                  <a:pt x="1698860" y="215428"/>
                  <a:pt x="1721708" y="230660"/>
                </a:cubicBezTo>
                <a:cubicBezTo>
                  <a:pt x="1736387" y="240446"/>
                  <a:pt x="1787309" y="273073"/>
                  <a:pt x="1804086" y="288325"/>
                </a:cubicBezTo>
                <a:cubicBezTo>
                  <a:pt x="1824200" y="306611"/>
                  <a:pt x="1842529" y="326768"/>
                  <a:pt x="1861751" y="345990"/>
                </a:cubicBezTo>
                <a:cubicBezTo>
                  <a:pt x="1872735" y="356974"/>
                  <a:pt x="1881779" y="370324"/>
                  <a:pt x="1894703" y="378941"/>
                </a:cubicBezTo>
                <a:lnTo>
                  <a:pt x="1919416" y="395417"/>
                </a:lnTo>
                <a:cubicBezTo>
                  <a:pt x="1978296" y="483733"/>
                  <a:pt x="1886599" y="349693"/>
                  <a:pt x="1960605" y="444844"/>
                </a:cubicBezTo>
                <a:cubicBezTo>
                  <a:pt x="1960617" y="444859"/>
                  <a:pt x="2001789" y="506619"/>
                  <a:pt x="2010032" y="518984"/>
                </a:cubicBezTo>
                <a:cubicBezTo>
                  <a:pt x="2015524" y="527222"/>
                  <a:pt x="2023377" y="534305"/>
                  <a:pt x="2026508" y="543698"/>
                </a:cubicBezTo>
                <a:cubicBezTo>
                  <a:pt x="2037877" y="577804"/>
                  <a:pt x="2029930" y="561186"/>
                  <a:pt x="2051221" y="593125"/>
                </a:cubicBezTo>
                <a:cubicBezTo>
                  <a:pt x="2053967" y="604109"/>
                  <a:pt x="2057003" y="615024"/>
                  <a:pt x="2059459" y="626076"/>
                </a:cubicBezTo>
                <a:cubicBezTo>
                  <a:pt x="2069634" y="671860"/>
                  <a:pt x="2066993" y="667511"/>
                  <a:pt x="2075935" y="716692"/>
                </a:cubicBezTo>
                <a:cubicBezTo>
                  <a:pt x="2078440" y="730468"/>
                  <a:pt x="2081427" y="744151"/>
                  <a:pt x="2084173" y="757881"/>
                </a:cubicBezTo>
                <a:cubicBezTo>
                  <a:pt x="2081427" y="818292"/>
                  <a:pt x="2080758" y="878833"/>
                  <a:pt x="2075935" y="939114"/>
                </a:cubicBezTo>
                <a:cubicBezTo>
                  <a:pt x="2075243" y="947770"/>
                  <a:pt x="2069803" y="955403"/>
                  <a:pt x="2067697" y="963827"/>
                </a:cubicBezTo>
                <a:cubicBezTo>
                  <a:pt x="2064301" y="977411"/>
                  <a:pt x="2064375" y="991907"/>
                  <a:pt x="2059459" y="1005017"/>
                </a:cubicBezTo>
                <a:cubicBezTo>
                  <a:pt x="2055983" y="1014287"/>
                  <a:pt x="2047412" y="1020875"/>
                  <a:pt x="2042984" y="1029730"/>
                </a:cubicBezTo>
                <a:cubicBezTo>
                  <a:pt x="2039101" y="1037497"/>
                  <a:pt x="2037132" y="1046095"/>
                  <a:pt x="2034746" y="1054444"/>
                </a:cubicBezTo>
                <a:cubicBezTo>
                  <a:pt x="2031636" y="1065330"/>
                  <a:pt x="2032006" y="1077498"/>
                  <a:pt x="2026508" y="1087395"/>
                </a:cubicBezTo>
                <a:cubicBezTo>
                  <a:pt x="2008600" y="1119630"/>
                  <a:pt x="1975983" y="1142783"/>
                  <a:pt x="1952367" y="1169773"/>
                </a:cubicBezTo>
                <a:cubicBezTo>
                  <a:pt x="1945847" y="1177224"/>
                  <a:pt x="1942230" y="1186881"/>
                  <a:pt x="1935892" y="1194487"/>
                </a:cubicBezTo>
                <a:cubicBezTo>
                  <a:pt x="1910347" y="1225141"/>
                  <a:pt x="1910035" y="1216650"/>
                  <a:pt x="1878227" y="1243914"/>
                </a:cubicBezTo>
                <a:cubicBezTo>
                  <a:pt x="1869382" y="1251496"/>
                  <a:pt x="1862993" y="1261856"/>
                  <a:pt x="1853513" y="1268627"/>
                </a:cubicBezTo>
                <a:cubicBezTo>
                  <a:pt x="1843520" y="1275765"/>
                  <a:pt x="1830975" y="1278594"/>
                  <a:pt x="1820562" y="1285103"/>
                </a:cubicBezTo>
                <a:cubicBezTo>
                  <a:pt x="1808919" y="1292380"/>
                  <a:pt x="1798859" y="1301943"/>
                  <a:pt x="1787611" y="1309817"/>
                </a:cubicBezTo>
                <a:cubicBezTo>
                  <a:pt x="1771389" y="1321172"/>
                  <a:pt x="1754660" y="1331784"/>
                  <a:pt x="1738184" y="1342768"/>
                </a:cubicBezTo>
                <a:cubicBezTo>
                  <a:pt x="1729946" y="1348260"/>
                  <a:pt x="1723075" y="1356843"/>
                  <a:pt x="1713470" y="1359244"/>
                </a:cubicBezTo>
                <a:cubicBezTo>
                  <a:pt x="1689816" y="1365157"/>
                  <a:pt x="1651153" y="1373926"/>
                  <a:pt x="1631092" y="1383957"/>
                </a:cubicBezTo>
                <a:cubicBezTo>
                  <a:pt x="1620108" y="1389449"/>
                  <a:pt x="1609903" y="1396904"/>
                  <a:pt x="1598140" y="1400433"/>
                </a:cubicBezTo>
                <a:cubicBezTo>
                  <a:pt x="1582142" y="1405233"/>
                  <a:pt x="1565189" y="1405925"/>
                  <a:pt x="1548713" y="1408671"/>
                </a:cubicBezTo>
                <a:cubicBezTo>
                  <a:pt x="1540475" y="1414163"/>
                  <a:pt x="1533898" y="1424926"/>
                  <a:pt x="1524000" y="1425146"/>
                </a:cubicBezTo>
                <a:cubicBezTo>
                  <a:pt x="1408666" y="1427709"/>
                  <a:pt x="1293166" y="1423817"/>
                  <a:pt x="1178011" y="1416908"/>
                </a:cubicBezTo>
                <a:cubicBezTo>
                  <a:pt x="1152777" y="1415394"/>
                  <a:pt x="1089476" y="1392889"/>
                  <a:pt x="1062681" y="1383957"/>
                </a:cubicBezTo>
                <a:cubicBezTo>
                  <a:pt x="1054443" y="1381211"/>
                  <a:pt x="1045192" y="1380536"/>
                  <a:pt x="1037967" y="1375719"/>
                </a:cubicBezTo>
                <a:cubicBezTo>
                  <a:pt x="1008684" y="1356198"/>
                  <a:pt x="1029730" y="1397687"/>
                  <a:pt x="1021492" y="1392195"/>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 name="Freeform 18"/>
          <p:cNvSpPr/>
          <p:nvPr/>
        </p:nvSpPr>
        <p:spPr>
          <a:xfrm>
            <a:off x="6737350" y="2686050"/>
            <a:ext cx="1179513" cy="715963"/>
          </a:xfrm>
          <a:custGeom>
            <a:avLst/>
            <a:gdLst>
              <a:gd name="connsiteX0" fmla="*/ 495620 w 1179360"/>
              <a:gd name="connsiteY0" fmla="*/ 708454 h 716692"/>
              <a:gd name="connsiteX1" fmla="*/ 289674 w 1179360"/>
              <a:gd name="connsiteY1" fmla="*/ 700216 h 716692"/>
              <a:gd name="connsiteX2" fmla="*/ 215533 w 1179360"/>
              <a:gd name="connsiteY2" fmla="*/ 691979 h 716692"/>
              <a:gd name="connsiteX3" fmla="*/ 149630 w 1179360"/>
              <a:gd name="connsiteY3" fmla="*/ 675503 h 716692"/>
              <a:gd name="connsiteX4" fmla="*/ 91966 w 1179360"/>
              <a:gd name="connsiteY4" fmla="*/ 626076 h 716692"/>
              <a:gd name="connsiteX5" fmla="*/ 59014 w 1179360"/>
              <a:gd name="connsiteY5" fmla="*/ 576649 h 716692"/>
              <a:gd name="connsiteX6" fmla="*/ 42539 w 1179360"/>
              <a:gd name="connsiteY6" fmla="*/ 551935 h 716692"/>
              <a:gd name="connsiteX7" fmla="*/ 34301 w 1179360"/>
              <a:gd name="connsiteY7" fmla="*/ 527222 h 716692"/>
              <a:gd name="connsiteX8" fmla="*/ 9587 w 1179360"/>
              <a:gd name="connsiteY8" fmla="*/ 477795 h 716692"/>
              <a:gd name="connsiteX9" fmla="*/ 9587 w 1179360"/>
              <a:gd name="connsiteY9" fmla="*/ 296562 h 716692"/>
              <a:gd name="connsiteX10" fmla="*/ 42539 w 1179360"/>
              <a:gd name="connsiteY10" fmla="*/ 247135 h 716692"/>
              <a:gd name="connsiteX11" fmla="*/ 67252 w 1179360"/>
              <a:gd name="connsiteY11" fmla="*/ 238897 h 716692"/>
              <a:gd name="connsiteX12" fmla="*/ 116679 w 1179360"/>
              <a:gd name="connsiteY12" fmla="*/ 205946 h 716692"/>
              <a:gd name="connsiteX13" fmla="*/ 141393 w 1179360"/>
              <a:gd name="connsiteY13" fmla="*/ 189470 h 716692"/>
              <a:gd name="connsiteX14" fmla="*/ 174344 w 1179360"/>
              <a:gd name="connsiteY14" fmla="*/ 172995 h 716692"/>
              <a:gd name="connsiteX15" fmla="*/ 199057 w 1179360"/>
              <a:gd name="connsiteY15" fmla="*/ 156519 h 716692"/>
              <a:gd name="connsiteX16" fmla="*/ 248484 w 1179360"/>
              <a:gd name="connsiteY16" fmla="*/ 140043 h 716692"/>
              <a:gd name="connsiteX17" fmla="*/ 273198 w 1179360"/>
              <a:gd name="connsiteY17" fmla="*/ 131806 h 716692"/>
              <a:gd name="connsiteX18" fmla="*/ 314387 w 1179360"/>
              <a:gd name="connsiteY18" fmla="*/ 107092 h 716692"/>
              <a:gd name="connsiteX19" fmla="*/ 347339 w 1179360"/>
              <a:gd name="connsiteY19" fmla="*/ 98854 h 716692"/>
              <a:gd name="connsiteX20" fmla="*/ 421479 w 1179360"/>
              <a:gd name="connsiteY20" fmla="*/ 74141 h 716692"/>
              <a:gd name="connsiteX21" fmla="*/ 446193 w 1179360"/>
              <a:gd name="connsiteY21" fmla="*/ 65903 h 716692"/>
              <a:gd name="connsiteX22" fmla="*/ 495620 w 1179360"/>
              <a:gd name="connsiteY22" fmla="*/ 49427 h 716692"/>
              <a:gd name="connsiteX23" fmla="*/ 553284 w 1179360"/>
              <a:gd name="connsiteY23" fmla="*/ 41189 h 716692"/>
              <a:gd name="connsiteX24" fmla="*/ 627425 w 1179360"/>
              <a:gd name="connsiteY24" fmla="*/ 16476 h 716692"/>
              <a:gd name="connsiteX25" fmla="*/ 660376 w 1179360"/>
              <a:gd name="connsiteY25" fmla="*/ 8238 h 716692"/>
              <a:gd name="connsiteX26" fmla="*/ 709803 w 1179360"/>
              <a:gd name="connsiteY26" fmla="*/ 0 h 716692"/>
              <a:gd name="connsiteX27" fmla="*/ 998128 w 1179360"/>
              <a:gd name="connsiteY27" fmla="*/ 8238 h 716692"/>
              <a:gd name="connsiteX28" fmla="*/ 1022841 w 1179360"/>
              <a:gd name="connsiteY28" fmla="*/ 16476 h 716692"/>
              <a:gd name="connsiteX29" fmla="*/ 1047555 w 1179360"/>
              <a:gd name="connsiteY29" fmla="*/ 32951 h 716692"/>
              <a:gd name="connsiteX30" fmla="*/ 1080506 w 1179360"/>
              <a:gd name="connsiteY30" fmla="*/ 57665 h 716692"/>
              <a:gd name="connsiteX31" fmla="*/ 1154647 w 1179360"/>
              <a:gd name="connsiteY31" fmla="*/ 148281 h 716692"/>
              <a:gd name="connsiteX32" fmla="*/ 1162884 w 1179360"/>
              <a:gd name="connsiteY32" fmla="*/ 189470 h 716692"/>
              <a:gd name="connsiteX33" fmla="*/ 1179360 w 1179360"/>
              <a:gd name="connsiteY33" fmla="*/ 255373 h 716692"/>
              <a:gd name="connsiteX34" fmla="*/ 1171122 w 1179360"/>
              <a:gd name="connsiteY34" fmla="*/ 477795 h 716692"/>
              <a:gd name="connsiteX35" fmla="*/ 1162884 w 1179360"/>
              <a:gd name="connsiteY35" fmla="*/ 502508 h 716692"/>
              <a:gd name="connsiteX36" fmla="*/ 1146409 w 1179360"/>
              <a:gd name="connsiteY36" fmla="*/ 527222 h 716692"/>
              <a:gd name="connsiteX37" fmla="*/ 1088744 w 1179360"/>
              <a:gd name="connsiteY37" fmla="*/ 560173 h 716692"/>
              <a:gd name="connsiteX38" fmla="*/ 1072268 w 1179360"/>
              <a:gd name="connsiteY38" fmla="*/ 584887 h 716692"/>
              <a:gd name="connsiteX39" fmla="*/ 1022841 w 1179360"/>
              <a:gd name="connsiteY39" fmla="*/ 601362 h 716692"/>
              <a:gd name="connsiteX40" fmla="*/ 965176 w 1179360"/>
              <a:gd name="connsiteY40" fmla="*/ 626076 h 716692"/>
              <a:gd name="connsiteX41" fmla="*/ 932225 w 1179360"/>
              <a:gd name="connsiteY41" fmla="*/ 642551 h 716692"/>
              <a:gd name="connsiteX42" fmla="*/ 899274 w 1179360"/>
              <a:gd name="connsiteY42" fmla="*/ 650789 h 716692"/>
              <a:gd name="connsiteX43" fmla="*/ 841609 w 1179360"/>
              <a:gd name="connsiteY43" fmla="*/ 667265 h 716692"/>
              <a:gd name="connsiteX44" fmla="*/ 800420 w 1179360"/>
              <a:gd name="connsiteY44" fmla="*/ 675503 h 716692"/>
              <a:gd name="connsiteX45" fmla="*/ 775706 w 1179360"/>
              <a:gd name="connsiteY45" fmla="*/ 683741 h 716692"/>
              <a:gd name="connsiteX46" fmla="*/ 726279 w 1179360"/>
              <a:gd name="connsiteY46" fmla="*/ 691979 h 716692"/>
              <a:gd name="connsiteX47" fmla="*/ 594474 w 1179360"/>
              <a:gd name="connsiteY47" fmla="*/ 716692 h 716692"/>
              <a:gd name="connsiteX48" fmla="*/ 437955 w 1179360"/>
              <a:gd name="connsiteY48" fmla="*/ 716692 h 716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1179360" h="716692">
                <a:moveTo>
                  <a:pt x="495620" y="708454"/>
                </a:moveTo>
                <a:lnTo>
                  <a:pt x="289674" y="700216"/>
                </a:lnTo>
                <a:cubicBezTo>
                  <a:pt x="264851" y="698756"/>
                  <a:pt x="240020" y="696300"/>
                  <a:pt x="215533" y="691979"/>
                </a:cubicBezTo>
                <a:cubicBezTo>
                  <a:pt x="193234" y="688044"/>
                  <a:pt x="149630" y="675503"/>
                  <a:pt x="149630" y="675503"/>
                </a:cubicBezTo>
                <a:cubicBezTo>
                  <a:pt x="128995" y="660027"/>
                  <a:pt x="108029" y="646728"/>
                  <a:pt x="91966" y="626076"/>
                </a:cubicBezTo>
                <a:cubicBezTo>
                  <a:pt x="79809" y="610446"/>
                  <a:pt x="69998" y="593125"/>
                  <a:pt x="59014" y="576649"/>
                </a:cubicBezTo>
                <a:cubicBezTo>
                  <a:pt x="53522" y="568411"/>
                  <a:pt x="45670" y="561328"/>
                  <a:pt x="42539" y="551935"/>
                </a:cubicBezTo>
                <a:cubicBezTo>
                  <a:pt x="39793" y="543697"/>
                  <a:pt x="38184" y="534989"/>
                  <a:pt x="34301" y="527222"/>
                </a:cubicBezTo>
                <a:cubicBezTo>
                  <a:pt x="2362" y="463345"/>
                  <a:pt x="30293" y="539911"/>
                  <a:pt x="9587" y="477795"/>
                </a:cubicBezTo>
                <a:cubicBezTo>
                  <a:pt x="2459" y="413648"/>
                  <a:pt x="-7850" y="362821"/>
                  <a:pt x="9587" y="296562"/>
                </a:cubicBezTo>
                <a:cubicBezTo>
                  <a:pt x="14626" y="277413"/>
                  <a:pt x="23754" y="253397"/>
                  <a:pt x="42539" y="247135"/>
                </a:cubicBezTo>
                <a:lnTo>
                  <a:pt x="67252" y="238897"/>
                </a:lnTo>
                <a:cubicBezTo>
                  <a:pt x="114102" y="192049"/>
                  <a:pt x="68991" y="229790"/>
                  <a:pt x="116679" y="205946"/>
                </a:cubicBezTo>
                <a:cubicBezTo>
                  <a:pt x="125535" y="201518"/>
                  <a:pt x="132797" y="194382"/>
                  <a:pt x="141393" y="189470"/>
                </a:cubicBezTo>
                <a:cubicBezTo>
                  <a:pt x="152055" y="183377"/>
                  <a:pt x="163682" y="179088"/>
                  <a:pt x="174344" y="172995"/>
                </a:cubicBezTo>
                <a:cubicBezTo>
                  <a:pt x="182940" y="168083"/>
                  <a:pt x="190010" y="160540"/>
                  <a:pt x="199057" y="156519"/>
                </a:cubicBezTo>
                <a:cubicBezTo>
                  <a:pt x="214927" y="149465"/>
                  <a:pt x="232008" y="145535"/>
                  <a:pt x="248484" y="140043"/>
                </a:cubicBezTo>
                <a:cubicBezTo>
                  <a:pt x="256722" y="137297"/>
                  <a:pt x="265752" y="136274"/>
                  <a:pt x="273198" y="131806"/>
                </a:cubicBezTo>
                <a:cubicBezTo>
                  <a:pt x="286928" y="123568"/>
                  <a:pt x="299756" y="113595"/>
                  <a:pt x="314387" y="107092"/>
                </a:cubicBezTo>
                <a:cubicBezTo>
                  <a:pt x="324733" y="102494"/>
                  <a:pt x="336518" y="102184"/>
                  <a:pt x="347339" y="98854"/>
                </a:cubicBezTo>
                <a:cubicBezTo>
                  <a:pt x="372237" y="91193"/>
                  <a:pt x="396766" y="82379"/>
                  <a:pt x="421479" y="74141"/>
                </a:cubicBezTo>
                <a:lnTo>
                  <a:pt x="446193" y="65903"/>
                </a:lnTo>
                <a:cubicBezTo>
                  <a:pt x="462669" y="60411"/>
                  <a:pt x="478428" y="51883"/>
                  <a:pt x="495620" y="49427"/>
                </a:cubicBezTo>
                <a:lnTo>
                  <a:pt x="553284" y="41189"/>
                </a:lnTo>
                <a:cubicBezTo>
                  <a:pt x="594402" y="13778"/>
                  <a:pt x="564003" y="29161"/>
                  <a:pt x="627425" y="16476"/>
                </a:cubicBezTo>
                <a:cubicBezTo>
                  <a:pt x="638527" y="14256"/>
                  <a:pt x="649274" y="10458"/>
                  <a:pt x="660376" y="8238"/>
                </a:cubicBezTo>
                <a:cubicBezTo>
                  <a:pt x="676755" y="4962"/>
                  <a:pt x="693327" y="2746"/>
                  <a:pt x="709803" y="0"/>
                </a:cubicBezTo>
                <a:cubicBezTo>
                  <a:pt x="805911" y="2746"/>
                  <a:pt x="902113" y="3185"/>
                  <a:pt x="998128" y="8238"/>
                </a:cubicBezTo>
                <a:cubicBezTo>
                  <a:pt x="1006799" y="8694"/>
                  <a:pt x="1015074" y="12593"/>
                  <a:pt x="1022841" y="16476"/>
                </a:cubicBezTo>
                <a:cubicBezTo>
                  <a:pt x="1031696" y="20904"/>
                  <a:pt x="1039498" y="27196"/>
                  <a:pt x="1047555" y="32951"/>
                </a:cubicBezTo>
                <a:cubicBezTo>
                  <a:pt x="1058727" y="40931"/>
                  <a:pt x="1071270" y="47506"/>
                  <a:pt x="1080506" y="57665"/>
                </a:cubicBezTo>
                <a:cubicBezTo>
                  <a:pt x="1268486" y="264446"/>
                  <a:pt x="1054699" y="48337"/>
                  <a:pt x="1154647" y="148281"/>
                </a:cubicBezTo>
                <a:cubicBezTo>
                  <a:pt x="1157393" y="162011"/>
                  <a:pt x="1159736" y="175827"/>
                  <a:pt x="1162884" y="189470"/>
                </a:cubicBezTo>
                <a:cubicBezTo>
                  <a:pt x="1167976" y="211534"/>
                  <a:pt x="1179360" y="255373"/>
                  <a:pt x="1179360" y="255373"/>
                </a:cubicBezTo>
                <a:cubicBezTo>
                  <a:pt x="1176614" y="329514"/>
                  <a:pt x="1176057" y="403768"/>
                  <a:pt x="1171122" y="477795"/>
                </a:cubicBezTo>
                <a:cubicBezTo>
                  <a:pt x="1170544" y="486459"/>
                  <a:pt x="1166767" y="494741"/>
                  <a:pt x="1162884" y="502508"/>
                </a:cubicBezTo>
                <a:cubicBezTo>
                  <a:pt x="1158456" y="511363"/>
                  <a:pt x="1153410" y="520221"/>
                  <a:pt x="1146409" y="527222"/>
                </a:cubicBezTo>
                <a:cubicBezTo>
                  <a:pt x="1134769" y="538862"/>
                  <a:pt x="1101661" y="553714"/>
                  <a:pt x="1088744" y="560173"/>
                </a:cubicBezTo>
                <a:cubicBezTo>
                  <a:pt x="1083252" y="568411"/>
                  <a:pt x="1080664" y="579640"/>
                  <a:pt x="1072268" y="584887"/>
                </a:cubicBezTo>
                <a:cubicBezTo>
                  <a:pt x="1057541" y="594091"/>
                  <a:pt x="1038374" y="593595"/>
                  <a:pt x="1022841" y="601362"/>
                </a:cubicBezTo>
                <a:cubicBezTo>
                  <a:pt x="913587" y="655990"/>
                  <a:pt x="1050003" y="589722"/>
                  <a:pt x="965176" y="626076"/>
                </a:cubicBezTo>
                <a:cubicBezTo>
                  <a:pt x="953889" y="630913"/>
                  <a:pt x="943723" y="638239"/>
                  <a:pt x="932225" y="642551"/>
                </a:cubicBezTo>
                <a:cubicBezTo>
                  <a:pt x="921624" y="646526"/>
                  <a:pt x="910160" y="647679"/>
                  <a:pt x="899274" y="650789"/>
                </a:cubicBezTo>
                <a:cubicBezTo>
                  <a:pt x="851115" y="664549"/>
                  <a:pt x="899548" y="654389"/>
                  <a:pt x="841609" y="667265"/>
                </a:cubicBezTo>
                <a:cubicBezTo>
                  <a:pt x="827941" y="670302"/>
                  <a:pt x="814004" y="672107"/>
                  <a:pt x="800420" y="675503"/>
                </a:cubicBezTo>
                <a:cubicBezTo>
                  <a:pt x="791996" y="677609"/>
                  <a:pt x="784183" y="681857"/>
                  <a:pt x="775706" y="683741"/>
                </a:cubicBezTo>
                <a:cubicBezTo>
                  <a:pt x="759401" y="687364"/>
                  <a:pt x="742658" y="688703"/>
                  <a:pt x="726279" y="691979"/>
                </a:cubicBezTo>
                <a:cubicBezTo>
                  <a:pt x="675659" y="702103"/>
                  <a:pt x="661005" y="716692"/>
                  <a:pt x="594474" y="716692"/>
                </a:cubicBezTo>
                <a:lnTo>
                  <a:pt x="437955" y="716692"/>
                </a:ln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 name="Title 1"/>
          <p:cNvSpPr>
            <a:spLocks noGrp="1"/>
          </p:cNvSpPr>
          <p:nvPr>
            <p:ph type="title"/>
          </p:nvPr>
        </p:nvSpPr>
        <p:spPr>
          <a:xfrm>
            <a:off x="457200" y="639763"/>
            <a:ext cx="8229600" cy="655637"/>
          </a:xfrm>
        </p:spPr>
        <p:txBody>
          <a:bodyPr/>
          <a:lstStyle/>
          <a:p>
            <a:pPr>
              <a:defRPr/>
            </a:pPr>
            <a:r>
              <a:rPr lang="en-US" dirty="0"/>
              <a:t>Resistor </a:t>
            </a:r>
            <a:r>
              <a:rPr lang="en-US" dirty="0" smtClean="0"/>
              <a:t>Thermal Noise - Modeling</a:t>
            </a:r>
            <a:endParaRPr lang="en-US" dirty="0"/>
          </a:p>
        </p:txBody>
      </p:sp>
      <p:graphicFrame>
        <p:nvGraphicFramePr>
          <p:cNvPr id="14341" name="Object 4"/>
          <p:cNvGraphicFramePr>
            <a:graphicFrameLocks noChangeAspect="1"/>
          </p:cNvGraphicFramePr>
          <p:nvPr/>
        </p:nvGraphicFramePr>
        <p:xfrm>
          <a:off x="1066800" y="1625600"/>
          <a:ext cx="3144838" cy="1371600"/>
        </p:xfrm>
        <a:graphic>
          <a:graphicData uri="http://schemas.openxmlformats.org/presentationml/2006/ole">
            <mc:AlternateContent xmlns:mc="http://schemas.openxmlformats.org/markup-compatibility/2006">
              <mc:Choice xmlns:v="urn:schemas-microsoft-com:vml" Requires="v">
                <p:oleObj spid="_x0000_s14626" name="Visio" r:id="rId3" imgW="1267194" imgH="552420" progId="Visio.Drawing.11">
                  <p:embed/>
                </p:oleObj>
              </mc:Choice>
              <mc:Fallback>
                <p:oleObj name="Visio" r:id="rId3" imgW="1267194" imgH="552420" progId="Visio.Drawing.11">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66800" y="1625600"/>
                        <a:ext cx="3144838"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TextBox 5"/>
          <p:cNvSpPr txBox="1">
            <a:spLocks noRot="1" noChangeAspect="1" noMove="1" noResize="1" noEditPoints="1" noAdjustHandles="1" noChangeArrowheads="1" noChangeShapeType="1" noTextEdit="1"/>
          </p:cNvSpPr>
          <p:nvPr/>
        </p:nvSpPr>
        <p:spPr>
          <a:xfrm>
            <a:off x="4490937" y="1777314"/>
            <a:ext cx="2367063" cy="1001108"/>
          </a:xfrm>
          <a:prstGeom prst="rect">
            <a:avLst/>
          </a:prstGeom>
          <a:blipFill rotWithShape="1">
            <a:blip r:embed="rId5"/>
            <a:stretch>
              <a:fillRect/>
            </a:stretch>
          </a:blipFill>
        </p:spPr>
        <p:txBody>
          <a:bodyPr/>
          <a:lstStyle/>
          <a:p>
            <a:pPr>
              <a:defRPr/>
            </a:pPr>
            <a:r>
              <a:rPr lang="en-US">
                <a:noFill/>
              </a:rPr>
              <a:t> </a:t>
            </a:r>
          </a:p>
        </p:txBody>
      </p:sp>
      <p:sp>
        <p:nvSpPr>
          <p:cNvPr id="8" name="TextBox 2"/>
          <p:cNvSpPr txBox="1">
            <a:spLocks noChangeArrowheads="1"/>
          </p:cNvSpPr>
          <p:nvPr/>
        </p:nvSpPr>
        <p:spPr bwMode="auto">
          <a:xfrm>
            <a:off x="1546225" y="3200400"/>
            <a:ext cx="51054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defRPr/>
            </a:pPr>
            <a:r>
              <a:rPr lang="en-US" b="1" dirty="0" smtClean="0">
                <a:solidFill>
                  <a:srgbClr val="000000"/>
                </a:solidFill>
                <a:latin typeface="Franklin Gothic Medium Cond" pitchFamily="34" charset="0"/>
              </a:rPr>
              <a:t>Rule of thumb:</a:t>
            </a:r>
          </a:p>
          <a:p>
            <a:pPr marL="285750" indent="-285750" eaLnBrk="1" hangingPunct="1">
              <a:buFontTx/>
              <a:buChar char="-"/>
              <a:defRPr/>
            </a:pPr>
            <a:r>
              <a:rPr lang="en-US" b="1" dirty="0" smtClean="0">
                <a:solidFill>
                  <a:srgbClr val="000000"/>
                </a:solidFill>
                <a:latin typeface="Franklin Gothic Medium Cond" pitchFamily="34" charset="0"/>
              </a:rPr>
              <a:t>1 k</a:t>
            </a:r>
            <a:r>
              <a:rPr lang="en-US" b="1" dirty="0" smtClean="0">
                <a:solidFill>
                  <a:srgbClr val="000000"/>
                </a:solidFill>
                <a:latin typeface="Symbol" pitchFamily="18" charset="2"/>
              </a:rPr>
              <a:t>W</a:t>
            </a:r>
            <a:r>
              <a:rPr lang="en-US" b="1" dirty="0" smtClean="0">
                <a:solidFill>
                  <a:srgbClr val="000000"/>
                </a:solidFill>
                <a:latin typeface="Franklin Gothic Medium Cond" pitchFamily="34" charset="0"/>
              </a:rPr>
              <a:t>, T=300 K, </a:t>
            </a:r>
            <a:r>
              <a:rPr lang="en-US" b="1" dirty="0" err="1" smtClean="0">
                <a:solidFill>
                  <a:srgbClr val="000000"/>
                </a:solidFill>
                <a:latin typeface="Symbol" pitchFamily="18" charset="2"/>
              </a:rPr>
              <a:t>D</a:t>
            </a:r>
            <a:r>
              <a:rPr lang="en-US" b="1" dirty="0" err="1" smtClean="0">
                <a:solidFill>
                  <a:srgbClr val="000000"/>
                </a:solidFill>
                <a:latin typeface="Franklin Gothic Medium Cond" pitchFamily="34" charset="0"/>
              </a:rPr>
              <a:t>f</a:t>
            </a:r>
            <a:r>
              <a:rPr lang="en-US" b="1" dirty="0" smtClean="0">
                <a:solidFill>
                  <a:srgbClr val="000000"/>
                </a:solidFill>
                <a:latin typeface="Franklin Gothic Medium Cond" pitchFamily="34" charset="0"/>
              </a:rPr>
              <a:t>=1 Hz, </a:t>
            </a:r>
            <a:r>
              <a:rPr lang="en-US" b="1" dirty="0" err="1" smtClean="0">
                <a:solidFill>
                  <a:srgbClr val="000000"/>
                </a:solidFill>
                <a:latin typeface="Franklin Gothic Medium Cond" pitchFamily="34" charset="0"/>
              </a:rPr>
              <a:t>V</a:t>
            </a:r>
            <a:r>
              <a:rPr lang="en-US" b="1" baseline="-25000" dirty="0" err="1" smtClean="0">
                <a:solidFill>
                  <a:srgbClr val="000000"/>
                </a:solidFill>
                <a:latin typeface="Franklin Gothic Medium Cond" pitchFamily="34" charset="0"/>
              </a:rPr>
              <a:t>n</a:t>
            </a:r>
            <a:r>
              <a:rPr lang="en-US" b="1" dirty="0" smtClean="0">
                <a:solidFill>
                  <a:srgbClr val="000000"/>
                </a:solidFill>
                <a:latin typeface="Franklin Gothic Medium Cond" pitchFamily="34" charset="0"/>
              </a:rPr>
              <a:t>=4 </a:t>
            </a:r>
            <a:r>
              <a:rPr lang="en-US" b="1" dirty="0" err="1" smtClean="0">
                <a:solidFill>
                  <a:srgbClr val="000000"/>
                </a:solidFill>
                <a:latin typeface="Franklin Gothic Medium Cond" pitchFamily="34" charset="0"/>
              </a:rPr>
              <a:t>nV</a:t>
            </a:r>
            <a:r>
              <a:rPr lang="en-US" b="1" baseline="-25000" dirty="0" err="1" smtClean="0">
                <a:solidFill>
                  <a:srgbClr val="000000"/>
                </a:solidFill>
                <a:latin typeface="Franklin Gothic Medium Cond" pitchFamily="34" charset="0"/>
              </a:rPr>
              <a:t>rms</a:t>
            </a:r>
            <a:endParaRPr lang="en-US" b="1" baseline="-25000" dirty="0" smtClean="0">
              <a:solidFill>
                <a:srgbClr val="000000"/>
              </a:solidFill>
              <a:latin typeface="Franklin Gothic Medium Cond" pitchFamily="34" charset="0"/>
            </a:endParaRPr>
          </a:p>
          <a:p>
            <a:pPr marL="285750" indent="-285750" eaLnBrk="1" hangingPunct="1">
              <a:buFontTx/>
              <a:buChar char="-"/>
              <a:defRPr/>
            </a:pPr>
            <a:r>
              <a:rPr lang="en-US" b="1" dirty="0" smtClean="0">
                <a:solidFill>
                  <a:srgbClr val="000000"/>
                </a:solidFill>
                <a:latin typeface="Franklin Gothic Medium Cond" pitchFamily="34" charset="0"/>
              </a:rPr>
              <a:t>50 </a:t>
            </a:r>
            <a:r>
              <a:rPr lang="en-US" b="1" dirty="0" smtClean="0">
                <a:solidFill>
                  <a:srgbClr val="000000"/>
                </a:solidFill>
                <a:latin typeface="Symbol" pitchFamily="18" charset="2"/>
              </a:rPr>
              <a:t>W</a:t>
            </a:r>
            <a:r>
              <a:rPr lang="en-US" b="1" dirty="0" smtClean="0">
                <a:solidFill>
                  <a:srgbClr val="000000"/>
                </a:solidFill>
                <a:latin typeface="Franklin Gothic Medium Cond" pitchFamily="34" charset="0"/>
              </a:rPr>
              <a:t>, T=300 K, </a:t>
            </a:r>
            <a:r>
              <a:rPr lang="en-US" b="1" dirty="0" err="1" smtClean="0">
                <a:solidFill>
                  <a:srgbClr val="000000"/>
                </a:solidFill>
                <a:latin typeface="Symbol" pitchFamily="18" charset="2"/>
              </a:rPr>
              <a:t>D</a:t>
            </a:r>
            <a:r>
              <a:rPr lang="en-US" b="1" dirty="0" err="1" smtClean="0">
                <a:solidFill>
                  <a:srgbClr val="000000"/>
                </a:solidFill>
                <a:latin typeface="Franklin Gothic Medium Cond" pitchFamily="34" charset="0"/>
              </a:rPr>
              <a:t>f</a:t>
            </a:r>
            <a:r>
              <a:rPr lang="en-US" b="1" dirty="0" smtClean="0">
                <a:solidFill>
                  <a:srgbClr val="000000"/>
                </a:solidFill>
                <a:latin typeface="Franklin Gothic Medium Cond" pitchFamily="34" charset="0"/>
              </a:rPr>
              <a:t>=1 Hz, </a:t>
            </a:r>
            <a:r>
              <a:rPr lang="en-US" b="1" dirty="0" err="1" smtClean="0">
                <a:solidFill>
                  <a:srgbClr val="000000"/>
                </a:solidFill>
                <a:latin typeface="Franklin Gothic Medium Cond" pitchFamily="34" charset="0"/>
              </a:rPr>
              <a:t>V</a:t>
            </a:r>
            <a:r>
              <a:rPr lang="en-US" b="1" baseline="-25000" dirty="0" err="1" smtClean="0">
                <a:solidFill>
                  <a:srgbClr val="000000"/>
                </a:solidFill>
                <a:latin typeface="Franklin Gothic Medium Cond" pitchFamily="34" charset="0"/>
              </a:rPr>
              <a:t>n</a:t>
            </a:r>
            <a:r>
              <a:rPr lang="en-US" b="1" dirty="0" smtClean="0">
                <a:solidFill>
                  <a:srgbClr val="000000"/>
                </a:solidFill>
                <a:latin typeface="Franklin Gothic Medium Cond" pitchFamily="34" charset="0"/>
              </a:rPr>
              <a:t>=1 </a:t>
            </a:r>
            <a:r>
              <a:rPr lang="en-US" b="1" dirty="0" err="1" smtClean="0">
                <a:solidFill>
                  <a:srgbClr val="000000"/>
                </a:solidFill>
                <a:latin typeface="Franklin Gothic Medium Cond" pitchFamily="34" charset="0"/>
              </a:rPr>
              <a:t>nV</a:t>
            </a:r>
            <a:r>
              <a:rPr lang="en-US" b="1" baseline="-25000" dirty="0" err="1" smtClean="0">
                <a:solidFill>
                  <a:srgbClr val="000000"/>
                </a:solidFill>
                <a:latin typeface="Franklin Gothic Medium Cond" pitchFamily="34" charset="0"/>
              </a:rPr>
              <a:t>rms</a:t>
            </a:r>
            <a:r>
              <a:rPr lang="en-US" b="1" dirty="0" smtClean="0">
                <a:solidFill>
                  <a:srgbClr val="000000"/>
                </a:solidFill>
                <a:latin typeface="Franklin Gothic Medium Cond" pitchFamily="34" charset="0"/>
              </a:rPr>
              <a:t>  </a:t>
            </a:r>
          </a:p>
        </p:txBody>
      </p:sp>
      <p:cxnSp>
        <p:nvCxnSpPr>
          <p:cNvPr id="10" name="Straight Connector 9"/>
          <p:cNvCxnSpPr/>
          <p:nvPr/>
        </p:nvCxnSpPr>
        <p:spPr>
          <a:xfrm>
            <a:off x="4057650" y="3835400"/>
            <a:ext cx="1905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4022725" y="3556000"/>
            <a:ext cx="1905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4346" name="TextBox 2"/>
          <p:cNvSpPr txBox="1">
            <a:spLocks noChangeArrowheads="1"/>
          </p:cNvSpPr>
          <p:nvPr/>
        </p:nvSpPr>
        <p:spPr bwMode="auto">
          <a:xfrm>
            <a:off x="1546225" y="4257675"/>
            <a:ext cx="5105400"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a:solidFill>
                  <a:srgbClr val="000000"/>
                </a:solidFill>
                <a:latin typeface="Franklin Gothic Medium Cond" pitchFamily="34" charset="0"/>
              </a:rPr>
              <a:t>Example:</a:t>
            </a:r>
          </a:p>
          <a:p>
            <a:pPr eaLnBrk="1" hangingPunct="1"/>
            <a:r>
              <a:rPr lang="en-US" b="1" dirty="0">
                <a:solidFill>
                  <a:srgbClr val="000000"/>
                </a:solidFill>
                <a:latin typeface="Franklin Gothic Medium Cond" pitchFamily="34" charset="0"/>
              </a:rPr>
              <a:t>Consider a 50-</a:t>
            </a:r>
            <a:r>
              <a:rPr lang="en-US" b="1" dirty="0">
                <a:solidFill>
                  <a:srgbClr val="000000"/>
                </a:solidFill>
                <a:latin typeface="Symbol" pitchFamily="18" charset="2"/>
              </a:rPr>
              <a:t>W</a:t>
            </a:r>
            <a:r>
              <a:rPr lang="en-US" b="1" dirty="0">
                <a:solidFill>
                  <a:srgbClr val="000000"/>
                </a:solidFill>
                <a:latin typeface="Franklin Gothic Medium Cond" pitchFamily="34" charset="0"/>
              </a:rPr>
              <a:t> wireless system with 1 MHz signal bandwidth. The noise voltage from a 1 MHz BW for a 50-</a:t>
            </a:r>
            <a:r>
              <a:rPr lang="en-US" b="1" dirty="0">
                <a:solidFill>
                  <a:srgbClr val="000000"/>
                </a:solidFill>
                <a:latin typeface="Symbol" pitchFamily="18" charset="2"/>
              </a:rPr>
              <a:t>W</a:t>
            </a:r>
            <a:r>
              <a:rPr lang="en-US" b="1" dirty="0">
                <a:solidFill>
                  <a:srgbClr val="000000"/>
                </a:solidFill>
                <a:latin typeface="Franklin Gothic Medium Cond" pitchFamily="34" charset="0"/>
              </a:rPr>
              <a:t> resistor is 1nV</a:t>
            </a:r>
            <a:r>
              <a:rPr lang="en-US" b="1" baseline="-25000" dirty="0">
                <a:solidFill>
                  <a:srgbClr val="000000"/>
                </a:solidFill>
                <a:latin typeface="Franklin Gothic Medium Cond" pitchFamily="34" charset="0"/>
              </a:rPr>
              <a:t>rms</a:t>
            </a:r>
            <a:r>
              <a:rPr lang="en-US" b="1" dirty="0">
                <a:solidFill>
                  <a:srgbClr val="000000"/>
                </a:solidFill>
                <a:latin typeface="Franklin Gothic Medium Cond" pitchFamily="34" charset="0"/>
              </a:rPr>
              <a:t> x 1000=1uV</a:t>
            </a:r>
            <a:r>
              <a:rPr lang="en-US" b="1" baseline="-25000" dirty="0">
                <a:solidFill>
                  <a:srgbClr val="000000"/>
                </a:solidFill>
                <a:latin typeface="Franklin Gothic Medium Cond" pitchFamily="34" charset="0"/>
              </a:rPr>
              <a:t>rms</a:t>
            </a:r>
            <a:r>
              <a:rPr lang="en-US" b="1" dirty="0">
                <a:solidFill>
                  <a:srgbClr val="000000"/>
                </a:solidFill>
                <a:latin typeface="Franklin Gothic Medium Cond" pitchFamily="34" charset="0"/>
              </a:rPr>
              <a:t>. Therefore, the signal voltage with a BW of 1MHz needs to be more than 1uV to be detectable. </a:t>
            </a:r>
          </a:p>
        </p:txBody>
      </p:sp>
      <p:graphicFrame>
        <p:nvGraphicFramePr>
          <p:cNvPr id="14347" name="Object 12"/>
          <p:cNvGraphicFramePr>
            <a:graphicFrameLocks noChangeAspect="1"/>
          </p:cNvGraphicFramePr>
          <p:nvPr/>
        </p:nvGraphicFramePr>
        <p:xfrm>
          <a:off x="6727825" y="2778125"/>
          <a:ext cx="965200" cy="3503613"/>
        </p:xfrm>
        <a:graphic>
          <a:graphicData uri="http://schemas.openxmlformats.org/presentationml/2006/ole">
            <mc:AlternateContent xmlns:mc="http://schemas.openxmlformats.org/markup-compatibility/2006">
              <mc:Choice xmlns:v="urn:schemas-microsoft-com:vml" Requires="v">
                <p:oleObj spid="_x0000_s14627" name="Visio" r:id="rId6" imgW="405740" imgH="1474740" progId="Visio.Drawing.11">
                  <p:embed/>
                </p:oleObj>
              </mc:Choice>
              <mc:Fallback>
                <p:oleObj name="Visio" r:id="rId6" imgW="405740" imgH="1474740" progId="Visio.Drawing.11">
                  <p:embed/>
                  <p:pic>
                    <p:nvPicPr>
                      <p:cNvPr id="0" name="Object 1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727825" y="2778125"/>
                        <a:ext cx="965200" cy="3503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4" name="Rectangle 13"/>
          <p:cNvSpPr>
            <a:spLocks noRot="1" noChangeAspect="1" noMove="1" noResize="1" noEditPoints="1" noAdjustHandles="1" noChangeArrowheads="1" noChangeShapeType="1" noTextEdit="1"/>
          </p:cNvSpPr>
          <p:nvPr/>
        </p:nvSpPr>
        <p:spPr>
          <a:xfrm>
            <a:off x="7162800" y="5056962"/>
            <a:ext cx="1564852" cy="568682"/>
          </a:xfrm>
          <a:prstGeom prst="rect">
            <a:avLst/>
          </a:prstGeom>
          <a:blipFill rotWithShape="1">
            <a:blip r:embed="rId8"/>
            <a:stretch>
              <a:fillRect b="-10753"/>
            </a:stretch>
          </a:blipFill>
        </p:spPr>
        <p:txBody>
          <a:bodyPr/>
          <a:lstStyle/>
          <a:p>
            <a:pPr>
              <a:defRPr/>
            </a:pPr>
            <a:r>
              <a:rPr lang="en-US">
                <a:noFill/>
              </a:rPr>
              <a:t> </a:t>
            </a:r>
          </a:p>
        </p:txBody>
      </p:sp>
      <p:sp>
        <p:nvSpPr>
          <p:cNvPr id="15" name="Rectangle 14"/>
          <p:cNvSpPr>
            <a:spLocks noRot="1" noChangeAspect="1" noMove="1" noResize="1" noEditPoints="1" noAdjustHandles="1" noChangeArrowheads="1" noChangeShapeType="1" noTextEdit="1"/>
          </p:cNvSpPr>
          <p:nvPr/>
        </p:nvSpPr>
        <p:spPr>
          <a:xfrm>
            <a:off x="7018638" y="2988276"/>
            <a:ext cx="980140" cy="307777"/>
          </a:xfrm>
          <a:prstGeom prst="rect">
            <a:avLst/>
          </a:prstGeom>
          <a:blipFill rotWithShape="1">
            <a:blip r:embed="rId9"/>
            <a:stretch>
              <a:fillRect/>
            </a:stretch>
          </a:blipFill>
        </p:spPr>
        <p:txBody>
          <a:bodyPr/>
          <a:lstStyle/>
          <a:p>
            <a:pPr>
              <a:defRPr/>
            </a:pPr>
            <a:r>
              <a:rPr lang="en-US">
                <a:noFill/>
              </a:rPr>
              <a:t> </a:t>
            </a:r>
          </a:p>
        </p:txBody>
      </p:sp>
      <p:sp>
        <p:nvSpPr>
          <p:cNvPr id="16" name="Rectangle 15"/>
          <p:cNvSpPr>
            <a:spLocks noRot="1" noChangeAspect="1" noMove="1" noResize="1" noEditPoints="1" noAdjustHandles="1" noChangeArrowheads="1" noChangeShapeType="1" noTextEdit="1"/>
          </p:cNvSpPr>
          <p:nvPr/>
        </p:nvSpPr>
        <p:spPr>
          <a:xfrm>
            <a:off x="7086600" y="4656438"/>
            <a:ext cx="980140" cy="307777"/>
          </a:xfrm>
          <a:prstGeom prst="rect">
            <a:avLst/>
          </a:prstGeom>
          <a:blipFill rotWithShape="1">
            <a:blip r:embed="rId10"/>
            <a:stretch>
              <a:fillRect/>
            </a:stretch>
          </a:blipFill>
        </p:spPr>
        <p:txBody>
          <a:bodyPr/>
          <a:lstStyle/>
          <a:p>
            <a:pPr>
              <a:defRPr/>
            </a:pPr>
            <a:r>
              <a:rPr lang="en-US">
                <a:noFill/>
              </a:rPr>
              <a:t> </a:t>
            </a:r>
          </a:p>
        </p:txBody>
      </p:sp>
      <p:sp>
        <p:nvSpPr>
          <p:cNvPr id="17" name="Rectangle 16"/>
          <p:cNvSpPr>
            <a:spLocks noRot="1" noChangeAspect="1" noMove="1" noResize="1" noEditPoints="1" noAdjustHandles="1" noChangeArrowheads="1" noChangeShapeType="1" noTextEdit="1"/>
          </p:cNvSpPr>
          <p:nvPr/>
        </p:nvSpPr>
        <p:spPr>
          <a:xfrm>
            <a:off x="7086600" y="3429000"/>
            <a:ext cx="532453" cy="369332"/>
          </a:xfrm>
          <a:prstGeom prst="rect">
            <a:avLst/>
          </a:prstGeom>
          <a:blipFill rotWithShape="1">
            <a:blip r:embed="rId11"/>
            <a:stretch>
              <a:fillRect/>
            </a:stretch>
          </a:blipFill>
        </p:spPr>
        <p:txBody>
          <a:bodyPr/>
          <a:lstStyle/>
          <a:p>
            <a:pPr>
              <a:defRPr/>
            </a:pPr>
            <a:r>
              <a:rPr lang="en-US">
                <a:noFill/>
              </a:rPr>
              <a:t> </a:t>
            </a:r>
          </a:p>
        </p:txBody>
      </p:sp>
      <p:sp>
        <p:nvSpPr>
          <p:cNvPr id="18" name="Rectangle 17"/>
          <p:cNvSpPr>
            <a:spLocks noRot="1" noChangeAspect="1" noMove="1" noResize="1" noEditPoints="1" noAdjustHandles="1" noChangeArrowheads="1" noChangeShapeType="1" noTextEdit="1"/>
          </p:cNvSpPr>
          <p:nvPr/>
        </p:nvSpPr>
        <p:spPr>
          <a:xfrm>
            <a:off x="7136028" y="5600930"/>
            <a:ext cx="532453" cy="369332"/>
          </a:xfrm>
          <a:prstGeom prst="rect">
            <a:avLst/>
          </a:prstGeom>
          <a:blipFill rotWithShape="1">
            <a:blip r:embed="rId12"/>
            <a:stretch>
              <a:fillRect/>
            </a:stretch>
          </a:blipFill>
        </p:spPr>
        <p:txBody>
          <a:bodyPr/>
          <a:lstStyle/>
          <a:p>
            <a:pPr>
              <a:defRPr/>
            </a:pPr>
            <a:r>
              <a:rPr lang="en-US">
                <a:noFill/>
              </a:rPr>
              <a:t> </a:t>
            </a:r>
          </a:p>
        </p:txBody>
      </p:sp>
      <p:sp>
        <p:nvSpPr>
          <p:cNvPr id="21" name="Freeform 20"/>
          <p:cNvSpPr/>
          <p:nvPr/>
        </p:nvSpPr>
        <p:spPr>
          <a:xfrm>
            <a:off x="7743825" y="3327400"/>
            <a:ext cx="222250" cy="1046163"/>
          </a:xfrm>
          <a:custGeom>
            <a:avLst/>
            <a:gdLst>
              <a:gd name="connsiteX0" fmla="*/ 0 w 222052"/>
              <a:gd name="connsiteY0" fmla="*/ 0 h 1046206"/>
              <a:gd name="connsiteX1" fmla="*/ 41189 w 222052"/>
              <a:gd name="connsiteY1" fmla="*/ 41190 h 1046206"/>
              <a:gd name="connsiteX2" fmla="*/ 90616 w 222052"/>
              <a:gd name="connsiteY2" fmla="*/ 107092 h 1046206"/>
              <a:gd name="connsiteX3" fmla="*/ 115329 w 222052"/>
              <a:gd name="connsiteY3" fmla="*/ 140044 h 1046206"/>
              <a:gd name="connsiteX4" fmla="*/ 140043 w 222052"/>
              <a:gd name="connsiteY4" fmla="*/ 164757 h 1046206"/>
              <a:gd name="connsiteX5" fmla="*/ 164756 w 222052"/>
              <a:gd name="connsiteY5" fmla="*/ 238898 h 1046206"/>
              <a:gd name="connsiteX6" fmla="*/ 172994 w 222052"/>
              <a:gd name="connsiteY6" fmla="*/ 263611 h 1046206"/>
              <a:gd name="connsiteX7" fmla="*/ 181232 w 222052"/>
              <a:gd name="connsiteY7" fmla="*/ 288325 h 1046206"/>
              <a:gd name="connsiteX8" fmla="*/ 197708 w 222052"/>
              <a:gd name="connsiteY8" fmla="*/ 321276 h 1046206"/>
              <a:gd name="connsiteX9" fmla="*/ 205946 w 222052"/>
              <a:gd name="connsiteY9" fmla="*/ 856736 h 1046206"/>
              <a:gd name="connsiteX10" fmla="*/ 189470 w 222052"/>
              <a:gd name="connsiteY10" fmla="*/ 947352 h 1046206"/>
              <a:gd name="connsiteX11" fmla="*/ 172994 w 222052"/>
              <a:gd name="connsiteY11" fmla="*/ 996779 h 1046206"/>
              <a:gd name="connsiteX12" fmla="*/ 172994 w 222052"/>
              <a:gd name="connsiteY12" fmla="*/ 1046206 h 10462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22052" h="1046206">
                <a:moveTo>
                  <a:pt x="0" y="0"/>
                </a:moveTo>
                <a:cubicBezTo>
                  <a:pt x="13730" y="13730"/>
                  <a:pt x="28647" y="26367"/>
                  <a:pt x="41189" y="41190"/>
                </a:cubicBezTo>
                <a:cubicBezTo>
                  <a:pt x="58926" y="62152"/>
                  <a:pt x="74141" y="85125"/>
                  <a:pt x="90616" y="107092"/>
                </a:cubicBezTo>
                <a:cubicBezTo>
                  <a:pt x="98854" y="118076"/>
                  <a:pt x="105620" y="130336"/>
                  <a:pt x="115329" y="140044"/>
                </a:cubicBezTo>
                <a:lnTo>
                  <a:pt x="140043" y="164757"/>
                </a:lnTo>
                <a:lnTo>
                  <a:pt x="164756" y="238898"/>
                </a:lnTo>
                <a:lnTo>
                  <a:pt x="172994" y="263611"/>
                </a:lnTo>
                <a:cubicBezTo>
                  <a:pt x="175740" y="271849"/>
                  <a:pt x="177348" y="280558"/>
                  <a:pt x="181232" y="288325"/>
                </a:cubicBezTo>
                <a:lnTo>
                  <a:pt x="197708" y="321276"/>
                </a:lnTo>
                <a:cubicBezTo>
                  <a:pt x="236812" y="555909"/>
                  <a:pt x="220479" y="420727"/>
                  <a:pt x="205946" y="856736"/>
                </a:cubicBezTo>
                <a:cubicBezTo>
                  <a:pt x="205148" y="880667"/>
                  <a:pt x="197145" y="921769"/>
                  <a:pt x="189470" y="947352"/>
                </a:cubicBezTo>
                <a:cubicBezTo>
                  <a:pt x="184480" y="963986"/>
                  <a:pt x="172994" y="979412"/>
                  <a:pt x="172994" y="996779"/>
                </a:cubicBezTo>
                <a:lnTo>
                  <a:pt x="172994" y="1046206"/>
                </a:lnTo>
              </a:path>
            </a:pathLst>
          </a:custGeom>
          <a:noFill/>
          <a:ln>
            <a:solidFill>
              <a:srgbClr val="0000FF"/>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Slide Number Placeholder 1"/>
          <p:cNvSpPr>
            <a:spLocks noGrp="1"/>
          </p:cNvSpPr>
          <p:nvPr>
            <p:ph type="sldNum" sz="quarter" idx="11"/>
          </p:nvPr>
        </p:nvSpPr>
        <p:spPr/>
        <p:txBody>
          <a:bodyPr/>
          <a:lstStyle/>
          <a:p>
            <a:pPr>
              <a:defRPr/>
            </a:pPr>
            <a:fld id="{18299DBC-902B-41D7-A3A4-44EB87A37C73}" type="slidenum">
              <a:rPr lang="en-US" smtClean="0"/>
              <a:pPr>
                <a:defRPr/>
              </a:pPr>
              <a:t>13</a:t>
            </a:fld>
            <a:endParaRPr lang="en-US"/>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Noise Algebra</a:t>
            </a:r>
            <a:endParaRPr lang="en-US" dirty="0"/>
          </a:p>
        </p:txBody>
      </p:sp>
      <p:grpSp>
        <p:nvGrpSpPr>
          <p:cNvPr id="15363" name="Group 18"/>
          <p:cNvGrpSpPr>
            <a:grpSpLocks/>
          </p:cNvGrpSpPr>
          <p:nvPr/>
        </p:nvGrpSpPr>
        <p:grpSpPr bwMode="auto">
          <a:xfrm>
            <a:off x="685800" y="2058988"/>
            <a:ext cx="4495800" cy="2360612"/>
            <a:chOff x="1295401" y="2209800"/>
            <a:chExt cx="4495799" cy="2361192"/>
          </a:xfrm>
        </p:grpSpPr>
        <p:graphicFrame>
          <p:nvGraphicFramePr>
            <p:cNvPr id="15368" name="Object 3"/>
            <p:cNvGraphicFramePr>
              <a:graphicFrameLocks noChangeAspect="1"/>
            </p:cNvGraphicFramePr>
            <p:nvPr/>
          </p:nvGraphicFramePr>
          <p:xfrm>
            <a:off x="1295401" y="2209800"/>
            <a:ext cx="2702426" cy="2361192"/>
          </p:xfrm>
          <a:graphic>
            <a:graphicData uri="http://schemas.openxmlformats.org/presentationml/2006/ole">
              <mc:AlternateContent xmlns:mc="http://schemas.openxmlformats.org/markup-compatibility/2006">
                <mc:Choice xmlns:v="urn:schemas-microsoft-com:vml" Requires="v">
                  <p:oleObj spid="_x0000_s15512" name="Visio" r:id="rId3" imgW="1093498" imgH="954990" progId="Visio.Drawing.11">
                    <p:embed/>
                  </p:oleObj>
                </mc:Choice>
                <mc:Fallback>
                  <p:oleObj name="Visio" r:id="rId3" imgW="1093498" imgH="95499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95401" y="2209800"/>
                          <a:ext cx="2702426" cy="2361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 name="Rectangle 4"/>
            <p:cNvSpPr>
              <a:spLocks noRot="1" noChangeAspect="1" noMove="1" noResize="1" noEditPoints="1" noAdjustHandles="1" noChangeArrowheads="1" noChangeShapeType="1" noTextEdit="1"/>
            </p:cNvSpPr>
            <p:nvPr/>
          </p:nvSpPr>
          <p:spPr>
            <a:xfrm>
              <a:off x="3505200" y="2895600"/>
              <a:ext cx="2286000" cy="353238"/>
            </a:xfrm>
            <a:prstGeom prst="rect">
              <a:avLst/>
            </a:prstGeom>
            <a:blipFill rotWithShape="1">
              <a:blip r:embed="rId5"/>
              <a:stretch>
                <a:fillRect b="-12069"/>
              </a:stretch>
            </a:blipFill>
          </p:spPr>
          <p:txBody>
            <a:bodyPr/>
            <a:lstStyle/>
            <a:p>
              <a:pPr>
                <a:defRPr/>
              </a:pPr>
              <a:r>
                <a:rPr lang="en-US">
                  <a:noFill/>
                </a:rPr>
                <a:t> </a:t>
              </a:r>
            </a:p>
          </p:txBody>
        </p:sp>
        <p:sp>
          <p:nvSpPr>
            <p:cNvPr id="6" name="Rectangle 5"/>
            <p:cNvSpPr>
              <a:spLocks noRot="1" noChangeAspect="1" noMove="1" noResize="1" noEditPoints="1" noAdjustHandles="1" noChangeArrowheads="1" noChangeShapeType="1" noTextEdit="1"/>
            </p:cNvSpPr>
            <p:nvPr/>
          </p:nvSpPr>
          <p:spPr>
            <a:xfrm>
              <a:off x="1427077" y="2827638"/>
              <a:ext cx="1066126" cy="307777"/>
            </a:xfrm>
            <a:prstGeom prst="rect">
              <a:avLst/>
            </a:prstGeom>
            <a:blipFill rotWithShape="1">
              <a:blip r:embed="rId6"/>
              <a:stretch>
                <a:fillRect/>
              </a:stretch>
            </a:blipFill>
          </p:spPr>
          <p:txBody>
            <a:bodyPr/>
            <a:lstStyle/>
            <a:p>
              <a:pPr>
                <a:defRPr/>
              </a:pPr>
              <a:r>
                <a:rPr lang="en-US">
                  <a:noFill/>
                </a:rPr>
                <a:t> </a:t>
              </a:r>
            </a:p>
          </p:txBody>
        </p:sp>
        <p:sp>
          <p:nvSpPr>
            <p:cNvPr id="7" name="Rectangle 6"/>
            <p:cNvSpPr>
              <a:spLocks noRot="1" noChangeAspect="1" noMove="1" noResize="1" noEditPoints="1" noAdjustHandles="1" noChangeArrowheads="1" noChangeShapeType="1" noTextEdit="1"/>
            </p:cNvSpPr>
            <p:nvPr/>
          </p:nvSpPr>
          <p:spPr>
            <a:xfrm>
              <a:off x="1427077" y="3276600"/>
              <a:ext cx="1069331" cy="307777"/>
            </a:xfrm>
            <a:prstGeom prst="rect">
              <a:avLst/>
            </a:prstGeom>
            <a:blipFill rotWithShape="1">
              <a:blip r:embed="rId7"/>
              <a:stretch>
                <a:fillRect/>
              </a:stretch>
            </a:blipFill>
          </p:spPr>
          <p:txBody>
            <a:bodyPr/>
            <a:lstStyle/>
            <a:p>
              <a:pPr>
                <a:defRPr/>
              </a:pPr>
              <a:r>
                <a:rPr lang="en-US">
                  <a:noFill/>
                </a:rPr>
                <a:t> </a:t>
              </a:r>
            </a:p>
          </p:txBody>
        </p:sp>
        <p:sp>
          <p:nvSpPr>
            <p:cNvPr id="8" name="Rectangle 7"/>
            <p:cNvSpPr>
              <a:spLocks noRot="1" noChangeAspect="1" noMove="1" noResize="1" noEditPoints="1" noAdjustHandles="1" noChangeArrowheads="1" noChangeShapeType="1" noTextEdit="1"/>
            </p:cNvSpPr>
            <p:nvPr/>
          </p:nvSpPr>
          <p:spPr>
            <a:xfrm>
              <a:off x="3345784" y="2438400"/>
              <a:ext cx="969205" cy="307777"/>
            </a:xfrm>
            <a:prstGeom prst="rect">
              <a:avLst/>
            </a:prstGeom>
            <a:blipFill rotWithShape="1">
              <a:blip r:embed="rId8"/>
              <a:stretch>
                <a:fillRect r="-629"/>
              </a:stretch>
            </a:blipFill>
          </p:spPr>
          <p:txBody>
            <a:bodyPr/>
            <a:lstStyle/>
            <a:p>
              <a:pPr>
                <a:defRPr/>
              </a:pPr>
              <a:r>
                <a:rPr lang="en-US">
                  <a:noFill/>
                </a:rPr>
                <a:t> </a:t>
              </a:r>
            </a:p>
          </p:txBody>
        </p:sp>
        <p:sp>
          <p:nvSpPr>
            <p:cNvPr id="9" name="Rectangle 8"/>
            <p:cNvSpPr>
              <a:spLocks noRot="1" noChangeAspect="1" noMove="1" noResize="1" noEditPoints="1" noAdjustHandles="1" noChangeArrowheads="1" noChangeShapeType="1" noTextEdit="1"/>
            </p:cNvSpPr>
            <p:nvPr/>
          </p:nvSpPr>
          <p:spPr>
            <a:xfrm>
              <a:off x="3505200" y="3886200"/>
              <a:ext cx="2286000" cy="353238"/>
            </a:xfrm>
            <a:prstGeom prst="rect">
              <a:avLst/>
            </a:prstGeom>
            <a:blipFill rotWithShape="1">
              <a:blip r:embed="rId9"/>
              <a:stretch>
                <a:fillRect b="-12069"/>
              </a:stretch>
            </a:blipFill>
          </p:spPr>
          <p:txBody>
            <a:bodyPr/>
            <a:lstStyle/>
            <a:p>
              <a:pPr>
                <a:defRPr/>
              </a:pPr>
              <a:r>
                <a:rPr lang="en-US">
                  <a:noFill/>
                </a:rPr>
                <a:t> </a:t>
              </a:r>
            </a:p>
          </p:txBody>
        </p:sp>
        <p:sp>
          <p:nvSpPr>
            <p:cNvPr id="10" name="Rectangle 9"/>
            <p:cNvSpPr>
              <a:spLocks noRot="1" noChangeAspect="1" noMove="1" noResize="1" noEditPoints="1" noAdjustHandles="1" noChangeArrowheads="1" noChangeShapeType="1" noTextEdit="1"/>
            </p:cNvSpPr>
            <p:nvPr/>
          </p:nvSpPr>
          <p:spPr>
            <a:xfrm>
              <a:off x="3325206" y="3553599"/>
              <a:ext cx="972119" cy="307777"/>
            </a:xfrm>
            <a:prstGeom prst="rect">
              <a:avLst/>
            </a:prstGeom>
            <a:blipFill rotWithShape="1">
              <a:blip r:embed="rId10"/>
              <a:stretch>
                <a:fillRect r="-625"/>
              </a:stretch>
            </a:blipFill>
          </p:spPr>
          <p:txBody>
            <a:bodyPr/>
            <a:lstStyle/>
            <a:p>
              <a:pPr>
                <a:defRPr/>
              </a:pPr>
              <a:r>
                <a:rPr lang="en-US">
                  <a:noFill/>
                </a:rPr>
                <a:t> </a:t>
              </a:r>
            </a:p>
          </p:txBody>
        </p:sp>
        <p:sp>
          <p:nvSpPr>
            <p:cNvPr id="11" name="Striped Right Arrow 10"/>
            <p:cNvSpPr/>
            <p:nvPr/>
          </p:nvSpPr>
          <p:spPr>
            <a:xfrm>
              <a:off x="2667001" y="3118073"/>
              <a:ext cx="381000" cy="387445"/>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600"/>
            </a:p>
          </p:txBody>
        </p:sp>
      </p:grpSp>
      <p:sp>
        <p:nvSpPr>
          <p:cNvPr id="15364" name="TextBox 2"/>
          <p:cNvSpPr txBox="1">
            <a:spLocks noChangeArrowheads="1"/>
          </p:cNvSpPr>
          <p:nvPr/>
        </p:nvSpPr>
        <p:spPr bwMode="auto">
          <a:xfrm>
            <a:off x="1295400" y="1295400"/>
            <a:ext cx="70104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a:solidFill>
                  <a:srgbClr val="000000"/>
                </a:solidFill>
                <a:latin typeface="Franklin Gothic Medium Cond" pitchFamily="34" charset="0"/>
              </a:rPr>
              <a:t>Now, let’s add two resistors in series. Then, how much is the overall noise voltage (</a:t>
            </a:r>
            <a:r>
              <a:rPr lang="en-US" b="1" dirty="0" err="1">
                <a:solidFill>
                  <a:srgbClr val="000000"/>
                </a:solidFill>
                <a:latin typeface="Symbol" pitchFamily="18" charset="2"/>
              </a:rPr>
              <a:t>D</a:t>
            </a:r>
            <a:r>
              <a:rPr lang="en-US" b="1" dirty="0" err="1">
                <a:solidFill>
                  <a:srgbClr val="000000"/>
                </a:solidFill>
                <a:latin typeface="Franklin Gothic Medium Cond" pitchFamily="34" charset="0"/>
              </a:rPr>
              <a:t>f</a:t>
            </a:r>
            <a:r>
              <a:rPr lang="en-US" b="1" dirty="0">
                <a:solidFill>
                  <a:srgbClr val="000000"/>
                </a:solidFill>
                <a:latin typeface="Franklin Gothic Medium Cond" pitchFamily="34" charset="0"/>
              </a:rPr>
              <a:t>=1Hz) ?   </a:t>
            </a:r>
          </a:p>
        </p:txBody>
      </p:sp>
      <p:sp>
        <p:nvSpPr>
          <p:cNvPr id="15" name="Rectangle 14"/>
          <p:cNvSpPr>
            <a:spLocks noRot="1" noChangeAspect="1" noMove="1" noResize="1" noEditPoints="1" noAdjustHandles="1" noChangeArrowheads="1" noChangeShapeType="1" noTextEdit="1"/>
          </p:cNvSpPr>
          <p:nvPr/>
        </p:nvSpPr>
        <p:spPr>
          <a:xfrm>
            <a:off x="5460657" y="3020692"/>
            <a:ext cx="3302343" cy="381515"/>
          </a:xfrm>
          <a:prstGeom prst="rect">
            <a:avLst/>
          </a:prstGeom>
          <a:blipFill rotWithShape="1">
            <a:blip r:embed="rId11"/>
            <a:stretch>
              <a:fillRect/>
            </a:stretch>
          </a:blipFill>
        </p:spPr>
        <p:txBody>
          <a:bodyPr/>
          <a:lstStyle/>
          <a:p>
            <a:pPr>
              <a:defRPr/>
            </a:pPr>
            <a:r>
              <a:rPr lang="en-US">
                <a:noFill/>
              </a:rPr>
              <a:t> </a:t>
            </a:r>
          </a:p>
        </p:txBody>
      </p:sp>
      <p:sp>
        <p:nvSpPr>
          <p:cNvPr id="15366" name="TextBox 2"/>
          <p:cNvSpPr txBox="1">
            <a:spLocks noChangeArrowheads="1"/>
          </p:cNvSpPr>
          <p:nvPr/>
        </p:nvSpPr>
        <p:spPr bwMode="auto">
          <a:xfrm>
            <a:off x="5435600" y="2673350"/>
            <a:ext cx="23114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FF0000"/>
                </a:solidFill>
                <a:latin typeface="Franklin Gothic Medium Cond" pitchFamily="34" charset="0"/>
              </a:rPr>
              <a:t>Don’t calculate like this:</a:t>
            </a:r>
          </a:p>
        </p:txBody>
      </p:sp>
      <p:sp>
        <p:nvSpPr>
          <p:cNvPr id="15367" name="TextBox 2"/>
          <p:cNvSpPr txBox="1">
            <a:spLocks noChangeArrowheads="1"/>
          </p:cNvSpPr>
          <p:nvPr/>
        </p:nvSpPr>
        <p:spPr bwMode="auto">
          <a:xfrm>
            <a:off x="5445125" y="3592513"/>
            <a:ext cx="23114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FF0000"/>
                </a:solidFill>
                <a:latin typeface="Franklin Gothic Medium Cond" pitchFamily="34" charset="0"/>
              </a:rPr>
              <a:t>Why ?</a:t>
            </a:r>
          </a:p>
        </p:txBody>
      </p:sp>
      <p:sp>
        <p:nvSpPr>
          <p:cNvPr id="3" name="Slide Number Placeholder 2"/>
          <p:cNvSpPr>
            <a:spLocks noGrp="1"/>
          </p:cNvSpPr>
          <p:nvPr>
            <p:ph type="sldNum" sz="quarter" idx="11"/>
          </p:nvPr>
        </p:nvSpPr>
        <p:spPr/>
        <p:txBody>
          <a:bodyPr/>
          <a:lstStyle/>
          <a:p>
            <a:pPr>
              <a:defRPr/>
            </a:pPr>
            <a:fld id="{18299DBC-902B-41D7-A3A4-44EB87A37C73}" type="slidenum">
              <a:rPr lang="en-US" smtClean="0"/>
              <a:pPr>
                <a:defRPr/>
              </a:pPr>
              <a:t>14</a:t>
            </a:fld>
            <a:endParaRPr lang="en-US"/>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reeform 13"/>
          <p:cNvSpPr/>
          <p:nvPr/>
        </p:nvSpPr>
        <p:spPr>
          <a:xfrm>
            <a:off x="1985963" y="4884738"/>
            <a:ext cx="1209675" cy="384175"/>
          </a:xfrm>
          <a:custGeom>
            <a:avLst/>
            <a:gdLst>
              <a:gd name="connsiteX0" fmla="*/ 205946 w 1210962"/>
              <a:gd name="connsiteY0" fmla="*/ 378940 h 383441"/>
              <a:gd name="connsiteX1" fmla="*/ 148281 w 1210962"/>
              <a:gd name="connsiteY1" fmla="*/ 370702 h 383441"/>
              <a:gd name="connsiteX2" fmla="*/ 123567 w 1210962"/>
              <a:gd name="connsiteY2" fmla="*/ 362464 h 383441"/>
              <a:gd name="connsiteX3" fmla="*/ 107092 w 1210962"/>
              <a:gd name="connsiteY3" fmla="*/ 337751 h 383441"/>
              <a:gd name="connsiteX4" fmla="*/ 82378 w 1210962"/>
              <a:gd name="connsiteY4" fmla="*/ 321275 h 383441"/>
              <a:gd name="connsiteX5" fmla="*/ 41189 w 1210962"/>
              <a:gd name="connsiteY5" fmla="*/ 280086 h 383441"/>
              <a:gd name="connsiteX6" fmla="*/ 24713 w 1210962"/>
              <a:gd name="connsiteY6" fmla="*/ 255372 h 383441"/>
              <a:gd name="connsiteX7" fmla="*/ 8238 w 1210962"/>
              <a:gd name="connsiteY7" fmla="*/ 205945 h 383441"/>
              <a:gd name="connsiteX8" fmla="*/ 0 w 1210962"/>
              <a:gd name="connsiteY8" fmla="*/ 181232 h 383441"/>
              <a:gd name="connsiteX9" fmla="*/ 8238 w 1210962"/>
              <a:gd name="connsiteY9" fmla="*/ 57664 h 383441"/>
              <a:gd name="connsiteX10" fmla="*/ 24713 w 1210962"/>
              <a:gd name="connsiteY10" fmla="*/ 32951 h 383441"/>
              <a:gd name="connsiteX11" fmla="*/ 90616 w 1210962"/>
              <a:gd name="connsiteY11" fmla="*/ 16475 h 383441"/>
              <a:gd name="connsiteX12" fmla="*/ 189470 w 1210962"/>
              <a:gd name="connsiteY12" fmla="*/ 0 h 383441"/>
              <a:gd name="connsiteX13" fmla="*/ 733167 w 1210962"/>
              <a:gd name="connsiteY13" fmla="*/ 8237 h 383441"/>
              <a:gd name="connsiteX14" fmla="*/ 807308 w 1210962"/>
              <a:gd name="connsiteY14" fmla="*/ 16475 h 383441"/>
              <a:gd name="connsiteX15" fmla="*/ 1112108 w 1210962"/>
              <a:gd name="connsiteY15" fmla="*/ 24713 h 383441"/>
              <a:gd name="connsiteX16" fmla="*/ 1161535 w 1210962"/>
              <a:gd name="connsiteY16" fmla="*/ 41189 h 383441"/>
              <a:gd name="connsiteX17" fmla="*/ 1186249 w 1210962"/>
              <a:gd name="connsiteY17" fmla="*/ 49427 h 383441"/>
              <a:gd name="connsiteX18" fmla="*/ 1210962 w 1210962"/>
              <a:gd name="connsiteY18" fmla="*/ 98854 h 383441"/>
              <a:gd name="connsiteX19" fmla="*/ 1202724 w 1210962"/>
              <a:gd name="connsiteY19" fmla="*/ 189470 h 383441"/>
              <a:gd name="connsiteX20" fmla="*/ 1186249 w 1210962"/>
              <a:gd name="connsiteY20" fmla="*/ 214183 h 383441"/>
              <a:gd name="connsiteX21" fmla="*/ 1112108 w 1210962"/>
              <a:gd name="connsiteY21" fmla="*/ 271848 h 383441"/>
              <a:gd name="connsiteX22" fmla="*/ 1046205 w 1210962"/>
              <a:gd name="connsiteY22" fmla="*/ 296562 h 383441"/>
              <a:gd name="connsiteX23" fmla="*/ 1021492 w 1210962"/>
              <a:gd name="connsiteY23" fmla="*/ 304800 h 383441"/>
              <a:gd name="connsiteX24" fmla="*/ 988540 w 1210962"/>
              <a:gd name="connsiteY24" fmla="*/ 313037 h 383441"/>
              <a:gd name="connsiteX25" fmla="*/ 963827 w 1210962"/>
              <a:gd name="connsiteY25" fmla="*/ 321275 h 383441"/>
              <a:gd name="connsiteX26" fmla="*/ 864973 w 1210962"/>
              <a:gd name="connsiteY26" fmla="*/ 337751 h 383441"/>
              <a:gd name="connsiteX27" fmla="*/ 790832 w 1210962"/>
              <a:gd name="connsiteY27" fmla="*/ 345989 h 383441"/>
              <a:gd name="connsiteX28" fmla="*/ 749643 w 1210962"/>
              <a:gd name="connsiteY28" fmla="*/ 354227 h 383441"/>
              <a:gd name="connsiteX29" fmla="*/ 527222 w 1210962"/>
              <a:gd name="connsiteY29" fmla="*/ 362464 h 383441"/>
              <a:gd name="connsiteX30" fmla="*/ 345989 w 1210962"/>
              <a:gd name="connsiteY30" fmla="*/ 370702 h 383441"/>
              <a:gd name="connsiteX31" fmla="*/ 263611 w 1210962"/>
              <a:gd name="connsiteY31" fmla="*/ 378940 h 383441"/>
              <a:gd name="connsiteX32" fmla="*/ 205946 w 1210962"/>
              <a:gd name="connsiteY32" fmla="*/ 378940 h 3834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210962" h="383441">
                <a:moveTo>
                  <a:pt x="205946" y="378940"/>
                </a:moveTo>
                <a:cubicBezTo>
                  <a:pt x="186724" y="377567"/>
                  <a:pt x="167321" y="374510"/>
                  <a:pt x="148281" y="370702"/>
                </a:cubicBezTo>
                <a:cubicBezTo>
                  <a:pt x="139766" y="368999"/>
                  <a:pt x="130348" y="367889"/>
                  <a:pt x="123567" y="362464"/>
                </a:cubicBezTo>
                <a:cubicBezTo>
                  <a:pt x="115836" y="356279"/>
                  <a:pt x="114093" y="344752"/>
                  <a:pt x="107092" y="337751"/>
                </a:cubicBezTo>
                <a:cubicBezTo>
                  <a:pt x="100091" y="330750"/>
                  <a:pt x="90616" y="326767"/>
                  <a:pt x="82378" y="321275"/>
                </a:cubicBezTo>
                <a:cubicBezTo>
                  <a:pt x="38446" y="255375"/>
                  <a:pt x="96107" y="335004"/>
                  <a:pt x="41189" y="280086"/>
                </a:cubicBezTo>
                <a:cubicBezTo>
                  <a:pt x="34188" y="273085"/>
                  <a:pt x="30205" y="263610"/>
                  <a:pt x="24713" y="255372"/>
                </a:cubicBezTo>
                <a:lnTo>
                  <a:pt x="8238" y="205945"/>
                </a:lnTo>
                <a:lnTo>
                  <a:pt x="0" y="181232"/>
                </a:lnTo>
                <a:cubicBezTo>
                  <a:pt x="2746" y="140043"/>
                  <a:pt x="1452" y="98383"/>
                  <a:pt x="8238" y="57664"/>
                </a:cubicBezTo>
                <a:cubicBezTo>
                  <a:pt x="9866" y="47898"/>
                  <a:pt x="15858" y="37379"/>
                  <a:pt x="24713" y="32951"/>
                </a:cubicBezTo>
                <a:cubicBezTo>
                  <a:pt x="44966" y="22824"/>
                  <a:pt x="69134" y="23636"/>
                  <a:pt x="90616" y="16475"/>
                </a:cubicBezTo>
                <a:cubicBezTo>
                  <a:pt x="138919" y="374"/>
                  <a:pt x="106699" y="9196"/>
                  <a:pt x="189470" y="0"/>
                </a:cubicBezTo>
                <a:lnTo>
                  <a:pt x="733167" y="8237"/>
                </a:lnTo>
                <a:cubicBezTo>
                  <a:pt x="758024" y="8900"/>
                  <a:pt x="782466" y="15395"/>
                  <a:pt x="807308" y="16475"/>
                </a:cubicBezTo>
                <a:cubicBezTo>
                  <a:pt x="908849" y="20890"/>
                  <a:pt x="1010508" y="21967"/>
                  <a:pt x="1112108" y="24713"/>
                </a:cubicBezTo>
                <a:lnTo>
                  <a:pt x="1161535" y="41189"/>
                </a:lnTo>
                <a:lnTo>
                  <a:pt x="1186249" y="49427"/>
                </a:lnTo>
                <a:cubicBezTo>
                  <a:pt x="1194579" y="61922"/>
                  <a:pt x="1210962" y="81801"/>
                  <a:pt x="1210962" y="98854"/>
                </a:cubicBezTo>
                <a:cubicBezTo>
                  <a:pt x="1210962" y="129184"/>
                  <a:pt x="1209079" y="159813"/>
                  <a:pt x="1202724" y="189470"/>
                </a:cubicBezTo>
                <a:cubicBezTo>
                  <a:pt x="1200650" y="199151"/>
                  <a:pt x="1192587" y="206577"/>
                  <a:pt x="1186249" y="214183"/>
                </a:cubicBezTo>
                <a:cubicBezTo>
                  <a:pt x="1162051" y="243220"/>
                  <a:pt x="1146553" y="248884"/>
                  <a:pt x="1112108" y="271848"/>
                </a:cubicBezTo>
                <a:cubicBezTo>
                  <a:pt x="1071424" y="298971"/>
                  <a:pt x="1103214" y="282309"/>
                  <a:pt x="1046205" y="296562"/>
                </a:cubicBezTo>
                <a:cubicBezTo>
                  <a:pt x="1037781" y="298668"/>
                  <a:pt x="1029841" y="302415"/>
                  <a:pt x="1021492" y="304800"/>
                </a:cubicBezTo>
                <a:cubicBezTo>
                  <a:pt x="1010606" y="307910"/>
                  <a:pt x="999426" y="309927"/>
                  <a:pt x="988540" y="313037"/>
                </a:cubicBezTo>
                <a:cubicBezTo>
                  <a:pt x="980191" y="315422"/>
                  <a:pt x="972251" y="319169"/>
                  <a:pt x="963827" y="321275"/>
                </a:cubicBezTo>
                <a:cubicBezTo>
                  <a:pt x="935058" y="328467"/>
                  <a:pt x="892872" y="334264"/>
                  <a:pt x="864973" y="337751"/>
                </a:cubicBezTo>
                <a:cubicBezTo>
                  <a:pt x="840299" y="340835"/>
                  <a:pt x="815448" y="342472"/>
                  <a:pt x="790832" y="345989"/>
                </a:cubicBezTo>
                <a:cubicBezTo>
                  <a:pt x="776971" y="347969"/>
                  <a:pt x="763617" y="353354"/>
                  <a:pt x="749643" y="354227"/>
                </a:cubicBezTo>
                <a:cubicBezTo>
                  <a:pt x="675596" y="358855"/>
                  <a:pt x="601351" y="359438"/>
                  <a:pt x="527222" y="362464"/>
                </a:cubicBezTo>
                <a:lnTo>
                  <a:pt x="345989" y="370702"/>
                </a:lnTo>
                <a:lnTo>
                  <a:pt x="263611" y="378940"/>
                </a:lnTo>
                <a:cubicBezTo>
                  <a:pt x="183687" y="388343"/>
                  <a:pt x="225168" y="380313"/>
                  <a:pt x="205946" y="378940"/>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2" name="Freeform 11"/>
          <p:cNvSpPr/>
          <p:nvPr/>
        </p:nvSpPr>
        <p:spPr>
          <a:xfrm>
            <a:off x="4135438" y="5445125"/>
            <a:ext cx="725487" cy="584200"/>
          </a:xfrm>
          <a:custGeom>
            <a:avLst/>
            <a:gdLst>
              <a:gd name="connsiteX0" fmla="*/ 345989 w 724929"/>
              <a:gd name="connsiteY0" fmla="*/ 584886 h 584886"/>
              <a:gd name="connsiteX1" fmla="*/ 263610 w 724929"/>
              <a:gd name="connsiteY1" fmla="*/ 551935 h 584886"/>
              <a:gd name="connsiteX2" fmla="*/ 238897 w 724929"/>
              <a:gd name="connsiteY2" fmla="*/ 543697 h 584886"/>
              <a:gd name="connsiteX3" fmla="*/ 189470 w 724929"/>
              <a:gd name="connsiteY3" fmla="*/ 510746 h 584886"/>
              <a:gd name="connsiteX4" fmla="*/ 131805 w 724929"/>
              <a:gd name="connsiteY4" fmla="*/ 469557 h 584886"/>
              <a:gd name="connsiteX5" fmla="*/ 90616 w 724929"/>
              <a:gd name="connsiteY5" fmla="*/ 420130 h 584886"/>
              <a:gd name="connsiteX6" fmla="*/ 57664 w 724929"/>
              <a:gd name="connsiteY6" fmla="*/ 370703 h 584886"/>
              <a:gd name="connsiteX7" fmla="*/ 24713 w 724929"/>
              <a:gd name="connsiteY7" fmla="*/ 296562 h 584886"/>
              <a:gd name="connsiteX8" fmla="*/ 16475 w 724929"/>
              <a:gd name="connsiteY8" fmla="*/ 263611 h 584886"/>
              <a:gd name="connsiteX9" fmla="*/ 0 w 724929"/>
              <a:gd name="connsiteY9" fmla="*/ 214184 h 584886"/>
              <a:gd name="connsiteX10" fmla="*/ 8237 w 724929"/>
              <a:gd name="connsiteY10" fmla="*/ 98854 h 584886"/>
              <a:gd name="connsiteX11" fmla="*/ 49427 w 724929"/>
              <a:gd name="connsiteY11" fmla="*/ 57665 h 584886"/>
              <a:gd name="connsiteX12" fmla="*/ 115329 w 724929"/>
              <a:gd name="connsiteY12" fmla="*/ 32951 h 584886"/>
              <a:gd name="connsiteX13" fmla="*/ 172994 w 724929"/>
              <a:gd name="connsiteY13" fmla="*/ 8238 h 584886"/>
              <a:gd name="connsiteX14" fmla="*/ 288324 w 724929"/>
              <a:gd name="connsiteY14" fmla="*/ 0 h 584886"/>
              <a:gd name="connsiteX15" fmla="*/ 494270 w 724929"/>
              <a:gd name="connsiteY15" fmla="*/ 8238 h 584886"/>
              <a:gd name="connsiteX16" fmla="*/ 543697 w 724929"/>
              <a:gd name="connsiteY16" fmla="*/ 24713 h 584886"/>
              <a:gd name="connsiteX17" fmla="*/ 593124 w 724929"/>
              <a:gd name="connsiteY17" fmla="*/ 57665 h 584886"/>
              <a:gd name="connsiteX18" fmla="*/ 617837 w 724929"/>
              <a:gd name="connsiteY18" fmla="*/ 65903 h 584886"/>
              <a:gd name="connsiteX19" fmla="*/ 667264 w 724929"/>
              <a:gd name="connsiteY19" fmla="*/ 107092 h 584886"/>
              <a:gd name="connsiteX20" fmla="*/ 716691 w 724929"/>
              <a:gd name="connsiteY20" fmla="*/ 205946 h 584886"/>
              <a:gd name="connsiteX21" fmla="*/ 724929 w 724929"/>
              <a:gd name="connsiteY21" fmla="*/ 230659 h 584886"/>
              <a:gd name="connsiteX22" fmla="*/ 716691 w 724929"/>
              <a:gd name="connsiteY22" fmla="*/ 378940 h 584886"/>
              <a:gd name="connsiteX23" fmla="*/ 700216 w 724929"/>
              <a:gd name="connsiteY23" fmla="*/ 428367 h 584886"/>
              <a:gd name="connsiteX24" fmla="*/ 683740 w 724929"/>
              <a:gd name="connsiteY24" fmla="*/ 461319 h 584886"/>
              <a:gd name="connsiteX25" fmla="*/ 634313 w 724929"/>
              <a:gd name="connsiteY25" fmla="*/ 510746 h 584886"/>
              <a:gd name="connsiteX26" fmla="*/ 609600 w 724929"/>
              <a:gd name="connsiteY26" fmla="*/ 518984 h 584886"/>
              <a:gd name="connsiteX27" fmla="*/ 584886 w 724929"/>
              <a:gd name="connsiteY27" fmla="*/ 535459 h 584886"/>
              <a:gd name="connsiteX28" fmla="*/ 543697 w 724929"/>
              <a:gd name="connsiteY28" fmla="*/ 543697 h 584886"/>
              <a:gd name="connsiteX29" fmla="*/ 395416 w 724929"/>
              <a:gd name="connsiteY29" fmla="*/ 560173 h 584886"/>
              <a:gd name="connsiteX30" fmla="*/ 296562 w 724929"/>
              <a:gd name="connsiteY30" fmla="*/ 568411 h 584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724929" h="584886">
                <a:moveTo>
                  <a:pt x="345989" y="584886"/>
                </a:moveTo>
                <a:cubicBezTo>
                  <a:pt x="233503" y="547392"/>
                  <a:pt x="348448" y="588295"/>
                  <a:pt x="263610" y="551935"/>
                </a:cubicBezTo>
                <a:cubicBezTo>
                  <a:pt x="255629" y="548514"/>
                  <a:pt x="246488" y="547914"/>
                  <a:pt x="238897" y="543697"/>
                </a:cubicBezTo>
                <a:cubicBezTo>
                  <a:pt x="221588" y="534081"/>
                  <a:pt x="205946" y="521730"/>
                  <a:pt x="189470" y="510746"/>
                </a:cubicBezTo>
                <a:cubicBezTo>
                  <a:pt x="153334" y="486656"/>
                  <a:pt x="172674" y="500208"/>
                  <a:pt x="131805" y="469557"/>
                </a:cubicBezTo>
                <a:cubicBezTo>
                  <a:pt x="72933" y="381250"/>
                  <a:pt x="164611" y="515265"/>
                  <a:pt x="90616" y="420130"/>
                </a:cubicBezTo>
                <a:cubicBezTo>
                  <a:pt x="78459" y="404500"/>
                  <a:pt x="57664" y="370703"/>
                  <a:pt x="57664" y="370703"/>
                </a:cubicBezTo>
                <a:cubicBezTo>
                  <a:pt x="38058" y="311882"/>
                  <a:pt x="50823" y="335725"/>
                  <a:pt x="24713" y="296562"/>
                </a:cubicBezTo>
                <a:cubicBezTo>
                  <a:pt x="21967" y="285578"/>
                  <a:pt x="19728" y="274455"/>
                  <a:pt x="16475" y="263611"/>
                </a:cubicBezTo>
                <a:cubicBezTo>
                  <a:pt x="11485" y="246977"/>
                  <a:pt x="0" y="214184"/>
                  <a:pt x="0" y="214184"/>
                </a:cubicBezTo>
                <a:cubicBezTo>
                  <a:pt x="2746" y="175741"/>
                  <a:pt x="1539" y="136809"/>
                  <a:pt x="8237" y="98854"/>
                </a:cubicBezTo>
                <a:cubicBezTo>
                  <a:pt x="11625" y="79657"/>
                  <a:pt x="35055" y="65878"/>
                  <a:pt x="49427" y="57665"/>
                </a:cubicBezTo>
                <a:cubicBezTo>
                  <a:pt x="107813" y="24302"/>
                  <a:pt x="56351" y="55068"/>
                  <a:pt x="115329" y="32951"/>
                </a:cubicBezTo>
                <a:cubicBezTo>
                  <a:pt x="132728" y="26426"/>
                  <a:pt x="153119" y="10576"/>
                  <a:pt x="172994" y="8238"/>
                </a:cubicBezTo>
                <a:cubicBezTo>
                  <a:pt x="211271" y="3735"/>
                  <a:pt x="249881" y="2746"/>
                  <a:pt x="288324" y="0"/>
                </a:cubicBezTo>
                <a:cubicBezTo>
                  <a:pt x="356973" y="2746"/>
                  <a:pt x="425886" y="1620"/>
                  <a:pt x="494270" y="8238"/>
                </a:cubicBezTo>
                <a:cubicBezTo>
                  <a:pt x="511556" y="9911"/>
                  <a:pt x="543697" y="24713"/>
                  <a:pt x="543697" y="24713"/>
                </a:cubicBezTo>
                <a:cubicBezTo>
                  <a:pt x="560173" y="35697"/>
                  <a:pt x="574339" y="51403"/>
                  <a:pt x="593124" y="57665"/>
                </a:cubicBezTo>
                <a:cubicBezTo>
                  <a:pt x="601362" y="60411"/>
                  <a:pt x="610070" y="62020"/>
                  <a:pt x="617837" y="65903"/>
                </a:cubicBezTo>
                <a:cubicBezTo>
                  <a:pt x="635148" y="74559"/>
                  <a:pt x="655667" y="92182"/>
                  <a:pt x="667264" y="107092"/>
                </a:cubicBezTo>
                <a:cubicBezTo>
                  <a:pt x="704529" y="155004"/>
                  <a:pt x="698621" y="151736"/>
                  <a:pt x="716691" y="205946"/>
                </a:cubicBezTo>
                <a:lnTo>
                  <a:pt x="724929" y="230659"/>
                </a:lnTo>
                <a:cubicBezTo>
                  <a:pt x="722183" y="280086"/>
                  <a:pt x="722831" y="329819"/>
                  <a:pt x="716691" y="378940"/>
                </a:cubicBezTo>
                <a:cubicBezTo>
                  <a:pt x="714537" y="396173"/>
                  <a:pt x="707983" y="412834"/>
                  <a:pt x="700216" y="428367"/>
                </a:cubicBezTo>
                <a:cubicBezTo>
                  <a:pt x="694724" y="439351"/>
                  <a:pt x="691412" y="451730"/>
                  <a:pt x="683740" y="461319"/>
                </a:cubicBezTo>
                <a:cubicBezTo>
                  <a:pt x="669185" y="479513"/>
                  <a:pt x="656417" y="503378"/>
                  <a:pt x="634313" y="510746"/>
                </a:cubicBezTo>
                <a:cubicBezTo>
                  <a:pt x="626075" y="513492"/>
                  <a:pt x="617367" y="515101"/>
                  <a:pt x="609600" y="518984"/>
                </a:cubicBezTo>
                <a:cubicBezTo>
                  <a:pt x="600745" y="523412"/>
                  <a:pt x="594156" y="531983"/>
                  <a:pt x="584886" y="535459"/>
                </a:cubicBezTo>
                <a:cubicBezTo>
                  <a:pt x="571776" y="540375"/>
                  <a:pt x="557365" y="540660"/>
                  <a:pt x="543697" y="543697"/>
                </a:cubicBezTo>
                <a:cubicBezTo>
                  <a:pt x="452957" y="563862"/>
                  <a:pt x="591479" y="542349"/>
                  <a:pt x="395416" y="560173"/>
                </a:cubicBezTo>
                <a:cubicBezTo>
                  <a:pt x="289814" y="569773"/>
                  <a:pt x="365940" y="568411"/>
                  <a:pt x="296562" y="568411"/>
                </a:cubicBez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 name="Freeform 19"/>
          <p:cNvSpPr/>
          <p:nvPr/>
        </p:nvSpPr>
        <p:spPr>
          <a:xfrm>
            <a:off x="6289675" y="3817938"/>
            <a:ext cx="2373313" cy="666750"/>
          </a:xfrm>
          <a:custGeom>
            <a:avLst/>
            <a:gdLst>
              <a:gd name="connsiteX0" fmla="*/ 2364260 w 2373936"/>
              <a:gd name="connsiteY0" fmla="*/ 148281 h 667265"/>
              <a:gd name="connsiteX1" fmla="*/ 2347784 w 2373936"/>
              <a:gd name="connsiteY1" fmla="*/ 197708 h 667265"/>
              <a:gd name="connsiteX2" fmla="*/ 2314833 w 2373936"/>
              <a:gd name="connsiteY2" fmla="*/ 230660 h 667265"/>
              <a:gd name="connsiteX3" fmla="*/ 2298357 w 2373936"/>
              <a:gd name="connsiteY3" fmla="*/ 255373 h 667265"/>
              <a:gd name="connsiteX4" fmla="*/ 2273643 w 2373936"/>
              <a:gd name="connsiteY4" fmla="*/ 280087 h 667265"/>
              <a:gd name="connsiteX5" fmla="*/ 2257168 w 2373936"/>
              <a:gd name="connsiteY5" fmla="*/ 304800 h 667265"/>
              <a:gd name="connsiteX6" fmla="*/ 2207741 w 2373936"/>
              <a:gd name="connsiteY6" fmla="*/ 354227 h 667265"/>
              <a:gd name="connsiteX7" fmla="*/ 2183027 w 2373936"/>
              <a:gd name="connsiteY7" fmla="*/ 378941 h 667265"/>
              <a:gd name="connsiteX8" fmla="*/ 2158314 w 2373936"/>
              <a:gd name="connsiteY8" fmla="*/ 403654 h 667265"/>
              <a:gd name="connsiteX9" fmla="*/ 2092411 w 2373936"/>
              <a:gd name="connsiteY9" fmla="*/ 444843 h 667265"/>
              <a:gd name="connsiteX10" fmla="*/ 2042984 w 2373936"/>
              <a:gd name="connsiteY10" fmla="*/ 477795 h 667265"/>
              <a:gd name="connsiteX11" fmla="*/ 1977081 w 2373936"/>
              <a:gd name="connsiteY11" fmla="*/ 510746 h 667265"/>
              <a:gd name="connsiteX12" fmla="*/ 1944130 w 2373936"/>
              <a:gd name="connsiteY12" fmla="*/ 527222 h 667265"/>
              <a:gd name="connsiteX13" fmla="*/ 1853514 w 2373936"/>
              <a:gd name="connsiteY13" fmla="*/ 560173 h 667265"/>
              <a:gd name="connsiteX14" fmla="*/ 1795849 w 2373936"/>
              <a:gd name="connsiteY14" fmla="*/ 584887 h 667265"/>
              <a:gd name="connsiteX15" fmla="*/ 1762897 w 2373936"/>
              <a:gd name="connsiteY15" fmla="*/ 601362 h 667265"/>
              <a:gd name="connsiteX16" fmla="*/ 1688757 w 2373936"/>
              <a:gd name="connsiteY16" fmla="*/ 617838 h 667265"/>
              <a:gd name="connsiteX17" fmla="*/ 1598141 w 2373936"/>
              <a:gd name="connsiteY17" fmla="*/ 642552 h 667265"/>
              <a:gd name="connsiteX18" fmla="*/ 1524000 w 2373936"/>
              <a:gd name="connsiteY18" fmla="*/ 659027 h 667265"/>
              <a:gd name="connsiteX19" fmla="*/ 1367481 w 2373936"/>
              <a:gd name="connsiteY19" fmla="*/ 667265 h 667265"/>
              <a:gd name="connsiteX20" fmla="*/ 716692 w 2373936"/>
              <a:gd name="connsiteY20" fmla="*/ 659027 h 667265"/>
              <a:gd name="connsiteX21" fmla="*/ 617838 w 2373936"/>
              <a:gd name="connsiteY21" fmla="*/ 642552 h 667265"/>
              <a:gd name="connsiteX22" fmla="*/ 568411 w 2373936"/>
              <a:gd name="connsiteY22" fmla="*/ 634314 h 667265"/>
              <a:gd name="connsiteX23" fmla="*/ 494270 w 2373936"/>
              <a:gd name="connsiteY23" fmla="*/ 617838 h 667265"/>
              <a:gd name="connsiteX24" fmla="*/ 453081 w 2373936"/>
              <a:gd name="connsiteY24" fmla="*/ 609600 h 667265"/>
              <a:gd name="connsiteX25" fmla="*/ 395416 w 2373936"/>
              <a:gd name="connsiteY25" fmla="*/ 593125 h 667265"/>
              <a:gd name="connsiteX26" fmla="*/ 321276 w 2373936"/>
              <a:gd name="connsiteY26" fmla="*/ 576649 h 667265"/>
              <a:gd name="connsiteX27" fmla="*/ 288325 w 2373936"/>
              <a:gd name="connsiteY27" fmla="*/ 560173 h 667265"/>
              <a:gd name="connsiteX28" fmla="*/ 238897 w 2373936"/>
              <a:gd name="connsiteY28" fmla="*/ 543698 h 667265"/>
              <a:gd name="connsiteX29" fmla="*/ 214184 w 2373936"/>
              <a:gd name="connsiteY29" fmla="*/ 527222 h 667265"/>
              <a:gd name="connsiteX30" fmla="*/ 164757 w 2373936"/>
              <a:gd name="connsiteY30" fmla="*/ 502508 h 667265"/>
              <a:gd name="connsiteX31" fmla="*/ 123568 w 2373936"/>
              <a:gd name="connsiteY31" fmla="*/ 453081 h 667265"/>
              <a:gd name="connsiteX32" fmla="*/ 98854 w 2373936"/>
              <a:gd name="connsiteY32" fmla="*/ 428368 h 667265"/>
              <a:gd name="connsiteX33" fmla="*/ 74141 w 2373936"/>
              <a:gd name="connsiteY33" fmla="*/ 387179 h 667265"/>
              <a:gd name="connsiteX34" fmla="*/ 32952 w 2373936"/>
              <a:gd name="connsiteY34" fmla="*/ 337752 h 667265"/>
              <a:gd name="connsiteX35" fmla="*/ 16476 w 2373936"/>
              <a:gd name="connsiteY35" fmla="*/ 288325 h 667265"/>
              <a:gd name="connsiteX36" fmla="*/ 0 w 2373936"/>
              <a:gd name="connsiteY36" fmla="*/ 255373 h 667265"/>
              <a:gd name="connsiteX37" fmla="*/ 8238 w 2373936"/>
              <a:gd name="connsiteY37" fmla="*/ 164757 h 667265"/>
              <a:gd name="connsiteX38" fmla="*/ 32952 w 2373936"/>
              <a:gd name="connsiteY38" fmla="*/ 140043 h 667265"/>
              <a:gd name="connsiteX39" fmla="*/ 82379 w 2373936"/>
              <a:gd name="connsiteY39" fmla="*/ 107092 h 667265"/>
              <a:gd name="connsiteX40" fmla="*/ 131806 w 2373936"/>
              <a:gd name="connsiteY40" fmla="*/ 90616 h 667265"/>
              <a:gd name="connsiteX41" fmla="*/ 214184 w 2373936"/>
              <a:gd name="connsiteY41" fmla="*/ 74141 h 667265"/>
              <a:gd name="connsiteX42" fmla="*/ 280087 w 2373936"/>
              <a:gd name="connsiteY42" fmla="*/ 65903 h 667265"/>
              <a:gd name="connsiteX43" fmla="*/ 329514 w 2373936"/>
              <a:gd name="connsiteY43" fmla="*/ 57665 h 667265"/>
              <a:gd name="connsiteX44" fmla="*/ 444843 w 2373936"/>
              <a:gd name="connsiteY44" fmla="*/ 49427 h 667265"/>
              <a:gd name="connsiteX45" fmla="*/ 897925 w 2373936"/>
              <a:gd name="connsiteY45" fmla="*/ 41189 h 667265"/>
              <a:gd name="connsiteX46" fmla="*/ 1573427 w 2373936"/>
              <a:gd name="connsiteY46" fmla="*/ 16476 h 667265"/>
              <a:gd name="connsiteX47" fmla="*/ 1869989 w 2373936"/>
              <a:gd name="connsiteY47" fmla="*/ 0 h 667265"/>
              <a:gd name="connsiteX48" fmla="*/ 2215979 w 2373936"/>
              <a:gd name="connsiteY48" fmla="*/ 8238 h 667265"/>
              <a:gd name="connsiteX49" fmla="*/ 2298357 w 2373936"/>
              <a:gd name="connsiteY49" fmla="*/ 24714 h 667265"/>
              <a:gd name="connsiteX50" fmla="*/ 2356022 w 2373936"/>
              <a:gd name="connsiteY50" fmla="*/ 57665 h 667265"/>
              <a:gd name="connsiteX51" fmla="*/ 2372497 w 2373936"/>
              <a:gd name="connsiteY51" fmla="*/ 82379 h 667265"/>
              <a:gd name="connsiteX52" fmla="*/ 2364260 w 2373936"/>
              <a:gd name="connsiteY52" fmla="*/ 148281 h 667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2373936" h="667265">
                <a:moveTo>
                  <a:pt x="2364260" y="148281"/>
                </a:moveTo>
                <a:cubicBezTo>
                  <a:pt x="2360141" y="167502"/>
                  <a:pt x="2356719" y="182816"/>
                  <a:pt x="2347784" y="197708"/>
                </a:cubicBezTo>
                <a:cubicBezTo>
                  <a:pt x="2339792" y="211028"/>
                  <a:pt x="2324942" y="218866"/>
                  <a:pt x="2314833" y="230660"/>
                </a:cubicBezTo>
                <a:cubicBezTo>
                  <a:pt x="2308390" y="238177"/>
                  <a:pt x="2304695" y="247767"/>
                  <a:pt x="2298357" y="255373"/>
                </a:cubicBezTo>
                <a:cubicBezTo>
                  <a:pt x="2290899" y="264323"/>
                  <a:pt x="2281101" y="271137"/>
                  <a:pt x="2273643" y="280087"/>
                </a:cubicBezTo>
                <a:cubicBezTo>
                  <a:pt x="2267305" y="287693"/>
                  <a:pt x="2263745" y="297400"/>
                  <a:pt x="2257168" y="304800"/>
                </a:cubicBezTo>
                <a:cubicBezTo>
                  <a:pt x="2241688" y="322215"/>
                  <a:pt x="2224217" y="337751"/>
                  <a:pt x="2207741" y="354227"/>
                </a:cubicBezTo>
                <a:lnTo>
                  <a:pt x="2183027" y="378941"/>
                </a:lnTo>
                <a:cubicBezTo>
                  <a:pt x="2174789" y="387179"/>
                  <a:pt x="2168007" y="397192"/>
                  <a:pt x="2158314" y="403654"/>
                </a:cubicBezTo>
                <a:cubicBezTo>
                  <a:pt x="2083398" y="453598"/>
                  <a:pt x="2201731" y="375275"/>
                  <a:pt x="2092411" y="444843"/>
                </a:cubicBezTo>
                <a:cubicBezTo>
                  <a:pt x="2075705" y="455474"/>
                  <a:pt x="2060695" y="468940"/>
                  <a:pt x="2042984" y="477795"/>
                </a:cubicBezTo>
                <a:lnTo>
                  <a:pt x="1977081" y="510746"/>
                </a:lnTo>
                <a:cubicBezTo>
                  <a:pt x="1966097" y="516238"/>
                  <a:pt x="1955532" y="522661"/>
                  <a:pt x="1944130" y="527222"/>
                </a:cubicBezTo>
                <a:cubicBezTo>
                  <a:pt x="1886816" y="550148"/>
                  <a:pt x="1916970" y="539022"/>
                  <a:pt x="1853514" y="560173"/>
                </a:cubicBezTo>
                <a:cubicBezTo>
                  <a:pt x="1803433" y="593560"/>
                  <a:pt x="1856641" y="562091"/>
                  <a:pt x="1795849" y="584887"/>
                </a:cubicBezTo>
                <a:cubicBezTo>
                  <a:pt x="1784351" y="589199"/>
                  <a:pt x="1774395" y="597050"/>
                  <a:pt x="1762897" y="601362"/>
                </a:cubicBezTo>
                <a:cubicBezTo>
                  <a:pt x="1743166" y="608761"/>
                  <a:pt x="1707900" y="612617"/>
                  <a:pt x="1688757" y="617838"/>
                </a:cubicBezTo>
                <a:cubicBezTo>
                  <a:pt x="1519078" y="664115"/>
                  <a:pt x="1742601" y="610451"/>
                  <a:pt x="1598141" y="642552"/>
                </a:cubicBezTo>
                <a:cubicBezTo>
                  <a:pt x="1577826" y="647066"/>
                  <a:pt x="1543864" y="657372"/>
                  <a:pt x="1524000" y="659027"/>
                </a:cubicBezTo>
                <a:cubicBezTo>
                  <a:pt x="1471935" y="663366"/>
                  <a:pt x="1419654" y="664519"/>
                  <a:pt x="1367481" y="667265"/>
                </a:cubicBezTo>
                <a:lnTo>
                  <a:pt x="716692" y="659027"/>
                </a:lnTo>
                <a:cubicBezTo>
                  <a:pt x="593573" y="656229"/>
                  <a:pt x="680232" y="656417"/>
                  <a:pt x="617838" y="642552"/>
                </a:cubicBezTo>
                <a:cubicBezTo>
                  <a:pt x="601533" y="638929"/>
                  <a:pt x="584845" y="637302"/>
                  <a:pt x="568411" y="634314"/>
                </a:cubicBezTo>
                <a:cubicBezTo>
                  <a:pt x="500091" y="621892"/>
                  <a:pt x="553767" y="631060"/>
                  <a:pt x="494270" y="617838"/>
                </a:cubicBezTo>
                <a:cubicBezTo>
                  <a:pt x="480602" y="614801"/>
                  <a:pt x="466749" y="612637"/>
                  <a:pt x="453081" y="609600"/>
                </a:cubicBezTo>
                <a:cubicBezTo>
                  <a:pt x="395154" y="596727"/>
                  <a:pt x="443566" y="606881"/>
                  <a:pt x="395416" y="593125"/>
                </a:cubicBezTo>
                <a:cubicBezTo>
                  <a:pt x="368264" y="585368"/>
                  <a:pt x="349597" y="582313"/>
                  <a:pt x="321276" y="576649"/>
                </a:cubicBezTo>
                <a:cubicBezTo>
                  <a:pt x="310292" y="571157"/>
                  <a:pt x="299727" y="564734"/>
                  <a:pt x="288325" y="560173"/>
                </a:cubicBezTo>
                <a:cubicBezTo>
                  <a:pt x="272200" y="553723"/>
                  <a:pt x="238897" y="543698"/>
                  <a:pt x="238897" y="543698"/>
                </a:cubicBezTo>
                <a:cubicBezTo>
                  <a:pt x="230659" y="538206"/>
                  <a:pt x="223039" y="531650"/>
                  <a:pt x="214184" y="527222"/>
                </a:cubicBezTo>
                <a:cubicBezTo>
                  <a:pt x="177027" y="508643"/>
                  <a:pt x="200173" y="532022"/>
                  <a:pt x="164757" y="502508"/>
                </a:cubicBezTo>
                <a:cubicBezTo>
                  <a:pt x="125366" y="469682"/>
                  <a:pt x="153028" y="488434"/>
                  <a:pt x="123568" y="453081"/>
                </a:cubicBezTo>
                <a:cubicBezTo>
                  <a:pt x="116110" y="444131"/>
                  <a:pt x="105844" y="437688"/>
                  <a:pt x="98854" y="428368"/>
                </a:cubicBezTo>
                <a:cubicBezTo>
                  <a:pt x="89247" y="415559"/>
                  <a:pt x="83748" y="399988"/>
                  <a:pt x="74141" y="387179"/>
                </a:cubicBezTo>
                <a:cubicBezTo>
                  <a:pt x="52977" y="358960"/>
                  <a:pt x="46924" y="369188"/>
                  <a:pt x="32952" y="337752"/>
                </a:cubicBezTo>
                <a:cubicBezTo>
                  <a:pt x="25899" y="321882"/>
                  <a:pt x="24243" y="303858"/>
                  <a:pt x="16476" y="288325"/>
                </a:cubicBezTo>
                <a:lnTo>
                  <a:pt x="0" y="255373"/>
                </a:lnTo>
                <a:cubicBezTo>
                  <a:pt x="2746" y="225168"/>
                  <a:pt x="-94" y="193920"/>
                  <a:pt x="8238" y="164757"/>
                </a:cubicBezTo>
                <a:cubicBezTo>
                  <a:pt x="11439" y="153555"/>
                  <a:pt x="23756" y="147196"/>
                  <a:pt x="32952" y="140043"/>
                </a:cubicBezTo>
                <a:cubicBezTo>
                  <a:pt x="48582" y="127886"/>
                  <a:pt x="63594" y="113354"/>
                  <a:pt x="82379" y="107092"/>
                </a:cubicBezTo>
                <a:cubicBezTo>
                  <a:pt x="98855" y="101600"/>
                  <a:pt x="114958" y="94828"/>
                  <a:pt x="131806" y="90616"/>
                </a:cubicBezTo>
                <a:cubicBezTo>
                  <a:pt x="171832" y="80611"/>
                  <a:pt x="167059" y="80873"/>
                  <a:pt x="214184" y="74141"/>
                </a:cubicBezTo>
                <a:cubicBezTo>
                  <a:pt x="236100" y="71010"/>
                  <a:pt x="258171" y="69034"/>
                  <a:pt x="280087" y="65903"/>
                </a:cubicBezTo>
                <a:cubicBezTo>
                  <a:pt x="296622" y="63541"/>
                  <a:pt x="312894" y="59327"/>
                  <a:pt x="329514" y="57665"/>
                </a:cubicBezTo>
                <a:cubicBezTo>
                  <a:pt x="367864" y="53830"/>
                  <a:pt x="406318" y="50544"/>
                  <a:pt x="444843" y="49427"/>
                </a:cubicBezTo>
                <a:cubicBezTo>
                  <a:pt x="595832" y="45050"/>
                  <a:pt x="746898" y="43935"/>
                  <a:pt x="897925" y="41189"/>
                </a:cubicBezTo>
                <a:cubicBezTo>
                  <a:pt x="1370164" y="20201"/>
                  <a:pt x="1144983" y="28056"/>
                  <a:pt x="1573427" y="16476"/>
                </a:cubicBezTo>
                <a:cubicBezTo>
                  <a:pt x="1693680" y="3114"/>
                  <a:pt x="1705143" y="0"/>
                  <a:pt x="1869989" y="0"/>
                </a:cubicBezTo>
                <a:cubicBezTo>
                  <a:pt x="1985352" y="0"/>
                  <a:pt x="2100649" y="5492"/>
                  <a:pt x="2215979" y="8238"/>
                </a:cubicBezTo>
                <a:cubicBezTo>
                  <a:pt x="2233065" y="11086"/>
                  <a:pt x="2278693" y="17340"/>
                  <a:pt x="2298357" y="24714"/>
                </a:cubicBezTo>
                <a:cubicBezTo>
                  <a:pt x="2322248" y="33673"/>
                  <a:pt x="2335535" y="44007"/>
                  <a:pt x="2356022" y="57665"/>
                </a:cubicBezTo>
                <a:cubicBezTo>
                  <a:pt x="2361514" y="65903"/>
                  <a:pt x="2371792" y="72504"/>
                  <a:pt x="2372497" y="82379"/>
                </a:cubicBezTo>
                <a:cubicBezTo>
                  <a:pt x="2377444" y="151632"/>
                  <a:pt x="2368379" y="129060"/>
                  <a:pt x="2364260" y="148281"/>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2" name="Title 1"/>
          <p:cNvSpPr>
            <a:spLocks noGrp="1"/>
          </p:cNvSpPr>
          <p:nvPr>
            <p:ph type="title"/>
          </p:nvPr>
        </p:nvSpPr>
        <p:spPr>
          <a:xfrm>
            <a:off x="457200" y="639763"/>
            <a:ext cx="8229600" cy="655637"/>
          </a:xfrm>
        </p:spPr>
        <p:txBody>
          <a:bodyPr/>
          <a:lstStyle/>
          <a:p>
            <a:pPr>
              <a:defRPr/>
            </a:pPr>
            <a:r>
              <a:rPr lang="en-US" dirty="0" smtClean="0"/>
              <a:t>Noise Algebra</a:t>
            </a:r>
            <a:endParaRPr lang="en-US" dirty="0"/>
          </a:p>
        </p:txBody>
      </p:sp>
      <p:grpSp>
        <p:nvGrpSpPr>
          <p:cNvPr id="16390" name="Group 18"/>
          <p:cNvGrpSpPr>
            <a:grpSpLocks/>
          </p:cNvGrpSpPr>
          <p:nvPr/>
        </p:nvGrpSpPr>
        <p:grpSpPr bwMode="auto">
          <a:xfrm>
            <a:off x="685800" y="2058988"/>
            <a:ext cx="4495800" cy="2360612"/>
            <a:chOff x="1295401" y="2209800"/>
            <a:chExt cx="4495799" cy="2361192"/>
          </a:xfrm>
        </p:grpSpPr>
        <p:graphicFrame>
          <p:nvGraphicFramePr>
            <p:cNvPr id="16401" name="Object 3"/>
            <p:cNvGraphicFramePr>
              <a:graphicFrameLocks noChangeAspect="1"/>
            </p:cNvGraphicFramePr>
            <p:nvPr/>
          </p:nvGraphicFramePr>
          <p:xfrm>
            <a:off x="1295401" y="2209800"/>
            <a:ext cx="2702426" cy="2361192"/>
          </p:xfrm>
          <a:graphic>
            <a:graphicData uri="http://schemas.openxmlformats.org/presentationml/2006/ole">
              <mc:AlternateContent xmlns:mc="http://schemas.openxmlformats.org/markup-compatibility/2006">
                <mc:Choice xmlns:v="urn:schemas-microsoft-com:vml" Requires="v">
                  <p:oleObj spid="_x0000_s16546" name="Visio" r:id="rId3" imgW="1093498" imgH="954990" progId="Visio.Drawing.11">
                    <p:embed/>
                  </p:oleObj>
                </mc:Choice>
                <mc:Fallback>
                  <p:oleObj name="Visio" r:id="rId3" imgW="1093498" imgH="95499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95401" y="2209800"/>
                          <a:ext cx="2702426" cy="2361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 name="Rectangle 4"/>
            <p:cNvSpPr>
              <a:spLocks noRot="1" noChangeAspect="1" noMove="1" noResize="1" noEditPoints="1" noAdjustHandles="1" noChangeArrowheads="1" noChangeShapeType="1" noTextEdit="1"/>
            </p:cNvSpPr>
            <p:nvPr/>
          </p:nvSpPr>
          <p:spPr>
            <a:xfrm>
              <a:off x="3505200" y="2895600"/>
              <a:ext cx="2286000" cy="353238"/>
            </a:xfrm>
            <a:prstGeom prst="rect">
              <a:avLst/>
            </a:prstGeom>
            <a:blipFill rotWithShape="1">
              <a:blip r:embed="rId5"/>
              <a:stretch>
                <a:fillRect b="-12069"/>
              </a:stretch>
            </a:blipFill>
          </p:spPr>
          <p:txBody>
            <a:bodyPr/>
            <a:lstStyle/>
            <a:p>
              <a:pPr>
                <a:defRPr/>
              </a:pPr>
              <a:r>
                <a:rPr lang="en-US">
                  <a:noFill/>
                </a:rPr>
                <a:t> </a:t>
              </a:r>
            </a:p>
          </p:txBody>
        </p:sp>
        <p:sp>
          <p:nvSpPr>
            <p:cNvPr id="6" name="Rectangle 5"/>
            <p:cNvSpPr>
              <a:spLocks noRot="1" noChangeAspect="1" noMove="1" noResize="1" noEditPoints="1" noAdjustHandles="1" noChangeArrowheads="1" noChangeShapeType="1" noTextEdit="1"/>
            </p:cNvSpPr>
            <p:nvPr/>
          </p:nvSpPr>
          <p:spPr>
            <a:xfrm>
              <a:off x="1427077" y="2827638"/>
              <a:ext cx="1066126" cy="307777"/>
            </a:xfrm>
            <a:prstGeom prst="rect">
              <a:avLst/>
            </a:prstGeom>
            <a:blipFill rotWithShape="1">
              <a:blip r:embed="rId6"/>
              <a:stretch>
                <a:fillRect/>
              </a:stretch>
            </a:blipFill>
          </p:spPr>
          <p:txBody>
            <a:bodyPr/>
            <a:lstStyle/>
            <a:p>
              <a:pPr>
                <a:defRPr/>
              </a:pPr>
              <a:r>
                <a:rPr lang="en-US">
                  <a:noFill/>
                </a:rPr>
                <a:t> </a:t>
              </a:r>
            </a:p>
          </p:txBody>
        </p:sp>
        <p:sp>
          <p:nvSpPr>
            <p:cNvPr id="7" name="Rectangle 6"/>
            <p:cNvSpPr>
              <a:spLocks noRot="1" noChangeAspect="1" noMove="1" noResize="1" noEditPoints="1" noAdjustHandles="1" noChangeArrowheads="1" noChangeShapeType="1" noTextEdit="1"/>
            </p:cNvSpPr>
            <p:nvPr/>
          </p:nvSpPr>
          <p:spPr>
            <a:xfrm>
              <a:off x="1427077" y="3276600"/>
              <a:ext cx="1069331" cy="307777"/>
            </a:xfrm>
            <a:prstGeom prst="rect">
              <a:avLst/>
            </a:prstGeom>
            <a:blipFill rotWithShape="1">
              <a:blip r:embed="rId7"/>
              <a:stretch>
                <a:fillRect/>
              </a:stretch>
            </a:blipFill>
          </p:spPr>
          <p:txBody>
            <a:bodyPr/>
            <a:lstStyle/>
            <a:p>
              <a:pPr>
                <a:defRPr/>
              </a:pPr>
              <a:r>
                <a:rPr lang="en-US">
                  <a:noFill/>
                </a:rPr>
                <a:t> </a:t>
              </a:r>
            </a:p>
          </p:txBody>
        </p:sp>
        <p:sp>
          <p:nvSpPr>
            <p:cNvPr id="8" name="Rectangle 7"/>
            <p:cNvSpPr>
              <a:spLocks noRot="1" noChangeAspect="1" noMove="1" noResize="1" noEditPoints="1" noAdjustHandles="1" noChangeArrowheads="1" noChangeShapeType="1" noTextEdit="1"/>
            </p:cNvSpPr>
            <p:nvPr/>
          </p:nvSpPr>
          <p:spPr>
            <a:xfrm>
              <a:off x="3345784" y="2438400"/>
              <a:ext cx="969205" cy="307777"/>
            </a:xfrm>
            <a:prstGeom prst="rect">
              <a:avLst/>
            </a:prstGeom>
            <a:blipFill rotWithShape="1">
              <a:blip r:embed="rId8"/>
              <a:stretch>
                <a:fillRect r="-629"/>
              </a:stretch>
            </a:blipFill>
          </p:spPr>
          <p:txBody>
            <a:bodyPr/>
            <a:lstStyle/>
            <a:p>
              <a:pPr>
                <a:defRPr/>
              </a:pPr>
              <a:r>
                <a:rPr lang="en-US">
                  <a:noFill/>
                </a:rPr>
                <a:t> </a:t>
              </a:r>
            </a:p>
          </p:txBody>
        </p:sp>
        <p:sp>
          <p:nvSpPr>
            <p:cNvPr id="9" name="Rectangle 8"/>
            <p:cNvSpPr>
              <a:spLocks noRot="1" noChangeAspect="1" noMove="1" noResize="1" noEditPoints="1" noAdjustHandles="1" noChangeArrowheads="1" noChangeShapeType="1" noTextEdit="1"/>
            </p:cNvSpPr>
            <p:nvPr/>
          </p:nvSpPr>
          <p:spPr>
            <a:xfrm>
              <a:off x="3505200" y="3886200"/>
              <a:ext cx="2286000" cy="353238"/>
            </a:xfrm>
            <a:prstGeom prst="rect">
              <a:avLst/>
            </a:prstGeom>
            <a:blipFill rotWithShape="1">
              <a:blip r:embed="rId9"/>
              <a:stretch>
                <a:fillRect b="-12069"/>
              </a:stretch>
            </a:blipFill>
          </p:spPr>
          <p:txBody>
            <a:bodyPr/>
            <a:lstStyle/>
            <a:p>
              <a:pPr>
                <a:defRPr/>
              </a:pPr>
              <a:r>
                <a:rPr lang="en-US">
                  <a:noFill/>
                </a:rPr>
                <a:t> </a:t>
              </a:r>
            </a:p>
          </p:txBody>
        </p:sp>
        <p:sp>
          <p:nvSpPr>
            <p:cNvPr id="10" name="Rectangle 9"/>
            <p:cNvSpPr>
              <a:spLocks noRot="1" noChangeAspect="1" noMove="1" noResize="1" noEditPoints="1" noAdjustHandles="1" noChangeArrowheads="1" noChangeShapeType="1" noTextEdit="1"/>
            </p:cNvSpPr>
            <p:nvPr/>
          </p:nvSpPr>
          <p:spPr>
            <a:xfrm>
              <a:off x="3325206" y="3553599"/>
              <a:ext cx="972119" cy="307777"/>
            </a:xfrm>
            <a:prstGeom prst="rect">
              <a:avLst/>
            </a:prstGeom>
            <a:blipFill rotWithShape="1">
              <a:blip r:embed="rId10"/>
              <a:stretch>
                <a:fillRect r="-625"/>
              </a:stretch>
            </a:blipFill>
          </p:spPr>
          <p:txBody>
            <a:bodyPr/>
            <a:lstStyle/>
            <a:p>
              <a:pPr>
                <a:defRPr/>
              </a:pPr>
              <a:r>
                <a:rPr lang="en-US">
                  <a:noFill/>
                </a:rPr>
                <a:t> </a:t>
              </a:r>
            </a:p>
          </p:txBody>
        </p:sp>
        <p:sp>
          <p:nvSpPr>
            <p:cNvPr id="11" name="Striped Right Arrow 10"/>
            <p:cNvSpPr/>
            <p:nvPr/>
          </p:nvSpPr>
          <p:spPr>
            <a:xfrm>
              <a:off x="2667001" y="3118073"/>
              <a:ext cx="381000" cy="387445"/>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600">
                <a:solidFill>
                  <a:srgbClr val="FFFFFF"/>
                </a:solidFill>
              </a:endParaRPr>
            </a:p>
          </p:txBody>
        </p:sp>
      </p:grpSp>
      <p:sp>
        <p:nvSpPr>
          <p:cNvPr id="16391" name="TextBox 2"/>
          <p:cNvSpPr txBox="1">
            <a:spLocks noChangeArrowheads="1"/>
          </p:cNvSpPr>
          <p:nvPr/>
        </p:nvSpPr>
        <p:spPr bwMode="auto">
          <a:xfrm>
            <a:off x="1295400" y="1295400"/>
            <a:ext cx="70104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a:solidFill>
                  <a:srgbClr val="000000"/>
                </a:solidFill>
                <a:latin typeface="Franklin Gothic Medium Cond" pitchFamily="34" charset="0"/>
              </a:rPr>
              <a:t>Now, let’s add two resistors in series. Then, how much is the overall noise voltage (</a:t>
            </a:r>
            <a:r>
              <a:rPr lang="en-US" b="1" dirty="0" err="1">
                <a:solidFill>
                  <a:srgbClr val="000000"/>
                </a:solidFill>
                <a:latin typeface="Symbol" pitchFamily="18" charset="2"/>
              </a:rPr>
              <a:t>D</a:t>
            </a:r>
            <a:r>
              <a:rPr lang="en-US" b="1" dirty="0" err="1">
                <a:solidFill>
                  <a:srgbClr val="000000"/>
                </a:solidFill>
                <a:latin typeface="Franklin Gothic Medium Cond" pitchFamily="34" charset="0"/>
              </a:rPr>
              <a:t>f</a:t>
            </a:r>
            <a:r>
              <a:rPr lang="en-US" b="1" dirty="0">
                <a:solidFill>
                  <a:srgbClr val="000000"/>
                </a:solidFill>
                <a:latin typeface="Franklin Gothic Medium Cond" pitchFamily="34" charset="0"/>
              </a:rPr>
              <a:t>=1Hz) ?   </a:t>
            </a:r>
          </a:p>
        </p:txBody>
      </p:sp>
      <p:sp>
        <p:nvSpPr>
          <p:cNvPr id="16392" name="TextBox 2"/>
          <p:cNvSpPr txBox="1">
            <a:spLocks noChangeArrowheads="1"/>
          </p:cNvSpPr>
          <p:nvPr/>
        </p:nvSpPr>
        <p:spPr bwMode="auto">
          <a:xfrm>
            <a:off x="5938838" y="1905000"/>
            <a:ext cx="2671762"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dirty="0">
                <a:solidFill>
                  <a:srgbClr val="0000FF"/>
                </a:solidFill>
                <a:latin typeface="Franklin Gothic Medium Cond" pitchFamily="34" charset="0"/>
              </a:rPr>
              <a:t>When adding two noises, we need to consider correlation between the noises.</a:t>
            </a:r>
          </a:p>
        </p:txBody>
      </p:sp>
      <p:sp>
        <p:nvSpPr>
          <p:cNvPr id="18" name="Rectangle 17"/>
          <p:cNvSpPr>
            <a:spLocks noRot="1" noChangeAspect="1" noMove="1" noResize="1" noEditPoints="1" noAdjustHandles="1" noChangeArrowheads="1" noChangeShapeType="1" noTextEdit="1"/>
          </p:cNvSpPr>
          <p:nvPr/>
        </p:nvSpPr>
        <p:spPr>
          <a:xfrm>
            <a:off x="5029199" y="2895600"/>
            <a:ext cx="3962401" cy="1364669"/>
          </a:xfrm>
          <a:prstGeom prst="rect">
            <a:avLst/>
          </a:prstGeom>
          <a:blipFill rotWithShape="1">
            <a:blip r:embed="rId11"/>
            <a:stretch>
              <a:fillRect b="-4911"/>
            </a:stretch>
          </a:blipFill>
        </p:spPr>
        <p:txBody>
          <a:bodyPr/>
          <a:lstStyle/>
          <a:p>
            <a:pPr>
              <a:defRPr/>
            </a:pPr>
            <a:r>
              <a:rPr lang="en-US">
                <a:noFill/>
              </a:rPr>
              <a:t> </a:t>
            </a:r>
          </a:p>
        </p:txBody>
      </p:sp>
      <p:sp>
        <p:nvSpPr>
          <p:cNvPr id="16394" name="TextBox 2"/>
          <p:cNvSpPr txBox="1">
            <a:spLocks noChangeArrowheads="1"/>
          </p:cNvSpPr>
          <p:nvPr/>
        </p:nvSpPr>
        <p:spPr bwMode="auto">
          <a:xfrm>
            <a:off x="6289675" y="4449763"/>
            <a:ext cx="2473325" cy="157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600" b="1" dirty="0">
                <a:solidFill>
                  <a:srgbClr val="0000FF"/>
                </a:solidFill>
                <a:latin typeface="Franklin Gothic Medium Cond" pitchFamily="34" charset="0"/>
              </a:rPr>
              <a:t>These terms will be zero, because noises from R1 and R2 are not correlated; i.e., time average of multiplication of two uncorrelated noise samples will be zero.</a:t>
            </a:r>
          </a:p>
        </p:txBody>
      </p:sp>
      <p:sp>
        <p:nvSpPr>
          <p:cNvPr id="22" name="Rectangle 21"/>
          <p:cNvSpPr>
            <a:spLocks noRot="1" noChangeAspect="1" noMove="1" noResize="1" noEditPoints="1" noAdjustHandles="1" noChangeArrowheads="1" noChangeShapeType="1" noTextEdit="1"/>
          </p:cNvSpPr>
          <p:nvPr/>
        </p:nvSpPr>
        <p:spPr>
          <a:xfrm>
            <a:off x="914399" y="4572000"/>
            <a:ext cx="3505202" cy="650819"/>
          </a:xfrm>
          <a:prstGeom prst="rect">
            <a:avLst/>
          </a:prstGeom>
          <a:blipFill rotWithShape="1">
            <a:blip r:embed="rId12"/>
            <a:stretch>
              <a:fillRect b="-11215"/>
            </a:stretch>
          </a:blipFill>
        </p:spPr>
        <p:txBody>
          <a:bodyPr/>
          <a:lstStyle/>
          <a:p>
            <a:pPr>
              <a:defRPr/>
            </a:pPr>
            <a:r>
              <a:rPr lang="en-US">
                <a:noFill/>
              </a:rPr>
              <a:t> </a:t>
            </a:r>
          </a:p>
        </p:txBody>
      </p:sp>
      <p:sp>
        <p:nvSpPr>
          <p:cNvPr id="23" name="Rectangle 22"/>
          <p:cNvSpPr>
            <a:spLocks noRot="1" noChangeAspect="1" noMove="1" noResize="1" noEditPoints="1" noAdjustHandles="1" noChangeArrowheads="1" noChangeShapeType="1" noTextEdit="1"/>
          </p:cNvSpPr>
          <p:nvPr/>
        </p:nvSpPr>
        <p:spPr>
          <a:xfrm>
            <a:off x="685800" y="5369533"/>
            <a:ext cx="4800600" cy="863506"/>
          </a:xfrm>
          <a:prstGeom prst="rect">
            <a:avLst/>
          </a:prstGeom>
          <a:blipFill rotWithShape="1">
            <a:blip r:embed="rId13"/>
            <a:stretch>
              <a:fillRect/>
            </a:stretch>
          </a:blipFill>
        </p:spPr>
        <p:txBody>
          <a:bodyPr/>
          <a:lstStyle/>
          <a:p>
            <a:pPr>
              <a:defRPr/>
            </a:pPr>
            <a:r>
              <a:rPr lang="en-US">
                <a:noFill/>
              </a:rPr>
              <a:t> </a:t>
            </a:r>
          </a:p>
        </p:txBody>
      </p:sp>
      <p:cxnSp>
        <p:nvCxnSpPr>
          <p:cNvPr id="25" name="Straight Arrow Connector 24"/>
          <p:cNvCxnSpPr/>
          <p:nvPr/>
        </p:nvCxnSpPr>
        <p:spPr>
          <a:xfrm flipH="1">
            <a:off x="3221038" y="5076825"/>
            <a:ext cx="1276350" cy="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1447800" y="609600"/>
            <a:ext cx="914400" cy="914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a:off x="4497388" y="5076825"/>
            <a:ext cx="0" cy="36830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6400" name="TextBox 2"/>
          <p:cNvSpPr txBox="1">
            <a:spLocks noChangeArrowheads="1"/>
          </p:cNvSpPr>
          <p:nvPr/>
        </p:nvSpPr>
        <p:spPr bwMode="auto">
          <a:xfrm>
            <a:off x="4473575" y="4343400"/>
            <a:ext cx="1774825"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600" b="1">
                <a:solidFill>
                  <a:srgbClr val="FF0000"/>
                </a:solidFill>
                <a:latin typeface="Franklin Gothic Medium Cond" pitchFamily="34" charset="0"/>
              </a:rPr>
              <a:t>Note: we have to add in power domain or resistance, not voltage.</a:t>
            </a:r>
          </a:p>
        </p:txBody>
      </p:sp>
      <p:sp>
        <p:nvSpPr>
          <p:cNvPr id="3" name="Slide Number Placeholder 2"/>
          <p:cNvSpPr>
            <a:spLocks noGrp="1"/>
          </p:cNvSpPr>
          <p:nvPr>
            <p:ph type="sldNum" sz="quarter" idx="11"/>
          </p:nvPr>
        </p:nvSpPr>
        <p:spPr/>
        <p:txBody>
          <a:bodyPr/>
          <a:lstStyle/>
          <a:p>
            <a:pPr>
              <a:defRPr/>
            </a:pPr>
            <a:fld id="{18299DBC-902B-41D7-A3A4-44EB87A37C73}" type="slidenum">
              <a:rPr lang="en-US" smtClean="0"/>
              <a:pPr>
                <a:defRPr/>
              </a:pPr>
              <a:t>15</a:t>
            </a:fld>
            <a:endParaRPr lang="en-US"/>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Shot Noise</a:t>
            </a:r>
            <a:endParaRPr lang="en-US" dirty="0"/>
          </a:p>
        </p:txBody>
      </p:sp>
      <p:sp>
        <p:nvSpPr>
          <p:cNvPr id="20483" name="TextBox 2"/>
          <p:cNvSpPr txBox="1">
            <a:spLocks noChangeArrowheads="1"/>
          </p:cNvSpPr>
          <p:nvPr/>
        </p:nvSpPr>
        <p:spPr bwMode="auto">
          <a:xfrm>
            <a:off x="990600" y="1295400"/>
            <a:ext cx="73152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a:solidFill>
                  <a:srgbClr val="000000"/>
                </a:solidFill>
                <a:latin typeface="Franklin Gothic Medium Cond" pitchFamily="34" charset="0"/>
              </a:rPr>
              <a:t>Noise source: any electron (e-) and hole (h+) has slightly different random energy level (not uniform energy).  These different energy level causes randomness in the # of carrier hopping the energy barrier in the P-N junction under forward biasing.</a:t>
            </a:r>
          </a:p>
        </p:txBody>
      </p:sp>
      <p:graphicFrame>
        <p:nvGraphicFramePr>
          <p:cNvPr id="20484" name="Object 4"/>
          <p:cNvGraphicFramePr>
            <a:graphicFrameLocks noChangeAspect="1"/>
          </p:cNvGraphicFramePr>
          <p:nvPr/>
        </p:nvGraphicFramePr>
        <p:xfrm>
          <a:off x="1295400" y="2220913"/>
          <a:ext cx="2438400" cy="3189287"/>
        </p:xfrm>
        <a:graphic>
          <a:graphicData uri="http://schemas.openxmlformats.org/presentationml/2006/ole">
            <mc:AlternateContent xmlns:mc="http://schemas.openxmlformats.org/markup-compatibility/2006">
              <mc:Choice xmlns:v="urn:schemas-microsoft-com:vml" Requires="v">
                <p:oleObj spid="_x0000_s20637" name="Visio" r:id="rId3" imgW="1687250" imgH="2206710" progId="Visio.Drawing.11">
                  <p:embed/>
                </p:oleObj>
              </mc:Choice>
              <mc:Fallback>
                <p:oleObj name="Visio" r:id="rId3" imgW="1687250" imgH="2206710" progId="Visio.Drawing.11">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95400" y="2220913"/>
                        <a:ext cx="2438400" cy="3189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7" name="Straight Arrow Connector 6"/>
          <p:cNvCxnSpPr/>
          <p:nvPr/>
        </p:nvCxnSpPr>
        <p:spPr>
          <a:xfrm flipV="1">
            <a:off x="4543425" y="2870200"/>
            <a:ext cx="0" cy="8382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4543425" y="3708400"/>
            <a:ext cx="13716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4467225" y="3175000"/>
            <a:ext cx="14478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Freeform 11"/>
          <p:cNvSpPr/>
          <p:nvPr/>
        </p:nvSpPr>
        <p:spPr>
          <a:xfrm>
            <a:off x="4500563" y="3043238"/>
            <a:ext cx="1209675" cy="244475"/>
          </a:xfrm>
          <a:custGeom>
            <a:avLst/>
            <a:gdLst>
              <a:gd name="connsiteX0" fmla="*/ 0 w 1208689"/>
              <a:gd name="connsiteY0" fmla="*/ 73573 h 116952"/>
              <a:gd name="connsiteX1" fmla="*/ 31531 w 1208689"/>
              <a:gd name="connsiteY1" fmla="*/ 21021 h 116952"/>
              <a:gd name="connsiteX2" fmla="*/ 63062 w 1208689"/>
              <a:gd name="connsiteY2" fmla="*/ 42042 h 116952"/>
              <a:gd name="connsiteX3" fmla="*/ 73572 w 1208689"/>
              <a:gd name="connsiteY3" fmla="*/ 84083 h 116952"/>
              <a:gd name="connsiteX4" fmla="*/ 94593 w 1208689"/>
              <a:gd name="connsiteY4" fmla="*/ 115614 h 116952"/>
              <a:gd name="connsiteX5" fmla="*/ 136634 w 1208689"/>
              <a:gd name="connsiteY5" fmla="*/ 105104 h 116952"/>
              <a:gd name="connsiteX6" fmla="*/ 178675 w 1208689"/>
              <a:gd name="connsiteY6" fmla="*/ 94594 h 116952"/>
              <a:gd name="connsiteX7" fmla="*/ 210207 w 1208689"/>
              <a:gd name="connsiteY7" fmla="*/ 84083 h 116952"/>
              <a:gd name="connsiteX8" fmla="*/ 220717 w 1208689"/>
              <a:gd name="connsiteY8" fmla="*/ 52552 h 116952"/>
              <a:gd name="connsiteX9" fmla="*/ 241738 w 1208689"/>
              <a:gd name="connsiteY9" fmla="*/ 115614 h 116952"/>
              <a:gd name="connsiteX10" fmla="*/ 294289 w 1208689"/>
              <a:gd name="connsiteY10" fmla="*/ 63063 h 116952"/>
              <a:gd name="connsiteX11" fmla="*/ 325820 w 1208689"/>
              <a:gd name="connsiteY11" fmla="*/ 73573 h 116952"/>
              <a:gd name="connsiteX12" fmla="*/ 388882 w 1208689"/>
              <a:gd name="connsiteY12" fmla="*/ 84083 h 116952"/>
              <a:gd name="connsiteX13" fmla="*/ 420413 w 1208689"/>
              <a:gd name="connsiteY13" fmla="*/ 63063 h 116952"/>
              <a:gd name="connsiteX14" fmla="*/ 451944 w 1208689"/>
              <a:gd name="connsiteY14" fmla="*/ 52552 h 116952"/>
              <a:gd name="connsiteX15" fmla="*/ 515007 w 1208689"/>
              <a:gd name="connsiteY15" fmla="*/ 21021 h 116952"/>
              <a:gd name="connsiteX16" fmla="*/ 536027 w 1208689"/>
              <a:gd name="connsiteY16" fmla="*/ 52552 h 116952"/>
              <a:gd name="connsiteX17" fmla="*/ 567558 w 1208689"/>
              <a:gd name="connsiteY17" fmla="*/ 21021 h 116952"/>
              <a:gd name="connsiteX18" fmla="*/ 588579 w 1208689"/>
              <a:gd name="connsiteY18" fmla="*/ 84083 h 116952"/>
              <a:gd name="connsiteX19" fmla="*/ 651641 w 1208689"/>
              <a:gd name="connsiteY19" fmla="*/ 105104 h 116952"/>
              <a:gd name="connsiteX20" fmla="*/ 683172 w 1208689"/>
              <a:gd name="connsiteY20" fmla="*/ 84083 h 116952"/>
              <a:gd name="connsiteX21" fmla="*/ 735724 w 1208689"/>
              <a:gd name="connsiteY21" fmla="*/ 84083 h 116952"/>
              <a:gd name="connsiteX22" fmla="*/ 767255 w 1208689"/>
              <a:gd name="connsiteY22" fmla="*/ 73573 h 116952"/>
              <a:gd name="connsiteX23" fmla="*/ 798786 w 1208689"/>
              <a:gd name="connsiteY23" fmla="*/ 84083 h 116952"/>
              <a:gd name="connsiteX24" fmla="*/ 840827 w 1208689"/>
              <a:gd name="connsiteY24" fmla="*/ 31531 h 116952"/>
              <a:gd name="connsiteX25" fmla="*/ 872358 w 1208689"/>
              <a:gd name="connsiteY25" fmla="*/ 21021 h 116952"/>
              <a:gd name="connsiteX26" fmla="*/ 903889 w 1208689"/>
              <a:gd name="connsiteY26" fmla="*/ 31531 h 116952"/>
              <a:gd name="connsiteX27" fmla="*/ 914400 w 1208689"/>
              <a:gd name="connsiteY27" fmla="*/ 0 h 116952"/>
              <a:gd name="connsiteX28" fmla="*/ 945931 w 1208689"/>
              <a:gd name="connsiteY28" fmla="*/ 63063 h 116952"/>
              <a:gd name="connsiteX29" fmla="*/ 966951 w 1208689"/>
              <a:gd name="connsiteY29" fmla="*/ 31531 h 116952"/>
              <a:gd name="connsiteX30" fmla="*/ 987972 w 1208689"/>
              <a:gd name="connsiteY30" fmla="*/ 63063 h 116952"/>
              <a:gd name="connsiteX31" fmla="*/ 1008993 w 1208689"/>
              <a:gd name="connsiteY31" fmla="*/ 21021 h 116952"/>
              <a:gd name="connsiteX32" fmla="*/ 1030013 w 1208689"/>
              <a:gd name="connsiteY32" fmla="*/ 52552 h 116952"/>
              <a:gd name="connsiteX33" fmla="*/ 1040524 w 1208689"/>
              <a:gd name="connsiteY33" fmla="*/ 84083 h 116952"/>
              <a:gd name="connsiteX34" fmla="*/ 1072055 w 1208689"/>
              <a:gd name="connsiteY34" fmla="*/ 73573 h 116952"/>
              <a:gd name="connsiteX35" fmla="*/ 1093075 w 1208689"/>
              <a:gd name="connsiteY35" fmla="*/ 105104 h 116952"/>
              <a:gd name="connsiteX36" fmla="*/ 1145627 w 1208689"/>
              <a:gd name="connsiteY36" fmla="*/ 42042 h 116952"/>
              <a:gd name="connsiteX37" fmla="*/ 1177158 w 1208689"/>
              <a:gd name="connsiteY37" fmla="*/ 63063 h 116952"/>
              <a:gd name="connsiteX38" fmla="*/ 1208689 w 1208689"/>
              <a:gd name="connsiteY38" fmla="*/ 52552 h 116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208689" h="116952">
                <a:moveTo>
                  <a:pt x="0" y="73573"/>
                </a:moveTo>
                <a:cubicBezTo>
                  <a:pt x="10510" y="56056"/>
                  <a:pt x="13259" y="30157"/>
                  <a:pt x="31531" y="21021"/>
                </a:cubicBezTo>
                <a:cubicBezTo>
                  <a:pt x="42829" y="15372"/>
                  <a:pt x="56055" y="31532"/>
                  <a:pt x="63062" y="42042"/>
                </a:cubicBezTo>
                <a:cubicBezTo>
                  <a:pt x="71075" y="54061"/>
                  <a:pt x="67882" y="70806"/>
                  <a:pt x="73572" y="84083"/>
                </a:cubicBezTo>
                <a:cubicBezTo>
                  <a:pt x="78548" y="95694"/>
                  <a:pt x="87586" y="105104"/>
                  <a:pt x="94593" y="115614"/>
                </a:cubicBezTo>
                <a:cubicBezTo>
                  <a:pt x="108607" y="112111"/>
                  <a:pt x="125537" y="114351"/>
                  <a:pt x="136634" y="105104"/>
                </a:cubicBezTo>
                <a:cubicBezTo>
                  <a:pt x="176639" y="71767"/>
                  <a:pt x="138214" y="33900"/>
                  <a:pt x="178675" y="94594"/>
                </a:cubicBezTo>
                <a:cubicBezTo>
                  <a:pt x="189186" y="91090"/>
                  <a:pt x="202373" y="91917"/>
                  <a:pt x="210207" y="84083"/>
                </a:cubicBezTo>
                <a:cubicBezTo>
                  <a:pt x="218041" y="76249"/>
                  <a:pt x="212883" y="44718"/>
                  <a:pt x="220717" y="52552"/>
                </a:cubicBezTo>
                <a:cubicBezTo>
                  <a:pt x="236385" y="68220"/>
                  <a:pt x="241738" y="115614"/>
                  <a:pt x="241738" y="115614"/>
                </a:cubicBezTo>
                <a:cubicBezTo>
                  <a:pt x="254000" y="97220"/>
                  <a:pt x="268012" y="67442"/>
                  <a:pt x="294289" y="63063"/>
                </a:cubicBezTo>
                <a:cubicBezTo>
                  <a:pt x="305217" y="61242"/>
                  <a:pt x="315310" y="70070"/>
                  <a:pt x="325820" y="73573"/>
                </a:cubicBezTo>
                <a:cubicBezTo>
                  <a:pt x="440814" y="35243"/>
                  <a:pt x="266634" y="84083"/>
                  <a:pt x="388882" y="84083"/>
                </a:cubicBezTo>
                <a:cubicBezTo>
                  <a:pt x="401514" y="84083"/>
                  <a:pt x="409115" y="68712"/>
                  <a:pt x="420413" y="63063"/>
                </a:cubicBezTo>
                <a:cubicBezTo>
                  <a:pt x="430322" y="58108"/>
                  <a:pt x="442035" y="57507"/>
                  <a:pt x="451944" y="52552"/>
                </a:cubicBezTo>
                <a:cubicBezTo>
                  <a:pt x="533432" y="11807"/>
                  <a:pt x="435760" y="47435"/>
                  <a:pt x="515007" y="21021"/>
                </a:cubicBezTo>
                <a:cubicBezTo>
                  <a:pt x="522014" y="31531"/>
                  <a:pt x="523395" y="52552"/>
                  <a:pt x="536027" y="52552"/>
                </a:cubicBezTo>
                <a:cubicBezTo>
                  <a:pt x="550891" y="52552"/>
                  <a:pt x="554812" y="13374"/>
                  <a:pt x="567558" y="21021"/>
                </a:cubicBezTo>
                <a:cubicBezTo>
                  <a:pt x="586558" y="32421"/>
                  <a:pt x="588579" y="84083"/>
                  <a:pt x="588579" y="84083"/>
                </a:cubicBezTo>
                <a:cubicBezTo>
                  <a:pt x="683114" y="52572"/>
                  <a:pt x="546665" y="87609"/>
                  <a:pt x="651641" y="105104"/>
                </a:cubicBezTo>
                <a:cubicBezTo>
                  <a:pt x="664101" y="107181"/>
                  <a:pt x="672662" y="91090"/>
                  <a:pt x="683172" y="84083"/>
                </a:cubicBezTo>
                <a:cubicBezTo>
                  <a:pt x="737027" y="137938"/>
                  <a:pt x="695077" y="116600"/>
                  <a:pt x="735724" y="84083"/>
                </a:cubicBezTo>
                <a:cubicBezTo>
                  <a:pt x="744375" y="77162"/>
                  <a:pt x="756745" y="77076"/>
                  <a:pt x="767255" y="73573"/>
                </a:cubicBezTo>
                <a:cubicBezTo>
                  <a:pt x="777765" y="77076"/>
                  <a:pt x="787858" y="85904"/>
                  <a:pt x="798786" y="84083"/>
                </a:cubicBezTo>
                <a:cubicBezTo>
                  <a:pt x="854778" y="74751"/>
                  <a:pt x="812954" y="59405"/>
                  <a:pt x="840827" y="31531"/>
                </a:cubicBezTo>
                <a:cubicBezTo>
                  <a:pt x="848661" y="23697"/>
                  <a:pt x="861848" y="24524"/>
                  <a:pt x="872358" y="21021"/>
                </a:cubicBezTo>
                <a:cubicBezTo>
                  <a:pt x="882868" y="24524"/>
                  <a:pt x="893980" y="36486"/>
                  <a:pt x="903889" y="31531"/>
                </a:cubicBezTo>
                <a:cubicBezTo>
                  <a:pt x="913798" y="26576"/>
                  <a:pt x="903321" y="0"/>
                  <a:pt x="914400" y="0"/>
                </a:cubicBezTo>
                <a:cubicBezTo>
                  <a:pt x="927982" y="0"/>
                  <a:pt x="943340" y="55289"/>
                  <a:pt x="945931" y="63063"/>
                </a:cubicBezTo>
                <a:cubicBezTo>
                  <a:pt x="952938" y="52552"/>
                  <a:pt x="954319" y="31531"/>
                  <a:pt x="966951" y="31531"/>
                </a:cubicBezTo>
                <a:cubicBezTo>
                  <a:pt x="979583" y="31531"/>
                  <a:pt x="975717" y="66127"/>
                  <a:pt x="987972" y="63063"/>
                </a:cubicBezTo>
                <a:cubicBezTo>
                  <a:pt x="1003172" y="59263"/>
                  <a:pt x="1001986" y="35035"/>
                  <a:pt x="1008993" y="21021"/>
                </a:cubicBezTo>
                <a:cubicBezTo>
                  <a:pt x="1016000" y="31531"/>
                  <a:pt x="1024364" y="41254"/>
                  <a:pt x="1030013" y="52552"/>
                </a:cubicBezTo>
                <a:cubicBezTo>
                  <a:pt x="1034968" y="62461"/>
                  <a:pt x="1030615" y="79128"/>
                  <a:pt x="1040524" y="84083"/>
                </a:cubicBezTo>
                <a:cubicBezTo>
                  <a:pt x="1050433" y="89038"/>
                  <a:pt x="1061545" y="77076"/>
                  <a:pt x="1072055" y="73573"/>
                </a:cubicBezTo>
                <a:cubicBezTo>
                  <a:pt x="1079062" y="84083"/>
                  <a:pt x="1080443" y="105104"/>
                  <a:pt x="1093075" y="105104"/>
                </a:cubicBezTo>
                <a:cubicBezTo>
                  <a:pt x="1106565" y="105104"/>
                  <a:pt x="1139285" y="51555"/>
                  <a:pt x="1145627" y="42042"/>
                </a:cubicBezTo>
                <a:cubicBezTo>
                  <a:pt x="1156137" y="49049"/>
                  <a:pt x="1164771" y="65540"/>
                  <a:pt x="1177158" y="63063"/>
                </a:cubicBezTo>
                <a:cubicBezTo>
                  <a:pt x="1217513" y="54992"/>
                  <a:pt x="1183235" y="1641"/>
                  <a:pt x="1208689" y="52552"/>
                </a:cubicBezTo>
              </a:path>
            </a:pathLst>
          </a:cu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15" name="Straight Arrow Connector 14"/>
          <p:cNvCxnSpPr/>
          <p:nvPr/>
        </p:nvCxnSpPr>
        <p:spPr>
          <a:xfrm flipV="1">
            <a:off x="4572000" y="4089400"/>
            <a:ext cx="0" cy="8382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4572000" y="4927600"/>
            <a:ext cx="13716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495800" y="4394200"/>
            <a:ext cx="1447800" cy="0"/>
          </a:xfrm>
          <a:prstGeom prst="line">
            <a:avLst/>
          </a:prstGeom>
          <a:ln w="28575">
            <a:solidFill>
              <a:srgbClr val="0000FF"/>
            </a:solidFill>
          </a:ln>
        </p:spPr>
        <p:style>
          <a:lnRef idx="1">
            <a:schemeClr val="accent1"/>
          </a:lnRef>
          <a:fillRef idx="0">
            <a:schemeClr val="accent1"/>
          </a:fillRef>
          <a:effectRef idx="0">
            <a:schemeClr val="accent1"/>
          </a:effectRef>
          <a:fontRef idx="minor">
            <a:schemeClr val="tx1"/>
          </a:fontRef>
        </p:style>
      </p:cxnSp>
      <p:sp>
        <p:nvSpPr>
          <p:cNvPr id="20492" name="TextBox 2"/>
          <p:cNvSpPr txBox="1">
            <a:spLocks noChangeArrowheads="1"/>
          </p:cNvSpPr>
          <p:nvPr/>
        </p:nvSpPr>
        <p:spPr bwMode="auto">
          <a:xfrm>
            <a:off x="4114800" y="2578100"/>
            <a:ext cx="9144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Current</a:t>
            </a:r>
          </a:p>
        </p:txBody>
      </p:sp>
      <p:sp>
        <p:nvSpPr>
          <p:cNvPr id="20493" name="TextBox 2"/>
          <p:cNvSpPr txBox="1">
            <a:spLocks noChangeArrowheads="1"/>
          </p:cNvSpPr>
          <p:nvPr/>
        </p:nvSpPr>
        <p:spPr bwMode="auto">
          <a:xfrm>
            <a:off x="5381625" y="3708400"/>
            <a:ext cx="6381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Time</a:t>
            </a:r>
          </a:p>
        </p:txBody>
      </p:sp>
      <p:sp>
        <p:nvSpPr>
          <p:cNvPr id="20494" name="TextBox 2"/>
          <p:cNvSpPr txBox="1">
            <a:spLocks noChangeArrowheads="1"/>
          </p:cNvSpPr>
          <p:nvPr/>
        </p:nvSpPr>
        <p:spPr bwMode="auto">
          <a:xfrm>
            <a:off x="4314825" y="3808413"/>
            <a:ext cx="7191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PSD</a:t>
            </a:r>
          </a:p>
        </p:txBody>
      </p:sp>
      <p:sp>
        <p:nvSpPr>
          <p:cNvPr id="20495" name="TextBox 2"/>
          <p:cNvSpPr txBox="1">
            <a:spLocks noChangeArrowheads="1"/>
          </p:cNvSpPr>
          <p:nvPr/>
        </p:nvSpPr>
        <p:spPr bwMode="auto">
          <a:xfrm>
            <a:off x="5386388" y="4940300"/>
            <a:ext cx="6381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Freq.</a:t>
            </a:r>
          </a:p>
        </p:txBody>
      </p:sp>
      <p:sp>
        <p:nvSpPr>
          <p:cNvPr id="20496" name="TextBox 2"/>
          <p:cNvSpPr txBox="1">
            <a:spLocks noChangeArrowheads="1"/>
          </p:cNvSpPr>
          <p:nvPr/>
        </p:nvSpPr>
        <p:spPr bwMode="auto">
          <a:xfrm>
            <a:off x="5848350" y="3000375"/>
            <a:ext cx="457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I</a:t>
            </a:r>
            <a:r>
              <a:rPr lang="en-US" b="1" baseline="-25000">
                <a:solidFill>
                  <a:srgbClr val="000000"/>
                </a:solidFill>
                <a:latin typeface="Franklin Gothic Medium Cond" pitchFamily="34" charset="0"/>
              </a:rPr>
              <a:t>D</a:t>
            </a:r>
          </a:p>
        </p:txBody>
      </p:sp>
      <p:sp>
        <p:nvSpPr>
          <p:cNvPr id="20497" name="TextBox 2"/>
          <p:cNvSpPr txBox="1">
            <a:spLocks noChangeArrowheads="1"/>
          </p:cNvSpPr>
          <p:nvPr/>
        </p:nvSpPr>
        <p:spPr bwMode="auto">
          <a:xfrm>
            <a:off x="6143625" y="2514600"/>
            <a:ext cx="2390775"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FF"/>
                </a:solidFill>
                <a:latin typeface="Franklin Gothic Medium Cond" pitchFamily="34" charset="0"/>
              </a:rPr>
              <a:t>These randomness of # of  carriers (e-, h+) arriving at the contact generates random noise pulse of current. </a:t>
            </a:r>
          </a:p>
        </p:txBody>
      </p:sp>
      <p:sp>
        <p:nvSpPr>
          <p:cNvPr id="25" name="TextBox 24"/>
          <p:cNvSpPr txBox="1">
            <a:spLocks noRot="1" noChangeAspect="1" noMove="1" noResize="1" noEditPoints="1" noAdjustHandles="1" noChangeArrowheads="1" noChangeShapeType="1" noTextEdit="1"/>
          </p:cNvSpPr>
          <p:nvPr/>
        </p:nvSpPr>
        <p:spPr>
          <a:xfrm>
            <a:off x="6248400" y="4114800"/>
            <a:ext cx="2383627" cy="1314847"/>
          </a:xfrm>
          <a:prstGeom prst="rect">
            <a:avLst/>
          </a:prstGeom>
          <a:blipFill rotWithShape="1">
            <a:blip r:embed="rId5"/>
            <a:stretch>
              <a:fillRect/>
            </a:stretch>
          </a:blipFill>
        </p:spPr>
        <p:txBody>
          <a:bodyPr/>
          <a:lstStyle/>
          <a:p>
            <a:r>
              <a:rPr lang="en-US">
                <a:noFill/>
              </a:rPr>
              <a:t> </a:t>
            </a:r>
          </a:p>
        </p:txBody>
      </p:sp>
      <p:sp>
        <p:nvSpPr>
          <p:cNvPr id="20499" name="TextBox 2"/>
          <p:cNvSpPr txBox="1">
            <a:spLocks noChangeArrowheads="1"/>
          </p:cNvSpPr>
          <p:nvPr/>
        </p:nvSpPr>
        <p:spPr bwMode="auto">
          <a:xfrm>
            <a:off x="1295400" y="5476875"/>
            <a:ext cx="70104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Note: this is white noise and has Gaussian distribution. </a:t>
            </a:r>
          </a:p>
        </p:txBody>
      </p:sp>
      <p:sp>
        <p:nvSpPr>
          <p:cNvPr id="3" name="Slide Number Placeholder 2"/>
          <p:cNvSpPr>
            <a:spLocks noGrp="1"/>
          </p:cNvSpPr>
          <p:nvPr>
            <p:ph type="sldNum" sz="quarter" idx="11"/>
          </p:nvPr>
        </p:nvSpPr>
        <p:spPr/>
        <p:txBody>
          <a:bodyPr/>
          <a:lstStyle/>
          <a:p>
            <a:pPr>
              <a:defRPr/>
            </a:pPr>
            <a:fld id="{18299DBC-902B-41D7-A3A4-44EB87A37C73}" type="slidenum">
              <a:rPr lang="en-US" smtClean="0"/>
              <a:pPr>
                <a:defRPr/>
              </a:pPr>
              <a:t>16</a:t>
            </a:fld>
            <a:endParaRPr lang="en-US"/>
          </a:p>
        </p:txBody>
      </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Shot Noise</a:t>
            </a:r>
            <a:endParaRPr lang="en-US" dirty="0"/>
          </a:p>
        </p:txBody>
      </p:sp>
      <p:sp>
        <p:nvSpPr>
          <p:cNvPr id="4" name="TextBox 2"/>
          <p:cNvSpPr txBox="1">
            <a:spLocks noChangeArrowheads="1"/>
          </p:cNvSpPr>
          <p:nvPr/>
        </p:nvSpPr>
        <p:spPr bwMode="auto">
          <a:xfrm>
            <a:off x="1295400" y="1295400"/>
            <a:ext cx="70104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defRPr/>
            </a:pPr>
            <a:r>
              <a:rPr lang="en-US" b="1" dirty="0" smtClean="0">
                <a:solidFill>
                  <a:srgbClr val="000000"/>
                </a:solidFill>
                <a:latin typeface="Franklin Gothic Medium Cond" pitchFamily="34" charset="0"/>
              </a:rPr>
              <a:t>Condition for shot noise:</a:t>
            </a:r>
          </a:p>
          <a:p>
            <a:pPr marL="342900" indent="-342900" eaLnBrk="1" hangingPunct="1">
              <a:buFontTx/>
              <a:buAutoNum type="arabicPeriod"/>
              <a:defRPr/>
            </a:pPr>
            <a:r>
              <a:rPr lang="en-US" b="1" dirty="0" smtClean="0">
                <a:solidFill>
                  <a:srgbClr val="000000"/>
                </a:solidFill>
                <a:latin typeface="Franklin Gothic Medium Cond" pitchFamily="34" charset="0"/>
              </a:rPr>
              <a:t>There must be DC current flow.</a:t>
            </a:r>
          </a:p>
          <a:p>
            <a:pPr marL="342900" indent="-342900" eaLnBrk="1" hangingPunct="1">
              <a:buFontTx/>
              <a:buAutoNum type="arabicPeriod"/>
              <a:defRPr/>
            </a:pPr>
            <a:r>
              <a:rPr lang="en-US" b="1" dirty="0" smtClean="0">
                <a:solidFill>
                  <a:srgbClr val="000000"/>
                </a:solidFill>
                <a:latin typeface="Franklin Gothic Medium Cond" pitchFamily="34" charset="0"/>
              </a:rPr>
              <a:t>There must potential barrier (P-N junction) over which a charge carrier hops.</a:t>
            </a:r>
          </a:p>
        </p:txBody>
      </p:sp>
      <p:sp>
        <p:nvSpPr>
          <p:cNvPr id="3" name="Striped Right Arrow 2"/>
          <p:cNvSpPr/>
          <p:nvPr/>
        </p:nvSpPr>
        <p:spPr>
          <a:xfrm>
            <a:off x="1447800" y="2295525"/>
            <a:ext cx="381000" cy="371475"/>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1509" name="TextBox 2"/>
          <p:cNvSpPr txBox="1">
            <a:spLocks noChangeArrowheads="1"/>
          </p:cNvSpPr>
          <p:nvPr/>
        </p:nvSpPr>
        <p:spPr bwMode="auto">
          <a:xfrm>
            <a:off x="1849438" y="2270125"/>
            <a:ext cx="6151562"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Any diode and P-N junction device exhibits shot noise current. Noise of diode can be represented by a noise current source in parallel with the diode as shown in figure below.  </a:t>
            </a:r>
          </a:p>
        </p:txBody>
      </p:sp>
      <p:graphicFrame>
        <p:nvGraphicFramePr>
          <p:cNvPr id="21510" name="Object 5"/>
          <p:cNvGraphicFramePr>
            <a:graphicFrameLocks noChangeAspect="1"/>
          </p:cNvGraphicFramePr>
          <p:nvPr/>
        </p:nvGraphicFramePr>
        <p:xfrm>
          <a:off x="2209800" y="3352800"/>
          <a:ext cx="2162175" cy="1322388"/>
        </p:xfrm>
        <a:graphic>
          <a:graphicData uri="http://schemas.openxmlformats.org/presentationml/2006/ole">
            <mc:AlternateContent xmlns:mc="http://schemas.openxmlformats.org/markup-compatibility/2006">
              <mc:Choice xmlns:v="urn:schemas-microsoft-com:vml" Requires="v">
                <p:oleObj spid="_x0000_s21651" name="Visio" r:id="rId3" imgW="1096470" imgH="674730" progId="Visio.Drawing.11">
                  <p:embed/>
                </p:oleObj>
              </mc:Choice>
              <mc:Fallback>
                <p:oleObj name="Visio" r:id="rId3" imgW="1096470" imgH="674730" progId="Visio.Drawing.11">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09800" y="3352800"/>
                        <a:ext cx="2162175" cy="132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8" name="TextBox 27"/>
          <p:cNvSpPr txBox="1">
            <a:spLocks noRot="1" noChangeAspect="1" noMove="1" noResize="1" noEditPoints="1" noAdjustHandles="1" noChangeArrowheads="1" noChangeShapeType="1" noTextEdit="1"/>
          </p:cNvSpPr>
          <p:nvPr/>
        </p:nvSpPr>
        <p:spPr>
          <a:xfrm>
            <a:off x="3429000" y="3784635"/>
            <a:ext cx="1752599" cy="432747"/>
          </a:xfrm>
          <a:prstGeom prst="rect">
            <a:avLst/>
          </a:prstGeom>
          <a:blipFill rotWithShape="1">
            <a:blip r:embed="rId5"/>
            <a:stretch>
              <a:fillRect b="-12676"/>
            </a:stretch>
          </a:blipFill>
        </p:spPr>
        <p:txBody>
          <a:bodyPr/>
          <a:lstStyle/>
          <a:p>
            <a:r>
              <a:rPr lang="en-US">
                <a:noFill/>
              </a:rPr>
              <a:t> </a:t>
            </a:r>
          </a:p>
        </p:txBody>
      </p:sp>
      <p:sp>
        <p:nvSpPr>
          <p:cNvPr id="21512" name="TextBox 2"/>
          <p:cNvSpPr txBox="1">
            <a:spLocks noChangeArrowheads="1"/>
          </p:cNvSpPr>
          <p:nvPr/>
        </p:nvSpPr>
        <p:spPr bwMode="auto">
          <a:xfrm>
            <a:off x="4271963" y="3276600"/>
            <a:ext cx="3762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a:t>
            </a:r>
          </a:p>
        </p:txBody>
      </p:sp>
      <p:sp>
        <p:nvSpPr>
          <p:cNvPr id="21513" name="TextBox 2"/>
          <p:cNvSpPr txBox="1">
            <a:spLocks noChangeArrowheads="1"/>
          </p:cNvSpPr>
          <p:nvPr/>
        </p:nvSpPr>
        <p:spPr bwMode="auto">
          <a:xfrm>
            <a:off x="4267200" y="4354513"/>
            <a:ext cx="3762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a:t>
            </a:r>
          </a:p>
        </p:txBody>
      </p:sp>
      <p:sp>
        <p:nvSpPr>
          <p:cNvPr id="21514" name="TextBox 2"/>
          <p:cNvSpPr txBox="1">
            <a:spLocks noChangeArrowheads="1"/>
          </p:cNvSpPr>
          <p:nvPr/>
        </p:nvSpPr>
        <p:spPr bwMode="auto">
          <a:xfrm>
            <a:off x="1849438" y="4791075"/>
            <a:ext cx="6456362"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Ex) Rule of Thumb: </a:t>
            </a:r>
          </a:p>
          <a:p>
            <a:pPr eaLnBrk="1" hangingPunct="1"/>
            <a:r>
              <a:rPr lang="en-US" b="1">
                <a:solidFill>
                  <a:srgbClr val="000000"/>
                </a:solidFill>
                <a:latin typeface="Franklin Gothic Medium Cond" pitchFamily="34" charset="0"/>
              </a:rPr>
              <a:t>- 1mA of DC current produces </a:t>
            </a:r>
            <a:r>
              <a:rPr lang="en-US" b="1">
                <a:solidFill>
                  <a:srgbClr val="0000FF"/>
                </a:solidFill>
                <a:latin typeface="Franklin Gothic Medium Cond" pitchFamily="34" charset="0"/>
              </a:rPr>
              <a:t>18 pA/√Hz </a:t>
            </a:r>
            <a:r>
              <a:rPr lang="en-US" b="1">
                <a:solidFill>
                  <a:srgbClr val="000000"/>
                </a:solidFill>
                <a:latin typeface="Franklin Gothic Medium Cond" pitchFamily="34" charset="0"/>
              </a:rPr>
              <a:t>of rms noise current density.</a:t>
            </a:r>
          </a:p>
          <a:p>
            <a:pPr eaLnBrk="1" hangingPunct="1"/>
            <a:r>
              <a:rPr lang="en-US" b="1">
                <a:solidFill>
                  <a:srgbClr val="000000"/>
                </a:solidFill>
                <a:latin typeface="Franklin Gothic Medium Cond" pitchFamily="34" charset="0"/>
              </a:rPr>
              <a:t>- 1mA of DC current produces 18 nA of rms noise current  of a BW=1MHz.</a:t>
            </a:r>
          </a:p>
        </p:txBody>
      </p:sp>
      <p:sp>
        <p:nvSpPr>
          <p:cNvPr id="5" name="Slide Number Placeholder 4"/>
          <p:cNvSpPr>
            <a:spLocks noGrp="1"/>
          </p:cNvSpPr>
          <p:nvPr>
            <p:ph type="sldNum" sz="quarter" idx="11"/>
          </p:nvPr>
        </p:nvSpPr>
        <p:spPr/>
        <p:txBody>
          <a:bodyPr/>
          <a:lstStyle/>
          <a:p>
            <a:pPr>
              <a:defRPr/>
            </a:pPr>
            <a:fld id="{18299DBC-902B-41D7-A3A4-44EB87A37C73}" type="slidenum">
              <a:rPr lang="en-US" smtClean="0"/>
              <a:pPr>
                <a:defRPr/>
              </a:pPr>
              <a:t>17</a:t>
            </a:fld>
            <a:endParaRPr lang="en-US"/>
          </a:p>
        </p:txBody>
      </p:sp>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Flicker Noise</a:t>
            </a:r>
            <a:endParaRPr lang="en-US" dirty="0"/>
          </a:p>
        </p:txBody>
      </p:sp>
      <p:sp>
        <p:nvSpPr>
          <p:cNvPr id="22531" name="TextBox 2"/>
          <p:cNvSpPr txBox="1">
            <a:spLocks noChangeArrowheads="1"/>
          </p:cNvSpPr>
          <p:nvPr/>
        </p:nvSpPr>
        <p:spPr bwMode="auto">
          <a:xfrm>
            <a:off x="1295400" y="1295400"/>
            <a:ext cx="7010400" cy="286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a:solidFill>
                  <a:srgbClr val="000000"/>
                </a:solidFill>
                <a:latin typeface="Franklin Gothic Medium Cond" pitchFamily="34" charset="0"/>
              </a:rPr>
              <a:t>Condition for flicker noise: Flow of DC current </a:t>
            </a:r>
          </a:p>
          <a:p>
            <a:pPr eaLnBrk="1" hangingPunct="1">
              <a:buFont typeface="Wingdings" pitchFamily="2" charset="2"/>
              <a:buChar char="q"/>
            </a:pPr>
            <a:r>
              <a:rPr lang="en-US" b="1">
                <a:solidFill>
                  <a:srgbClr val="000000"/>
                </a:solidFill>
                <a:latin typeface="Franklin Gothic Medium Cond" pitchFamily="34" charset="0"/>
              </a:rPr>
              <a:t>Flicker noise is caused by the randomness of being captured (recombination) and released (injection) of charge in a crystal defect states (traps). </a:t>
            </a:r>
          </a:p>
          <a:p>
            <a:pPr eaLnBrk="1" hangingPunct="1">
              <a:buFontTx/>
              <a:buChar char="-"/>
            </a:pPr>
            <a:r>
              <a:rPr lang="en-US" b="1">
                <a:solidFill>
                  <a:srgbClr val="000000"/>
                </a:solidFill>
                <a:latin typeface="Franklin Gothic Medium Cond" pitchFamily="34" charset="0"/>
              </a:rPr>
              <a:t>Ex) In diode/BJT, P-N junction depletion region has some contamination and crystal defects, which play as trap states. </a:t>
            </a:r>
          </a:p>
          <a:p>
            <a:pPr eaLnBrk="1" hangingPunct="1">
              <a:buFontTx/>
              <a:buChar char="-"/>
            </a:pPr>
            <a:r>
              <a:rPr lang="en-US" b="1">
                <a:solidFill>
                  <a:srgbClr val="000000"/>
                </a:solidFill>
                <a:latin typeface="Franklin Gothic Medium Cond" pitchFamily="34" charset="0"/>
              </a:rPr>
              <a:t>Ex) In MOSFETs, the interface between the gate oxide and the silicon substrate contains many dangling bonds acting as trap sites. </a:t>
            </a:r>
          </a:p>
          <a:p>
            <a:pPr eaLnBrk="1" hangingPunct="1">
              <a:buFont typeface="Wingdings" pitchFamily="2" charset="2"/>
              <a:buChar char="q"/>
            </a:pPr>
            <a:r>
              <a:rPr lang="en-US" b="1">
                <a:solidFill>
                  <a:srgbClr val="000000"/>
                </a:solidFill>
                <a:latin typeface="Franklin Gothic Medium Cond" pitchFamily="34" charset="0"/>
              </a:rPr>
              <a:t>The traps capture and release carriers in a random fashion, and the time constants associated with the process give rise to the 1/f nature of the noise power spectral density (mostly low-frequency dominant noise). </a:t>
            </a:r>
          </a:p>
        </p:txBody>
      </p:sp>
      <p:cxnSp>
        <p:nvCxnSpPr>
          <p:cNvPr id="5" name="Straight Arrow Connector 4"/>
          <p:cNvCxnSpPr/>
          <p:nvPr/>
        </p:nvCxnSpPr>
        <p:spPr>
          <a:xfrm flipV="1">
            <a:off x="4752975" y="4395788"/>
            <a:ext cx="0" cy="8382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a:off x="4752975" y="5233988"/>
            <a:ext cx="13716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2534" name="TextBox 2"/>
          <p:cNvSpPr txBox="1">
            <a:spLocks noChangeArrowheads="1"/>
          </p:cNvSpPr>
          <p:nvPr/>
        </p:nvSpPr>
        <p:spPr bwMode="auto">
          <a:xfrm>
            <a:off x="4495800" y="4114800"/>
            <a:ext cx="7207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PSD</a:t>
            </a:r>
          </a:p>
        </p:txBody>
      </p:sp>
      <p:sp>
        <p:nvSpPr>
          <p:cNvPr id="22535" name="TextBox 2"/>
          <p:cNvSpPr txBox="1">
            <a:spLocks noChangeArrowheads="1"/>
          </p:cNvSpPr>
          <p:nvPr/>
        </p:nvSpPr>
        <p:spPr bwMode="auto">
          <a:xfrm>
            <a:off x="5567363" y="5246688"/>
            <a:ext cx="63976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Freq.</a:t>
            </a:r>
          </a:p>
        </p:txBody>
      </p:sp>
      <p:sp>
        <p:nvSpPr>
          <p:cNvPr id="11" name="Freeform 10"/>
          <p:cNvSpPr/>
          <p:nvPr/>
        </p:nvSpPr>
        <p:spPr>
          <a:xfrm>
            <a:off x="4876800" y="4502150"/>
            <a:ext cx="777875" cy="661988"/>
          </a:xfrm>
          <a:custGeom>
            <a:avLst/>
            <a:gdLst>
              <a:gd name="connsiteX0" fmla="*/ 0 w 777766"/>
              <a:gd name="connsiteY0" fmla="*/ 0 h 662152"/>
              <a:gd name="connsiteX1" fmla="*/ 31531 w 777766"/>
              <a:gd name="connsiteY1" fmla="*/ 294290 h 662152"/>
              <a:gd name="connsiteX2" fmla="*/ 42041 w 777766"/>
              <a:gd name="connsiteY2" fmla="*/ 325821 h 662152"/>
              <a:gd name="connsiteX3" fmla="*/ 94593 w 777766"/>
              <a:gd name="connsiteY3" fmla="*/ 388883 h 662152"/>
              <a:gd name="connsiteX4" fmla="*/ 168166 w 777766"/>
              <a:gd name="connsiteY4" fmla="*/ 462456 h 662152"/>
              <a:gd name="connsiteX5" fmla="*/ 262759 w 777766"/>
              <a:gd name="connsiteY5" fmla="*/ 536028 h 662152"/>
              <a:gd name="connsiteX6" fmla="*/ 325821 w 777766"/>
              <a:gd name="connsiteY6" fmla="*/ 567559 h 662152"/>
              <a:gd name="connsiteX7" fmla="*/ 420414 w 777766"/>
              <a:gd name="connsiteY7" fmla="*/ 609600 h 662152"/>
              <a:gd name="connsiteX8" fmla="*/ 483476 w 777766"/>
              <a:gd name="connsiteY8" fmla="*/ 630621 h 662152"/>
              <a:gd name="connsiteX9" fmla="*/ 515007 w 777766"/>
              <a:gd name="connsiteY9" fmla="*/ 641132 h 662152"/>
              <a:gd name="connsiteX10" fmla="*/ 620110 w 777766"/>
              <a:gd name="connsiteY10" fmla="*/ 662152 h 662152"/>
              <a:gd name="connsiteX11" fmla="*/ 777766 w 777766"/>
              <a:gd name="connsiteY11" fmla="*/ 662152 h 662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77766" h="662152">
                <a:moveTo>
                  <a:pt x="0" y="0"/>
                </a:moveTo>
                <a:cubicBezTo>
                  <a:pt x="11516" y="253372"/>
                  <a:pt x="-13889" y="158029"/>
                  <a:pt x="31531" y="294290"/>
                </a:cubicBezTo>
                <a:cubicBezTo>
                  <a:pt x="35034" y="304800"/>
                  <a:pt x="35896" y="316603"/>
                  <a:pt x="42041" y="325821"/>
                </a:cubicBezTo>
                <a:cubicBezTo>
                  <a:pt x="71307" y="369719"/>
                  <a:pt x="54130" y="348420"/>
                  <a:pt x="94593" y="388883"/>
                </a:cubicBezTo>
                <a:cubicBezTo>
                  <a:pt x="118375" y="460230"/>
                  <a:pt x="83839" y="378129"/>
                  <a:pt x="168166" y="462456"/>
                </a:cubicBezTo>
                <a:cubicBezTo>
                  <a:pt x="217562" y="511852"/>
                  <a:pt x="187328" y="485741"/>
                  <a:pt x="262759" y="536028"/>
                </a:cubicBezTo>
                <a:cubicBezTo>
                  <a:pt x="303509" y="563195"/>
                  <a:pt x="282305" y="553054"/>
                  <a:pt x="325821" y="567559"/>
                </a:cubicBezTo>
                <a:cubicBezTo>
                  <a:pt x="375790" y="600872"/>
                  <a:pt x="345366" y="584584"/>
                  <a:pt x="420414" y="609600"/>
                </a:cubicBezTo>
                <a:lnTo>
                  <a:pt x="483476" y="630621"/>
                </a:lnTo>
                <a:cubicBezTo>
                  <a:pt x="493986" y="634125"/>
                  <a:pt x="504143" y="638959"/>
                  <a:pt x="515007" y="641132"/>
                </a:cubicBezTo>
                <a:cubicBezTo>
                  <a:pt x="550041" y="648139"/>
                  <a:pt x="584382" y="662152"/>
                  <a:pt x="620110" y="662152"/>
                </a:cubicBezTo>
                <a:lnTo>
                  <a:pt x="777766" y="662152"/>
                </a:lnTo>
              </a:path>
            </a:pathLst>
          </a:custGeom>
          <a:noFill/>
          <a:ln w="28575">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2" name="TextBox 11"/>
          <p:cNvSpPr txBox="1">
            <a:spLocks noRot="1" noChangeAspect="1" noMove="1" noResize="1" noEditPoints="1" noAdjustHandles="1" noChangeArrowheads="1" noChangeShapeType="1" noTextEdit="1"/>
          </p:cNvSpPr>
          <p:nvPr/>
        </p:nvSpPr>
        <p:spPr>
          <a:xfrm>
            <a:off x="2264573" y="4267200"/>
            <a:ext cx="2383627" cy="764953"/>
          </a:xfrm>
          <a:prstGeom prst="rect">
            <a:avLst/>
          </a:prstGeom>
          <a:blipFill rotWithShape="1">
            <a:blip r:embed="rId2"/>
            <a:stretch>
              <a:fillRect/>
            </a:stretch>
          </a:blipFill>
        </p:spPr>
        <p:txBody>
          <a:bodyPr/>
          <a:lstStyle/>
          <a:p>
            <a:r>
              <a:rPr lang="en-US">
                <a:noFill/>
              </a:rPr>
              <a:t> </a:t>
            </a:r>
          </a:p>
        </p:txBody>
      </p:sp>
      <p:sp>
        <p:nvSpPr>
          <p:cNvPr id="22538" name="TextBox 2"/>
          <p:cNvSpPr txBox="1">
            <a:spLocks noChangeArrowheads="1"/>
          </p:cNvSpPr>
          <p:nvPr/>
        </p:nvSpPr>
        <p:spPr bwMode="auto">
          <a:xfrm>
            <a:off x="1295400" y="5573713"/>
            <a:ext cx="71628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i="1">
                <a:solidFill>
                  <a:srgbClr val="000000"/>
                </a:solidFill>
                <a:latin typeface="Franklin Gothic Medium Cond" pitchFamily="34" charset="0"/>
              </a:rPr>
              <a:t>K</a:t>
            </a:r>
            <a:r>
              <a:rPr lang="en-US" b="1" i="1" baseline="-25000">
                <a:solidFill>
                  <a:srgbClr val="000000"/>
                </a:solidFill>
                <a:latin typeface="Franklin Gothic Medium Cond" pitchFamily="34" charset="0"/>
              </a:rPr>
              <a:t>f</a:t>
            </a:r>
            <a:r>
              <a:rPr lang="en-US" b="1" i="1">
                <a:solidFill>
                  <a:srgbClr val="000000"/>
                </a:solidFill>
                <a:latin typeface="Franklin Gothic Medium Cond" pitchFamily="34" charset="0"/>
              </a:rPr>
              <a:t>, af, ef</a:t>
            </a:r>
            <a:r>
              <a:rPr lang="en-US" b="1">
                <a:solidFill>
                  <a:srgbClr val="000000"/>
                </a:solidFill>
                <a:latin typeface="Franklin Gothic Medium Cond" pitchFamily="34" charset="0"/>
              </a:rPr>
              <a:t>  will be depending on fabrication process  (but mostly </a:t>
            </a:r>
            <a:r>
              <a:rPr lang="en-US" b="1" i="1">
                <a:solidFill>
                  <a:srgbClr val="000000"/>
                </a:solidFill>
                <a:latin typeface="Franklin Gothic Medium Cond" pitchFamily="34" charset="0"/>
              </a:rPr>
              <a:t>ef</a:t>
            </a:r>
            <a:r>
              <a:rPr lang="en-US" b="1">
                <a:solidFill>
                  <a:srgbClr val="000000"/>
                </a:solidFill>
                <a:latin typeface="Franklin Gothic Medium Cond" pitchFamily="34" charset="0"/>
              </a:rPr>
              <a:t> ~ 1). </a:t>
            </a:r>
          </a:p>
          <a:p>
            <a:pPr eaLnBrk="1" hangingPunct="1">
              <a:buFont typeface="Wingdings" pitchFamily="2" charset="2"/>
              <a:buChar char="q"/>
            </a:pPr>
            <a:r>
              <a:rPr lang="en-US" b="1">
                <a:solidFill>
                  <a:srgbClr val="000000"/>
                </a:solidFill>
                <a:latin typeface="Franklin Gothic Medium Cond" pitchFamily="34" charset="0"/>
              </a:rPr>
              <a:t>It is observed that in typical IC process, BJT exhibits less 1/f-noise than CMOS.</a:t>
            </a:r>
          </a:p>
        </p:txBody>
      </p:sp>
      <p:sp>
        <p:nvSpPr>
          <p:cNvPr id="3" name="Slide Number Placeholder 2"/>
          <p:cNvSpPr>
            <a:spLocks noGrp="1"/>
          </p:cNvSpPr>
          <p:nvPr>
            <p:ph type="sldNum" sz="quarter" idx="11"/>
          </p:nvPr>
        </p:nvSpPr>
        <p:spPr/>
        <p:txBody>
          <a:bodyPr/>
          <a:lstStyle/>
          <a:p>
            <a:pPr>
              <a:defRPr/>
            </a:pPr>
            <a:fld id="{18299DBC-902B-41D7-A3A4-44EB87A37C73}" type="slidenum">
              <a:rPr lang="en-US" smtClean="0"/>
              <a:pPr>
                <a:defRPr/>
              </a:pPr>
              <a:t>18</a:t>
            </a:fld>
            <a:endParaRPr lang="en-US"/>
          </a:p>
        </p:txBody>
      </p:sp>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Freeform 30"/>
          <p:cNvSpPr/>
          <p:nvPr/>
        </p:nvSpPr>
        <p:spPr>
          <a:xfrm>
            <a:off x="5233988" y="3024188"/>
            <a:ext cx="2198687" cy="874712"/>
          </a:xfrm>
          <a:custGeom>
            <a:avLst/>
            <a:gdLst>
              <a:gd name="connsiteX0" fmla="*/ 2155417 w 2199213"/>
              <a:gd name="connsiteY0" fmla="*/ 790596 h 874679"/>
              <a:gd name="connsiteX1" fmla="*/ 2092355 w 2199213"/>
              <a:gd name="connsiteY1" fmla="*/ 811617 h 874679"/>
              <a:gd name="connsiteX2" fmla="*/ 2050314 w 2199213"/>
              <a:gd name="connsiteY2" fmla="*/ 822127 h 874679"/>
              <a:gd name="connsiteX3" fmla="*/ 1892659 w 2199213"/>
              <a:gd name="connsiteY3" fmla="*/ 864169 h 874679"/>
              <a:gd name="connsiteX4" fmla="*/ 1713983 w 2199213"/>
              <a:gd name="connsiteY4" fmla="*/ 874679 h 874679"/>
              <a:gd name="connsiteX5" fmla="*/ 1114893 w 2199213"/>
              <a:gd name="connsiteY5" fmla="*/ 864169 h 874679"/>
              <a:gd name="connsiteX6" fmla="*/ 957238 w 2199213"/>
              <a:gd name="connsiteY6" fmla="*/ 843148 h 874679"/>
              <a:gd name="connsiteX7" fmla="*/ 526314 w 2199213"/>
              <a:gd name="connsiteY7" fmla="*/ 822127 h 874679"/>
              <a:gd name="connsiteX8" fmla="*/ 452742 w 2199213"/>
              <a:gd name="connsiteY8" fmla="*/ 811617 h 874679"/>
              <a:gd name="connsiteX9" fmla="*/ 347638 w 2199213"/>
              <a:gd name="connsiteY9" fmla="*/ 801107 h 874679"/>
              <a:gd name="connsiteX10" fmla="*/ 316107 w 2199213"/>
              <a:gd name="connsiteY10" fmla="*/ 790596 h 874679"/>
              <a:gd name="connsiteX11" fmla="*/ 232024 w 2199213"/>
              <a:gd name="connsiteY11" fmla="*/ 780086 h 874679"/>
              <a:gd name="connsiteX12" fmla="*/ 158452 w 2199213"/>
              <a:gd name="connsiteY12" fmla="*/ 769575 h 874679"/>
              <a:gd name="connsiteX13" fmla="*/ 95390 w 2199213"/>
              <a:gd name="connsiteY13" fmla="*/ 748555 h 874679"/>
              <a:gd name="connsiteX14" fmla="*/ 63859 w 2199213"/>
              <a:gd name="connsiteY14" fmla="*/ 738044 h 874679"/>
              <a:gd name="connsiteX15" fmla="*/ 32328 w 2199213"/>
              <a:gd name="connsiteY15" fmla="*/ 717024 h 874679"/>
              <a:gd name="connsiteX16" fmla="*/ 21817 w 2199213"/>
              <a:gd name="connsiteY16" fmla="*/ 685493 h 874679"/>
              <a:gd name="connsiteX17" fmla="*/ 797 w 2199213"/>
              <a:gd name="connsiteY17" fmla="*/ 653962 h 874679"/>
              <a:gd name="connsiteX18" fmla="*/ 11307 w 2199213"/>
              <a:gd name="connsiteY18" fmla="*/ 475286 h 874679"/>
              <a:gd name="connsiteX19" fmla="*/ 32328 w 2199213"/>
              <a:gd name="connsiteY19" fmla="*/ 412224 h 874679"/>
              <a:gd name="connsiteX20" fmla="*/ 42838 w 2199213"/>
              <a:gd name="connsiteY20" fmla="*/ 370182 h 874679"/>
              <a:gd name="connsiteX21" fmla="*/ 84879 w 2199213"/>
              <a:gd name="connsiteY21" fmla="*/ 307120 h 874679"/>
              <a:gd name="connsiteX22" fmla="*/ 137431 w 2199213"/>
              <a:gd name="connsiteY22" fmla="*/ 233548 h 874679"/>
              <a:gd name="connsiteX23" fmla="*/ 168962 w 2199213"/>
              <a:gd name="connsiteY23" fmla="*/ 212527 h 874679"/>
              <a:gd name="connsiteX24" fmla="*/ 200493 w 2199213"/>
              <a:gd name="connsiteY24" fmla="*/ 202017 h 874679"/>
              <a:gd name="connsiteX25" fmla="*/ 452742 w 2199213"/>
              <a:gd name="connsiteY25" fmla="*/ 170486 h 874679"/>
              <a:gd name="connsiteX26" fmla="*/ 704990 w 2199213"/>
              <a:gd name="connsiteY26" fmla="*/ 159975 h 874679"/>
              <a:gd name="connsiteX27" fmla="*/ 873155 w 2199213"/>
              <a:gd name="connsiteY27" fmla="*/ 149465 h 874679"/>
              <a:gd name="connsiteX28" fmla="*/ 1135914 w 2199213"/>
              <a:gd name="connsiteY28" fmla="*/ 138955 h 874679"/>
              <a:gd name="connsiteX29" fmla="*/ 1251528 w 2199213"/>
              <a:gd name="connsiteY29" fmla="*/ 117934 h 874679"/>
              <a:gd name="connsiteX30" fmla="*/ 1367142 w 2199213"/>
              <a:gd name="connsiteY30" fmla="*/ 65382 h 874679"/>
              <a:gd name="connsiteX31" fmla="*/ 1398673 w 2199213"/>
              <a:gd name="connsiteY31" fmla="*/ 44362 h 874679"/>
              <a:gd name="connsiteX32" fmla="*/ 1503776 w 2199213"/>
              <a:gd name="connsiteY32" fmla="*/ 23341 h 874679"/>
              <a:gd name="connsiteX33" fmla="*/ 1535307 w 2199213"/>
              <a:gd name="connsiteY33" fmla="*/ 12831 h 874679"/>
              <a:gd name="connsiteX34" fmla="*/ 1903169 w 2199213"/>
              <a:gd name="connsiteY34" fmla="*/ 12831 h 874679"/>
              <a:gd name="connsiteX35" fmla="*/ 1997762 w 2199213"/>
              <a:gd name="connsiteY35" fmla="*/ 33851 h 874679"/>
              <a:gd name="connsiteX36" fmla="*/ 2060824 w 2199213"/>
              <a:gd name="connsiteY36" fmla="*/ 65382 h 874679"/>
              <a:gd name="connsiteX37" fmla="*/ 2081845 w 2199213"/>
              <a:gd name="connsiteY37" fmla="*/ 96913 h 874679"/>
              <a:gd name="connsiteX38" fmla="*/ 2102866 w 2199213"/>
              <a:gd name="connsiteY38" fmla="*/ 138955 h 874679"/>
              <a:gd name="connsiteX39" fmla="*/ 2134397 w 2199213"/>
              <a:gd name="connsiteY39" fmla="*/ 170486 h 874679"/>
              <a:gd name="connsiteX40" fmla="*/ 2176438 w 2199213"/>
              <a:gd name="connsiteY40" fmla="*/ 233548 h 874679"/>
              <a:gd name="connsiteX41" fmla="*/ 2186948 w 2199213"/>
              <a:gd name="connsiteY41" fmla="*/ 275589 h 874679"/>
              <a:gd name="connsiteX42" fmla="*/ 2197459 w 2199213"/>
              <a:gd name="connsiteY42" fmla="*/ 307120 h 874679"/>
              <a:gd name="connsiteX43" fmla="*/ 2176438 w 2199213"/>
              <a:gd name="connsiteY43" fmla="*/ 632941 h 874679"/>
              <a:gd name="connsiteX44" fmla="*/ 2155417 w 2199213"/>
              <a:gd name="connsiteY44" fmla="*/ 696003 h 874679"/>
              <a:gd name="connsiteX45" fmla="*/ 2144907 w 2199213"/>
              <a:gd name="connsiteY45" fmla="*/ 727534 h 874679"/>
              <a:gd name="connsiteX46" fmla="*/ 2102866 w 2199213"/>
              <a:gd name="connsiteY46" fmla="*/ 790596 h 874679"/>
              <a:gd name="connsiteX47" fmla="*/ 2081845 w 2199213"/>
              <a:gd name="connsiteY47" fmla="*/ 822127 h 874679"/>
              <a:gd name="connsiteX48" fmla="*/ 2071335 w 2199213"/>
              <a:gd name="connsiteY48" fmla="*/ 843148 h 874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2199213" h="874679">
                <a:moveTo>
                  <a:pt x="2155417" y="790596"/>
                </a:moveTo>
                <a:cubicBezTo>
                  <a:pt x="2134396" y="797603"/>
                  <a:pt x="2113578" y="805250"/>
                  <a:pt x="2092355" y="811617"/>
                </a:cubicBezTo>
                <a:cubicBezTo>
                  <a:pt x="2078519" y="815768"/>
                  <a:pt x="2064018" y="817559"/>
                  <a:pt x="2050314" y="822127"/>
                </a:cubicBezTo>
                <a:cubicBezTo>
                  <a:pt x="1977338" y="846452"/>
                  <a:pt x="1992120" y="858319"/>
                  <a:pt x="1892659" y="864169"/>
                </a:cubicBezTo>
                <a:lnTo>
                  <a:pt x="1713983" y="874679"/>
                </a:lnTo>
                <a:lnTo>
                  <a:pt x="1114893" y="864169"/>
                </a:lnTo>
                <a:cubicBezTo>
                  <a:pt x="1035806" y="861736"/>
                  <a:pt x="1032832" y="847873"/>
                  <a:pt x="957238" y="843148"/>
                </a:cubicBezTo>
                <a:cubicBezTo>
                  <a:pt x="813706" y="834177"/>
                  <a:pt x="526314" y="822127"/>
                  <a:pt x="526314" y="822127"/>
                </a:cubicBezTo>
                <a:cubicBezTo>
                  <a:pt x="501790" y="818624"/>
                  <a:pt x="477345" y="814511"/>
                  <a:pt x="452742" y="811617"/>
                </a:cubicBezTo>
                <a:cubicBezTo>
                  <a:pt x="417774" y="807503"/>
                  <a:pt x="382438" y="806461"/>
                  <a:pt x="347638" y="801107"/>
                </a:cubicBezTo>
                <a:cubicBezTo>
                  <a:pt x="336688" y="799422"/>
                  <a:pt x="327007" y="792578"/>
                  <a:pt x="316107" y="790596"/>
                </a:cubicBezTo>
                <a:cubicBezTo>
                  <a:pt x="288317" y="785543"/>
                  <a:pt x="260022" y="783819"/>
                  <a:pt x="232024" y="780086"/>
                </a:cubicBezTo>
                <a:lnTo>
                  <a:pt x="158452" y="769575"/>
                </a:lnTo>
                <a:lnTo>
                  <a:pt x="95390" y="748555"/>
                </a:lnTo>
                <a:cubicBezTo>
                  <a:pt x="84880" y="745052"/>
                  <a:pt x="73077" y="744189"/>
                  <a:pt x="63859" y="738044"/>
                </a:cubicBezTo>
                <a:lnTo>
                  <a:pt x="32328" y="717024"/>
                </a:lnTo>
                <a:cubicBezTo>
                  <a:pt x="28824" y="706514"/>
                  <a:pt x="26772" y="695402"/>
                  <a:pt x="21817" y="685493"/>
                </a:cubicBezTo>
                <a:cubicBezTo>
                  <a:pt x="16168" y="674195"/>
                  <a:pt x="1428" y="666578"/>
                  <a:pt x="797" y="653962"/>
                </a:cubicBezTo>
                <a:cubicBezTo>
                  <a:pt x="-2182" y="594375"/>
                  <a:pt x="3590" y="534446"/>
                  <a:pt x="11307" y="475286"/>
                </a:cubicBezTo>
                <a:cubicBezTo>
                  <a:pt x="14173" y="453314"/>
                  <a:pt x="26954" y="433720"/>
                  <a:pt x="32328" y="412224"/>
                </a:cubicBezTo>
                <a:cubicBezTo>
                  <a:pt x="35831" y="398210"/>
                  <a:pt x="36378" y="383102"/>
                  <a:pt x="42838" y="370182"/>
                </a:cubicBezTo>
                <a:cubicBezTo>
                  <a:pt x="54136" y="347585"/>
                  <a:pt x="70865" y="328141"/>
                  <a:pt x="84879" y="307120"/>
                </a:cubicBezTo>
                <a:cubicBezTo>
                  <a:pt x="96814" y="289218"/>
                  <a:pt x="124395" y="246584"/>
                  <a:pt x="137431" y="233548"/>
                </a:cubicBezTo>
                <a:cubicBezTo>
                  <a:pt x="146363" y="224616"/>
                  <a:pt x="157664" y="218176"/>
                  <a:pt x="168962" y="212527"/>
                </a:cubicBezTo>
                <a:cubicBezTo>
                  <a:pt x="178871" y="207572"/>
                  <a:pt x="189805" y="204932"/>
                  <a:pt x="200493" y="202017"/>
                </a:cubicBezTo>
                <a:cubicBezTo>
                  <a:pt x="319240" y="169631"/>
                  <a:pt x="294280" y="178409"/>
                  <a:pt x="452742" y="170486"/>
                </a:cubicBezTo>
                <a:lnTo>
                  <a:pt x="704990" y="159975"/>
                </a:lnTo>
                <a:cubicBezTo>
                  <a:pt x="761084" y="157170"/>
                  <a:pt x="817057" y="152201"/>
                  <a:pt x="873155" y="149465"/>
                </a:cubicBezTo>
                <a:lnTo>
                  <a:pt x="1135914" y="138955"/>
                </a:lnTo>
                <a:cubicBezTo>
                  <a:pt x="1154234" y="136665"/>
                  <a:pt x="1223307" y="133612"/>
                  <a:pt x="1251528" y="117934"/>
                </a:cubicBezTo>
                <a:cubicBezTo>
                  <a:pt x="1353808" y="61113"/>
                  <a:pt x="1272596" y="84292"/>
                  <a:pt x="1367142" y="65382"/>
                </a:cubicBezTo>
                <a:cubicBezTo>
                  <a:pt x="1377652" y="58375"/>
                  <a:pt x="1387375" y="50011"/>
                  <a:pt x="1398673" y="44362"/>
                </a:cubicBezTo>
                <a:cubicBezTo>
                  <a:pt x="1428027" y="29685"/>
                  <a:pt x="1476654" y="27215"/>
                  <a:pt x="1503776" y="23341"/>
                </a:cubicBezTo>
                <a:cubicBezTo>
                  <a:pt x="1514286" y="19838"/>
                  <a:pt x="1524443" y="15004"/>
                  <a:pt x="1535307" y="12831"/>
                </a:cubicBezTo>
                <a:cubicBezTo>
                  <a:pt x="1664664" y="-13041"/>
                  <a:pt x="1748112" y="7293"/>
                  <a:pt x="1903169" y="12831"/>
                </a:cubicBezTo>
                <a:cubicBezTo>
                  <a:pt x="1927387" y="16867"/>
                  <a:pt x="1971889" y="20915"/>
                  <a:pt x="1997762" y="33851"/>
                </a:cubicBezTo>
                <a:cubicBezTo>
                  <a:pt x="2079260" y="74600"/>
                  <a:pt x="1981570" y="38965"/>
                  <a:pt x="2060824" y="65382"/>
                </a:cubicBezTo>
                <a:cubicBezTo>
                  <a:pt x="2067831" y="75892"/>
                  <a:pt x="2075578" y="85945"/>
                  <a:pt x="2081845" y="96913"/>
                </a:cubicBezTo>
                <a:cubicBezTo>
                  <a:pt x="2089619" y="110517"/>
                  <a:pt x="2093759" y="126205"/>
                  <a:pt x="2102866" y="138955"/>
                </a:cubicBezTo>
                <a:cubicBezTo>
                  <a:pt x="2111505" y="151050"/>
                  <a:pt x="2125272" y="158753"/>
                  <a:pt x="2134397" y="170486"/>
                </a:cubicBezTo>
                <a:cubicBezTo>
                  <a:pt x="2149907" y="190428"/>
                  <a:pt x="2176438" y="233548"/>
                  <a:pt x="2176438" y="233548"/>
                </a:cubicBezTo>
                <a:cubicBezTo>
                  <a:pt x="2179941" y="247562"/>
                  <a:pt x="2182980" y="261700"/>
                  <a:pt x="2186948" y="275589"/>
                </a:cubicBezTo>
                <a:cubicBezTo>
                  <a:pt x="2189992" y="286242"/>
                  <a:pt x="2197459" y="296041"/>
                  <a:pt x="2197459" y="307120"/>
                </a:cubicBezTo>
                <a:cubicBezTo>
                  <a:pt x="2197459" y="422284"/>
                  <a:pt x="2208220" y="527002"/>
                  <a:pt x="2176438" y="632941"/>
                </a:cubicBezTo>
                <a:cubicBezTo>
                  <a:pt x="2170071" y="654164"/>
                  <a:pt x="2162424" y="674982"/>
                  <a:pt x="2155417" y="696003"/>
                </a:cubicBezTo>
                <a:cubicBezTo>
                  <a:pt x="2151914" y="706513"/>
                  <a:pt x="2151052" y="718316"/>
                  <a:pt x="2144907" y="727534"/>
                </a:cubicBezTo>
                <a:lnTo>
                  <a:pt x="2102866" y="790596"/>
                </a:lnTo>
                <a:cubicBezTo>
                  <a:pt x="2095859" y="801106"/>
                  <a:pt x="2087494" y="810829"/>
                  <a:pt x="2081845" y="822127"/>
                </a:cubicBezTo>
                <a:lnTo>
                  <a:pt x="2071335" y="843148"/>
                </a:ln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 name="Title 1"/>
          <p:cNvSpPr>
            <a:spLocks noGrp="1"/>
          </p:cNvSpPr>
          <p:nvPr>
            <p:ph type="title"/>
          </p:nvPr>
        </p:nvSpPr>
        <p:spPr>
          <a:xfrm>
            <a:off x="457200" y="639763"/>
            <a:ext cx="8229600" cy="655637"/>
          </a:xfrm>
        </p:spPr>
        <p:txBody>
          <a:bodyPr/>
          <a:lstStyle/>
          <a:p>
            <a:pPr>
              <a:defRPr/>
            </a:pPr>
            <a:r>
              <a:rPr lang="en-US" dirty="0" smtClean="0"/>
              <a:t>Flicker Noise in Junctions</a:t>
            </a:r>
            <a:endParaRPr lang="en-US" dirty="0"/>
          </a:p>
        </p:txBody>
      </p:sp>
      <p:sp>
        <p:nvSpPr>
          <p:cNvPr id="23556" name="TextBox 2"/>
          <p:cNvSpPr txBox="1">
            <a:spLocks noChangeArrowheads="1"/>
          </p:cNvSpPr>
          <p:nvPr/>
        </p:nvSpPr>
        <p:spPr bwMode="auto">
          <a:xfrm>
            <a:off x="1295400" y="1219200"/>
            <a:ext cx="70104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a:solidFill>
                  <a:srgbClr val="000000"/>
                </a:solidFill>
                <a:latin typeface="Franklin Gothic Medium Cond" pitchFamily="34" charset="0"/>
              </a:rPr>
              <a:t>Flicker noise in a forward biased junction can be expresses as: </a:t>
            </a:r>
          </a:p>
        </p:txBody>
      </p:sp>
      <p:sp>
        <p:nvSpPr>
          <p:cNvPr id="6" name="TextBox 5"/>
          <p:cNvSpPr txBox="1">
            <a:spLocks noRot="1" noChangeAspect="1" noMove="1" noResize="1" noEditPoints="1" noAdjustHandles="1" noChangeArrowheads="1" noChangeShapeType="1" noTextEdit="1"/>
          </p:cNvSpPr>
          <p:nvPr/>
        </p:nvSpPr>
        <p:spPr>
          <a:xfrm>
            <a:off x="1828800" y="1649217"/>
            <a:ext cx="5852041" cy="834780"/>
          </a:xfrm>
          <a:prstGeom prst="rect">
            <a:avLst/>
          </a:prstGeom>
          <a:blipFill rotWithShape="1">
            <a:blip r:embed="rId3"/>
            <a:stretch>
              <a:fillRect b="-3676"/>
            </a:stretch>
          </a:blipFill>
        </p:spPr>
        <p:txBody>
          <a:bodyPr/>
          <a:lstStyle/>
          <a:p>
            <a:r>
              <a:rPr lang="en-US">
                <a:noFill/>
              </a:rPr>
              <a:t> </a:t>
            </a:r>
          </a:p>
        </p:txBody>
      </p:sp>
      <p:sp>
        <p:nvSpPr>
          <p:cNvPr id="23558" name="TextBox 2"/>
          <p:cNvSpPr txBox="1">
            <a:spLocks noChangeArrowheads="1"/>
          </p:cNvSpPr>
          <p:nvPr/>
        </p:nvSpPr>
        <p:spPr bwMode="auto">
          <a:xfrm>
            <a:off x="1295400" y="2522538"/>
            <a:ext cx="70104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a:solidFill>
                  <a:srgbClr val="000000"/>
                </a:solidFill>
                <a:latin typeface="Franklin Gothic Medium Cond" pitchFamily="34" charset="0"/>
              </a:rPr>
              <a:t>A more complete noise model of a forward biased diode is shown below: </a:t>
            </a:r>
          </a:p>
        </p:txBody>
      </p:sp>
      <p:graphicFrame>
        <p:nvGraphicFramePr>
          <p:cNvPr id="23559" name="Object 9"/>
          <p:cNvGraphicFramePr>
            <a:graphicFrameLocks noChangeAspect="1"/>
          </p:cNvGraphicFramePr>
          <p:nvPr/>
        </p:nvGraphicFramePr>
        <p:xfrm>
          <a:off x="1828800" y="2895600"/>
          <a:ext cx="3878263" cy="1246188"/>
        </p:xfrm>
        <a:graphic>
          <a:graphicData uri="http://schemas.openxmlformats.org/presentationml/2006/ole">
            <mc:AlternateContent xmlns:mc="http://schemas.openxmlformats.org/markup-compatibility/2006">
              <mc:Choice xmlns:v="urn:schemas-microsoft-com:vml" Requires="v">
                <p:oleObj spid="_x0000_s23719" name="Visio" r:id="rId4" imgW="2074891" imgH="674730" progId="Visio.Drawing.11">
                  <p:embed/>
                </p:oleObj>
              </mc:Choice>
              <mc:Fallback>
                <p:oleObj name="Visio" r:id="rId4" imgW="2074891" imgH="674730" progId="Visio.Drawing.11">
                  <p:embed/>
                  <p:pic>
                    <p:nvPicPr>
                      <p:cNvPr id="0" name="Object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28800" y="2895600"/>
                        <a:ext cx="3878263" cy="124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1" name="TextBox 10"/>
          <p:cNvSpPr txBox="1">
            <a:spLocks noRot="1" noChangeAspect="1" noMove="1" noResize="1" noEditPoints="1" noAdjustHandles="1" noChangeArrowheads="1" noChangeShapeType="1" noTextEdit="1"/>
          </p:cNvSpPr>
          <p:nvPr/>
        </p:nvSpPr>
        <p:spPr>
          <a:xfrm>
            <a:off x="2764220" y="3261745"/>
            <a:ext cx="2057400" cy="427105"/>
          </a:xfrm>
          <a:prstGeom prst="rect">
            <a:avLst/>
          </a:prstGeom>
          <a:blipFill rotWithShape="1">
            <a:blip r:embed="rId6"/>
            <a:stretch>
              <a:fillRect b="-2857"/>
            </a:stretch>
          </a:blipFill>
        </p:spPr>
        <p:txBody>
          <a:bodyPr/>
          <a:lstStyle/>
          <a:p>
            <a:r>
              <a:rPr lang="en-US">
                <a:noFill/>
              </a:rPr>
              <a:t> </a:t>
            </a:r>
          </a:p>
        </p:txBody>
      </p:sp>
      <p:sp>
        <p:nvSpPr>
          <p:cNvPr id="12" name="TextBox 11"/>
          <p:cNvSpPr txBox="1">
            <a:spLocks noRot="1" noChangeAspect="1" noMove="1" noResize="1" noEditPoints="1" noAdjustHandles="1" noChangeArrowheads="1" noChangeShapeType="1" noTextEdit="1"/>
          </p:cNvSpPr>
          <p:nvPr/>
        </p:nvSpPr>
        <p:spPr>
          <a:xfrm>
            <a:off x="5189279" y="3200400"/>
            <a:ext cx="2346841" cy="658898"/>
          </a:xfrm>
          <a:prstGeom prst="rect">
            <a:avLst/>
          </a:prstGeom>
          <a:blipFill rotWithShape="1">
            <a:blip r:embed="rId7"/>
            <a:stretch>
              <a:fillRect/>
            </a:stretch>
          </a:blipFill>
        </p:spPr>
        <p:txBody>
          <a:bodyPr/>
          <a:lstStyle/>
          <a:p>
            <a:r>
              <a:rPr lang="en-US">
                <a:noFill/>
              </a:rPr>
              <a:t> </a:t>
            </a:r>
          </a:p>
        </p:txBody>
      </p:sp>
      <p:sp>
        <p:nvSpPr>
          <p:cNvPr id="23562" name="TextBox 2"/>
          <p:cNvSpPr txBox="1">
            <a:spLocks noChangeArrowheads="1"/>
          </p:cNvSpPr>
          <p:nvPr/>
        </p:nvSpPr>
        <p:spPr bwMode="auto">
          <a:xfrm>
            <a:off x="5602288" y="2819400"/>
            <a:ext cx="3762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a:t>
            </a:r>
          </a:p>
        </p:txBody>
      </p:sp>
      <p:sp>
        <p:nvSpPr>
          <p:cNvPr id="23563" name="TextBox 2"/>
          <p:cNvSpPr txBox="1">
            <a:spLocks noChangeArrowheads="1"/>
          </p:cNvSpPr>
          <p:nvPr/>
        </p:nvSpPr>
        <p:spPr bwMode="auto">
          <a:xfrm>
            <a:off x="5627688" y="3813175"/>
            <a:ext cx="3762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a:t>
            </a:r>
          </a:p>
        </p:txBody>
      </p:sp>
      <p:sp>
        <p:nvSpPr>
          <p:cNvPr id="23564" name="TextBox 2"/>
          <p:cNvSpPr txBox="1">
            <a:spLocks noChangeArrowheads="1"/>
          </p:cNvSpPr>
          <p:nvPr/>
        </p:nvSpPr>
        <p:spPr bwMode="auto">
          <a:xfrm>
            <a:off x="1295400" y="4278313"/>
            <a:ext cx="70104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a:solidFill>
                  <a:srgbClr val="000000"/>
                </a:solidFill>
                <a:latin typeface="Franklin Gothic Medium Cond" pitchFamily="34" charset="0"/>
              </a:rPr>
              <a:t>Total flicker noise in a bandwidth from f1 and f2 is  (assume af=ef=1): </a:t>
            </a:r>
          </a:p>
        </p:txBody>
      </p:sp>
      <p:cxnSp>
        <p:nvCxnSpPr>
          <p:cNvPr id="16" name="Straight Arrow Connector 15"/>
          <p:cNvCxnSpPr/>
          <p:nvPr/>
        </p:nvCxnSpPr>
        <p:spPr>
          <a:xfrm flipV="1">
            <a:off x="1824038" y="4929188"/>
            <a:ext cx="0" cy="8382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1824038" y="5767388"/>
            <a:ext cx="13716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3567" name="TextBox 2"/>
          <p:cNvSpPr txBox="1">
            <a:spLocks noChangeArrowheads="1"/>
          </p:cNvSpPr>
          <p:nvPr/>
        </p:nvSpPr>
        <p:spPr bwMode="auto">
          <a:xfrm>
            <a:off x="1565275" y="4648200"/>
            <a:ext cx="7207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PSD</a:t>
            </a:r>
          </a:p>
        </p:txBody>
      </p:sp>
      <p:sp>
        <p:nvSpPr>
          <p:cNvPr id="23568" name="TextBox 2"/>
          <p:cNvSpPr txBox="1">
            <a:spLocks noChangeArrowheads="1"/>
          </p:cNvSpPr>
          <p:nvPr/>
        </p:nvSpPr>
        <p:spPr bwMode="auto">
          <a:xfrm>
            <a:off x="3116263" y="5597525"/>
            <a:ext cx="6381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Freq.</a:t>
            </a:r>
          </a:p>
        </p:txBody>
      </p:sp>
      <p:sp>
        <p:nvSpPr>
          <p:cNvPr id="20" name="Freeform 19"/>
          <p:cNvSpPr/>
          <p:nvPr/>
        </p:nvSpPr>
        <p:spPr>
          <a:xfrm>
            <a:off x="1946275" y="5035550"/>
            <a:ext cx="777875" cy="661988"/>
          </a:xfrm>
          <a:custGeom>
            <a:avLst/>
            <a:gdLst>
              <a:gd name="connsiteX0" fmla="*/ 0 w 777766"/>
              <a:gd name="connsiteY0" fmla="*/ 0 h 662152"/>
              <a:gd name="connsiteX1" fmla="*/ 31531 w 777766"/>
              <a:gd name="connsiteY1" fmla="*/ 294290 h 662152"/>
              <a:gd name="connsiteX2" fmla="*/ 42041 w 777766"/>
              <a:gd name="connsiteY2" fmla="*/ 325821 h 662152"/>
              <a:gd name="connsiteX3" fmla="*/ 94593 w 777766"/>
              <a:gd name="connsiteY3" fmla="*/ 388883 h 662152"/>
              <a:gd name="connsiteX4" fmla="*/ 168166 w 777766"/>
              <a:gd name="connsiteY4" fmla="*/ 462456 h 662152"/>
              <a:gd name="connsiteX5" fmla="*/ 262759 w 777766"/>
              <a:gd name="connsiteY5" fmla="*/ 536028 h 662152"/>
              <a:gd name="connsiteX6" fmla="*/ 325821 w 777766"/>
              <a:gd name="connsiteY6" fmla="*/ 567559 h 662152"/>
              <a:gd name="connsiteX7" fmla="*/ 420414 w 777766"/>
              <a:gd name="connsiteY7" fmla="*/ 609600 h 662152"/>
              <a:gd name="connsiteX8" fmla="*/ 483476 w 777766"/>
              <a:gd name="connsiteY8" fmla="*/ 630621 h 662152"/>
              <a:gd name="connsiteX9" fmla="*/ 515007 w 777766"/>
              <a:gd name="connsiteY9" fmla="*/ 641132 h 662152"/>
              <a:gd name="connsiteX10" fmla="*/ 620110 w 777766"/>
              <a:gd name="connsiteY10" fmla="*/ 662152 h 662152"/>
              <a:gd name="connsiteX11" fmla="*/ 777766 w 777766"/>
              <a:gd name="connsiteY11" fmla="*/ 662152 h 662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77766" h="662152">
                <a:moveTo>
                  <a:pt x="0" y="0"/>
                </a:moveTo>
                <a:cubicBezTo>
                  <a:pt x="11516" y="253372"/>
                  <a:pt x="-13889" y="158029"/>
                  <a:pt x="31531" y="294290"/>
                </a:cubicBezTo>
                <a:cubicBezTo>
                  <a:pt x="35034" y="304800"/>
                  <a:pt x="35896" y="316603"/>
                  <a:pt x="42041" y="325821"/>
                </a:cubicBezTo>
                <a:cubicBezTo>
                  <a:pt x="71307" y="369719"/>
                  <a:pt x="54130" y="348420"/>
                  <a:pt x="94593" y="388883"/>
                </a:cubicBezTo>
                <a:cubicBezTo>
                  <a:pt x="118375" y="460230"/>
                  <a:pt x="83839" y="378129"/>
                  <a:pt x="168166" y="462456"/>
                </a:cubicBezTo>
                <a:cubicBezTo>
                  <a:pt x="217562" y="511852"/>
                  <a:pt x="187328" y="485741"/>
                  <a:pt x="262759" y="536028"/>
                </a:cubicBezTo>
                <a:cubicBezTo>
                  <a:pt x="303509" y="563195"/>
                  <a:pt x="282305" y="553054"/>
                  <a:pt x="325821" y="567559"/>
                </a:cubicBezTo>
                <a:cubicBezTo>
                  <a:pt x="375790" y="600872"/>
                  <a:pt x="345366" y="584584"/>
                  <a:pt x="420414" y="609600"/>
                </a:cubicBezTo>
                <a:lnTo>
                  <a:pt x="483476" y="630621"/>
                </a:lnTo>
                <a:cubicBezTo>
                  <a:pt x="493986" y="634125"/>
                  <a:pt x="504143" y="638959"/>
                  <a:pt x="515007" y="641132"/>
                </a:cubicBezTo>
                <a:cubicBezTo>
                  <a:pt x="550041" y="648139"/>
                  <a:pt x="584382" y="662152"/>
                  <a:pt x="620110" y="662152"/>
                </a:cubicBezTo>
                <a:lnTo>
                  <a:pt x="777766" y="662152"/>
                </a:lnTo>
              </a:path>
            </a:pathLst>
          </a:custGeom>
          <a:noFill/>
          <a:ln w="28575">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22" name="Straight Connector 21"/>
          <p:cNvCxnSpPr>
            <a:stCxn id="20" idx="3"/>
          </p:cNvCxnSpPr>
          <p:nvPr/>
        </p:nvCxnSpPr>
        <p:spPr>
          <a:xfrm>
            <a:off x="2041525" y="5422900"/>
            <a:ext cx="0" cy="541338"/>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2362200" y="5613400"/>
            <a:ext cx="0" cy="350838"/>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23572" name="TextBox 2"/>
          <p:cNvSpPr txBox="1">
            <a:spLocks noChangeArrowheads="1"/>
          </p:cNvSpPr>
          <p:nvPr/>
        </p:nvSpPr>
        <p:spPr bwMode="auto">
          <a:xfrm>
            <a:off x="1855788" y="5899150"/>
            <a:ext cx="6381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f1</a:t>
            </a:r>
          </a:p>
        </p:txBody>
      </p:sp>
      <p:sp>
        <p:nvSpPr>
          <p:cNvPr id="23573" name="TextBox 2"/>
          <p:cNvSpPr txBox="1">
            <a:spLocks noChangeArrowheads="1"/>
          </p:cNvSpPr>
          <p:nvPr/>
        </p:nvSpPr>
        <p:spPr bwMode="auto">
          <a:xfrm>
            <a:off x="2181225" y="5900738"/>
            <a:ext cx="6381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f2</a:t>
            </a:r>
          </a:p>
        </p:txBody>
      </p:sp>
      <p:sp>
        <p:nvSpPr>
          <p:cNvPr id="33" name="TextBox 32"/>
          <p:cNvSpPr txBox="1">
            <a:spLocks noRot="1" noChangeAspect="1" noMove="1" noResize="1" noEditPoints="1" noAdjustHandles="1" noChangeArrowheads="1" noChangeShapeType="1" noTextEdit="1"/>
          </p:cNvSpPr>
          <p:nvPr/>
        </p:nvSpPr>
        <p:spPr>
          <a:xfrm>
            <a:off x="3733800" y="4953000"/>
            <a:ext cx="4539563" cy="687432"/>
          </a:xfrm>
          <a:prstGeom prst="rect">
            <a:avLst/>
          </a:prstGeom>
          <a:blipFill rotWithShape="1">
            <a:blip r:embed="rId8"/>
            <a:stretch>
              <a:fillRect/>
            </a:stretch>
          </a:blipFill>
        </p:spPr>
        <p:txBody>
          <a:bodyPr/>
          <a:lstStyle/>
          <a:p>
            <a:r>
              <a:rPr lang="en-US">
                <a:noFill/>
              </a:rPr>
              <a:t> </a:t>
            </a:r>
          </a:p>
        </p:txBody>
      </p:sp>
      <p:cxnSp>
        <p:nvCxnSpPr>
          <p:cNvPr id="35" name="Straight Connector 34"/>
          <p:cNvCxnSpPr>
            <a:stCxn id="20" idx="4"/>
          </p:cNvCxnSpPr>
          <p:nvPr/>
        </p:nvCxnSpPr>
        <p:spPr>
          <a:xfrm flipH="1">
            <a:off x="2041525" y="5497513"/>
            <a:ext cx="73025" cy="650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a:stCxn id="20" idx="5"/>
          </p:cNvCxnSpPr>
          <p:nvPr/>
        </p:nvCxnSpPr>
        <p:spPr>
          <a:xfrm flipH="1">
            <a:off x="2041525" y="5570538"/>
            <a:ext cx="168275" cy="14446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a:off x="2025650" y="5534025"/>
            <a:ext cx="134938" cy="1158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a:stCxn id="20" idx="6"/>
          </p:cNvCxnSpPr>
          <p:nvPr/>
        </p:nvCxnSpPr>
        <p:spPr>
          <a:xfrm flipH="1">
            <a:off x="2092325" y="5602288"/>
            <a:ext cx="180975" cy="1651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flipH="1">
            <a:off x="2209800" y="5638800"/>
            <a:ext cx="112713" cy="11271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flipH="1">
            <a:off x="2284413" y="5689600"/>
            <a:ext cx="73025" cy="650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6" name="Freeform 45"/>
          <p:cNvSpPr/>
          <p:nvPr/>
        </p:nvSpPr>
        <p:spPr>
          <a:xfrm>
            <a:off x="882650" y="3910013"/>
            <a:ext cx="5465763" cy="1316037"/>
          </a:xfrm>
          <a:custGeom>
            <a:avLst/>
            <a:gdLst>
              <a:gd name="connsiteX0" fmla="*/ 5464977 w 5464977"/>
              <a:gd name="connsiteY0" fmla="*/ 0 h 1316542"/>
              <a:gd name="connsiteX1" fmla="*/ 5443957 w 5464977"/>
              <a:gd name="connsiteY1" fmla="*/ 84083 h 1316542"/>
              <a:gd name="connsiteX2" fmla="*/ 5349363 w 5464977"/>
              <a:gd name="connsiteY2" fmla="*/ 157655 h 1316542"/>
              <a:gd name="connsiteX3" fmla="*/ 5317832 w 5464977"/>
              <a:gd name="connsiteY3" fmla="*/ 189186 h 1316542"/>
              <a:gd name="connsiteX4" fmla="*/ 5275791 w 5464977"/>
              <a:gd name="connsiteY4" fmla="*/ 210207 h 1316542"/>
              <a:gd name="connsiteX5" fmla="*/ 5212729 w 5464977"/>
              <a:gd name="connsiteY5" fmla="*/ 231228 h 1316542"/>
              <a:gd name="connsiteX6" fmla="*/ 5181198 w 5464977"/>
              <a:gd name="connsiteY6" fmla="*/ 241738 h 1316542"/>
              <a:gd name="connsiteX7" fmla="*/ 5139157 w 5464977"/>
              <a:gd name="connsiteY7" fmla="*/ 252249 h 1316542"/>
              <a:gd name="connsiteX8" fmla="*/ 5076095 w 5464977"/>
              <a:gd name="connsiteY8" fmla="*/ 273269 h 1316542"/>
              <a:gd name="connsiteX9" fmla="*/ 4949970 w 5464977"/>
              <a:gd name="connsiteY9" fmla="*/ 294290 h 1316542"/>
              <a:gd name="connsiteX10" fmla="*/ 4834357 w 5464977"/>
              <a:gd name="connsiteY10" fmla="*/ 315311 h 1316542"/>
              <a:gd name="connsiteX11" fmla="*/ 4645170 w 5464977"/>
              <a:gd name="connsiteY11" fmla="*/ 325821 h 1316542"/>
              <a:gd name="connsiteX12" fmla="*/ 4498026 w 5464977"/>
              <a:gd name="connsiteY12" fmla="*/ 336331 h 1316542"/>
              <a:gd name="connsiteX13" fmla="*/ 3089639 w 5464977"/>
              <a:gd name="connsiteY13" fmla="*/ 346842 h 1316542"/>
              <a:gd name="connsiteX14" fmla="*/ 2837391 w 5464977"/>
              <a:gd name="connsiteY14" fmla="*/ 367862 h 1316542"/>
              <a:gd name="connsiteX15" fmla="*/ 2763819 w 5464977"/>
              <a:gd name="connsiteY15" fmla="*/ 378373 h 1316542"/>
              <a:gd name="connsiteX16" fmla="*/ 2564122 w 5464977"/>
              <a:gd name="connsiteY16" fmla="*/ 388883 h 1316542"/>
              <a:gd name="connsiteX17" fmla="*/ 1439515 w 5464977"/>
              <a:gd name="connsiteY17" fmla="*/ 378373 h 1316542"/>
              <a:gd name="connsiteX18" fmla="*/ 892977 w 5464977"/>
              <a:gd name="connsiteY18" fmla="*/ 357352 h 1316542"/>
              <a:gd name="connsiteX19" fmla="*/ 756343 w 5464977"/>
              <a:gd name="connsiteY19" fmla="*/ 346842 h 1316542"/>
              <a:gd name="connsiteX20" fmla="*/ 609198 w 5464977"/>
              <a:gd name="connsiteY20" fmla="*/ 357352 h 1316542"/>
              <a:gd name="connsiteX21" fmla="*/ 556646 w 5464977"/>
              <a:gd name="connsiteY21" fmla="*/ 367862 h 1316542"/>
              <a:gd name="connsiteX22" fmla="*/ 472563 w 5464977"/>
              <a:gd name="connsiteY22" fmla="*/ 378373 h 1316542"/>
              <a:gd name="connsiteX23" fmla="*/ 441032 w 5464977"/>
              <a:gd name="connsiteY23" fmla="*/ 388883 h 1316542"/>
              <a:gd name="connsiteX24" fmla="*/ 356950 w 5464977"/>
              <a:gd name="connsiteY24" fmla="*/ 409904 h 1316542"/>
              <a:gd name="connsiteX25" fmla="*/ 314908 w 5464977"/>
              <a:gd name="connsiteY25" fmla="*/ 430924 h 1316542"/>
              <a:gd name="connsiteX26" fmla="*/ 283377 w 5464977"/>
              <a:gd name="connsiteY26" fmla="*/ 441435 h 1316542"/>
              <a:gd name="connsiteX27" fmla="*/ 209805 w 5464977"/>
              <a:gd name="connsiteY27" fmla="*/ 472966 h 1316542"/>
              <a:gd name="connsiteX28" fmla="*/ 115212 w 5464977"/>
              <a:gd name="connsiteY28" fmla="*/ 557049 h 1316542"/>
              <a:gd name="connsiteX29" fmla="*/ 94191 w 5464977"/>
              <a:gd name="connsiteY29" fmla="*/ 588580 h 1316542"/>
              <a:gd name="connsiteX30" fmla="*/ 62660 w 5464977"/>
              <a:gd name="connsiteY30" fmla="*/ 630621 h 1316542"/>
              <a:gd name="connsiteX31" fmla="*/ 52150 w 5464977"/>
              <a:gd name="connsiteY31" fmla="*/ 662152 h 1316542"/>
              <a:gd name="connsiteX32" fmla="*/ 31129 w 5464977"/>
              <a:gd name="connsiteY32" fmla="*/ 693683 h 1316542"/>
              <a:gd name="connsiteX33" fmla="*/ 20619 w 5464977"/>
              <a:gd name="connsiteY33" fmla="*/ 1051035 h 1316542"/>
              <a:gd name="connsiteX34" fmla="*/ 41639 w 5464977"/>
              <a:gd name="connsiteY34" fmla="*/ 1135118 h 1316542"/>
              <a:gd name="connsiteX35" fmla="*/ 94191 w 5464977"/>
              <a:gd name="connsiteY35" fmla="*/ 1198180 h 1316542"/>
              <a:gd name="connsiteX36" fmla="*/ 157253 w 5464977"/>
              <a:gd name="connsiteY36" fmla="*/ 1240221 h 1316542"/>
              <a:gd name="connsiteX37" fmla="*/ 199295 w 5464977"/>
              <a:gd name="connsiteY37" fmla="*/ 1250731 h 1316542"/>
              <a:gd name="connsiteX38" fmla="*/ 230826 w 5464977"/>
              <a:gd name="connsiteY38" fmla="*/ 1271752 h 1316542"/>
              <a:gd name="connsiteX39" fmla="*/ 283377 w 5464977"/>
              <a:gd name="connsiteY39" fmla="*/ 1282262 h 1316542"/>
              <a:gd name="connsiteX40" fmla="*/ 325419 w 5464977"/>
              <a:gd name="connsiteY40" fmla="*/ 1292773 h 1316542"/>
              <a:gd name="connsiteX41" fmla="*/ 356950 w 5464977"/>
              <a:gd name="connsiteY41" fmla="*/ 1303283 h 1316542"/>
              <a:gd name="connsiteX42" fmla="*/ 745832 w 5464977"/>
              <a:gd name="connsiteY42" fmla="*/ 1313793 h 1316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5464977" h="1316542">
                <a:moveTo>
                  <a:pt x="5464977" y="0"/>
                </a:moveTo>
                <a:cubicBezTo>
                  <a:pt x="5463461" y="7579"/>
                  <a:pt x="5453191" y="70232"/>
                  <a:pt x="5443957" y="84083"/>
                </a:cubicBezTo>
                <a:cubicBezTo>
                  <a:pt x="5414370" y="128463"/>
                  <a:pt x="5391125" y="115893"/>
                  <a:pt x="5349363" y="157655"/>
                </a:cubicBezTo>
                <a:cubicBezTo>
                  <a:pt x="5338853" y="168165"/>
                  <a:pt x="5329927" y="180546"/>
                  <a:pt x="5317832" y="189186"/>
                </a:cubicBezTo>
                <a:cubicBezTo>
                  <a:pt x="5305083" y="198293"/>
                  <a:pt x="5290338" y="204388"/>
                  <a:pt x="5275791" y="210207"/>
                </a:cubicBezTo>
                <a:cubicBezTo>
                  <a:pt x="5255218" y="218436"/>
                  <a:pt x="5233750" y="224221"/>
                  <a:pt x="5212729" y="231228"/>
                </a:cubicBezTo>
                <a:cubicBezTo>
                  <a:pt x="5202219" y="234731"/>
                  <a:pt x="5191946" y="239051"/>
                  <a:pt x="5181198" y="241738"/>
                </a:cubicBezTo>
                <a:cubicBezTo>
                  <a:pt x="5167184" y="245242"/>
                  <a:pt x="5152993" y="248098"/>
                  <a:pt x="5139157" y="252249"/>
                </a:cubicBezTo>
                <a:cubicBezTo>
                  <a:pt x="5117934" y="258616"/>
                  <a:pt x="5097822" y="268923"/>
                  <a:pt x="5076095" y="273269"/>
                </a:cubicBezTo>
                <a:cubicBezTo>
                  <a:pt x="4952268" y="298036"/>
                  <a:pt x="5106381" y="268222"/>
                  <a:pt x="4949970" y="294290"/>
                </a:cubicBezTo>
                <a:cubicBezTo>
                  <a:pt x="4914786" y="300154"/>
                  <a:pt x="4869394" y="312391"/>
                  <a:pt x="4834357" y="315311"/>
                </a:cubicBezTo>
                <a:cubicBezTo>
                  <a:pt x="4771416" y="320556"/>
                  <a:pt x="4708207" y="321881"/>
                  <a:pt x="4645170" y="325821"/>
                </a:cubicBezTo>
                <a:cubicBezTo>
                  <a:pt x="4596093" y="328888"/>
                  <a:pt x="4547194" y="335667"/>
                  <a:pt x="4498026" y="336331"/>
                </a:cubicBezTo>
                <a:lnTo>
                  <a:pt x="3089639" y="346842"/>
                </a:lnTo>
                <a:cubicBezTo>
                  <a:pt x="2886329" y="372255"/>
                  <a:pt x="3160009" y="339808"/>
                  <a:pt x="2837391" y="367862"/>
                </a:cubicBezTo>
                <a:cubicBezTo>
                  <a:pt x="2812711" y="370008"/>
                  <a:pt x="2788519" y="376473"/>
                  <a:pt x="2763819" y="378373"/>
                </a:cubicBezTo>
                <a:cubicBezTo>
                  <a:pt x="2697358" y="383485"/>
                  <a:pt x="2630688" y="385380"/>
                  <a:pt x="2564122" y="388883"/>
                </a:cubicBezTo>
                <a:lnTo>
                  <a:pt x="1439515" y="378373"/>
                </a:lnTo>
                <a:cubicBezTo>
                  <a:pt x="1299596" y="376360"/>
                  <a:pt x="1048498" y="366777"/>
                  <a:pt x="892977" y="357352"/>
                </a:cubicBezTo>
                <a:cubicBezTo>
                  <a:pt x="847381" y="354589"/>
                  <a:pt x="801888" y="350345"/>
                  <a:pt x="756343" y="346842"/>
                </a:cubicBezTo>
                <a:cubicBezTo>
                  <a:pt x="707295" y="350345"/>
                  <a:pt x="658101" y="352204"/>
                  <a:pt x="609198" y="357352"/>
                </a:cubicBezTo>
                <a:cubicBezTo>
                  <a:pt x="591432" y="359222"/>
                  <a:pt x="574302" y="365146"/>
                  <a:pt x="556646" y="367862"/>
                </a:cubicBezTo>
                <a:cubicBezTo>
                  <a:pt x="528729" y="372157"/>
                  <a:pt x="500591" y="374869"/>
                  <a:pt x="472563" y="378373"/>
                </a:cubicBezTo>
                <a:cubicBezTo>
                  <a:pt x="462053" y="381876"/>
                  <a:pt x="451780" y="386196"/>
                  <a:pt x="441032" y="388883"/>
                </a:cubicBezTo>
                <a:cubicBezTo>
                  <a:pt x="401540" y="398756"/>
                  <a:pt x="390592" y="395486"/>
                  <a:pt x="356950" y="409904"/>
                </a:cubicBezTo>
                <a:cubicBezTo>
                  <a:pt x="342549" y="416076"/>
                  <a:pt x="329309" y="424752"/>
                  <a:pt x="314908" y="430924"/>
                </a:cubicBezTo>
                <a:cubicBezTo>
                  <a:pt x="304725" y="435288"/>
                  <a:pt x="293560" y="437071"/>
                  <a:pt x="283377" y="441435"/>
                </a:cubicBezTo>
                <a:cubicBezTo>
                  <a:pt x="192464" y="480398"/>
                  <a:pt x="283751" y="448316"/>
                  <a:pt x="209805" y="472966"/>
                </a:cubicBezTo>
                <a:cubicBezTo>
                  <a:pt x="137811" y="544960"/>
                  <a:pt x="171478" y="519538"/>
                  <a:pt x="115212" y="557049"/>
                </a:cubicBezTo>
                <a:cubicBezTo>
                  <a:pt x="108205" y="567559"/>
                  <a:pt x="101533" y="578301"/>
                  <a:pt x="94191" y="588580"/>
                </a:cubicBezTo>
                <a:cubicBezTo>
                  <a:pt x="84009" y="602834"/>
                  <a:pt x="71351" y="615412"/>
                  <a:pt x="62660" y="630621"/>
                </a:cubicBezTo>
                <a:cubicBezTo>
                  <a:pt x="57163" y="640240"/>
                  <a:pt x="57105" y="652243"/>
                  <a:pt x="52150" y="662152"/>
                </a:cubicBezTo>
                <a:cubicBezTo>
                  <a:pt x="46501" y="673450"/>
                  <a:pt x="38136" y="683173"/>
                  <a:pt x="31129" y="693683"/>
                </a:cubicBezTo>
                <a:cubicBezTo>
                  <a:pt x="-19429" y="845354"/>
                  <a:pt x="2653" y="754594"/>
                  <a:pt x="20619" y="1051035"/>
                </a:cubicBezTo>
                <a:cubicBezTo>
                  <a:pt x="21446" y="1064680"/>
                  <a:pt x="32833" y="1117506"/>
                  <a:pt x="41639" y="1135118"/>
                </a:cubicBezTo>
                <a:cubicBezTo>
                  <a:pt x="52679" y="1157199"/>
                  <a:pt x="75174" y="1183389"/>
                  <a:pt x="94191" y="1198180"/>
                </a:cubicBezTo>
                <a:cubicBezTo>
                  <a:pt x="114133" y="1213690"/>
                  <a:pt x="132744" y="1234094"/>
                  <a:pt x="157253" y="1240221"/>
                </a:cubicBezTo>
                <a:lnTo>
                  <a:pt x="199295" y="1250731"/>
                </a:lnTo>
                <a:cubicBezTo>
                  <a:pt x="209805" y="1257738"/>
                  <a:pt x="218998" y="1267317"/>
                  <a:pt x="230826" y="1271752"/>
                </a:cubicBezTo>
                <a:cubicBezTo>
                  <a:pt x="247552" y="1278024"/>
                  <a:pt x="265939" y="1278387"/>
                  <a:pt x="283377" y="1282262"/>
                </a:cubicBezTo>
                <a:cubicBezTo>
                  <a:pt x="297478" y="1285396"/>
                  <a:pt x="311529" y="1288805"/>
                  <a:pt x="325419" y="1292773"/>
                </a:cubicBezTo>
                <a:cubicBezTo>
                  <a:pt x="336072" y="1295817"/>
                  <a:pt x="346022" y="1301462"/>
                  <a:pt x="356950" y="1303283"/>
                </a:cubicBezTo>
                <a:cubicBezTo>
                  <a:pt x="485010" y="1324626"/>
                  <a:pt x="617803" y="1313793"/>
                  <a:pt x="745832" y="1313793"/>
                </a:cubicBezTo>
              </a:path>
            </a:pathLst>
          </a:custGeom>
          <a:noFill/>
          <a:ln>
            <a:solidFill>
              <a:srgbClr val="FF0000"/>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48" name="Straight Arrow Connector 47"/>
          <p:cNvCxnSpPr/>
          <p:nvPr/>
        </p:nvCxnSpPr>
        <p:spPr>
          <a:xfrm flipV="1">
            <a:off x="2362200" y="5226050"/>
            <a:ext cx="1254125" cy="13970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 name="Slide Number Placeholder 1"/>
          <p:cNvSpPr>
            <a:spLocks noGrp="1"/>
          </p:cNvSpPr>
          <p:nvPr>
            <p:ph type="sldNum" sz="quarter" idx="11"/>
          </p:nvPr>
        </p:nvSpPr>
        <p:spPr/>
        <p:txBody>
          <a:bodyPr/>
          <a:lstStyle/>
          <a:p>
            <a:pPr>
              <a:defRPr/>
            </a:pPr>
            <a:fld id="{18299DBC-902B-41D7-A3A4-44EB87A37C73}" type="slidenum">
              <a:rPr lang="en-US" smtClean="0"/>
              <a:pPr>
                <a:defRPr/>
              </a:pPr>
              <a:t>19</a:t>
            </a:fld>
            <a:endParaRPr lang="en-US"/>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Noise (introduction)</a:t>
            </a:r>
            <a:endParaRPr lang="en-US" dirty="0"/>
          </a:p>
        </p:txBody>
      </p:sp>
      <p:sp>
        <p:nvSpPr>
          <p:cNvPr id="4" name="Slide Number Placeholder 3"/>
          <p:cNvSpPr>
            <a:spLocks noGrp="1"/>
          </p:cNvSpPr>
          <p:nvPr>
            <p:ph type="sldNum" sz="quarter" idx="11"/>
          </p:nvPr>
        </p:nvSpPr>
        <p:spPr/>
        <p:txBody>
          <a:bodyPr/>
          <a:lstStyle/>
          <a:p>
            <a:pPr>
              <a:defRPr/>
            </a:pPr>
            <a:fld id="{18299DBC-902B-41D7-A3A4-44EB87A37C73}" type="slidenum">
              <a:rPr lang="en-US" smtClean="0"/>
              <a:pPr>
                <a:defRPr/>
              </a:pPr>
              <a:t>2</a:t>
            </a:fld>
            <a:endParaRPr lang="en-US"/>
          </a:p>
        </p:txBody>
      </p:sp>
      <p:sp>
        <p:nvSpPr>
          <p:cNvPr id="5" name="TextBox 2"/>
          <p:cNvSpPr txBox="1">
            <a:spLocks noChangeArrowheads="1"/>
          </p:cNvSpPr>
          <p:nvPr/>
        </p:nvSpPr>
        <p:spPr bwMode="auto">
          <a:xfrm>
            <a:off x="1524000" y="1335088"/>
            <a:ext cx="6553200"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smtClean="0">
                <a:solidFill>
                  <a:srgbClr val="000000"/>
                </a:solidFill>
                <a:latin typeface="Franklin Gothic Medium Cond" pitchFamily="34" charset="0"/>
              </a:rPr>
              <a:t>The broadest definition of noise is “everything except the desired signal”.</a:t>
            </a:r>
          </a:p>
          <a:p>
            <a:pPr marL="285750" indent="-285750" eaLnBrk="1" hangingPunct="1">
              <a:buFont typeface="Wingdings" pitchFamily="2" charset="2"/>
              <a:buChar char="q"/>
            </a:pPr>
            <a:r>
              <a:rPr lang="en-US" b="1" dirty="0" smtClean="0">
                <a:solidFill>
                  <a:srgbClr val="000000"/>
                </a:solidFill>
                <a:latin typeface="Franklin Gothic Medium Cond" pitchFamily="34" charset="0"/>
              </a:rPr>
              <a:t>In practice, the term “noise” is used to refer to “random noise” having Gaussian distribution of its amplitude.</a:t>
            </a:r>
          </a:p>
          <a:p>
            <a:pPr marL="285750" indent="-285750" eaLnBrk="1" hangingPunct="1">
              <a:buFont typeface="Wingdings" pitchFamily="2" charset="2"/>
              <a:buChar char="q"/>
            </a:pPr>
            <a:r>
              <a:rPr lang="en-US" b="1" dirty="0" smtClean="0">
                <a:solidFill>
                  <a:srgbClr val="000000"/>
                </a:solidFill>
                <a:latin typeface="Franklin Gothic Medium Cond" pitchFamily="34" charset="0"/>
              </a:rPr>
              <a:t>In a strict sense “Interferer” is not random noise, but artificial man-made noise. </a:t>
            </a:r>
          </a:p>
          <a:p>
            <a:pPr marL="285750" indent="-285750" eaLnBrk="1" hangingPunct="1">
              <a:buFont typeface="Wingdings" pitchFamily="2" charset="2"/>
              <a:buChar char="q"/>
            </a:pPr>
            <a:r>
              <a:rPr lang="en-US" b="1" dirty="0" smtClean="0">
                <a:solidFill>
                  <a:srgbClr val="000000"/>
                </a:solidFill>
                <a:latin typeface="Franklin Gothic Medium Cond" pitchFamily="34" charset="0"/>
              </a:rPr>
              <a:t>Before the early 1900’s, it was widely thought that the sensitivity of a system can be simply improved by cascading amplifiers with finite gain.  </a:t>
            </a:r>
            <a:endParaRPr lang="en-US" b="1" dirty="0">
              <a:solidFill>
                <a:srgbClr val="000000"/>
              </a:solidFill>
              <a:latin typeface="Franklin Gothic Medium Cond" pitchFamily="34" charset="0"/>
            </a:endParaRPr>
          </a:p>
        </p:txBody>
      </p:sp>
      <p:graphicFrame>
        <p:nvGraphicFramePr>
          <p:cNvPr id="11" name="Object 10"/>
          <p:cNvGraphicFramePr>
            <a:graphicFrameLocks noChangeAspect="1"/>
          </p:cNvGraphicFramePr>
          <p:nvPr>
            <p:extLst>
              <p:ext uri="{D42A27DB-BD31-4B8C-83A1-F6EECF244321}">
                <p14:modId xmlns:p14="http://schemas.microsoft.com/office/powerpoint/2010/main" val="4232382956"/>
              </p:ext>
            </p:extLst>
          </p:nvPr>
        </p:nvGraphicFramePr>
        <p:xfrm>
          <a:off x="1960957" y="3654768"/>
          <a:ext cx="5679286" cy="752475"/>
        </p:xfrm>
        <a:graphic>
          <a:graphicData uri="http://schemas.openxmlformats.org/presentationml/2006/ole">
            <mc:AlternateContent xmlns:mc="http://schemas.openxmlformats.org/markup-compatibility/2006">
              <mc:Choice xmlns:v="urn:schemas-microsoft-com:vml" Requires="v">
                <p:oleObj spid="_x0000_s99339" name="Visio" r:id="rId3" imgW="2144315" imgH="283500" progId="Visio.Drawing.11">
                  <p:embed/>
                </p:oleObj>
              </mc:Choice>
              <mc:Fallback>
                <p:oleObj name="Visio" r:id="rId3" imgW="2144315" imgH="283500" progId="Visio.Drawing.11">
                  <p:embed/>
                  <p:pic>
                    <p:nvPicPr>
                      <p:cNvPr id="0" name=""/>
                      <p:cNvPicPr/>
                      <p:nvPr/>
                    </p:nvPicPr>
                    <p:blipFill>
                      <a:blip r:embed="rId4"/>
                      <a:stretch>
                        <a:fillRect/>
                      </a:stretch>
                    </p:blipFill>
                    <p:spPr>
                      <a:xfrm>
                        <a:off x="1960957" y="3654768"/>
                        <a:ext cx="5679286" cy="752475"/>
                      </a:xfrm>
                      <a:prstGeom prst="rect">
                        <a:avLst/>
                      </a:prstGeom>
                    </p:spPr>
                  </p:pic>
                </p:oleObj>
              </mc:Fallback>
            </mc:AlternateContent>
          </a:graphicData>
        </a:graphic>
      </p:graphicFrame>
      <p:sp>
        <p:nvSpPr>
          <p:cNvPr id="12" name="TextBox 11"/>
          <p:cNvSpPr txBox="1"/>
          <p:nvPr/>
        </p:nvSpPr>
        <p:spPr>
          <a:xfrm>
            <a:off x="1386016" y="3810000"/>
            <a:ext cx="838200" cy="369332"/>
          </a:xfrm>
          <a:prstGeom prst="rect">
            <a:avLst/>
          </a:prstGeom>
          <a:noFill/>
        </p:spPr>
        <p:txBody>
          <a:bodyPr wrap="square" rtlCol="0">
            <a:spAutoFit/>
          </a:bodyPr>
          <a:lstStyle/>
          <a:p>
            <a:r>
              <a:rPr lang="en-US" b="1" dirty="0" smtClean="0">
                <a:latin typeface="+mn-lt"/>
              </a:rPr>
              <a:t>Input</a:t>
            </a:r>
            <a:endParaRPr lang="en-US" b="1" dirty="0">
              <a:latin typeface="+mn-lt"/>
            </a:endParaRPr>
          </a:p>
        </p:txBody>
      </p:sp>
      <p:sp>
        <p:nvSpPr>
          <p:cNvPr id="13" name="TextBox 12"/>
          <p:cNvSpPr txBox="1"/>
          <p:nvPr/>
        </p:nvSpPr>
        <p:spPr>
          <a:xfrm>
            <a:off x="7543800" y="3810000"/>
            <a:ext cx="838200" cy="369332"/>
          </a:xfrm>
          <a:prstGeom prst="rect">
            <a:avLst/>
          </a:prstGeom>
          <a:noFill/>
        </p:spPr>
        <p:txBody>
          <a:bodyPr wrap="square" rtlCol="0">
            <a:spAutoFit/>
          </a:bodyPr>
          <a:lstStyle/>
          <a:p>
            <a:r>
              <a:rPr lang="en-US" b="1" dirty="0" smtClean="0">
                <a:latin typeface="+mn-lt"/>
              </a:rPr>
              <a:t>Output</a:t>
            </a:r>
            <a:endParaRPr lang="en-US" b="1" dirty="0">
              <a:latin typeface="+mn-lt"/>
            </a:endParaRPr>
          </a:p>
        </p:txBody>
      </p:sp>
    </p:spTree>
    <p:extLst>
      <p:ext uri="{BB962C8B-B14F-4D97-AF65-F5344CB8AC3E}">
        <p14:creationId xmlns:p14="http://schemas.microsoft.com/office/powerpoint/2010/main" val="2798524121"/>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639763"/>
            <a:ext cx="8229600" cy="655637"/>
          </a:xfrm>
        </p:spPr>
        <p:txBody>
          <a:bodyPr/>
          <a:lstStyle/>
          <a:p>
            <a:pPr>
              <a:defRPr/>
            </a:pPr>
            <a:r>
              <a:rPr lang="en-US" dirty="0" smtClean="0"/>
              <a:t>Flicker Noise</a:t>
            </a:r>
            <a:endParaRPr lang="en-US" dirty="0"/>
          </a:p>
        </p:txBody>
      </p:sp>
      <p:sp>
        <p:nvSpPr>
          <p:cNvPr id="24579" name="TextBox 2"/>
          <p:cNvSpPr txBox="1">
            <a:spLocks noChangeArrowheads="1"/>
          </p:cNvSpPr>
          <p:nvPr/>
        </p:nvSpPr>
        <p:spPr bwMode="auto">
          <a:xfrm>
            <a:off x="1295400" y="1371600"/>
            <a:ext cx="70104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a:solidFill>
                  <a:srgbClr val="000000"/>
                </a:solidFill>
                <a:latin typeface="Franklin Gothic Medium Cond" pitchFamily="34" charset="0"/>
              </a:rPr>
              <a:t>Total flicker noise in a bandwidth from f1 and f2 is  (assume af=ef=1): </a:t>
            </a:r>
          </a:p>
        </p:txBody>
      </p:sp>
      <p:cxnSp>
        <p:nvCxnSpPr>
          <p:cNvPr id="16" name="Straight Arrow Connector 15"/>
          <p:cNvCxnSpPr/>
          <p:nvPr/>
        </p:nvCxnSpPr>
        <p:spPr>
          <a:xfrm flipV="1">
            <a:off x="1824038" y="2022475"/>
            <a:ext cx="0" cy="8382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1824038" y="2860675"/>
            <a:ext cx="13716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4582" name="TextBox 2"/>
          <p:cNvSpPr txBox="1">
            <a:spLocks noChangeArrowheads="1"/>
          </p:cNvSpPr>
          <p:nvPr/>
        </p:nvSpPr>
        <p:spPr bwMode="auto">
          <a:xfrm>
            <a:off x="1565275" y="1741488"/>
            <a:ext cx="7207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PSD</a:t>
            </a:r>
          </a:p>
        </p:txBody>
      </p:sp>
      <p:sp>
        <p:nvSpPr>
          <p:cNvPr id="24583" name="TextBox 2"/>
          <p:cNvSpPr txBox="1">
            <a:spLocks noChangeArrowheads="1"/>
          </p:cNvSpPr>
          <p:nvPr/>
        </p:nvSpPr>
        <p:spPr bwMode="auto">
          <a:xfrm>
            <a:off x="3116263" y="2689225"/>
            <a:ext cx="6381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Freq.</a:t>
            </a:r>
          </a:p>
        </p:txBody>
      </p:sp>
      <p:sp>
        <p:nvSpPr>
          <p:cNvPr id="20" name="Freeform 19"/>
          <p:cNvSpPr/>
          <p:nvPr/>
        </p:nvSpPr>
        <p:spPr>
          <a:xfrm>
            <a:off x="1946275" y="2127250"/>
            <a:ext cx="777875" cy="661988"/>
          </a:xfrm>
          <a:custGeom>
            <a:avLst/>
            <a:gdLst>
              <a:gd name="connsiteX0" fmla="*/ 0 w 777766"/>
              <a:gd name="connsiteY0" fmla="*/ 0 h 662152"/>
              <a:gd name="connsiteX1" fmla="*/ 31531 w 777766"/>
              <a:gd name="connsiteY1" fmla="*/ 294290 h 662152"/>
              <a:gd name="connsiteX2" fmla="*/ 42041 w 777766"/>
              <a:gd name="connsiteY2" fmla="*/ 325821 h 662152"/>
              <a:gd name="connsiteX3" fmla="*/ 94593 w 777766"/>
              <a:gd name="connsiteY3" fmla="*/ 388883 h 662152"/>
              <a:gd name="connsiteX4" fmla="*/ 168166 w 777766"/>
              <a:gd name="connsiteY4" fmla="*/ 462456 h 662152"/>
              <a:gd name="connsiteX5" fmla="*/ 262759 w 777766"/>
              <a:gd name="connsiteY5" fmla="*/ 536028 h 662152"/>
              <a:gd name="connsiteX6" fmla="*/ 325821 w 777766"/>
              <a:gd name="connsiteY6" fmla="*/ 567559 h 662152"/>
              <a:gd name="connsiteX7" fmla="*/ 420414 w 777766"/>
              <a:gd name="connsiteY7" fmla="*/ 609600 h 662152"/>
              <a:gd name="connsiteX8" fmla="*/ 483476 w 777766"/>
              <a:gd name="connsiteY8" fmla="*/ 630621 h 662152"/>
              <a:gd name="connsiteX9" fmla="*/ 515007 w 777766"/>
              <a:gd name="connsiteY9" fmla="*/ 641132 h 662152"/>
              <a:gd name="connsiteX10" fmla="*/ 620110 w 777766"/>
              <a:gd name="connsiteY10" fmla="*/ 662152 h 662152"/>
              <a:gd name="connsiteX11" fmla="*/ 777766 w 777766"/>
              <a:gd name="connsiteY11" fmla="*/ 662152 h 662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77766" h="662152">
                <a:moveTo>
                  <a:pt x="0" y="0"/>
                </a:moveTo>
                <a:cubicBezTo>
                  <a:pt x="11516" y="253372"/>
                  <a:pt x="-13889" y="158029"/>
                  <a:pt x="31531" y="294290"/>
                </a:cubicBezTo>
                <a:cubicBezTo>
                  <a:pt x="35034" y="304800"/>
                  <a:pt x="35896" y="316603"/>
                  <a:pt x="42041" y="325821"/>
                </a:cubicBezTo>
                <a:cubicBezTo>
                  <a:pt x="71307" y="369719"/>
                  <a:pt x="54130" y="348420"/>
                  <a:pt x="94593" y="388883"/>
                </a:cubicBezTo>
                <a:cubicBezTo>
                  <a:pt x="118375" y="460230"/>
                  <a:pt x="83839" y="378129"/>
                  <a:pt x="168166" y="462456"/>
                </a:cubicBezTo>
                <a:cubicBezTo>
                  <a:pt x="217562" y="511852"/>
                  <a:pt x="187328" y="485741"/>
                  <a:pt x="262759" y="536028"/>
                </a:cubicBezTo>
                <a:cubicBezTo>
                  <a:pt x="303509" y="563195"/>
                  <a:pt x="282305" y="553054"/>
                  <a:pt x="325821" y="567559"/>
                </a:cubicBezTo>
                <a:cubicBezTo>
                  <a:pt x="375790" y="600872"/>
                  <a:pt x="345366" y="584584"/>
                  <a:pt x="420414" y="609600"/>
                </a:cubicBezTo>
                <a:lnTo>
                  <a:pt x="483476" y="630621"/>
                </a:lnTo>
                <a:cubicBezTo>
                  <a:pt x="493986" y="634125"/>
                  <a:pt x="504143" y="638959"/>
                  <a:pt x="515007" y="641132"/>
                </a:cubicBezTo>
                <a:cubicBezTo>
                  <a:pt x="550041" y="648139"/>
                  <a:pt x="584382" y="662152"/>
                  <a:pt x="620110" y="662152"/>
                </a:cubicBezTo>
                <a:lnTo>
                  <a:pt x="777766" y="662152"/>
                </a:lnTo>
              </a:path>
            </a:pathLst>
          </a:custGeom>
          <a:noFill/>
          <a:ln w="28575">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cxnSp>
        <p:nvCxnSpPr>
          <p:cNvPr id="22" name="Straight Connector 21"/>
          <p:cNvCxnSpPr>
            <a:stCxn id="20" idx="3"/>
          </p:cNvCxnSpPr>
          <p:nvPr/>
        </p:nvCxnSpPr>
        <p:spPr>
          <a:xfrm>
            <a:off x="2041525" y="2516188"/>
            <a:ext cx="0" cy="541337"/>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2362200" y="2706688"/>
            <a:ext cx="0" cy="350837"/>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24587" name="TextBox 2"/>
          <p:cNvSpPr txBox="1">
            <a:spLocks noChangeArrowheads="1"/>
          </p:cNvSpPr>
          <p:nvPr/>
        </p:nvSpPr>
        <p:spPr bwMode="auto">
          <a:xfrm>
            <a:off x="1855788" y="2992438"/>
            <a:ext cx="6381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f1</a:t>
            </a:r>
          </a:p>
        </p:txBody>
      </p:sp>
      <p:sp>
        <p:nvSpPr>
          <p:cNvPr id="24588" name="TextBox 2"/>
          <p:cNvSpPr txBox="1">
            <a:spLocks noChangeArrowheads="1"/>
          </p:cNvSpPr>
          <p:nvPr/>
        </p:nvSpPr>
        <p:spPr bwMode="auto">
          <a:xfrm>
            <a:off x="2181225" y="2992438"/>
            <a:ext cx="6381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f2</a:t>
            </a:r>
          </a:p>
        </p:txBody>
      </p:sp>
      <p:sp>
        <p:nvSpPr>
          <p:cNvPr id="33" name="TextBox 32"/>
          <p:cNvSpPr txBox="1">
            <a:spLocks noRot="1" noChangeAspect="1" noMove="1" noResize="1" noEditPoints="1" noAdjustHandles="1" noChangeArrowheads="1" noChangeShapeType="1" noTextEdit="1"/>
          </p:cNvSpPr>
          <p:nvPr/>
        </p:nvSpPr>
        <p:spPr>
          <a:xfrm>
            <a:off x="3733800" y="2045732"/>
            <a:ext cx="4539563" cy="687432"/>
          </a:xfrm>
          <a:prstGeom prst="rect">
            <a:avLst/>
          </a:prstGeom>
          <a:blipFill rotWithShape="1">
            <a:blip r:embed="rId2"/>
            <a:stretch>
              <a:fillRect/>
            </a:stretch>
          </a:blipFill>
        </p:spPr>
        <p:txBody>
          <a:bodyPr/>
          <a:lstStyle/>
          <a:p>
            <a:r>
              <a:rPr lang="en-US">
                <a:noFill/>
              </a:rPr>
              <a:t> </a:t>
            </a:r>
          </a:p>
        </p:txBody>
      </p:sp>
      <p:cxnSp>
        <p:nvCxnSpPr>
          <p:cNvPr id="35" name="Straight Connector 34"/>
          <p:cNvCxnSpPr>
            <a:stCxn id="20" idx="4"/>
          </p:cNvCxnSpPr>
          <p:nvPr/>
        </p:nvCxnSpPr>
        <p:spPr>
          <a:xfrm flipH="1">
            <a:off x="2041525" y="2589213"/>
            <a:ext cx="73025" cy="6667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a:stCxn id="20" idx="5"/>
          </p:cNvCxnSpPr>
          <p:nvPr/>
        </p:nvCxnSpPr>
        <p:spPr>
          <a:xfrm flipH="1">
            <a:off x="2041525" y="2663825"/>
            <a:ext cx="168275" cy="14446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a:off x="2025650" y="2627313"/>
            <a:ext cx="134938" cy="1158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a:stCxn id="20" idx="6"/>
          </p:cNvCxnSpPr>
          <p:nvPr/>
        </p:nvCxnSpPr>
        <p:spPr>
          <a:xfrm flipH="1">
            <a:off x="2092325" y="2695575"/>
            <a:ext cx="180975" cy="1651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flipH="1">
            <a:off x="2209800" y="2732088"/>
            <a:ext cx="112713" cy="11271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flipH="1">
            <a:off x="2284413" y="2781300"/>
            <a:ext cx="73025" cy="650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p:nvPr/>
        </p:nvCxnSpPr>
        <p:spPr>
          <a:xfrm flipV="1">
            <a:off x="2362200" y="2319338"/>
            <a:ext cx="1254125" cy="13970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 name="Rectangle 1"/>
          <p:cNvSpPr/>
          <p:nvPr/>
        </p:nvSpPr>
        <p:spPr>
          <a:xfrm>
            <a:off x="6705600" y="1925638"/>
            <a:ext cx="1600200" cy="95567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 name="Striped Right Arrow 2"/>
          <p:cNvSpPr/>
          <p:nvPr/>
        </p:nvSpPr>
        <p:spPr>
          <a:xfrm rot="7328368">
            <a:off x="6250782" y="2934493"/>
            <a:ext cx="457200" cy="512763"/>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4599" name="TextBox 2"/>
          <p:cNvSpPr txBox="1">
            <a:spLocks noChangeArrowheads="1"/>
          </p:cNvSpPr>
          <p:nvPr/>
        </p:nvSpPr>
        <p:spPr bwMode="auto">
          <a:xfrm>
            <a:off x="4832350" y="3376613"/>
            <a:ext cx="3168650" cy="2030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Same ratio of frequencies gives same 1/f-noise. For example, 1/f-noise in a bandwidth from 30 Hz to 300 Hz is the same as the noise in a bandwidth from 300 Hz to 3000 Hz.</a:t>
            </a:r>
          </a:p>
          <a:p>
            <a:pPr eaLnBrk="1" hangingPunct="1"/>
            <a:r>
              <a:rPr lang="en-US" b="1">
                <a:solidFill>
                  <a:srgbClr val="000000"/>
                </a:solidFill>
                <a:latin typeface="Franklin Gothic Medium Cond" pitchFamily="34" charset="0"/>
              </a:rPr>
              <a:t>More specifically, the 1/f-noise is constant for decade of frequency.  </a:t>
            </a:r>
          </a:p>
        </p:txBody>
      </p:sp>
      <p:sp>
        <p:nvSpPr>
          <p:cNvPr id="24600" name="TextBox 2"/>
          <p:cNvSpPr txBox="1">
            <a:spLocks noChangeArrowheads="1"/>
          </p:cNvSpPr>
          <p:nvPr/>
        </p:nvSpPr>
        <p:spPr bwMode="auto">
          <a:xfrm>
            <a:off x="1143000" y="4038600"/>
            <a:ext cx="31686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Ex) diode area A=1um x 1um, I</a:t>
            </a:r>
            <a:r>
              <a:rPr lang="en-US" b="1" baseline="-25000">
                <a:solidFill>
                  <a:srgbClr val="000000"/>
                </a:solidFill>
                <a:latin typeface="Franklin Gothic Medium Cond" pitchFamily="34" charset="0"/>
              </a:rPr>
              <a:t>DC</a:t>
            </a:r>
            <a:r>
              <a:rPr lang="en-US" b="1">
                <a:solidFill>
                  <a:srgbClr val="000000"/>
                </a:solidFill>
                <a:latin typeface="Franklin Gothic Medium Cond" pitchFamily="34" charset="0"/>
              </a:rPr>
              <a:t>=1mA, BW=10-100 Hz, then</a:t>
            </a:r>
          </a:p>
        </p:txBody>
      </p:sp>
      <p:sp>
        <p:nvSpPr>
          <p:cNvPr id="40" name="TextBox 39"/>
          <p:cNvSpPr txBox="1">
            <a:spLocks noRot="1" noChangeAspect="1" noMove="1" noResize="1" noEditPoints="1" noAdjustHandles="1" noChangeArrowheads="1" noChangeShapeType="1" noTextEdit="1"/>
          </p:cNvSpPr>
          <p:nvPr/>
        </p:nvSpPr>
        <p:spPr>
          <a:xfrm>
            <a:off x="1143000" y="4711313"/>
            <a:ext cx="5051089" cy="1251112"/>
          </a:xfrm>
          <a:prstGeom prst="rect">
            <a:avLst/>
          </a:prstGeom>
          <a:blipFill rotWithShape="1">
            <a:blip r:embed="rId3"/>
            <a:stretch>
              <a:fillRect l="-7005" t="-32683" b="-1463"/>
            </a:stretch>
          </a:blipFill>
        </p:spPr>
        <p:txBody>
          <a:bodyPr/>
          <a:lstStyle/>
          <a:p>
            <a:r>
              <a:rPr lang="en-US">
                <a:noFill/>
              </a:rPr>
              <a:t> </a:t>
            </a:r>
          </a:p>
        </p:txBody>
      </p:sp>
      <p:sp>
        <p:nvSpPr>
          <p:cNvPr id="5" name="Slide Number Placeholder 4"/>
          <p:cNvSpPr>
            <a:spLocks noGrp="1"/>
          </p:cNvSpPr>
          <p:nvPr>
            <p:ph type="sldNum" sz="quarter" idx="11"/>
          </p:nvPr>
        </p:nvSpPr>
        <p:spPr/>
        <p:txBody>
          <a:bodyPr/>
          <a:lstStyle/>
          <a:p>
            <a:pPr>
              <a:defRPr/>
            </a:pPr>
            <a:fld id="{18299DBC-902B-41D7-A3A4-44EB87A37C73}" type="slidenum">
              <a:rPr lang="en-US" smtClean="0"/>
              <a:pPr>
                <a:defRPr/>
              </a:pPr>
              <a:t>20</a:t>
            </a:fld>
            <a:endParaRPr lang="en-US"/>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9"/>
          <p:cNvSpPr/>
          <p:nvPr/>
        </p:nvSpPr>
        <p:spPr>
          <a:xfrm>
            <a:off x="6686550" y="2125663"/>
            <a:ext cx="884238" cy="1243012"/>
          </a:xfrm>
          <a:custGeom>
            <a:avLst/>
            <a:gdLst>
              <a:gd name="connsiteX0" fmla="*/ 843189 w 884378"/>
              <a:gd name="connsiteY0" fmla="*/ 140043 h 1243914"/>
              <a:gd name="connsiteX1" fmla="*/ 802000 w 884378"/>
              <a:gd name="connsiteY1" fmla="*/ 82379 h 1243914"/>
              <a:gd name="connsiteX2" fmla="*/ 760810 w 884378"/>
              <a:gd name="connsiteY2" fmla="*/ 41189 h 1243914"/>
              <a:gd name="connsiteX3" fmla="*/ 694908 w 884378"/>
              <a:gd name="connsiteY3" fmla="*/ 24714 h 1243914"/>
              <a:gd name="connsiteX4" fmla="*/ 670194 w 884378"/>
              <a:gd name="connsiteY4" fmla="*/ 16476 h 1243914"/>
              <a:gd name="connsiteX5" fmla="*/ 629005 w 884378"/>
              <a:gd name="connsiteY5" fmla="*/ 8238 h 1243914"/>
              <a:gd name="connsiteX6" fmla="*/ 596054 w 884378"/>
              <a:gd name="connsiteY6" fmla="*/ 0 h 1243914"/>
              <a:gd name="connsiteX7" fmla="*/ 381870 w 884378"/>
              <a:gd name="connsiteY7" fmla="*/ 8238 h 1243914"/>
              <a:gd name="connsiteX8" fmla="*/ 307729 w 884378"/>
              <a:gd name="connsiteY8" fmla="*/ 41189 h 1243914"/>
              <a:gd name="connsiteX9" fmla="*/ 283016 w 884378"/>
              <a:gd name="connsiteY9" fmla="*/ 49427 h 1243914"/>
              <a:gd name="connsiteX10" fmla="*/ 250064 w 884378"/>
              <a:gd name="connsiteY10" fmla="*/ 98854 h 1243914"/>
              <a:gd name="connsiteX11" fmla="*/ 233589 w 884378"/>
              <a:gd name="connsiteY11" fmla="*/ 123568 h 1243914"/>
              <a:gd name="connsiteX12" fmla="*/ 225351 w 884378"/>
              <a:gd name="connsiteY12" fmla="*/ 148281 h 1243914"/>
              <a:gd name="connsiteX13" fmla="*/ 208875 w 884378"/>
              <a:gd name="connsiteY13" fmla="*/ 214184 h 1243914"/>
              <a:gd name="connsiteX14" fmla="*/ 192400 w 884378"/>
              <a:gd name="connsiteY14" fmla="*/ 378941 h 1243914"/>
              <a:gd name="connsiteX15" fmla="*/ 184162 w 884378"/>
              <a:gd name="connsiteY15" fmla="*/ 453081 h 1243914"/>
              <a:gd name="connsiteX16" fmla="*/ 167686 w 884378"/>
              <a:gd name="connsiteY16" fmla="*/ 502508 h 1243914"/>
              <a:gd name="connsiteX17" fmla="*/ 142973 w 884378"/>
              <a:gd name="connsiteY17" fmla="*/ 560173 h 1243914"/>
              <a:gd name="connsiteX18" fmla="*/ 110021 w 884378"/>
              <a:gd name="connsiteY18" fmla="*/ 609600 h 1243914"/>
              <a:gd name="connsiteX19" fmla="*/ 93546 w 884378"/>
              <a:gd name="connsiteY19" fmla="*/ 642552 h 1243914"/>
              <a:gd name="connsiteX20" fmla="*/ 68832 w 884378"/>
              <a:gd name="connsiteY20" fmla="*/ 667265 h 1243914"/>
              <a:gd name="connsiteX21" fmla="*/ 52356 w 884378"/>
              <a:gd name="connsiteY21" fmla="*/ 691979 h 1243914"/>
              <a:gd name="connsiteX22" fmla="*/ 27643 w 884378"/>
              <a:gd name="connsiteY22" fmla="*/ 749643 h 1243914"/>
              <a:gd name="connsiteX23" fmla="*/ 11167 w 884378"/>
              <a:gd name="connsiteY23" fmla="*/ 799070 h 1243914"/>
              <a:gd name="connsiteX24" fmla="*/ 11167 w 884378"/>
              <a:gd name="connsiteY24" fmla="*/ 1046206 h 1243914"/>
              <a:gd name="connsiteX25" fmla="*/ 44119 w 884378"/>
              <a:gd name="connsiteY25" fmla="*/ 1103870 h 1243914"/>
              <a:gd name="connsiteX26" fmla="*/ 101783 w 884378"/>
              <a:gd name="connsiteY26" fmla="*/ 1161535 h 1243914"/>
              <a:gd name="connsiteX27" fmla="*/ 134735 w 884378"/>
              <a:gd name="connsiteY27" fmla="*/ 1194487 h 1243914"/>
              <a:gd name="connsiteX28" fmla="*/ 192400 w 884378"/>
              <a:gd name="connsiteY28" fmla="*/ 1219200 h 1243914"/>
              <a:gd name="connsiteX29" fmla="*/ 250064 w 884378"/>
              <a:gd name="connsiteY29" fmla="*/ 1243914 h 1243914"/>
              <a:gd name="connsiteX30" fmla="*/ 513675 w 884378"/>
              <a:gd name="connsiteY30" fmla="*/ 1235676 h 1243914"/>
              <a:gd name="connsiteX31" fmla="*/ 587816 w 884378"/>
              <a:gd name="connsiteY31" fmla="*/ 1178011 h 1243914"/>
              <a:gd name="connsiteX32" fmla="*/ 637243 w 884378"/>
              <a:gd name="connsiteY32" fmla="*/ 1145060 h 1243914"/>
              <a:gd name="connsiteX33" fmla="*/ 703146 w 884378"/>
              <a:gd name="connsiteY33" fmla="*/ 1103870 h 1243914"/>
              <a:gd name="connsiteX34" fmla="*/ 752573 w 884378"/>
              <a:gd name="connsiteY34" fmla="*/ 1013254 h 1243914"/>
              <a:gd name="connsiteX35" fmla="*/ 793762 w 884378"/>
              <a:gd name="connsiteY35" fmla="*/ 972065 h 1243914"/>
              <a:gd name="connsiteX36" fmla="*/ 810237 w 884378"/>
              <a:gd name="connsiteY36" fmla="*/ 939114 h 1243914"/>
              <a:gd name="connsiteX37" fmla="*/ 826713 w 884378"/>
              <a:gd name="connsiteY37" fmla="*/ 914400 h 1243914"/>
              <a:gd name="connsiteX38" fmla="*/ 834951 w 884378"/>
              <a:gd name="connsiteY38" fmla="*/ 873211 h 1243914"/>
              <a:gd name="connsiteX39" fmla="*/ 843189 w 884378"/>
              <a:gd name="connsiteY39" fmla="*/ 848497 h 1243914"/>
              <a:gd name="connsiteX40" fmla="*/ 851427 w 884378"/>
              <a:gd name="connsiteY40" fmla="*/ 815546 h 1243914"/>
              <a:gd name="connsiteX41" fmla="*/ 867902 w 884378"/>
              <a:gd name="connsiteY41" fmla="*/ 757881 h 1243914"/>
              <a:gd name="connsiteX42" fmla="*/ 884378 w 884378"/>
              <a:gd name="connsiteY42" fmla="*/ 642552 h 1243914"/>
              <a:gd name="connsiteX43" fmla="*/ 876140 w 884378"/>
              <a:gd name="connsiteY43" fmla="*/ 288324 h 1243914"/>
              <a:gd name="connsiteX44" fmla="*/ 867902 w 884378"/>
              <a:gd name="connsiteY44" fmla="*/ 205946 h 1243914"/>
              <a:gd name="connsiteX45" fmla="*/ 859664 w 884378"/>
              <a:gd name="connsiteY45" fmla="*/ 148281 h 1243914"/>
              <a:gd name="connsiteX46" fmla="*/ 843189 w 884378"/>
              <a:gd name="connsiteY46" fmla="*/ 140043 h 1243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884378" h="1243914">
                <a:moveTo>
                  <a:pt x="843189" y="140043"/>
                </a:moveTo>
                <a:cubicBezTo>
                  <a:pt x="833578" y="129059"/>
                  <a:pt x="847244" y="127623"/>
                  <a:pt x="802000" y="82379"/>
                </a:cubicBezTo>
                <a:cubicBezTo>
                  <a:pt x="778463" y="58842"/>
                  <a:pt x="795331" y="53742"/>
                  <a:pt x="760810" y="41189"/>
                </a:cubicBezTo>
                <a:cubicBezTo>
                  <a:pt x="739530" y="33451"/>
                  <a:pt x="716389" y="31874"/>
                  <a:pt x="694908" y="24714"/>
                </a:cubicBezTo>
                <a:cubicBezTo>
                  <a:pt x="686670" y="21968"/>
                  <a:pt x="678618" y="18582"/>
                  <a:pt x="670194" y="16476"/>
                </a:cubicBezTo>
                <a:cubicBezTo>
                  <a:pt x="656610" y="13080"/>
                  <a:pt x="642673" y="11275"/>
                  <a:pt x="629005" y="8238"/>
                </a:cubicBezTo>
                <a:cubicBezTo>
                  <a:pt x="617953" y="5782"/>
                  <a:pt x="607038" y="2746"/>
                  <a:pt x="596054" y="0"/>
                </a:cubicBezTo>
                <a:cubicBezTo>
                  <a:pt x="524659" y="2746"/>
                  <a:pt x="453006" y="1569"/>
                  <a:pt x="381870" y="8238"/>
                </a:cubicBezTo>
                <a:cubicBezTo>
                  <a:pt x="329561" y="13142"/>
                  <a:pt x="343182" y="23463"/>
                  <a:pt x="307729" y="41189"/>
                </a:cubicBezTo>
                <a:cubicBezTo>
                  <a:pt x="299962" y="45072"/>
                  <a:pt x="291254" y="46681"/>
                  <a:pt x="283016" y="49427"/>
                </a:cubicBezTo>
                <a:lnTo>
                  <a:pt x="250064" y="98854"/>
                </a:lnTo>
                <a:cubicBezTo>
                  <a:pt x="244572" y="107092"/>
                  <a:pt x="236720" y="114175"/>
                  <a:pt x="233589" y="123568"/>
                </a:cubicBezTo>
                <a:cubicBezTo>
                  <a:pt x="230843" y="131806"/>
                  <a:pt x="227457" y="139857"/>
                  <a:pt x="225351" y="148281"/>
                </a:cubicBezTo>
                <a:lnTo>
                  <a:pt x="208875" y="214184"/>
                </a:lnTo>
                <a:cubicBezTo>
                  <a:pt x="188688" y="395861"/>
                  <a:pt x="213377" y="169160"/>
                  <a:pt x="192400" y="378941"/>
                </a:cubicBezTo>
                <a:cubicBezTo>
                  <a:pt x="189926" y="403683"/>
                  <a:pt x="189039" y="428698"/>
                  <a:pt x="184162" y="453081"/>
                </a:cubicBezTo>
                <a:cubicBezTo>
                  <a:pt x="180756" y="470111"/>
                  <a:pt x="173178" y="486032"/>
                  <a:pt x="167686" y="502508"/>
                </a:cubicBezTo>
                <a:cubicBezTo>
                  <a:pt x="159164" y="528073"/>
                  <a:pt x="158241" y="534726"/>
                  <a:pt x="142973" y="560173"/>
                </a:cubicBezTo>
                <a:cubicBezTo>
                  <a:pt x="132785" y="577153"/>
                  <a:pt x="118876" y="591889"/>
                  <a:pt x="110021" y="609600"/>
                </a:cubicBezTo>
                <a:cubicBezTo>
                  <a:pt x="104529" y="620584"/>
                  <a:pt x="100684" y="632559"/>
                  <a:pt x="93546" y="642552"/>
                </a:cubicBezTo>
                <a:cubicBezTo>
                  <a:pt x="86775" y="652032"/>
                  <a:pt x="76290" y="658315"/>
                  <a:pt x="68832" y="667265"/>
                </a:cubicBezTo>
                <a:cubicBezTo>
                  <a:pt x="62494" y="674871"/>
                  <a:pt x="57848" y="683741"/>
                  <a:pt x="52356" y="691979"/>
                </a:cubicBezTo>
                <a:cubicBezTo>
                  <a:pt x="25849" y="771507"/>
                  <a:pt x="68349" y="647880"/>
                  <a:pt x="27643" y="749643"/>
                </a:cubicBezTo>
                <a:cubicBezTo>
                  <a:pt x="21193" y="765768"/>
                  <a:pt x="16659" y="782594"/>
                  <a:pt x="11167" y="799070"/>
                </a:cubicBezTo>
                <a:cubicBezTo>
                  <a:pt x="-1865" y="903323"/>
                  <a:pt x="-5471" y="902013"/>
                  <a:pt x="11167" y="1046206"/>
                </a:cubicBezTo>
                <a:cubicBezTo>
                  <a:pt x="12140" y="1054635"/>
                  <a:pt x="36900" y="1095849"/>
                  <a:pt x="44119" y="1103870"/>
                </a:cubicBezTo>
                <a:cubicBezTo>
                  <a:pt x="62304" y="1124075"/>
                  <a:pt x="82562" y="1142313"/>
                  <a:pt x="101783" y="1161535"/>
                </a:cubicBezTo>
                <a:cubicBezTo>
                  <a:pt x="112767" y="1172519"/>
                  <a:pt x="120841" y="1187540"/>
                  <a:pt x="134735" y="1194487"/>
                </a:cubicBezTo>
                <a:cubicBezTo>
                  <a:pt x="244046" y="1249141"/>
                  <a:pt x="107532" y="1182827"/>
                  <a:pt x="192400" y="1219200"/>
                </a:cubicBezTo>
                <a:cubicBezTo>
                  <a:pt x="263661" y="1249741"/>
                  <a:pt x="192104" y="1224593"/>
                  <a:pt x="250064" y="1243914"/>
                </a:cubicBezTo>
                <a:cubicBezTo>
                  <a:pt x="337934" y="1241168"/>
                  <a:pt x="426513" y="1247145"/>
                  <a:pt x="513675" y="1235676"/>
                </a:cubicBezTo>
                <a:cubicBezTo>
                  <a:pt x="546466" y="1231361"/>
                  <a:pt x="564591" y="1196075"/>
                  <a:pt x="587816" y="1178011"/>
                </a:cubicBezTo>
                <a:cubicBezTo>
                  <a:pt x="603446" y="1165854"/>
                  <a:pt x="621402" y="1156941"/>
                  <a:pt x="637243" y="1145060"/>
                </a:cubicBezTo>
                <a:cubicBezTo>
                  <a:pt x="680018" y="1112978"/>
                  <a:pt x="657914" y="1126486"/>
                  <a:pt x="703146" y="1103870"/>
                </a:cubicBezTo>
                <a:cubicBezTo>
                  <a:pt x="713170" y="1083822"/>
                  <a:pt x="737374" y="1032252"/>
                  <a:pt x="752573" y="1013254"/>
                </a:cubicBezTo>
                <a:cubicBezTo>
                  <a:pt x="764703" y="998092"/>
                  <a:pt x="780032" y="985795"/>
                  <a:pt x="793762" y="972065"/>
                </a:cubicBezTo>
                <a:cubicBezTo>
                  <a:pt x="799254" y="961081"/>
                  <a:pt x="804144" y="949776"/>
                  <a:pt x="810237" y="939114"/>
                </a:cubicBezTo>
                <a:cubicBezTo>
                  <a:pt x="815149" y="930518"/>
                  <a:pt x="823237" y="923670"/>
                  <a:pt x="826713" y="914400"/>
                </a:cubicBezTo>
                <a:cubicBezTo>
                  <a:pt x="831629" y="901290"/>
                  <a:pt x="831555" y="886795"/>
                  <a:pt x="834951" y="873211"/>
                </a:cubicBezTo>
                <a:cubicBezTo>
                  <a:pt x="837057" y="864787"/>
                  <a:pt x="840803" y="856846"/>
                  <a:pt x="843189" y="848497"/>
                </a:cubicBezTo>
                <a:cubicBezTo>
                  <a:pt x="846299" y="837611"/>
                  <a:pt x="848317" y="826432"/>
                  <a:pt x="851427" y="815546"/>
                </a:cubicBezTo>
                <a:cubicBezTo>
                  <a:pt x="861893" y="778913"/>
                  <a:pt x="859319" y="800794"/>
                  <a:pt x="867902" y="757881"/>
                </a:cubicBezTo>
                <a:cubicBezTo>
                  <a:pt x="875820" y="718290"/>
                  <a:pt x="879316" y="683049"/>
                  <a:pt x="884378" y="642552"/>
                </a:cubicBezTo>
                <a:cubicBezTo>
                  <a:pt x="881632" y="524476"/>
                  <a:pt x="880594" y="406348"/>
                  <a:pt x="876140" y="288324"/>
                </a:cubicBezTo>
                <a:cubicBezTo>
                  <a:pt x="875099" y="260747"/>
                  <a:pt x="871126" y="233353"/>
                  <a:pt x="867902" y="205946"/>
                </a:cubicBezTo>
                <a:cubicBezTo>
                  <a:pt x="865633" y="186662"/>
                  <a:pt x="866482" y="166462"/>
                  <a:pt x="859664" y="148281"/>
                </a:cubicBezTo>
                <a:cubicBezTo>
                  <a:pt x="857508" y="142532"/>
                  <a:pt x="852800" y="151027"/>
                  <a:pt x="843189" y="140043"/>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9" name="Freeform 8"/>
          <p:cNvSpPr/>
          <p:nvPr/>
        </p:nvSpPr>
        <p:spPr>
          <a:xfrm>
            <a:off x="971550" y="1870075"/>
            <a:ext cx="1162050" cy="1590675"/>
          </a:xfrm>
          <a:custGeom>
            <a:avLst/>
            <a:gdLst>
              <a:gd name="connsiteX0" fmla="*/ 1062681 w 1161535"/>
              <a:gd name="connsiteY0" fmla="*/ 131084 h 1589780"/>
              <a:gd name="connsiteX1" fmla="*/ 1021492 w 1161535"/>
              <a:gd name="connsiteY1" fmla="*/ 114608 h 1589780"/>
              <a:gd name="connsiteX2" fmla="*/ 972065 w 1161535"/>
              <a:gd name="connsiteY2" fmla="*/ 81657 h 1589780"/>
              <a:gd name="connsiteX3" fmla="*/ 947351 w 1161535"/>
              <a:gd name="connsiteY3" fmla="*/ 65181 h 1589780"/>
              <a:gd name="connsiteX4" fmla="*/ 897924 w 1161535"/>
              <a:gd name="connsiteY4" fmla="*/ 48705 h 1589780"/>
              <a:gd name="connsiteX5" fmla="*/ 823784 w 1161535"/>
              <a:gd name="connsiteY5" fmla="*/ 32230 h 1589780"/>
              <a:gd name="connsiteX6" fmla="*/ 782595 w 1161535"/>
              <a:gd name="connsiteY6" fmla="*/ 15754 h 1589780"/>
              <a:gd name="connsiteX7" fmla="*/ 428368 w 1161535"/>
              <a:gd name="connsiteY7" fmla="*/ 15754 h 1589780"/>
              <a:gd name="connsiteX8" fmla="*/ 395416 w 1161535"/>
              <a:gd name="connsiteY8" fmla="*/ 23992 h 1589780"/>
              <a:gd name="connsiteX9" fmla="*/ 370703 w 1161535"/>
              <a:gd name="connsiteY9" fmla="*/ 32230 h 1589780"/>
              <a:gd name="connsiteX10" fmla="*/ 321276 w 1161535"/>
              <a:gd name="connsiteY10" fmla="*/ 40467 h 1589780"/>
              <a:gd name="connsiteX11" fmla="*/ 296562 w 1161535"/>
              <a:gd name="connsiteY11" fmla="*/ 56943 h 1589780"/>
              <a:gd name="connsiteX12" fmla="*/ 214184 w 1161535"/>
              <a:gd name="connsiteY12" fmla="*/ 89894 h 1589780"/>
              <a:gd name="connsiteX13" fmla="*/ 98854 w 1161535"/>
              <a:gd name="connsiteY13" fmla="*/ 188748 h 1589780"/>
              <a:gd name="connsiteX14" fmla="*/ 82378 w 1161535"/>
              <a:gd name="connsiteY14" fmla="*/ 221700 h 1589780"/>
              <a:gd name="connsiteX15" fmla="*/ 57665 w 1161535"/>
              <a:gd name="connsiteY15" fmla="*/ 254651 h 1589780"/>
              <a:gd name="connsiteX16" fmla="*/ 41189 w 1161535"/>
              <a:gd name="connsiteY16" fmla="*/ 304078 h 1589780"/>
              <a:gd name="connsiteX17" fmla="*/ 32951 w 1161535"/>
              <a:gd name="connsiteY17" fmla="*/ 328792 h 1589780"/>
              <a:gd name="connsiteX18" fmla="*/ 24714 w 1161535"/>
              <a:gd name="connsiteY18" fmla="*/ 353505 h 1589780"/>
              <a:gd name="connsiteX19" fmla="*/ 16476 w 1161535"/>
              <a:gd name="connsiteY19" fmla="*/ 419408 h 1589780"/>
              <a:gd name="connsiteX20" fmla="*/ 8238 w 1161535"/>
              <a:gd name="connsiteY20" fmla="*/ 444121 h 1589780"/>
              <a:gd name="connsiteX21" fmla="*/ 0 w 1161535"/>
              <a:gd name="connsiteY21" fmla="*/ 510024 h 1589780"/>
              <a:gd name="connsiteX22" fmla="*/ 8238 w 1161535"/>
              <a:gd name="connsiteY22" fmla="*/ 740684 h 1589780"/>
              <a:gd name="connsiteX23" fmla="*/ 16476 w 1161535"/>
              <a:gd name="connsiteY23" fmla="*/ 773635 h 1589780"/>
              <a:gd name="connsiteX24" fmla="*/ 24714 w 1161535"/>
              <a:gd name="connsiteY24" fmla="*/ 847775 h 1589780"/>
              <a:gd name="connsiteX25" fmla="*/ 57665 w 1161535"/>
              <a:gd name="connsiteY25" fmla="*/ 930154 h 1589780"/>
              <a:gd name="connsiteX26" fmla="*/ 74141 w 1161535"/>
              <a:gd name="connsiteY26" fmla="*/ 971343 h 1589780"/>
              <a:gd name="connsiteX27" fmla="*/ 98854 w 1161535"/>
              <a:gd name="connsiteY27" fmla="*/ 1037246 h 1589780"/>
              <a:gd name="connsiteX28" fmla="*/ 107092 w 1161535"/>
              <a:gd name="connsiteY28" fmla="*/ 1070197 h 1589780"/>
              <a:gd name="connsiteX29" fmla="*/ 140043 w 1161535"/>
              <a:gd name="connsiteY29" fmla="*/ 1119624 h 1589780"/>
              <a:gd name="connsiteX30" fmla="*/ 148281 w 1161535"/>
              <a:gd name="connsiteY30" fmla="*/ 1144338 h 1589780"/>
              <a:gd name="connsiteX31" fmla="*/ 197708 w 1161535"/>
              <a:gd name="connsiteY31" fmla="*/ 1218478 h 1589780"/>
              <a:gd name="connsiteX32" fmla="*/ 214184 w 1161535"/>
              <a:gd name="connsiteY32" fmla="*/ 1243192 h 1589780"/>
              <a:gd name="connsiteX33" fmla="*/ 230659 w 1161535"/>
              <a:gd name="connsiteY33" fmla="*/ 1276143 h 1589780"/>
              <a:gd name="connsiteX34" fmla="*/ 255373 w 1161535"/>
              <a:gd name="connsiteY34" fmla="*/ 1300857 h 1589780"/>
              <a:gd name="connsiteX35" fmla="*/ 280087 w 1161535"/>
              <a:gd name="connsiteY35" fmla="*/ 1333808 h 1589780"/>
              <a:gd name="connsiteX36" fmla="*/ 304800 w 1161535"/>
              <a:gd name="connsiteY36" fmla="*/ 1350284 h 1589780"/>
              <a:gd name="connsiteX37" fmla="*/ 329514 w 1161535"/>
              <a:gd name="connsiteY37" fmla="*/ 1383235 h 1589780"/>
              <a:gd name="connsiteX38" fmla="*/ 395416 w 1161535"/>
              <a:gd name="connsiteY38" fmla="*/ 1432662 h 1589780"/>
              <a:gd name="connsiteX39" fmla="*/ 436605 w 1161535"/>
              <a:gd name="connsiteY39" fmla="*/ 1465613 h 1589780"/>
              <a:gd name="connsiteX40" fmla="*/ 469557 w 1161535"/>
              <a:gd name="connsiteY40" fmla="*/ 1490327 h 1589780"/>
              <a:gd name="connsiteX41" fmla="*/ 609600 w 1161535"/>
              <a:gd name="connsiteY41" fmla="*/ 1556230 h 1589780"/>
              <a:gd name="connsiteX42" fmla="*/ 675503 w 1161535"/>
              <a:gd name="connsiteY42" fmla="*/ 1572705 h 1589780"/>
              <a:gd name="connsiteX43" fmla="*/ 708454 w 1161535"/>
              <a:gd name="connsiteY43" fmla="*/ 1589181 h 1589780"/>
              <a:gd name="connsiteX44" fmla="*/ 1005016 w 1161535"/>
              <a:gd name="connsiteY44" fmla="*/ 1580943 h 1589780"/>
              <a:gd name="connsiteX45" fmla="*/ 1029730 w 1161535"/>
              <a:gd name="connsiteY45" fmla="*/ 1572705 h 1589780"/>
              <a:gd name="connsiteX46" fmla="*/ 1062681 w 1161535"/>
              <a:gd name="connsiteY46" fmla="*/ 1556230 h 1589780"/>
              <a:gd name="connsiteX47" fmla="*/ 1087395 w 1161535"/>
              <a:gd name="connsiteY47" fmla="*/ 1523278 h 1589780"/>
              <a:gd name="connsiteX48" fmla="*/ 1136822 w 1161535"/>
              <a:gd name="connsiteY48" fmla="*/ 1473851 h 1589780"/>
              <a:gd name="connsiteX49" fmla="*/ 1153297 w 1161535"/>
              <a:gd name="connsiteY49" fmla="*/ 1424424 h 1589780"/>
              <a:gd name="connsiteX50" fmla="*/ 1161535 w 1161535"/>
              <a:gd name="connsiteY50" fmla="*/ 1399711 h 1589780"/>
              <a:gd name="connsiteX51" fmla="*/ 1136822 w 1161535"/>
              <a:gd name="connsiteY51" fmla="*/ 1218478 h 1589780"/>
              <a:gd name="connsiteX52" fmla="*/ 1120346 w 1161535"/>
              <a:gd name="connsiteY52" fmla="*/ 1193765 h 1589780"/>
              <a:gd name="connsiteX53" fmla="*/ 1112108 w 1161535"/>
              <a:gd name="connsiteY53" fmla="*/ 1169051 h 1589780"/>
              <a:gd name="connsiteX54" fmla="*/ 1062681 w 1161535"/>
              <a:gd name="connsiteY54" fmla="*/ 1078435 h 1589780"/>
              <a:gd name="connsiteX55" fmla="*/ 1054443 w 1161535"/>
              <a:gd name="connsiteY55" fmla="*/ 1053721 h 1589780"/>
              <a:gd name="connsiteX56" fmla="*/ 1037968 w 1161535"/>
              <a:gd name="connsiteY56" fmla="*/ 1029008 h 1589780"/>
              <a:gd name="connsiteX57" fmla="*/ 1029730 w 1161535"/>
              <a:gd name="connsiteY57" fmla="*/ 971343 h 1589780"/>
              <a:gd name="connsiteX58" fmla="*/ 1021492 w 1161535"/>
              <a:gd name="connsiteY58" fmla="*/ 938392 h 1589780"/>
              <a:gd name="connsiteX59" fmla="*/ 1029730 w 1161535"/>
              <a:gd name="connsiteY59" fmla="*/ 625354 h 1589780"/>
              <a:gd name="connsiteX60" fmla="*/ 1037968 w 1161535"/>
              <a:gd name="connsiteY60" fmla="*/ 584165 h 1589780"/>
              <a:gd name="connsiteX61" fmla="*/ 1046205 w 1161535"/>
              <a:gd name="connsiteY61" fmla="*/ 534738 h 1589780"/>
              <a:gd name="connsiteX62" fmla="*/ 1062681 w 1161535"/>
              <a:gd name="connsiteY62" fmla="*/ 427646 h 1589780"/>
              <a:gd name="connsiteX63" fmla="*/ 1062681 w 1161535"/>
              <a:gd name="connsiteY63" fmla="*/ 131084 h 1589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1161535" h="1589780">
                <a:moveTo>
                  <a:pt x="1062681" y="131084"/>
                </a:moveTo>
                <a:cubicBezTo>
                  <a:pt x="1055816" y="78911"/>
                  <a:pt x="1034474" y="121689"/>
                  <a:pt x="1021492" y="114608"/>
                </a:cubicBezTo>
                <a:cubicBezTo>
                  <a:pt x="1004109" y="105126"/>
                  <a:pt x="988541" y="92641"/>
                  <a:pt x="972065" y="81657"/>
                </a:cubicBezTo>
                <a:cubicBezTo>
                  <a:pt x="963827" y="76165"/>
                  <a:pt x="956744" y="68312"/>
                  <a:pt x="947351" y="65181"/>
                </a:cubicBezTo>
                <a:cubicBezTo>
                  <a:pt x="930875" y="59689"/>
                  <a:pt x="914772" y="52917"/>
                  <a:pt x="897924" y="48705"/>
                </a:cubicBezTo>
                <a:cubicBezTo>
                  <a:pt x="851390" y="37071"/>
                  <a:pt x="876075" y="42687"/>
                  <a:pt x="823784" y="32230"/>
                </a:cubicBezTo>
                <a:cubicBezTo>
                  <a:pt x="810054" y="26738"/>
                  <a:pt x="796623" y="20430"/>
                  <a:pt x="782595" y="15754"/>
                </a:cubicBezTo>
                <a:cubicBezTo>
                  <a:pt x="677492" y="-19281"/>
                  <a:pt x="460293" y="14935"/>
                  <a:pt x="428368" y="15754"/>
                </a:cubicBezTo>
                <a:cubicBezTo>
                  <a:pt x="417384" y="18500"/>
                  <a:pt x="406302" y="20882"/>
                  <a:pt x="395416" y="23992"/>
                </a:cubicBezTo>
                <a:cubicBezTo>
                  <a:pt x="387067" y="26378"/>
                  <a:pt x="379180" y="30346"/>
                  <a:pt x="370703" y="32230"/>
                </a:cubicBezTo>
                <a:cubicBezTo>
                  <a:pt x="354398" y="35853"/>
                  <a:pt x="337752" y="37721"/>
                  <a:pt x="321276" y="40467"/>
                </a:cubicBezTo>
                <a:cubicBezTo>
                  <a:pt x="313038" y="45959"/>
                  <a:pt x="305609" y="52922"/>
                  <a:pt x="296562" y="56943"/>
                </a:cubicBezTo>
                <a:cubicBezTo>
                  <a:pt x="272270" y="67739"/>
                  <a:pt x="236658" y="72414"/>
                  <a:pt x="214184" y="89894"/>
                </a:cubicBezTo>
                <a:cubicBezTo>
                  <a:pt x="174217" y="120979"/>
                  <a:pt x="98854" y="188748"/>
                  <a:pt x="98854" y="188748"/>
                </a:cubicBezTo>
                <a:cubicBezTo>
                  <a:pt x="93362" y="199732"/>
                  <a:pt x="88887" y="211286"/>
                  <a:pt x="82378" y="221700"/>
                </a:cubicBezTo>
                <a:cubicBezTo>
                  <a:pt x="75101" y="233343"/>
                  <a:pt x="63805" y="242371"/>
                  <a:pt x="57665" y="254651"/>
                </a:cubicBezTo>
                <a:cubicBezTo>
                  <a:pt x="49898" y="270184"/>
                  <a:pt x="46681" y="287602"/>
                  <a:pt x="41189" y="304078"/>
                </a:cubicBezTo>
                <a:lnTo>
                  <a:pt x="32951" y="328792"/>
                </a:lnTo>
                <a:lnTo>
                  <a:pt x="24714" y="353505"/>
                </a:lnTo>
                <a:cubicBezTo>
                  <a:pt x="21968" y="375473"/>
                  <a:pt x="20436" y="397626"/>
                  <a:pt x="16476" y="419408"/>
                </a:cubicBezTo>
                <a:cubicBezTo>
                  <a:pt x="14923" y="427951"/>
                  <a:pt x="9791" y="435578"/>
                  <a:pt x="8238" y="444121"/>
                </a:cubicBezTo>
                <a:cubicBezTo>
                  <a:pt x="4278" y="465903"/>
                  <a:pt x="2746" y="488056"/>
                  <a:pt x="0" y="510024"/>
                </a:cubicBezTo>
                <a:cubicBezTo>
                  <a:pt x="2746" y="586911"/>
                  <a:pt x="3439" y="663898"/>
                  <a:pt x="8238" y="740684"/>
                </a:cubicBezTo>
                <a:cubicBezTo>
                  <a:pt x="8944" y="751984"/>
                  <a:pt x="14754" y="762445"/>
                  <a:pt x="16476" y="773635"/>
                </a:cubicBezTo>
                <a:cubicBezTo>
                  <a:pt x="20257" y="798211"/>
                  <a:pt x="18386" y="823728"/>
                  <a:pt x="24714" y="847775"/>
                </a:cubicBezTo>
                <a:cubicBezTo>
                  <a:pt x="32241" y="876376"/>
                  <a:pt x="46681" y="902694"/>
                  <a:pt x="57665" y="930154"/>
                </a:cubicBezTo>
                <a:cubicBezTo>
                  <a:pt x="63157" y="943884"/>
                  <a:pt x="70555" y="956997"/>
                  <a:pt x="74141" y="971343"/>
                </a:cubicBezTo>
                <a:cubicBezTo>
                  <a:pt x="95281" y="1055912"/>
                  <a:pt x="66549" y="951101"/>
                  <a:pt x="98854" y="1037246"/>
                </a:cubicBezTo>
                <a:cubicBezTo>
                  <a:pt x="102829" y="1047847"/>
                  <a:pt x="102029" y="1060071"/>
                  <a:pt x="107092" y="1070197"/>
                </a:cubicBezTo>
                <a:cubicBezTo>
                  <a:pt x="115947" y="1087908"/>
                  <a:pt x="133781" y="1100839"/>
                  <a:pt x="140043" y="1119624"/>
                </a:cubicBezTo>
                <a:cubicBezTo>
                  <a:pt x="142789" y="1127862"/>
                  <a:pt x="144398" y="1136571"/>
                  <a:pt x="148281" y="1144338"/>
                </a:cubicBezTo>
                <a:cubicBezTo>
                  <a:pt x="166850" y="1181475"/>
                  <a:pt x="174715" y="1186287"/>
                  <a:pt x="197708" y="1218478"/>
                </a:cubicBezTo>
                <a:cubicBezTo>
                  <a:pt x="203463" y="1226535"/>
                  <a:pt x="209272" y="1234596"/>
                  <a:pt x="214184" y="1243192"/>
                </a:cubicBezTo>
                <a:cubicBezTo>
                  <a:pt x="220277" y="1253854"/>
                  <a:pt x="223521" y="1266150"/>
                  <a:pt x="230659" y="1276143"/>
                </a:cubicBezTo>
                <a:cubicBezTo>
                  <a:pt x="237431" y="1285623"/>
                  <a:pt x="247791" y="1292012"/>
                  <a:pt x="255373" y="1300857"/>
                </a:cubicBezTo>
                <a:cubicBezTo>
                  <a:pt x="264308" y="1311281"/>
                  <a:pt x="270379" y="1324100"/>
                  <a:pt x="280087" y="1333808"/>
                </a:cubicBezTo>
                <a:cubicBezTo>
                  <a:pt x="287088" y="1340809"/>
                  <a:pt x="297799" y="1343283"/>
                  <a:pt x="304800" y="1350284"/>
                </a:cubicBezTo>
                <a:cubicBezTo>
                  <a:pt x="314508" y="1359992"/>
                  <a:pt x="319806" y="1373527"/>
                  <a:pt x="329514" y="1383235"/>
                </a:cubicBezTo>
                <a:cubicBezTo>
                  <a:pt x="349080" y="1402801"/>
                  <a:pt x="372603" y="1417453"/>
                  <a:pt x="395416" y="1432662"/>
                </a:cubicBezTo>
                <a:cubicBezTo>
                  <a:pt x="426680" y="1479557"/>
                  <a:pt x="393754" y="1441126"/>
                  <a:pt x="436605" y="1465613"/>
                </a:cubicBezTo>
                <a:cubicBezTo>
                  <a:pt x="448526" y="1472425"/>
                  <a:pt x="457636" y="1483515"/>
                  <a:pt x="469557" y="1490327"/>
                </a:cubicBezTo>
                <a:cubicBezTo>
                  <a:pt x="489879" y="1501939"/>
                  <a:pt x="578730" y="1545940"/>
                  <a:pt x="609600" y="1556230"/>
                </a:cubicBezTo>
                <a:cubicBezTo>
                  <a:pt x="631082" y="1563391"/>
                  <a:pt x="653535" y="1567213"/>
                  <a:pt x="675503" y="1572705"/>
                </a:cubicBezTo>
                <a:cubicBezTo>
                  <a:pt x="686487" y="1578197"/>
                  <a:pt x="696178" y="1588874"/>
                  <a:pt x="708454" y="1589181"/>
                </a:cubicBezTo>
                <a:cubicBezTo>
                  <a:pt x="807315" y="1591653"/>
                  <a:pt x="906254" y="1586008"/>
                  <a:pt x="1005016" y="1580943"/>
                </a:cubicBezTo>
                <a:cubicBezTo>
                  <a:pt x="1013688" y="1580498"/>
                  <a:pt x="1021748" y="1576126"/>
                  <a:pt x="1029730" y="1572705"/>
                </a:cubicBezTo>
                <a:cubicBezTo>
                  <a:pt x="1041017" y="1567868"/>
                  <a:pt x="1051697" y="1561722"/>
                  <a:pt x="1062681" y="1556230"/>
                </a:cubicBezTo>
                <a:cubicBezTo>
                  <a:pt x="1070919" y="1545246"/>
                  <a:pt x="1077686" y="1532987"/>
                  <a:pt x="1087395" y="1523278"/>
                </a:cubicBezTo>
                <a:cubicBezTo>
                  <a:pt x="1148703" y="1461970"/>
                  <a:pt x="1097993" y="1532095"/>
                  <a:pt x="1136822" y="1473851"/>
                </a:cubicBezTo>
                <a:lnTo>
                  <a:pt x="1153297" y="1424424"/>
                </a:lnTo>
                <a:lnTo>
                  <a:pt x="1161535" y="1399711"/>
                </a:lnTo>
                <a:cubicBezTo>
                  <a:pt x="1160185" y="1378110"/>
                  <a:pt x="1164072" y="1259352"/>
                  <a:pt x="1136822" y="1218478"/>
                </a:cubicBezTo>
                <a:lnTo>
                  <a:pt x="1120346" y="1193765"/>
                </a:lnTo>
                <a:cubicBezTo>
                  <a:pt x="1117600" y="1185527"/>
                  <a:pt x="1115701" y="1176956"/>
                  <a:pt x="1112108" y="1169051"/>
                </a:cubicBezTo>
                <a:cubicBezTo>
                  <a:pt x="1085408" y="1110309"/>
                  <a:pt x="1088477" y="1117127"/>
                  <a:pt x="1062681" y="1078435"/>
                </a:cubicBezTo>
                <a:cubicBezTo>
                  <a:pt x="1059935" y="1070197"/>
                  <a:pt x="1058326" y="1061488"/>
                  <a:pt x="1054443" y="1053721"/>
                </a:cubicBezTo>
                <a:cubicBezTo>
                  <a:pt x="1050015" y="1044866"/>
                  <a:pt x="1040813" y="1038491"/>
                  <a:pt x="1037968" y="1029008"/>
                </a:cubicBezTo>
                <a:cubicBezTo>
                  <a:pt x="1032389" y="1010410"/>
                  <a:pt x="1033203" y="990447"/>
                  <a:pt x="1029730" y="971343"/>
                </a:cubicBezTo>
                <a:cubicBezTo>
                  <a:pt x="1027705" y="960204"/>
                  <a:pt x="1024238" y="949376"/>
                  <a:pt x="1021492" y="938392"/>
                </a:cubicBezTo>
                <a:cubicBezTo>
                  <a:pt x="1024238" y="834046"/>
                  <a:pt x="1024880" y="729623"/>
                  <a:pt x="1029730" y="625354"/>
                </a:cubicBezTo>
                <a:cubicBezTo>
                  <a:pt x="1030381" y="611368"/>
                  <a:pt x="1035463" y="597941"/>
                  <a:pt x="1037968" y="584165"/>
                </a:cubicBezTo>
                <a:cubicBezTo>
                  <a:pt x="1040956" y="567732"/>
                  <a:pt x="1044133" y="551312"/>
                  <a:pt x="1046205" y="534738"/>
                </a:cubicBezTo>
                <a:cubicBezTo>
                  <a:pt x="1058947" y="432801"/>
                  <a:pt x="1044571" y="481975"/>
                  <a:pt x="1062681" y="427646"/>
                </a:cubicBezTo>
                <a:cubicBezTo>
                  <a:pt x="1059852" y="334286"/>
                  <a:pt x="1069546" y="183257"/>
                  <a:pt x="1062681" y="131084"/>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2" name="Title 1"/>
          <p:cNvSpPr>
            <a:spLocks noGrp="1"/>
          </p:cNvSpPr>
          <p:nvPr>
            <p:ph type="title"/>
          </p:nvPr>
        </p:nvSpPr>
        <p:spPr>
          <a:xfrm>
            <a:off x="457200" y="639763"/>
            <a:ext cx="8229600" cy="655637"/>
          </a:xfrm>
        </p:spPr>
        <p:txBody>
          <a:bodyPr/>
          <a:lstStyle/>
          <a:p>
            <a:pPr>
              <a:defRPr/>
            </a:pPr>
            <a:r>
              <a:rPr lang="en-US" dirty="0" smtClean="0"/>
              <a:t>Antenna Noise</a:t>
            </a:r>
            <a:endParaRPr lang="en-US" dirty="0"/>
          </a:p>
        </p:txBody>
      </p:sp>
      <p:graphicFrame>
        <p:nvGraphicFramePr>
          <p:cNvPr id="4101" name="Object 4"/>
          <p:cNvGraphicFramePr>
            <a:graphicFrameLocks noChangeAspect="1"/>
          </p:cNvGraphicFramePr>
          <p:nvPr>
            <p:extLst>
              <p:ext uri="{D42A27DB-BD31-4B8C-83A1-F6EECF244321}">
                <p14:modId xmlns:p14="http://schemas.microsoft.com/office/powerpoint/2010/main" val="3235956638"/>
              </p:ext>
            </p:extLst>
          </p:nvPr>
        </p:nvGraphicFramePr>
        <p:xfrm>
          <a:off x="866775" y="1524000"/>
          <a:ext cx="7515225" cy="2011363"/>
        </p:xfrm>
        <a:graphic>
          <a:graphicData uri="http://schemas.openxmlformats.org/presentationml/2006/ole">
            <mc:AlternateContent xmlns:mc="http://schemas.openxmlformats.org/markup-compatibility/2006">
              <mc:Choice xmlns:v="urn:schemas-microsoft-com:vml" Requires="v">
                <p:oleObj spid="_x0000_s94228" name="Visio" r:id="rId3" imgW="3788074" imgH="977400" progId="Visio.Drawing.11">
                  <p:embed/>
                </p:oleObj>
              </mc:Choice>
              <mc:Fallback>
                <p:oleObj name="Visio" r:id="rId3" imgW="3788074" imgH="977400" progId="Visio.Drawing.11">
                  <p:embed/>
                  <p:pic>
                    <p:nvPicPr>
                      <p:cNvPr id="0" name=""/>
                      <p:cNvPicPr>
                        <a:picLocks noChangeAspect="1" noChangeArrowheads="1"/>
                      </p:cNvPicPr>
                      <p:nvPr/>
                    </p:nvPicPr>
                    <p:blipFill>
                      <a:blip r:embed="rId4"/>
                      <a:srcRect/>
                      <a:stretch>
                        <a:fillRect/>
                      </a:stretch>
                    </p:blipFill>
                    <p:spPr bwMode="auto">
                      <a:xfrm>
                        <a:off x="866775" y="1524000"/>
                        <a:ext cx="7515225" cy="2011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102" name="TextBox 2"/>
          <p:cNvSpPr txBox="1">
            <a:spLocks noChangeArrowheads="1"/>
          </p:cNvSpPr>
          <p:nvPr/>
        </p:nvSpPr>
        <p:spPr bwMode="auto">
          <a:xfrm>
            <a:off x="1828800" y="1219200"/>
            <a:ext cx="61722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a:solidFill>
                  <a:srgbClr val="000000"/>
                </a:solidFill>
                <a:latin typeface="Franklin Gothic Medium Cond" pitchFamily="34" charset="0"/>
              </a:rPr>
              <a:t>Previous discussion allows this simple modeling of antenna in terms of </a:t>
            </a:r>
            <a:r>
              <a:rPr lang="en-US" b="1" dirty="0">
                <a:solidFill>
                  <a:srgbClr val="FF0000"/>
                </a:solidFill>
                <a:latin typeface="Franklin Gothic Medium Cond" pitchFamily="34" charset="0"/>
              </a:rPr>
              <a:t>signal</a:t>
            </a:r>
            <a:r>
              <a:rPr lang="en-US" b="1" dirty="0">
                <a:solidFill>
                  <a:srgbClr val="000000"/>
                </a:solidFill>
                <a:latin typeface="Franklin Gothic Medium Cond" pitchFamily="34" charset="0"/>
              </a:rPr>
              <a:t> for RF IC designs.</a:t>
            </a:r>
          </a:p>
        </p:txBody>
      </p:sp>
      <p:sp>
        <p:nvSpPr>
          <p:cNvPr id="11" name="Freeform 10"/>
          <p:cNvSpPr/>
          <p:nvPr/>
        </p:nvSpPr>
        <p:spPr>
          <a:xfrm>
            <a:off x="2057400" y="3262313"/>
            <a:ext cx="4664075" cy="1004887"/>
          </a:xfrm>
          <a:custGeom>
            <a:avLst/>
            <a:gdLst>
              <a:gd name="connsiteX0" fmla="*/ 0 w 5453449"/>
              <a:gd name="connsiteY0" fmla="*/ 189501 h 972096"/>
              <a:gd name="connsiteX1" fmla="*/ 32951 w 5453449"/>
              <a:gd name="connsiteY1" fmla="*/ 230690 h 972096"/>
              <a:gd name="connsiteX2" fmla="*/ 131805 w 5453449"/>
              <a:gd name="connsiteY2" fmla="*/ 321306 h 972096"/>
              <a:gd name="connsiteX3" fmla="*/ 230659 w 5453449"/>
              <a:gd name="connsiteY3" fmla="*/ 387209 h 972096"/>
              <a:gd name="connsiteX4" fmla="*/ 280087 w 5453449"/>
              <a:gd name="connsiteY4" fmla="*/ 420161 h 972096"/>
              <a:gd name="connsiteX5" fmla="*/ 345989 w 5453449"/>
              <a:gd name="connsiteY5" fmla="*/ 453112 h 972096"/>
              <a:gd name="connsiteX6" fmla="*/ 502508 w 5453449"/>
              <a:gd name="connsiteY6" fmla="*/ 543728 h 972096"/>
              <a:gd name="connsiteX7" fmla="*/ 576649 w 5453449"/>
              <a:gd name="connsiteY7" fmla="*/ 576679 h 972096"/>
              <a:gd name="connsiteX8" fmla="*/ 741405 w 5453449"/>
              <a:gd name="connsiteY8" fmla="*/ 659058 h 972096"/>
              <a:gd name="connsiteX9" fmla="*/ 864973 w 5453449"/>
              <a:gd name="connsiteY9" fmla="*/ 708485 h 972096"/>
              <a:gd name="connsiteX10" fmla="*/ 922638 w 5453449"/>
              <a:gd name="connsiteY10" fmla="*/ 741436 h 972096"/>
              <a:gd name="connsiteX11" fmla="*/ 988541 w 5453449"/>
              <a:gd name="connsiteY11" fmla="*/ 757912 h 972096"/>
              <a:gd name="connsiteX12" fmla="*/ 1046205 w 5453449"/>
              <a:gd name="connsiteY12" fmla="*/ 774388 h 972096"/>
              <a:gd name="connsiteX13" fmla="*/ 1095632 w 5453449"/>
              <a:gd name="connsiteY13" fmla="*/ 799101 h 972096"/>
              <a:gd name="connsiteX14" fmla="*/ 1210962 w 5453449"/>
              <a:gd name="connsiteY14" fmla="*/ 823815 h 972096"/>
              <a:gd name="connsiteX15" fmla="*/ 1392195 w 5453449"/>
              <a:gd name="connsiteY15" fmla="*/ 865004 h 972096"/>
              <a:gd name="connsiteX16" fmla="*/ 1449859 w 5453449"/>
              <a:gd name="connsiteY16" fmla="*/ 881479 h 972096"/>
              <a:gd name="connsiteX17" fmla="*/ 1565189 w 5453449"/>
              <a:gd name="connsiteY17" fmla="*/ 897955 h 972096"/>
              <a:gd name="connsiteX18" fmla="*/ 1631092 w 5453449"/>
              <a:gd name="connsiteY18" fmla="*/ 914431 h 972096"/>
              <a:gd name="connsiteX19" fmla="*/ 1837038 w 5453449"/>
              <a:gd name="connsiteY19" fmla="*/ 930906 h 972096"/>
              <a:gd name="connsiteX20" fmla="*/ 2018270 w 5453449"/>
              <a:gd name="connsiteY20" fmla="*/ 947382 h 972096"/>
              <a:gd name="connsiteX21" fmla="*/ 2314832 w 5453449"/>
              <a:gd name="connsiteY21" fmla="*/ 972096 h 972096"/>
              <a:gd name="connsiteX22" fmla="*/ 3402227 w 5453449"/>
              <a:gd name="connsiteY22" fmla="*/ 963858 h 972096"/>
              <a:gd name="connsiteX23" fmla="*/ 3459892 w 5453449"/>
              <a:gd name="connsiteY23" fmla="*/ 955620 h 972096"/>
              <a:gd name="connsiteX24" fmla="*/ 3558746 w 5453449"/>
              <a:gd name="connsiteY24" fmla="*/ 947382 h 972096"/>
              <a:gd name="connsiteX25" fmla="*/ 3641124 w 5453449"/>
              <a:gd name="connsiteY25" fmla="*/ 930906 h 972096"/>
              <a:gd name="connsiteX26" fmla="*/ 3674076 w 5453449"/>
              <a:gd name="connsiteY26" fmla="*/ 922669 h 972096"/>
              <a:gd name="connsiteX27" fmla="*/ 3748216 w 5453449"/>
              <a:gd name="connsiteY27" fmla="*/ 906193 h 972096"/>
              <a:gd name="connsiteX28" fmla="*/ 3789405 w 5453449"/>
              <a:gd name="connsiteY28" fmla="*/ 889717 h 972096"/>
              <a:gd name="connsiteX29" fmla="*/ 3871784 w 5453449"/>
              <a:gd name="connsiteY29" fmla="*/ 865004 h 972096"/>
              <a:gd name="connsiteX30" fmla="*/ 3921211 w 5453449"/>
              <a:gd name="connsiteY30" fmla="*/ 840290 h 972096"/>
              <a:gd name="connsiteX31" fmla="*/ 3995351 w 5453449"/>
              <a:gd name="connsiteY31" fmla="*/ 807339 h 972096"/>
              <a:gd name="connsiteX32" fmla="*/ 4020065 w 5453449"/>
              <a:gd name="connsiteY32" fmla="*/ 799101 h 972096"/>
              <a:gd name="connsiteX33" fmla="*/ 4135395 w 5453449"/>
              <a:gd name="connsiteY33" fmla="*/ 741436 h 972096"/>
              <a:gd name="connsiteX34" fmla="*/ 4160108 w 5453449"/>
              <a:gd name="connsiteY34" fmla="*/ 733198 h 972096"/>
              <a:gd name="connsiteX35" fmla="*/ 4217773 w 5453449"/>
              <a:gd name="connsiteY35" fmla="*/ 700247 h 972096"/>
              <a:gd name="connsiteX36" fmla="*/ 4242487 w 5453449"/>
              <a:gd name="connsiteY36" fmla="*/ 692009 h 972096"/>
              <a:gd name="connsiteX37" fmla="*/ 4283676 w 5453449"/>
              <a:gd name="connsiteY37" fmla="*/ 667296 h 972096"/>
              <a:gd name="connsiteX38" fmla="*/ 4308389 w 5453449"/>
              <a:gd name="connsiteY38" fmla="*/ 650820 h 972096"/>
              <a:gd name="connsiteX39" fmla="*/ 4349578 w 5453449"/>
              <a:gd name="connsiteY39" fmla="*/ 634344 h 972096"/>
              <a:gd name="connsiteX40" fmla="*/ 4390768 w 5453449"/>
              <a:gd name="connsiteY40" fmla="*/ 609631 h 972096"/>
              <a:gd name="connsiteX41" fmla="*/ 4415481 w 5453449"/>
              <a:gd name="connsiteY41" fmla="*/ 601393 h 972096"/>
              <a:gd name="connsiteX42" fmla="*/ 4456670 w 5453449"/>
              <a:gd name="connsiteY42" fmla="*/ 576679 h 972096"/>
              <a:gd name="connsiteX43" fmla="*/ 4481384 w 5453449"/>
              <a:gd name="connsiteY43" fmla="*/ 560204 h 972096"/>
              <a:gd name="connsiteX44" fmla="*/ 4506097 w 5453449"/>
              <a:gd name="connsiteY44" fmla="*/ 551966 h 972096"/>
              <a:gd name="connsiteX45" fmla="*/ 4572000 w 5453449"/>
              <a:gd name="connsiteY45" fmla="*/ 502539 h 972096"/>
              <a:gd name="connsiteX46" fmla="*/ 4637903 w 5453449"/>
              <a:gd name="connsiteY46" fmla="*/ 461350 h 972096"/>
              <a:gd name="connsiteX47" fmla="*/ 4662616 w 5453449"/>
              <a:gd name="connsiteY47" fmla="*/ 453112 h 972096"/>
              <a:gd name="connsiteX48" fmla="*/ 4687330 w 5453449"/>
              <a:gd name="connsiteY48" fmla="*/ 436636 h 972096"/>
              <a:gd name="connsiteX49" fmla="*/ 4728519 w 5453449"/>
              <a:gd name="connsiteY49" fmla="*/ 411923 h 972096"/>
              <a:gd name="connsiteX50" fmla="*/ 4761470 w 5453449"/>
              <a:gd name="connsiteY50" fmla="*/ 395447 h 972096"/>
              <a:gd name="connsiteX51" fmla="*/ 4794422 w 5453449"/>
              <a:gd name="connsiteY51" fmla="*/ 370733 h 972096"/>
              <a:gd name="connsiteX52" fmla="*/ 4827373 w 5453449"/>
              <a:gd name="connsiteY52" fmla="*/ 354258 h 972096"/>
              <a:gd name="connsiteX53" fmla="*/ 4852087 w 5453449"/>
              <a:gd name="connsiteY53" fmla="*/ 337782 h 972096"/>
              <a:gd name="connsiteX54" fmla="*/ 4885038 w 5453449"/>
              <a:gd name="connsiteY54" fmla="*/ 321306 h 972096"/>
              <a:gd name="connsiteX55" fmla="*/ 4959178 w 5453449"/>
              <a:gd name="connsiteY55" fmla="*/ 271879 h 972096"/>
              <a:gd name="connsiteX56" fmla="*/ 4983892 w 5453449"/>
              <a:gd name="connsiteY56" fmla="*/ 255404 h 972096"/>
              <a:gd name="connsiteX57" fmla="*/ 5033319 w 5453449"/>
              <a:gd name="connsiteY57" fmla="*/ 238928 h 972096"/>
              <a:gd name="connsiteX58" fmla="*/ 5107459 w 5453449"/>
              <a:gd name="connsiteY58" fmla="*/ 197739 h 972096"/>
              <a:gd name="connsiteX59" fmla="*/ 5132173 w 5453449"/>
              <a:gd name="connsiteY59" fmla="*/ 189501 h 972096"/>
              <a:gd name="connsiteX60" fmla="*/ 5198076 w 5453449"/>
              <a:gd name="connsiteY60" fmla="*/ 148312 h 972096"/>
              <a:gd name="connsiteX61" fmla="*/ 5247503 w 5453449"/>
              <a:gd name="connsiteY61" fmla="*/ 123598 h 972096"/>
              <a:gd name="connsiteX62" fmla="*/ 5296930 w 5453449"/>
              <a:gd name="connsiteY62" fmla="*/ 82409 h 972096"/>
              <a:gd name="connsiteX63" fmla="*/ 5346357 w 5453449"/>
              <a:gd name="connsiteY63" fmla="*/ 65933 h 972096"/>
              <a:gd name="connsiteX64" fmla="*/ 5395784 w 5453449"/>
              <a:gd name="connsiteY64" fmla="*/ 32982 h 972096"/>
              <a:gd name="connsiteX65" fmla="*/ 5420497 w 5453449"/>
              <a:gd name="connsiteY65" fmla="*/ 16506 h 972096"/>
              <a:gd name="connsiteX66" fmla="*/ 5453449 w 5453449"/>
              <a:gd name="connsiteY66" fmla="*/ 31 h 972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5453449" h="972096">
                <a:moveTo>
                  <a:pt x="0" y="189501"/>
                </a:moveTo>
                <a:cubicBezTo>
                  <a:pt x="10984" y="203231"/>
                  <a:pt x="21070" y="217729"/>
                  <a:pt x="32951" y="230690"/>
                </a:cubicBezTo>
                <a:cubicBezTo>
                  <a:pt x="62911" y="263373"/>
                  <a:pt x="95351" y="295574"/>
                  <a:pt x="131805" y="321306"/>
                </a:cubicBezTo>
                <a:cubicBezTo>
                  <a:pt x="164159" y="344144"/>
                  <a:pt x="197708" y="365241"/>
                  <a:pt x="230659" y="387209"/>
                </a:cubicBezTo>
                <a:cubicBezTo>
                  <a:pt x="247135" y="398193"/>
                  <a:pt x="262376" y="411305"/>
                  <a:pt x="280087" y="420161"/>
                </a:cubicBezTo>
                <a:cubicBezTo>
                  <a:pt x="302054" y="431145"/>
                  <a:pt x="324519" y="441185"/>
                  <a:pt x="345989" y="453112"/>
                </a:cubicBezTo>
                <a:cubicBezTo>
                  <a:pt x="398688" y="482389"/>
                  <a:pt x="449367" y="515260"/>
                  <a:pt x="502508" y="543728"/>
                </a:cubicBezTo>
                <a:cubicBezTo>
                  <a:pt x="526347" y="556499"/>
                  <a:pt x="552294" y="564921"/>
                  <a:pt x="576649" y="576679"/>
                </a:cubicBezTo>
                <a:cubicBezTo>
                  <a:pt x="631944" y="603373"/>
                  <a:pt x="685714" y="633201"/>
                  <a:pt x="741405" y="659058"/>
                </a:cubicBezTo>
                <a:cubicBezTo>
                  <a:pt x="862874" y="715454"/>
                  <a:pt x="753668" y="652833"/>
                  <a:pt x="864973" y="708485"/>
                </a:cubicBezTo>
                <a:cubicBezTo>
                  <a:pt x="884774" y="718386"/>
                  <a:pt x="902083" y="733214"/>
                  <a:pt x="922638" y="741436"/>
                </a:cubicBezTo>
                <a:cubicBezTo>
                  <a:pt x="943662" y="749846"/>
                  <a:pt x="966662" y="752077"/>
                  <a:pt x="988541" y="757912"/>
                </a:cubicBezTo>
                <a:cubicBezTo>
                  <a:pt x="1007857" y="763063"/>
                  <a:pt x="1027547" y="767212"/>
                  <a:pt x="1046205" y="774388"/>
                </a:cubicBezTo>
                <a:cubicBezTo>
                  <a:pt x="1063397" y="781001"/>
                  <a:pt x="1078439" y="792489"/>
                  <a:pt x="1095632" y="799101"/>
                </a:cubicBezTo>
                <a:cubicBezTo>
                  <a:pt x="1172276" y="828579"/>
                  <a:pt x="1133206" y="805302"/>
                  <a:pt x="1210962" y="823815"/>
                </a:cubicBezTo>
                <a:cubicBezTo>
                  <a:pt x="1405101" y="870038"/>
                  <a:pt x="1254768" y="847825"/>
                  <a:pt x="1392195" y="865004"/>
                </a:cubicBezTo>
                <a:cubicBezTo>
                  <a:pt x="1411416" y="870496"/>
                  <a:pt x="1430222" y="877739"/>
                  <a:pt x="1449859" y="881479"/>
                </a:cubicBezTo>
                <a:cubicBezTo>
                  <a:pt x="1488007" y="888745"/>
                  <a:pt x="1527515" y="888536"/>
                  <a:pt x="1565189" y="897955"/>
                </a:cubicBezTo>
                <a:cubicBezTo>
                  <a:pt x="1587157" y="903447"/>
                  <a:pt x="1608793" y="910496"/>
                  <a:pt x="1631092" y="914431"/>
                </a:cubicBezTo>
                <a:cubicBezTo>
                  <a:pt x="1684901" y="923927"/>
                  <a:pt x="1793865" y="927498"/>
                  <a:pt x="1837038" y="930906"/>
                </a:cubicBezTo>
                <a:cubicBezTo>
                  <a:pt x="1897510" y="935680"/>
                  <a:pt x="1957789" y="942730"/>
                  <a:pt x="2018270" y="947382"/>
                </a:cubicBezTo>
                <a:cubicBezTo>
                  <a:pt x="2188570" y="960482"/>
                  <a:pt x="2089694" y="952518"/>
                  <a:pt x="2314832" y="972096"/>
                </a:cubicBezTo>
                <a:lnTo>
                  <a:pt x="3402227" y="963858"/>
                </a:lnTo>
                <a:cubicBezTo>
                  <a:pt x="3421642" y="963579"/>
                  <a:pt x="3440582" y="957653"/>
                  <a:pt x="3459892" y="955620"/>
                </a:cubicBezTo>
                <a:cubicBezTo>
                  <a:pt x="3492776" y="952158"/>
                  <a:pt x="3525795" y="950128"/>
                  <a:pt x="3558746" y="947382"/>
                </a:cubicBezTo>
                <a:cubicBezTo>
                  <a:pt x="3586205" y="941890"/>
                  <a:pt x="3613957" y="937697"/>
                  <a:pt x="3641124" y="930906"/>
                </a:cubicBezTo>
                <a:cubicBezTo>
                  <a:pt x="3652108" y="928160"/>
                  <a:pt x="3663024" y="925125"/>
                  <a:pt x="3674076" y="922669"/>
                </a:cubicBezTo>
                <a:cubicBezTo>
                  <a:pt x="3693661" y="918317"/>
                  <a:pt x="3728128" y="912889"/>
                  <a:pt x="3748216" y="906193"/>
                </a:cubicBezTo>
                <a:cubicBezTo>
                  <a:pt x="3762244" y="901517"/>
                  <a:pt x="3775559" y="894909"/>
                  <a:pt x="3789405" y="889717"/>
                </a:cubicBezTo>
                <a:cubicBezTo>
                  <a:pt x="3812702" y="880981"/>
                  <a:pt x="3852692" y="870459"/>
                  <a:pt x="3871784" y="865004"/>
                </a:cubicBezTo>
                <a:cubicBezTo>
                  <a:pt x="3916682" y="835070"/>
                  <a:pt x="3875737" y="859237"/>
                  <a:pt x="3921211" y="840290"/>
                </a:cubicBezTo>
                <a:cubicBezTo>
                  <a:pt x="3946175" y="829888"/>
                  <a:pt x="3970387" y="817741"/>
                  <a:pt x="3995351" y="807339"/>
                </a:cubicBezTo>
                <a:cubicBezTo>
                  <a:pt x="4003367" y="803999"/>
                  <a:pt x="4012208" y="802798"/>
                  <a:pt x="4020065" y="799101"/>
                </a:cubicBezTo>
                <a:cubicBezTo>
                  <a:pt x="4058955" y="780800"/>
                  <a:pt x="4094620" y="755028"/>
                  <a:pt x="4135395" y="741436"/>
                </a:cubicBezTo>
                <a:cubicBezTo>
                  <a:pt x="4143633" y="738690"/>
                  <a:pt x="4152341" y="737081"/>
                  <a:pt x="4160108" y="733198"/>
                </a:cubicBezTo>
                <a:cubicBezTo>
                  <a:pt x="4242835" y="691835"/>
                  <a:pt x="4116684" y="743572"/>
                  <a:pt x="4217773" y="700247"/>
                </a:cubicBezTo>
                <a:cubicBezTo>
                  <a:pt x="4225754" y="696826"/>
                  <a:pt x="4234720" y="695892"/>
                  <a:pt x="4242487" y="692009"/>
                </a:cubicBezTo>
                <a:cubicBezTo>
                  <a:pt x="4256808" y="684849"/>
                  <a:pt x="4270098" y="675782"/>
                  <a:pt x="4283676" y="667296"/>
                </a:cubicBezTo>
                <a:cubicBezTo>
                  <a:pt x="4292072" y="662049"/>
                  <a:pt x="4299534" y="655248"/>
                  <a:pt x="4308389" y="650820"/>
                </a:cubicBezTo>
                <a:cubicBezTo>
                  <a:pt x="4321615" y="644207"/>
                  <a:pt x="4336352" y="640957"/>
                  <a:pt x="4349578" y="634344"/>
                </a:cubicBezTo>
                <a:cubicBezTo>
                  <a:pt x="4363899" y="627183"/>
                  <a:pt x="4376447" y="616792"/>
                  <a:pt x="4390768" y="609631"/>
                </a:cubicBezTo>
                <a:cubicBezTo>
                  <a:pt x="4398535" y="605748"/>
                  <a:pt x="4407714" y="605276"/>
                  <a:pt x="4415481" y="601393"/>
                </a:cubicBezTo>
                <a:cubicBezTo>
                  <a:pt x="4429802" y="594232"/>
                  <a:pt x="4443092" y="585165"/>
                  <a:pt x="4456670" y="576679"/>
                </a:cubicBezTo>
                <a:cubicBezTo>
                  <a:pt x="4465066" y="571432"/>
                  <a:pt x="4472529" y="564632"/>
                  <a:pt x="4481384" y="560204"/>
                </a:cubicBezTo>
                <a:cubicBezTo>
                  <a:pt x="4489151" y="556321"/>
                  <a:pt x="4497859" y="554712"/>
                  <a:pt x="4506097" y="551966"/>
                </a:cubicBezTo>
                <a:cubicBezTo>
                  <a:pt x="4544616" y="513447"/>
                  <a:pt x="4517408" y="536658"/>
                  <a:pt x="4572000" y="502539"/>
                </a:cubicBezTo>
                <a:cubicBezTo>
                  <a:pt x="4598143" y="486200"/>
                  <a:pt x="4607458" y="476573"/>
                  <a:pt x="4637903" y="461350"/>
                </a:cubicBezTo>
                <a:cubicBezTo>
                  <a:pt x="4645670" y="457467"/>
                  <a:pt x="4654849" y="456995"/>
                  <a:pt x="4662616" y="453112"/>
                </a:cubicBezTo>
                <a:cubicBezTo>
                  <a:pt x="4671472" y="448684"/>
                  <a:pt x="4678934" y="441883"/>
                  <a:pt x="4687330" y="436636"/>
                </a:cubicBezTo>
                <a:cubicBezTo>
                  <a:pt x="4700908" y="428150"/>
                  <a:pt x="4714523" y="419699"/>
                  <a:pt x="4728519" y="411923"/>
                </a:cubicBezTo>
                <a:cubicBezTo>
                  <a:pt x="4739254" y="405959"/>
                  <a:pt x="4751056" y="401956"/>
                  <a:pt x="4761470" y="395447"/>
                </a:cubicBezTo>
                <a:cubicBezTo>
                  <a:pt x="4773113" y="388170"/>
                  <a:pt x="4782779" y="378010"/>
                  <a:pt x="4794422" y="370733"/>
                </a:cubicBezTo>
                <a:cubicBezTo>
                  <a:pt x="4804835" y="364225"/>
                  <a:pt x="4816711" y="360351"/>
                  <a:pt x="4827373" y="354258"/>
                </a:cubicBezTo>
                <a:cubicBezTo>
                  <a:pt x="4835969" y="349346"/>
                  <a:pt x="4843491" y="342694"/>
                  <a:pt x="4852087" y="337782"/>
                </a:cubicBezTo>
                <a:cubicBezTo>
                  <a:pt x="4862749" y="331689"/>
                  <a:pt x="4874508" y="327624"/>
                  <a:pt x="4885038" y="321306"/>
                </a:cubicBezTo>
                <a:cubicBezTo>
                  <a:pt x="4885080" y="321281"/>
                  <a:pt x="4946801" y="280130"/>
                  <a:pt x="4959178" y="271879"/>
                </a:cubicBezTo>
                <a:cubicBezTo>
                  <a:pt x="4967416" y="266387"/>
                  <a:pt x="4974499" y="258535"/>
                  <a:pt x="4983892" y="255404"/>
                </a:cubicBezTo>
                <a:lnTo>
                  <a:pt x="5033319" y="238928"/>
                </a:lnTo>
                <a:cubicBezTo>
                  <a:pt x="5070312" y="201935"/>
                  <a:pt x="5046980" y="217899"/>
                  <a:pt x="5107459" y="197739"/>
                </a:cubicBezTo>
                <a:lnTo>
                  <a:pt x="5132173" y="189501"/>
                </a:lnTo>
                <a:cubicBezTo>
                  <a:pt x="5226712" y="113871"/>
                  <a:pt x="5133682" y="180509"/>
                  <a:pt x="5198076" y="148312"/>
                </a:cubicBezTo>
                <a:cubicBezTo>
                  <a:pt x="5261954" y="116373"/>
                  <a:pt x="5185383" y="144305"/>
                  <a:pt x="5247503" y="123598"/>
                </a:cubicBezTo>
                <a:cubicBezTo>
                  <a:pt x="5263023" y="108078"/>
                  <a:pt x="5276285" y="91584"/>
                  <a:pt x="5296930" y="82409"/>
                </a:cubicBezTo>
                <a:cubicBezTo>
                  <a:pt x="5312800" y="75356"/>
                  <a:pt x="5331907" y="75566"/>
                  <a:pt x="5346357" y="65933"/>
                </a:cubicBezTo>
                <a:lnTo>
                  <a:pt x="5395784" y="32982"/>
                </a:lnTo>
                <a:lnTo>
                  <a:pt x="5420497" y="16506"/>
                </a:lnTo>
                <a:cubicBezTo>
                  <a:pt x="5447494" y="-1492"/>
                  <a:pt x="5435311" y="31"/>
                  <a:pt x="5453449" y="31"/>
                </a:cubicBezTo>
              </a:path>
            </a:pathLst>
          </a:custGeom>
          <a:noFill/>
          <a:ln>
            <a:solidFill>
              <a:srgbClr val="0000FF"/>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12" name="TextBox 2"/>
          <p:cNvSpPr txBox="1">
            <a:spLocks noChangeArrowheads="1"/>
          </p:cNvSpPr>
          <p:nvPr/>
        </p:nvSpPr>
        <p:spPr bwMode="auto">
          <a:xfrm>
            <a:off x="1828800" y="4335463"/>
            <a:ext cx="6172200"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defRPr/>
            </a:pPr>
            <a:r>
              <a:rPr lang="en-US" b="1" dirty="0" err="1" smtClean="0">
                <a:solidFill>
                  <a:srgbClr val="0000FF"/>
                </a:solidFill>
                <a:latin typeface="Franklin Gothic Medium Cond" pitchFamily="34" charset="0"/>
              </a:rPr>
              <a:t>R</a:t>
            </a:r>
            <a:r>
              <a:rPr lang="en-US" sz="1400" b="1" dirty="0" err="1" smtClean="0">
                <a:solidFill>
                  <a:srgbClr val="0000FF"/>
                </a:solidFill>
                <a:latin typeface="Franklin Gothic Medium Cond" pitchFamily="34" charset="0"/>
              </a:rPr>
              <a:t>s</a:t>
            </a:r>
            <a:r>
              <a:rPr lang="en-US" b="1" dirty="0" smtClean="0">
                <a:solidFill>
                  <a:srgbClr val="0000FF"/>
                </a:solidFill>
                <a:latin typeface="Franklin Gothic Medium Cond" pitchFamily="34" charset="0"/>
              </a:rPr>
              <a:t> is not real resistance, but called as “radiation resistance”.</a:t>
            </a:r>
          </a:p>
          <a:p>
            <a:pPr marL="285750" indent="-285750" eaLnBrk="1" hangingPunct="1">
              <a:buFontTx/>
              <a:buChar char="-"/>
              <a:defRPr/>
            </a:pPr>
            <a:r>
              <a:rPr lang="en-US" b="1" dirty="0" smtClean="0">
                <a:solidFill>
                  <a:srgbClr val="0000FF"/>
                </a:solidFill>
                <a:latin typeface="Franklin Gothic Medium Cond" pitchFamily="34" charset="0"/>
              </a:rPr>
              <a:t>For 50-</a:t>
            </a:r>
            <a:r>
              <a:rPr lang="en-US" b="1" dirty="0" smtClean="0">
                <a:solidFill>
                  <a:srgbClr val="0000FF"/>
                </a:solidFill>
                <a:latin typeface="Symbol" pitchFamily="18" charset="2"/>
              </a:rPr>
              <a:t>W</a:t>
            </a:r>
            <a:r>
              <a:rPr lang="en-US" b="1" dirty="0" smtClean="0">
                <a:solidFill>
                  <a:srgbClr val="0000FF"/>
                </a:solidFill>
                <a:latin typeface="Franklin Gothic Medium Cond" pitchFamily="34" charset="0"/>
              </a:rPr>
              <a:t> system, </a:t>
            </a:r>
            <a:r>
              <a:rPr lang="en-US" b="1" dirty="0" err="1" smtClean="0">
                <a:solidFill>
                  <a:srgbClr val="0000FF"/>
                </a:solidFill>
                <a:latin typeface="Franklin Gothic Medium Cond" pitchFamily="34" charset="0"/>
              </a:rPr>
              <a:t>R</a:t>
            </a:r>
            <a:r>
              <a:rPr lang="en-US" b="1" baseline="-25000" dirty="0" err="1" smtClean="0">
                <a:solidFill>
                  <a:srgbClr val="0000FF"/>
                </a:solidFill>
                <a:latin typeface="Franklin Gothic Medium Cond" pitchFamily="34" charset="0"/>
              </a:rPr>
              <a:t>s</a:t>
            </a:r>
            <a:r>
              <a:rPr lang="en-US" b="1" dirty="0" smtClean="0">
                <a:solidFill>
                  <a:srgbClr val="0000FF"/>
                </a:solidFill>
                <a:latin typeface="Franklin Gothic Medium Cond" pitchFamily="34" charset="0"/>
              </a:rPr>
              <a:t>=</a:t>
            </a:r>
            <a:r>
              <a:rPr lang="en-US" b="1" dirty="0" err="1" smtClean="0">
                <a:solidFill>
                  <a:srgbClr val="0000FF"/>
                </a:solidFill>
                <a:latin typeface="Franklin Gothic Medium Cond" pitchFamily="34" charset="0"/>
              </a:rPr>
              <a:t>Z</a:t>
            </a:r>
            <a:r>
              <a:rPr lang="en-US" sz="1200" b="1" dirty="0" err="1" smtClean="0">
                <a:solidFill>
                  <a:srgbClr val="0000FF"/>
                </a:solidFill>
                <a:latin typeface="Franklin Gothic Medium Cond" pitchFamily="34" charset="0"/>
              </a:rPr>
              <a:t>o</a:t>
            </a:r>
            <a:r>
              <a:rPr lang="en-US" b="1" dirty="0" smtClean="0">
                <a:solidFill>
                  <a:srgbClr val="0000FF"/>
                </a:solidFill>
                <a:latin typeface="Franklin Gothic Medium Cond" pitchFamily="34" charset="0"/>
              </a:rPr>
              <a:t>=50 </a:t>
            </a:r>
            <a:r>
              <a:rPr lang="en-US" b="1" dirty="0" smtClean="0">
                <a:solidFill>
                  <a:srgbClr val="0000FF"/>
                </a:solidFill>
                <a:latin typeface="Symbol" pitchFamily="18" charset="2"/>
              </a:rPr>
              <a:t>W</a:t>
            </a:r>
          </a:p>
          <a:p>
            <a:pPr marL="285750" indent="-285750" eaLnBrk="1" hangingPunct="1">
              <a:buFontTx/>
              <a:buChar char="-"/>
              <a:defRPr/>
            </a:pPr>
            <a:r>
              <a:rPr lang="en-US" b="1" dirty="0" smtClean="0">
                <a:solidFill>
                  <a:srgbClr val="0000FF"/>
                </a:solidFill>
                <a:latin typeface="Franklin Gothic Medium Cond" pitchFamily="34" charset="0"/>
              </a:rPr>
              <a:t>For 75-</a:t>
            </a:r>
            <a:r>
              <a:rPr lang="en-US" b="1" dirty="0" smtClean="0">
                <a:solidFill>
                  <a:srgbClr val="0000FF"/>
                </a:solidFill>
                <a:latin typeface="Symbol" pitchFamily="18" charset="2"/>
              </a:rPr>
              <a:t>W</a:t>
            </a:r>
            <a:r>
              <a:rPr lang="en-US" b="1" dirty="0" smtClean="0">
                <a:solidFill>
                  <a:srgbClr val="0000FF"/>
                </a:solidFill>
                <a:latin typeface="Franklin Gothic Medium Cond" pitchFamily="34" charset="0"/>
              </a:rPr>
              <a:t> system, </a:t>
            </a:r>
            <a:r>
              <a:rPr lang="en-US" b="1" dirty="0" err="1" smtClean="0">
                <a:solidFill>
                  <a:srgbClr val="0000FF"/>
                </a:solidFill>
                <a:latin typeface="Franklin Gothic Medium Cond" pitchFamily="34" charset="0"/>
              </a:rPr>
              <a:t>R</a:t>
            </a:r>
            <a:r>
              <a:rPr lang="en-US" b="1" baseline="-25000" dirty="0" err="1" smtClean="0">
                <a:solidFill>
                  <a:srgbClr val="0000FF"/>
                </a:solidFill>
                <a:latin typeface="Franklin Gothic Medium Cond" pitchFamily="34" charset="0"/>
              </a:rPr>
              <a:t>s</a:t>
            </a:r>
            <a:r>
              <a:rPr lang="en-US" b="1" dirty="0" smtClean="0">
                <a:solidFill>
                  <a:srgbClr val="0000FF"/>
                </a:solidFill>
                <a:latin typeface="Franklin Gothic Medium Cond" pitchFamily="34" charset="0"/>
              </a:rPr>
              <a:t>=</a:t>
            </a:r>
            <a:r>
              <a:rPr lang="en-US" b="1" dirty="0" err="1" smtClean="0">
                <a:solidFill>
                  <a:srgbClr val="0000FF"/>
                </a:solidFill>
                <a:latin typeface="Franklin Gothic Medium Cond" pitchFamily="34" charset="0"/>
              </a:rPr>
              <a:t>Z</a:t>
            </a:r>
            <a:r>
              <a:rPr lang="en-US" sz="1200" b="1" dirty="0" err="1" smtClean="0">
                <a:solidFill>
                  <a:srgbClr val="0000FF"/>
                </a:solidFill>
                <a:latin typeface="Franklin Gothic Medium Cond" pitchFamily="34" charset="0"/>
              </a:rPr>
              <a:t>o</a:t>
            </a:r>
            <a:r>
              <a:rPr lang="en-US" b="1" dirty="0" smtClean="0">
                <a:solidFill>
                  <a:srgbClr val="0000FF"/>
                </a:solidFill>
                <a:latin typeface="Franklin Gothic Medium Cond" pitchFamily="34" charset="0"/>
              </a:rPr>
              <a:t>=75 </a:t>
            </a:r>
            <a:r>
              <a:rPr lang="en-US" b="1" dirty="0" smtClean="0">
                <a:solidFill>
                  <a:srgbClr val="0000FF"/>
                </a:solidFill>
                <a:latin typeface="Symbol" pitchFamily="18" charset="2"/>
              </a:rPr>
              <a:t>W</a:t>
            </a:r>
          </a:p>
        </p:txBody>
      </p:sp>
      <p:sp>
        <p:nvSpPr>
          <p:cNvPr id="14" name="Striped Right Arrow 13"/>
          <p:cNvSpPr/>
          <p:nvPr/>
        </p:nvSpPr>
        <p:spPr>
          <a:xfrm>
            <a:off x="2667000" y="2514600"/>
            <a:ext cx="228600" cy="3810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15" name="Striped Right Arrow 14"/>
          <p:cNvSpPr/>
          <p:nvPr/>
        </p:nvSpPr>
        <p:spPr>
          <a:xfrm>
            <a:off x="6324600" y="2514600"/>
            <a:ext cx="228600" cy="3810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0000FF"/>
              </a:solidFill>
            </a:endParaRPr>
          </a:p>
        </p:txBody>
      </p:sp>
      <p:sp>
        <p:nvSpPr>
          <p:cNvPr id="4107" name="Rectangle 15"/>
          <p:cNvSpPr>
            <a:spLocks noChangeArrowheads="1"/>
          </p:cNvSpPr>
          <p:nvPr/>
        </p:nvSpPr>
        <p:spPr bwMode="auto">
          <a:xfrm>
            <a:off x="5443538" y="1828800"/>
            <a:ext cx="2984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0000FF"/>
                </a:solidFill>
                <a:latin typeface="Franklin Gothic Medium Cond" pitchFamily="34" charset="0"/>
              </a:rPr>
              <a:t>A</a:t>
            </a:r>
            <a:endParaRPr lang="en-US">
              <a:solidFill>
                <a:srgbClr val="0000FF"/>
              </a:solidFill>
            </a:endParaRPr>
          </a:p>
        </p:txBody>
      </p:sp>
      <p:sp>
        <p:nvSpPr>
          <p:cNvPr id="4108" name="Rectangle 16"/>
          <p:cNvSpPr>
            <a:spLocks noChangeArrowheads="1"/>
          </p:cNvSpPr>
          <p:nvPr/>
        </p:nvSpPr>
        <p:spPr bwMode="auto">
          <a:xfrm>
            <a:off x="5451475" y="2760663"/>
            <a:ext cx="311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0000FF"/>
                </a:solidFill>
                <a:latin typeface="Franklin Gothic Medium Cond" pitchFamily="34" charset="0"/>
              </a:rPr>
              <a:t>B</a:t>
            </a:r>
            <a:endParaRPr lang="en-US">
              <a:solidFill>
                <a:srgbClr val="0000FF"/>
              </a:solidFill>
            </a:endParaRPr>
          </a:p>
        </p:txBody>
      </p:sp>
      <p:sp>
        <p:nvSpPr>
          <p:cNvPr id="4109" name="Rectangle 17"/>
          <p:cNvSpPr>
            <a:spLocks noChangeArrowheads="1"/>
          </p:cNvSpPr>
          <p:nvPr/>
        </p:nvSpPr>
        <p:spPr bwMode="auto">
          <a:xfrm>
            <a:off x="7377113" y="1828800"/>
            <a:ext cx="2984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0000FF"/>
                </a:solidFill>
                <a:latin typeface="Franklin Gothic Medium Cond" pitchFamily="34" charset="0"/>
              </a:rPr>
              <a:t>A</a:t>
            </a:r>
            <a:endParaRPr lang="en-US">
              <a:solidFill>
                <a:srgbClr val="0000FF"/>
              </a:solidFill>
            </a:endParaRPr>
          </a:p>
        </p:txBody>
      </p:sp>
      <p:sp>
        <p:nvSpPr>
          <p:cNvPr id="4110" name="Rectangle 18"/>
          <p:cNvSpPr>
            <a:spLocks noChangeArrowheads="1"/>
          </p:cNvSpPr>
          <p:nvPr/>
        </p:nvSpPr>
        <p:spPr bwMode="auto">
          <a:xfrm>
            <a:off x="7385050" y="2760663"/>
            <a:ext cx="311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0000FF"/>
                </a:solidFill>
                <a:latin typeface="Franklin Gothic Medium Cond" pitchFamily="34" charset="0"/>
              </a:rPr>
              <a:t>B</a:t>
            </a:r>
            <a:endParaRPr lang="en-US">
              <a:solidFill>
                <a:srgbClr val="0000FF"/>
              </a:solidFill>
            </a:endParaRPr>
          </a:p>
        </p:txBody>
      </p:sp>
      <p:sp>
        <p:nvSpPr>
          <p:cNvPr id="3" name="Slide Number Placeholder 2"/>
          <p:cNvSpPr>
            <a:spLocks noGrp="1"/>
          </p:cNvSpPr>
          <p:nvPr>
            <p:ph type="sldNum" sz="quarter" idx="11"/>
          </p:nvPr>
        </p:nvSpPr>
        <p:spPr/>
        <p:txBody>
          <a:bodyPr/>
          <a:lstStyle/>
          <a:p>
            <a:pPr>
              <a:defRPr/>
            </a:pPr>
            <a:fld id="{18299DBC-902B-41D7-A3A4-44EB87A37C73}" type="slidenum">
              <a:rPr lang="en-US" smtClean="0">
                <a:solidFill>
                  <a:srgbClr val="000000"/>
                </a:solidFill>
              </a:rPr>
              <a:pPr>
                <a:defRPr/>
              </a:pPr>
              <a:t>21</a:t>
            </a:fld>
            <a:endParaRPr lang="en-US">
              <a:solidFill>
                <a:srgbClr val="000000"/>
              </a:solidFill>
            </a:endParaRPr>
          </a:p>
        </p:txBody>
      </p:sp>
      <p:sp>
        <p:nvSpPr>
          <p:cNvPr id="16" name="TextBox 2"/>
          <p:cNvSpPr txBox="1">
            <a:spLocks noChangeArrowheads="1"/>
          </p:cNvSpPr>
          <p:nvPr/>
        </p:nvSpPr>
        <p:spPr bwMode="auto">
          <a:xfrm>
            <a:off x="6705600" y="3352800"/>
            <a:ext cx="22098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400" b="1" dirty="0" err="1">
                <a:solidFill>
                  <a:srgbClr val="000000"/>
                </a:solidFill>
                <a:latin typeface="Franklin Gothic Medium Cond" pitchFamily="34" charset="0"/>
              </a:rPr>
              <a:t>V</a:t>
            </a:r>
            <a:r>
              <a:rPr lang="en-US" sz="1050" b="1" dirty="0" err="1">
                <a:solidFill>
                  <a:srgbClr val="000000"/>
                </a:solidFill>
                <a:latin typeface="Franklin Gothic Medium Cond" pitchFamily="34" charset="0"/>
              </a:rPr>
              <a:t>s</a:t>
            </a:r>
            <a:r>
              <a:rPr lang="en-US" sz="1400" b="1" dirty="0">
                <a:solidFill>
                  <a:srgbClr val="000000"/>
                </a:solidFill>
                <a:latin typeface="Franklin Gothic Medium Cond" pitchFamily="34" charset="0"/>
              </a:rPr>
              <a:t> is an effective </a:t>
            </a:r>
            <a:r>
              <a:rPr lang="en-US" sz="1400" b="1" dirty="0" smtClean="0">
                <a:solidFill>
                  <a:srgbClr val="000000"/>
                </a:solidFill>
                <a:latin typeface="Franklin Gothic Medium Cond" pitchFamily="34" charset="0"/>
              </a:rPr>
              <a:t>open source </a:t>
            </a:r>
            <a:r>
              <a:rPr lang="en-US" sz="1400" b="1" dirty="0">
                <a:solidFill>
                  <a:srgbClr val="000000"/>
                </a:solidFill>
                <a:latin typeface="Franklin Gothic Medium Cond" pitchFamily="34" charset="0"/>
              </a:rPr>
              <a:t>voltage  induced in antenna. </a:t>
            </a:r>
          </a:p>
        </p:txBody>
      </p:sp>
      <p:sp>
        <p:nvSpPr>
          <p:cNvPr id="17" name="TextBox 2"/>
          <p:cNvSpPr txBox="1">
            <a:spLocks noChangeArrowheads="1"/>
          </p:cNvSpPr>
          <p:nvPr/>
        </p:nvSpPr>
        <p:spPr bwMode="auto">
          <a:xfrm>
            <a:off x="3276600" y="3452336"/>
            <a:ext cx="2479675"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400" b="1" dirty="0" err="1">
                <a:solidFill>
                  <a:srgbClr val="000000"/>
                </a:solidFill>
                <a:latin typeface="Franklin Gothic Medium Cond" pitchFamily="34" charset="0"/>
              </a:rPr>
              <a:t>V</a:t>
            </a:r>
            <a:r>
              <a:rPr lang="en-US" sz="1050" b="1" dirty="0" err="1">
                <a:solidFill>
                  <a:srgbClr val="000000"/>
                </a:solidFill>
                <a:latin typeface="Franklin Gothic Medium Cond" pitchFamily="34" charset="0"/>
              </a:rPr>
              <a:t>s,far</a:t>
            </a:r>
            <a:r>
              <a:rPr lang="en-US" sz="1400" b="1" dirty="0">
                <a:solidFill>
                  <a:srgbClr val="000000"/>
                </a:solidFill>
                <a:latin typeface="Franklin Gothic Medium Cond" pitchFamily="34" charset="0"/>
              </a:rPr>
              <a:t> is an equivalent source that generate E-field in the far-field air medium. </a:t>
            </a:r>
          </a:p>
        </p:txBody>
      </p:sp>
    </p:spTree>
    <p:extLst>
      <p:ext uri="{BB962C8B-B14F-4D97-AF65-F5344CB8AC3E}">
        <p14:creationId xmlns:p14="http://schemas.microsoft.com/office/powerpoint/2010/main" val="3573967331"/>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9"/>
          <p:cNvSpPr/>
          <p:nvPr/>
        </p:nvSpPr>
        <p:spPr>
          <a:xfrm>
            <a:off x="6686550" y="2125663"/>
            <a:ext cx="884238" cy="1243012"/>
          </a:xfrm>
          <a:custGeom>
            <a:avLst/>
            <a:gdLst>
              <a:gd name="connsiteX0" fmla="*/ 843189 w 884378"/>
              <a:gd name="connsiteY0" fmla="*/ 140043 h 1243914"/>
              <a:gd name="connsiteX1" fmla="*/ 802000 w 884378"/>
              <a:gd name="connsiteY1" fmla="*/ 82379 h 1243914"/>
              <a:gd name="connsiteX2" fmla="*/ 760810 w 884378"/>
              <a:gd name="connsiteY2" fmla="*/ 41189 h 1243914"/>
              <a:gd name="connsiteX3" fmla="*/ 694908 w 884378"/>
              <a:gd name="connsiteY3" fmla="*/ 24714 h 1243914"/>
              <a:gd name="connsiteX4" fmla="*/ 670194 w 884378"/>
              <a:gd name="connsiteY4" fmla="*/ 16476 h 1243914"/>
              <a:gd name="connsiteX5" fmla="*/ 629005 w 884378"/>
              <a:gd name="connsiteY5" fmla="*/ 8238 h 1243914"/>
              <a:gd name="connsiteX6" fmla="*/ 596054 w 884378"/>
              <a:gd name="connsiteY6" fmla="*/ 0 h 1243914"/>
              <a:gd name="connsiteX7" fmla="*/ 381870 w 884378"/>
              <a:gd name="connsiteY7" fmla="*/ 8238 h 1243914"/>
              <a:gd name="connsiteX8" fmla="*/ 307729 w 884378"/>
              <a:gd name="connsiteY8" fmla="*/ 41189 h 1243914"/>
              <a:gd name="connsiteX9" fmla="*/ 283016 w 884378"/>
              <a:gd name="connsiteY9" fmla="*/ 49427 h 1243914"/>
              <a:gd name="connsiteX10" fmla="*/ 250064 w 884378"/>
              <a:gd name="connsiteY10" fmla="*/ 98854 h 1243914"/>
              <a:gd name="connsiteX11" fmla="*/ 233589 w 884378"/>
              <a:gd name="connsiteY11" fmla="*/ 123568 h 1243914"/>
              <a:gd name="connsiteX12" fmla="*/ 225351 w 884378"/>
              <a:gd name="connsiteY12" fmla="*/ 148281 h 1243914"/>
              <a:gd name="connsiteX13" fmla="*/ 208875 w 884378"/>
              <a:gd name="connsiteY13" fmla="*/ 214184 h 1243914"/>
              <a:gd name="connsiteX14" fmla="*/ 192400 w 884378"/>
              <a:gd name="connsiteY14" fmla="*/ 378941 h 1243914"/>
              <a:gd name="connsiteX15" fmla="*/ 184162 w 884378"/>
              <a:gd name="connsiteY15" fmla="*/ 453081 h 1243914"/>
              <a:gd name="connsiteX16" fmla="*/ 167686 w 884378"/>
              <a:gd name="connsiteY16" fmla="*/ 502508 h 1243914"/>
              <a:gd name="connsiteX17" fmla="*/ 142973 w 884378"/>
              <a:gd name="connsiteY17" fmla="*/ 560173 h 1243914"/>
              <a:gd name="connsiteX18" fmla="*/ 110021 w 884378"/>
              <a:gd name="connsiteY18" fmla="*/ 609600 h 1243914"/>
              <a:gd name="connsiteX19" fmla="*/ 93546 w 884378"/>
              <a:gd name="connsiteY19" fmla="*/ 642552 h 1243914"/>
              <a:gd name="connsiteX20" fmla="*/ 68832 w 884378"/>
              <a:gd name="connsiteY20" fmla="*/ 667265 h 1243914"/>
              <a:gd name="connsiteX21" fmla="*/ 52356 w 884378"/>
              <a:gd name="connsiteY21" fmla="*/ 691979 h 1243914"/>
              <a:gd name="connsiteX22" fmla="*/ 27643 w 884378"/>
              <a:gd name="connsiteY22" fmla="*/ 749643 h 1243914"/>
              <a:gd name="connsiteX23" fmla="*/ 11167 w 884378"/>
              <a:gd name="connsiteY23" fmla="*/ 799070 h 1243914"/>
              <a:gd name="connsiteX24" fmla="*/ 11167 w 884378"/>
              <a:gd name="connsiteY24" fmla="*/ 1046206 h 1243914"/>
              <a:gd name="connsiteX25" fmla="*/ 44119 w 884378"/>
              <a:gd name="connsiteY25" fmla="*/ 1103870 h 1243914"/>
              <a:gd name="connsiteX26" fmla="*/ 101783 w 884378"/>
              <a:gd name="connsiteY26" fmla="*/ 1161535 h 1243914"/>
              <a:gd name="connsiteX27" fmla="*/ 134735 w 884378"/>
              <a:gd name="connsiteY27" fmla="*/ 1194487 h 1243914"/>
              <a:gd name="connsiteX28" fmla="*/ 192400 w 884378"/>
              <a:gd name="connsiteY28" fmla="*/ 1219200 h 1243914"/>
              <a:gd name="connsiteX29" fmla="*/ 250064 w 884378"/>
              <a:gd name="connsiteY29" fmla="*/ 1243914 h 1243914"/>
              <a:gd name="connsiteX30" fmla="*/ 513675 w 884378"/>
              <a:gd name="connsiteY30" fmla="*/ 1235676 h 1243914"/>
              <a:gd name="connsiteX31" fmla="*/ 587816 w 884378"/>
              <a:gd name="connsiteY31" fmla="*/ 1178011 h 1243914"/>
              <a:gd name="connsiteX32" fmla="*/ 637243 w 884378"/>
              <a:gd name="connsiteY32" fmla="*/ 1145060 h 1243914"/>
              <a:gd name="connsiteX33" fmla="*/ 703146 w 884378"/>
              <a:gd name="connsiteY33" fmla="*/ 1103870 h 1243914"/>
              <a:gd name="connsiteX34" fmla="*/ 752573 w 884378"/>
              <a:gd name="connsiteY34" fmla="*/ 1013254 h 1243914"/>
              <a:gd name="connsiteX35" fmla="*/ 793762 w 884378"/>
              <a:gd name="connsiteY35" fmla="*/ 972065 h 1243914"/>
              <a:gd name="connsiteX36" fmla="*/ 810237 w 884378"/>
              <a:gd name="connsiteY36" fmla="*/ 939114 h 1243914"/>
              <a:gd name="connsiteX37" fmla="*/ 826713 w 884378"/>
              <a:gd name="connsiteY37" fmla="*/ 914400 h 1243914"/>
              <a:gd name="connsiteX38" fmla="*/ 834951 w 884378"/>
              <a:gd name="connsiteY38" fmla="*/ 873211 h 1243914"/>
              <a:gd name="connsiteX39" fmla="*/ 843189 w 884378"/>
              <a:gd name="connsiteY39" fmla="*/ 848497 h 1243914"/>
              <a:gd name="connsiteX40" fmla="*/ 851427 w 884378"/>
              <a:gd name="connsiteY40" fmla="*/ 815546 h 1243914"/>
              <a:gd name="connsiteX41" fmla="*/ 867902 w 884378"/>
              <a:gd name="connsiteY41" fmla="*/ 757881 h 1243914"/>
              <a:gd name="connsiteX42" fmla="*/ 884378 w 884378"/>
              <a:gd name="connsiteY42" fmla="*/ 642552 h 1243914"/>
              <a:gd name="connsiteX43" fmla="*/ 876140 w 884378"/>
              <a:gd name="connsiteY43" fmla="*/ 288324 h 1243914"/>
              <a:gd name="connsiteX44" fmla="*/ 867902 w 884378"/>
              <a:gd name="connsiteY44" fmla="*/ 205946 h 1243914"/>
              <a:gd name="connsiteX45" fmla="*/ 859664 w 884378"/>
              <a:gd name="connsiteY45" fmla="*/ 148281 h 1243914"/>
              <a:gd name="connsiteX46" fmla="*/ 843189 w 884378"/>
              <a:gd name="connsiteY46" fmla="*/ 140043 h 1243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884378" h="1243914">
                <a:moveTo>
                  <a:pt x="843189" y="140043"/>
                </a:moveTo>
                <a:cubicBezTo>
                  <a:pt x="833578" y="129059"/>
                  <a:pt x="847244" y="127623"/>
                  <a:pt x="802000" y="82379"/>
                </a:cubicBezTo>
                <a:cubicBezTo>
                  <a:pt x="778463" y="58842"/>
                  <a:pt x="795331" y="53742"/>
                  <a:pt x="760810" y="41189"/>
                </a:cubicBezTo>
                <a:cubicBezTo>
                  <a:pt x="739530" y="33451"/>
                  <a:pt x="716389" y="31874"/>
                  <a:pt x="694908" y="24714"/>
                </a:cubicBezTo>
                <a:cubicBezTo>
                  <a:pt x="686670" y="21968"/>
                  <a:pt x="678618" y="18582"/>
                  <a:pt x="670194" y="16476"/>
                </a:cubicBezTo>
                <a:cubicBezTo>
                  <a:pt x="656610" y="13080"/>
                  <a:pt x="642673" y="11275"/>
                  <a:pt x="629005" y="8238"/>
                </a:cubicBezTo>
                <a:cubicBezTo>
                  <a:pt x="617953" y="5782"/>
                  <a:pt x="607038" y="2746"/>
                  <a:pt x="596054" y="0"/>
                </a:cubicBezTo>
                <a:cubicBezTo>
                  <a:pt x="524659" y="2746"/>
                  <a:pt x="453006" y="1569"/>
                  <a:pt x="381870" y="8238"/>
                </a:cubicBezTo>
                <a:cubicBezTo>
                  <a:pt x="329561" y="13142"/>
                  <a:pt x="343182" y="23463"/>
                  <a:pt x="307729" y="41189"/>
                </a:cubicBezTo>
                <a:cubicBezTo>
                  <a:pt x="299962" y="45072"/>
                  <a:pt x="291254" y="46681"/>
                  <a:pt x="283016" y="49427"/>
                </a:cubicBezTo>
                <a:lnTo>
                  <a:pt x="250064" y="98854"/>
                </a:lnTo>
                <a:cubicBezTo>
                  <a:pt x="244572" y="107092"/>
                  <a:pt x="236720" y="114175"/>
                  <a:pt x="233589" y="123568"/>
                </a:cubicBezTo>
                <a:cubicBezTo>
                  <a:pt x="230843" y="131806"/>
                  <a:pt x="227457" y="139857"/>
                  <a:pt x="225351" y="148281"/>
                </a:cubicBezTo>
                <a:lnTo>
                  <a:pt x="208875" y="214184"/>
                </a:lnTo>
                <a:cubicBezTo>
                  <a:pt x="188688" y="395861"/>
                  <a:pt x="213377" y="169160"/>
                  <a:pt x="192400" y="378941"/>
                </a:cubicBezTo>
                <a:cubicBezTo>
                  <a:pt x="189926" y="403683"/>
                  <a:pt x="189039" y="428698"/>
                  <a:pt x="184162" y="453081"/>
                </a:cubicBezTo>
                <a:cubicBezTo>
                  <a:pt x="180756" y="470111"/>
                  <a:pt x="173178" y="486032"/>
                  <a:pt x="167686" y="502508"/>
                </a:cubicBezTo>
                <a:cubicBezTo>
                  <a:pt x="159164" y="528073"/>
                  <a:pt x="158241" y="534726"/>
                  <a:pt x="142973" y="560173"/>
                </a:cubicBezTo>
                <a:cubicBezTo>
                  <a:pt x="132785" y="577153"/>
                  <a:pt x="118876" y="591889"/>
                  <a:pt x="110021" y="609600"/>
                </a:cubicBezTo>
                <a:cubicBezTo>
                  <a:pt x="104529" y="620584"/>
                  <a:pt x="100684" y="632559"/>
                  <a:pt x="93546" y="642552"/>
                </a:cubicBezTo>
                <a:cubicBezTo>
                  <a:pt x="86775" y="652032"/>
                  <a:pt x="76290" y="658315"/>
                  <a:pt x="68832" y="667265"/>
                </a:cubicBezTo>
                <a:cubicBezTo>
                  <a:pt x="62494" y="674871"/>
                  <a:pt x="57848" y="683741"/>
                  <a:pt x="52356" y="691979"/>
                </a:cubicBezTo>
                <a:cubicBezTo>
                  <a:pt x="25849" y="771507"/>
                  <a:pt x="68349" y="647880"/>
                  <a:pt x="27643" y="749643"/>
                </a:cubicBezTo>
                <a:cubicBezTo>
                  <a:pt x="21193" y="765768"/>
                  <a:pt x="16659" y="782594"/>
                  <a:pt x="11167" y="799070"/>
                </a:cubicBezTo>
                <a:cubicBezTo>
                  <a:pt x="-1865" y="903323"/>
                  <a:pt x="-5471" y="902013"/>
                  <a:pt x="11167" y="1046206"/>
                </a:cubicBezTo>
                <a:cubicBezTo>
                  <a:pt x="12140" y="1054635"/>
                  <a:pt x="36900" y="1095849"/>
                  <a:pt x="44119" y="1103870"/>
                </a:cubicBezTo>
                <a:cubicBezTo>
                  <a:pt x="62304" y="1124075"/>
                  <a:pt x="82562" y="1142313"/>
                  <a:pt x="101783" y="1161535"/>
                </a:cubicBezTo>
                <a:cubicBezTo>
                  <a:pt x="112767" y="1172519"/>
                  <a:pt x="120841" y="1187540"/>
                  <a:pt x="134735" y="1194487"/>
                </a:cubicBezTo>
                <a:cubicBezTo>
                  <a:pt x="244046" y="1249141"/>
                  <a:pt x="107532" y="1182827"/>
                  <a:pt x="192400" y="1219200"/>
                </a:cubicBezTo>
                <a:cubicBezTo>
                  <a:pt x="263661" y="1249741"/>
                  <a:pt x="192104" y="1224593"/>
                  <a:pt x="250064" y="1243914"/>
                </a:cubicBezTo>
                <a:cubicBezTo>
                  <a:pt x="337934" y="1241168"/>
                  <a:pt x="426513" y="1247145"/>
                  <a:pt x="513675" y="1235676"/>
                </a:cubicBezTo>
                <a:cubicBezTo>
                  <a:pt x="546466" y="1231361"/>
                  <a:pt x="564591" y="1196075"/>
                  <a:pt x="587816" y="1178011"/>
                </a:cubicBezTo>
                <a:cubicBezTo>
                  <a:pt x="603446" y="1165854"/>
                  <a:pt x="621402" y="1156941"/>
                  <a:pt x="637243" y="1145060"/>
                </a:cubicBezTo>
                <a:cubicBezTo>
                  <a:pt x="680018" y="1112978"/>
                  <a:pt x="657914" y="1126486"/>
                  <a:pt x="703146" y="1103870"/>
                </a:cubicBezTo>
                <a:cubicBezTo>
                  <a:pt x="713170" y="1083822"/>
                  <a:pt x="737374" y="1032252"/>
                  <a:pt x="752573" y="1013254"/>
                </a:cubicBezTo>
                <a:cubicBezTo>
                  <a:pt x="764703" y="998092"/>
                  <a:pt x="780032" y="985795"/>
                  <a:pt x="793762" y="972065"/>
                </a:cubicBezTo>
                <a:cubicBezTo>
                  <a:pt x="799254" y="961081"/>
                  <a:pt x="804144" y="949776"/>
                  <a:pt x="810237" y="939114"/>
                </a:cubicBezTo>
                <a:cubicBezTo>
                  <a:pt x="815149" y="930518"/>
                  <a:pt x="823237" y="923670"/>
                  <a:pt x="826713" y="914400"/>
                </a:cubicBezTo>
                <a:cubicBezTo>
                  <a:pt x="831629" y="901290"/>
                  <a:pt x="831555" y="886795"/>
                  <a:pt x="834951" y="873211"/>
                </a:cubicBezTo>
                <a:cubicBezTo>
                  <a:pt x="837057" y="864787"/>
                  <a:pt x="840803" y="856846"/>
                  <a:pt x="843189" y="848497"/>
                </a:cubicBezTo>
                <a:cubicBezTo>
                  <a:pt x="846299" y="837611"/>
                  <a:pt x="848317" y="826432"/>
                  <a:pt x="851427" y="815546"/>
                </a:cubicBezTo>
                <a:cubicBezTo>
                  <a:pt x="861893" y="778913"/>
                  <a:pt x="859319" y="800794"/>
                  <a:pt x="867902" y="757881"/>
                </a:cubicBezTo>
                <a:cubicBezTo>
                  <a:pt x="875820" y="718290"/>
                  <a:pt x="879316" y="683049"/>
                  <a:pt x="884378" y="642552"/>
                </a:cubicBezTo>
                <a:cubicBezTo>
                  <a:pt x="881632" y="524476"/>
                  <a:pt x="880594" y="406348"/>
                  <a:pt x="876140" y="288324"/>
                </a:cubicBezTo>
                <a:cubicBezTo>
                  <a:pt x="875099" y="260747"/>
                  <a:pt x="871126" y="233353"/>
                  <a:pt x="867902" y="205946"/>
                </a:cubicBezTo>
                <a:cubicBezTo>
                  <a:pt x="865633" y="186662"/>
                  <a:pt x="866482" y="166462"/>
                  <a:pt x="859664" y="148281"/>
                </a:cubicBezTo>
                <a:cubicBezTo>
                  <a:pt x="857508" y="142532"/>
                  <a:pt x="852800" y="151027"/>
                  <a:pt x="843189" y="140043"/>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9" name="Freeform 8"/>
          <p:cNvSpPr/>
          <p:nvPr/>
        </p:nvSpPr>
        <p:spPr>
          <a:xfrm>
            <a:off x="971550" y="1870075"/>
            <a:ext cx="1162050" cy="1590675"/>
          </a:xfrm>
          <a:custGeom>
            <a:avLst/>
            <a:gdLst>
              <a:gd name="connsiteX0" fmla="*/ 1062681 w 1161535"/>
              <a:gd name="connsiteY0" fmla="*/ 131084 h 1589780"/>
              <a:gd name="connsiteX1" fmla="*/ 1021492 w 1161535"/>
              <a:gd name="connsiteY1" fmla="*/ 114608 h 1589780"/>
              <a:gd name="connsiteX2" fmla="*/ 972065 w 1161535"/>
              <a:gd name="connsiteY2" fmla="*/ 81657 h 1589780"/>
              <a:gd name="connsiteX3" fmla="*/ 947351 w 1161535"/>
              <a:gd name="connsiteY3" fmla="*/ 65181 h 1589780"/>
              <a:gd name="connsiteX4" fmla="*/ 897924 w 1161535"/>
              <a:gd name="connsiteY4" fmla="*/ 48705 h 1589780"/>
              <a:gd name="connsiteX5" fmla="*/ 823784 w 1161535"/>
              <a:gd name="connsiteY5" fmla="*/ 32230 h 1589780"/>
              <a:gd name="connsiteX6" fmla="*/ 782595 w 1161535"/>
              <a:gd name="connsiteY6" fmla="*/ 15754 h 1589780"/>
              <a:gd name="connsiteX7" fmla="*/ 428368 w 1161535"/>
              <a:gd name="connsiteY7" fmla="*/ 15754 h 1589780"/>
              <a:gd name="connsiteX8" fmla="*/ 395416 w 1161535"/>
              <a:gd name="connsiteY8" fmla="*/ 23992 h 1589780"/>
              <a:gd name="connsiteX9" fmla="*/ 370703 w 1161535"/>
              <a:gd name="connsiteY9" fmla="*/ 32230 h 1589780"/>
              <a:gd name="connsiteX10" fmla="*/ 321276 w 1161535"/>
              <a:gd name="connsiteY10" fmla="*/ 40467 h 1589780"/>
              <a:gd name="connsiteX11" fmla="*/ 296562 w 1161535"/>
              <a:gd name="connsiteY11" fmla="*/ 56943 h 1589780"/>
              <a:gd name="connsiteX12" fmla="*/ 214184 w 1161535"/>
              <a:gd name="connsiteY12" fmla="*/ 89894 h 1589780"/>
              <a:gd name="connsiteX13" fmla="*/ 98854 w 1161535"/>
              <a:gd name="connsiteY13" fmla="*/ 188748 h 1589780"/>
              <a:gd name="connsiteX14" fmla="*/ 82378 w 1161535"/>
              <a:gd name="connsiteY14" fmla="*/ 221700 h 1589780"/>
              <a:gd name="connsiteX15" fmla="*/ 57665 w 1161535"/>
              <a:gd name="connsiteY15" fmla="*/ 254651 h 1589780"/>
              <a:gd name="connsiteX16" fmla="*/ 41189 w 1161535"/>
              <a:gd name="connsiteY16" fmla="*/ 304078 h 1589780"/>
              <a:gd name="connsiteX17" fmla="*/ 32951 w 1161535"/>
              <a:gd name="connsiteY17" fmla="*/ 328792 h 1589780"/>
              <a:gd name="connsiteX18" fmla="*/ 24714 w 1161535"/>
              <a:gd name="connsiteY18" fmla="*/ 353505 h 1589780"/>
              <a:gd name="connsiteX19" fmla="*/ 16476 w 1161535"/>
              <a:gd name="connsiteY19" fmla="*/ 419408 h 1589780"/>
              <a:gd name="connsiteX20" fmla="*/ 8238 w 1161535"/>
              <a:gd name="connsiteY20" fmla="*/ 444121 h 1589780"/>
              <a:gd name="connsiteX21" fmla="*/ 0 w 1161535"/>
              <a:gd name="connsiteY21" fmla="*/ 510024 h 1589780"/>
              <a:gd name="connsiteX22" fmla="*/ 8238 w 1161535"/>
              <a:gd name="connsiteY22" fmla="*/ 740684 h 1589780"/>
              <a:gd name="connsiteX23" fmla="*/ 16476 w 1161535"/>
              <a:gd name="connsiteY23" fmla="*/ 773635 h 1589780"/>
              <a:gd name="connsiteX24" fmla="*/ 24714 w 1161535"/>
              <a:gd name="connsiteY24" fmla="*/ 847775 h 1589780"/>
              <a:gd name="connsiteX25" fmla="*/ 57665 w 1161535"/>
              <a:gd name="connsiteY25" fmla="*/ 930154 h 1589780"/>
              <a:gd name="connsiteX26" fmla="*/ 74141 w 1161535"/>
              <a:gd name="connsiteY26" fmla="*/ 971343 h 1589780"/>
              <a:gd name="connsiteX27" fmla="*/ 98854 w 1161535"/>
              <a:gd name="connsiteY27" fmla="*/ 1037246 h 1589780"/>
              <a:gd name="connsiteX28" fmla="*/ 107092 w 1161535"/>
              <a:gd name="connsiteY28" fmla="*/ 1070197 h 1589780"/>
              <a:gd name="connsiteX29" fmla="*/ 140043 w 1161535"/>
              <a:gd name="connsiteY29" fmla="*/ 1119624 h 1589780"/>
              <a:gd name="connsiteX30" fmla="*/ 148281 w 1161535"/>
              <a:gd name="connsiteY30" fmla="*/ 1144338 h 1589780"/>
              <a:gd name="connsiteX31" fmla="*/ 197708 w 1161535"/>
              <a:gd name="connsiteY31" fmla="*/ 1218478 h 1589780"/>
              <a:gd name="connsiteX32" fmla="*/ 214184 w 1161535"/>
              <a:gd name="connsiteY32" fmla="*/ 1243192 h 1589780"/>
              <a:gd name="connsiteX33" fmla="*/ 230659 w 1161535"/>
              <a:gd name="connsiteY33" fmla="*/ 1276143 h 1589780"/>
              <a:gd name="connsiteX34" fmla="*/ 255373 w 1161535"/>
              <a:gd name="connsiteY34" fmla="*/ 1300857 h 1589780"/>
              <a:gd name="connsiteX35" fmla="*/ 280087 w 1161535"/>
              <a:gd name="connsiteY35" fmla="*/ 1333808 h 1589780"/>
              <a:gd name="connsiteX36" fmla="*/ 304800 w 1161535"/>
              <a:gd name="connsiteY36" fmla="*/ 1350284 h 1589780"/>
              <a:gd name="connsiteX37" fmla="*/ 329514 w 1161535"/>
              <a:gd name="connsiteY37" fmla="*/ 1383235 h 1589780"/>
              <a:gd name="connsiteX38" fmla="*/ 395416 w 1161535"/>
              <a:gd name="connsiteY38" fmla="*/ 1432662 h 1589780"/>
              <a:gd name="connsiteX39" fmla="*/ 436605 w 1161535"/>
              <a:gd name="connsiteY39" fmla="*/ 1465613 h 1589780"/>
              <a:gd name="connsiteX40" fmla="*/ 469557 w 1161535"/>
              <a:gd name="connsiteY40" fmla="*/ 1490327 h 1589780"/>
              <a:gd name="connsiteX41" fmla="*/ 609600 w 1161535"/>
              <a:gd name="connsiteY41" fmla="*/ 1556230 h 1589780"/>
              <a:gd name="connsiteX42" fmla="*/ 675503 w 1161535"/>
              <a:gd name="connsiteY42" fmla="*/ 1572705 h 1589780"/>
              <a:gd name="connsiteX43" fmla="*/ 708454 w 1161535"/>
              <a:gd name="connsiteY43" fmla="*/ 1589181 h 1589780"/>
              <a:gd name="connsiteX44" fmla="*/ 1005016 w 1161535"/>
              <a:gd name="connsiteY44" fmla="*/ 1580943 h 1589780"/>
              <a:gd name="connsiteX45" fmla="*/ 1029730 w 1161535"/>
              <a:gd name="connsiteY45" fmla="*/ 1572705 h 1589780"/>
              <a:gd name="connsiteX46" fmla="*/ 1062681 w 1161535"/>
              <a:gd name="connsiteY46" fmla="*/ 1556230 h 1589780"/>
              <a:gd name="connsiteX47" fmla="*/ 1087395 w 1161535"/>
              <a:gd name="connsiteY47" fmla="*/ 1523278 h 1589780"/>
              <a:gd name="connsiteX48" fmla="*/ 1136822 w 1161535"/>
              <a:gd name="connsiteY48" fmla="*/ 1473851 h 1589780"/>
              <a:gd name="connsiteX49" fmla="*/ 1153297 w 1161535"/>
              <a:gd name="connsiteY49" fmla="*/ 1424424 h 1589780"/>
              <a:gd name="connsiteX50" fmla="*/ 1161535 w 1161535"/>
              <a:gd name="connsiteY50" fmla="*/ 1399711 h 1589780"/>
              <a:gd name="connsiteX51" fmla="*/ 1136822 w 1161535"/>
              <a:gd name="connsiteY51" fmla="*/ 1218478 h 1589780"/>
              <a:gd name="connsiteX52" fmla="*/ 1120346 w 1161535"/>
              <a:gd name="connsiteY52" fmla="*/ 1193765 h 1589780"/>
              <a:gd name="connsiteX53" fmla="*/ 1112108 w 1161535"/>
              <a:gd name="connsiteY53" fmla="*/ 1169051 h 1589780"/>
              <a:gd name="connsiteX54" fmla="*/ 1062681 w 1161535"/>
              <a:gd name="connsiteY54" fmla="*/ 1078435 h 1589780"/>
              <a:gd name="connsiteX55" fmla="*/ 1054443 w 1161535"/>
              <a:gd name="connsiteY55" fmla="*/ 1053721 h 1589780"/>
              <a:gd name="connsiteX56" fmla="*/ 1037968 w 1161535"/>
              <a:gd name="connsiteY56" fmla="*/ 1029008 h 1589780"/>
              <a:gd name="connsiteX57" fmla="*/ 1029730 w 1161535"/>
              <a:gd name="connsiteY57" fmla="*/ 971343 h 1589780"/>
              <a:gd name="connsiteX58" fmla="*/ 1021492 w 1161535"/>
              <a:gd name="connsiteY58" fmla="*/ 938392 h 1589780"/>
              <a:gd name="connsiteX59" fmla="*/ 1029730 w 1161535"/>
              <a:gd name="connsiteY59" fmla="*/ 625354 h 1589780"/>
              <a:gd name="connsiteX60" fmla="*/ 1037968 w 1161535"/>
              <a:gd name="connsiteY60" fmla="*/ 584165 h 1589780"/>
              <a:gd name="connsiteX61" fmla="*/ 1046205 w 1161535"/>
              <a:gd name="connsiteY61" fmla="*/ 534738 h 1589780"/>
              <a:gd name="connsiteX62" fmla="*/ 1062681 w 1161535"/>
              <a:gd name="connsiteY62" fmla="*/ 427646 h 1589780"/>
              <a:gd name="connsiteX63" fmla="*/ 1062681 w 1161535"/>
              <a:gd name="connsiteY63" fmla="*/ 131084 h 1589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1161535" h="1589780">
                <a:moveTo>
                  <a:pt x="1062681" y="131084"/>
                </a:moveTo>
                <a:cubicBezTo>
                  <a:pt x="1055816" y="78911"/>
                  <a:pt x="1034474" y="121689"/>
                  <a:pt x="1021492" y="114608"/>
                </a:cubicBezTo>
                <a:cubicBezTo>
                  <a:pt x="1004109" y="105126"/>
                  <a:pt x="988541" y="92641"/>
                  <a:pt x="972065" y="81657"/>
                </a:cubicBezTo>
                <a:cubicBezTo>
                  <a:pt x="963827" y="76165"/>
                  <a:pt x="956744" y="68312"/>
                  <a:pt x="947351" y="65181"/>
                </a:cubicBezTo>
                <a:cubicBezTo>
                  <a:pt x="930875" y="59689"/>
                  <a:pt x="914772" y="52917"/>
                  <a:pt x="897924" y="48705"/>
                </a:cubicBezTo>
                <a:cubicBezTo>
                  <a:pt x="851390" y="37071"/>
                  <a:pt x="876075" y="42687"/>
                  <a:pt x="823784" y="32230"/>
                </a:cubicBezTo>
                <a:cubicBezTo>
                  <a:pt x="810054" y="26738"/>
                  <a:pt x="796623" y="20430"/>
                  <a:pt x="782595" y="15754"/>
                </a:cubicBezTo>
                <a:cubicBezTo>
                  <a:pt x="677492" y="-19281"/>
                  <a:pt x="460293" y="14935"/>
                  <a:pt x="428368" y="15754"/>
                </a:cubicBezTo>
                <a:cubicBezTo>
                  <a:pt x="417384" y="18500"/>
                  <a:pt x="406302" y="20882"/>
                  <a:pt x="395416" y="23992"/>
                </a:cubicBezTo>
                <a:cubicBezTo>
                  <a:pt x="387067" y="26378"/>
                  <a:pt x="379180" y="30346"/>
                  <a:pt x="370703" y="32230"/>
                </a:cubicBezTo>
                <a:cubicBezTo>
                  <a:pt x="354398" y="35853"/>
                  <a:pt x="337752" y="37721"/>
                  <a:pt x="321276" y="40467"/>
                </a:cubicBezTo>
                <a:cubicBezTo>
                  <a:pt x="313038" y="45959"/>
                  <a:pt x="305609" y="52922"/>
                  <a:pt x="296562" y="56943"/>
                </a:cubicBezTo>
                <a:cubicBezTo>
                  <a:pt x="272270" y="67739"/>
                  <a:pt x="236658" y="72414"/>
                  <a:pt x="214184" y="89894"/>
                </a:cubicBezTo>
                <a:cubicBezTo>
                  <a:pt x="174217" y="120979"/>
                  <a:pt x="98854" y="188748"/>
                  <a:pt x="98854" y="188748"/>
                </a:cubicBezTo>
                <a:cubicBezTo>
                  <a:pt x="93362" y="199732"/>
                  <a:pt x="88887" y="211286"/>
                  <a:pt x="82378" y="221700"/>
                </a:cubicBezTo>
                <a:cubicBezTo>
                  <a:pt x="75101" y="233343"/>
                  <a:pt x="63805" y="242371"/>
                  <a:pt x="57665" y="254651"/>
                </a:cubicBezTo>
                <a:cubicBezTo>
                  <a:pt x="49898" y="270184"/>
                  <a:pt x="46681" y="287602"/>
                  <a:pt x="41189" y="304078"/>
                </a:cubicBezTo>
                <a:lnTo>
                  <a:pt x="32951" y="328792"/>
                </a:lnTo>
                <a:lnTo>
                  <a:pt x="24714" y="353505"/>
                </a:lnTo>
                <a:cubicBezTo>
                  <a:pt x="21968" y="375473"/>
                  <a:pt x="20436" y="397626"/>
                  <a:pt x="16476" y="419408"/>
                </a:cubicBezTo>
                <a:cubicBezTo>
                  <a:pt x="14923" y="427951"/>
                  <a:pt x="9791" y="435578"/>
                  <a:pt x="8238" y="444121"/>
                </a:cubicBezTo>
                <a:cubicBezTo>
                  <a:pt x="4278" y="465903"/>
                  <a:pt x="2746" y="488056"/>
                  <a:pt x="0" y="510024"/>
                </a:cubicBezTo>
                <a:cubicBezTo>
                  <a:pt x="2746" y="586911"/>
                  <a:pt x="3439" y="663898"/>
                  <a:pt x="8238" y="740684"/>
                </a:cubicBezTo>
                <a:cubicBezTo>
                  <a:pt x="8944" y="751984"/>
                  <a:pt x="14754" y="762445"/>
                  <a:pt x="16476" y="773635"/>
                </a:cubicBezTo>
                <a:cubicBezTo>
                  <a:pt x="20257" y="798211"/>
                  <a:pt x="18386" y="823728"/>
                  <a:pt x="24714" y="847775"/>
                </a:cubicBezTo>
                <a:cubicBezTo>
                  <a:pt x="32241" y="876376"/>
                  <a:pt x="46681" y="902694"/>
                  <a:pt x="57665" y="930154"/>
                </a:cubicBezTo>
                <a:cubicBezTo>
                  <a:pt x="63157" y="943884"/>
                  <a:pt x="70555" y="956997"/>
                  <a:pt x="74141" y="971343"/>
                </a:cubicBezTo>
                <a:cubicBezTo>
                  <a:pt x="95281" y="1055912"/>
                  <a:pt x="66549" y="951101"/>
                  <a:pt x="98854" y="1037246"/>
                </a:cubicBezTo>
                <a:cubicBezTo>
                  <a:pt x="102829" y="1047847"/>
                  <a:pt x="102029" y="1060071"/>
                  <a:pt x="107092" y="1070197"/>
                </a:cubicBezTo>
                <a:cubicBezTo>
                  <a:pt x="115947" y="1087908"/>
                  <a:pt x="133781" y="1100839"/>
                  <a:pt x="140043" y="1119624"/>
                </a:cubicBezTo>
                <a:cubicBezTo>
                  <a:pt x="142789" y="1127862"/>
                  <a:pt x="144398" y="1136571"/>
                  <a:pt x="148281" y="1144338"/>
                </a:cubicBezTo>
                <a:cubicBezTo>
                  <a:pt x="166850" y="1181475"/>
                  <a:pt x="174715" y="1186287"/>
                  <a:pt x="197708" y="1218478"/>
                </a:cubicBezTo>
                <a:cubicBezTo>
                  <a:pt x="203463" y="1226535"/>
                  <a:pt x="209272" y="1234596"/>
                  <a:pt x="214184" y="1243192"/>
                </a:cubicBezTo>
                <a:cubicBezTo>
                  <a:pt x="220277" y="1253854"/>
                  <a:pt x="223521" y="1266150"/>
                  <a:pt x="230659" y="1276143"/>
                </a:cubicBezTo>
                <a:cubicBezTo>
                  <a:pt x="237431" y="1285623"/>
                  <a:pt x="247791" y="1292012"/>
                  <a:pt x="255373" y="1300857"/>
                </a:cubicBezTo>
                <a:cubicBezTo>
                  <a:pt x="264308" y="1311281"/>
                  <a:pt x="270379" y="1324100"/>
                  <a:pt x="280087" y="1333808"/>
                </a:cubicBezTo>
                <a:cubicBezTo>
                  <a:pt x="287088" y="1340809"/>
                  <a:pt x="297799" y="1343283"/>
                  <a:pt x="304800" y="1350284"/>
                </a:cubicBezTo>
                <a:cubicBezTo>
                  <a:pt x="314508" y="1359992"/>
                  <a:pt x="319806" y="1373527"/>
                  <a:pt x="329514" y="1383235"/>
                </a:cubicBezTo>
                <a:cubicBezTo>
                  <a:pt x="349080" y="1402801"/>
                  <a:pt x="372603" y="1417453"/>
                  <a:pt x="395416" y="1432662"/>
                </a:cubicBezTo>
                <a:cubicBezTo>
                  <a:pt x="426680" y="1479557"/>
                  <a:pt x="393754" y="1441126"/>
                  <a:pt x="436605" y="1465613"/>
                </a:cubicBezTo>
                <a:cubicBezTo>
                  <a:pt x="448526" y="1472425"/>
                  <a:pt x="457636" y="1483515"/>
                  <a:pt x="469557" y="1490327"/>
                </a:cubicBezTo>
                <a:cubicBezTo>
                  <a:pt x="489879" y="1501939"/>
                  <a:pt x="578730" y="1545940"/>
                  <a:pt x="609600" y="1556230"/>
                </a:cubicBezTo>
                <a:cubicBezTo>
                  <a:pt x="631082" y="1563391"/>
                  <a:pt x="653535" y="1567213"/>
                  <a:pt x="675503" y="1572705"/>
                </a:cubicBezTo>
                <a:cubicBezTo>
                  <a:pt x="686487" y="1578197"/>
                  <a:pt x="696178" y="1588874"/>
                  <a:pt x="708454" y="1589181"/>
                </a:cubicBezTo>
                <a:cubicBezTo>
                  <a:pt x="807315" y="1591653"/>
                  <a:pt x="906254" y="1586008"/>
                  <a:pt x="1005016" y="1580943"/>
                </a:cubicBezTo>
                <a:cubicBezTo>
                  <a:pt x="1013688" y="1580498"/>
                  <a:pt x="1021748" y="1576126"/>
                  <a:pt x="1029730" y="1572705"/>
                </a:cubicBezTo>
                <a:cubicBezTo>
                  <a:pt x="1041017" y="1567868"/>
                  <a:pt x="1051697" y="1561722"/>
                  <a:pt x="1062681" y="1556230"/>
                </a:cubicBezTo>
                <a:cubicBezTo>
                  <a:pt x="1070919" y="1545246"/>
                  <a:pt x="1077686" y="1532987"/>
                  <a:pt x="1087395" y="1523278"/>
                </a:cubicBezTo>
                <a:cubicBezTo>
                  <a:pt x="1148703" y="1461970"/>
                  <a:pt x="1097993" y="1532095"/>
                  <a:pt x="1136822" y="1473851"/>
                </a:cubicBezTo>
                <a:lnTo>
                  <a:pt x="1153297" y="1424424"/>
                </a:lnTo>
                <a:lnTo>
                  <a:pt x="1161535" y="1399711"/>
                </a:lnTo>
                <a:cubicBezTo>
                  <a:pt x="1160185" y="1378110"/>
                  <a:pt x="1164072" y="1259352"/>
                  <a:pt x="1136822" y="1218478"/>
                </a:cubicBezTo>
                <a:lnTo>
                  <a:pt x="1120346" y="1193765"/>
                </a:lnTo>
                <a:cubicBezTo>
                  <a:pt x="1117600" y="1185527"/>
                  <a:pt x="1115701" y="1176956"/>
                  <a:pt x="1112108" y="1169051"/>
                </a:cubicBezTo>
                <a:cubicBezTo>
                  <a:pt x="1085408" y="1110309"/>
                  <a:pt x="1088477" y="1117127"/>
                  <a:pt x="1062681" y="1078435"/>
                </a:cubicBezTo>
                <a:cubicBezTo>
                  <a:pt x="1059935" y="1070197"/>
                  <a:pt x="1058326" y="1061488"/>
                  <a:pt x="1054443" y="1053721"/>
                </a:cubicBezTo>
                <a:cubicBezTo>
                  <a:pt x="1050015" y="1044866"/>
                  <a:pt x="1040813" y="1038491"/>
                  <a:pt x="1037968" y="1029008"/>
                </a:cubicBezTo>
                <a:cubicBezTo>
                  <a:pt x="1032389" y="1010410"/>
                  <a:pt x="1033203" y="990447"/>
                  <a:pt x="1029730" y="971343"/>
                </a:cubicBezTo>
                <a:cubicBezTo>
                  <a:pt x="1027705" y="960204"/>
                  <a:pt x="1024238" y="949376"/>
                  <a:pt x="1021492" y="938392"/>
                </a:cubicBezTo>
                <a:cubicBezTo>
                  <a:pt x="1024238" y="834046"/>
                  <a:pt x="1024880" y="729623"/>
                  <a:pt x="1029730" y="625354"/>
                </a:cubicBezTo>
                <a:cubicBezTo>
                  <a:pt x="1030381" y="611368"/>
                  <a:pt x="1035463" y="597941"/>
                  <a:pt x="1037968" y="584165"/>
                </a:cubicBezTo>
                <a:cubicBezTo>
                  <a:pt x="1040956" y="567732"/>
                  <a:pt x="1044133" y="551312"/>
                  <a:pt x="1046205" y="534738"/>
                </a:cubicBezTo>
                <a:cubicBezTo>
                  <a:pt x="1058947" y="432801"/>
                  <a:pt x="1044571" y="481975"/>
                  <a:pt x="1062681" y="427646"/>
                </a:cubicBezTo>
                <a:cubicBezTo>
                  <a:pt x="1059852" y="334286"/>
                  <a:pt x="1069546" y="183257"/>
                  <a:pt x="1062681" y="131084"/>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7" name="Striped Right Arrow 6"/>
          <p:cNvSpPr/>
          <p:nvPr/>
        </p:nvSpPr>
        <p:spPr>
          <a:xfrm>
            <a:off x="6324600" y="2514600"/>
            <a:ext cx="228600" cy="3810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0000FF"/>
              </a:solidFill>
            </a:endParaRPr>
          </a:p>
        </p:txBody>
      </p:sp>
      <p:sp>
        <p:nvSpPr>
          <p:cNvPr id="5127" name="TextBox 2"/>
          <p:cNvSpPr txBox="1">
            <a:spLocks noChangeArrowheads="1"/>
          </p:cNvSpPr>
          <p:nvPr/>
        </p:nvSpPr>
        <p:spPr bwMode="auto">
          <a:xfrm>
            <a:off x="1828800" y="1335088"/>
            <a:ext cx="61722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a:solidFill>
                  <a:srgbClr val="000000"/>
                </a:solidFill>
                <a:latin typeface="Franklin Gothic Medium Cond" pitchFamily="34" charset="0"/>
              </a:rPr>
              <a:t>We need to consider one more thing in this modeling.</a:t>
            </a:r>
          </a:p>
        </p:txBody>
      </p:sp>
      <p:sp>
        <p:nvSpPr>
          <p:cNvPr id="11" name="Freeform 10"/>
          <p:cNvSpPr/>
          <p:nvPr/>
        </p:nvSpPr>
        <p:spPr>
          <a:xfrm>
            <a:off x="2057400" y="3262313"/>
            <a:ext cx="4664075" cy="623887"/>
          </a:xfrm>
          <a:custGeom>
            <a:avLst/>
            <a:gdLst>
              <a:gd name="connsiteX0" fmla="*/ 0 w 5453449"/>
              <a:gd name="connsiteY0" fmla="*/ 189501 h 972096"/>
              <a:gd name="connsiteX1" fmla="*/ 32951 w 5453449"/>
              <a:gd name="connsiteY1" fmla="*/ 230690 h 972096"/>
              <a:gd name="connsiteX2" fmla="*/ 131805 w 5453449"/>
              <a:gd name="connsiteY2" fmla="*/ 321306 h 972096"/>
              <a:gd name="connsiteX3" fmla="*/ 230659 w 5453449"/>
              <a:gd name="connsiteY3" fmla="*/ 387209 h 972096"/>
              <a:gd name="connsiteX4" fmla="*/ 280087 w 5453449"/>
              <a:gd name="connsiteY4" fmla="*/ 420161 h 972096"/>
              <a:gd name="connsiteX5" fmla="*/ 345989 w 5453449"/>
              <a:gd name="connsiteY5" fmla="*/ 453112 h 972096"/>
              <a:gd name="connsiteX6" fmla="*/ 502508 w 5453449"/>
              <a:gd name="connsiteY6" fmla="*/ 543728 h 972096"/>
              <a:gd name="connsiteX7" fmla="*/ 576649 w 5453449"/>
              <a:gd name="connsiteY7" fmla="*/ 576679 h 972096"/>
              <a:gd name="connsiteX8" fmla="*/ 741405 w 5453449"/>
              <a:gd name="connsiteY8" fmla="*/ 659058 h 972096"/>
              <a:gd name="connsiteX9" fmla="*/ 864973 w 5453449"/>
              <a:gd name="connsiteY9" fmla="*/ 708485 h 972096"/>
              <a:gd name="connsiteX10" fmla="*/ 922638 w 5453449"/>
              <a:gd name="connsiteY10" fmla="*/ 741436 h 972096"/>
              <a:gd name="connsiteX11" fmla="*/ 988541 w 5453449"/>
              <a:gd name="connsiteY11" fmla="*/ 757912 h 972096"/>
              <a:gd name="connsiteX12" fmla="*/ 1046205 w 5453449"/>
              <a:gd name="connsiteY12" fmla="*/ 774388 h 972096"/>
              <a:gd name="connsiteX13" fmla="*/ 1095632 w 5453449"/>
              <a:gd name="connsiteY13" fmla="*/ 799101 h 972096"/>
              <a:gd name="connsiteX14" fmla="*/ 1210962 w 5453449"/>
              <a:gd name="connsiteY14" fmla="*/ 823815 h 972096"/>
              <a:gd name="connsiteX15" fmla="*/ 1392195 w 5453449"/>
              <a:gd name="connsiteY15" fmla="*/ 865004 h 972096"/>
              <a:gd name="connsiteX16" fmla="*/ 1449859 w 5453449"/>
              <a:gd name="connsiteY16" fmla="*/ 881479 h 972096"/>
              <a:gd name="connsiteX17" fmla="*/ 1565189 w 5453449"/>
              <a:gd name="connsiteY17" fmla="*/ 897955 h 972096"/>
              <a:gd name="connsiteX18" fmla="*/ 1631092 w 5453449"/>
              <a:gd name="connsiteY18" fmla="*/ 914431 h 972096"/>
              <a:gd name="connsiteX19" fmla="*/ 1837038 w 5453449"/>
              <a:gd name="connsiteY19" fmla="*/ 930906 h 972096"/>
              <a:gd name="connsiteX20" fmla="*/ 2018270 w 5453449"/>
              <a:gd name="connsiteY20" fmla="*/ 947382 h 972096"/>
              <a:gd name="connsiteX21" fmla="*/ 2314832 w 5453449"/>
              <a:gd name="connsiteY21" fmla="*/ 972096 h 972096"/>
              <a:gd name="connsiteX22" fmla="*/ 3402227 w 5453449"/>
              <a:gd name="connsiteY22" fmla="*/ 963858 h 972096"/>
              <a:gd name="connsiteX23" fmla="*/ 3459892 w 5453449"/>
              <a:gd name="connsiteY23" fmla="*/ 955620 h 972096"/>
              <a:gd name="connsiteX24" fmla="*/ 3558746 w 5453449"/>
              <a:gd name="connsiteY24" fmla="*/ 947382 h 972096"/>
              <a:gd name="connsiteX25" fmla="*/ 3641124 w 5453449"/>
              <a:gd name="connsiteY25" fmla="*/ 930906 h 972096"/>
              <a:gd name="connsiteX26" fmla="*/ 3674076 w 5453449"/>
              <a:gd name="connsiteY26" fmla="*/ 922669 h 972096"/>
              <a:gd name="connsiteX27" fmla="*/ 3748216 w 5453449"/>
              <a:gd name="connsiteY27" fmla="*/ 906193 h 972096"/>
              <a:gd name="connsiteX28" fmla="*/ 3789405 w 5453449"/>
              <a:gd name="connsiteY28" fmla="*/ 889717 h 972096"/>
              <a:gd name="connsiteX29" fmla="*/ 3871784 w 5453449"/>
              <a:gd name="connsiteY29" fmla="*/ 865004 h 972096"/>
              <a:gd name="connsiteX30" fmla="*/ 3921211 w 5453449"/>
              <a:gd name="connsiteY30" fmla="*/ 840290 h 972096"/>
              <a:gd name="connsiteX31" fmla="*/ 3995351 w 5453449"/>
              <a:gd name="connsiteY31" fmla="*/ 807339 h 972096"/>
              <a:gd name="connsiteX32" fmla="*/ 4020065 w 5453449"/>
              <a:gd name="connsiteY32" fmla="*/ 799101 h 972096"/>
              <a:gd name="connsiteX33" fmla="*/ 4135395 w 5453449"/>
              <a:gd name="connsiteY33" fmla="*/ 741436 h 972096"/>
              <a:gd name="connsiteX34" fmla="*/ 4160108 w 5453449"/>
              <a:gd name="connsiteY34" fmla="*/ 733198 h 972096"/>
              <a:gd name="connsiteX35" fmla="*/ 4217773 w 5453449"/>
              <a:gd name="connsiteY35" fmla="*/ 700247 h 972096"/>
              <a:gd name="connsiteX36" fmla="*/ 4242487 w 5453449"/>
              <a:gd name="connsiteY36" fmla="*/ 692009 h 972096"/>
              <a:gd name="connsiteX37" fmla="*/ 4283676 w 5453449"/>
              <a:gd name="connsiteY37" fmla="*/ 667296 h 972096"/>
              <a:gd name="connsiteX38" fmla="*/ 4308389 w 5453449"/>
              <a:gd name="connsiteY38" fmla="*/ 650820 h 972096"/>
              <a:gd name="connsiteX39" fmla="*/ 4349578 w 5453449"/>
              <a:gd name="connsiteY39" fmla="*/ 634344 h 972096"/>
              <a:gd name="connsiteX40" fmla="*/ 4390768 w 5453449"/>
              <a:gd name="connsiteY40" fmla="*/ 609631 h 972096"/>
              <a:gd name="connsiteX41" fmla="*/ 4415481 w 5453449"/>
              <a:gd name="connsiteY41" fmla="*/ 601393 h 972096"/>
              <a:gd name="connsiteX42" fmla="*/ 4456670 w 5453449"/>
              <a:gd name="connsiteY42" fmla="*/ 576679 h 972096"/>
              <a:gd name="connsiteX43" fmla="*/ 4481384 w 5453449"/>
              <a:gd name="connsiteY43" fmla="*/ 560204 h 972096"/>
              <a:gd name="connsiteX44" fmla="*/ 4506097 w 5453449"/>
              <a:gd name="connsiteY44" fmla="*/ 551966 h 972096"/>
              <a:gd name="connsiteX45" fmla="*/ 4572000 w 5453449"/>
              <a:gd name="connsiteY45" fmla="*/ 502539 h 972096"/>
              <a:gd name="connsiteX46" fmla="*/ 4637903 w 5453449"/>
              <a:gd name="connsiteY46" fmla="*/ 461350 h 972096"/>
              <a:gd name="connsiteX47" fmla="*/ 4662616 w 5453449"/>
              <a:gd name="connsiteY47" fmla="*/ 453112 h 972096"/>
              <a:gd name="connsiteX48" fmla="*/ 4687330 w 5453449"/>
              <a:gd name="connsiteY48" fmla="*/ 436636 h 972096"/>
              <a:gd name="connsiteX49" fmla="*/ 4728519 w 5453449"/>
              <a:gd name="connsiteY49" fmla="*/ 411923 h 972096"/>
              <a:gd name="connsiteX50" fmla="*/ 4761470 w 5453449"/>
              <a:gd name="connsiteY50" fmla="*/ 395447 h 972096"/>
              <a:gd name="connsiteX51" fmla="*/ 4794422 w 5453449"/>
              <a:gd name="connsiteY51" fmla="*/ 370733 h 972096"/>
              <a:gd name="connsiteX52" fmla="*/ 4827373 w 5453449"/>
              <a:gd name="connsiteY52" fmla="*/ 354258 h 972096"/>
              <a:gd name="connsiteX53" fmla="*/ 4852087 w 5453449"/>
              <a:gd name="connsiteY53" fmla="*/ 337782 h 972096"/>
              <a:gd name="connsiteX54" fmla="*/ 4885038 w 5453449"/>
              <a:gd name="connsiteY54" fmla="*/ 321306 h 972096"/>
              <a:gd name="connsiteX55" fmla="*/ 4959178 w 5453449"/>
              <a:gd name="connsiteY55" fmla="*/ 271879 h 972096"/>
              <a:gd name="connsiteX56" fmla="*/ 4983892 w 5453449"/>
              <a:gd name="connsiteY56" fmla="*/ 255404 h 972096"/>
              <a:gd name="connsiteX57" fmla="*/ 5033319 w 5453449"/>
              <a:gd name="connsiteY57" fmla="*/ 238928 h 972096"/>
              <a:gd name="connsiteX58" fmla="*/ 5107459 w 5453449"/>
              <a:gd name="connsiteY58" fmla="*/ 197739 h 972096"/>
              <a:gd name="connsiteX59" fmla="*/ 5132173 w 5453449"/>
              <a:gd name="connsiteY59" fmla="*/ 189501 h 972096"/>
              <a:gd name="connsiteX60" fmla="*/ 5198076 w 5453449"/>
              <a:gd name="connsiteY60" fmla="*/ 148312 h 972096"/>
              <a:gd name="connsiteX61" fmla="*/ 5247503 w 5453449"/>
              <a:gd name="connsiteY61" fmla="*/ 123598 h 972096"/>
              <a:gd name="connsiteX62" fmla="*/ 5296930 w 5453449"/>
              <a:gd name="connsiteY62" fmla="*/ 82409 h 972096"/>
              <a:gd name="connsiteX63" fmla="*/ 5346357 w 5453449"/>
              <a:gd name="connsiteY63" fmla="*/ 65933 h 972096"/>
              <a:gd name="connsiteX64" fmla="*/ 5395784 w 5453449"/>
              <a:gd name="connsiteY64" fmla="*/ 32982 h 972096"/>
              <a:gd name="connsiteX65" fmla="*/ 5420497 w 5453449"/>
              <a:gd name="connsiteY65" fmla="*/ 16506 h 972096"/>
              <a:gd name="connsiteX66" fmla="*/ 5453449 w 5453449"/>
              <a:gd name="connsiteY66" fmla="*/ 31 h 972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5453449" h="972096">
                <a:moveTo>
                  <a:pt x="0" y="189501"/>
                </a:moveTo>
                <a:cubicBezTo>
                  <a:pt x="10984" y="203231"/>
                  <a:pt x="21070" y="217729"/>
                  <a:pt x="32951" y="230690"/>
                </a:cubicBezTo>
                <a:cubicBezTo>
                  <a:pt x="62911" y="263373"/>
                  <a:pt x="95351" y="295574"/>
                  <a:pt x="131805" y="321306"/>
                </a:cubicBezTo>
                <a:cubicBezTo>
                  <a:pt x="164159" y="344144"/>
                  <a:pt x="197708" y="365241"/>
                  <a:pt x="230659" y="387209"/>
                </a:cubicBezTo>
                <a:cubicBezTo>
                  <a:pt x="247135" y="398193"/>
                  <a:pt x="262376" y="411305"/>
                  <a:pt x="280087" y="420161"/>
                </a:cubicBezTo>
                <a:cubicBezTo>
                  <a:pt x="302054" y="431145"/>
                  <a:pt x="324519" y="441185"/>
                  <a:pt x="345989" y="453112"/>
                </a:cubicBezTo>
                <a:cubicBezTo>
                  <a:pt x="398688" y="482389"/>
                  <a:pt x="449367" y="515260"/>
                  <a:pt x="502508" y="543728"/>
                </a:cubicBezTo>
                <a:cubicBezTo>
                  <a:pt x="526347" y="556499"/>
                  <a:pt x="552294" y="564921"/>
                  <a:pt x="576649" y="576679"/>
                </a:cubicBezTo>
                <a:cubicBezTo>
                  <a:pt x="631944" y="603373"/>
                  <a:pt x="685714" y="633201"/>
                  <a:pt x="741405" y="659058"/>
                </a:cubicBezTo>
                <a:cubicBezTo>
                  <a:pt x="862874" y="715454"/>
                  <a:pt x="753668" y="652833"/>
                  <a:pt x="864973" y="708485"/>
                </a:cubicBezTo>
                <a:cubicBezTo>
                  <a:pt x="884774" y="718386"/>
                  <a:pt x="902083" y="733214"/>
                  <a:pt x="922638" y="741436"/>
                </a:cubicBezTo>
                <a:cubicBezTo>
                  <a:pt x="943662" y="749846"/>
                  <a:pt x="966662" y="752077"/>
                  <a:pt x="988541" y="757912"/>
                </a:cubicBezTo>
                <a:cubicBezTo>
                  <a:pt x="1007857" y="763063"/>
                  <a:pt x="1027547" y="767212"/>
                  <a:pt x="1046205" y="774388"/>
                </a:cubicBezTo>
                <a:cubicBezTo>
                  <a:pt x="1063397" y="781001"/>
                  <a:pt x="1078439" y="792489"/>
                  <a:pt x="1095632" y="799101"/>
                </a:cubicBezTo>
                <a:cubicBezTo>
                  <a:pt x="1172276" y="828579"/>
                  <a:pt x="1133206" y="805302"/>
                  <a:pt x="1210962" y="823815"/>
                </a:cubicBezTo>
                <a:cubicBezTo>
                  <a:pt x="1405101" y="870038"/>
                  <a:pt x="1254768" y="847825"/>
                  <a:pt x="1392195" y="865004"/>
                </a:cubicBezTo>
                <a:cubicBezTo>
                  <a:pt x="1411416" y="870496"/>
                  <a:pt x="1430222" y="877739"/>
                  <a:pt x="1449859" y="881479"/>
                </a:cubicBezTo>
                <a:cubicBezTo>
                  <a:pt x="1488007" y="888745"/>
                  <a:pt x="1527515" y="888536"/>
                  <a:pt x="1565189" y="897955"/>
                </a:cubicBezTo>
                <a:cubicBezTo>
                  <a:pt x="1587157" y="903447"/>
                  <a:pt x="1608793" y="910496"/>
                  <a:pt x="1631092" y="914431"/>
                </a:cubicBezTo>
                <a:cubicBezTo>
                  <a:pt x="1684901" y="923927"/>
                  <a:pt x="1793865" y="927498"/>
                  <a:pt x="1837038" y="930906"/>
                </a:cubicBezTo>
                <a:cubicBezTo>
                  <a:pt x="1897510" y="935680"/>
                  <a:pt x="1957789" y="942730"/>
                  <a:pt x="2018270" y="947382"/>
                </a:cubicBezTo>
                <a:cubicBezTo>
                  <a:pt x="2188570" y="960482"/>
                  <a:pt x="2089694" y="952518"/>
                  <a:pt x="2314832" y="972096"/>
                </a:cubicBezTo>
                <a:lnTo>
                  <a:pt x="3402227" y="963858"/>
                </a:lnTo>
                <a:cubicBezTo>
                  <a:pt x="3421642" y="963579"/>
                  <a:pt x="3440582" y="957653"/>
                  <a:pt x="3459892" y="955620"/>
                </a:cubicBezTo>
                <a:cubicBezTo>
                  <a:pt x="3492776" y="952158"/>
                  <a:pt x="3525795" y="950128"/>
                  <a:pt x="3558746" y="947382"/>
                </a:cubicBezTo>
                <a:cubicBezTo>
                  <a:pt x="3586205" y="941890"/>
                  <a:pt x="3613957" y="937697"/>
                  <a:pt x="3641124" y="930906"/>
                </a:cubicBezTo>
                <a:cubicBezTo>
                  <a:pt x="3652108" y="928160"/>
                  <a:pt x="3663024" y="925125"/>
                  <a:pt x="3674076" y="922669"/>
                </a:cubicBezTo>
                <a:cubicBezTo>
                  <a:pt x="3693661" y="918317"/>
                  <a:pt x="3728128" y="912889"/>
                  <a:pt x="3748216" y="906193"/>
                </a:cubicBezTo>
                <a:cubicBezTo>
                  <a:pt x="3762244" y="901517"/>
                  <a:pt x="3775559" y="894909"/>
                  <a:pt x="3789405" y="889717"/>
                </a:cubicBezTo>
                <a:cubicBezTo>
                  <a:pt x="3812702" y="880981"/>
                  <a:pt x="3852692" y="870459"/>
                  <a:pt x="3871784" y="865004"/>
                </a:cubicBezTo>
                <a:cubicBezTo>
                  <a:pt x="3916682" y="835070"/>
                  <a:pt x="3875737" y="859237"/>
                  <a:pt x="3921211" y="840290"/>
                </a:cubicBezTo>
                <a:cubicBezTo>
                  <a:pt x="3946175" y="829888"/>
                  <a:pt x="3970387" y="817741"/>
                  <a:pt x="3995351" y="807339"/>
                </a:cubicBezTo>
                <a:cubicBezTo>
                  <a:pt x="4003367" y="803999"/>
                  <a:pt x="4012208" y="802798"/>
                  <a:pt x="4020065" y="799101"/>
                </a:cubicBezTo>
                <a:cubicBezTo>
                  <a:pt x="4058955" y="780800"/>
                  <a:pt x="4094620" y="755028"/>
                  <a:pt x="4135395" y="741436"/>
                </a:cubicBezTo>
                <a:cubicBezTo>
                  <a:pt x="4143633" y="738690"/>
                  <a:pt x="4152341" y="737081"/>
                  <a:pt x="4160108" y="733198"/>
                </a:cubicBezTo>
                <a:cubicBezTo>
                  <a:pt x="4242835" y="691835"/>
                  <a:pt x="4116684" y="743572"/>
                  <a:pt x="4217773" y="700247"/>
                </a:cubicBezTo>
                <a:cubicBezTo>
                  <a:pt x="4225754" y="696826"/>
                  <a:pt x="4234720" y="695892"/>
                  <a:pt x="4242487" y="692009"/>
                </a:cubicBezTo>
                <a:cubicBezTo>
                  <a:pt x="4256808" y="684849"/>
                  <a:pt x="4270098" y="675782"/>
                  <a:pt x="4283676" y="667296"/>
                </a:cubicBezTo>
                <a:cubicBezTo>
                  <a:pt x="4292072" y="662049"/>
                  <a:pt x="4299534" y="655248"/>
                  <a:pt x="4308389" y="650820"/>
                </a:cubicBezTo>
                <a:cubicBezTo>
                  <a:pt x="4321615" y="644207"/>
                  <a:pt x="4336352" y="640957"/>
                  <a:pt x="4349578" y="634344"/>
                </a:cubicBezTo>
                <a:cubicBezTo>
                  <a:pt x="4363899" y="627183"/>
                  <a:pt x="4376447" y="616792"/>
                  <a:pt x="4390768" y="609631"/>
                </a:cubicBezTo>
                <a:cubicBezTo>
                  <a:pt x="4398535" y="605748"/>
                  <a:pt x="4407714" y="605276"/>
                  <a:pt x="4415481" y="601393"/>
                </a:cubicBezTo>
                <a:cubicBezTo>
                  <a:pt x="4429802" y="594232"/>
                  <a:pt x="4443092" y="585165"/>
                  <a:pt x="4456670" y="576679"/>
                </a:cubicBezTo>
                <a:cubicBezTo>
                  <a:pt x="4465066" y="571432"/>
                  <a:pt x="4472529" y="564632"/>
                  <a:pt x="4481384" y="560204"/>
                </a:cubicBezTo>
                <a:cubicBezTo>
                  <a:pt x="4489151" y="556321"/>
                  <a:pt x="4497859" y="554712"/>
                  <a:pt x="4506097" y="551966"/>
                </a:cubicBezTo>
                <a:cubicBezTo>
                  <a:pt x="4544616" y="513447"/>
                  <a:pt x="4517408" y="536658"/>
                  <a:pt x="4572000" y="502539"/>
                </a:cubicBezTo>
                <a:cubicBezTo>
                  <a:pt x="4598143" y="486200"/>
                  <a:pt x="4607458" y="476573"/>
                  <a:pt x="4637903" y="461350"/>
                </a:cubicBezTo>
                <a:cubicBezTo>
                  <a:pt x="4645670" y="457467"/>
                  <a:pt x="4654849" y="456995"/>
                  <a:pt x="4662616" y="453112"/>
                </a:cubicBezTo>
                <a:cubicBezTo>
                  <a:pt x="4671472" y="448684"/>
                  <a:pt x="4678934" y="441883"/>
                  <a:pt x="4687330" y="436636"/>
                </a:cubicBezTo>
                <a:cubicBezTo>
                  <a:pt x="4700908" y="428150"/>
                  <a:pt x="4714523" y="419699"/>
                  <a:pt x="4728519" y="411923"/>
                </a:cubicBezTo>
                <a:cubicBezTo>
                  <a:pt x="4739254" y="405959"/>
                  <a:pt x="4751056" y="401956"/>
                  <a:pt x="4761470" y="395447"/>
                </a:cubicBezTo>
                <a:cubicBezTo>
                  <a:pt x="4773113" y="388170"/>
                  <a:pt x="4782779" y="378010"/>
                  <a:pt x="4794422" y="370733"/>
                </a:cubicBezTo>
                <a:cubicBezTo>
                  <a:pt x="4804835" y="364225"/>
                  <a:pt x="4816711" y="360351"/>
                  <a:pt x="4827373" y="354258"/>
                </a:cubicBezTo>
                <a:cubicBezTo>
                  <a:pt x="4835969" y="349346"/>
                  <a:pt x="4843491" y="342694"/>
                  <a:pt x="4852087" y="337782"/>
                </a:cubicBezTo>
                <a:cubicBezTo>
                  <a:pt x="4862749" y="331689"/>
                  <a:pt x="4874508" y="327624"/>
                  <a:pt x="4885038" y="321306"/>
                </a:cubicBezTo>
                <a:cubicBezTo>
                  <a:pt x="4885080" y="321281"/>
                  <a:pt x="4946801" y="280130"/>
                  <a:pt x="4959178" y="271879"/>
                </a:cubicBezTo>
                <a:cubicBezTo>
                  <a:pt x="4967416" y="266387"/>
                  <a:pt x="4974499" y="258535"/>
                  <a:pt x="4983892" y="255404"/>
                </a:cubicBezTo>
                <a:lnTo>
                  <a:pt x="5033319" y="238928"/>
                </a:lnTo>
                <a:cubicBezTo>
                  <a:pt x="5070312" y="201935"/>
                  <a:pt x="5046980" y="217899"/>
                  <a:pt x="5107459" y="197739"/>
                </a:cubicBezTo>
                <a:lnTo>
                  <a:pt x="5132173" y="189501"/>
                </a:lnTo>
                <a:cubicBezTo>
                  <a:pt x="5226712" y="113871"/>
                  <a:pt x="5133682" y="180509"/>
                  <a:pt x="5198076" y="148312"/>
                </a:cubicBezTo>
                <a:cubicBezTo>
                  <a:pt x="5261954" y="116373"/>
                  <a:pt x="5185383" y="144305"/>
                  <a:pt x="5247503" y="123598"/>
                </a:cubicBezTo>
                <a:cubicBezTo>
                  <a:pt x="5263023" y="108078"/>
                  <a:pt x="5276285" y="91584"/>
                  <a:pt x="5296930" y="82409"/>
                </a:cubicBezTo>
                <a:cubicBezTo>
                  <a:pt x="5312800" y="75356"/>
                  <a:pt x="5331907" y="75566"/>
                  <a:pt x="5346357" y="65933"/>
                </a:cubicBezTo>
                <a:lnTo>
                  <a:pt x="5395784" y="32982"/>
                </a:lnTo>
                <a:lnTo>
                  <a:pt x="5420497" y="16506"/>
                </a:lnTo>
                <a:cubicBezTo>
                  <a:pt x="5447494" y="-1492"/>
                  <a:pt x="5435311" y="31"/>
                  <a:pt x="5453449" y="31"/>
                </a:cubicBezTo>
              </a:path>
            </a:pathLst>
          </a:custGeom>
          <a:noFill/>
          <a:ln>
            <a:solidFill>
              <a:srgbClr val="0000FF"/>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13" name="TextBox 2"/>
          <p:cNvSpPr txBox="1">
            <a:spLocks noChangeArrowheads="1"/>
          </p:cNvSpPr>
          <p:nvPr/>
        </p:nvSpPr>
        <p:spPr bwMode="auto">
          <a:xfrm>
            <a:off x="1828800" y="3962400"/>
            <a:ext cx="6172200"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defRPr/>
            </a:pPr>
            <a:r>
              <a:rPr lang="en-US" b="1" dirty="0" smtClean="0">
                <a:solidFill>
                  <a:srgbClr val="000000"/>
                </a:solidFill>
                <a:latin typeface="Franklin Gothic Medium Cond" pitchFamily="34" charset="0"/>
              </a:rPr>
              <a:t>In real world,</a:t>
            </a:r>
          </a:p>
          <a:p>
            <a:pPr marL="285750" indent="-285750" eaLnBrk="1" hangingPunct="1">
              <a:buFontTx/>
              <a:buChar char="-"/>
              <a:defRPr/>
            </a:pPr>
            <a:r>
              <a:rPr lang="en-US" b="1" dirty="0" smtClean="0">
                <a:solidFill>
                  <a:srgbClr val="000000"/>
                </a:solidFill>
                <a:latin typeface="Franklin Gothic Medium Cond" pitchFamily="34" charset="0"/>
              </a:rPr>
              <a:t>Antenna receives not only signal energy but also </a:t>
            </a:r>
            <a:r>
              <a:rPr lang="en-US" b="1" dirty="0" smtClean="0">
                <a:solidFill>
                  <a:srgbClr val="FF0000"/>
                </a:solidFill>
                <a:latin typeface="Franklin Gothic Medium Cond" pitchFamily="34" charset="0"/>
              </a:rPr>
              <a:t>noise energy.</a:t>
            </a:r>
          </a:p>
          <a:p>
            <a:pPr marL="285750" indent="-285750" eaLnBrk="1" hangingPunct="1">
              <a:buFontTx/>
              <a:buChar char="-"/>
              <a:defRPr/>
            </a:pPr>
            <a:r>
              <a:rPr lang="en-US" b="1" dirty="0" smtClean="0">
                <a:solidFill>
                  <a:srgbClr val="000000"/>
                </a:solidFill>
                <a:latin typeface="Franklin Gothic Medium Cond" pitchFamily="34" charset="0"/>
              </a:rPr>
              <a:t>Recall that every object above absolute temperature emits thermal energy which will be noise energy if it’s not coming from the signal (</a:t>
            </a:r>
            <a:r>
              <a:rPr lang="en-US" b="1" dirty="0" smtClean="0">
                <a:solidFill>
                  <a:srgbClr val="FF0000"/>
                </a:solidFill>
                <a:latin typeface="Franklin Gothic Medium Cond" pitchFamily="34" charset="0"/>
              </a:rPr>
              <a:t>“Blackbody radiation”</a:t>
            </a:r>
            <a:r>
              <a:rPr lang="en-US" b="1" dirty="0" smtClean="0">
                <a:solidFill>
                  <a:srgbClr val="000000"/>
                </a:solidFill>
                <a:latin typeface="Franklin Gothic Medium Cond" pitchFamily="34" charset="0"/>
              </a:rPr>
              <a:t>).</a:t>
            </a:r>
          </a:p>
          <a:p>
            <a:pPr eaLnBrk="1" hangingPunct="1">
              <a:defRPr/>
            </a:pPr>
            <a:r>
              <a:rPr lang="en-US" b="1" dirty="0" smtClean="0">
                <a:solidFill>
                  <a:srgbClr val="000000"/>
                </a:solidFill>
                <a:latin typeface="Franklin Gothic Medium Cond" pitchFamily="34" charset="0"/>
              </a:rPr>
              <a:t> </a:t>
            </a:r>
            <a:endParaRPr lang="en-US" b="1" dirty="0" smtClean="0">
              <a:solidFill>
                <a:srgbClr val="000000"/>
              </a:solidFill>
              <a:latin typeface="Symbol" pitchFamily="18" charset="2"/>
            </a:endParaRPr>
          </a:p>
        </p:txBody>
      </p:sp>
      <p:sp>
        <p:nvSpPr>
          <p:cNvPr id="15" name="Freeform 14"/>
          <p:cNvSpPr/>
          <p:nvPr/>
        </p:nvSpPr>
        <p:spPr>
          <a:xfrm>
            <a:off x="593725" y="2357438"/>
            <a:ext cx="798513" cy="766762"/>
          </a:xfrm>
          <a:custGeom>
            <a:avLst/>
            <a:gdLst>
              <a:gd name="connsiteX0" fmla="*/ 0 w 799071"/>
              <a:gd name="connsiteY0" fmla="*/ 494270 h 766119"/>
              <a:gd name="connsiteX1" fmla="*/ 8238 w 799071"/>
              <a:gd name="connsiteY1" fmla="*/ 453081 h 766119"/>
              <a:gd name="connsiteX2" fmla="*/ 24714 w 799071"/>
              <a:gd name="connsiteY2" fmla="*/ 486032 h 766119"/>
              <a:gd name="connsiteX3" fmla="*/ 41190 w 799071"/>
              <a:gd name="connsiteY3" fmla="*/ 510746 h 766119"/>
              <a:gd name="connsiteX4" fmla="*/ 49427 w 799071"/>
              <a:gd name="connsiteY4" fmla="*/ 486032 h 766119"/>
              <a:gd name="connsiteX5" fmla="*/ 57665 w 799071"/>
              <a:gd name="connsiteY5" fmla="*/ 444843 h 766119"/>
              <a:gd name="connsiteX6" fmla="*/ 65903 w 799071"/>
              <a:gd name="connsiteY6" fmla="*/ 469557 h 766119"/>
              <a:gd name="connsiteX7" fmla="*/ 74141 w 799071"/>
              <a:gd name="connsiteY7" fmla="*/ 428368 h 766119"/>
              <a:gd name="connsiteX8" fmla="*/ 82379 w 799071"/>
              <a:gd name="connsiteY8" fmla="*/ 378941 h 766119"/>
              <a:gd name="connsiteX9" fmla="*/ 90617 w 799071"/>
              <a:gd name="connsiteY9" fmla="*/ 345989 h 766119"/>
              <a:gd name="connsiteX10" fmla="*/ 107092 w 799071"/>
              <a:gd name="connsiteY10" fmla="*/ 395416 h 766119"/>
              <a:gd name="connsiteX11" fmla="*/ 123568 w 799071"/>
              <a:gd name="connsiteY11" fmla="*/ 477795 h 766119"/>
              <a:gd name="connsiteX12" fmla="*/ 131806 w 799071"/>
              <a:gd name="connsiteY12" fmla="*/ 378941 h 766119"/>
              <a:gd name="connsiteX13" fmla="*/ 148281 w 799071"/>
              <a:gd name="connsiteY13" fmla="*/ 461319 h 766119"/>
              <a:gd name="connsiteX14" fmla="*/ 156519 w 799071"/>
              <a:gd name="connsiteY14" fmla="*/ 494270 h 766119"/>
              <a:gd name="connsiteX15" fmla="*/ 164757 w 799071"/>
              <a:gd name="connsiteY15" fmla="*/ 461319 h 766119"/>
              <a:gd name="connsiteX16" fmla="*/ 172995 w 799071"/>
              <a:gd name="connsiteY16" fmla="*/ 486032 h 766119"/>
              <a:gd name="connsiteX17" fmla="*/ 181233 w 799071"/>
              <a:gd name="connsiteY17" fmla="*/ 436605 h 766119"/>
              <a:gd name="connsiteX18" fmla="*/ 205946 w 799071"/>
              <a:gd name="connsiteY18" fmla="*/ 461319 h 766119"/>
              <a:gd name="connsiteX19" fmla="*/ 222422 w 799071"/>
              <a:gd name="connsiteY19" fmla="*/ 494270 h 766119"/>
              <a:gd name="connsiteX20" fmla="*/ 230660 w 799071"/>
              <a:gd name="connsiteY20" fmla="*/ 469557 h 766119"/>
              <a:gd name="connsiteX21" fmla="*/ 238898 w 799071"/>
              <a:gd name="connsiteY21" fmla="*/ 428368 h 766119"/>
              <a:gd name="connsiteX22" fmla="*/ 247135 w 799071"/>
              <a:gd name="connsiteY22" fmla="*/ 477795 h 766119"/>
              <a:gd name="connsiteX23" fmla="*/ 255373 w 799071"/>
              <a:gd name="connsiteY23" fmla="*/ 510746 h 766119"/>
              <a:gd name="connsiteX24" fmla="*/ 263611 w 799071"/>
              <a:gd name="connsiteY24" fmla="*/ 486032 h 766119"/>
              <a:gd name="connsiteX25" fmla="*/ 271849 w 799071"/>
              <a:gd name="connsiteY25" fmla="*/ 329514 h 766119"/>
              <a:gd name="connsiteX26" fmla="*/ 280087 w 799071"/>
              <a:gd name="connsiteY26" fmla="*/ 378941 h 766119"/>
              <a:gd name="connsiteX27" fmla="*/ 288325 w 799071"/>
              <a:gd name="connsiteY27" fmla="*/ 766119 h 766119"/>
              <a:gd name="connsiteX28" fmla="*/ 304800 w 799071"/>
              <a:gd name="connsiteY28" fmla="*/ 477795 h 766119"/>
              <a:gd name="connsiteX29" fmla="*/ 321276 w 799071"/>
              <a:gd name="connsiteY29" fmla="*/ 362465 h 766119"/>
              <a:gd name="connsiteX30" fmla="*/ 329514 w 799071"/>
              <a:gd name="connsiteY30" fmla="*/ 296562 h 766119"/>
              <a:gd name="connsiteX31" fmla="*/ 337752 w 799071"/>
              <a:gd name="connsiteY31" fmla="*/ 337751 h 766119"/>
              <a:gd name="connsiteX32" fmla="*/ 345990 w 799071"/>
              <a:gd name="connsiteY32" fmla="*/ 584886 h 766119"/>
              <a:gd name="connsiteX33" fmla="*/ 354227 w 799071"/>
              <a:gd name="connsiteY33" fmla="*/ 494270 h 766119"/>
              <a:gd name="connsiteX34" fmla="*/ 370703 w 799071"/>
              <a:gd name="connsiteY34" fmla="*/ 395416 h 766119"/>
              <a:gd name="connsiteX35" fmla="*/ 378941 w 799071"/>
              <a:gd name="connsiteY35" fmla="*/ 420130 h 766119"/>
              <a:gd name="connsiteX36" fmla="*/ 395417 w 799071"/>
              <a:gd name="connsiteY36" fmla="*/ 502508 h 766119"/>
              <a:gd name="connsiteX37" fmla="*/ 411892 w 799071"/>
              <a:gd name="connsiteY37" fmla="*/ 444843 h 766119"/>
              <a:gd name="connsiteX38" fmla="*/ 420130 w 799071"/>
              <a:gd name="connsiteY38" fmla="*/ 420130 h 766119"/>
              <a:gd name="connsiteX39" fmla="*/ 436606 w 799071"/>
              <a:gd name="connsiteY39" fmla="*/ 444843 h 766119"/>
              <a:gd name="connsiteX40" fmla="*/ 444844 w 799071"/>
              <a:gd name="connsiteY40" fmla="*/ 420130 h 766119"/>
              <a:gd name="connsiteX41" fmla="*/ 453081 w 799071"/>
              <a:gd name="connsiteY41" fmla="*/ 378941 h 766119"/>
              <a:gd name="connsiteX42" fmla="*/ 477795 w 799071"/>
              <a:gd name="connsiteY42" fmla="*/ 444843 h 766119"/>
              <a:gd name="connsiteX43" fmla="*/ 486033 w 799071"/>
              <a:gd name="connsiteY43" fmla="*/ 411892 h 766119"/>
              <a:gd name="connsiteX44" fmla="*/ 494271 w 799071"/>
              <a:gd name="connsiteY44" fmla="*/ 362465 h 766119"/>
              <a:gd name="connsiteX45" fmla="*/ 502508 w 799071"/>
              <a:gd name="connsiteY45" fmla="*/ 403654 h 766119"/>
              <a:gd name="connsiteX46" fmla="*/ 510746 w 799071"/>
              <a:gd name="connsiteY46" fmla="*/ 453081 h 766119"/>
              <a:gd name="connsiteX47" fmla="*/ 518984 w 799071"/>
              <a:gd name="connsiteY47" fmla="*/ 271849 h 766119"/>
              <a:gd name="connsiteX48" fmla="*/ 527222 w 799071"/>
              <a:gd name="connsiteY48" fmla="*/ 362465 h 766119"/>
              <a:gd name="connsiteX49" fmla="*/ 535460 w 799071"/>
              <a:gd name="connsiteY49" fmla="*/ 395416 h 766119"/>
              <a:gd name="connsiteX50" fmla="*/ 543698 w 799071"/>
              <a:gd name="connsiteY50" fmla="*/ 444843 h 766119"/>
              <a:gd name="connsiteX51" fmla="*/ 568411 w 799071"/>
              <a:gd name="connsiteY51" fmla="*/ 535459 h 766119"/>
              <a:gd name="connsiteX52" fmla="*/ 576649 w 799071"/>
              <a:gd name="connsiteY52" fmla="*/ 502508 h 766119"/>
              <a:gd name="connsiteX53" fmla="*/ 601362 w 799071"/>
              <a:gd name="connsiteY53" fmla="*/ 304800 h 766119"/>
              <a:gd name="connsiteX54" fmla="*/ 617838 w 799071"/>
              <a:gd name="connsiteY54" fmla="*/ 395416 h 766119"/>
              <a:gd name="connsiteX55" fmla="*/ 626076 w 799071"/>
              <a:gd name="connsiteY55" fmla="*/ 428368 h 766119"/>
              <a:gd name="connsiteX56" fmla="*/ 642552 w 799071"/>
              <a:gd name="connsiteY56" fmla="*/ 354227 h 766119"/>
              <a:gd name="connsiteX57" fmla="*/ 667265 w 799071"/>
              <a:gd name="connsiteY57" fmla="*/ 280086 h 766119"/>
              <a:gd name="connsiteX58" fmla="*/ 675503 w 799071"/>
              <a:gd name="connsiteY58" fmla="*/ 255373 h 766119"/>
              <a:gd name="connsiteX59" fmla="*/ 691979 w 799071"/>
              <a:gd name="connsiteY59" fmla="*/ 189470 h 766119"/>
              <a:gd name="connsiteX60" fmla="*/ 708454 w 799071"/>
              <a:gd name="connsiteY60" fmla="*/ 164757 h 766119"/>
              <a:gd name="connsiteX61" fmla="*/ 724930 w 799071"/>
              <a:gd name="connsiteY61" fmla="*/ 115330 h 766119"/>
              <a:gd name="connsiteX62" fmla="*/ 749644 w 799071"/>
              <a:gd name="connsiteY62" fmla="*/ 65903 h 766119"/>
              <a:gd name="connsiteX63" fmla="*/ 774357 w 799071"/>
              <a:gd name="connsiteY63" fmla="*/ 49427 h 766119"/>
              <a:gd name="connsiteX64" fmla="*/ 782595 w 799071"/>
              <a:gd name="connsiteY64" fmla="*/ 24714 h 766119"/>
              <a:gd name="connsiteX65" fmla="*/ 799071 w 799071"/>
              <a:gd name="connsiteY65" fmla="*/ 0 h 766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799071" h="766119">
                <a:moveTo>
                  <a:pt x="0" y="494270"/>
                </a:moveTo>
                <a:cubicBezTo>
                  <a:pt x="2746" y="480540"/>
                  <a:pt x="-5045" y="457509"/>
                  <a:pt x="8238" y="453081"/>
                </a:cubicBezTo>
                <a:cubicBezTo>
                  <a:pt x="19888" y="449198"/>
                  <a:pt x="18621" y="475370"/>
                  <a:pt x="24714" y="486032"/>
                </a:cubicBezTo>
                <a:cubicBezTo>
                  <a:pt x="29626" y="494628"/>
                  <a:pt x="35698" y="502508"/>
                  <a:pt x="41190" y="510746"/>
                </a:cubicBezTo>
                <a:cubicBezTo>
                  <a:pt x="43936" y="502508"/>
                  <a:pt x="47321" y="494456"/>
                  <a:pt x="49427" y="486032"/>
                </a:cubicBezTo>
                <a:cubicBezTo>
                  <a:pt x="52823" y="472448"/>
                  <a:pt x="47764" y="454743"/>
                  <a:pt x="57665" y="444843"/>
                </a:cubicBezTo>
                <a:cubicBezTo>
                  <a:pt x="63805" y="438703"/>
                  <a:pt x="63157" y="461319"/>
                  <a:pt x="65903" y="469557"/>
                </a:cubicBezTo>
                <a:cubicBezTo>
                  <a:pt x="68649" y="455827"/>
                  <a:pt x="71636" y="442144"/>
                  <a:pt x="74141" y="428368"/>
                </a:cubicBezTo>
                <a:cubicBezTo>
                  <a:pt x="77129" y="411934"/>
                  <a:pt x="79103" y="395320"/>
                  <a:pt x="82379" y="378941"/>
                </a:cubicBezTo>
                <a:cubicBezTo>
                  <a:pt x="84599" y="367839"/>
                  <a:pt x="87871" y="356973"/>
                  <a:pt x="90617" y="345989"/>
                </a:cubicBezTo>
                <a:cubicBezTo>
                  <a:pt x="96109" y="362465"/>
                  <a:pt x="103686" y="378386"/>
                  <a:pt x="107092" y="395416"/>
                </a:cubicBezTo>
                <a:lnTo>
                  <a:pt x="123568" y="477795"/>
                </a:lnTo>
                <a:cubicBezTo>
                  <a:pt x="126314" y="444844"/>
                  <a:pt x="104294" y="397283"/>
                  <a:pt x="131806" y="378941"/>
                </a:cubicBezTo>
                <a:cubicBezTo>
                  <a:pt x="155106" y="363407"/>
                  <a:pt x="141489" y="434152"/>
                  <a:pt x="148281" y="461319"/>
                </a:cubicBezTo>
                <a:lnTo>
                  <a:pt x="156519" y="494270"/>
                </a:lnTo>
                <a:cubicBezTo>
                  <a:pt x="159265" y="483286"/>
                  <a:pt x="154631" y="466382"/>
                  <a:pt x="164757" y="461319"/>
                </a:cubicBezTo>
                <a:cubicBezTo>
                  <a:pt x="172524" y="457436"/>
                  <a:pt x="168178" y="493257"/>
                  <a:pt x="172995" y="486032"/>
                </a:cubicBezTo>
                <a:cubicBezTo>
                  <a:pt x="182260" y="472134"/>
                  <a:pt x="178487" y="453081"/>
                  <a:pt x="181233" y="436605"/>
                </a:cubicBezTo>
                <a:cubicBezTo>
                  <a:pt x="200454" y="494270"/>
                  <a:pt x="192216" y="502508"/>
                  <a:pt x="205946" y="461319"/>
                </a:cubicBezTo>
                <a:cubicBezTo>
                  <a:pt x="211438" y="472303"/>
                  <a:pt x="210772" y="490387"/>
                  <a:pt x="222422" y="494270"/>
                </a:cubicBezTo>
                <a:cubicBezTo>
                  <a:pt x="230660" y="497016"/>
                  <a:pt x="228554" y="477981"/>
                  <a:pt x="230660" y="469557"/>
                </a:cubicBezTo>
                <a:cubicBezTo>
                  <a:pt x="234056" y="455973"/>
                  <a:pt x="236152" y="442098"/>
                  <a:pt x="238898" y="428368"/>
                </a:cubicBezTo>
                <a:cubicBezTo>
                  <a:pt x="241644" y="444844"/>
                  <a:pt x="243859" y="461416"/>
                  <a:pt x="247135" y="477795"/>
                </a:cubicBezTo>
                <a:cubicBezTo>
                  <a:pt x="249355" y="488897"/>
                  <a:pt x="245246" y="505683"/>
                  <a:pt x="255373" y="510746"/>
                </a:cubicBezTo>
                <a:cubicBezTo>
                  <a:pt x="263140" y="514629"/>
                  <a:pt x="260865" y="494270"/>
                  <a:pt x="263611" y="486032"/>
                </a:cubicBezTo>
                <a:cubicBezTo>
                  <a:pt x="266357" y="433859"/>
                  <a:pt x="263905" y="381151"/>
                  <a:pt x="271849" y="329514"/>
                </a:cubicBezTo>
                <a:cubicBezTo>
                  <a:pt x="274389" y="313005"/>
                  <a:pt x="279457" y="362250"/>
                  <a:pt x="280087" y="378941"/>
                </a:cubicBezTo>
                <a:cubicBezTo>
                  <a:pt x="284955" y="507938"/>
                  <a:pt x="285579" y="637060"/>
                  <a:pt x="288325" y="766119"/>
                </a:cubicBezTo>
                <a:cubicBezTo>
                  <a:pt x="290447" y="723679"/>
                  <a:pt x="299042" y="533450"/>
                  <a:pt x="304800" y="477795"/>
                </a:cubicBezTo>
                <a:cubicBezTo>
                  <a:pt x="308796" y="439168"/>
                  <a:pt x="316459" y="400999"/>
                  <a:pt x="321276" y="362465"/>
                </a:cubicBezTo>
                <a:lnTo>
                  <a:pt x="329514" y="296562"/>
                </a:lnTo>
                <a:cubicBezTo>
                  <a:pt x="332260" y="310292"/>
                  <a:pt x="336953" y="323772"/>
                  <a:pt x="337752" y="337751"/>
                </a:cubicBezTo>
                <a:cubicBezTo>
                  <a:pt x="342454" y="420041"/>
                  <a:pt x="337362" y="502915"/>
                  <a:pt x="345990" y="584886"/>
                </a:cubicBezTo>
                <a:cubicBezTo>
                  <a:pt x="349165" y="615049"/>
                  <a:pt x="350304" y="524345"/>
                  <a:pt x="354227" y="494270"/>
                </a:cubicBezTo>
                <a:cubicBezTo>
                  <a:pt x="358548" y="461145"/>
                  <a:pt x="370703" y="395416"/>
                  <a:pt x="370703" y="395416"/>
                </a:cubicBezTo>
                <a:cubicBezTo>
                  <a:pt x="373449" y="403654"/>
                  <a:pt x="376988" y="411669"/>
                  <a:pt x="378941" y="420130"/>
                </a:cubicBezTo>
                <a:cubicBezTo>
                  <a:pt x="385238" y="447416"/>
                  <a:pt x="395417" y="502508"/>
                  <a:pt x="395417" y="502508"/>
                </a:cubicBezTo>
                <a:cubicBezTo>
                  <a:pt x="415173" y="443235"/>
                  <a:pt x="391196" y="517276"/>
                  <a:pt x="411892" y="444843"/>
                </a:cubicBezTo>
                <a:cubicBezTo>
                  <a:pt x="414278" y="436494"/>
                  <a:pt x="417384" y="428368"/>
                  <a:pt x="420130" y="420130"/>
                </a:cubicBezTo>
                <a:cubicBezTo>
                  <a:pt x="425622" y="428368"/>
                  <a:pt x="426705" y="444843"/>
                  <a:pt x="436606" y="444843"/>
                </a:cubicBezTo>
                <a:cubicBezTo>
                  <a:pt x="445289" y="444843"/>
                  <a:pt x="442738" y="428554"/>
                  <a:pt x="444844" y="420130"/>
                </a:cubicBezTo>
                <a:cubicBezTo>
                  <a:pt x="448240" y="406547"/>
                  <a:pt x="450335" y="392671"/>
                  <a:pt x="453081" y="378941"/>
                </a:cubicBezTo>
                <a:cubicBezTo>
                  <a:pt x="454368" y="384090"/>
                  <a:pt x="467025" y="444843"/>
                  <a:pt x="477795" y="444843"/>
                </a:cubicBezTo>
                <a:cubicBezTo>
                  <a:pt x="489117" y="444843"/>
                  <a:pt x="483813" y="422994"/>
                  <a:pt x="486033" y="411892"/>
                </a:cubicBezTo>
                <a:cubicBezTo>
                  <a:pt x="489309" y="395513"/>
                  <a:pt x="491525" y="378941"/>
                  <a:pt x="494271" y="362465"/>
                </a:cubicBezTo>
                <a:cubicBezTo>
                  <a:pt x="497017" y="376195"/>
                  <a:pt x="500003" y="389878"/>
                  <a:pt x="502508" y="403654"/>
                </a:cubicBezTo>
                <a:cubicBezTo>
                  <a:pt x="505496" y="420088"/>
                  <a:pt x="508674" y="469655"/>
                  <a:pt x="510746" y="453081"/>
                </a:cubicBezTo>
                <a:cubicBezTo>
                  <a:pt x="518247" y="393075"/>
                  <a:pt x="516238" y="332260"/>
                  <a:pt x="518984" y="271849"/>
                </a:cubicBezTo>
                <a:cubicBezTo>
                  <a:pt x="521730" y="302054"/>
                  <a:pt x="523213" y="332401"/>
                  <a:pt x="527222" y="362465"/>
                </a:cubicBezTo>
                <a:cubicBezTo>
                  <a:pt x="528718" y="373687"/>
                  <a:pt x="533240" y="384314"/>
                  <a:pt x="535460" y="395416"/>
                </a:cubicBezTo>
                <a:cubicBezTo>
                  <a:pt x="538736" y="411795"/>
                  <a:pt x="540198" y="428511"/>
                  <a:pt x="543698" y="444843"/>
                </a:cubicBezTo>
                <a:cubicBezTo>
                  <a:pt x="554848" y="496879"/>
                  <a:pt x="555862" y="497812"/>
                  <a:pt x="568411" y="535459"/>
                </a:cubicBezTo>
                <a:cubicBezTo>
                  <a:pt x="571157" y="524475"/>
                  <a:pt x="575592" y="513780"/>
                  <a:pt x="576649" y="502508"/>
                </a:cubicBezTo>
                <a:cubicBezTo>
                  <a:pt x="585909" y="403742"/>
                  <a:pt x="575610" y="176037"/>
                  <a:pt x="601362" y="304800"/>
                </a:cubicBezTo>
                <a:cubicBezTo>
                  <a:pt x="607383" y="334904"/>
                  <a:pt x="611817" y="365312"/>
                  <a:pt x="617838" y="395416"/>
                </a:cubicBezTo>
                <a:cubicBezTo>
                  <a:pt x="620058" y="406518"/>
                  <a:pt x="623330" y="417384"/>
                  <a:pt x="626076" y="428368"/>
                </a:cubicBezTo>
                <a:cubicBezTo>
                  <a:pt x="630780" y="404846"/>
                  <a:pt x="635570" y="377499"/>
                  <a:pt x="642552" y="354227"/>
                </a:cubicBezTo>
                <a:cubicBezTo>
                  <a:pt x="642557" y="354209"/>
                  <a:pt x="663143" y="292452"/>
                  <a:pt x="667265" y="280086"/>
                </a:cubicBezTo>
                <a:cubicBezTo>
                  <a:pt x="670011" y="271848"/>
                  <a:pt x="673397" y="263797"/>
                  <a:pt x="675503" y="255373"/>
                </a:cubicBezTo>
                <a:cubicBezTo>
                  <a:pt x="680995" y="233405"/>
                  <a:pt x="679419" y="208311"/>
                  <a:pt x="691979" y="189470"/>
                </a:cubicBezTo>
                <a:cubicBezTo>
                  <a:pt x="697471" y="181232"/>
                  <a:pt x="704433" y="173804"/>
                  <a:pt x="708454" y="164757"/>
                </a:cubicBezTo>
                <a:cubicBezTo>
                  <a:pt x="715507" y="148887"/>
                  <a:pt x="719438" y="131806"/>
                  <a:pt x="724930" y="115330"/>
                </a:cubicBezTo>
                <a:cubicBezTo>
                  <a:pt x="731631" y="95228"/>
                  <a:pt x="733673" y="81874"/>
                  <a:pt x="749644" y="65903"/>
                </a:cubicBezTo>
                <a:cubicBezTo>
                  <a:pt x="756645" y="58902"/>
                  <a:pt x="766119" y="54919"/>
                  <a:pt x="774357" y="49427"/>
                </a:cubicBezTo>
                <a:cubicBezTo>
                  <a:pt x="777103" y="41189"/>
                  <a:pt x="778712" y="32481"/>
                  <a:pt x="782595" y="24714"/>
                </a:cubicBezTo>
                <a:cubicBezTo>
                  <a:pt x="787023" y="15858"/>
                  <a:pt x="799071" y="0"/>
                  <a:pt x="799071" y="0"/>
                </a:cubicBezTo>
              </a:path>
            </a:pathLst>
          </a:custGeom>
          <a:noFill/>
          <a:ln>
            <a:solidFill>
              <a:srgbClr val="FF0000"/>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16" name="Freeform 15"/>
          <p:cNvSpPr/>
          <p:nvPr/>
        </p:nvSpPr>
        <p:spPr>
          <a:xfrm>
            <a:off x="534988" y="2092325"/>
            <a:ext cx="725487" cy="214313"/>
          </a:xfrm>
          <a:custGeom>
            <a:avLst/>
            <a:gdLst>
              <a:gd name="connsiteX0" fmla="*/ 0 w 724930"/>
              <a:gd name="connsiteY0" fmla="*/ 0 h 214195"/>
              <a:gd name="connsiteX1" fmla="*/ 140044 w 724930"/>
              <a:gd name="connsiteY1" fmla="*/ 8238 h 214195"/>
              <a:gd name="connsiteX2" fmla="*/ 296563 w 724930"/>
              <a:gd name="connsiteY2" fmla="*/ 16475 h 214195"/>
              <a:gd name="connsiteX3" fmla="*/ 271849 w 724930"/>
              <a:gd name="connsiteY3" fmla="*/ 41189 h 214195"/>
              <a:gd name="connsiteX4" fmla="*/ 247136 w 724930"/>
              <a:gd name="connsiteY4" fmla="*/ 57665 h 214195"/>
              <a:gd name="connsiteX5" fmla="*/ 197709 w 724930"/>
              <a:gd name="connsiteY5" fmla="*/ 98854 h 214195"/>
              <a:gd name="connsiteX6" fmla="*/ 280087 w 724930"/>
              <a:gd name="connsiteY6" fmla="*/ 115330 h 214195"/>
              <a:gd name="connsiteX7" fmla="*/ 337752 w 724930"/>
              <a:gd name="connsiteY7" fmla="*/ 131805 h 214195"/>
              <a:gd name="connsiteX8" fmla="*/ 411892 w 724930"/>
              <a:gd name="connsiteY8" fmla="*/ 140043 h 214195"/>
              <a:gd name="connsiteX9" fmla="*/ 477795 w 724930"/>
              <a:gd name="connsiteY9" fmla="*/ 156519 h 214195"/>
              <a:gd name="connsiteX10" fmla="*/ 510746 w 724930"/>
              <a:gd name="connsiteY10" fmla="*/ 164757 h 214195"/>
              <a:gd name="connsiteX11" fmla="*/ 617838 w 724930"/>
              <a:gd name="connsiteY11" fmla="*/ 189470 h 214195"/>
              <a:gd name="connsiteX12" fmla="*/ 683741 w 724930"/>
              <a:gd name="connsiteY12" fmla="*/ 205946 h 214195"/>
              <a:gd name="connsiteX13" fmla="*/ 724930 w 724930"/>
              <a:gd name="connsiteY13" fmla="*/ 214184 h 214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24930" h="214195">
                <a:moveTo>
                  <a:pt x="0" y="0"/>
                </a:moveTo>
                <a:lnTo>
                  <a:pt x="140044" y="8238"/>
                </a:lnTo>
                <a:cubicBezTo>
                  <a:pt x="192209" y="11136"/>
                  <a:pt x="245878" y="3804"/>
                  <a:pt x="296563" y="16475"/>
                </a:cubicBezTo>
                <a:cubicBezTo>
                  <a:pt x="307865" y="19301"/>
                  <a:pt x="280799" y="33731"/>
                  <a:pt x="271849" y="41189"/>
                </a:cubicBezTo>
                <a:cubicBezTo>
                  <a:pt x="264243" y="47527"/>
                  <a:pt x="254742" y="51327"/>
                  <a:pt x="247136" y="57665"/>
                </a:cubicBezTo>
                <a:cubicBezTo>
                  <a:pt x="183707" y="110522"/>
                  <a:pt x="259066" y="57947"/>
                  <a:pt x="197709" y="98854"/>
                </a:cubicBezTo>
                <a:cubicBezTo>
                  <a:pt x="253538" y="117464"/>
                  <a:pt x="185438" y="96401"/>
                  <a:pt x="280087" y="115330"/>
                </a:cubicBezTo>
                <a:cubicBezTo>
                  <a:pt x="351850" y="129682"/>
                  <a:pt x="249033" y="118156"/>
                  <a:pt x="337752" y="131805"/>
                </a:cubicBezTo>
                <a:cubicBezTo>
                  <a:pt x="362328" y="135586"/>
                  <a:pt x="387179" y="137297"/>
                  <a:pt x="411892" y="140043"/>
                </a:cubicBezTo>
                <a:cubicBezTo>
                  <a:pt x="456055" y="154764"/>
                  <a:pt x="418149" y="143264"/>
                  <a:pt x="477795" y="156519"/>
                </a:cubicBezTo>
                <a:cubicBezTo>
                  <a:pt x="488847" y="158975"/>
                  <a:pt x="499694" y="162301"/>
                  <a:pt x="510746" y="164757"/>
                </a:cubicBezTo>
                <a:cubicBezTo>
                  <a:pt x="549969" y="173473"/>
                  <a:pt x="577441" y="176004"/>
                  <a:pt x="617838" y="189470"/>
                </a:cubicBezTo>
                <a:cubicBezTo>
                  <a:pt x="662001" y="204191"/>
                  <a:pt x="624095" y="192691"/>
                  <a:pt x="683741" y="205946"/>
                </a:cubicBezTo>
                <a:cubicBezTo>
                  <a:pt x="723808" y="214850"/>
                  <a:pt x="704290" y="214184"/>
                  <a:pt x="724930" y="214184"/>
                </a:cubicBezTo>
              </a:path>
            </a:pathLst>
          </a:custGeom>
          <a:noFill/>
          <a:ln>
            <a:solidFill>
              <a:srgbClr val="FF0000"/>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5133" name="TextBox 2"/>
          <p:cNvSpPr txBox="1">
            <a:spLocks noChangeArrowheads="1"/>
          </p:cNvSpPr>
          <p:nvPr/>
        </p:nvSpPr>
        <p:spPr bwMode="auto">
          <a:xfrm>
            <a:off x="381000" y="1752600"/>
            <a:ext cx="8778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FF0000"/>
                </a:solidFill>
                <a:latin typeface="Franklin Gothic Medium Cond" pitchFamily="34" charset="0"/>
              </a:rPr>
              <a:t>Signal</a:t>
            </a:r>
          </a:p>
        </p:txBody>
      </p:sp>
      <p:sp>
        <p:nvSpPr>
          <p:cNvPr id="5134" name="TextBox 2"/>
          <p:cNvSpPr txBox="1">
            <a:spLocks noChangeArrowheads="1"/>
          </p:cNvSpPr>
          <p:nvPr/>
        </p:nvSpPr>
        <p:spPr bwMode="auto">
          <a:xfrm>
            <a:off x="304800" y="2362200"/>
            <a:ext cx="8778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FF0000"/>
                </a:solidFill>
                <a:latin typeface="Franklin Gothic Medium Cond" pitchFamily="34" charset="0"/>
              </a:rPr>
              <a:t>Noise</a:t>
            </a:r>
          </a:p>
        </p:txBody>
      </p:sp>
      <p:sp>
        <p:nvSpPr>
          <p:cNvPr id="5135" name="Rectangle 18"/>
          <p:cNvSpPr>
            <a:spLocks noChangeArrowheads="1"/>
          </p:cNvSpPr>
          <p:nvPr/>
        </p:nvSpPr>
        <p:spPr bwMode="auto">
          <a:xfrm>
            <a:off x="5443538" y="1828800"/>
            <a:ext cx="2984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0000FF"/>
                </a:solidFill>
                <a:latin typeface="Franklin Gothic Medium Cond" pitchFamily="34" charset="0"/>
              </a:rPr>
              <a:t>A</a:t>
            </a:r>
            <a:endParaRPr lang="en-US">
              <a:solidFill>
                <a:srgbClr val="0000FF"/>
              </a:solidFill>
            </a:endParaRPr>
          </a:p>
        </p:txBody>
      </p:sp>
      <p:sp>
        <p:nvSpPr>
          <p:cNvPr id="5136" name="Rectangle 19"/>
          <p:cNvSpPr>
            <a:spLocks noChangeArrowheads="1"/>
          </p:cNvSpPr>
          <p:nvPr/>
        </p:nvSpPr>
        <p:spPr bwMode="auto">
          <a:xfrm>
            <a:off x="5451475" y="2760663"/>
            <a:ext cx="311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0000FF"/>
                </a:solidFill>
                <a:latin typeface="Franklin Gothic Medium Cond" pitchFamily="34" charset="0"/>
              </a:rPr>
              <a:t>B</a:t>
            </a:r>
            <a:endParaRPr lang="en-US">
              <a:solidFill>
                <a:srgbClr val="0000FF"/>
              </a:solidFill>
            </a:endParaRPr>
          </a:p>
        </p:txBody>
      </p:sp>
      <p:sp>
        <p:nvSpPr>
          <p:cNvPr id="5137" name="Rectangle 20"/>
          <p:cNvSpPr>
            <a:spLocks noChangeArrowheads="1"/>
          </p:cNvSpPr>
          <p:nvPr/>
        </p:nvSpPr>
        <p:spPr bwMode="auto">
          <a:xfrm>
            <a:off x="7377113" y="1828800"/>
            <a:ext cx="2984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0000FF"/>
                </a:solidFill>
                <a:latin typeface="Franklin Gothic Medium Cond" pitchFamily="34" charset="0"/>
              </a:rPr>
              <a:t>A</a:t>
            </a:r>
            <a:endParaRPr lang="en-US">
              <a:solidFill>
                <a:srgbClr val="0000FF"/>
              </a:solidFill>
            </a:endParaRPr>
          </a:p>
        </p:txBody>
      </p:sp>
      <p:sp>
        <p:nvSpPr>
          <p:cNvPr id="5138" name="Rectangle 21"/>
          <p:cNvSpPr>
            <a:spLocks noChangeArrowheads="1"/>
          </p:cNvSpPr>
          <p:nvPr/>
        </p:nvSpPr>
        <p:spPr bwMode="auto">
          <a:xfrm>
            <a:off x="7385050" y="2760663"/>
            <a:ext cx="311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0000FF"/>
                </a:solidFill>
                <a:latin typeface="Franklin Gothic Medium Cond" pitchFamily="34" charset="0"/>
              </a:rPr>
              <a:t>B</a:t>
            </a:r>
            <a:endParaRPr lang="en-US">
              <a:solidFill>
                <a:srgbClr val="0000FF"/>
              </a:solidFill>
            </a:endParaRPr>
          </a:p>
        </p:txBody>
      </p:sp>
      <p:sp>
        <p:nvSpPr>
          <p:cNvPr id="5139" name="TextBox 2"/>
          <p:cNvSpPr txBox="1">
            <a:spLocks noChangeArrowheads="1"/>
          </p:cNvSpPr>
          <p:nvPr/>
        </p:nvSpPr>
        <p:spPr bwMode="auto">
          <a:xfrm>
            <a:off x="1828800" y="5562600"/>
            <a:ext cx="6172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FF"/>
                </a:solidFill>
                <a:latin typeface="Franklin Gothic Medium Cond" pitchFamily="34" charset="0"/>
              </a:rPr>
              <a:t>Q) How can we model the antenna noise ? </a:t>
            </a:r>
          </a:p>
        </p:txBody>
      </p:sp>
      <p:sp>
        <p:nvSpPr>
          <p:cNvPr id="3" name="Slide Number Placeholder 2"/>
          <p:cNvSpPr>
            <a:spLocks noGrp="1"/>
          </p:cNvSpPr>
          <p:nvPr>
            <p:ph type="sldNum" sz="quarter" idx="11"/>
          </p:nvPr>
        </p:nvSpPr>
        <p:spPr/>
        <p:txBody>
          <a:bodyPr/>
          <a:lstStyle/>
          <a:p>
            <a:pPr>
              <a:defRPr/>
            </a:pPr>
            <a:fld id="{18299DBC-902B-41D7-A3A4-44EB87A37C73}" type="slidenum">
              <a:rPr lang="en-US" smtClean="0">
                <a:solidFill>
                  <a:srgbClr val="000000"/>
                </a:solidFill>
              </a:rPr>
              <a:pPr>
                <a:defRPr/>
              </a:pPr>
              <a:t>22</a:t>
            </a:fld>
            <a:endParaRPr lang="en-US">
              <a:solidFill>
                <a:srgbClr val="000000"/>
              </a:solidFill>
            </a:endParaRPr>
          </a:p>
        </p:txBody>
      </p:sp>
      <p:sp>
        <p:nvSpPr>
          <p:cNvPr id="22" name="Striped Right Arrow 21"/>
          <p:cNvSpPr/>
          <p:nvPr/>
        </p:nvSpPr>
        <p:spPr>
          <a:xfrm>
            <a:off x="2667000" y="2514600"/>
            <a:ext cx="228600" cy="3810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graphicFrame>
        <p:nvGraphicFramePr>
          <p:cNvPr id="5" name="Object 4"/>
          <p:cNvGraphicFramePr>
            <a:graphicFrameLocks noChangeAspect="1"/>
          </p:cNvGraphicFramePr>
          <p:nvPr>
            <p:extLst>
              <p:ext uri="{D42A27DB-BD31-4B8C-83A1-F6EECF244321}">
                <p14:modId xmlns:p14="http://schemas.microsoft.com/office/powerpoint/2010/main" val="1970192603"/>
              </p:ext>
            </p:extLst>
          </p:nvPr>
        </p:nvGraphicFramePr>
        <p:xfrm>
          <a:off x="866775" y="1524000"/>
          <a:ext cx="7515225" cy="2011363"/>
        </p:xfrm>
        <a:graphic>
          <a:graphicData uri="http://schemas.openxmlformats.org/presentationml/2006/ole">
            <mc:AlternateContent xmlns:mc="http://schemas.openxmlformats.org/markup-compatibility/2006">
              <mc:Choice xmlns:v="urn:schemas-microsoft-com:vml" Requires="v">
                <p:oleObj spid="_x0000_s95252" name="Visio" r:id="rId3" imgW="3788074" imgH="977400" progId="Visio.Drawing.11">
                  <p:embed/>
                </p:oleObj>
              </mc:Choice>
              <mc:Fallback>
                <p:oleObj name="Visio" r:id="rId3" imgW="3788074" imgH="977400" progId="Visio.Drawing.11">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66775" y="1524000"/>
                        <a:ext cx="7515225" cy="2011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4" name="Title 1"/>
          <p:cNvSpPr>
            <a:spLocks noGrp="1"/>
          </p:cNvSpPr>
          <p:nvPr>
            <p:ph type="title"/>
          </p:nvPr>
        </p:nvSpPr>
        <p:spPr>
          <a:xfrm>
            <a:off x="457200" y="639763"/>
            <a:ext cx="8229600" cy="655637"/>
          </a:xfrm>
        </p:spPr>
        <p:txBody>
          <a:bodyPr/>
          <a:lstStyle/>
          <a:p>
            <a:pPr>
              <a:defRPr/>
            </a:pPr>
            <a:r>
              <a:rPr lang="en-US" dirty="0" smtClean="0"/>
              <a:t>Antenna Noise</a:t>
            </a:r>
            <a:endParaRPr lang="en-US" dirty="0"/>
          </a:p>
        </p:txBody>
      </p:sp>
    </p:spTree>
    <p:extLst>
      <p:ext uri="{BB962C8B-B14F-4D97-AF65-F5344CB8AC3E}">
        <p14:creationId xmlns:p14="http://schemas.microsoft.com/office/powerpoint/2010/main" val="2945950136"/>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Antenna Noise</a:t>
            </a:r>
            <a:endParaRPr lang="en-US" dirty="0"/>
          </a:p>
        </p:txBody>
      </p:sp>
      <p:graphicFrame>
        <p:nvGraphicFramePr>
          <p:cNvPr id="17411" name="Object 3"/>
          <p:cNvGraphicFramePr>
            <a:graphicFrameLocks noChangeAspect="1"/>
          </p:cNvGraphicFramePr>
          <p:nvPr/>
        </p:nvGraphicFramePr>
        <p:xfrm>
          <a:off x="2473325" y="1412875"/>
          <a:ext cx="2044700" cy="1444625"/>
        </p:xfrm>
        <a:graphic>
          <a:graphicData uri="http://schemas.openxmlformats.org/presentationml/2006/ole">
            <mc:AlternateContent xmlns:mc="http://schemas.openxmlformats.org/markup-compatibility/2006">
              <mc:Choice xmlns:v="urn:schemas-microsoft-com:vml" Requires="v">
                <p:oleObj spid="_x0000_s96276" name="Visio" r:id="rId3" imgW="887657" imgH="627750" progId="Visio.Drawing.11">
                  <p:embed/>
                </p:oleObj>
              </mc:Choice>
              <mc:Fallback>
                <p:oleObj name="Visio" r:id="rId3" imgW="887657" imgH="627750" progId="Visio.Drawing.11">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73325" y="1412875"/>
                        <a:ext cx="2044700" cy="144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 name="Oval 4"/>
          <p:cNvSpPr/>
          <p:nvPr/>
        </p:nvSpPr>
        <p:spPr>
          <a:xfrm>
            <a:off x="1117600" y="2155825"/>
            <a:ext cx="533400" cy="533400"/>
          </a:xfrm>
          <a:prstGeom prst="ellipse">
            <a:avLst/>
          </a:prstGeom>
          <a:solidFill>
            <a:schemeClr val="tx1"/>
          </a:solidFill>
          <a:ln w="7620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6" name="Freeform 5"/>
          <p:cNvSpPr/>
          <p:nvPr/>
        </p:nvSpPr>
        <p:spPr>
          <a:xfrm>
            <a:off x="1711325" y="1870075"/>
            <a:ext cx="800100" cy="766763"/>
          </a:xfrm>
          <a:custGeom>
            <a:avLst/>
            <a:gdLst>
              <a:gd name="connsiteX0" fmla="*/ 0 w 799071"/>
              <a:gd name="connsiteY0" fmla="*/ 494270 h 766119"/>
              <a:gd name="connsiteX1" fmla="*/ 8238 w 799071"/>
              <a:gd name="connsiteY1" fmla="*/ 453081 h 766119"/>
              <a:gd name="connsiteX2" fmla="*/ 24714 w 799071"/>
              <a:gd name="connsiteY2" fmla="*/ 486032 h 766119"/>
              <a:gd name="connsiteX3" fmla="*/ 41190 w 799071"/>
              <a:gd name="connsiteY3" fmla="*/ 510746 h 766119"/>
              <a:gd name="connsiteX4" fmla="*/ 49427 w 799071"/>
              <a:gd name="connsiteY4" fmla="*/ 486032 h 766119"/>
              <a:gd name="connsiteX5" fmla="*/ 57665 w 799071"/>
              <a:gd name="connsiteY5" fmla="*/ 444843 h 766119"/>
              <a:gd name="connsiteX6" fmla="*/ 65903 w 799071"/>
              <a:gd name="connsiteY6" fmla="*/ 469557 h 766119"/>
              <a:gd name="connsiteX7" fmla="*/ 74141 w 799071"/>
              <a:gd name="connsiteY7" fmla="*/ 428368 h 766119"/>
              <a:gd name="connsiteX8" fmla="*/ 82379 w 799071"/>
              <a:gd name="connsiteY8" fmla="*/ 378941 h 766119"/>
              <a:gd name="connsiteX9" fmla="*/ 90617 w 799071"/>
              <a:gd name="connsiteY9" fmla="*/ 345989 h 766119"/>
              <a:gd name="connsiteX10" fmla="*/ 107092 w 799071"/>
              <a:gd name="connsiteY10" fmla="*/ 395416 h 766119"/>
              <a:gd name="connsiteX11" fmla="*/ 123568 w 799071"/>
              <a:gd name="connsiteY11" fmla="*/ 477795 h 766119"/>
              <a:gd name="connsiteX12" fmla="*/ 131806 w 799071"/>
              <a:gd name="connsiteY12" fmla="*/ 378941 h 766119"/>
              <a:gd name="connsiteX13" fmla="*/ 148281 w 799071"/>
              <a:gd name="connsiteY13" fmla="*/ 461319 h 766119"/>
              <a:gd name="connsiteX14" fmla="*/ 156519 w 799071"/>
              <a:gd name="connsiteY14" fmla="*/ 494270 h 766119"/>
              <a:gd name="connsiteX15" fmla="*/ 164757 w 799071"/>
              <a:gd name="connsiteY15" fmla="*/ 461319 h 766119"/>
              <a:gd name="connsiteX16" fmla="*/ 172995 w 799071"/>
              <a:gd name="connsiteY16" fmla="*/ 486032 h 766119"/>
              <a:gd name="connsiteX17" fmla="*/ 181233 w 799071"/>
              <a:gd name="connsiteY17" fmla="*/ 436605 h 766119"/>
              <a:gd name="connsiteX18" fmla="*/ 205946 w 799071"/>
              <a:gd name="connsiteY18" fmla="*/ 461319 h 766119"/>
              <a:gd name="connsiteX19" fmla="*/ 222422 w 799071"/>
              <a:gd name="connsiteY19" fmla="*/ 494270 h 766119"/>
              <a:gd name="connsiteX20" fmla="*/ 230660 w 799071"/>
              <a:gd name="connsiteY20" fmla="*/ 469557 h 766119"/>
              <a:gd name="connsiteX21" fmla="*/ 238898 w 799071"/>
              <a:gd name="connsiteY21" fmla="*/ 428368 h 766119"/>
              <a:gd name="connsiteX22" fmla="*/ 247135 w 799071"/>
              <a:gd name="connsiteY22" fmla="*/ 477795 h 766119"/>
              <a:gd name="connsiteX23" fmla="*/ 255373 w 799071"/>
              <a:gd name="connsiteY23" fmla="*/ 510746 h 766119"/>
              <a:gd name="connsiteX24" fmla="*/ 263611 w 799071"/>
              <a:gd name="connsiteY24" fmla="*/ 486032 h 766119"/>
              <a:gd name="connsiteX25" fmla="*/ 271849 w 799071"/>
              <a:gd name="connsiteY25" fmla="*/ 329514 h 766119"/>
              <a:gd name="connsiteX26" fmla="*/ 280087 w 799071"/>
              <a:gd name="connsiteY26" fmla="*/ 378941 h 766119"/>
              <a:gd name="connsiteX27" fmla="*/ 288325 w 799071"/>
              <a:gd name="connsiteY27" fmla="*/ 766119 h 766119"/>
              <a:gd name="connsiteX28" fmla="*/ 304800 w 799071"/>
              <a:gd name="connsiteY28" fmla="*/ 477795 h 766119"/>
              <a:gd name="connsiteX29" fmla="*/ 321276 w 799071"/>
              <a:gd name="connsiteY29" fmla="*/ 362465 h 766119"/>
              <a:gd name="connsiteX30" fmla="*/ 329514 w 799071"/>
              <a:gd name="connsiteY30" fmla="*/ 296562 h 766119"/>
              <a:gd name="connsiteX31" fmla="*/ 337752 w 799071"/>
              <a:gd name="connsiteY31" fmla="*/ 337751 h 766119"/>
              <a:gd name="connsiteX32" fmla="*/ 345990 w 799071"/>
              <a:gd name="connsiteY32" fmla="*/ 584886 h 766119"/>
              <a:gd name="connsiteX33" fmla="*/ 354227 w 799071"/>
              <a:gd name="connsiteY33" fmla="*/ 494270 h 766119"/>
              <a:gd name="connsiteX34" fmla="*/ 370703 w 799071"/>
              <a:gd name="connsiteY34" fmla="*/ 395416 h 766119"/>
              <a:gd name="connsiteX35" fmla="*/ 378941 w 799071"/>
              <a:gd name="connsiteY35" fmla="*/ 420130 h 766119"/>
              <a:gd name="connsiteX36" fmla="*/ 395417 w 799071"/>
              <a:gd name="connsiteY36" fmla="*/ 502508 h 766119"/>
              <a:gd name="connsiteX37" fmla="*/ 411892 w 799071"/>
              <a:gd name="connsiteY37" fmla="*/ 444843 h 766119"/>
              <a:gd name="connsiteX38" fmla="*/ 420130 w 799071"/>
              <a:gd name="connsiteY38" fmla="*/ 420130 h 766119"/>
              <a:gd name="connsiteX39" fmla="*/ 436606 w 799071"/>
              <a:gd name="connsiteY39" fmla="*/ 444843 h 766119"/>
              <a:gd name="connsiteX40" fmla="*/ 444844 w 799071"/>
              <a:gd name="connsiteY40" fmla="*/ 420130 h 766119"/>
              <a:gd name="connsiteX41" fmla="*/ 453081 w 799071"/>
              <a:gd name="connsiteY41" fmla="*/ 378941 h 766119"/>
              <a:gd name="connsiteX42" fmla="*/ 477795 w 799071"/>
              <a:gd name="connsiteY42" fmla="*/ 444843 h 766119"/>
              <a:gd name="connsiteX43" fmla="*/ 486033 w 799071"/>
              <a:gd name="connsiteY43" fmla="*/ 411892 h 766119"/>
              <a:gd name="connsiteX44" fmla="*/ 494271 w 799071"/>
              <a:gd name="connsiteY44" fmla="*/ 362465 h 766119"/>
              <a:gd name="connsiteX45" fmla="*/ 502508 w 799071"/>
              <a:gd name="connsiteY45" fmla="*/ 403654 h 766119"/>
              <a:gd name="connsiteX46" fmla="*/ 510746 w 799071"/>
              <a:gd name="connsiteY46" fmla="*/ 453081 h 766119"/>
              <a:gd name="connsiteX47" fmla="*/ 518984 w 799071"/>
              <a:gd name="connsiteY47" fmla="*/ 271849 h 766119"/>
              <a:gd name="connsiteX48" fmla="*/ 527222 w 799071"/>
              <a:gd name="connsiteY48" fmla="*/ 362465 h 766119"/>
              <a:gd name="connsiteX49" fmla="*/ 535460 w 799071"/>
              <a:gd name="connsiteY49" fmla="*/ 395416 h 766119"/>
              <a:gd name="connsiteX50" fmla="*/ 543698 w 799071"/>
              <a:gd name="connsiteY50" fmla="*/ 444843 h 766119"/>
              <a:gd name="connsiteX51" fmla="*/ 568411 w 799071"/>
              <a:gd name="connsiteY51" fmla="*/ 535459 h 766119"/>
              <a:gd name="connsiteX52" fmla="*/ 576649 w 799071"/>
              <a:gd name="connsiteY52" fmla="*/ 502508 h 766119"/>
              <a:gd name="connsiteX53" fmla="*/ 601362 w 799071"/>
              <a:gd name="connsiteY53" fmla="*/ 304800 h 766119"/>
              <a:gd name="connsiteX54" fmla="*/ 617838 w 799071"/>
              <a:gd name="connsiteY54" fmla="*/ 395416 h 766119"/>
              <a:gd name="connsiteX55" fmla="*/ 626076 w 799071"/>
              <a:gd name="connsiteY55" fmla="*/ 428368 h 766119"/>
              <a:gd name="connsiteX56" fmla="*/ 642552 w 799071"/>
              <a:gd name="connsiteY56" fmla="*/ 354227 h 766119"/>
              <a:gd name="connsiteX57" fmla="*/ 667265 w 799071"/>
              <a:gd name="connsiteY57" fmla="*/ 280086 h 766119"/>
              <a:gd name="connsiteX58" fmla="*/ 675503 w 799071"/>
              <a:gd name="connsiteY58" fmla="*/ 255373 h 766119"/>
              <a:gd name="connsiteX59" fmla="*/ 691979 w 799071"/>
              <a:gd name="connsiteY59" fmla="*/ 189470 h 766119"/>
              <a:gd name="connsiteX60" fmla="*/ 708454 w 799071"/>
              <a:gd name="connsiteY60" fmla="*/ 164757 h 766119"/>
              <a:gd name="connsiteX61" fmla="*/ 724930 w 799071"/>
              <a:gd name="connsiteY61" fmla="*/ 115330 h 766119"/>
              <a:gd name="connsiteX62" fmla="*/ 749644 w 799071"/>
              <a:gd name="connsiteY62" fmla="*/ 65903 h 766119"/>
              <a:gd name="connsiteX63" fmla="*/ 774357 w 799071"/>
              <a:gd name="connsiteY63" fmla="*/ 49427 h 766119"/>
              <a:gd name="connsiteX64" fmla="*/ 782595 w 799071"/>
              <a:gd name="connsiteY64" fmla="*/ 24714 h 766119"/>
              <a:gd name="connsiteX65" fmla="*/ 799071 w 799071"/>
              <a:gd name="connsiteY65" fmla="*/ 0 h 766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799071" h="766119">
                <a:moveTo>
                  <a:pt x="0" y="494270"/>
                </a:moveTo>
                <a:cubicBezTo>
                  <a:pt x="2746" y="480540"/>
                  <a:pt x="-5045" y="457509"/>
                  <a:pt x="8238" y="453081"/>
                </a:cubicBezTo>
                <a:cubicBezTo>
                  <a:pt x="19888" y="449198"/>
                  <a:pt x="18621" y="475370"/>
                  <a:pt x="24714" y="486032"/>
                </a:cubicBezTo>
                <a:cubicBezTo>
                  <a:pt x="29626" y="494628"/>
                  <a:pt x="35698" y="502508"/>
                  <a:pt x="41190" y="510746"/>
                </a:cubicBezTo>
                <a:cubicBezTo>
                  <a:pt x="43936" y="502508"/>
                  <a:pt x="47321" y="494456"/>
                  <a:pt x="49427" y="486032"/>
                </a:cubicBezTo>
                <a:cubicBezTo>
                  <a:pt x="52823" y="472448"/>
                  <a:pt x="47764" y="454743"/>
                  <a:pt x="57665" y="444843"/>
                </a:cubicBezTo>
                <a:cubicBezTo>
                  <a:pt x="63805" y="438703"/>
                  <a:pt x="63157" y="461319"/>
                  <a:pt x="65903" y="469557"/>
                </a:cubicBezTo>
                <a:cubicBezTo>
                  <a:pt x="68649" y="455827"/>
                  <a:pt x="71636" y="442144"/>
                  <a:pt x="74141" y="428368"/>
                </a:cubicBezTo>
                <a:cubicBezTo>
                  <a:pt x="77129" y="411934"/>
                  <a:pt x="79103" y="395320"/>
                  <a:pt x="82379" y="378941"/>
                </a:cubicBezTo>
                <a:cubicBezTo>
                  <a:pt x="84599" y="367839"/>
                  <a:pt x="87871" y="356973"/>
                  <a:pt x="90617" y="345989"/>
                </a:cubicBezTo>
                <a:cubicBezTo>
                  <a:pt x="96109" y="362465"/>
                  <a:pt x="103686" y="378386"/>
                  <a:pt x="107092" y="395416"/>
                </a:cubicBezTo>
                <a:lnTo>
                  <a:pt x="123568" y="477795"/>
                </a:lnTo>
                <a:cubicBezTo>
                  <a:pt x="126314" y="444844"/>
                  <a:pt x="104294" y="397283"/>
                  <a:pt x="131806" y="378941"/>
                </a:cubicBezTo>
                <a:cubicBezTo>
                  <a:pt x="155106" y="363407"/>
                  <a:pt x="141489" y="434152"/>
                  <a:pt x="148281" y="461319"/>
                </a:cubicBezTo>
                <a:lnTo>
                  <a:pt x="156519" y="494270"/>
                </a:lnTo>
                <a:cubicBezTo>
                  <a:pt x="159265" y="483286"/>
                  <a:pt x="154631" y="466382"/>
                  <a:pt x="164757" y="461319"/>
                </a:cubicBezTo>
                <a:cubicBezTo>
                  <a:pt x="172524" y="457436"/>
                  <a:pt x="168178" y="493257"/>
                  <a:pt x="172995" y="486032"/>
                </a:cubicBezTo>
                <a:cubicBezTo>
                  <a:pt x="182260" y="472134"/>
                  <a:pt x="178487" y="453081"/>
                  <a:pt x="181233" y="436605"/>
                </a:cubicBezTo>
                <a:cubicBezTo>
                  <a:pt x="200454" y="494270"/>
                  <a:pt x="192216" y="502508"/>
                  <a:pt x="205946" y="461319"/>
                </a:cubicBezTo>
                <a:cubicBezTo>
                  <a:pt x="211438" y="472303"/>
                  <a:pt x="210772" y="490387"/>
                  <a:pt x="222422" y="494270"/>
                </a:cubicBezTo>
                <a:cubicBezTo>
                  <a:pt x="230660" y="497016"/>
                  <a:pt x="228554" y="477981"/>
                  <a:pt x="230660" y="469557"/>
                </a:cubicBezTo>
                <a:cubicBezTo>
                  <a:pt x="234056" y="455973"/>
                  <a:pt x="236152" y="442098"/>
                  <a:pt x="238898" y="428368"/>
                </a:cubicBezTo>
                <a:cubicBezTo>
                  <a:pt x="241644" y="444844"/>
                  <a:pt x="243859" y="461416"/>
                  <a:pt x="247135" y="477795"/>
                </a:cubicBezTo>
                <a:cubicBezTo>
                  <a:pt x="249355" y="488897"/>
                  <a:pt x="245246" y="505683"/>
                  <a:pt x="255373" y="510746"/>
                </a:cubicBezTo>
                <a:cubicBezTo>
                  <a:pt x="263140" y="514629"/>
                  <a:pt x="260865" y="494270"/>
                  <a:pt x="263611" y="486032"/>
                </a:cubicBezTo>
                <a:cubicBezTo>
                  <a:pt x="266357" y="433859"/>
                  <a:pt x="263905" y="381151"/>
                  <a:pt x="271849" y="329514"/>
                </a:cubicBezTo>
                <a:cubicBezTo>
                  <a:pt x="274389" y="313005"/>
                  <a:pt x="279457" y="362250"/>
                  <a:pt x="280087" y="378941"/>
                </a:cubicBezTo>
                <a:cubicBezTo>
                  <a:pt x="284955" y="507938"/>
                  <a:pt x="285579" y="637060"/>
                  <a:pt x="288325" y="766119"/>
                </a:cubicBezTo>
                <a:cubicBezTo>
                  <a:pt x="290447" y="723679"/>
                  <a:pt x="299042" y="533450"/>
                  <a:pt x="304800" y="477795"/>
                </a:cubicBezTo>
                <a:cubicBezTo>
                  <a:pt x="308796" y="439168"/>
                  <a:pt x="316459" y="400999"/>
                  <a:pt x="321276" y="362465"/>
                </a:cubicBezTo>
                <a:lnTo>
                  <a:pt x="329514" y="296562"/>
                </a:lnTo>
                <a:cubicBezTo>
                  <a:pt x="332260" y="310292"/>
                  <a:pt x="336953" y="323772"/>
                  <a:pt x="337752" y="337751"/>
                </a:cubicBezTo>
                <a:cubicBezTo>
                  <a:pt x="342454" y="420041"/>
                  <a:pt x="337362" y="502915"/>
                  <a:pt x="345990" y="584886"/>
                </a:cubicBezTo>
                <a:cubicBezTo>
                  <a:pt x="349165" y="615049"/>
                  <a:pt x="350304" y="524345"/>
                  <a:pt x="354227" y="494270"/>
                </a:cubicBezTo>
                <a:cubicBezTo>
                  <a:pt x="358548" y="461145"/>
                  <a:pt x="370703" y="395416"/>
                  <a:pt x="370703" y="395416"/>
                </a:cubicBezTo>
                <a:cubicBezTo>
                  <a:pt x="373449" y="403654"/>
                  <a:pt x="376988" y="411669"/>
                  <a:pt x="378941" y="420130"/>
                </a:cubicBezTo>
                <a:cubicBezTo>
                  <a:pt x="385238" y="447416"/>
                  <a:pt x="395417" y="502508"/>
                  <a:pt x="395417" y="502508"/>
                </a:cubicBezTo>
                <a:cubicBezTo>
                  <a:pt x="415173" y="443235"/>
                  <a:pt x="391196" y="517276"/>
                  <a:pt x="411892" y="444843"/>
                </a:cubicBezTo>
                <a:cubicBezTo>
                  <a:pt x="414278" y="436494"/>
                  <a:pt x="417384" y="428368"/>
                  <a:pt x="420130" y="420130"/>
                </a:cubicBezTo>
                <a:cubicBezTo>
                  <a:pt x="425622" y="428368"/>
                  <a:pt x="426705" y="444843"/>
                  <a:pt x="436606" y="444843"/>
                </a:cubicBezTo>
                <a:cubicBezTo>
                  <a:pt x="445289" y="444843"/>
                  <a:pt x="442738" y="428554"/>
                  <a:pt x="444844" y="420130"/>
                </a:cubicBezTo>
                <a:cubicBezTo>
                  <a:pt x="448240" y="406547"/>
                  <a:pt x="450335" y="392671"/>
                  <a:pt x="453081" y="378941"/>
                </a:cubicBezTo>
                <a:cubicBezTo>
                  <a:pt x="454368" y="384090"/>
                  <a:pt x="467025" y="444843"/>
                  <a:pt x="477795" y="444843"/>
                </a:cubicBezTo>
                <a:cubicBezTo>
                  <a:pt x="489117" y="444843"/>
                  <a:pt x="483813" y="422994"/>
                  <a:pt x="486033" y="411892"/>
                </a:cubicBezTo>
                <a:cubicBezTo>
                  <a:pt x="489309" y="395513"/>
                  <a:pt x="491525" y="378941"/>
                  <a:pt x="494271" y="362465"/>
                </a:cubicBezTo>
                <a:cubicBezTo>
                  <a:pt x="497017" y="376195"/>
                  <a:pt x="500003" y="389878"/>
                  <a:pt x="502508" y="403654"/>
                </a:cubicBezTo>
                <a:cubicBezTo>
                  <a:pt x="505496" y="420088"/>
                  <a:pt x="508674" y="469655"/>
                  <a:pt x="510746" y="453081"/>
                </a:cubicBezTo>
                <a:cubicBezTo>
                  <a:pt x="518247" y="393075"/>
                  <a:pt x="516238" y="332260"/>
                  <a:pt x="518984" y="271849"/>
                </a:cubicBezTo>
                <a:cubicBezTo>
                  <a:pt x="521730" y="302054"/>
                  <a:pt x="523213" y="332401"/>
                  <a:pt x="527222" y="362465"/>
                </a:cubicBezTo>
                <a:cubicBezTo>
                  <a:pt x="528718" y="373687"/>
                  <a:pt x="533240" y="384314"/>
                  <a:pt x="535460" y="395416"/>
                </a:cubicBezTo>
                <a:cubicBezTo>
                  <a:pt x="538736" y="411795"/>
                  <a:pt x="540198" y="428511"/>
                  <a:pt x="543698" y="444843"/>
                </a:cubicBezTo>
                <a:cubicBezTo>
                  <a:pt x="554848" y="496879"/>
                  <a:pt x="555862" y="497812"/>
                  <a:pt x="568411" y="535459"/>
                </a:cubicBezTo>
                <a:cubicBezTo>
                  <a:pt x="571157" y="524475"/>
                  <a:pt x="575592" y="513780"/>
                  <a:pt x="576649" y="502508"/>
                </a:cubicBezTo>
                <a:cubicBezTo>
                  <a:pt x="585909" y="403742"/>
                  <a:pt x="575610" y="176037"/>
                  <a:pt x="601362" y="304800"/>
                </a:cubicBezTo>
                <a:cubicBezTo>
                  <a:pt x="607383" y="334904"/>
                  <a:pt x="611817" y="365312"/>
                  <a:pt x="617838" y="395416"/>
                </a:cubicBezTo>
                <a:cubicBezTo>
                  <a:pt x="620058" y="406518"/>
                  <a:pt x="623330" y="417384"/>
                  <a:pt x="626076" y="428368"/>
                </a:cubicBezTo>
                <a:cubicBezTo>
                  <a:pt x="630780" y="404846"/>
                  <a:pt x="635570" y="377499"/>
                  <a:pt x="642552" y="354227"/>
                </a:cubicBezTo>
                <a:cubicBezTo>
                  <a:pt x="642557" y="354209"/>
                  <a:pt x="663143" y="292452"/>
                  <a:pt x="667265" y="280086"/>
                </a:cubicBezTo>
                <a:cubicBezTo>
                  <a:pt x="670011" y="271848"/>
                  <a:pt x="673397" y="263797"/>
                  <a:pt x="675503" y="255373"/>
                </a:cubicBezTo>
                <a:cubicBezTo>
                  <a:pt x="680995" y="233405"/>
                  <a:pt x="679419" y="208311"/>
                  <a:pt x="691979" y="189470"/>
                </a:cubicBezTo>
                <a:cubicBezTo>
                  <a:pt x="697471" y="181232"/>
                  <a:pt x="704433" y="173804"/>
                  <a:pt x="708454" y="164757"/>
                </a:cubicBezTo>
                <a:cubicBezTo>
                  <a:pt x="715507" y="148887"/>
                  <a:pt x="719438" y="131806"/>
                  <a:pt x="724930" y="115330"/>
                </a:cubicBezTo>
                <a:cubicBezTo>
                  <a:pt x="731631" y="95228"/>
                  <a:pt x="733673" y="81874"/>
                  <a:pt x="749644" y="65903"/>
                </a:cubicBezTo>
                <a:cubicBezTo>
                  <a:pt x="756645" y="58902"/>
                  <a:pt x="766119" y="54919"/>
                  <a:pt x="774357" y="49427"/>
                </a:cubicBezTo>
                <a:cubicBezTo>
                  <a:pt x="777103" y="41189"/>
                  <a:pt x="778712" y="32481"/>
                  <a:pt x="782595" y="24714"/>
                </a:cubicBezTo>
                <a:cubicBezTo>
                  <a:pt x="787023" y="15858"/>
                  <a:pt x="799071" y="0"/>
                  <a:pt x="799071" y="0"/>
                </a:cubicBezTo>
              </a:path>
            </a:pathLst>
          </a:custGeom>
          <a:noFill/>
          <a:ln>
            <a:solidFill>
              <a:srgbClr val="FF0000"/>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17414" name="TextBox 2"/>
          <p:cNvSpPr txBox="1">
            <a:spLocks noChangeArrowheads="1"/>
          </p:cNvSpPr>
          <p:nvPr/>
        </p:nvSpPr>
        <p:spPr bwMode="auto">
          <a:xfrm>
            <a:off x="1595438" y="1787525"/>
            <a:ext cx="8778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FF0000"/>
                </a:solidFill>
                <a:latin typeface="Franklin Gothic Medium Cond" pitchFamily="34" charset="0"/>
              </a:rPr>
              <a:t>Noise</a:t>
            </a:r>
          </a:p>
        </p:txBody>
      </p:sp>
      <p:sp>
        <p:nvSpPr>
          <p:cNvPr id="17415" name="TextBox 2"/>
          <p:cNvSpPr txBox="1">
            <a:spLocks noChangeArrowheads="1"/>
          </p:cNvSpPr>
          <p:nvPr/>
        </p:nvSpPr>
        <p:spPr bwMode="auto">
          <a:xfrm>
            <a:off x="914400" y="2668588"/>
            <a:ext cx="2297113"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Blackbody</a:t>
            </a:r>
          </a:p>
          <a:p>
            <a:pPr eaLnBrk="1" hangingPunct="1"/>
            <a:r>
              <a:rPr lang="en-US" b="1">
                <a:solidFill>
                  <a:srgbClr val="000000"/>
                </a:solidFill>
                <a:latin typeface="Franklin Gothic Medium Cond" pitchFamily="34" charset="0"/>
              </a:rPr>
              <a:t>(noise source surrounding antenna area)</a:t>
            </a:r>
          </a:p>
        </p:txBody>
      </p:sp>
      <p:sp>
        <p:nvSpPr>
          <p:cNvPr id="17416" name="TextBox 2"/>
          <p:cNvSpPr txBox="1">
            <a:spLocks noChangeArrowheads="1"/>
          </p:cNvSpPr>
          <p:nvPr/>
        </p:nvSpPr>
        <p:spPr bwMode="auto">
          <a:xfrm>
            <a:off x="4656859" y="1371600"/>
            <a:ext cx="3648941"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a:solidFill>
                  <a:srgbClr val="000000"/>
                </a:solidFill>
                <a:latin typeface="Franklin Gothic Medium Cond" pitchFamily="34" charset="0"/>
              </a:rPr>
              <a:t>Let’s assume that the antenna is facing a blackbody with a temperature </a:t>
            </a:r>
            <a:r>
              <a:rPr lang="en-US" b="1" dirty="0" err="1">
                <a:solidFill>
                  <a:srgbClr val="000000"/>
                </a:solidFill>
                <a:latin typeface="Franklin Gothic Medium Cond" pitchFamily="34" charset="0"/>
              </a:rPr>
              <a:t>T</a:t>
            </a:r>
            <a:r>
              <a:rPr lang="en-US" sz="1200" b="1" dirty="0" err="1">
                <a:solidFill>
                  <a:srgbClr val="000000"/>
                </a:solidFill>
                <a:latin typeface="Franklin Gothic Medium Cond" pitchFamily="34" charset="0"/>
              </a:rPr>
              <a:t>ant</a:t>
            </a:r>
            <a:r>
              <a:rPr lang="en-US" b="1" dirty="0">
                <a:solidFill>
                  <a:srgbClr val="000000"/>
                </a:solidFill>
                <a:latin typeface="Franklin Gothic Medium Cond" pitchFamily="34" charset="0"/>
              </a:rPr>
              <a:t>. </a:t>
            </a:r>
          </a:p>
        </p:txBody>
      </p:sp>
      <p:sp>
        <p:nvSpPr>
          <p:cNvPr id="17417" name="TextBox 2"/>
          <p:cNvSpPr txBox="1">
            <a:spLocks noChangeArrowheads="1"/>
          </p:cNvSpPr>
          <p:nvPr/>
        </p:nvSpPr>
        <p:spPr bwMode="auto">
          <a:xfrm>
            <a:off x="4656859" y="2563813"/>
            <a:ext cx="364894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a:solidFill>
                  <a:srgbClr val="000000"/>
                </a:solidFill>
                <a:latin typeface="Franklin Gothic Medium Cond" pitchFamily="34" charset="0"/>
              </a:rPr>
              <a:t>The carriers in the antenna are thermally agitated by the radiation from the blackbody source. </a:t>
            </a:r>
          </a:p>
        </p:txBody>
      </p:sp>
      <p:sp>
        <p:nvSpPr>
          <p:cNvPr id="17418" name="TextBox 2"/>
          <p:cNvSpPr txBox="1">
            <a:spLocks noChangeArrowheads="1"/>
          </p:cNvSpPr>
          <p:nvPr/>
        </p:nvSpPr>
        <p:spPr bwMode="auto">
          <a:xfrm>
            <a:off x="4648200" y="3706813"/>
            <a:ext cx="373380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a:solidFill>
                  <a:srgbClr val="000000"/>
                </a:solidFill>
                <a:latin typeface="Franklin Gothic Medium Cond" pitchFamily="34" charset="0"/>
              </a:rPr>
              <a:t>It is known that the available noise power depends on the temperature of the blackbody and BW of the system under Z-matched condition.</a:t>
            </a:r>
          </a:p>
        </p:txBody>
      </p:sp>
      <p:sp>
        <p:nvSpPr>
          <p:cNvPr id="12" name="Striped Right Arrow 11"/>
          <p:cNvSpPr/>
          <p:nvPr/>
        </p:nvSpPr>
        <p:spPr>
          <a:xfrm rot="5400000">
            <a:off x="5872163" y="2227262"/>
            <a:ext cx="381000" cy="390525"/>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13" name="Striped Right Arrow 12"/>
          <p:cNvSpPr/>
          <p:nvPr/>
        </p:nvSpPr>
        <p:spPr>
          <a:xfrm rot="5400000">
            <a:off x="5872163" y="3406775"/>
            <a:ext cx="381000" cy="390525"/>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14" name="TextBox 13"/>
          <p:cNvSpPr txBox="1">
            <a:spLocks noRot="1" noChangeAspect="1" noMove="1" noResize="1" noEditPoints="1" noAdjustHandles="1" noChangeArrowheads="1" noChangeShapeType="1" noTextEdit="1"/>
          </p:cNvSpPr>
          <p:nvPr/>
        </p:nvSpPr>
        <p:spPr>
          <a:xfrm>
            <a:off x="4916819" y="4876800"/>
            <a:ext cx="3846181" cy="606320"/>
          </a:xfrm>
          <a:prstGeom prst="rect">
            <a:avLst/>
          </a:prstGeom>
          <a:blipFill rotWithShape="1">
            <a:blip r:embed="rId5"/>
            <a:stretch>
              <a:fillRect b="-11111"/>
            </a:stretch>
          </a:blipFill>
        </p:spPr>
        <p:txBody>
          <a:bodyPr/>
          <a:lstStyle/>
          <a:p>
            <a:pPr>
              <a:defRPr/>
            </a:pPr>
            <a:r>
              <a:rPr lang="en-US">
                <a:noFill/>
              </a:rPr>
              <a:t> </a:t>
            </a:r>
          </a:p>
        </p:txBody>
      </p:sp>
      <p:sp>
        <p:nvSpPr>
          <p:cNvPr id="17422" name="TextBox 2"/>
          <p:cNvSpPr txBox="1">
            <a:spLocks noChangeArrowheads="1"/>
          </p:cNvSpPr>
          <p:nvPr/>
        </p:nvSpPr>
        <p:spPr bwMode="auto">
          <a:xfrm>
            <a:off x="5029200" y="5462588"/>
            <a:ext cx="3224213" cy="862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600" b="1">
                <a:solidFill>
                  <a:srgbClr val="000000"/>
                </a:solidFill>
                <a:latin typeface="Franklin Gothic Medium Cond" pitchFamily="34" charset="0"/>
              </a:rPr>
              <a:t>k: Boltzman constant = 1.38 x 10</a:t>
            </a:r>
            <a:r>
              <a:rPr lang="en-US" sz="1600" b="1" baseline="30000">
                <a:solidFill>
                  <a:srgbClr val="000000"/>
                </a:solidFill>
                <a:latin typeface="Franklin Gothic Medium Cond" pitchFamily="34" charset="0"/>
              </a:rPr>
              <a:t>-23</a:t>
            </a:r>
            <a:r>
              <a:rPr lang="en-US" sz="1600" b="1">
                <a:solidFill>
                  <a:srgbClr val="000000"/>
                </a:solidFill>
                <a:latin typeface="Franklin Gothic Medium Cond" pitchFamily="34" charset="0"/>
              </a:rPr>
              <a:t> J/K</a:t>
            </a:r>
          </a:p>
          <a:p>
            <a:pPr eaLnBrk="1" hangingPunct="1"/>
            <a:r>
              <a:rPr lang="en-US" sz="1600" b="1">
                <a:solidFill>
                  <a:srgbClr val="000000"/>
                </a:solidFill>
                <a:latin typeface="Franklin Gothic Medium Cond" pitchFamily="34" charset="0"/>
              </a:rPr>
              <a:t>T: Absolute temperature = (273+</a:t>
            </a:r>
            <a:r>
              <a:rPr lang="en-US" sz="1600" b="1" baseline="30000">
                <a:solidFill>
                  <a:srgbClr val="000000"/>
                </a:solidFill>
                <a:latin typeface="Franklin Gothic Medium Cond" pitchFamily="34" charset="0"/>
              </a:rPr>
              <a:t>o</a:t>
            </a:r>
            <a:r>
              <a:rPr lang="en-US" sz="1600" b="1">
                <a:solidFill>
                  <a:srgbClr val="000000"/>
                </a:solidFill>
                <a:latin typeface="Franklin Gothic Medium Cond" pitchFamily="34" charset="0"/>
              </a:rPr>
              <a:t>C) K</a:t>
            </a:r>
          </a:p>
          <a:p>
            <a:pPr eaLnBrk="1" hangingPunct="1"/>
            <a:r>
              <a:rPr lang="en-US" sz="1600" b="1">
                <a:solidFill>
                  <a:srgbClr val="000000"/>
                </a:solidFill>
                <a:latin typeface="Symbol" pitchFamily="18" charset="2"/>
              </a:rPr>
              <a:t>D</a:t>
            </a:r>
            <a:r>
              <a:rPr lang="en-US" sz="1600" b="1">
                <a:solidFill>
                  <a:srgbClr val="000000"/>
                </a:solidFill>
                <a:latin typeface="Franklin Gothic Medium Cond" pitchFamily="34" charset="0"/>
              </a:rPr>
              <a:t>f: Bandwidth (Hz)</a:t>
            </a:r>
          </a:p>
        </p:txBody>
      </p:sp>
      <p:sp>
        <p:nvSpPr>
          <p:cNvPr id="3" name="Slide Number Placeholder 2"/>
          <p:cNvSpPr>
            <a:spLocks noGrp="1"/>
          </p:cNvSpPr>
          <p:nvPr>
            <p:ph type="sldNum" sz="quarter" idx="11"/>
          </p:nvPr>
        </p:nvSpPr>
        <p:spPr/>
        <p:txBody>
          <a:bodyPr/>
          <a:lstStyle/>
          <a:p>
            <a:pPr>
              <a:defRPr/>
            </a:pPr>
            <a:fld id="{18299DBC-902B-41D7-A3A4-44EB87A37C73}" type="slidenum">
              <a:rPr lang="en-US" smtClean="0">
                <a:solidFill>
                  <a:srgbClr val="000000"/>
                </a:solidFill>
              </a:rPr>
              <a:pPr>
                <a:defRPr/>
              </a:pPr>
              <a:t>23</a:t>
            </a:fld>
            <a:endParaRPr lang="en-US">
              <a:solidFill>
                <a:srgbClr val="000000"/>
              </a:solidFill>
            </a:endParaRPr>
          </a:p>
        </p:txBody>
      </p:sp>
    </p:spTree>
    <p:extLst>
      <p:ext uri="{BB962C8B-B14F-4D97-AF65-F5344CB8AC3E}">
        <p14:creationId xmlns:p14="http://schemas.microsoft.com/office/powerpoint/2010/main" val="3237954079"/>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reeform 12"/>
          <p:cNvSpPr/>
          <p:nvPr/>
        </p:nvSpPr>
        <p:spPr>
          <a:xfrm>
            <a:off x="5602288" y="1371600"/>
            <a:ext cx="950912" cy="1681163"/>
          </a:xfrm>
          <a:custGeom>
            <a:avLst/>
            <a:gdLst>
              <a:gd name="connsiteX0" fmla="*/ 752893 w 950601"/>
              <a:gd name="connsiteY0" fmla="*/ 205946 h 1680519"/>
              <a:gd name="connsiteX1" fmla="*/ 744655 w 950601"/>
              <a:gd name="connsiteY1" fmla="*/ 164757 h 1680519"/>
              <a:gd name="connsiteX2" fmla="*/ 728179 w 950601"/>
              <a:gd name="connsiteY2" fmla="*/ 140043 h 1680519"/>
              <a:gd name="connsiteX3" fmla="*/ 670515 w 950601"/>
              <a:gd name="connsiteY3" fmla="*/ 107092 h 1680519"/>
              <a:gd name="connsiteX4" fmla="*/ 645801 w 950601"/>
              <a:gd name="connsiteY4" fmla="*/ 90616 h 1680519"/>
              <a:gd name="connsiteX5" fmla="*/ 555185 w 950601"/>
              <a:gd name="connsiteY5" fmla="*/ 57665 h 1680519"/>
              <a:gd name="connsiteX6" fmla="*/ 522233 w 950601"/>
              <a:gd name="connsiteY6" fmla="*/ 49427 h 1680519"/>
              <a:gd name="connsiteX7" fmla="*/ 472806 w 950601"/>
              <a:gd name="connsiteY7" fmla="*/ 32952 h 1680519"/>
              <a:gd name="connsiteX8" fmla="*/ 398666 w 950601"/>
              <a:gd name="connsiteY8" fmla="*/ 24714 h 1680519"/>
              <a:gd name="connsiteX9" fmla="*/ 373952 w 950601"/>
              <a:gd name="connsiteY9" fmla="*/ 16476 h 1680519"/>
              <a:gd name="connsiteX10" fmla="*/ 233909 w 950601"/>
              <a:gd name="connsiteY10" fmla="*/ 0 h 1680519"/>
              <a:gd name="connsiteX11" fmla="*/ 126817 w 950601"/>
              <a:gd name="connsiteY11" fmla="*/ 8238 h 1680519"/>
              <a:gd name="connsiteX12" fmla="*/ 102104 w 950601"/>
              <a:gd name="connsiteY12" fmla="*/ 16476 h 1680519"/>
              <a:gd name="connsiteX13" fmla="*/ 77390 w 950601"/>
              <a:gd name="connsiteY13" fmla="*/ 49427 h 1680519"/>
              <a:gd name="connsiteX14" fmla="*/ 52677 w 950601"/>
              <a:gd name="connsiteY14" fmla="*/ 74141 h 1680519"/>
              <a:gd name="connsiteX15" fmla="*/ 19725 w 950601"/>
              <a:gd name="connsiteY15" fmla="*/ 156519 h 1680519"/>
              <a:gd name="connsiteX16" fmla="*/ 11487 w 950601"/>
              <a:gd name="connsiteY16" fmla="*/ 181233 h 1680519"/>
              <a:gd name="connsiteX17" fmla="*/ 11487 w 950601"/>
              <a:gd name="connsiteY17" fmla="*/ 593125 h 1680519"/>
              <a:gd name="connsiteX18" fmla="*/ 19725 w 950601"/>
              <a:gd name="connsiteY18" fmla="*/ 617838 h 1680519"/>
              <a:gd name="connsiteX19" fmla="*/ 27963 w 950601"/>
              <a:gd name="connsiteY19" fmla="*/ 667265 h 1680519"/>
              <a:gd name="connsiteX20" fmla="*/ 44439 w 950601"/>
              <a:gd name="connsiteY20" fmla="*/ 815546 h 1680519"/>
              <a:gd name="connsiteX21" fmla="*/ 52677 w 950601"/>
              <a:gd name="connsiteY21" fmla="*/ 856735 h 1680519"/>
              <a:gd name="connsiteX22" fmla="*/ 69152 w 950601"/>
              <a:gd name="connsiteY22" fmla="*/ 947352 h 1680519"/>
              <a:gd name="connsiteX23" fmla="*/ 77390 w 950601"/>
              <a:gd name="connsiteY23" fmla="*/ 1046206 h 1680519"/>
              <a:gd name="connsiteX24" fmla="*/ 85628 w 950601"/>
              <a:gd name="connsiteY24" fmla="*/ 1070919 h 1680519"/>
              <a:gd name="connsiteX25" fmla="*/ 118579 w 950601"/>
              <a:gd name="connsiteY25" fmla="*/ 1235676 h 1680519"/>
              <a:gd name="connsiteX26" fmla="*/ 143293 w 950601"/>
              <a:gd name="connsiteY26" fmla="*/ 1301579 h 1680519"/>
              <a:gd name="connsiteX27" fmla="*/ 168006 w 950601"/>
              <a:gd name="connsiteY27" fmla="*/ 1383957 h 1680519"/>
              <a:gd name="connsiteX28" fmla="*/ 184482 w 950601"/>
              <a:gd name="connsiteY28" fmla="*/ 1416908 h 1680519"/>
              <a:gd name="connsiteX29" fmla="*/ 200958 w 950601"/>
              <a:gd name="connsiteY29" fmla="*/ 1458098 h 1680519"/>
              <a:gd name="connsiteX30" fmla="*/ 217433 w 950601"/>
              <a:gd name="connsiteY30" fmla="*/ 1482811 h 1680519"/>
              <a:gd name="connsiteX31" fmla="*/ 266860 w 950601"/>
              <a:gd name="connsiteY31" fmla="*/ 1573427 h 1680519"/>
              <a:gd name="connsiteX32" fmla="*/ 283336 w 950601"/>
              <a:gd name="connsiteY32" fmla="*/ 1598141 h 1680519"/>
              <a:gd name="connsiteX33" fmla="*/ 365715 w 950601"/>
              <a:gd name="connsiteY33" fmla="*/ 1647568 h 1680519"/>
              <a:gd name="connsiteX34" fmla="*/ 398666 w 950601"/>
              <a:gd name="connsiteY34" fmla="*/ 1655806 h 1680519"/>
              <a:gd name="connsiteX35" fmla="*/ 481044 w 950601"/>
              <a:gd name="connsiteY35" fmla="*/ 1680519 h 1680519"/>
              <a:gd name="connsiteX36" fmla="*/ 670515 w 950601"/>
              <a:gd name="connsiteY36" fmla="*/ 1672281 h 1680519"/>
              <a:gd name="connsiteX37" fmla="*/ 719942 w 950601"/>
              <a:gd name="connsiteY37" fmla="*/ 1655806 h 1680519"/>
              <a:gd name="connsiteX38" fmla="*/ 744655 w 950601"/>
              <a:gd name="connsiteY38" fmla="*/ 1647568 h 1680519"/>
              <a:gd name="connsiteX39" fmla="*/ 827033 w 950601"/>
              <a:gd name="connsiteY39" fmla="*/ 1589903 h 1680519"/>
              <a:gd name="connsiteX40" fmla="*/ 851747 w 950601"/>
              <a:gd name="connsiteY40" fmla="*/ 1556952 h 1680519"/>
              <a:gd name="connsiteX41" fmla="*/ 884698 w 950601"/>
              <a:gd name="connsiteY41" fmla="*/ 1507525 h 1680519"/>
              <a:gd name="connsiteX42" fmla="*/ 901174 w 950601"/>
              <a:gd name="connsiteY42" fmla="*/ 1482811 h 1680519"/>
              <a:gd name="connsiteX43" fmla="*/ 917650 w 950601"/>
              <a:gd name="connsiteY43" fmla="*/ 1425146 h 1680519"/>
              <a:gd name="connsiteX44" fmla="*/ 925887 w 950601"/>
              <a:gd name="connsiteY44" fmla="*/ 1375719 h 1680519"/>
              <a:gd name="connsiteX45" fmla="*/ 942363 w 950601"/>
              <a:gd name="connsiteY45" fmla="*/ 1318054 h 1680519"/>
              <a:gd name="connsiteX46" fmla="*/ 950601 w 950601"/>
              <a:gd name="connsiteY46" fmla="*/ 1210962 h 1680519"/>
              <a:gd name="connsiteX47" fmla="*/ 942363 w 950601"/>
              <a:gd name="connsiteY47" fmla="*/ 980303 h 1680519"/>
              <a:gd name="connsiteX48" fmla="*/ 934125 w 950601"/>
              <a:gd name="connsiteY48" fmla="*/ 939114 h 1680519"/>
              <a:gd name="connsiteX49" fmla="*/ 917650 w 950601"/>
              <a:gd name="connsiteY49" fmla="*/ 832022 h 1680519"/>
              <a:gd name="connsiteX50" fmla="*/ 909412 w 950601"/>
              <a:gd name="connsiteY50" fmla="*/ 799071 h 1680519"/>
              <a:gd name="connsiteX51" fmla="*/ 884698 w 950601"/>
              <a:gd name="connsiteY51" fmla="*/ 700216 h 1680519"/>
              <a:gd name="connsiteX52" fmla="*/ 868223 w 950601"/>
              <a:gd name="connsiteY52" fmla="*/ 675503 h 1680519"/>
              <a:gd name="connsiteX53" fmla="*/ 843509 w 950601"/>
              <a:gd name="connsiteY53" fmla="*/ 609600 h 1680519"/>
              <a:gd name="connsiteX54" fmla="*/ 835271 w 950601"/>
              <a:gd name="connsiteY54" fmla="*/ 576649 h 1680519"/>
              <a:gd name="connsiteX55" fmla="*/ 827033 w 950601"/>
              <a:gd name="connsiteY55" fmla="*/ 551935 h 1680519"/>
              <a:gd name="connsiteX56" fmla="*/ 810558 w 950601"/>
              <a:gd name="connsiteY56" fmla="*/ 469557 h 1680519"/>
              <a:gd name="connsiteX57" fmla="*/ 802320 w 950601"/>
              <a:gd name="connsiteY57" fmla="*/ 321276 h 1680519"/>
              <a:gd name="connsiteX58" fmla="*/ 785844 w 950601"/>
              <a:gd name="connsiteY58" fmla="*/ 238898 h 1680519"/>
              <a:gd name="connsiteX59" fmla="*/ 777606 w 950601"/>
              <a:gd name="connsiteY59" fmla="*/ 214184 h 1680519"/>
              <a:gd name="connsiteX60" fmla="*/ 752893 w 950601"/>
              <a:gd name="connsiteY60" fmla="*/ 205946 h 1680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950601" h="1680519">
                <a:moveTo>
                  <a:pt x="752893" y="205946"/>
                </a:moveTo>
                <a:cubicBezTo>
                  <a:pt x="747401" y="197708"/>
                  <a:pt x="749571" y="177867"/>
                  <a:pt x="744655" y="164757"/>
                </a:cubicBezTo>
                <a:cubicBezTo>
                  <a:pt x="741179" y="155487"/>
                  <a:pt x="735180" y="147044"/>
                  <a:pt x="728179" y="140043"/>
                </a:cubicBezTo>
                <a:cubicBezTo>
                  <a:pt x="714801" y="126665"/>
                  <a:pt x="685587" y="115705"/>
                  <a:pt x="670515" y="107092"/>
                </a:cubicBezTo>
                <a:cubicBezTo>
                  <a:pt x="661919" y="102180"/>
                  <a:pt x="654657" y="95044"/>
                  <a:pt x="645801" y="90616"/>
                </a:cubicBezTo>
                <a:cubicBezTo>
                  <a:pt x="629427" y="82429"/>
                  <a:pt x="570559" y="61508"/>
                  <a:pt x="555185" y="57665"/>
                </a:cubicBezTo>
                <a:cubicBezTo>
                  <a:pt x="544201" y="54919"/>
                  <a:pt x="533078" y="52680"/>
                  <a:pt x="522233" y="49427"/>
                </a:cubicBezTo>
                <a:cubicBezTo>
                  <a:pt x="505599" y="44437"/>
                  <a:pt x="490067" y="34870"/>
                  <a:pt x="472806" y="32952"/>
                </a:cubicBezTo>
                <a:lnTo>
                  <a:pt x="398666" y="24714"/>
                </a:lnTo>
                <a:cubicBezTo>
                  <a:pt x="390428" y="21968"/>
                  <a:pt x="382429" y="18360"/>
                  <a:pt x="373952" y="16476"/>
                </a:cubicBezTo>
                <a:cubicBezTo>
                  <a:pt x="328176" y="6303"/>
                  <a:pt x="280205" y="4209"/>
                  <a:pt x="233909" y="0"/>
                </a:cubicBezTo>
                <a:cubicBezTo>
                  <a:pt x="198212" y="2746"/>
                  <a:pt x="162343" y="3797"/>
                  <a:pt x="126817" y="8238"/>
                </a:cubicBezTo>
                <a:cubicBezTo>
                  <a:pt x="118201" y="9315"/>
                  <a:pt x="108775" y="10917"/>
                  <a:pt x="102104" y="16476"/>
                </a:cubicBezTo>
                <a:cubicBezTo>
                  <a:pt x="91557" y="25266"/>
                  <a:pt x="86325" y="39003"/>
                  <a:pt x="77390" y="49427"/>
                </a:cubicBezTo>
                <a:cubicBezTo>
                  <a:pt x="69808" y="58272"/>
                  <a:pt x="59448" y="64661"/>
                  <a:pt x="52677" y="74141"/>
                </a:cubicBezTo>
                <a:cubicBezTo>
                  <a:pt x="37525" y="95355"/>
                  <a:pt x="27228" y="134009"/>
                  <a:pt x="19725" y="156519"/>
                </a:cubicBezTo>
                <a:lnTo>
                  <a:pt x="11487" y="181233"/>
                </a:lnTo>
                <a:cubicBezTo>
                  <a:pt x="-5012" y="362742"/>
                  <a:pt x="-2599" y="297317"/>
                  <a:pt x="11487" y="593125"/>
                </a:cubicBezTo>
                <a:cubicBezTo>
                  <a:pt x="11900" y="601798"/>
                  <a:pt x="16979" y="609600"/>
                  <a:pt x="19725" y="617838"/>
                </a:cubicBezTo>
                <a:cubicBezTo>
                  <a:pt x="22471" y="634314"/>
                  <a:pt x="25891" y="650691"/>
                  <a:pt x="27963" y="667265"/>
                </a:cubicBezTo>
                <a:cubicBezTo>
                  <a:pt x="34132" y="716612"/>
                  <a:pt x="34686" y="766781"/>
                  <a:pt x="44439" y="815546"/>
                </a:cubicBezTo>
                <a:cubicBezTo>
                  <a:pt x="47185" y="829276"/>
                  <a:pt x="50172" y="842959"/>
                  <a:pt x="52677" y="856735"/>
                </a:cubicBezTo>
                <a:cubicBezTo>
                  <a:pt x="73772" y="972756"/>
                  <a:pt x="48791" y="845536"/>
                  <a:pt x="69152" y="947352"/>
                </a:cubicBezTo>
                <a:cubicBezTo>
                  <a:pt x="71898" y="980303"/>
                  <a:pt x="73020" y="1013431"/>
                  <a:pt x="77390" y="1046206"/>
                </a:cubicBezTo>
                <a:cubicBezTo>
                  <a:pt x="78538" y="1054813"/>
                  <a:pt x="83925" y="1062404"/>
                  <a:pt x="85628" y="1070919"/>
                </a:cubicBezTo>
                <a:cubicBezTo>
                  <a:pt x="92148" y="1103517"/>
                  <a:pt x="103274" y="1197415"/>
                  <a:pt x="118579" y="1235676"/>
                </a:cubicBezTo>
                <a:cubicBezTo>
                  <a:pt x="127286" y="1257442"/>
                  <a:pt x="136835" y="1278977"/>
                  <a:pt x="143293" y="1301579"/>
                </a:cubicBezTo>
                <a:cubicBezTo>
                  <a:pt x="155429" y="1344054"/>
                  <a:pt x="148433" y="1335024"/>
                  <a:pt x="168006" y="1383957"/>
                </a:cubicBezTo>
                <a:cubicBezTo>
                  <a:pt x="172567" y="1395359"/>
                  <a:pt x="179494" y="1405686"/>
                  <a:pt x="184482" y="1416908"/>
                </a:cubicBezTo>
                <a:cubicBezTo>
                  <a:pt x="190488" y="1430421"/>
                  <a:pt x="194345" y="1444871"/>
                  <a:pt x="200958" y="1458098"/>
                </a:cubicBezTo>
                <a:cubicBezTo>
                  <a:pt x="205386" y="1466953"/>
                  <a:pt x="213412" y="1473764"/>
                  <a:pt x="217433" y="1482811"/>
                </a:cubicBezTo>
                <a:cubicBezTo>
                  <a:pt x="261430" y="1581805"/>
                  <a:pt x="200826" y="1485382"/>
                  <a:pt x="266860" y="1573427"/>
                </a:cubicBezTo>
                <a:cubicBezTo>
                  <a:pt x="272800" y="1581348"/>
                  <a:pt x="275885" y="1591621"/>
                  <a:pt x="283336" y="1598141"/>
                </a:cubicBezTo>
                <a:cubicBezTo>
                  <a:pt x="297706" y="1610715"/>
                  <a:pt x="343131" y="1639099"/>
                  <a:pt x="365715" y="1647568"/>
                </a:cubicBezTo>
                <a:cubicBezTo>
                  <a:pt x="376316" y="1651543"/>
                  <a:pt x="388065" y="1651831"/>
                  <a:pt x="398666" y="1655806"/>
                </a:cubicBezTo>
                <a:cubicBezTo>
                  <a:pt x="475289" y="1684539"/>
                  <a:pt x="380423" y="1663748"/>
                  <a:pt x="481044" y="1680519"/>
                </a:cubicBezTo>
                <a:cubicBezTo>
                  <a:pt x="544201" y="1677773"/>
                  <a:pt x="607634" y="1678786"/>
                  <a:pt x="670515" y="1672281"/>
                </a:cubicBezTo>
                <a:cubicBezTo>
                  <a:pt x="687790" y="1670494"/>
                  <a:pt x="703466" y="1661298"/>
                  <a:pt x="719942" y="1655806"/>
                </a:cubicBezTo>
                <a:cubicBezTo>
                  <a:pt x="728180" y="1653060"/>
                  <a:pt x="737209" y="1652036"/>
                  <a:pt x="744655" y="1647568"/>
                </a:cubicBezTo>
                <a:cubicBezTo>
                  <a:pt x="776473" y="1628477"/>
                  <a:pt x="800188" y="1616748"/>
                  <a:pt x="827033" y="1589903"/>
                </a:cubicBezTo>
                <a:cubicBezTo>
                  <a:pt x="836741" y="1580195"/>
                  <a:pt x="843873" y="1568200"/>
                  <a:pt x="851747" y="1556952"/>
                </a:cubicBezTo>
                <a:cubicBezTo>
                  <a:pt x="863102" y="1540730"/>
                  <a:pt x="873714" y="1524001"/>
                  <a:pt x="884698" y="1507525"/>
                </a:cubicBezTo>
                <a:cubicBezTo>
                  <a:pt x="890190" y="1499287"/>
                  <a:pt x="898043" y="1492204"/>
                  <a:pt x="901174" y="1482811"/>
                </a:cubicBezTo>
                <a:cubicBezTo>
                  <a:pt x="909026" y="1459257"/>
                  <a:pt x="912478" y="1451006"/>
                  <a:pt x="917650" y="1425146"/>
                </a:cubicBezTo>
                <a:cubicBezTo>
                  <a:pt x="920926" y="1408767"/>
                  <a:pt x="922611" y="1392098"/>
                  <a:pt x="925887" y="1375719"/>
                </a:cubicBezTo>
                <a:cubicBezTo>
                  <a:pt x="931058" y="1349863"/>
                  <a:pt x="934513" y="1341605"/>
                  <a:pt x="942363" y="1318054"/>
                </a:cubicBezTo>
                <a:cubicBezTo>
                  <a:pt x="945109" y="1282357"/>
                  <a:pt x="950601" y="1246765"/>
                  <a:pt x="950601" y="1210962"/>
                </a:cubicBezTo>
                <a:cubicBezTo>
                  <a:pt x="950601" y="1134027"/>
                  <a:pt x="947017" y="1057097"/>
                  <a:pt x="942363" y="980303"/>
                </a:cubicBezTo>
                <a:cubicBezTo>
                  <a:pt x="941516" y="966327"/>
                  <a:pt x="936427" y="952925"/>
                  <a:pt x="934125" y="939114"/>
                </a:cubicBezTo>
                <a:cubicBezTo>
                  <a:pt x="926217" y="891666"/>
                  <a:pt x="926763" y="877589"/>
                  <a:pt x="917650" y="832022"/>
                </a:cubicBezTo>
                <a:cubicBezTo>
                  <a:pt x="915430" y="820920"/>
                  <a:pt x="911632" y="810173"/>
                  <a:pt x="909412" y="799071"/>
                </a:cubicBezTo>
                <a:cubicBezTo>
                  <a:pt x="904117" y="772598"/>
                  <a:pt x="900427" y="723810"/>
                  <a:pt x="884698" y="700216"/>
                </a:cubicBezTo>
                <a:lnTo>
                  <a:pt x="868223" y="675503"/>
                </a:lnTo>
                <a:cubicBezTo>
                  <a:pt x="847078" y="590924"/>
                  <a:pt x="875818" y="695756"/>
                  <a:pt x="843509" y="609600"/>
                </a:cubicBezTo>
                <a:cubicBezTo>
                  <a:pt x="839534" y="598999"/>
                  <a:pt x="838381" y="587535"/>
                  <a:pt x="835271" y="576649"/>
                </a:cubicBezTo>
                <a:cubicBezTo>
                  <a:pt x="832885" y="568300"/>
                  <a:pt x="828986" y="560396"/>
                  <a:pt x="827033" y="551935"/>
                </a:cubicBezTo>
                <a:cubicBezTo>
                  <a:pt x="820736" y="524649"/>
                  <a:pt x="810558" y="469557"/>
                  <a:pt x="810558" y="469557"/>
                </a:cubicBezTo>
                <a:cubicBezTo>
                  <a:pt x="807812" y="420130"/>
                  <a:pt x="807594" y="370497"/>
                  <a:pt x="802320" y="321276"/>
                </a:cubicBezTo>
                <a:cubicBezTo>
                  <a:pt x="799337" y="293432"/>
                  <a:pt x="794699" y="265464"/>
                  <a:pt x="785844" y="238898"/>
                </a:cubicBezTo>
                <a:cubicBezTo>
                  <a:pt x="783098" y="230660"/>
                  <a:pt x="783031" y="220965"/>
                  <a:pt x="777606" y="214184"/>
                </a:cubicBezTo>
                <a:cubicBezTo>
                  <a:pt x="771421" y="206453"/>
                  <a:pt x="758385" y="214184"/>
                  <a:pt x="752893" y="205946"/>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12" name="Freeform 11"/>
          <p:cNvSpPr/>
          <p:nvPr/>
        </p:nvSpPr>
        <p:spPr>
          <a:xfrm>
            <a:off x="2401888" y="1358900"/>
            <a:ext cx="950912" cy="1681163"/>
          </a:xfrm>
          <a:custGeom>
            <a:avLst/>
            <a:gdLst>
              <a:gd name="connsiteX0" fmla="*/ 752893 w 950601"/>
              <a:gd name="connsiteY0" fmla="*/ 205946 h 1680519"/>
              <a:gd name="connsiteX1" fmla="*/ 744655 w 950601"/>
              <a:gd name="connsiteY1" fmla="*/ 164757 h 1680519"/>
              <a:gd name="connsiteX2" fmla="*/ 728179 w 950601"/>
              <a:gd name="connsiteY2" fmla="*/ 140043 h 1680519"/>
              <a:gd name="connsiteX3" fmla="*/ 670515 w 950601"/>
              <a:gd name="connsiteY3" fmla="*/ 107092 h 1680519"/>
              <a:gd name="connsiteX4" fmla="*/ 645801 w 950601"/>
              <a:gd name="connsiteY4" fmla="*/ 90616 h 1680519"/>
              <a:gd name="connsiteX5" fmla="*/ 555185 w 950601"/>
              <a:gd name="connsiteY5" fmla="*/ 57665 h 1680519"/>
              <a:gd name="connsiteX6" fmla="*/ 522233 w 950601"/>
              <a:gd name="connsiteY6" fmla="*/ 49427 h 1680519"/>
              <a:gd name="connsiteX7" fmla="*/ 472806 w 950601"/>
              <a:gd name="connsiteY7" fmla="*/ 32952 h 1680519"/>
              <a:gd name="connsiteX8" fmla="*/ 398666 w 950601"/>
              <a:gd name="connsiteY8" fmla="*/ 24714 h 1680519"/>
              <a:gd name="connsiteX9" fmla="*/ 373952 w 950601"/>
              <a:gd name="connsiteY9" fmla="*/ 16476 h 1680519"/>
              <a:gd name="connsiteX10" fmla="*/ 233909 w 950601"/>
              <a:gd name="connsiteY10" fmla="*/ 0 h 1680519"/>
              <a:gd name="connsiteX11" fmla="*/ 126817 w 950601"/>
              <a:gd name="connsiteY11" fmla="*/ 8238 h 1680519"/>
              <a:gd name="connsiteX12" fmla="*/ 102104 w 950601"/>
              <a:gd name="connsiteY12" fmla="*/ 16476 h 1680519"/>
              <a:gd name="connsiteX13" fmla="*/ 77390 w 950601"/>
              <a:gd name="connsiteY13" fmla="*/ 49427 h 1680519"/>
              <a:gd name="connsiteX14" fmla="*/ 52677 w 950601"/>
              <a:gd name="connsiteY14" fmla="*/ 74141 h 1680519"/>
              <a:gd name="connsiteX15" fmla="*/ 19725 w 950601"/>
              <a:gd name="connsiteY15" fmla="*/ 156519 h 1680519"/>
              <a:gd name="connsiteX16" fmla="*/ 11487 w 950601"/>
              <a:gd name="connsiteY16" fmla="*/ 181233 h 1680519"/>
              <a:gd name="connsiteX17" fmla="*/ 11487 w 950601"/>
              <a:gd name="connsiteY17" fmla="*/ 593125 h 1680519"/>
              <a:gd name="connsiteX18" fmla="*/ 19725 w 950601"/>
              <a:gd name="connsiteY18" fmla="*/ 617838 h 1680519"/>
              <a:gd name="connsiteX19" fmla="*/ 27963 w 950601"/>
              <a:gd name="connsiteY19" fmla="*/ 667265 h 1680519"/>
              <a:gd name="connsiteX20" fmla="*/ 44439 w 950601"/>
              <a:gd name="connsiteY20" fmla="*/ 815546 h 1680519"/>
              <a:gd name="connsiteX21" fmla="*/ 52677 w 950601"/>
              <a:gd name="connsiteY21" fmla="*/ 856735 h 1680519"/>
              <a:gd name="connsiteX22" fmla="*/ 69152 w 950601"/>
              <a:gd name="connsiteY22" fmla="*/ 947352 h 1680519"/>
              <a:gd name="connsiteX23" fmla="*/ 77390 w 950601"/>
              <a:gd name="connsiteY23" fmla="*/ 1046206 h 1680519"/>
              <a:gd name="connsiteX24" fmla="*/ 85628 w 950601"/>
              <a:gd name="connsiteY24" fmla="*/ 1070919 h 1680519"/>
              <a:gd name="connsiteX25" fmla="*/ 118579 w 950601"/>
              <a:gd name="connsiteY25" fmla="*/ 1235676 h 1680519"/>
              <a:gd name="connsiteX26" fmla="*/ 143293 w 950601"/>
              <a:gd name="connsiteY26" fmla="*/ 1301579 h 1680519"/>
              <a:gd name="connsiteX27" fmla="*/ 168006 w 950601"/>
              <a:gd name="connsiteY27" fmla="*/ 1383957 h 1680519"/>
              <a:gd name="connsiteX28" fmla="*/ 184482 w 950601"/>
              <a:gd name="connsiteY28" fmla="*/ 1416908 h 1680519"/>
              <a:gd name="connsiteX29" fmla="*/ 200958 w 950601"/>
              <a:gd name="connsiteY29" fmla="*/ 1458098 h 1680519"/>
              <a:gd name="connsiteX30" fmla="*/ 217433 w 950601"/>
              <a:gd name="connsiteY30" fmla="*/ 1482811 h 1680519"/>
              <a:gd name="connsiteX31" fmla="*/ 266860 w 950601"/>
              <a:gd name="connsiteY31" fmla="*/ 1573427 h 1680519"/>
              <a:gd name="connsiteX32" fmla="*/ 283336 w 950601"/>
              <a:gd name="connsiteY32" fmla="*/ 1598141 h 1680519"/>
              <a:gd name="connsiteX33" fmla="*/ 365715 w 950601"/>
              <a:gd name="connsiteY33" fmla="*/ 1647568 h 1680519"/>
              <a:gd name="connsiteX34" fmla="*/ 398666 w 950601"/>
              <a:gd name="connsiteY34" fmla="*/ 1655806 h 1680519"/>
              <a:gd name="connsiteX35" fmla="*/ 481044 w 950601"/>
              <a:gd name="connsiteY35" fmla="*/ 1680519 h 1680519"/>
              <a:gd name="connsiteX36" fmla="*/ 670515 w 950601"/>
              <a:gd name="connsiteY36" fmla="*/ 1672281 h 1680519"/>
              <a:gd name="connsiteX37" fmla="*/ 719942 w 950601"/>
              <a:gd name="connsiteY37" fmla="*/ 1655806 h 1680519"/>
              <a:gd name="connsiteX38" fmla="*/ 744655 w 950601"/>
              <a:gd name="connsiteY38" fmla="*/ 1647568 h 1680519"/>
              <a:gd name="connsiteX39" fmla="*/ 827033 w 950601"/>
              <a:gd name="connsiteY39" fmla="*/ 1589903 h 1680519"/>
              <a:gd name="connsiteX40" fmla="*/ 851747 w 950601"/>
              <a:gd name="connsiteY40" fmla="*/ 1556952 h 1680519"/>
              <a:gd name="connsiteX41" fmla="*/ 884698 w 950601"/>
              <a:gd name="connsiteY41" fmla="*/ 1507525 h 1680519"/>
              <a:gd name="connsiteX42" fmla="*/ 901174 w 950601"/>
              <a:gd name="connsiteY42" fmla="*/ 1482811 h 1680519"/>
              <a:gd name="connsiteX43" fmla="*/ 917650 w 950601"/>
              <a:gd name="connsiteY43" fmla="*/ 1425146 h 1680519"/>
              <a:gd name="connsiteX44" fmla="*/ 925887 w 950601"/>
              <a:gd name="connsiteY44" fmla="*/ 1375719 h 1680519"/>
              <a:gd name="connsiteX45" fmla="*/ 942363 w 950601"/>
              <a:gd name="connsiteY45" fmla="*/ 1318054 h 1680519"/>
              <a:gd name="connsiteX46" fmla="*/ 950601 w 950601"/>
              <a:gd name="connsiteY46" fmla="*/ 1210962 h 1680519"/>
              <a:gd name="connsiteX47" fmla="*/ 942363 w 950601"/>
              <a:gd name="connsiteY47" fmla="*/ 980303 h 1680519"/>
              <a:gd name="connsiteX48" fmla="*/ 934125 w 950601"/>
              <a:gd name="connsiteY48" fmla="*/ 939114 h 1680519"/>
              <a:gd name="connsiteX49" fmla="*/ 917650 w 950601"/>
              <a:gd name="connsiteY49" fmla="*/ 832022 h 1680519"/>
              <a:gd name="connsiteX50" fmla="*/ 909412 w 950601"/>
              <a:gd name="connsiteY50" fmla="*/ 799071 h 1680519"/>
              <a:gd name="connsiteX51" fmla="*/ 884698 w 950601"/>
              <a:gd name="connsiteY51" fmla="*/ 700216 h 1680519"/>
              <a:gd name="connsiteX52" fmla="*/ 868223 w 950601"/>
              <a:gd name="connsiteY52" fmla="*/ 675503 h 1680519"/>
              <a:gd name="connsiteX53" fmla="*/ 843509 w 950601"/>
              <a:gd name="connsiteY53" fmla="*/ 609600 h 1680519"/>
              <a:gd name="connsiteX54" fmla="*/ 835271 w 950601"/>
              <a:gd name="connsiteY54" fmla="*/ 576649 h 1680519"/>
              <a:gd name="connsiteX55" fmla="*/ 827033 w 950601"/>
              <a:gd name="connsiteY55" fmla="*/ 551935 h 1680519"/>
              <a:gd name="connsiteX56" fmla="*/ 810558 w 950601"/>
              <a:gd name="connsiteY56" fmla="*/ 469557 h 1680519"/>
              <a:gd name="connsiteX57" fmla="*/ 802320 w 950601"/>
              <a:gd name="connsiteY57" fmla="*/ 321276 h 1680519"/>
              <a:gd name="connsiteX58" fmla="*/ 785844 w 950601"/>
              <a:gd name="connsiteY58" fmla="*/ 238898 h 1680519"/>
              <a:gd name="connsiteX59" fmla="*/ 777606 w 950601"/>
              <a:gd name="connsiteY59" fmla="*/ 214184 h 1680519"/>
              <a:gd name="connsiteX60" fmla="*/ 752893 w 950601"/>
              <a:gd name="connsiteY60" fmla="*/ 205946 h 1680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950601" h="1680519">
                <a:moveTo>
                  <a:pt x="752893" y="205946"/>
                </a:moveTo>
                <a:cubicBezTo>
                  <a:pt x="747401" y="197708"/>
                  <a:pt x="749571" y="177867"/>
                  <a:pt x="744655" y="164757"/>
                </a:cubicBezTo>
                <a:cubicBezTo>
                  <a:pt x="741179" y="155487"/>
                  <a:pt x="735180" y="147044"/>
                  <a:pt x="728179" y="140043"/>
                </a:cubicBezTo>
                <a:cubicBezTo>
                  <a:pt x="714801" y="126665"/>
                  <a:pt x="685587" y="115705"/>
                  <a:pt x="670515" y="107092"/>
                </a:cubicBezTo>
                <a:cubicBezTo>
                  <a:pt x="661919" y="102180"/>
                  <a:pt x="654657" y="95044"/>
                  <a:pt x="645801" y="90616"/>
                </a:cubicBezTo>
                <a:cubicBezTo>
                  <a:pt x="629427" y="82429"/>
                  <a:pt x="570559" y="61508"/>
                  <a:pt x="555185" y="57665"/>
                </a:cubicBezTo>
                <a:cubicBezTo>
                  <a:pt x="544201" y="54919"/>
                  <a:pt x="533078" y="52680"/>
                  <a:pt x="522233" y="49427"/>
                </a:cubicBezTo>
                <a:cubicBezTo>
                  <a:pt x="505599" y="44437"/>
                  <a:pt x="490067" y="34870"/>
                  <a:pt x="472806" y="32952"/>
                </a:cubicBezTo>
                <a:lnTo>
                  <a:pt x="398666" y="24714"/>
                </a:lnTo>
                <a:cubicBezTo>
                  <a:pt x="390428" y="21968"/>
                  <a:pt x="382429" y="18360"/>
                  <a:pt x="373952" y="16476"/>
                </a:cubicBezTo>
                <a:cubicBezTo>
                  <a:pt x="328176" y="6303"/>
                  <a:pt x="280205" y="4209"/>
                  <a:pt x="233909" y="0"/>
                </a:cubicBezTo>
                <a:cubicBezTo>
                  <a:pt x="198212" y="2746"/>
                  <a:pt x="162343" y="3797"/>
                  <a:pt x="126817" y="8238"/>
                </a:cubicBezTo>
                <a:cubicBezTo>
                  <a:pt x="118201" y="9315"/>
                  <a:pt x="108775" y="10917"/>
                  <a:pt x="102104" y="16476"/>
                </a:cubicBezTo>
                <a:cubicBezTo>
                  <a:pt x="91557" y="25266"/>
                  <a:pt x="86325" y="39003"/>
                  <a:pt x="77390" y="49427"/>
                </a:cubicBezTo>
                <a:cubicBezTo>
                  <a:pt x="69808" y="58272"/>
                  <a:pt x="59448" y="64661"/>
                  <a:pt x="52677" y="74141"/>
                </a:cubicBezTo>
                <a:cubicBezTo>
                  <a:pt x="37525" y="95355"/>
                  <a:pt x="27228" y="134009"/>
                  <a:pt x="19725" y="156519"/>
                </a:cubicBezTo>
                <a:lnTo>
                  <a:pt x="11487" y="181233"/>
                </a:lnTo>
                <a:cubicBezTo>
                  <a:pt x="-5012" y="362742"/>
                  <a:pt x="-2599" y="297317"/>
                  <a:pt x="11487" y="593125"/>
                </a:cubicBezTo>
                <a:cubicBezTo>
                  <a:pt x="11900" y="601798"/>
                  <a:pt x="16979" y="609600"/>
                  <a:pt x="19725" y="617838"/>
                </a:cubicBezTo>
                <a:cubicBezTo>
                  <a:pt x="22471" y="634314"/>
                  <a:pt x="25891" y="650691"/>
                  <a:pt x="27963" y="667265"/>
                </a:cubicBezTo>
                <a:cubicBezTo>
                  <a:pt x="34132" y="716612"/>
                  <a:pt x="34686" y="766781"/>
                  <a:pt x="44439" y="815546"/>
                </a:cubicBezTo>
                <a:cubicBezTo>
                  <a:pt x="47185" y="829276"/>
                  <a:pt x="50172" y="842959"/>
                  <a:pt x="52677" y="856735"/>
                </a:cubicBezTo>
                <a:cubicBezTo>
                  <a:pt x="73772" y="972756"/>
                  <a:pt x="48791" y="845536"/>
                  <a:pt x="69152" y="947352"/>
                </a:cubicBezTo>
                <a:cubicBezTo>
                  <a:pt x="71898" y="980303"/>
                  <a:pt x="73020" y="1013431"/>
                  <a:pt x="77390" y="1046206"/>
                </a:cubicBezTo>
                <a:cubicBezTo>
                  <a:pt x="78538" y="1054813"/>
                  <a:pt x="83925" y="1062404"/>
                  <a:pt x="85628" y="1070919"/>
                </a:cubicBezTo>
                <a:cubicBezTo>
                  <a:pt x="92148" y="1103517"/>
                  <a:pt x="103274" y="1197415"/>
                  <a:pt x="118579" y="1235676"/>
                </a:cubicBezTo>
                <a:cubicBezTo>
                  <a:pt x="127286" y="1257442"/>
                  <a:pt x="136835" y="1278977"/>
                  <a:pt x="143293" y="1301579"/>
                </a:cubicBezTo>
                <a:cubicBezTo>
                  <a:pt x="155429" y="1344054"/>
                  <a:pt x="148433" y="1335024"/>
                  <a:pt x="168006" y="1383957"/>
                </a:cubicBezTo>
                <a:cubicBezTo>
                  <a:pt x="172567" y="1395359"/>
                  <a:pt x="179494" y="1405686"/>
                  <a:pt x="184482" y="1416908"/>
                </a:cubicBezTo>
                <a:cubicBezTo>
                  <a:pt x="190488" y="1430421"/>
                  <a:pt x="194345" y="1444871"/>
                  <a:pt x="200958" y="1458098"/>
                </a:cubicBezTo>
                <a:cubicBezTo>
                  <a:pt x="205386" y="1466953"/>
                  <a:pt x="213412" y="1473764"/>
                  <a:pt x="217433" y="1482811"/>
                </a:cubicBezTo>
                <a:cubicBezTo>
                  <a:pt x="261430" y="1581805"/>
                  <a:pt x="200826" y="1485382"/>
                  <a:pt x="266860" y="1573427"/>
                </a:cubicBezTo>
                <a:cubicBezTo>
                  <a:pt x="272800" y="1581348"/>
                  <a:pt x="275885" y="1591621"/>
                  <a:pt x="283336" y="1598141"/>
                </a:cubicBezTo>
                <a:cubicBezTo>
                  <a:pt x="297706" y="1610715"/>
                  <a:pt x="343131" y="1639099"/>
                  <a:pt x="365715" y="1647568"/>
                </a:cubicBezTo>
                <a:cubicBezTo>
                  <a:pt x="376316" y="1651543"/>
                  <a:pt x="388065" y="1651831"/>
                  <a:pt x="398666" y="1655806"/>
                </a:cubicBezTo>
                <a:cubicBezTo>
                  <a:pt x="475289" y="1684539"/>
                  <a:pt x="380423" y="1663748"/>
                  <a:pt x="481044" y="1680519"/>
                </a:cubicBezTo>
                <a:cubicBezTo>
                  <a:pt x="544201" y="1677773"/>
                  <a:pt x="607634" y="1678786"/>
                  <a:pt x="670515" y="1672281"/>
                </a:cubicBezTo>
                <a:cubicBezTo>
                  <a:pt x="687790" y="1670494"/>
                  <a:pt x="703466" y="1661298"/>
                  <a:pt x="719942" y="1655806"/>
                </a:cubicBezTo>
                <a:cubicBezTo>
                  <a:pt x="728180" y="1653060"/>
                  <a:pt x="737209" y="1652036"/>
                  <a:pt x="744655" y="1647568"/>
                </a:cubicBezTo>
                <a:cubicBezTo>
                  <a:pt x="776473" y="1628477"/>
                  <a:pt x="800188" y="1616748"/>
                  <a:pt x="827033" y="1589903"/>
                </a:cubicBezTo>
                <a:cubicBezTo>
                  <a:pt x="836741" y="1580195"/>
                  <a:pt x="843873" y="1568200"/>
                  <a:pt x="851747" y="1556952"/>
                </a:cubicBezTo>
                <a:cubicBezTo>
                  <a:pt x="863102" y="1540730"/>
                  <a:pt x="873714" y="1524001"/>
                  <a:pt x="884698" y="1507525"/>
                </a:cubicBezTo>
                <a:cubicBezTo>
                  <a:pt x="890190" y="1499287"/>
                  <a:pt x="898043" y="1492204"/>
                  <a:pt x="901174" y="1482811"/>
                </a:cubicBezTo>
                <a:cubicBezTo>
                  <a:pt x="909026" y="1459257"/>
                  <a:pt x="912478" y="1451006"/>
                  <a:pt x="917650" y="1425146"/>
                </a:cubicBezTo>
                <a:cubicBezTo>
                  <a:pt x="920926" y="1408767"/>
                  <a:pt x="922611" y="1392098"/>
                  <a:pt x="925887" y="1375719"/>
                </a:cubicBezTo>
                <a:cubicBezTo>
                  <a:pt x="931058" y="1349863"/>
                  <a:pt x="934513" y="1341605"/>
                  <a:pt x="942363" y="1318054"/>
                </a:cubicBezTo>
                <a:cubicBezTo>
                  <a:pt x="945109" y="1282357"/>
                  <a:pt x="950601" y="1246765"/>
                  <a:pt x="950601" y="1210962"/>
                </a:cubicBezTo>
                <a:cubicBezTo>
                  <a:pt x="950601" y="1134027"/>
                  <a:pt x="947017" y="1057097"/>
                  <a:pt x="942363" y="980303"/>
                </a:cubicBezTo>
                <a:cubicBezTo>
                  <a:pt x="941516" y="966327"/>
                  <a:pt x="936427" y="952925"/>
                  <a:pt x="934125" y="939114"/>
                </a:cubicBezTo>
                <a:cubicBezTo>
                  <a:pt x="926217" y="891666"/>
                  <a:pt x="926763" y="877589"/>
                  <a:pt x="917650" y="832022"/>
                </a:cubicBezTo>
                <a:cubicBezTo>
                  <a:pt x="915430" y="820920"/>
                  <a:pt x="911632" y="810173"/>
                  <a:pt x="909412" y="799071"/>
                </a:cubicBezTo>
                <a:cubicBezTo>
                  <a:pt x="904117" y="772598"/>
                  <a:pt x="900427" y="723810"/>
                  <a:pt x="884698" y="700216"/>
                </a:cubicBezTo>
                <a:lnTo>
                  <a:pt x="868223" y="675503"/>
                </a:lnTo>
                <a:cubicBezTo>
                  <a:pt x="847078" y="590924"/>
                  <a:pt x="875818" y="695756"/>
                  <a:pt x="843509" y="609600"/>
                </a:cubicBezTo>
                <a:cubicBezTo>
                  <a:pt x="839534" y="598999"/>
                  <a:pt x="838381" y="587535"/>
                  <a:pt x="835271" y="576649"/>
                </a:cubicBezTo>
                <a:cubicBezTo>
                  <a:pt x="832885" y="568300"/>
                  <a:pt x="828986" y="560396"/>
                  <a:pt x="827033" y="551935"/>
                </a:cubicBezTo>
                <a:cubicBezTo>
                  <a:pt x="820736" y="524649"/>
                  <a:pt x="810558" y="469557"/>
                  <a:pt x="810558" y="469557"/>
                </a:cubicBezTo>
                <a:cubicBezTo>
                  <a:pt x="807812" y="420130"/>
                  <a:pt x="807594" y="370497"/>
                  <a:pt x="802320" y="321276"/>
                </a:cubicBezTo>
                <a:cubicBezTo>
                  <a:pt x="799337" y="293432"/>
                  <a:pt x="794699" y="265464"/>
                  <a:pt x="785844" y="238898"/>
                </a:cubicBezTo>
                <a:cubicBezTo>
                  <a:pt x="783098" y="230660"/>
                  <a:pt x="783031" y="220965"/>
                  <a:pt x="777606" y="214184"/>
                </a:cubicBezTo>
                <a:cubicBezTo>
                  <a:pt x="771421" y="206453"/>
                  <a:pt x="758385" y="214184"/>
                  <a:pt x="752893" y="205946"/>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4" name="Title 1"/>
          <p:cNvSpPr>
            <a:spLocks noGrp="1"/>
          </p:cNvSpPr>
          <p:nvPr>
            <p:ph type="title"/>
          </p:nvPr>
        </p:nvSpPr>
        <p:spPr>
          <a:xfrm>
            <a:off x="457200" y="639763"/>
            <a:ext cx="8229600" cy="655637"/>
          </a:xfrm>
        </p:spPr>
        <p:txBody>
          <a:bodyPr/>
          <a:lstStyle/>
          <a:p>
            <a:pPr>
              <a:defRPr/>
            </a:pPr>
            <a:r>
              <a:rPr lang="en-US" dirty="0" smtClean="0"/>
              <a:t>Antenna Noise</a:t>
            </a:r>
            <a:endParaRPr lang="en-US" dirty="0"/>
          </a:p>
        </p:txBody>
      </p:sp>
      <p:graphicFrame>
        <p:nvGraphicFramePr>
          <p:cNvPr id="18437" name="Object 4"/>
          <p:cNvGraphicFramePr>
            <a:graphicFrameLocks noChangeAspect="1"/>
          </p:cNvGraphicFramePr>
          <p:nvPr/>
        </p:nvGraphicFramePr>
        <p:xfrm>
          <a:off x="2473325" y="1412875"/>
          <a:ext cx="2044700" cy="1444625"/>
        </p:xfrm>
        <a:graphic>
          <a:graphicData uri="http://schemas.openxmlformats.org/presentationml/2006/ole">
            <mc:AlternateContent xmlns:mc="http://schemas.openxmlformats.org/markup-compatibility/2006">
              <mc:Choice xmlns:v="urn:schemas-microsoft-com:vml" Requires="v">
                <p:oleObj spid="_x0000_s97318" name="Visio" r:id="rId3" imgW="887657" imgH="627750" progId="Visio.Drawing.11">
                  <p:embed/>
                </p:oleObj>
              </mc:Choice>
              <mc:Fallback>
                <p:oleObj name="Visio" r:id="rId3" imgW="887657" imgH="627750" progId="Visio.Drawing.11">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73325" y="1412875"/>
                        <a:ext cx="2044700" cy="144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Oval 5"/>
          <p:cNvSpPr/>
          <p:nvPr/>
        </p:nvSpPr>
        <p:spPr>
          <a:xfrm>
            <a:off x="1117600" y="2155825"/>
            <a:ext cx="533400" cy="533400"/>
          </a:xfrm>
          <a:prstGeom prst="ellipse">
            <a:avLst/>
          </a:prstGeom>
          <a:solidFill>
            <a:schemeClr val="tx1"/>
          </a:solidFill>
          <a:ln w="7620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7" name="Freeform 6"/>
          <p:cNvSpPr/>
          <p:nvPr/>
        </p:nvSpPr>
        <p:spPr>
          <a:xfrm>
            <a:off x="1711325" y="1870075"/>
            <a:ext cx="800100" cy="766763"/>
          </a:xfrm>
          <a:custGeom>
            <a:avLst/>
            <a:gdLst>
              <a:gd name="connsiteX0" fmla="*/ 0 w 799071"/>
              <a:gd name="connsiteY0" fmla="*/ 494270 h 766119"/>
              <a:gd name="connsiteX1" fmla="*/ 8238 w 799071"/>
              <a:gd name="connsiteY1" fmla="*/ 453081 h 766119"/>
              <a:gd name="connsiteX2" fmla="*/ 24714 w 799071"/>
              <a:gd name="connsiteY2" fmla="*/ 486032 h 766119"/>
              <a:gd name="connsiteX3" fmla="*/ 41190 w 799071"/>
              <a:gd name="connsiteY3" fmla="*/ 510746 h 766119"/>
              <a:gd name="connsiteX4" fmla="*/ 49427 w 799071"/>
              <a:gd name="connsiteY4" fmla="*/ 486032 h 766119"/>
              <a:gd name="connsiteX5" fmla="*/ 57665 w 799071"/>
              <a:gd name="connsiteY5" fmla="*/ 444843 h 766119"/>
              <a:gd name="connsiteX6" fmla="*/ 65903 w 799071"/>
              <a:gd name="connsiteY6" fmla="*/ 469557 h 766119"/>
              <a:gd name="connsiteX7" fmla="*/ 74141 w 799071"/>
              <a:gd name="connsiteY7" fmla="*/ 428368 h 766119"/>
              <a:gd name="connsiteX8" fmla="*/ 82379 w 799071"/>
              <a:gd name="connsiteY8" fmla="*/ 378941 h 766119"/>
              <a:gd name="connsiteX9" fmla="*/ 90617 w 799071"/>
              <a:gd name="connsiteY9" fmla="*/ 345989 h 766119"/>
              <a:gd name="connsiteX10" fmla="*/ 107092 w 799071"/>
              <a:gd name="connsiteY10" fmla="*/ 395416 h 766119"/>
              <a:gd name="connsiteX11" fmla="*/ 123568 w 799071"/>
              <a:gd name="connsiteY11" fmla="*/ 477795 h 766119"/>
              <a:gd name="connsiteX12" fmla="*/ 131806 w 799071"/>
              <a:gd name="connsiteY12" fmla="*/ 378941 h 766119"/>
              <a:gd name="connsiteX13" fmla="*/ 148281 w 799071"/>
              <a:gd name="connsiteY13" fmla="*/ 461319 h 766119"/>
              <a:gd name="connsiteX14" fmla="*/ 156519 w 799071"/>
              <a:gd name="connsiteY14" fmla="*/ 494270 h 766119"/>
              <a:gd name="connsiteX15" fmla="*/ 164757 w 799071"/>
              <a:gd name="connsiteY15" fmla="*/ 461319 h 766119"/>
              <a:gd name="connsiteX16" fmla="*/ 172995 w 799071"/>
              <a:gd name="connsiteY16" fmla="*/ 486032 h 766119"/>
              <a:gd name="connsiteX17" fmla="*/ 181233 w 799071"/>
              <a:gd name="connsiteY17" fmla="*/ 436605 h 766119"/>
              <a:gd name="connsiteX18" fmla="*/ 205946 w 799071"/>
              <a:gd name="connsiteY18" fmla="*/ 461319 h 766119"/>
              <a:gd name="connsiteX19" fmla="*/ 222422 w 799071"/>
              <a:gd name="connsiteY19" fmla="*/ 494270 h 766119"/>
              <a:gd name="connsiteX20" fmla="*/ 230660 w 799071"/>
              <a:gd name="connsiteY20" fmla="*/ 469557 h 766119"/>
              <a:gd name="connsiteX21" fmla="*/ 238898 w 799071"/>
              <a:gd name="connsiteY21" fmla="*/ 428368 h 766119"/>
              <a:gd name="connsiteX22" fmla="*/ 247135 w 799071"/>
              <a:gd name="connsiteY22" fmla="*/ 477795 h 766119"/>
              <a:gd name="connsiteX23" fmla="*/ 255373 w 799071"/>
              <a:gd name="connsiteY23" fmla="*/ 510746 h 766119"/>
              <a:gd name="connsiteX24" fmla="*/ 263611 w 799071"/>
              <a:gd name="connsiteY24" fmla="*/ 486032 h 766119"/>
              <a:gd name="connsiteX25" fmla="*/ 271849 w 799071"/>
              <a:gd name="connsiteY25" fmla="*/ 329514 h 766119"/>
              <a:gd name="connsiteX26" fmla="*/ 280087 w 799071"/>
              <a:gd name="connsiteY26" fmla="*/ 378941 h 766119"/>
              <a:gd name="connsiteX27" fmla="*/ 288325 w 799071"/>
              <a:gd name="connsiteY27" fmla="*/ 766119 h 766119"/>
              <a:gd name="connsiteX28" fmla="*/ 304800 w 799071"/>
              <a:gd name="connsiteY28" fmla="*/ 477795 h 766119"/>
              <a:gd name="connsiteX29" fmla="*/ 321276 w 799071"/>
              <a:gd name="connsiteY29" fmla="*/ 362465 h 766119"/>
              <a:gd name="connsiteX30" fmla="*/ 329514 w 799071"/>
              <a:gd name="connsiteY30" fmla="*/ 296562 h 766119"/>
              <a:gd name="connsiteX31" fmla="*/ 337752 w 799071"/>
              <a:gd name="connsiteY31" fmla="*/ 337751 h 766119"/>
              <a:gd name="connsiteX32" fmla="*/ 345990 w 799071"/>
              <a:gd name="connsiteY32" fmla="*/ 584886 h 766119"/>
              <a:gd name="connsiteX33" fmla="*/ 354227 w 799071"/>
              <a:gd name="connsiteY33" fmla="*/ 494270 h 766119"/>
              <a:gd name="connsiteX34" fmla="*/ 370703 w 799071"/>
              <a:gd name="connsiteY34" fmla="*/ 395416 h 766119"/>
              <a:gd name="connsiteX35" fmla="*/ 378941 w 799071"/>
              <a:gd name="connsiteY35" fmla="*/ 420130 h 766119"/>
              <a:gd name="connsiteX36" fmla="*/ 395417 w 799071"/>
              <a:gd name="connsiteY36" fmla="*/ 502508 h 766119"/>
              <a:gd name="connsiteX37" fmla="*/ 411892 w 799071"/>
              <a:gd name="connsiteY37" fmla="*/ 444843 h 766119"/>
              <a:gd name="connsiteX38" fmla="*/ 420130 w 799071"/>
              <a:gd name="connsiteY38" fmla="*/ 420130 h 766119"/>
              <a:gd name="connsiteX39" fmla="*/ 436606 w 799071"/>
              <a:gd name="connsiteY39" fmla="*/ 444843 h 766119"/>
              <a:gd name="connsiteX40" fmla="*/ 444844 w 799071"/>
              <a:gd name="connsiteY40" fmla="*/ 420130 h 766119"/>
              <a:gd name="connsiteX41" fmla="*/ 453081 w 799071"/>
              <a:gd name="connsiteY41" fmla="*/ 378941 h 766119"/>
              <a:gd name="connsiteX42" fmla="*/ 477795 w 799071"/>
              <a:gd name="connsiteY42" fmla="*/ 444843 h 766119"/>
              <a:gd name="connsiteX43" fmla="*/ 486033 w 799071"/>
              <a:gd name="connsiteY43" fmla="*/ 411892 h 766119"/>
              <a:gd name="connsiteX44" fmla="*/ 494271 w 799071"/>
              <a:gd name="connsiteY44" fmla="*/ 362465 h 766119"/>
              <a:gd name="connsiteX45" fmla="*/ 502508 w 799071"/>
              <a:gd name="connsiteY45" fmla="*/ 403654 h 766119"/>
              <a:gd name="connsiteX46" fmla="*/ 510746 w 799071"/>
              <a:gd name="connsiteY46" fmla="*/ 453081 h 766119"/>
              <a:gd name="connsiteX47" fmla="*/ 518984 w 799071"/>
              <a:gd name="connsiteY47" fmla="*/ 271849 h 766119"/>
              <a:gd name="connsiteX48" fmla="*/ 527222 w 799071"/>
              <a:gd name="connsiteY48" fmla="*/ 362465 h 766119"/>
              <a:gd name="connsiteX49" fmla="*/ 535460 w 799071"/>
              <a:gd name="connsiteY49" fmla="*/ 395416 h 766119"/>
              <a:gd name="connsiteX50" fmla="*/ 543698 w 799071"/>
              <a:gd name="connsiteY50" fmla="*/ 444843 h 766119"/>
              <a:gd name="connsiteX51" fmla="*/ 568411 w 799071"/>
              <a:gd name="connsiteY51" fmla="*/ 535459 h 766119"/>
              <a:gd name="connsiteX52" fmla="*/ 576649 w 799071"/>
              <a:gd name="connsiteY52" fmla="*/ 502508 h 766119"/>
              <a:gd name="connsiteX53" fmla="*/ 601362 w 799071"/>
              <a:gd name="connsiteY53" fmla="*/ 304800 h 766119"/>
              <a:gd name="connsiteX54" fmla="*/ 617838 w 799071"/>
              <a:gd name="connsiteY54" fmla="*/ 395416 h 766119"/>
              <a:gd name="connsiteX55" fmla="*/ 626076 w 799071"/>
              <a:gd name="connsiteY55" fmla="*/ 428368 h 766119"/>
              <a:gd name="connsiteX56" fmla="*/ 642552 w 799071"/>
              <a:gd name="connsiteY56" fmla="*/ 354227 h 766119"/>
              <a:gd name="connsiteX57" fmla="*/ 667265 w 799071"/>
              <a:gd name="connsiteY57" fmla="*/ 280086 h 766119"/>
              <a:gd name="connsiteX58" fmla="*/ 675503 w 799071"/>
              <a:gd name="connsiteY58" fmla="*/ 255373 h 766119"/>
              <a:gd name="connsiteX59" fmla="*/ 691979 w 799071"/>
              <a:gd name="connsiteY59" fmla="*/ 189470 h 766119"/>
              <a:gd name="connsiteX60" fmla="*/ 708454 w 799071"/>
              <a:gd name="connsiteY60" fmla="*/ 164757 h 766119"/>
              <a:gd name="connsiteX61" fmla="*/ 724930 w 799071"/>
              <a:gd name="connsiteY61" fmla="*/ 115330 h 766119"/>
              <a:gd name="connsiteX62" fmla="*/ 749644 w 799071"/>
              <a:gd name="connsiteY62" fmla="*/ 65903 h 766119"/>
              <a:gd name="connsiteX63" fmla="*/ 774357 w 799071"/>
              <a:gd name="connsiteY63" fmla="*/ 49427 h 766119"/>
              <a:gd name="connsiteX64" fmla="*/ 782595 w 799071"/>
              <a:gd name="connsiteY64" fmla="*/ 24714 h 766119"/>
              <a:gd name="connsiteX65" fmla="*/ 799071 w 799071"/>
              <a:gd name="connsiteY65" fmla="*/ 0 h 766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799071" h="766119">
                <a:moveTo>
                  <a:pt x="0" y="494270"/>
                </a:moveTo>
                <a:cubicBezTo>
                  <a:pt x="2746" y="480540"/>
                  <a:pt x="-5045" y="457509"/>
                  <a:pt x="8238" y="453081"/>
                </a:cubicBezTo>
                <a:cubicBezTo>
                  <a:pt x="19888" y="449198"/>
                  <a:pt x="18621" y="475370"/>
                  <a:pt x="24714" y="486032"/>
                </a:cubicBezTo>
                <a:cubicBezTo>
                  <a:pt x="29626" y="494628"/>
                  <a:pt x="35698" y="502508"/>
                  <a:pt x="41190" y="510746"/>
                </a:cubicBezTo>
                <a:cubicBezTo>
                  <a:pt x="43936" y="502508"/>
                  <a:pt x="47321" y="494456"/>
                  <a:pt x="49427" y="486032"/>
                </a:cubicBezTo>
                <a:cubicBezTo>
                  <a:pt x="52823" y="472448"/>
                  <a:pt x="47764" y="454743"/>
                  <a:pt x="57665" y="444843"/>
                </a:cubicBezTo>
                <a:cubicBezTo>
                  <a:pt x="63805" y="438703"/>
                  <a:pt x="63157" y="461319"/>
                  <a:pt x="65903" y="469557"/>
                </a:cubicBezTo>
                <a:cubicBezTo>
                  <a:pt x="68649" y="455827"/>
                  <a:pt x="71636" y="442144"/>
                  <a:pt x="74141" y="428368"/>
                </a:cubicBezTo>
                <a:cubicBezTo>
                  <a:pt x="77129" y="411934"/>
                  <a:pt x="79103" y="395320"/>
                  <a:pt x="82379" y="378941"/>
                </a:cubicBezTo>
                <a:cubicBezTo>
                  <a:pt x="84599" y="367839"/>
                  <a:pt x="87871" y="356973"/>
                  <a:pt x="90617" y="345989"/>
                </a:cubicBezTo>
                <a:cubicBezTo>
                  <a:pt x="96109" y="362465"/>
                  <a:pt x="103686" y="378386"/>
                  <a:pt x="107092" y="395416"/>
                </a:cubicBezTo>
                <a:lnTo>
                  <a:pt x="123568" y="477795"/>
                </a:lnTo>
                <a:cubicBezTo>
                  <a:pt x="126314" y="444844"/>
                  <a:pt x="104294" y="397283"/>
                  <a:pt x="131806" y="378941"/>
                </a:cubicBezTo>
                <a:cubicBezTo>
                  <a:pt x="155106" y="363407"/>
                  <a:pt x="141489" y="434152"/>
                  <a:pt x="148281" y="461319"/>
                </a:cubicBezTo>
                <a:lnTo>
                  <a:pt x="156519" y="494270"/>
                </a:lnTo>
                <a:cubicBezTo>
                  <a:pt x="159265" y="483286"/>
                  <a:pt x="154631" y="466382"/>
                  <a:pt x="164757" y="461319"/>
                </a:cubicBezTo>
                <a:cubicBezTo>
                  <a:pt x="172524" y="457436"/>
                  <a:pt x="168178" y="493257"/>
                  <a:pt x="172995" y="486032"/>
                </a:cubicBezTo>
                <a:cubicBezTo>
                  <a:pt x="182260" y="472134"/>
                  <a:pt x="178487" y="453081"/>
                  <a:pt x="181233" y="436605"/>
                </a:cubicBezTo>
                <a:cubicBezTo>
                  <a:pt x="200454" y="494270"/>
                  <a:pt x="192216" y="502508"/>
                  <a:pt x="205946" y="461319"/>
                </a:cubicBezTo>
                <a:cubicBezTo>
                  <a:pt x="211438" y="472303"/>
                  <a:pt x="210772" y="490387"/>
                  <a:pt x="222422" y="494270"/>
                </a:cubicBezTo>
                <a:cubicBezTo>
                  <a:pt x="230660" y="497016"/>
                  <a:pt x="228554" y="477981"/>
                  <a:pt x="230660" y="469557"/>
                </a:cubicBezTo>
                <a:cubicBezTo>
                  <a:pt x="234056" y="455973"/>
                  <a:pt x="236152" y="442098"/>
                  <a:pt x="238898" y="428368"/>
                </a:cubicBezTo>
                <a:cubicBezTo>
                  <a:pt x="241644" y="444844"/>
                  <a:pt x="243859" y="461416"/>
                  <a:pt x="247135" y="477795"/>
                </a:cubicBezTo>
                <a:cubicBezTo>
                  <a:pt x="249355" y="488897"/>
                  <a:pt x="245246" y="505683"/>
                  <a:pt x="255373" y="510746"/>
                </a:cubicBezTo>
                <a:cubicBezTo>
                  <a:pt x="263140" y="514629"/>
                  <a:pt x="260865" y="494270"/>
                  <a:pt x="263611" y="486032"/>
                </a:cubicBezTo>
                <a:cubicBezTo>
                  <a:pt x="266357" y="433859"/>
                  <a:pt x="263905" y="381151"/>
                  <a:pt x="271849" y="329514"/>
                </a:cubicBezTo>
                <a:cubicBezTo>
                  <a:pt x="274389" y="313005"/>
                  <a:pt x="279457" y="362250"/>
                  <a:pt x="280087" y="378941"/>
                </a:cubicBezTo>
                <a:cubicBezTo>
                  <a:pt x="284955" y="507938"/>
                  <a:pt x="285579" y="637060"/>
                  <a:pt x="288325" y="766119"/>
                </a:cubicBezTo>
                <a:cubicBezTo>
                  <a:pt x="290447" y="723679"/>
                  <a:pt x="299042" y="533450"/>
                  <a:pt x="304800" y="477795"/>
                </a:cubicBezTo>
                <a:cubicBezTo>
                  <a:pt x="308796" y="439168"/>
                  <a:pt x="316459" y="400999"/>
                  <a:pt x="321276" y="362465"/>
                </a:cubicBezTo>
                <a:lnTo>
                  <a:pt x="329514" y="296562"/>
                </a:lnTo>
                <a:cubicBezTo>
                  <a:pt x="332260" y="310292"/>
                  <a:pt x="336953" y="323772"/>
                  <a:pt x="337752" y="337751"/>
                </a:cubicBezTo>
                <a:cubicBezTo>
                  <a:pt x="342454" y="420041"/>
                  <a:pt x="337362" y="502915"/>
                  <a:pt x="345990" y="584886"/>
                </a:cubicBezTo>
                <a:cubicBezTo>
                  <a:pt x="349165" y="615049"/>
                  <a:pt x="350304" y="524345"/>
                  <a:pt x="354227" y="494270"/>
                </a:cubicBezTo>
                <a:cubicBezTo>
                  <a:pt x="358548" y="461145"/>
                  <a:pt x="370703" y="395416"/>
                  <a:pt x="370703" y="395416"/>
                </a:cubicBezTo>
                <a:cubicBezTo>
                  <a:pt x="373449" y="403654"/>
                  <a:pt x="376988" y="411669"/>
                  <a:pt x="378941" y="420130"/>
                </a:cubicBezTo>
                <a:cubicBezTo>
                  <a:pt x="385238" y="447416"/>
                  <a:pt x="395417" y="502508"/>
                  <a:pt x="395417" y="502508"/>
                </a:cubicBezTo>
                <a:cubicBezTo>
                  <a:pt x="415173" y="443235"/>
                  <a:pt x="391196" y="517276"/>
                  <a:pt x="411892" y="444843"/>
                </a:cubicBezTo>
                <a:cubicBezTo>
                  <a:pt x="414278" y="436494"/>
                  <a:pt x="417384" y="428368"/>
                  <a:pt x="420130" y="420130"/>
                </a:cubicBezTo>
                <a:cubicBezTo>
                  <a:pt x="425622" y="428368"/>
                  <a:pt x="426705" y="444843"/>
                  <a:pt x="436606" y="444843"/>
                </a:cubicBezTo>
                <a:cubicBezTo>
                  <a:pt x="445289" y="444843"/>
                  <a:pt x="442738" y="428554"/>
                  <a:pt x="444844" y="420130"/>
                </a:cubicBezTo>
                <a:cubicBezTo>
                  <a:pt x="448240" y="406547"/>
                  <a:pt x="450335" y="392671"/>
                  <a:pt x="453081" y="378941"/>
                </a:cubicBezTo>
                <a:cubicBezTo>
                  <a:pt x="454368" y="384090"/>
                  <a:pt x="467025" y="444843"/>
                  <a:pt x="477795" y="444843"/>
                </a:cubicBezTo>
                <a:cubicBezTo>
                  <a:pt x="489117" y="444843"/>
                  <a:pt x="483813" y="422994"/>
                  <a:pt x="486033" y="411892"/>
                </a:cubicBezTo>
                <a:cubicBezTo>
                  <a:pt x="489309" y="395513"/>
                  <a:pt x="491525" y="378941"/>
                  <a:pt x="494271" y="362465"/>
                </a:cubicBezTo>
                <a:cubicBezTo>
                  <a:pt x="497017" y="376195"/>
                  <a:pt x="500003" y="389878"/>
                  <a:pt x="502508" y="403654"/>
                </a:cubicBezTo>
                <a:cubicBezTo>
                  <a:pt x="505496" y="420088"/>
                  <a:pt x="508674" y="469655"/>
                  <a:pt x="510746" y="453081"/>
                </a:cubicBezTo>
                <a:cubicBezTo>
                  <a:pt x="518247" y="393075"/>
                  <a:pt x="516238" y="332260"/>
                  <a:pt x="518984" y="271849"/>
                </a:cubicBezTo>
                <a:cubicBezTo>
                  <a:pt x="521730" y="302054"/>
                  <a:pt x="523213" y="332401"/>
                  <a:pt x="527222" y="362465"/>
                </a:cubicBezTo>
                <a:cubicBezTo>
                  <a:pt x="528718" y="373687"/>
                  <a:pt x="533240" y="384314"/>
                  <a:pt x="535460" y="395416"/>
                </a:cubicBezTo>
                <a:cubicBezTo>
                  <a:pt x="538736" y="411795"/>
                  <a:pt x="540198" y="428511"/>
                  <a:pt x="543698" y="444843"/>
                </a:cubicBezTo>
                <a:cubicBezTo>
                  <a:pt x="554848" y="496879"/>
                  <a:pt x="555862" y="497812"/>
                  <a:pt x="568411" y="535459"/>
                </a:cubicBezTo>
                <a:cubicBezTo>
                  <a:pt x="571157" y="524475"/>
                  <a:pt x="575592" y="513780"/>
                  <a:pt x="576649" y="502508"/>
                </a:cubicBezTo>
                <a:cubicBezTo>
                  <a:pt x="585909" y="403742"/>
                  <a:pt x="575610" y="176037"/>
                  <a:pt x="601362" y="304800"/>
                </a:cubicBezTo>
                <a:cubicBezTo>
                  <a:pt x="607383" y="334904"/>
                  <a:pt x="611817" y="365312"/>
                  <a:pt x="617838" y="395416"/>
                </a:cubicBezTo>
                <a:cubicBezTo>
                  <a:pt x="620058" y="406518"/>
                  <a:pt x="623330" y="417384"/>
                  <a:pt x="626076" y="428368"/>
                </a:cubicBezTo>
                <a:cubicBezTo>
                  <a:pt x="630780" y="404846"/>
                  <a:pt x="635570" y="377499"/>
                  <a:pt x="642552" y="354227"/>
                </a:cubicBezTo>
                <a:cubicBezTo>
                  <a:pt x="642557" y="354209"/>
                  <a:pt x="663143" y="292452"/>
                  <a:pt x="667265" y="280086"/>
                </a:cubicBezTo>
                <a:cubicBezTo>
                  <a:pt x="670011" y="271848"/>
                  <a:pt x="673397" y="263797"/>
                  <a:pt x="675503" y="255373"/>
                </a:cubicBezTo>
                <a:cubicBezTo>
                  <a:pt x="680995" y="233405"/>
                  <a:pt x="679419" y="208311"/>
                  <a:pt x="691979" y="189470"/>
                </a:cubicBezTo>
                <a:cubicBezTo>
                  <a:pt x="697471" y="181232"/>
                  <a:pt x="704433" y="173804"/>
                  <a:pt x="708454" y="164757"/>
                </a:cubicBezTo>
                <a:cubicBezTo>
                  <a:pt x="715507" y="148887"/>
                  <a:pt x="719438" y="131806"/>
                  <a:pt x="724930" y="115330"/>
                </a:cubicBezTo>
                <a:cubicBezTo>
                  <a:pt x="731631" y="95228"/>
                  <a:pt x="733673" y="81874"/>
                  <a:pt x="749644" y="65903"/>
                </a:cubicBezTo>
                <a:cubicBezTo>
                  <a:pt x="756645" y="58902"/>
                  <a:pt x="766119" y="54919"/>
                  <a:pt x="774357" y="49427"/>
                </a:cubicBezTo>
                <a:cubicBezTo>
                  <a:pt x="777103" y="41189"/>
                  <a:pt x="778712" y="32481"/>
                  <a:pt x="782595" y="24714"/>
                </a:cubicBezTo>
                <a:cubicBezTo>
                  <a:pt x="787023" y="15858"/>
                  <a:pt x="799071" y="0"/>
                  <a:pt x="799071" y="0"/>
                </a:cubicBezTo>
              </a:path>
            </a:pathLst>
          </a:custGeom>
          <a:noFill/>
          <a:ln>
            <a:solidFill>
              <a:srgbClr val="FF0000"/>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18440" name="TextBox 2"/>
          <p:cNvSpPr txBox="1">
            <a:spLocks noChangeArrowheads="1"/>
          </p:cNvSpPr>
          <p:nvPr/>
        </p:nvSpPr>
        <p:spPr bwMode="auto">
          <a:xfrm>
            <a:off x="1595438" y="1787525"/>
            <a:ext cx="8778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FF0000"/>
                </a:solidFill>
                <a:latin typeface="Franklin Gothic Medium Cond" pitchFamily="34" charset="0"/>
              </a:rPr>
              <a:t>Noise</a:t>
            </a:r>
          </a:p>
        </p:txBody>
      </p:sp>
      <p:sp>
        <p:nvSpPr>
          <p:cNvPr id="18441" name="TextBox 2"/>
          <p:cNvSpPr txBox="1">
            <a:spLocks noChangeArrowheads="1"/>
          </p:cNvSpPr>
          <p:nvPr/>
        </p:nvSpPr>
        <p:spPr bwMode="auto">
          <a:xfrm>
            <a:off x="914400" y="2668588"/>
            <a:ext cx="2297113"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Blackbody</a:t>
            </a:r>
          </a:p>
          <a:p>
            <a:pPr eaLnBrk="1" hangingPunct="1"/>
            <a:r>
              <a:rPr lang="en-US" b="1">
                <a:solidFill>
                  <a:srgbClr val="000000"/>
                </a:solidFill>
                <a:latin typeface="Franklin Gothic Medium Cond" pitchFamily="34" charset="0"/>
              </a:rPr>
              <a:t>(noise source surrounding antenna area)</a:t>
            </a:r>
          </a:p>
        </p:txBody>
      </p:sp>
      <p:sp>
        <p:nvSpPr>
          <p:cNvPr id="10" name="TextBox 9"/>
          <p:cNvSpPr txBox="1">
            <a:spLocks noRot="1" noChangeAspect="1" noMove="1" noResize="1" noEditPoints="1" noAdjustHandles="1" noChangeArrowheads="1" noChangeShapeType="1" noTextEdit="1"/>
          </p:cNvSpPr>
          <p:nvPr/>
        </p:nvSpPr>
        <p:spPr>
          <a:xfrm>
            <a:off x="2971800" y="1631874"/>
            <a:ext cx="2307363" cy="349326"/>
          </a:xfrm>
          <a:prstGeom prst="rect">
            <a:avLst/>
          </a:prstGeom>
          <a:blipFill rotWithShape="1">
            <a:blip r:embed="rId5"/>
            <a:stretch>
              <a:fillRect t="-5263" r="-529" b="-19298"/>
            </a:stretch>
          </a:blipFill>
        </p:spPr>
        <p:txBody>
          <a:bodyPr/>
          <a:lstStyle/>
          <a:p>
            <a:pPr>
              <a:defRPr/>
            </a:pPr>
            <a:r>
              <a:rPr lang="en-US">
                <a:noFill/>
              </a:rPr>
              <a:t> </a:t>
            </a:r>
          </a:p>
        </p:txBody>
      </p:sp>
      <p:graphicFrame>
        <p:nvGraphicFramePr>
          <p:cNvPr id="18443" name="Object 10"/>
          <p:cNvGraphicFramePr>
            <a:graphicFrameLocks noChangeAspect="1"/>
          </p:cNvGraphicFramePr>
          <p:nvPr/>
        </p:nvGraphicFramePr>
        <p:xfrm>
          <a:off x="5562600" y="1524000"/>
          <a:ext cx="2362200" cy="1430338"/>
        </p:xfrm>
        <a:graphic>
          <a:graphicData uri="http://schemas.openxmlformats.org/presentationml/2006/ole">
            <mc:AlternateContent xmlns:mc="http://schemas.openxmlformats.org/markup-compatibility/2006">
              <mc:Choice xmlns:v="urn:schemas-microsoft-com:vml" Requires="v">
                <p:oleObj spid="_x0000_s97319" name="Visio" r:id="rId6" imgW="967346" imgH="561600" progId="Visio.Drawing.11">
                  <p:embed/>
                </p:oleObj>
              </mc:Choice>
              <mc:Fallback>
                <p:oleObj name="Visio" r:id="rId6" imgW="967346" imgH="561600" progId="Visio.Drawing.11">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562600" y="1524000"/>
                        <a:ext cx="2362200" cy="143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4" name="Freeform 13"/>
          <p:cNvSpPr/>
          <p:nvPr/>
        </p:nvSpPr>
        <p:spPr>
          <a:xfrm>
            <a:off x="3171825" y="1408113"/>
            <a:ext cx="2454275" cy="123825"/>
          </a:xfrm>
          <a:custGeom>
            <a:avLst/>
            <a:gdLst>
              <a:gd name="connsiteX0" fmla="*/ 0 w 2454875"/>
              <a:gd name="connsiteY0" fmla="*/ 123568 h 123568"/>
              <a:gd name="connsiteX1" fmla="*/ 181232 w 2454875"/>
              <a:gd name="connsiteY1" fmla="*/ 107092 h 123568"/>
              <a:gd name="connsiteX2" fmla="*/ 280086 w 2454875"/>
              <a:gd name="connsiteY2" fmla="*/ 90616 h 123568"/>
              <a:gd name="connsiteX3" fmla="*/ 329513 w 2454875"/>
              <a:gd name="connsiteY3" fmla="*/ 82379 h 123568"/>
              <a:gd name="connsiteX4" fmla="*/ 387178 w 2454875"/>
              <a:gd name="connsiteY4" fmla="*/ 65903 h 123568"/>
              <a:gd name="connsiteX5" fmla="*/ 436605 w 2454875"/>
              <a:gd name="connsiteY5" fmla="*/ 57665 h 123568"/>
              <a:gd name="connsiteX6" fmla="*/ 609600 w 2454875"/>
              <a:gd name="connsiteY6" fmla="*/ 32952 h 123568"/>
              <a:gd name="connsiteX7" fmla="*/ 667264 w 2454875"/>
              <a:gd name="connsiteY7" fmla="*/ 24714 h 123568"/>
              <a:gd name="connsiteX8" fmla="*/ 716691 w 2454875"/>
              <a:gd name="connsiteY8" fmla="*/ 16476 h 123568"/>
              <a:gd name="connsiteX9" fmla="*/ 930875 w 2454875"/>
              <a:gd name="connsiteY9" fmla="*/ 0 h 123568"/>
              <a:gd name="connsiteX10" fmla="*/ 1935891 w 2454875"/>
              <a:gd name="connsiteY10" fmla="*/ 16476 h 123568"/>
              <a:gd name="connsiteX11" fmla="*/ 2117124 w 2454875"/>
              <a:gd name="connsiteY11" fmla="*/ 32952 h 123568"/>
              <a:gd name="connsiteX12" fmla="*/ 2199502 w 2454875"/>
              <a:gd name="connsiteY12" fmla="*/ 41189 h 123568"/>
              <a:gd name="connsiteX13" fmla="*/ 2257167 w 2454875"/>
              <a:gd name="connsiteY13" fmla="*/ 57665 h 123568"/>
              <a:gd name="connsiteX14" fmla="*/ 2281881 w 2454875"/>
              <a:gd name="connsiteY14" fmla="*/ 65903 h 123568"/>
              <a:gd name="connsiteX15" fmla="*/ 2347783 w 2454875"/>
              <a:gd name="connsiteY15" fmla="*/ 82379 h 123568"/>
              <a:gd name="connsiteX16" fmla="*/ 2405448 w 2454875"/>
              <a:gd name="connsiteY16" fmla="*/ 98854 h 123568"/>
              <a:gd name="connsiteX17" fmla="*/ 2430162 w 2454875"/>
              <a:gd name="connsiteY17" fmla="*/ 107092 h 123568"/>
              <a:gd name="connsiteX18" fmla="*/ 2454875 w 2454875"/>
              <a:gd name="connsiteY18" fmla="*/ 107092 h 123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454875" h="123568">
                <a:moveTo>
                  <a:pt x="0" y="123568"/>
                </a:moveTo>
                <a:cubicBezTo>
                  <a:pt x="31641" y="120931"/>
                  <a:pt x="145001" y="112033"/>
                  <a:pt x="181232" y="107092"/>
                </a:cubicBezTo>
                <a:cubicBezTo>
                  <a:pt x="214332" y="102578"/>
                  <a:pt x="247135" y="96108"/>
                  <a:pt x="280086" y="90616"/>
                </a:cubicBezTo>
                <a:cubicBezTo>
                  <a:pt x="296562" y="87870"/>
                  <a:pt x="313453" y="86968"/>
                  <a:pt x="329513" y="82379"/>
                </a:cubicBezTo>
                <a:cubicBezTo>
                  <a:pt x="348735" y="76887"/>
                  <a:pt x="367699" y="70398"/>
                  <a:pt x="387178" y="65903"/>
                </a:cubicBezTo>
                <a:cubicBezTo>
                  <a:pt x="403453" y="62147"/>
                  <a:pt x="420087" y="60143"/>
                  <a:pt x="436605" y="57665"/>
                </a:cubicBezTo>
                <a:lnTo>
                  <a:pt x="609600" y="32952"/>
                </a:lnTo>
                <a:cubicBezTo>
                  <a:pt x="628821" y="30206"/>
                  <a:pt x="648112" y="27906"/>
                  <a:pt x="667264" y="24714"/>
                </a:cubicBezTo>
                <a:cubicBezTo>
                  <a:pt x="683740" y="21968"/>
                  <a:pt x="700061" y="18035"/>
                  <a:pt x="716691" y="16476"/>
                </a:cubicBezTo>
                <a:cubicBezTo>
                  <a:pt x="787984" y="9792"/>
                  <a:pt x="930875" y="0"/>
                  <a:pt x="930875" y="0"/>
                </a:cubicBezTo>
                <a:lnTo>
                  <a:pt x="1935891" y="16476"/>
                </a:lnTo>
                <a:cubicBezTo>
                  <a:pt x="1996507" y="18778"/>
                  <a:pt x="2056729" y="27290"/>
                  <a:pt x="2117124" y="32952"/>
                </a:cubicBezTo>
                <a:lnTo>
                  <a:pt x="2199502" y="41189"/>
                </a:lnTo>
                <a:cubicBezTo>
                  <a:pt x="2258758" y="60941"/>
                  <a:pt x="2184759" y="36977"/>
                  <a:pt x="2257167" y="57665"/>
                </a:cubicBezTo>
                <a:cubicBezTo>
                  <a:pt x="2265516" y="60051"/>
                  <a:pt x="2273503" y="63618"/>
                  <a:pt x="2281881" y="65903"/>
                </a:cubicBezTo>
                <a:cubicBezTo>
                  <a:pt x="2303727" y="71861"/>
                  <a:pt x="2326301" y="75219"/>
                  <a:pt x="2347783" y="82379"/>
                </a:cubicBezTo>
                <a:cubicBezTo>
                  <a:pt x="2407059" y="102135"/>
                  <a:pt x="2333014" y="78158"/>
                  <a:pt x="2405448" y="98854"/>
                </a:cubicBezTo>
                <a:cubicBezTo>
                  <a:pt x="2413797" y="101240"/>
                  <a:pt x="2421597" y="105664"/>
                  <a:pt x="2430162" y="107092"/>
                </a:cubicBezTo>
                <a:cubicBezTo>
                  <a:pt x="2438288" y="108446"/>
                  <a:pt x="2446637" y="107092"/>
                  <a:pt x="2454875" y="107092"/>
                </a:cubicBezTo>
              </a:path>
            </a:pathLst>
          </a:custGeom>
          <a:noFill/>
          <a:ln>
            <a:solidFill>
              <a:srgbClr val="0000FF"/>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18445" name="TextBox 2"/>
          <p:cNvSpPr txBox="1">
            <a:spLocks noChangeArrowheads="1"/>
          </p:cNvSpPr>
          <p:nvPr/>
        </p:nvSpPr>
        <p:spPr bwMode="auto">
          <a:xfrm>
            <a:off x="5334000" y="3038475"/>
            <a:ext cx="32766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The noise from the antenna can be modeled as a voltage source in series with the matched impedance. </a:t>
            </a:r>
          </a:p>
        </p:txBody>
      </p:sp>
      <p:sp>
        <p:nvSpPr>
          <p:cNvPr id="18446" name="TextBox 2"/>
          <p:cNvSpPr txBox="1">
            <a:spLocks noChangeArrowheads="1"/>
          </p:cNvSpPr>
          <p:nvPr/>
        </p:nvSpPr>
        <p:spPr bwMode="auto">
          <a:xfrm>
            <a:off x="6629400" y="1643063"/>
            <a:ext cx="3810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400" b="1">
                <a:solidFill>
                  <a:srgbClr val="FF0000"/>
                </a:solidFill>
                <a:latin typeface="Franklin Gothic Medium Cond" pitchFamily="34" charset="0"/>
              </a:rPr>
              <a:t>+</a:t>
            </a:r>
          </a:p>
        </p:txBody>
      </p:sp>
      <p:sp>
        <p:nvSpPr>
          <p:cNvPr id="18447" name="TextBox 2"/>
          <p:cNvSpPr txBox="1">
            <a:spLocks noChangeArrowheads="1"/>
          </p:cNvSpPr>
          <p:nvPr/>
        </p:nvSpPr>
        <p:spPr bwMode="auto">
          <a:xfrm>
            <a:off x="6629400" y="2362200"/>
            <a:ext cx="381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400" b="1">
                <a:solidFill>
                  <a:srgbClr val="FF0000"/>
                </a:solidFill>
                <a:latin typeface="Franklin Gothic Medium Cond" pitchFamily="34" charset="0"/>
              </a:rPr>
              <a:t>-</a:t>
            </a:r>
          </a:p>
        </p:txBody>
      </p:sp>
      <p:sp>
        <p:nvSpPr>
          <p:cNvPr id="18" name="TextBox 17"/>
          <p:cNvSpPr txBox="1">
            <a:spLocks noRot="1" noChangeAspect="1" noMove="1" noResize="1" noEditPoints="1" noAdjustHandles="1" noChangeArrowheads="1" noChangeShapeType="1" noTextEdit="1"/>
          </p:cNvSpPr>
          <p:nvPr/>
        </p:nvSpPr>
        <p:spPr>
          <a:xfrm>
            <a:off x="6585114" y="2111989"/>
            <a:ext cx="882486" cy="402611"/>
          </a:xfrm>
          <a:prstGeom prst="rect">
            <a:avLst/>
          </a:prstGeom>
          <a:blipFill rotWithShape="1">
            <a:blip r:embed="rId8"/>
            <a:stretch>
              <a:fillRect b="-7463"/>
            </a:stretch>
          </a:blipFill>
        </p:spPr>
        <p:txBody>
          <a:bodyPr/>
          <a:lstStyle/>
          <a:p>
            <a:pPr>
              <a:defRPr/>
            </a:pPr>
            <a:r>
              <a:rPr lang="en-US">
                <a:noFill/>
              </a:rPr>
              <a:t> </a:t>
            </a:r>
          </a:p>
        </p:txBody>
      </p:sp>
      <p:sp>
        <p:nvSpPr>
          <p:cNvPr id="18449" name="TextBox 2"/>
          <p:cNvSpPr txBox="1">
            <a:spLocks noChangeArrowheads="1"/>
          </p:cNvSpPr>
          <p:nvPr/>
        </p:nvSpPr>
        <p:spPr bwMode="auto">
          <a:xfrm>
            <a:off x="2532063" y="4267200"/>
            <a:ext cx="428783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The equivalent noise voltage can be determined by this equation. </a:t>
            </a:r>
          </a:p>
        </p:txBody>
      </p:sp>
      <p:sp>
        <p:nvSpPr>
          <p:cNvPr id="20" name="TextBox 19"/>
          <p:cNvSpPr txBox="1">
            <a:spLocks noRot="1" noChangeAspect="1" noMove="1" noResize="1" noEditPoints="1" noAdjustHandles="1" noChangeArrowheads="1" noChangeShapeType="1" noTextEdit="1"/>
          </p:cNvSpPr>
          <p:nvPr/>
        </p:nvSpPr>
        <p:spPr>
          <a:xfrm>
            <a:off x="2743200" y="4921769"/>
            <a:ext cx="2676951" cy="866519"/>
          </a:xfrm>
          <a:prstGeom prst="rect">
            <a:avLst/>
          </a:prstGeom>
          <a:blipFill rotWithShape="1">
            <a:blip r:embed="rId9"/>
            <a:stretch>
              <a:fillRect t="-2098"/>
            </a:stretch>
          </a:blipFill>
        </p:spPr>
        <p:txBody>
          <a:bodyPr/>
          <a:lstStyle/>
          <a:p>
            <a:pPr>
              <a:defRPr/>
            </a:pPr>
            <a:r>
              <a:rPr lang="en-US">
                <a:noFill/>
              </a:rPr>
              <a:t> </a:t>
            </a:r>
          </a:p>
        </p:txBody>
      </p:sp>
      <p:sp>
        <p:nvSpPr>
          <p:cNvPr id="21" name="TextBox 20"/>
          <p:cNvSpPr txBox="1">
            <a:spLocks noRot="1" noChangeAspect="1" noMove="1" noResize="1" noEditPoints="1" noAdjustHandles="1" noChangeArrowheads="1" noChangeShapeType="1" noTextEdit="1"/>
          </p:cNvSpPr>
          <p:nvPr/>
        </p:nvSpPr>
        <p:spPr>
          <a:xfrm>
            <a:off x="6019800" y="4876800"/>
            <a:ext cx="1918153" cy="421975"/>
          </a:xfrm>
          <a:prstGeom prst="rect">
            <a:avLst/>
          </a:prstGeom>
          <a:blipFill rotWithShape="1">
            <a:blip r:embed="rId10"/>
            <a:stretch>
              <a:fillRect/>
            </a:stretch>
          </a:blipFill>
        </p:spPr>
        <p:txBody>
          <a:bodyPr/>
          <a:lstStyle/>
          <a:p>
            <a:pPr>
              <a:defRPr/>
            </a:pPr>
            <a:r>
              <a:rPr lang="en-US">
                <a:noFill/>
              </a:rPr>
              <a:t> </a:t>
            </a:r>
          </a:p>
        </p:txBody>
      </p:sp>
      <p:sp>
        <p:nvSpPr>
          <p:cNvPr id="22" name="Striped Right Arrow 21"/>
          <p:cNvSpPr/>
          <p:nvPr/>
        </p:nvSpPr>
        <p:spPr>
          <a:xfrm>
            <a:off x="5495925" y="4900613"/>
            <a:ext cx="447675" cy="433387"/>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2" name="Slide Number Placeholder 1"/>
          <p:cNvSpPr>
            <a:spLocks noGrp="1"/>
          </p:cNvSpPr>
          <p:nvPr>
            <p:ph type="sldNum" sz="quarter" idx="11"/>
          </p:nvPr>
        </p:nvSpPr>
        <p:spPr/>
        <p:txBody>
          <a:bodyPr/>
          <a:lstStyle/>
          <a:p>
            <a:pPr>
              <a:defRPr/>
            </a:pPr>
            <a:fld id="{18299DBC-902B-41D7-A3A4-44EB87A37C73}" type="slidenum">
              <a:rPr lang="en-US" smtClean="0">
                <a:solidFill>
                  <a:srgbClr val="000000"/>
                </a:solidFill>
              </a:rPr>
              <a:pPr>
                <a:defRPr/>
              </a:pPr>
              <a:t>24</a:t>
            </a:fld>
            <a:endParaRPr lang="en-US">
              <a:solidFill>
                <a:srgbClr val="000000"/>
              </a:solidFill>
            </a:endParaRPr>
          </a:p>
        </p:txBody>
      </p:sp>
    </p:spTree>
    <p:extLst>
      <p:ext uri="{BB962C8B-B14F-4D97-AF65-F5344CB8AC3E}">
        <p14:creationId xmlns:p14="http://schemas.microsoft.com/office/powerpoint/2010/main" val="342587460"/>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reeform 12"/>
          <p:cNvSpPr/>
          <p:nvPr/>
        </p:nvSpPr>
        <p:spPr>
          <a:xfrm>
            <a:off x="5602288" y="1371600"/>
            <a:ext cx="950912" cy="1681163"/>
          </a:xfrm>
          <a:custGeom>
            <a:avLst/>
            <a:gdLst>
              <a:gd name="connsiteX0" fmla="*/ 752893 w 950601"/>
              <a:gd name="connsiteY0" fmla="*/ 205946 h 1680519"/>
              <a:gd name="connsiteX1" fmla="*/ 744655 w 950601"/>
              <a:gd name="connsiteY1" fmla="*/ 164757 h 1680519"/>
              <a:gd name="connsiteX2" fmla="*/ 728179 w 950601"/>
              <a:gd name="connsiteY2" fmla="*/ 140043 h 1680519"/>
              <a:gd name="connsiteX3" fmla="*/ 670515 w 950601"/>
              <a:gd name="connsiteY3" fmla="*/ 107092 h 1680519"/>
              <a:gd name="connsiteX4" fmla="*/ 645801 w 950601"/>
              <a:gd name="connsiteY4" fmla="*/ 90616 h 1680519"/>
              <a:gd name="connsiteX5" fmla="*/ 555185 w 950601"/>
              <a:gd name="connsiteY5" fmla="*/ 57665 h 1680519"/>
              <a:gd name="connsiteX6" fmla="*/ 522233 w 950601"/>
              <a:gd name="connsiteY6" fmla="*/ 49427 h 1680519"/>
              <a:gd name="connsiteX7" fmla="*/ 472806 w 950601"/>
              <a:gd name="connsiteY7" fmla="*/ 32952 h 1680519"/>
              <a:gd name="connsiteX8" fmla="*/ 398666 w 950601"/>
              <a:gd name="connsiteY8" fmla="*/ 24714 h 1680519"/>
              <a:gd name="connsiteX9" fmla="*/ 373952 w 950601"/>
              <a:gd name="connsiteY9" fmla="*/ 16476 h 1680519"/>
              <a:gd name="connsiteX10" fmla="*/ 233909 w 950601"/>
              <a:gd name="connsiteY10" fmla="*/ 0 h 1680519"/>
              <a:gd name="connsiteX11" fmla="*/ 126817 w 950601"/>
              <a:gd name="connsiteY11" fmla="*/ 8238 h 1680519"/>
              <a:gd name="connsiteX12" fmla="*/ 102104 w 950601"/>
              <a:gd name="connsiteY12" fmla="*/ 16476 h 1680519"/>
              <a:gd name="connsiteX13" fmla="*/ 77390 w 950601"/>
              <a:gd name="connsiteY13" fmla="*/ 49427 h 1680519"/>
              <a:gd name="connsiteX14" fmla="*/ 52677 w 950601"/>
              <a:gd name="connsiteY14" fmla="*/ 74141 h 1680519"/>
              <a:gd name="connsiteX15" fmla="*/ 19725 w 950601"/>
              <a:gd name="connsiteY15" fmla="*/ 156519 h 1680519"/>
              <a:gd name="connsiteX16" fmla="*/ 11487 w 950601"/>
              <a:gd name="connsiteY16" fmla="*/ 181233 h 1680519"/>
              <a:gd name="connsiteX17" fmla="*/ 11487 w 950601"/>
              <a:gd name="connsiteY17" fmla="*/ 593125 h 1680519"/>
              <a:gd name="connsiteX18" fmla="*/ 19725 w 950601"/>
              <a:gd name="connsiteY18" fmla="*/ 617838 h 1680519"/>
              <a:gd name="connsiteX19" fmla="*/ 27963 w 950601"/>
              <a:gd name="connsiteY19" fmla="*/ 667265 h 1680519"/>
              <a:gd name="connsiteX20" fmla="*/ 44439 w 950601"/>
              <a:gd name="connsiteY20" fmla="*/ 815546 h 1680519"/>
              <a:gd name="connsiteX21" fmla="*/ 52677 w 950601"/>
              <a:gd name="connsiteY21" fmla="*/ 856735 h 1680519"/>
              <a:gd name="connsiteX22" fmla="*/ 69152 w 950601"/>
              <a:gd name="connsiteY22" fmla="*/ 947352 h 1680519"/>
              <a:gd name="connsiteX23" fmla="*/ 77390 w 950601"/>
              <a:gd name="connsiteY23" fmla="*/ 1046206 h 1680519"/>
              <a:gd name="connsiteX24" fmla="*/ 85628 w 950601"/>
              <a:gd name="connsiteY24" fmla="*/ 1070919 h 1680519"/>
              <a:gd name="connsiteX25" fmla="*/ 118579 w 950601"/>
              <a:gd name="connsiteY25" fmla="*/ 1235676 h 1680519"/>
              <a:gd name="connsiteX26" fmla="*/ 143293 w 950601"/>
              <a:gd name="connsiteY26" fmla="*/ 1301579 h 1680519"/>
              <a:gd name="connsiteX27" fmla="*/ 168006 w 950601"/>
              <a:gd name="connsiteY27" fmla="*/ 1383957 h 1680519"/>
              <a:gd name="connsiteX28" fmla="*/ 184482 w 950601"/>
              <a:gd name="connsiteY28" fmla="*/ 1416908 h 1680519"/>
              <a:gd name="connsiteX29" fmla="*/ 200958 w 950601"/>
              <a:gd name="connsiteY29" fmla="*/ 1458098 h 1680519"/>
              <a:gd name="connsiteX30" fmla="*/ 217433 w 950601"/>
              <a:gd name="connsiteY30" fmla="*/ 1482811 h 1680519"/>
              <a:gd name="connsiteX31" fmla="*/ 266860 w 950601"/>
              <a:gd name="connsiteY31" fmla="*/ 1573427 h 1680519"/>
              <a:gd name="connsiteX32" fmla="*/ 283336 w 950601"/>
              <a:gd name="connsiteY32" fmla="*/ 1598141 h 1680519"/>
              <a:gd name="connsiteX33" fmla="*/ 365715 w 950601"/>
              <a:gd name="connsiteY33" fmla="*/ 1647568 h 1680519"/>
              <a:gd name="connsiteX34" fmla="*/ 398666 w 950601"/>
              <a:gd name="connsiteY34" fmla="*/ 1655806 h 1680519"/>
              <a:gd name="connsiteX35" fmla="*/ 481044 w 950601"/>
              <a:gd name="connsiteY35" fmla="*/ 1680519 h 1680519"/>
              <a:gd name="connsiteX36" fmla="*/ 670515 w 950601"/>
              <a:gd name="connsiteY36" fmla="*/ 1672281 h 1680519"/>
              <a:gd name="connsiteX37" fmla="*/ 719942 w 950601"/>
              <a:gd name="connsiteY37" fmla="*/ 1655806 h 1680519"/>
              <a:gd name="connsiteX38" fmla="*/ 744655 w 950601"/>
              <a:gd name="connsiteY38" fmla="*/ 1647568 h 1680519"/>
              <a:gd name="connsiteX39" fmla="*/ 827033 w 950601"/>
              <a:gd name="connsiteY39" fmla="*/ 1589903 h 1680519"/>
              <a:gd name="connsiteX40" fmla="*/ 851747 w 950601"/>
              <a:gd name="connsiteY40" fmla="*/ 1556952 h 1680519"/>
              <a:gd name="connsiteX41" fmla="*/ 884698 w 950601"/>
              <a:gd name="connsiteY41" fmla="*/ 1507525 h 1680519"/>
              <a:gd name="connsiteX42" fmla="*/ 901174 w 950601"/>
              <a:gd name="connsiteY42" fmla="*/ 1482811 h 1680519"/>
              <a:gd name="connsiteX43" fmla="*/ 917650 w 950601"/>
              <a:gd name="connsiteY43" fmla="*/ 1425146 h 1680519"/>
              <a:gd name="connsiteX44" fmla="*/ 925887 w 950601"/>
              <a:gd name="connsiteY44" fmla="*/ 1375719 h 1680519"/>
              <a:gd name="connsiteX45" fmla="*/ 942363 w 950601"/>
              <a:gd name="connsiteY45" fmla="*/ 1318054 h 1680519"/>
              <a:gd name="connsiteX46" fmla="*/ 950601 w 950601"/>
              <a:gd name="connsiteY46" fmla="*/ 1210962 h 1680519"/>
              <a:gd name="connsiteX47" fmla="*/ 942363 w 950601"/>
              <a:gd name="connsiteY47" fmla="*/ 980303 h 1680519"/>
              <a:gd name="connsiteX48" fmla="*/ 934125 w 950601"/>
              <a:gd name="connsiteY48" fmla="*/ 939114 h 1680519"/>
              <a:gd name="connsiteX49" fmla="*/ 917650 w 950601"/>
              <a:gd name="connsiteY49" fmla="*/ 832022 h 1680519"/>
              <a:gd name="connsiteX50" fmla="*/ 909412 w 950601"/>
              <a:gd name="connsiteY50" fmla="*/ 799071 h 1680519"/>
              <a:gd name="connsiteX51" fmla="*/ 884698 w 950601"/>
              <a:gd name="connsiteY51" fmla="*/ 700216 h 1680519"/>
              <a:gd name="connsiteX52" fmla="*/ 868223 w 950601"/>
              <a:gd name="connsiteY52" fmla="*/ 675503 h 1680519"/>
              <a:gd name="connsiteX53" fmla="*/ 843509 w 950601"/>
              <a:gd name="connsiteY53" fmla="*/ 609600 h 1680519"/>
              <a:gd name="connsiteX54" fmla="*/ 835271 w 950601"/>
              <a:gd name="connsiteY54" fmla="*/ 576649 h 1680519"/>
              <a:gd name="connsiteX55" fmla="*/ 827033 w 950601"/>
              <a:gd name="connsiteY55" fmla="*/ 551935 h 1680519"/>
              <a:gd name="connsiteX56" fmla="*/ 810558 w 950601"/>
              <a:gd name="connsiteY56" fmla="*/ 469557 h 1680519"/>
              <a:gd name="connsiteX57" fmla="*/ 802320 w 950601"/>
              <a:gd name="connsiteY57" fmla="*/ 321276 h 1680519"/>
              <a:gd name="connsiteX58" fmla="*/ 785844 w 950601"/>
              <a:gd name="connsiteY58" fmla="*/ 238898 h 1680519"/>
              <a:gd name="connsiteX59" fmla="*/ 777606 w 950601"/>
              <a:gd name="connsiteY59" fmla="*/ 214184 h 1680519"/>
              <a:gd name="connsiteX60" fmla="*/ 752893 w 950601"/>
              <a:gd name="connsiteY60" fmla="*/ 205946 h 1680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950601" h="1680519">
                <a:moveTo>
                  <a:pt x="752893" y="205946"/>
                </a:moveTo>
                <a:cubicBezTo>
                  <a:pt x="747401" y="197708"/>
                  <a:pt x="749571" y="177867"/>
                  <a:pt x="744655" y="164757"/>
                </a:cubicBezTo>
                <a:cubicBezTo>
                  <a:pt x="741179" y="155487"/>
                  <a:pt x="735180" y="147044"/>
                  <a:pt x="728179" y="140043"/>
                </a:cubicBezTo>
                <a:cubicBezTo>
                  <a:pt x="714801" y="126665"/>
                  <a:pt x="685587" y="115705"/>
                  <a:pt x="670515" y="107092"/>
                </a:cubicBezTo>
                <a:cubicBezTo>
                  <a:pt x="661919" y="102180"/>
                  <a:pt x="654657" y="95044"/>
                  <a:pt x="645801" y="90616"/>
                </a:cubicBezTo>
                <a:cubicBezTo>
                  <a:pt x="629427" y="82429"/>
                  <a:pt x="570559" y="61508"/>
                  <a:pt x="555185" y="57665"/>
                </a:cubicBezTo>
                <a:cubicBezTo>
                  <a:pt x="544201" y="54919"/>
                  <a:pt x="533078" y="52680"/>
                  <a:pt x="522233" y="49427"/>
                </a:cubicBezTo>
                <a:cubicBezTo>
                  <a:pt x="505599" y="44437"/>
                  <a:pt x="490067" y="34870"/>
                  <a:pt x="472806" y="32952"/>
                </a:cubicBezTo>
                <a:lnTo>
                  <a:pt x="398666" y="24714"/>
                </a:lnTo>
                <a:cubicBezTo>
                  <a:pt x="390428" y="21968"/>
                  <a:pt x="382429" y="18360"/>
                  <a:pt x="373952" y="16476"/>
                </a:cubicBezTo>
                <a:cubicBezTo>
                  <a:pt x="328176" y="6303"/>
                  <a:pt x="280205" y="4209"/>
                  <a:pt x="233909" y="0"/>
                </a:cubicBezTo>
                <a:cubicBezTo>
                  <a:pt x="198212" y="2746"/>
                  <a:pt x="162343" y="3797"/>
                  <a:pt x="126817" y="8238"/>
                </a:cubicBezTo>
                <a:cubicBezTo>
                  <a:pt x="118201" y="9315"/>
                  <a:pt x="108775" y="10917"/>
                  <a:pt x="102104" y="16476"/>
                </a:cubicBezTo>
                <a:cubicBezTo>
                  <a:pt x="91557" y="25266"/>
                  <a:pt x="86325" y="39003"/>
                  <a:pt x="77390" y="49427"/>
                </a:cubicBezTo>
                <a:cubicBezTo>
                  <a:pt x="69808" y="58272"/>
                  <a:pt x="59448" y="64661"/>
                  <a:pt x="52677" y="74141"/>
                </a:cubicBezTo>
                <a:cubicBezTo>
                  <a:pt x="37525" y="95355"/>
                  <a:pt x="27228" y="134009"/>
                  <a:pt x="19725" y="156519"/>
                </a:cubicBezTo>
                <a:lnTo>
                  <a:pt x="11487" y="181233"/>
                </a:lnTo>
                <a:cubicBezTo>
                  <a:pt x="-5012" y="362742"/>
                  <a:pt x="-2599" y="297317"/>
                  <a:pt x="11487" y="593125"/>
                </a:cubicBezTo>
                <a:cubicBezTo>
                  <a:pt x="11900" y="601798"/>
                  <a:pt x="16979" y="609600"/>
                  <a:pt x="19725" y="617838"/>
                </a:cubicBezTo>
                <a:cubicBezTo>
                  <a:pt x="22471" y="634314"/>
                  <a:pt x="25891" y="650691"/>
                  <a:pt x="27963" y="667265"/>
                </a:cubicBezTo>
                <a:cubicBezTo>
                  <a:pt x="34132" y="716612"/>
                  <a:pt x="34686" y="766781"/>
                  <a:pt x="44439" y="815546"/>
                </a:cubicBezTo>
                <a:cubicBezTo>
                  <a:pt x="47185" y="829276"/>
                  <a:pt x="50172" y="842959"/>
                  <a:pt x="52677" y="856735"/>
                </a:cubicBezTo>
                <a:cubicBezTo>
                  <a:pt x="73772" y="972756"/>
                  <a:pt x="48791" y="845536"/>
                  <a:pt x="69152" y="947352"/>
                </a:cubicBezTo>
                <a:cubicBezTo>
                  <a:pt x="71898" y="980303"/>
                  <a:pt x="73020" y="1013431"/>
                  <a:pt x="77390" y="1046206"/>
                </a:cubicBezTo>
                <a:cubicBezTo>
                  <a:pt x="78538" y="1054813"/>
                  <a:pt x="83925" y="1062404"/>
                  <a:pt x="85628" y="1070919"/>
                </a:cubicBezTo>
                <a:cubicBezTo>
                  <a:pt x="92148" y="1103517"/>
                  <a:pt x="103274" y="1197415"/>
                  <a:pt x="118579" y="1235676"/>
                </a:cubicBezTo>
                <a:cubicBezTo>
                  <a:pt x="127286" y="1257442"/>
                  <a:pt x="136835" y="1278977"/>
                  <a:pt x="143293" y="1301579"/>
                </a:cubicBezTo>
                <a:cubicBezTo>
                  <a:pt x="155429" y="1344054"/>
                  <a:pt x="148433" y="1335024"/>
                  <a:pt x="168006" y="1383957"/>
                </a:cubicBezTo>
                <a:cubicBezTo>
                  <a:pt x="172567" y="1395359"/>
                  <a:pt x="179494" y="1405686"/>
                  <a:pt x="184482" y="1416908"/>
                </a:cubicBezTo>
                <a:cubicBezTo>
                  <a:pt x="190488" y="1430421"/>
                  <a:pt x="194345" y="1444871"/>
                  <a:pt x="200958" y="1458098"/>
                </a:cubicBezTo>
                <a:cubicBezTo>
                  <a:pt x="205386" y="1466953"/>
                  <a:pt x="213412" y="1473764"/>
                  <a:pt x="217433" y="1482811"/>
                </a:cubicBezTo>
                <a:cubicBezTo>
                  <a:pt x="261430" y="1581805"/>
                  <a:pt x="200826" y="1485382"/>
                  <a:pt x="266860" y="1573427"/>
                </a:cubicBezTo>
                <a:cubicBezTo>
                  <a:pt x="272800" y="1581348"/>
                  <a:pt x="275885" y="1591621"/>
                  <a:pt x="283336" y="1598141"/>
                </a:cubicBezTo>
                <a:cubicBezTo>
                  <a:pt x="297706" y="1610715"/>
                  <a:pt x="343131" y="1639099"/>
                  <a:pt x="365715" y="1647568"/>
                </a:cubicBezTo>
                <a:cubicBezTo>
                  <a:pt x="376316" y="1651543"/>
                  <a:pt x="388065" y="1651831"/>
                  <a:pt x="398666" y="1655806"/>
                </a:cubicBezTo>
                <a:cubicBezTo>
                  <a:pt x="475289" y="1684539"/>
                  <a:pt x="380423" y="1663748"/>
                  <a:pt x="481044" y="1680519"/>
                </a:cubicBezTo>
                <a:cubicBezTo>
                  <a:pt x="544201" y="1677773"/>
                  <a:pt x="607634" y="1678786"/>
                  <a:pt x="670515" y="1672281"/>
                </a:cubicBezTo>
                <a:cubicBezTo>
                  <a:pt x="687790" y="1670494"/>
                  <a:pt x="703466" y="1661298"/>
                  <a:pt x="719942" y="1655806"/>
                </a:cubicBezTo>
                <a:cubicBezTo>
                  <a:pt x="728180" y="1653060"/>
                  <a:pt x="737209" y="1652036"/>
                  <a:pt x="744655" y="1647568"/>
                </a:cubicBezTo>
                <a:cubicBezTo>
                  <a:pt x="776473" y="1628477"/>
                  <a:pt x="800188" y="1616748"/>
                  <a:pt x="827033" y="1589903"/>
                </a:cubicBezTo>
                <a:cubicBezTo>
                  <a:pt x="836741" y="1580195"/>
                  <a:pt x="843873" y="1568200"/>
                  <a:pt x="851747" y="1556952"/>
                </a:cubicBezTo>
                <a:cubicBezTo>
                  <a:pt x="863102" y="1540730"/>
                  <a:pt x="873714" y="1524001"/>
                  <a:pt x="884698" y="1507525"/>
                </a:cubicBezTo>
                <a:cubicBezTo>
                  <a:pt x="890190" y="1499287"/>
                  <a:pt x="898043" y="1492204"/>
                  <a:pt x="901174" y="1482811"/>
                </a:cubicBezTo>
                <a:cubicBezTo>
                  <a:pt x="909026" y="1459257"/>
                  <a:pt x="912478" y="1451006"/>
                  <a:pt x="917650" y="1425146"/>
                </a:cubicBezTo>
                <a:cubicBezTo>
                  <a:pt x="920926" y="1408767"/>
                  <a:pt x="922611" y="1392098"/>
                  <a:pt x="925887" y="1375719"/>
                </a:cubicBezTo>
                <a:cubicBezTo>
                  <a:pt x="931058" y="1349863"/>
                  <a:pt x="934513" y="1341605"/>
                  <a:pt x="942363" y="1318054"/>
                </a:cubicBezTo>
                <a:cubicBezTo>
                  <a:pt x="945109" y="1282357"/>
                  <a:pt x="950601" y="1246765"/>
                  <a:pt x="950601" y="1210962"/>
                </a:cubicBezTo>
                <a:cubicBezTo>
                  <a:pt x="950601" y="1134027"/>
                  <a:pt x="947017" y="1057097"/>
                  <a:pt x="942363" y="980303"/>
                </a:cubicBezTo>
                <a:cubicBezTo>
                  <a:pt x="941516" y="966327"/>
                  <a:pt x="936427" y="952925"/>
                  <a:pt x="934125" y="939114"/>
                </a:cubicBezTo>
                <a:cubicBezTo>
                  <a:pt x="926217" y="891666"/>
                  <a:pt x="926763" y="877589"/>
                  <a:pt x="917650" y="832022"/>
                </a:cubicBezTo>
                <a:cubicBezTo>
                  <a:pt x="915430" y="820920"/>
                  <a:pt x="911632" y="810173"/>
                  <a:pt x="909412" y="799071"/>
                </a:cubicBezTo>
                <a:cubicBezTo>
                  <a:pt x="904117" y="772598"/>
                  <a:pt x="900427" y="723810"/>
                  <a:pt x="884698" y="700216"/>
                </a:cubicBezTo>
                <a:lnTo>
                  <a:pt x="868223" y="675503"/>
                </a:lnTo>
                <a:cubicBezTo>
                  <a:pt x="847078" y="590924"/>
                  <a:pt x="875818" y="695756"/>
                  <a:pt x="843509" y="609600"/>
                </a:cubicBezTo>
                <a:cubicBezTo>
                  <a:pt x="839534" y="598999"/>
                  <a:pt x="838381" y="587535"/>
                  <a:pt x="835271" y="576649"/>
                </a:cubicBezTo>
                <a:cubicBezTo>
                  <a:pt x="832885" y="568300"/>
                  <a:pt x="828986" y="560396"/>
                  <a:pt x="827033" y="551935"/>
                </a:cubicBezTo>
                <a:cubicBezTo>
                  <a:pt x="820736" y="524649"/>
                  <a:pt x="810558" y="469557"/>
                  <a:pt x="810558" y="469557"/>
                </a:cubicBezTo>
                <a:cubicBezTo>
                  <a:pt x="807812" y="420130"/>
                  <a:pt x="807594" y="370497"/>
                  <a:pt x="802320" y="321276"/>
                </a:cubicBezTo>
                <a:cubicBezTo>
                  <a:pt x="799337" y="293432"/>
                  <a:pt x="794699" y="265464"/>
                  <a:pt x="785844" y="238898"/>
                </a:cubicBezTo>
                <a:cubicBezTo>
                  <a:pt x="783098" y="230660"/>
                  <a:pt x="783031" y="220965"/>
                  <a:pt x="777606" y="214184"/>
                </a:cubicBezTo>
                <a:cubicBezTo>
                  <a:pt x="771421" y="206453"/>
                  <a:pt x="758385" y="214184"/>
                  <a:pt x="752893" y="205946"/>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12" name="Freeform 11"/>
          <p:cNvSpPr/>
          <p:nvPr/>
        </p:nvSpPr>
        <p:spPr>
          <a:xfrm>
            <a:off x="2401888" y="1358900"/>
            <a:ext cx="950912" cy="1681163"/>
          </a:xfrm>
          <a:custGeom>
            <a:avLst/>
            <a:gdLst>
              <a:gd name="connsiteX0" fmla="*/ 752893 w 950601"/>
              <a:gd name="connsiteY0" fmla="*/ 205946 h 1680519"/>
              <a:gd name="connsiteX1" fmla="*/ 744655 w 950601"/>
              <a:gd name="connsiteY1" fmla="*/ 164757 h 1680519"/>
              <a:gd name="connsiteX2" fmla="*/ 728179 w 950601"/>
              <a:gd name="connsiteY2" fmla="*/ 140043 h 1680519"/>
              <a:gd name="connsiteX3" fmla="*/ 670515 w 950601"/>
              <a:gd name="connsiteY3" fmla="*/ 107092 h 1680519"/>
              <a:gd name="connsiteX4" fmla="*/ 645801 w 950601"/>
              <a:gd name="connsiteY4" fmla="*/ 90616 h 1680519"/>
              <a:gd name="connsiteX5" fmla="*/ 555185 w 950601"/>
              <a:gd name="connsiteY5" fmla="*/ 57665 h 1680519"/>
              <a:gd name="connsiteX6" fmla="*/ 522233 w 950601"/>
              <a:gd name="connsiteY6" fmla="*/ 49427 h 1680519"/>
              <a:gd name="connsiteX7" fmla="*/ 472806 w 950601"/>
              <a:gd name="connsiteY7" fmla="*/ 32952 h 1680519"/>
              <a:gd name="connsiteX8" fmla="*/ 398666 w 950601"/>
              <a:gd name="connsiteY8" fmla="*/ 24714 h 1680519"/>
              <a:gd name="connsiteX9" fmla="*/ 373952 w 950601"/>
              <a:gd name="connsiteY9" fmla="*/ 16476 h 1680519"/>
              <a:gd name="connsiteX10" fmla="*/ 233909 w 950601"/>
              <a:gd name="connsiteY10" fmla="*/ 0 h 1680519"/>
              <a:gd name="connsiteX11" fmla="*/ 126817 w 950601"/>
              <a:gd name="connsiteY11" fmla="*/ 8238 h 1680519"/>
              <a:gd name="connsiteX12" fmla="*/ 102104 w 950601"/>
              <a:gd name="connsiteY12" fmla="*/ 16476 h 1680519"/>
              <a:gd name="connsiteX13" fmla="*/ 77390 w 950601"/>
              <a:gd name="connsiteY13" fmla="*/ 49427 h 1680519"/>
              <a:gd name="connsiteX14" fmla="*/ 52677 w 950601"/>
              <a:gd name="connsiteY14" fmla="*/ 74141 h 1680519"/>
              <a:gd name="connsiteX15" fmla="*/ 19725 w 950601"/>
              <a:gd name="connsiteY15" fmla="*/ 156519 h 1680519"/>
              <a:gd name="connsiteX16" fmla="*/ 11487 w 950601"/>
              <a:gd name="connsiteY16" fmla="*/ 181233 h 1680519"/>
              <a:gd name="connsiteX17" fmla="*/ 11487 w 950601"/>
              <a:gd name="connsiteY17" fmla="*/ 593125 h 1680519"/>
              <a:gd name="connsiteX18" fmla="*/ 19725 w 950601"/>
              <a:gd name="connsiteY18" fmla="*/ 617838 h 1680519"/>
              <a:gd name="connsiteX19" fmla="*/ 27963 w 950601"/>
              <a:gd name="connsiteY19" fmla="*/ 667265 h 1680519"/>
              <a:gd name="connsiteX20" fmla="*/ 44439 w 950601"/>
              <a:gd name="connsiteY20" fmla="*/ 815546 h 1680519"/>
              <a:gd name="connsiteX21" fmla="*/ 52677 w 950601"/>
              <a:gd name="connsiteY21" fmla="*/ 856735 h 1680519"/>
              <a:gd name="connsiteX22" fmla="*/ 69152 w 950601"/>
              <a:gd name="connsiteY22" fmla="*/ 947352 h 1680519"/>
              <a:gd name="connsiteX23" fmla="*/ 77390 w 950601"/>
              <a:gd name="connsiteY23" fmla="*/ 1046206 h 1680519"/>
              <a:gd name="connsiteX24" fmla="*/ 85628 w 950601"/>
              <a:gd name="connsiteY24" fmla="*/ 1070919 h 1680519"/>
              <a:gd name="connsiteX25" fmla="*/ 118579 w 950601"/>
              <a:gd name="connsiteY25" fmla="*/ 1235676 h 1680519"/>
              <a:gd name="connsiteX26" fmla="*/ 143293 w 950601"/>
              <a:gd name="connsiteY26" fmla="*/ 1301579 h 1680519"/>
              <a:gd name="connsiteX27" fmla="*/ 168006 w 950601"/>
              <a:gd name="connsiteY27" fmla="*/ 1383957 h 1680519"/>
              <a:gd name="connsiteX28" fmla="*/ 184482 w 950601"/>
              <a:gd name="connsiteY28" fmla="*/ 1416908 h 1680519"/>
              <a:gd name="connsiteX29" fmla="*/ 200958 w 950601"/>
              <a:gd name="connsiteY29" fmla="*/ 1458098 h 1680519"/>
              <a:gd name="connsiteX30" fmla="*/ 217433 w 950601"/>
              <a:gd name="connsiteY30" fmla="*/ 1482811 h 1680519"/>
              <a:gd name="connsiteX31" fmla="*/ 266860 w 950601"/>
              <a:gd name="connsiteY31" fmla="*/ 1573427 h 1680519"/>
              <a:gd name="connsiteX32" fmla="*/ 283336 w 950601"/>
              <a:gd name="connsiteY32" fmla="*/ 1598141 h 1680519"/>
              <a:gd name="connsiteX33" fmla="*/ 365715 w 950601"/>
              <a:gd name="connsiteY33" fmla="*/ 1647568 h 1680519"/>
              <a:gd name="connsiteX34" fmla="*/ 398666 w 950601"/>
              <a:gd name="connsiteY34" fmla="*/ 1655806 h 1680519"/>
              <a:gd name="connsiteX35" fmla="*/ 481044 w 950601"/>
              <a:gd name="connsiteY35" fmla="*/ 1680519 h 1680519"/>
              <a:gd name="connsiteX36" fmla="*/ 670515 w 950601"/>
              <a:gd name="connsiteY36" fmla="*/ 1672281 h 1680519"/>
              <a:gd name="connsiteX37" fmla="*/ 719942 w 950601"/>
              <a:gd name="connsiteY37" fmla="*/ 1655806 h 1680519"/>
              <a:gd name="connsiteX38" fmla="*/ 744655 w 950601"/>
              <a:gd name="connsiteY38" fmla="*/ 1647568 h 1680519"/>
              <a:gd name="connsiteX39" fmla="*/ 827033 w 950601"/>
              <a:gd name="connsiteY39" fmla="*/ 1589903 h 1680519"/>
              <a:gd name="connsiteX40" fmla="*/ 851747 w 950601"/>
              <a:gd name="connsiteY40" fmla="*/ 1556952 h 1680519"/>
              <a:gd name="connsiteX41" fmla="*/ 884698 w 950601"/>
              <a:gd name="connsiteY41" fmla="*/ 1507525 h 1680519"/>
              <a:gd name="connsiteX42" fmla="*/ 901174 w 950601"/>
              <a:gd name="connsiteY42" fmla="*/ 1482811 h 1680519"/>
              <a:gd name="connsiteX43" fmla="*/ 917650 w 950601"/>
              <a:gd name="connsiteY43" fmla="*/ 1425146 h 1680519"/>
              <a:gd name="connsiteX44" fmla="*/ 925887 w 950601"/>
              <a:gd name="connsiteY44" fmla="*/ 1375719 h 1680519"/>
              <a:gd name="connsiteX45" fmla="*/ 942363 w 950601"/>
              <a:gd name="connsiteY45" fmla="*/ 1318054 h 1680519"/>
              <a:gd name="connsiteX46" fmla="*/ 950601 w 950601"/>
              <a:gd name="connsiteY46" fmla="*/ 1210962 h 1680519"/>
              <a:gd name="connsiteX47" fmla="*/ 942363 w 950601"/>
              <a:gd name="connsiteY47" fmla="*/ 980303 h 1680519"/>
              <a:gd name="connsiteX48" fmla="*/ 934125 w 950601"/>
              <a:gd name="connsiteY48" fmla="*/ 939114 h 1680519"/>
              <a:gd name="connsiteX49" fmla="*/ 917650 w 950601"/>
              <a:gd name="connsiteY49" fmla="*/ 832022 h 1680519"/>
              <a:gd name="connsiteX50" fmla="*/ 909412 w 950601"/>
              <a:gd name="connsiteY50" fmla="*/ 799071 h 1680519"/>
              <a:gd name="connsiteX51" fmla="*/ 884698 w 950601"/>
              <a:gd name="connsiteY51" fmla="*/ 700216 h 1680519"/>
              <a:gd name="connsiteX52" fmla="*/ 868223 w 950601"/>
              <a:gd name="connsiteY52" fmla="*/ 675503 h 1680519"/>
              <a:gd name="connsiteX53" fmla="*/ 843509 w 950601"/>
              <a:gd name="connsiteY53" fmla="*/ 609600 h 1680519"/>
              <a:gd name="connsiteX54" fmla="*/ 835271 w 950601"/>
              <a:gd name="connsiteY54" fmla="*/ 576649 h 1680519"/>
              <a:gd name="connsiteX55" fmla="*/ 827033 w 950601"/>
              <a:gd name="connsiteY55" fmla="*/ 551935 h 1680519"/>
              <a:gd name="connsiteX56" fmla="*/ 810558 w 950601"/>
              <a:gd name="connsiteY56" fmla="*/ 469557 h 1680519"/>
              <a:gd name="connsiteX57" fmla="*/ 802320 w 950601"/>
              <a:gd name="connsiteY57" fmla="*/ 321276 h 1680519"/>
              <a:gd name="connsiteX58" fmla="*/ 785844 w 950601"/>
              <a:gd name="connsiteY58" fmla="*/ 238898 h 1680519"/>
              <a:gd name="connsiteX59" fmla="*/ 777606 w 950601"/>
              <a:gd name="connsiteY59" fmla="*/ 214184 h 1680519"/>
              <a:gd name="connsiteX60" fmla="*/ 752893 w 950601"/>
              <a:gd name="connsiteY60" fmla="*/ 205946 h 1680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950601" h="1680519">
                <a:moveTo>
                  <a:pt x="752893" y="205946"/>
                </a:moveTo>
                <a:cubicBezTo>
                  <a:pt x="747401" y="197708"/>
                  <a:pt x="749571" y="177867"/>
                  <a:pt x="744655" y="164757"/>
                </a:cubicBezTo>
                <a:cubicBezTo>
                  <a:pt x="741179" y="155487"/>
                  <a:pt x="735180" y="147044"/>
                  <a:pt x="728179" y="140043"/>
                </a:cubicBezTo>
                <a:cubicBezTo>
                  <a:pt x="714801" y="126665"/>
                  <a:pt x="685587" y="115705"/>
                  <a:pt x="670515" y="107092"/>
                </a:cubicBezTo>
                <a:cubicBezTo>
                  <a:pt x="661919" y="102180"/>
                  <a:pt x="654657" y="95044"/>
                  <a:pt x="645801" y="90616"/>
                </a:cubicBezTo>
                <a:cubicBezTo>
                  <a:pt x="629427" y="82429"/>
                  <a:pt x="570559" y="61508"/>
                  <a:pt x="555185" y="57665"/>
                </a:cubicBezTo>
                <a:cubicBezTo>
                  <a:pt x="544201" y="54919"/>
                  <a:pt x="533078" y="52680"/>
                  <a:pt x="522233" y="49427"/>
                </a:cubicBezTo>
                <a:cubicBezTo>
                  <a:pt x="505599" y="44437"/>
                  <a:pt x="490067" y="34870"/>
                  <a:pt x="472806" y="32952"/>
                </a:cubicBezTo>
                <a:lnTo>
                  <a:pt x="398666" y="24714"/>
                </a:lnTo>
                <a:cubicBezTo>
                  <a:pt x="390428" y="21968"/>
                  <a:pt x="382429" y="18360"/>
                  <a:pt x="373952" y="16476"/>
                </a:cubicBezTo>
                <a:cubicBezTo>
                  <a:pt x="328176" y="6303"/>
                  <a:pt x="280205" y="4209"/>
                  <a:pt x="233909" y="0"/>
                </a:cubicBezTo>
                <a:cubicBezTo>
                  <a:pt x="198212" y="2746"/>
                  <a:pt x="162343" y="3797"/>
                  <a:pt x="126817" y="8238"/>
                </a:cubicBezTo>
                <a:cubicBezTo>
                  <a:pt x="118201" y="9315"/>
                  <a:pt x="108775" y="10917"/>
                  <a:pt x="102104" y="16476"/>
                </a:cubicBezTo>
                <a:cubicBezTo>
                  <a:pt x="91557" y="25266"/>
                  <a:pt x="86325" y="39003"/>
                  <a:pt x="77390" y="49427"/>
                </a:cubicBezTo>
                <a:cubicBezTo>
                  <a:pt x="69808" y="58272"/>
                  <a:pt x="59448" y="64661"/>
                  <a:pt x="52677" y="74141"/>
                </a:cubicBezTo>
                <a:cubicBezTo>
                  <a:pt x="37525" y="95355"/>
                  <a:pt x="27228" y="134009"/>
                  <a:pt x="19725" y="156519"/>
                </a:cubicBezTo>
                <a:lnTo>
                  <a:pt x="11487" y="181233"/>
                </a:lnTo>
                <a:cubicBezTo>
                  <a:pt x="-5012" y="362742"/>
                  <a:pt x="-2599" y="297317"/>
                  <a:pt x="11487" y="593125"/>
                </a:cubicBezTo>
                <a:cubicBezTo>
                  <a:pt x="11900" y="601798"/>
                  <a:pt x="16979" y="609600"/>
                  <a:pt x="19725" y="617838"/>
                </a:cubicBezTo>
                <a:cubicBezTo>
                  <a:pt x="22471" y="634314"/>
                  <a:pt x="25891" y="650691"/>
                  <a:pt x="27963" y="667265"/>
                </a:cubicBezTo>
                <a:cubicBezTo>
                  <a:pt x="34132" y="716612"/>
                  <a:pt x="34686" y="766781"/>
                  <a:pt x="44439" y="815546"/>
                </a:cubicBezTo>
                <a:cubicBezTo>
                  <a:pt x="47185" y="829276"/>
                  <a:pt x="50172" y="842959"/>
                  <a:pt x="52677" y="856735"/>
                </a:cubicBezTo>
                <a:cubicBezTo>
                  <a:pt x="73772" y="972756"/>
                  <a:pt x="48791" y="845536"/>
                  <a:pt x="69152" y="947352"/>
                </a:cubicBezTo>
                <a:cubicBezTo>
                  <a:pt x="71898" y="980303"/>
                  <a:pt x="73020" y="1013431"/>
                  <a:pt x="77390" y="1046206"/>
                </a:cubicBezTo>
                <a:cubicBezTo>
                  <a:pt x="78538" y="1054813"/>
                  <a:pt x="83925" y="1062404"/>
                  <a:pt x="85628" y="1070919"/>
                </a:cubicBezTo>
                <a:cubicBezTo>
                  <a:pt x="92148" y="1103517"/>
                  <a:pt x="103274" y="1197415"/>
                  <a:pt x="118579" y="1235676"/>
                </a:cubicBezTo>
                <a:cubicBezTo>
                  <a:pt x="127286" y="1257442"/>
                  <a:pt x="136835" y="1278977"/>
                  <a:pt x="143293" y="1301579"/>
                </a:cubicBezTo>
                <a:cubicBezTo>
                  <a:pt x="155429" y="1344054"/>
                  <a:pt x="148433" y="1335024"/>
                  <a:pt x="168006" y="1383957"/>
                </a:cubicBezTo>
                <a:cubicBezTo>
                  <a:pt x="172567" y="1395359"/>
                  <a:pt x="179494" y="1405686"/>
                  <a:pt x="184482" y="1416908"/>
                </a:cubicBezTo>
                <a:cubicBezTo>
                  <a:pt x="190488" y="1430421"/>
                  <a:pt x="194345" y="1444871"/>
                  <a:pt x="200958" y="1458098"/>
                </a:cubicBezTo>
                <a:cubicBezTo>
                  <a:pt x="205386" y="1466953"/>
                  <a:pt x="213412" y="1473764"/>
                  <a:pt x="217433" y="1482811"/>
                </a:cubicBezTo>
                <a:cubicBezTo>
                  <a:pt x="261430" y="1581805"/>
                  <a:pt x="200826" y="1485382"/>
                  <a:pt x="266860" y="1573427"/>
                </a:cubicBezTo>
                <a:cubicBezTo>
                  <a:pt x="272800" y="1581348"/>
                  <a:pt x="275885" y="1591621"/>
                  <a:pt x="283336" y="1598141"/>
                </a:cubicBezTo>
                <a:cubicBezTo>
                  <a:pt x="297706" y="1610715"/>
                  <a:pt x="343131" y="1639099"/>
                  <a:pt x="365715" y="1647568"/>
                </a:cubicBezTo>
                <a:cubicBezTo>
                  <a:pt x="376316" y="1651543"/>
                  <a:pt x="388065" y="1651831"/>
                  <a:pt x="398666" y="1655806"/>
                </a:cubicBezTo>
                <a:cubicBezTo>
                  <a:pt x="475289" y="1684539"/>
                  <a:pt x="380423" y="1663748"/>
                  <a:pt x="481044" y="1680519"/>
                </a:cubicBezTo>
                <a:cubicBezTo>
                  <a:pt x="544201" y="1677773"/>
                  <a:pt x="607634" y="1678786"/>
                  <a:pt x="670515" y="1672281"/>
                </a:cubicBezTo>
                <a:cubicBezTo>
                  <a:pt x="687790" y="1670494"/>
                  <a:pt x="703466" y="1661298"/>
                  <a:pt x="719942" y="1655806"/>
                </a:cubicBezTo>
                <a:cubicBezTo>
                  <a:pt x="728180" y="1653060"/>
                  <a:pt x="737209" y="1652036"/>
                  <a:pt x="744655" y="1647568"/>
                </a:cubicBezTo>
                <a:cubicBezTo>
                  <a:pt x="776473" y="1628477"/>
                  <a:pt x="800188" y="1616748"/>
                  <a:pt x="827033" y="1589903"/>
                </a:cubicBezTo>
                <a:cubicBezTo>
                  <a:pt x="836741" y="1580195"/>
                  <a:pt x="843873" y="1568200"/>
                  <a:pt x="851747" y="1556952"/>
                </a:cubicBezTo>
                <a:cubicBezTo>
                  <a:pt x="863102" y="1540730"/>
                  <a:pt x="873714" y="1524001"/>
                  <a:pt x="884698" y="1507525"/>
                </a:cubicBezTo>
                <a:cubicBezTo>
                  <a:pt x="890190" y="1499287"/>
                  <a:pt x="898043" y="1492204"/>
                  <a:pt x="901174" y="1482811"/>
                </a:cubicBezTo>
                <a:cubicBezTo>
                  <a:pt x="909026" y="1459257"/>
                  <a:pt x="912478" y="1451006"/>
                  <a:pt x="917650" y="1425146"/>
                </a:cubicBezTo>
                <a:cubicBezTo>
                  <a:pt x="920926" y="1408767"/>
                  <a:pt x="922611" y="1392098"/>
                  <a:pt x="925887" y="1375719"/>
                </a:cubicBezTo>
                <a:cubicBezTo>
                  <a:pt x="931058" y="1349863"/>
                  <a:pt x="934513" y="1341605"/>
                  <a:pt x="942363" y="1318054"/>
                </a:cubicBezTo>
                <a:cubicBezTo>
                  <a:pt x="945109" y="1282357"/>
                  <a:pt x="950601" y="1246765"/>
                  <a:pt x="950601" y="1210962"/>
                </a:cubicBezTo>
                <a:cubicBezTo>
                  <a:pt x="950601" y="1134027"/>
                  <a:pt x="947017" y="1057097"/>
                  <a:pt x="942363" y="980303"/>
                </a:cubicBezTo>
                <a:cubicBezTo>
                  <a:pt x="941516" y="966327"/>
                  <a:pt x="936427" y="952925"/>
                  <a:pt x="934125" y="939114"/>
                </a:cubicBezTo>
                <a:cubicBezTo>
                  <a:pt x="926217" y="891666"/>
                  <a:pt x="926763" y="877589"/>
                  <a:pt x="917650" y="832022"/>
                </a:cubicBezTo>
                <a:cubicBezTo>
                  <a:pt x="915430" y="820920"/>
                  <a:pt x="911632" y="810173"/>
                  <a:pt x="909412" y="799071"/>
                </a:cubicBezTo>
                <a:cubicBezTo>
                  <a:pt x="904117" y="772598"/>
                  <a:pt x="900427" y="723810"/>
                  <a:pt x="884698" y="700216"/>
                </a:cubicBezTo>
                <a:lnTo>
                  <a:pt x="868223" y="675503"/>
                </a:lnTo>
                <a:cubicBezTo>
                  <a:pt x="847078" y="590924"/>
                  <a:pt x="875818" y="695756"/>
                  <a:pt x="843509" y="609600"/>
                </a:cubicBezTo>
                <a:cubicBezTo>
                  <a:pt x="839534" y="598999"/>
                  <a:pt x="838381" y="587535"/>
                  <a:pt x="835271" y="576649"/>
                </a:cubicBezTo>
                <a:cubicBezTo>
                  <a:pt x="832885" y="568300"/>
                  <a:pt x="828986" y="560396"/>
                  <a:pt x="827033" y="551935"/>
                </a:cubicBezTo>
                <a:cubicBezTo>
                  <a:pt x="820736" y="524649"/>
                  <a:pt x="810558" y="469557"/>
                  <a:pt x="810558" y="469557"/>
                </a:cubicBezTo>
                <a:cubicBezTo>
                  <a:pt x="807812" y="420130"/>
                  <a:pt x="807594" y="370497"/>
                  <a:pt x="802320" y="321276"/>
                </a:cubicBezTo>
                <a:cubicBezTo>
                  <a:pt x="799337" y="293432"/>
                  <a:pt x="794699" y="265464"/>
                  <a:pt x="785844" y="238898"/>
                </a:cubicBezTo>
                <a:cubicBezTo>
                  <a:pt x="783098" y="230660"/>
                  <a:pt x="783031" y="220965"/>
                  <a:pt x="777606" y="214184"/>
                </a:cubicBezTo>
                <a:cubicBezTo>
                  <a:pt x="771421" y="206453"/>
                  <a:pt x="758385" y="214184"/>
                  <a:pt x="752893" y="205946"/>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4" name="Title 1"/>
          <p:cNvSpPr>
            <a:spLocks noGrp="1"/>
          </p:cNvSpPr>
          <p:nvPr>
            <p:ph type="title"/>
          </p:nvPr>
        </p:nvSpPr>
        <p:spPr>
          <a:xfrm>
            <a:off x="457200" y="639763"/>
            <a:ext cx="8229600" cy="655637"/>
          </a:xfrm>
        </p:spPr>
        <p:txBody>
          <a:bodyPr/>
          <a:lstStyle/>
          <a:p>
            <a:pPr>
              <a:defRPr/>
            </a:pPr>
            <a:r>
              <a:rPr lang="en-US" dirty="0" smtClean="0"/>
              <a:t>Antenna Noise</a:t>
            </a:r>
            <a:endParaRPr lang="en-US" dirty="0"/>
          </a:p>
        </p:txBody>
      </p:sp>
      <p:graphicFrame>
        <p:nvGraphicFramePr>
          <p:cNvPr id="19461" name="Object 4"/>
          <p:cNvGraphicFramePr>
            <a:graphicFrameLocks noChangeAspect="1"/>
          </p:cNvGraphicFramePr>
          <p:nvPr/>
        </p:nvGraphicFramePr>
        <p:xfrm>
          <a:off x="2473325" y="1412875"/>
          <a:ext cx="2044700" cy="1444625"/>
        </p:xfrm>
        <a:graphic>
          <a:graphicData uri="http://schemas.openxmlformats.org/presentationml/2006/ole">
            <mc:AlternateContent xmlns:mc="http://schemas.openxmlformats.org/markup-compatibility/2006">
              <mc:Choice xmlns:v="urn:schemas-microsoft-com:vml" Requires="v">
                <p:oleObj spid="_x0000_s98342" name="Visio" r:id="rId3" imgW="887657" imgH="627750" progId="Visio.Drawing.11">
                  <p:embed/>
                </p:oleObj>
              </mc:Choice>
              <mc:Fallback>
                <p:oleObj name="Visio" r:id="rId3" imgW="887657" imgH="627750" progId="Visio.Drawing.11">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73325" y="1412875"/>
                        <a:ext cx="2044700" cy="144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Oval 5"/>
          <p:cNvSpPr/>
          <p:nvPr/>
        </p:nvSpPr>
        <p:spPr>
          <a:xfrm>
            <a:off x="1117600" y="2155825"/>
            <a:ext cx="533400" cy="533400"/>
          </a:xfrm>
          <a:prstGeom prst="ellipse">
            <a:avLst/>
          </a:prstGeom>
          <a:solidFill>
            <a:schemeClr val="tx1"/>
          </a:solidFill>
          <a:ln w="7620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7" name="Freeform 6"/>
          <p:cNvSpPr/>
          <p:nvPr/>
        </p:nvSpPr>
        <p:spPr>
          <a:xfrm>
            <a:off x="1711325" y="1870075"/>
            <a:ext cx="800100" cy="766763"/>
          </a:xfrm>
          <a:custGeom>
            <a:avLst/>
            <a:gdLst>
              <a:gd name="connsiteX0" fmla="*/ 0 w 799071"/>
              <a:gd name="connsiteY0" fmla="*/ 494270 h 766119"/>
              <a:gd name="connsiteX1" fmla="*/ 8238 w 799071"/>
              <a:gd name="connsiteY1" fmla="*/ 453081 h 766119"/>
              <a:gd name="connsiteX2" fmla="*/ 24714 w 799071"/>
              <a:gd name="connsiteY2" fmla="*/ 486032 h 766119"/>
              <a:gd name="connsiteX3" fmla="*/ 41190 w 799071"/>
              <a:gd name="connsiteY3" fmla="*/ 510746 h 766119"/>
              <a:gd name="connsiteX4" fmla="*/ 49427 w 799071"/>
              <a:gd name="connsiteY4" fmla="*/ 486032 h 766119"/>
              <a:gd name="connsiteX5" fmla="*/ 57665 w 799071"/>
              <a:gd name="connsiteY5" fmla="*/ 444843 h 766119"/>
              <a:gd name="connsiteX6" fmla="*/ 65903 w 799071"/>
              <a:gd name="connsiteY6" fmla="*/ 469557 h 766119"/>
              <a:gd name="connsiteX7" fmla="*/ 74141 w 799071"/>
              <a:gd name="connsiteY7" fmla="*/ 428368 h 766119"/>
              <a:gd name="connsiteX8" fmla="*/ 82379 w 799071"/>
              <a:gd name="connsiteY8" fmla="*/ 378941 h 766119"/>
              <a:gd name="connsiteX9" fmla="*/ 90617 w 799071"/>
              <a:gd name="connsiteY9" fmla="*/ 345989 h 766119"/>
              <a:gd name="connsiteX10" fmla="*/ 107092 w 799071"/>
              <a:gd name="connsiteY10" fmla="*/ 395416 h 766119"/>
              <a:gd name="connsiteX11" fmla="*/ 123568 w 799071"/>
              <a:gd name="connsiteY11" fmla="*/ 477795 h 766119"/>
              <a:gd name="connsiteX12" fmla="*/ 131806 w 799071"/>
              <a:gd name="connsiteY12" fmla="*/ 378941 h 766119"/>
              <a:gd name="connsiteX13" fmla="*/ 148281 w 799071"/>
              <a:gd name="connsiteY13" fmla="*/ 461319 h 766119"/>
              <a:gd name="connsiteX14" fmla="*/ 156519 w 799071"/>
              <a:gd name="connsiteY14" fmla="*/ 494270 h 766119"/>
              <a:gd name="connsiteX15" fmla="*/ 164757 w 799071"/>
              <a:gd name="connsiteY15" fmla="*/ 461319 h 766119"/>
              <a:gd name="connsiteX16" fmla="*/ 172995 w 799071"/>
              <a:gd name="connsiteY16" fmla="*/ 486032 h 766119"/>
              <a:gd name="connsiteX17" fmla="*/ 181233 w 799071"/>
              <a:gd name="connsiteY17" fmla="*/ 436605 h 766119"/>
              <a:gd name="connsiteX18" fmla="*/ 205946 w 799071"/>
              <a:gd name="connsiteY18" fmla="*/ 461319 h 766119"/>
              <a:gd name="connsiteX19" fmla="*/ 222422 w 799071"/>
              <a:gd name="connsiteY19" fmla="*/ 494270 h 766119"/>
              <a:gd name="connsiteX20" fmla="*/ 230660 w 799071"/>
              <a:gd name="connsiteY20" fmla="*/ 469557 h 766119"/>
              <a:gd name="connsiteX21" fmla="*/ 238898 w 799071"/>
              <a:gd name="connsiteY21" fmla="*/ 428368 h 766119"/>
              <a:gd name="connsiteX22" fmla="*/ 247135 w 799071"/>
              <a:gd name="connsiteY22" fmla="*/ 477795 h 766119"/>
              <a:gd name="connsiteX23" fmla="*/ 255373 w 799071"/>
              <a:gd name="connsiteY23" fmla="*/ 510746 h 766119"/>
              <a:gd name="connsiteX24" fmla="*/ 263611 w 799071"/>
              <a:gd name="connsiteY24" fmla="*/ 486032 h 766119"/>
              <a:gd name="connsiteX25" fmla="*/ 271849 w 799071"/>
              <a:gd name="connsiteY25" fmla="*/ 329514 h 766119"/>
              <a:gd name="connsiteX26" fmla="*/ 280087 w 799071"/>
              <a:gd name="connsiteY26" fmla="*/ 378941 h 766119"/>
              <a:gd name="connsiteX27" fmla="*/ 288325 w 799071"/>
              <a:gd name="connsiteY27" fmla="*/ 766119 h 766119"/>
              <a:gd name="connsiteX28" fmla="*/ 304800 w 799071"/>
              <a:gd name="connsiteY28" fmla="*/ 477795 h 766119"/>
              <a:gd name="connsiteX29" fmla="*/ 321276 w 799071"/>
              <a:gd name="connsiteY29" fmla="*/ 362465 h 766119"/>
              <a:gd name="connsiteX30" fmla="*/ 329514 w 799071"/>
              <a:gd name="connsiteY30" fmla="*/ 296562 h 766119"/>
              <a:gd name="connsiteX31" fmla="*/ 337752 w 799071"/>
              <a:gd name="connsiteY31" fmla="*/ 337751 h 766119"/>
              <a:gd name="connsiteX32" fmla="*/ 345990 w 799071"/>
              <a:gd name="connsiteY32" fmla="*/ 584886 h 766119"/>
              <a:gd name="connsiteX33" fmla="*/ 354227 w 799071"/>
              <a:gd name="connsiteY33" fmla="*/ 494270 h 766119"/>
              <a:gd name="connsiteX34" fmla="*/ 370703 w 799071"/>
              <a:gd name="connsiteY34" fmla="*/ 395416 h 766119"/>
              <a:gd name="connsiteX35" fmla="*/ 378941 w 799071"/>
              <a:gd name="connsiteY35" fmla="*/ 420130 h 766119"/>
              <a:gd name="connsiteX36" fmla="*/ 395417 w 799071"/>
              <a:gd name="connsiteY36" fmla="*/ 502508 h 766119"/>
              <a:gd name="connsiteX37" fmla="*/ 411892 w 799071"/>
              <a:gd name="connsiteY37" fmla="*/ 444843 h 766119"/>
              <a:gd name="connsiteX38" fmla="*/ 420130 w 799071"/>
              <a:gd name="connsiteY38" fmla="*/ 420130 h 766119"/>
              <a:gd name="connsiteX39" fmla="*/ 436606 w 799071"/>
              <a:gd name="connsiteY39" fmla="*/ 444843 h 766119"/>
              <a:gd name="connsiteX40" fmla="*/ 444844 w 799071"/>
              <a:gd name="connsiteY40" fmla="*/ 420130 h 766119"/>
              <a:gd name="connsiteX41" fmla="*/ 453081 w 799071"/>
              <a:gd name="connsiteY41" fmla="*/ 378941 h 766119"/>
              <a:gd name="connsiteX42" fmla="*/ 477795 w 799071"/>
              <a:gd name="connsiteY42" fmla="*/ 444843 h 766119"/>
              <a:gd name="connsiteX43" fmla="*/ 486033 w 799071"/>
              <a:gd name="connsiteY43" fmla="*/ 411892 h 766119"/>
              <a:gd name="connsiteX44" fmla="*/ 494271 w 799071"/>
              <a:gd name="connsiteY44" fmla="*/ 362465 h 766119"/>
              <a:gd name="connsiteX45" fmla="*/ 502508 w 799071"/>
              <a:gd name="connsiteY45" fmla="*/ 403654 h 766119"/>
              <a:gd name="connsiteX46" fmla="*/ 510746 w 799071"/>
              <a:gd name="connsiteY46" fmla="*/ 453081 h 766119"/>
              <a:gd name="connsiteX47" fmla="*/ 518984 w 799071"/>
              <a:gd name="connsiteY47" fmla="*/ 271849 h 766119"/>
              <a:gd name="connsiteX48" fmla="*/ 527222 w 799071"/>
              <a:gd name="connsiteY48" fmla="*/ 362465 h 766119"/>
              <a:gd name="connsiteX49" fmla="*/ 535460 w 799071"/>
              <a:gd name="connsiteY49" fmla="*/ 395416 h 766119"/>
              <a:gd name="connsiteX50" fmla="*/ 543698 w 799071"/>
              <a:gd name="connsiteY50" fmla="*/ 444843 h 766119"/>
              <a:gd name="connsiteX51" fmla="*/ 568411 w 799071"/>
              <a:gd name="connsiteY51" fmla="*/ 535459 h 766119"/>
              <a:gd name="connsiteX52" fmla="*/ 576649 w 799071"/>
              <a:gd name="connsiteY52" fmla="*/ 502508 h 766119"/>
              <a:gd name="connsiteX53" fmla="*/ 601362 w 799071"/>
              <a:gd name="connsiteY53" fmla="*/ 304800 h 766119"/>
              <a:gd name="connsiteX54" fmla="*/ 617838 w 799071"/>
              <a:gd name="connsiteY54" fmla="*/ 395416 h 766119"/>
              <a:gd name="connsiteX55" fmla="*/ 626076 w 799071"/>
              <a:gd name="connsiteY55" fmla="*/ 428368 h 766119"/>
              <a:gd name="connsiteX56" fmla="*/ 642552 w 799071"/>
              <a:gd name="connsiteY56" fmla="*/ 354227 h 766119"/>
              <a:gd name="connsiteX57" fmla="*/ 667265 w 799071"/>
              <a:gd name="connsiteY57" fmla="*/ 280086 h 766119"/>
              <a:gd name="connsiteX58" fmla="*/ 675503 w 799071"/>
              <a:gd name="connsiteY58" fmla="*/ 255373 h 766119"/>
              <a:gd name="connsiteX59" fmla="*/ 691979 w 799071"/>
              <a:gd name="connsiteY59" fmla="*/ 189470 h 766119"/>
              <a:gd name="connsiteX60" fmla="*/ 708454 w 799071"/>
              <a:gd name="connsiteY60" fmla="*/ 164757 h 766119"/>
              <a:gd name="connsiteX61" fmla="*/ 724930 w 799071"/>
              <a:gd name="connsiteY61" fmla="*/ 115330 h 766119"/>
              <a:gd name="connsiteX62" fmla="*/ 749644 w 799071"/>
              <a:gd name="connsiteY62" fmla="*/ 65903 h 766119"/>
              <a:gd name="connsiteX63" fmla="*/ 774357 w 799071"/>
              <a:gd name="connsiteY63" fmla="*/ 49427 h 766119"/>
              <a:gd name="connsiteX64" fmla="*/ 782595 w 799071"/>
              <a:gd name="connsiteY64" fmla="*/ 24714 h 766119"/>
              <a:gd name="connsiteX65" fmla="*/ 799071 w 799071"/>
              <a:gd name="connsiteY65" fmla="*/ 0 h 766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799071" h="766119">
                <a:moveTo>
                  <a:pt x="0" y="494270"/>
                </a:moveTo>
                <a:cubicBezTo>
                  <a:pt x="2746" y="480540"/>
                  <a:pt x="-5045" y="457509"/>
                  <a:pt x="8238" y="453081"/>
                </a:cubicBezTo>
                <a:cubicBezTo>
                  <a:pt x="19888" y="449198"/>
                  <a:pt x="18621" y="475370"/>
                  <a:pt x="24714" y="486032"/>
                </a:cubicBezTo>
                <a:cubicBezTo>
                  <a:pt x="29626" y="494628"/>
                  <a:pt x="35698" y="502508"/>
                  <a:pt x="41190" y="510746"/>
                </a:cubicBezTo>
                <a:cubicBezTo>
                  <a:pt x="43936" y="502508"/>
                  <a:pt x="47321" y="494456"/>
                  <a:pt x="49427" y="486032"/>
                </a:cubicBezTo>
                <a:cubicBezTo>
                  <a:pt x="52823" y="472448"/>
                  <a:pt x="47764" y="454743"/>
                  <a:pt x="57665" y="444843"/>
                </a:cubicBezTo>
                <a:cubicBezTo>
                  <a:pt x="63805" y="438703"/>
                  <a:pt x="63157" y="461319"/>
                  <a:pt x="65903" y="469557"/>
                </a:cubicBezTo>
                <a:cubicBezTo>
                  <a:pt x="68649" y="455827"/>
                  <a:pt x="71636" y="442144"/>
                  <a:pt x="74141" y="428368"/>
                </a:cubicBezTo>
                <a:cubicBezTo>
                  <a:pt x="77129" y="411934"/>
                  <a:pt x="79103" y="395320"/>
                  <a:pt x="82379" y="378941"/>
                </a:cubicBezTo>
                <a:cubicBezTo>
                  <a:pt x="84599" y="367839"/>
                  <a:pt x="87871" y="356973"/>
                  <a:pt x="90617" y="345989"/>
                </a:cubicBezTo>
                <a:cubicBezTo>
                  <a:pt x="96109" y="362465"/>
                  <a:pt x="103686" y="378386"/>
                  <a:pt x="107092" y="395416"/>
                </a:cubicBezTo>
                <a:lnTo>
                  <a:pt x="123568" y="477795"/>
                </a:lnTo>
                <a:cubicBezTo>
                  <a:pt x="126314" y="444844"/>
                  <a:pt x="104294" y="397283"/>
                  <a:pt x="131806" y="378941"/>
                </a:cubicBezTo>
                <a:cubicBezTo>
                  <a:pt x="155106" y="363407"/>
                  <a:pt x="141489" y="434152"/>
                  <a:pt x="148281" y="461319"/>
                </a:cubicBezTo>
                <a:lnTo>
                  <a:pt x="156519" y="494270"/>
                </a:lnTo>
                <a:cubicBezTo>
                  <a:pt x="159265" y="483286"/>
                  <a:pt x="154631" y="466382"/>
                  <a:pt x="164757" y="461319"/>
                </a:cubicBezTo>
                <a:cubicBezTo>
                  <a:pt x="172524" y="457436"/>
                  <a:pt x="168178" y="493257"/>
                  <a:pt x="172995" y="486032"/>
                </a:cubicBezTo>
                <a:cubicBezTo>
                  <a:pt x="182260" y="472134"/>
                  <a:pt x="178487" y="453081"/>
                  <a:pt x="181233" y="436605"/>
                </a:cubicBezTo>
                <a:cubicBezTo>
                  <a:pt x="200454" y="494270"/>
                  <a:pt x="192216" y="502508"/>
                  <a:pt x="205946" y="461319"/>
                </a:cubicBezTo>
                <a:cubicBezTo>
                  <a:pt x="211438" y="472303"/>
                  <a:pt x="210772" y="490387"/>
                  <a:pt x="222422" y="494270"/>
                </a:cubicBezTo>
                <a:cubicBezTo>
                  <a:pt x="230660" y="497016"/>
                  <a:pt x="228554" y="477981"/>
                  <a:pt x="230660" y="469557"/>
                </a:cubicBezTo>
                <a:cubicBezTo>
                  <a:pt x="234056" y="455973"/>
                  <a:pt x="236152" y="442098"/>
                  <a:pt x="238898" y="428368"/>
                </a:cubicBezTo>
                <a:cubicBezTo>
                  <a:pt x="241644" y="444844"/>
                  <a:pt x="243859" y="461416"/>
                  <a:pt x="247135" y="477795"/>
                </a:cubicBezTo>
                <a:cubicBezTo>
                  <a:pt x="249355" y="488897"/>
                  <a:pt x="245246" y="505683"/>
                  <a:pt x="255373" y="510746"/>
                </a:cubicBezTo>
                <a:cubicBezTo>
                  <a:pt x="263140" y="514629"/>
                  <a:pt x="260865" y="494270"/>
                  <a:pt x="263611" y="486032"/>
                </a:cubicBezTo>
                <a:cubicBezTo>
                  <a:pt x="266357" y="433859"/>
                  <a:pt x="263905" y="381151"/>
                  <a:pt x="271849" y="329514"/>
                </a:cubicBezTo>
                <a:cubicBezTo>
                  <a:pt x="274389" y="313005"/>
                  <a:pt x="279457" y="362250"/>
                  <a:pt x="280087" y="378941"/>
                </a:cubicBezTo>
                <a:cubicBezTo>
                  <a:pt x="284955" y="507938"/>
                  <a:pt x="285579" y="637060"/>
                  <a:pt x="288325" y="766119"/>
                </a:cubicBezTo>
                <a:cubicBezTo>
                  <a:pt x="290447" y="723679"/>
                  <a:pt x="299042" y="533450"/>
                  <a:pt x="304800" y="477795"/>
                </a:cubicBezTo>
                <a:cubicBezTo>
                  <a:pt x="308796" y="439168"/>
                  <a:pt x="316459" y="400999"/>
                  <a:pt x="321276" y="362465"/>
                </a:cubicBezTo>
                <a:lnTo>
                  <a:pt x="329514" y="296562"/>
                </a:lnTo>
                <a:cubicBezTo>
                  <a:pt x="332260" y="310292"/>
                  <a:pt x="336953" y="323772"/>
                  <a:pt x="337752" y="337751"/>
                </a:cubicBezTo>
                <a:cubicBezTo>
                  <a:pt x="342454" y="420041"/>
                  <a:pt x="337362" y="502915"/>
                  <a:pt x="345990" y="584886"/>
                </a:cubicBezTo>
                <a:cubicBezTo>
                  <a:pt x="349165" y="615049"/>
                  <a:pt x="350304" y="524345"/>
                  <a:pt x="354227" y="494270"/>
                </a:cubicBezTo>
                <a:cubicBezTo>
                  <a:pt x="358548" y="461145"/>
                  <a:pt x="370703" y="395416"/>
                  <a:pt x="370703" y="395416"/>
                </a:cubicBezTo>
                <a:cubicBezTo>
                  <a:pt x="373449" y="403654"/>
                  <a:pt x="376988" y="411669"/>
                  <a:pt x="378941" y="420130"/>
                </a:cubicBezTo>
                <a:cubicBezTo>
                  <a:pt x="385238" y="447416"/>
                  <a:pt x="395417" y="502508"/>
                  <a:pt x="395417" y="502508"/>
                </a:cubicBezTo>
                <a:cubicBezTo>
                  <a:pt x="415173" y="443235"/>
                  <a:pt x="391196" y="517276"/>
                  <a:pt x="411892" y="444843"/>
                </a:cubicBezTo>
                <a:cubicBezTo>
                  <a:pt x="414278" y="436494"/>
                  <a:pt x="417384" y="428368"/>
                  <a:pt x="420130" y="420130"/>
                </a:cubicBezTo>
                <a:cubicBezTo>
                  <a:pt x="425622" y="428368"/>
                  <a:pt x="426705" y="444843"/>
                  <a:pt x="436606" y="444843"/>
                </a:cubicBezTo>
                <a:cubicBezTo>
                  <a:pt x="445289" y="444843"/>
                  <a:pt x="442738" y="428554"/>
                  <a:pt x="444844" y="420130"/>
                </a:cubicBezTo>
                <a:cubicBezTo>
                  <a:pt x="448240" y="406547"/>
                  <a:pt x="450335" y="392671"/>
                  <a:pt x="453081" y="378941"/>
                </a:cubicBezTo>
                <a:cubicBezTo>
                  <a:pt x="454368" y="384090"/>
                  <a:pt x="467025" y="444843"/>
                  <a:pt x="477795" y="444843"/>
                </a:cubicBezTo>
                <a:cubicBezTo>
                  <a:pt x="489117" y="444843"/>
                  <a:pt x="483813" y="422994"/>
                  <a:pt x="486033" y="411892"/>
                </a:cubicBezTo>
                <a:cubicBezTo>
                  <a:pt x="489309" y="395513"/>
                  <a:pt x="491525" y="378941"/>
                  <a:pt x="494271" y="362465"/>
                </a:cubicBezTo>
                <a:cubicBezTo>
                  <a:pt x="497017" y="376195"/>
                  <a:pt x="500003" y="389878"/>
                  <a:pt x="502508" y="403654"/>
                </a:cubicBezTo>
                <a:cubicBezTo>
                  <a:pt x="505496" y="420088"/>
                  <a:pt x="508674" y="469655"/>
                  <a:pt x="510746" y="453081"/>
                </a:cubicBezTo>
                <a:cubicBezTo>
                  <a:pt x="518247" y="393075"/>
                  <a:pt x="516238" y="332260"/>
                  <a:pt x="518984" y="271849"/>
                </a:cubicBezTo>
                <a:cubicBezTo>
                  <a:pt x="521730" y="302054"/>
                  <a:pt x="523213" y="332401"/>
                  <a:pt x="527222" y="362465"/>
                </a:cubicBezTo>
                <a:cubicBezTo>
                  <a:pt x="528718" y="373687"/>
                  <a:pt x="533240" y="384314"/>
                  <a:pt x="535460" y="395416"/>
                </a:cubicBezTo>
                <a:cubicBezTo>
                  <a:pt x="538736" y="411795"/>
                  <a:pt x="540198" y="428511"/>
                  <a:pt x="543698" y="444843"/>
                </a:cubicBezTo>
                <a:cubicBezTo>
                  <a:pt x="554848" y="496879"/>
                  <a:pt x="555862" y="497812"/>
                  <a:pt x="568411" y="535459"/>
                </a:cubicBezTo>
                <a:cubicBezTo>
                  <a:pt x="571157" y="524475"/>
                  <a:pt x="575592" y="513780"/>
                  <a:pt x="576649" y="502508"/>
                </a:cubicBezTo>
                <a:cubicBezTo>
                  <a:pt x="585909" y="403742"/>
                  <a:pt x="575610" y="176037"/>
                  <a:pt x="601362" y="304800"/>
                </a:cubicBezTo>
                <a:cubicBezTo>
                  <a:pt x="607383" y="334904"/>
                  <a:pt x="611817" y="365312"/>
                  <a:pt x="617838" y="395416"/>
                </a:cubicBezTo>
                <a:cubicBezTo>
                  <a:pt x="620058" y="406518"/>
                  <a:pt x="623330" y="417384"/>
                  <a:pt x="626076" y="428368"/>
                </a:cubicBezTo>
                <a:cubicBezTo>
                  <a:pt x="630780" y="404846"/>
                  <a:pt x="635570" y="377499"/>
                  <a:pt x="642552" y="354227"/>
                </a:cubicBezTo>
                <a:cubicBezTo>
                  <a:pt x="642557" y="354209"/>
                  <a:pt x="663143" y="292452"/>
                  <a:pt x="667265" y="280086"/>
                </a:cubicBezTo>
                <a:cubicBezTo>
                  <a:pt x="670011" y="271848"/>
                  <a:pt x="673397" y="263797"/>
                  <a:pt x="675503" y="255373"/>
                </a:cubicBezTo>
                <a:cubicBezTo>
                  <a:pt x="680995" y="233405"/>
                  <a:pt x="679419" y="208311"/>
                  <a:pt x="691979" y="189470"/>
                </a:cubicBezTo>
                <a:cubicBezTo>
                  <a:pt x="697471" y="181232"/>
                  <a:pt x="704433" y="173804"/>
                  <a:pt x="708454" y="164757"/>
                </a:cubicBezTo>
                <a:cubicBezTo>
                  <a:pt x="715507" y="148887"/>
                  <a:pt x="719438" y="131806"/>
                  <a:pt x="724930" y="115330"/>
                </a:cubicBezTo>
                <a:cubicBezTo>
                  <a:pt x="731631" y="95228"/>
                  <a:pt x="733673" y="81874"/>
                  <a:pt x="749644" y="65903"/>
                </a:cubicBezTo>
                <a:cubicBezTo>
                  <a:pt x="756645" y="58902"/>
                  <a:pt x="766119" y="54919"/>
                  <a:pt x="774357" y="49427"/>
                </a:cubicBezTo>
                <a:cubicBezTo>
                  <a:pt x="777103" y="41189"/>
                  <a:pt x="778712" y="32481"/>
                  <a:pt x="782595" y="24714"/>
                </a:cubicBezTo>
                <a:cubicBezTo>
                  <a:pt x="787023" y="15858"/>
                  <a:pt x="799071" y="0"/>
                  <a:pt x="799071" y="0"/>
                </a:cubicBezTo>
              </a:path>
            </a:pathLst>
          </a:custGeom>
          <a:noFill/>
          <a:ln>
            <a:solidFill>
              <a:srgbClr val="FF0000"/>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19464" name="TextBox 2"/>
          <p:cNvSpPr txBox="1">
            <a:spLocks noChangeArrowheads="1"/>
          </p:cNvSpPr>
          <p:nvPr/>
        </p:nvSpPr>
        <p:spPr bwMode="auto">
          <a:xfrm>
            <a:off x="1595438" y="1787525"/>
            <a:ext cx="8778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FF0000"/>
                </a:solidFill>
                <a:latin typeface="Franklin Gothic Medium Cond" pitchFamily="34" charset="0"/>
              </a:rPr>
              <a:t>Noise</a:t>
            </a:r>
          </a:p>
        </p:txBody>
      </p:sp>
      <p:sp>
        <p:nvSpPr>
          <p:cNvPr id="19465" name="TextBox 2"/>
          <p:cNvSpPr txBox="1">
            <a:spLocks noChangeArrowheads="1"/>
          </p:cNvSpPr>
          <p:nvPr/>
        </p:nvSpPr>
        <p:spPr bwMode="auto">
          <a:xfrm>
            <a:off x="914400" y="2668588"/>
            <a:ext cx="2297113"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Blackbody</a:t>
            </a:r>
          </a:p>
          <a:p>
            <a:pPr eaLnBrk="1" hangingPunct="1"/>
            <a:r>
              <a:rPr lang="en-US" b="1">
                <a:solidFill>
                  <a:srgbClr val="000000"/>
                </a:solidFill>
                <a:latin typeface="Franklin Gothic Medium Cond" pitchFamily="34" charset="0"/>
              </a:rPr>
              <a:t>(noise source surrounding antenna area)</a:t>
            </a:r>
          </a:p>
        </p:txBody>
      </p:sp>
      <p:sp>
        <p:nvSpPr>
          <p:cNvPr id="10" name="TextBox 9"/>
          <p:cNvSpPr txBox="1">
            <a:spLocks noRot="1" noChangeAspect="1" noMove="1" noResize="1" noEditPoints="1" noAdjustHandles="1" noChangeArrowheads="1" noChangeShapeType="1" noTextEdit="1"/>
          </p:cNvSpPr>
          <p:nvPr/>
        </p:nvSpPr>
        <p:spPr>
          <a:xfrm>
            <a:off x="2971800" y="1631874"/>
            <a:ext cx="2307363" cy="349326"/>
          </a:xfrm>
          <a:prstGeom prst="rect">
            <a:avLst/>
          </a:prstGeom>
          <a:blipFill rotWithShape="1">
            <a:blip r:embed="rId5"/>
            <a:stretch>
              <a:fillRect t="-5263" r="-529" b="-19298"/>
            </a:stretch>
          </a:blipFill>
        </p:spPr>
        <p:txBody>
          <a:bodyPr/>
          <a:lstStyle/>
          <a:p>
            <a:pPr>
              <a:defRPr/>
            </a:pPr>
            <a:r>
              <a:rPr lang="en-US">
                <a:noFill/>
              </a:rPr>
              <a:t> </a:t>
            </a:r>
          </a:p>
        </p:txBody>
      </p:sp>
      <p:graphicFrame>
        <p:nvGraphicFramePr>
          <p:cNvPr id="19467" name="Object 10"/>
          <p:cNvGraphicFramePr>
            <a:graphicFrameLocks noChangeAspect="1"/>
          </p:cNvGraphicFramePr>
          <p:nvPr/>
        </p:nvGraphicFramePr>
        <p:xfrm>
          <a:off x="5562600" y="1524000"/>
          <a:ext cx="2362200" cy="1430338"/>
        </p:xfrm>
        <a:graphic>
          <a:graphicData uri="http://schemas.openxmlformats.org/presentationml/2006/ole">
            <mc:AlternateContent xmlns:mc="http://schemas.openxmlformats.org/markup-compatibility/2006">
              <mc:Choice xmlns:v="urn:schemas-microsoft-com:vml" Requires="v">
                <p:oleObj spid="_x0000_s98343" name="Visio" r:id="rId6" imgW="967346" imgH="561600" progId="Visio.Drawing.11">
                  <p:embed/>
                </p:oleObj>
              </mc:Choice>
              <mc:Fallback>
                <p:oleObj name="Visio" r:id="rId6" imgW="967346" imgH="561600" progId="Visio.Drawing.11">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562600" y="1524000"/>
                        <a:ext cx="2362200" cy="143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4" name="Freeform 13"/>
          <p:cNvSpPr/>
          <p:nvPr/>
        </p:nvSpPr>
        <p:spPr>
          <a:xfrm>
            <a:off x="3171825" y="1408113"/>
            <a:ext cx="2454275" cy="123825"/>
          </a:xfrm>
          <a:custGeom>
            <a:avLst/>
            <a:gdLst>
              <a:gd name="connsiteX0" fmla="*/ 0 w 2454875"/>
              <a:gd name="connsiteY0" fmla="*/ 123568 h 123568"/>
              <a:gd name="connsiteX1" fmla="*/ 181232 w 2454875"/>
              <a:gd name="connsiteY1" fmla="*/ 107092 h 123568"/>
              <a:gd name="connsiteX2" fmla="*/ 280086 w 2454875"/>
              <a:gd name="connsiteY2" fmla="*/ 90616 h 123568"/>
              <a:gd name="connsiteX3" fmla="*/ 329513 w 2454875"/>
              <a:gd name="connsiteY3" fmla="*/ 82379 h 123568"/>
              <a:gd name="connsiteX4" fmla="*/ 387178 w 2454875"/>
              <a:gd name="connsiteY4" fmla="*/ 65903 h 123568"/>
              <a:gd name="connsiteX5" fmla="*/ 436605 w 2454875"/>
              <a:gd name="connsiteY5" fmla="*/ 57665 h 123568"/>
              <a:gd name="connsiteX6" fmla="*/ 609600 w 2454875"/>
              <a:gd name="connsiteY6" fmla="*/ 32952 h 123568"/>
              <a:gd name="connsiteX7" fmla="*/ 667264 w 2454875"/>
              <a:gd name="connsiteY7" fmla="*/ 24714 h 123568"/>
              <a:gd name="connsiteX8" fmla="*/ 716691 w 2454875"/>
              <a:gd name="connsiteY8" fmla="*/ 16476 h 123568"/>
              <a:gd name="connsiteX9" fmla="*/ 930875 w 2454875"/>
              <a:gd name="connsiteY9" fmla="*/ 0 h 123568"/>
              <a:gd name="connsiteX10" fmla="*/ 1935891 w 2454875"/>
              <a:gd name="connsiteY10" fmla="*/ 16476 h 123568"/>
              <a:gd name="connsiteX11" fmla="*/ 2117124 w 2454875"/>
              <a:gd name="connsiteY11" fmla="*/ 32952 h 123568"/>
              <a:gd name="connsiteX12" fmla="*/ 2199502 w 2454875"/>
              <a:gd name="connsiteY12" fmla="*/ 41189 h 123568"/>
              <a:gd name="connsiteX13" fmla="*/ 2257167 w 2454875"/>
              <a:gd name="connsiteY13" fmla="*/ 57665 h 123568"/>
              <a:gd name="connsiteX14" fmla="*/ 2281881 w 2454875"/>
              <a:gd name="connsiteY14" fmla="*/ 65903 h 123568"/>
              <a:gd name="connsiteX15" fmla="*/ 2347783 w 2454875"/>
              <a:gd name="connsiteY15" fmla="*/ 82379 h 123568"/>
              <a:gd name="connsiteX16" fmla="*/ 2405448 w 2454875"/>
              <a:gd name="connsiteY16" fmla="*/ 98854 h 123568"/>
              <a:gd name="connsiteX17" fmla="*/ 2430162 w 2454875"/>
              <a:gd name="connsiteY17" fmla="*/ 107092 h 123568"/>
              <a:gd name="connsiteX18" fmla="*/ 2454875 w 2454875"/>
              <a:gd name="connsiteY18" fmla="*/ 107092 h 123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454875" h="123568">
                <a:moveTo>
                  <a:pt x="0" y="123568"/>
                </a:moveTo>
                <a:cubicBezTo>
                  <a:pt x="31641" y="120931"/>
                  <a:pt x="145001" y="112033"/>
                  <a:pt x="181232" y="107092"/>
                </a:cubicBezTo>
                <a:cubicBezTo>
                  <a:pt x="214332" y="102578"/>
                  <a:pt x="247135" y="96108"/>
                  <a:pt x="280086" y="90616"/>
                </a:cubicBezTo>
                <a:cubicBezTo>
                  <a:pt x="296562" y="87870"/>
                  <a:pt x="313453" y="86968"/>
                  <a:pt x="329513" y="82379"/>
                </a:cubicBezTo>
                <a:cubicBezTo>
                  <a:pt x="348735" y="76887"/>
                  <a:pt x="367699" y="70398"/>
                  <a:pt x="387178" y="65903"/>
                </a:cubicBezTo>
                <a:cubicBezTo>
                  <a:pt x="403453" y="62147"/>
                  <a:pt x="420087" y="60143"/>
                  <a:pt x="436605" y="57665"/>
                </a:cubicBezTo>
                <a:lnTo>
                  <a:pt x="609600" y="32952"/>
                </a:lnTo>
                <a:cubicBezTo>
                  <a:pt x="628821" y="30206"/>
                  <a:pt x="648112" y="27906"/>
                  <a:pt x="667264" y="24714"/>
                </a:cubicBezTo>
                <a:cubicBezTo>
                  <a:pt x="683740" y="21968"/>
                  <a:pt x="700061" y="18035"/>
                  <a:pt x="716691" y="16476"/>
                </a:cubicBezTo>
                <a:cubicBezTo>
                  <a:pt x="787984" y="9792"/>
                  <a:pt x="930875" y="0"/>
                  <a:pt x="930875" y="0"/>
                </a:cubicBezTo>
                <a:lnTo>
                  <a:pt x="1935891" y="16476"/>
                </a:lnTo>
                <a:cubicBezTo>
                  <a:pt x="1996507" y="18778"/>
                  <a:pt x="2056729" y="27290"/>
                  <a:pt x="2117124" y="32952"/>
                </a:cubicBezTo>
                <a:lnTo>
                  <a:pt x="2199502" y="41189"/>
                </a:lnTo>
                <a:cubicBezTo>
                  <a:pt x="2258758" y="60941"/>
                  <a:pt x="2184759" y="36977"/>
                  <a:pt x="2257167" y="57665"/>
                </a:cubicBezTo>
                <a:cubicBezTo>
                  <a:pt x="2265516" y="60051"/>
                  <a:pt x="2273503" y="63618"/>
                  <a:pt x="2281881" y="65903"/>
                </a:cubicBezTo>
                <a:cubicBezTo>
                  <a:pt x="2303727" y="71861"/>
                  <a:pt x="2326301" y="75219"/>
                  <a:pt x="2347783" y="82379"/>
                </a:cubicBezTo>
                <a:cubicBezTo>
                  <a:pt x="2407059" y="102135"/>
                  <a:pt x="2333014" y="78158"/>
                  <a:pt x="2405448" y="98854"/>
                </a:cubicBezTo>
                <a:cubicBezTo>
                  <a:pt x="2413797" y="101240"/>
                  <a:pt x="2421597" y="105664"/>
                  <a:pt x="2430162" y="107092"/>
                </a:cubicBezTo>
                <a:cubicBezTo>
                  <a:pt x="2438288" y="108446"/>
                  <a:pt x="2446637" y="107092"/>
                  <a:pt x="2454875" y="107092"/>
                </a:cubicBezTo>
              </a:path>
            </a:pathLst>
          </a:custGeom>
          <a:noFill/>
          <a:ln>
            <a:solidFill>
              <a:srgbClr val="0000FF"/>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19469" name="TextBox 2"/>
          <p:cNvSpPr txBox="1">
            <a:spLocks noChangeArrowheads="1"/>
          </p:cNvSpPr>
          <p:nvPr/>
        </p:nvSpPr>
        <p:spPr bwMode="auto">
          <a:xfrm>
            <a:off x="5334000" y="3038475"/>
            <a:ext cx="32766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The noise from the antenna can be modeled as a voltage source in series with the matched impedance. </a:t>
            </a:r>
          </a:p>
        </p:txBody>
      </p:sp>
      <p:sp>
        <p:nvSpPr>
          <p:cNvPr id="19470" name="TextBox 2"/>
          <p:cNvSpPr txBox="1">
            <a:spLocks noChangeArrowheads="1"/>
          </p:cNvSpPr>
          <p:nvPr/>
        </p:nvSpPr>
        <p:spPr bwMode="auto">
          <a:xfrm>
            <a:off x="6629400" y="1643063"/>
            <a:ext cx="3810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400" b="1">
                <a:solidFill>
                  <a:srgbClr val="FF0000"/>
                </a:solidFill>
                <a:latin typeface="Franklin Gothic Medium Cond" pitchFamily="34" charset="0"/>
              </a:rPr>
              <a:t>+</a:t>
            </a:r>
          </a:p>
        </p:txBody>
      </p:sp>
      <p:sp>
        <p:nvSpPr>
          <p:cNvPr id="19471" name="TextBox 2"/>
          <p:cNvSpPr txBox="1">
            <a:spLocks noChangeArrowheads="1"/>
          </p:cNvSpPr>
          <p:nvPr/>
        </p:nvSpPr>
        <p:spPr bwMode="auto">
          <a:xfrm>
            <a:off x="6629400" y="2362200"/>
            <a:ext cx="381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400" b="1">
                <a:solidFill>
                  <a:srgbClr val="FF0000"/>
                </a:solidFill>
                <a:latin typeface="Franklin Gothic Medium Cond" pitchFamily="34" charset="0"/>
              </a:rPr>
              <a:t>-</a:t>
            </a:r>
          </a:p>
        </p:txBody>
      </p:sp>
      <p:sp>
        <p:nvSpPr>
          <p:cNvPr id="18" name="TextBox 17"/>
          <p:cNvSpPr txBox="1">
            <a:spLocks noRot="1" noChangeAspect="1" noMove="1" noResize="1" noEditPoints="1" noAdjustHandles="1" noChangeArrowheads="1" noChangeShapeType="1" noTextEdit="1"/>
          </p:cNvSpPr>
          <p:nvPr/>
        </p:nvSpPr>
        <p:spPr>
          <a:xfrm>
            <a:off x="6585114" y="2111989"/>
            <a:ext cx="882486" cy="402611"/>
          </a:xfrm>
          <a:prstGeom prst="rect">
            <a:avLst/>
          </a:prstGeom>
          <a:blipFill rotWithShape="1">
            <a:blip r:embed="rId8"/>
            <a:stretch>
              <a:fillRect b="-7463"/>
            </a:stretch>
          </a:blipFill>
        </p:spPr>
        <p:txBody>
          <a:bodyPr/>
          <a:lstStyle/>
          <a:p>
            <a:pPr>
              <a:defRPr/>
            </a:pPr>
            <a:r>
              <a:rPr lang="en-US">
                <a:noFill/>
              </a:rPr>
              <a:t> </a:t>
            </a:r>
          </a:p>
        </p:txBody>
      </p:sp>
      <p:sp>
        <p:nvSpPr>
          <p:cNvPr id="21" name="TextBox 20"/>
          <p:cNvSpPr txBox="1">
            <a:spLocks noRot="1" noChangeAspect="1" noMove="1" noResize="1" noEditPoints="1" noAdjustHandles="1" noChangeArrowheads="1" noChangeShapeType="1" noTextEdit="1"/>
          </p:cNvSpPr>
          <p:nvPr/>
        </p:nvSpPr>
        <p:spPr>
          <a:xfrm>
            <a:off x="3352800" y="3810000"/>
            <a:ext cx="1918153" cy="421975"/>
          </a:xfrm>
          <a:prstGeom prst="rect">
            <a:avLst/>
          </a:prstGeom>
          <a:blipFill rotWithShape="1">
            <a:blip r:embed="rId9"/>
            <a:stretch>
              <a:fillRect/>
            </a:stretch>
          </a:blipFill>
        </p:spPr>
        <p:txBody>
          <a:bodyPr/>
          <a:lstStyle/>
          <a:p>
            <a:pPr>
              <a:defRPr/>
            </a:pPr>
            <a:r>
              <a:rPr lang="en-US">
                <a:noFill/>
              </a:rPr>
              <a:t> </a:t>
            </a:r>
          </a:p>
        </p:txBody>
      </p:sp>
      <p:cxnSp>
        <p:nvCxnSpPr>
          <p:cNvPr id="3" name="Straight Arrow Connector 2"/>
          <p:cNvCxnSpPr/>
          <p:nvPr/>
        </p:nvCxnSpPr>
        <p:spPr>
          <a:xfrm flipV="1">
            <a:off x="4267200" y="2636838"/>
            <a:ext cx="1593850" cy="123190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19475" name="TextBox 2"/>
          <p:cNvSpPr txBox="1">
            <a:spLocks noChangeArrowheads="1"/>
          </p:cNvSpPr>
          <p:nvPr/>
        </p:nvSpPr>
        <p:spPr bwMode="auto">
          <a:xfrm>
            <a:off x="3459163" y="4232275"/>
            <a:ext cx="4287837"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Q) How do we determine T</a:t>
            </a:r>
            <a:r>
              <a:rPr lang="en-US" sz="1200" b="1">
                <a:solidFill>
                  <a:srgbClr val="000000"/>
                </a:solidFill>
                <a:latin typeface="Franklin Gothic Medium Cond" pitchFamily="34" charset="0"/>
              </a:rPr>
              <a:t>ant</a:t>
            </a:r>
            <a:r>
              <a:rPr lang="en-US" b="1">
                <a:solidFill>
                  <a:srgbClr val="000000"/>
                </a:solidFill>
                <a:latin typeface="Franklin Gothic Medium Cond" pitchFamily="34" charset="0"/>
              </a:rPr>
              <a:t> ?</a:t>
            </a:r>
          </a:p>
          <a:p>
            <a:pPr eaLnBrk="1" hangingPunct="1"/>
            <a:r>
              <a:rPr lang="en-US" b="1">
                <a:solidFill>
                  <a:srgbClr val="000000"/>
                </a:solidFill>
                <a:latin typeface="Franklin Gothic Medium Cond" pitchFamily="34" charset="0"/>
              </a:rPr>
              <a:t>Ans) Normal convention is to take ambient temperature, i.e., T</a:t>
            </a:r>
            <a:r>
              <a:rPr lang="en-US" sz="1200" b="1">
                <a:solidFill>
                  <a:srgbClr val="000000"/>
                </a:solidFill>
                <a:latin typeface="Franklin Gothic Medium Cond" pitchFamily="34" charset="0"/>
              </a:rPr>
              <a:t>ant</a:t>
            </a:r>
            <a:r>
              <a:rPr lang="en-US" b="1">
                <a:solidFill>
                  <a:srgbClr val="000000"/>
                </a:solidFill>
                <a:latin typeface="Franklin Gothic Medium Cond" pitchFamily="34" charset="0"/>
              </a:rPr>
              <a:t>=300 K. But in reality, it could be a bit higher due to cosmic rays from outer space.  </a:t>
            </a:r>
          </a:p>
        </p:txBody>
      </p:sp>
      <p:sp>
        <p:nvSpPr>
          <p:cNvPr id="19476" name="TextBox 2"/>
          <p:cNvSpPr txBox="1">
            <a:spLocks noChangeArrowheads="1"/>
          </p:cNvSpPr>
          <p:nvPr/>
        </p:nvSpPr>
        <p:spPr bwMode="auto">
          <a:xfrm>
            <a:off x="1384300" y="5638800"/>
            <a:ext cx="668813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smtClean="0">
                <a:solidFill>
                  <a:srgbClr val="000000"/>
                </a:solidFill>
                <a:latin typeface="Franklin Gothic Medium Cond" pitchFamily="34" charset="0"/>
              </a:rPr>
              <a:t>Note that </a:t>
            </a:r>
            <a:r>
              <a:rPr lang="en-US" b="1" dirty="0">
                <a:solidFill>
                  <a:srgbClr val="000000"/>
                </a:solidFill>
                <a:latin typeface="Franklin Gothic Medium Cond" pitchFamily="34" charset="0"/>
              </a:rPr>
              <a:t>the equivalent noise voltage is the same form as in that of noisy resistor, although </a:t>
            </a:r>
            <a:r>
              <a:rPr lang="en-US" b="1" dirty="0" err="1">
                <a:solidFill>
                  <a:srgbClr val="000000"/>
                </a:solidFill>
                <a:latin typeface="Franklin Gothic Medium Cond" pitchFamily="34" charset="0"/>
              </a:rPr>
              <a:t>Z</a:t>
            </a:r>
            <a:r>
              <a:rPr lang="en-US" b="1" baseline="-25000" dirty="0" err="1">
                <a:solidFill>
                  <a:srgbClr val="000000"/>
                </a:solidFill>
                <a:latin typeface="Franklin Gothic Medium Cond" pitchFamily="34" charset="0"/>
              </a:rPr>
              <a:t>o</a:t>
            </a:r>
            <a:r>
              <a:rPr lang="en-US" b="1" dirty="0">
                <a:solidFill>
                  <a:srgbClr val="000000"/>
                </a:solidFill>
                <a:latin typeface="Franklin Gothic Medium Cond" pitchFamily="34" charset="0"/>
              </a:rPr>
              <a:t> is not physical resistor.</a:t>
            </a:r>
          </a:p>
        </p:txBody>
      </p:sp>
      <p:sp>
        <p:nvSpPr>
          <p:cNvPr id="2" name="Slide Number Placeholder 1"/>
          <p:cNvSpPr>
            <a:spLocks noGrp="1"/>
          </p:cNvSpPr>
          <p:nvPr>
            <p:ph type="sldNum" sz="quarter" idx="11"/>
          </p:nvPr>
        </p:nvSpPr>
        <p:spPr/>
        <p:txBody>
          <a:bodyPr/>
          <a:lstStyle/>
          <a:p>
            <a:pPr>
              <a:defRPr/>
            </a:pPr>
            <a:fld id="{18299DBC-902B-41D7-A3A4-44EB87A37C73}" type="slidenum">
              <a:rPr lang="en-US" smtClean="0">
                <a:solidFill>
                  <a:srgbClr val="000000"/>
                </a:solidFill>
              </a:rPr>
              <a:pPr>
                <a:defRPr/>
              </a:pPr>
              <a:t>25</a:t>
            </a:fld>
            <a:endParaRPr lang="en-US">
              <a:solidFill>
                <a:srgbClr val="000000"/>
              </a:solidFill>
            </a:endParaRPr>
          </a:p>
        </p:txBody>
      </p:sp>
    </p:spTree>
    <p:extLst>
      <p:ext uri="{BB962C8B-B14F-4D97-AF65-F5344CB8AC3E}">
        <p14:creationId xmlns:p14="http://schemas.microsoft.com/office/powerpoint/2010/main" val="2458487918"/>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MOSFET Noise Model</a:t>
            </a:r>
            <a:endParaRPr lang="en-US" dirty="0"/>
          </a:p>
        </p:txBody>
      </p:sp>
      <p:graphicFrame>
        <p:nvGraphicFramePr>
          <p:cNvPr id="25603" name="Object 3"/>
          <p:cNvGraphicFramePr>
            <a:graphicFrameLocks noChangeAspect="1"/>
          </p:cNvGraphicFramePr>
          <p:nvPr/>
        </p:nvGraphicFramePr>
        <p:xfrm>
          <a:off x="2222500" y="2057400"/>
          <a:ext cx="3340100" cy="2247900"/>
        </p:xfrm>
        <a:graphic>
          <a:graphicData uri="http://schemas.openxmlformats.org/presentationml/2006/ole">
            <mc:AlternateContent xmlns:mc="http://schemas.openxmlformats.org/markup-compatibility/2006">
              <mc:Choice xmlns:v="urn:schemas-microsoft-com:vml" Requires="v">
                <p:oleObj spid="_x0000_s26158" name="Visio" r:id="rId3" imgW="1804488" imgH="1214460" progId="Visio.Drawing.11">
                  <p:embed/>
                </p:oleObj>
              </mc:Choice>
              <mc:Fallback>
                <p:oleObj name="Visio" r:id="rId3" imgW="1804488" imgH="121446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22500" y="2057400"/>
                        <a:ext cx="3340100" cy="224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5604" name="Object 4"/>
          <p:cNvGraphicFramePr>
            <a:graphicFrameLocks noChangeAspect="1"/>
          </p:cNvGraphicFramePr>
          <p:nvPr/>
        </p:nvGraphicFramePr>
        <p:xfrm>
          <a:off x="5768975" y="2514600"/>
          <a:ext cx="2159000" cy="1130300"/>
        </p:xfrm>
        <a:graphic>
          <a:graphicData uri="http://schemas.openxmlformats.org/presentationml/2006/ole">
            <mc:AlternateContent xmlns:mc="http://schemas.openxmlformats.org/markup-compatibility/2006">
              <mc:Choice xmlns:v="urn:schemas-microsoft-com:vml" Requires="v">
                <p:oleObj spid="_x0000_s26159" name="Visio" r:id="rId5" imgW="1167515" imgH="611010" progId="Visio.Drawing.11">
                  <p:embed/>
                </p:oleObj>
              </mc:Choice>
              <mc:Fallback>
                <p:oleObj name="Visio" r:id="rId5" imgW="1167515" imgH="611010" progId="Visio.Drawing.11">
                  <p:embed/>
                  <p:pic>
                    <p:nvPicPr>
                      <p:cNvPr id="0"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68975" y="2514600"/>
                        <a:ext cx="2159000" cy="113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5605" name="Object 5"/>
          <p:cNvGraphicFramePr>
            <a:graphicFrameLocks noChangeAspect="1"/>
          </p:cNvGraphicFramePr>
          <p:nvPr/>
        </p:nvGraphicFramePr>
        <p:xfrm>
          <a:off x="4876800" y="4141788"/>
          <a:ext cx="733425" cy="277812"/>
        </p:xfrm>
        <a:graphic>
          <a:graphicData uri="http://schemas.openxmlformats.org/presentationml/2006/ole">
            <mc:AlternateContent xmlns:mc="http://schemas.openxmlformats.org/markup-compatibility/2006">
              <mc:Choice xmlns:v="urn:schemas-microsoft-com:vml" Requires="v">
                <p:oleObj spid="_x0000_s26160" name="Visio" r:id="rId7" imgW="269052" imgH="107190" progId="Visio.Drawing.11">
                  <p:embed/>
                </p:oleObj>
              </mc:Choice>
              <mc:Fallback>
                <p:oleObj name="Visio" r:id="rId7" imgW="269052" imgH="107190" progId="Visio.Drawing.11">
                  <p:embed/>
                  <p:pic>
                    <p:nvPicPr>
                      <p:cNvPr id="0" name="Object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876800" y="4141788"/>
                        <a:ext cx="733425"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Striped Right Arrow 6"/>
          <p:cNvSpPr/>
          <p:nvPr/>
        </p:nvSpPr>
        <p:spPr>
          <a:xfrm rot="10800000">
            <a:off x="5257800" y="2954338"/>
            <a:ext cx="457200" cy="512762"/>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9" name="Straight Arrow Connector 8"/>
          <p:cNvCxnSpPr/>
          <p:nvPr/>
        </p:nvCxnSpPr>
        <p:spPr>
          <a:xfrm flipH="1" flipV="1">
            <a:off x="3810000" y="3209925"/>
            <a:ext cx="1066800" cy="1057275"/>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5608" name="TextBox 2"/>
          <p:cNvSpPr txBox="1">
            <a:spLocks noChangeArrowheads="1"/>
          </p:cNvSpPr>
          <p:nvPr/>
        </p:nvSpPr>
        <p:spPr bwMode="auto">
          <a:xfrm>
            <a:off x="1295400" y="1371600"/>
            <a:ext cx="70104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a:solidFill>
                  <a:srgbClr val="000000"/>
                </a:solidFill>
                <a:latin typeface="Franklin Gothic Medium Cond" pitchFamily="34" charset="0"/>
              </a:rPr>
              <a:t>The channel resistance of MOSFET exhibits  thermal noise just like a normal resistor, and causes drain thermal noise current. </a:t>
            </a:r>
          </a:p>
        </p:txBody>
      </p:sp>
      <p:sp>
        <p:nvSpPr>
          <p:cNvPr id="11" name="TextBox 10"/>
          <p:cNvSpPr txBox="1">
            <a:spLocks noRot="1" noChangeAspect="1" noMove="1" noResize="1" noEditPoints="1" noAdjustHandles="1" noChangeArrowheads="1" noChangeShapeType="1" noTextEdit="1"/>
          </p:cNvSpPr>
          <p:nvPr/>
        </p:nvSpPr>
        <p:spPr>
          <a:xfrm>
            <a:off x="5350218" y="3936532"/>
            <a:ext cx="1660182" cy="661335"/>
          </a:xfrm>
          <a:prstGeom prst="rect">
            <a:avLst/>
          </a:prstGeom>
          <a:blipFill rotWithShape="1">
            <a:blip r:embed="rId9"/>
            <a:stretch>
              <a:fillRect/>
            </a:stretch>
          </a:blipFill>
        </p:spPr>
        <p:txBody>
          <a:bodyPr/>
          <a:lstStyle/>
          <a:p>
            <a:r>
              <a:rPr lang="en-US">
                <a:noFill/>
              </a:rPr>
              <a:t> </a:t>
            </a:r>
          </a:p>
        </p:txBody>
      </p:sp>
      <p:sp>
        <p:nvSpPr>
          <p:cNvPr id="25610" name="TextBox 2"/>
          <p:cNvSpPr txBox="1">
            <a:spLocks noChangeArrowheads="1"/>
          </p:cNvSpPr>
          <p:nvPr/>
        </p:nvSpPr>
        <p:spPr bwMode="auto">
          <a:xfrm>
            <a:off x="5365750" y="4572000"/>
            <a:ext cx="294005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FF0000"/>
                </a:solidFill>
                <a:latin typeface="Franklin Gothic Medium Cond" pitchFamily="34" charset="0"/>
              </a:rPr>
              <a:t>g</a:t>
            </a:r>
            <a:r>
              <a:rPr lang="en-US" b="1" baseline="-25000">
                <a:solidFill>
                  <a:srgbClr val="FF0000"/>
                </a:solidFill>
                <a:latin typeface="Franklin Gothic Medium Cond" pitchFamily="34" charset="0"/>
              </a:rPr>
              <a:t>m</a:t>
            </a:r>
            <a:r>
              <a:rPr lang="en-US" b="1">
                <a:solidFill>
                  <a:srgbClr val="FF0000"/>
                </a:solidFill>
                <a:latin typeface="Franklin Gothic Medium Cond" pitchFamily="34" charset="0"/>
              </a:rPr>
              <a:t>: transconductance, </a:t>
            </a:r>
          </a:p>
          <a:p>
            <a:pPr eaLnBrk="1" hangingPunct="1"/>
            <a:r>
              <a:rPr lang="en-US" b="1">
                <a:solidFill>
                  <a:srgbClr val="FF0000"/>
                </a:solidFill>
                <a:latin typeface="Symbol" pitchFamily="18" charset="2"/>
              </a:rPr>
              <a:t>g</a:t>
            </a:r>
            <a:r>
              <a:rPr lang="en-US" b="1">
                <a:solidFill>
                  <a:srgbClr val="FF0000"/>
                </a:solidFill>
                <a:latin typeface="Franklin Gothic Medium Cond" pitchFamily="34" charset="0"/>
              </a:rPr>
              <a:t>: drain thermal noise coefficient (~2/3 for long channel, </a:t>
            </a:r>
          </a:p>
          <a:p>
            <a:pPr eaLnBrk="1" hangingPunct="1"/>
            <a:r>
              <a:rPr lang="en-US" b="1">
                <a:solidFill>
                  <a:srgbClr val="FF0000"/>
                </a:solidFill>
                <a:latin typeface="Franklin Gothic Medium Cond" pitchFamily="34" charset="0"/>
              </a:rPr>
              <a:t>&gt; 3-4 for short channel device) </a:t>
            </a:r>
          </a:p>
        </p:txBody>
      </p:sp>
      <p:graphicFrame>
        <p:nvGraphicFramePr>
          <p:cNvPr id="25611" name="Object 12"/>
          <p:cNvGraphicFramePr>
            <a:graphicFrameLocks noChangeAspect="1"/>
          </p:cNvGraphicFramePr>
          <p:nvPr/>
        </p:nvGraphicFramePr>
        <p:xfrm>
          <a:off x="1981200" y="4206875"/>
          <a:ext cx="1209675" cy="1584325"/>
        </p:xfrm>
        <a:graphic>
          <a:graphicData uri="http://schemas.openxmlformats.org/presentationml/2006/ole">
            <mc:AlternateContent xmlns:mc="http://schemas.openxmlformats.org/markup-compatibility/2006">
              <mc:Choice xmlns:v="urn:schemas-microsoft-com:vml" Requires="v">
                <p:oleObj spid="_x0000_s26161" name="Visio" r:id="rId10" imgW="615363" imgH="785430" progId="Visio.Drawing.11">
                  <p:embed/>
                </p:oleObj>
              </mc:Choice>
              <mc:Fallback>
                <p:oleObj name="Visio" r:id="rId10" imgW="615363" imgH="785430" progId="Visio.Drawing.11">
                  <p:embed/>
                  <p:pic>
                    <p:nvPicPr>
                      <p:cNvPr id="0" name="Object 1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981200" y="4206875"/>
                        <a:ext cx="1209675" cy="158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4" name="TextBox 13"/>
          <p:cNvSpPr txBox="1">
            <a:spLocks noRot="1" noChangeAspect="1" noMove="1" noResize="1" noEditPoints="1" noAdjustHandles="1" noChangeArrowheads="1" noChangeShapeType="1" noTextEdit="1"/>
          </p:cNvSpPr>
          <p:nvPr/>
        </p:nvSpPr>
        <p:spPr>
          <a:xfrm>
            <a:off x="2971800" y="4766494"/>
            <a:ext cx="1828800" cy="1312988"/>
          </a:xfrm>
          <a:prstGeom prst="rect">
            <a:avLst/>
          </a:prstGeom>
          <a:blipFill rotWithShape="1">
            <a:blip r:embed="rId12"/>
            <a:stretch>
              <a:fillRect b="-1860"/>
            </a:stretch>
          </a:blipFill>
        </p:spPr>
        <p:txBody>
          <a:bodyPr/>
          <a:lstStyle/>
          <a:p>
            <a:r>
              <a:rPr lang="en-US">
                <a:noFill/>
              </a:rPr>
              <a:t> </a:t>
            </a:r>
          </a:p>
        </p:txBody>
      </p:sp>
      <p:sp>
        <p:nvSpPr>
          <p:cNvPr id="15" name="Striped Right Arrow 14"/>
          <p:cNvSpPr/>
          <p:nvPr/>
        </p:nvSpPr>
        <p:spPr>
          <a:xfrm rot="8401243">
            <a:off x="4114800" y="4510088"/>
            <a:ext cx="457200" cy="512762"/>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 name="Slide Number Placeholder 2"/>
          <p:cNvSpPr>
            <a:spLocks noGrp="1"/>
          </p:cNvSpPr>
          <p:nvPr>
            <p:ph type="sldNum" sz="quarter" idx="11"/>
          </p:nvPr>
        </p:nvSpPr>
        <p:spPr/>
        <p:txBody>
          <a:bodyPr/>
          <a:lstStyle/>
          <a:p>
            <a:pPr>
              <a:defRPr/>
            </a:pPr>
            <a:fld id="{18299DBC-902B-41D7-A3A4-44EB87A37C73}" type="slidenum">
              <a:rPr lang="en-US" smtClean="0"/>
              <a:pPr>
                <a:defRPr/>
              </a:pPr>
              <a:t>26</a:t>
            </a:fld>
            <a:endParaRPr lang="en-US"/>
          </a:p>
        </p:txBody>
      </p:sp>
    </p:spTree>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MOSFET Noise Model</a:t>
            </a:r>
            <a:endParaRPr lang="en-US" dirty="0"/>
          </a:p>
        </p:txBody>
      </p:sp>
      <p:graphicFrame>
        <p:nvGraphicFramePr>
          <p:cNvPr id="26627" name="Object 3"/>
          <p:cNvGraphicFramePr>
            <a:graphicFrameLocks noChangeAspect="1"/>
          </p:cNvGraphicFramePr>
          <p:nvPr/>
        </p:nvGraphicFramePr>
        <p:xfrm>
          <a:off x="2222500" y="2057400"/>
          <a:ext cx="3340100" cy="2247900"/>
        </p:xfrm>
        <a:graphic>
          <a:graphicData uri="http://schemas.openxmlformats.org/presentationml/2006/ole">
            <mc:AlternateContent xmlns:mc="http://schemas.openxmlformats.org/markup-compatibility/2006">
              <mc:Choice xmlns:v="urn:schemas-microsoft-com:vml" Requires="v">
                <p:oleObj spid="_x0000_s27185" name="Visio" r:id="rId3" imgW="1804488" imgH="1214460" progId="Visio.Drawing.11">
                  <p:embed/>
                </p:oleObj>
              </mc:Choice>
              <mc:Fallback>
                <p:oleObj name="Visio" r:id="rId3" imgW="1804488" imgH="121446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22500" y="2057400"/>
                        <a:ext cx="3340100" cy="224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6628" name="Object 4"/>
          <p:cNvGraphicFramePr>
            <a:graphicFrameLocks noChangeAspect="1"/>
          </p:cNvGraphicFramePr>
          <p:nvPr/>
        </p:nvGraphicFramePr>
        <p:xfrm>
          <a:off x="5768975" y="2514600"/>
          <a:ext cx="2159000" cy="1130300"/>
        </p:xfrm>
        <a:graphic>
          <a:graphicData uri="http://schemas.openxmlformats.org/presentationml/2006/ole">
            <mc:AlternateContent xmlns:mc="http://schemas.openxmlformats.org/markup-compatibility/2006">
              <mc:Choice xmlns:v="urn:schemas-microsoft-com:vml" Requires="v">
                <p:oleObj spid="_x0000_s27186" name="Visio" r:id="rId5" imgW="1167515" imgH="611010" progId="Visio.Drawing.11">
                  <p:embed/>
                </p:oleObj>
              </mc:Choice>
              <mc:Fallback>
                <p:oleObj name="Visio" r:id="rId5" imgW="1167515" imgH="611010" progId="Visio.Drawing.11">
                  <p:embed/>
                  <p:pic>
                    <p:nvPicPr>
                      <p:cNvPr id="0"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68975" y="2514600"/>
                        <a:ext cx="2159000" cy="113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Striped Right Arrow 6"/>
          <p:cNvSpPr/>
          <p:nvPr/>
        </p:nvSpPr>
        <p:spPr>
          <a:xfrm rot="10800000">
            <a:off x="5257800" y="2954338"/>
            <a:ext cx="457200" cy="512762"/>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26630" name="TextBox 2"/>
          <p:cNvSpPr txBox="1">
            <a:spLocks noChangeArrowheads="1"/>
          </p:cNvSpPr>
          <p:nvPr/>
        </p:nvSpPr>
        <p:spPr bwMode="auto">
          <a:xfrm>
            <a:off x="1295400" y="1133475"/>
            <a:ext cx="70104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a:solidFill>
                  <a:srgbClr val="000000"/>
                </a:solidFill>
                <a:latin typeface="Franklin Gothic Medium Cond" pitchFamily="34" charset="0"/>
              </a:rPr>
              <a:t>Atomic bonds at the interface of gate oxide and silicon substrate is not perfect, but there are many dangling bonds which plays trap states. These traps give rise to flicker noise. </a:t>
            </a:r>
          </a:p>
        </p:txBody>
      </p:sp>
      <p:graphicFrame>
        <p:nvGraphicFramePr>
          <p:cNvPr id="26631" name="Object 12"/>
          <p:cNvGraphicFramePr>
            <a:graphicFrameLocks noChangeAspect="1"/>
          </p:cNvGraphicFramePr>
          <p:nvPr/>
        </p:nvGraphicFramePr>
        <p:xfrm>
          <a:off x="1981200" y="4206875"/>
          <a:ext cx="1209675" cy="1584325"/>
        </p:xfrm>
        <a:graphic>
          <a:graphicData uri="http://schemas.openxmlformats.org/presentationml/2006/ole">
            <mc:AlternateContent xmlns:mc="http://schemas.openxmlformats.org/markup-compatibility/2006">
              <mc:Choice xmlns:v="urn:schemas-microsoft-com:vml" Requires="v">
                <p:oleObj spid="_x0000_s27187" name="Visio" r:id="rId7" imgW="615363" imgH="785430" progId="Visio.Drawing.11">
                  <p:embed/>
                </p:oleObj>
              </mc:Choice>
              <mc:Fallback>
                <p:oleObj name="Visio" r:id="rId7" imgW="615363" imgH="785430" progId="Visio.Drawing.11">
                  <p:embed/>
                  <p:pic>
                    <p:nvPicPr>
                      <p:cNvPr id="0" name="Object 1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981200" y="4206875"/>
                        <a:ext cx="1209675" cy="158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4" name="TextBox 13"/>
          <p:cNvSpPr txBox="1">
            <a:spLocks noRot="1" noChangeAspect="1" noMove="1" noResize="1" noEditPoints="1" noAdjustHandles="1" noChangeArrowheads="1" noChangeShapeType="1" noTextEdit="1"/>
          </p:cNvSpPr>
          <p:nvPr/>
        </p:nvSpPr>
        <p:spPr>
          <a:xfrm>
            <a:off x="3124200" y="4766494"/>
            <a:ext cx="1828800" cy="1093248"/>
          </a:xfrm>
          <a:prstGeom prst="rect">
            <a:avLst/>
          </a:prstGeom>
          <a:blipFill rotWithShape="1">
            <a:blip r:embed="rId9"/>
            <a:stretch>
              <a:fillRect/>
            </a:stretch>
          </a:blipFill>
        </p:spPr>
        <p:txBody>
          <a:bodyPr/>
          <a:lstStyle/>
          <a:p>
            <a:r>
              <a:rPr lang="en-US">
                <a:noFill/>
              </a:rPr>
              <a:t> </a:t>
            </a:r>
          </a:p>
        </p:txBody>
      </p:sp>
      <p:sp>
        <p:nvSpPr>
          <p:cNvPr id="15" name="Striped Right Arrow 14"/>
          <p:cNvSpPr/>
          <p:nvPr/>
        </p:nvSpPr>
        <p:spPr>
          <a:xfrm rot="8401243">
            <a:off x="2767013" y="4008438"/>
            <a:ext cx="457200" cy="51435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3" name="Freeform 2"/>
          <p:cNvSpPr/>
          <p:nvPr/>
        </p:nvSpPr>
        <p:spPr>
          <a:xfrm>
            <a:off x="2995613" y="2932113"/>
            <a:ext cx="1323975" cy="280987"/>
          </a:xfrm>
          <a:custGeom>
            <a:avLst/>
            <a:gdLst>
              <a:gd name="connsiteX0" fmla="*/ 1313793 w 1324304"/>
              <a:gd name="connsiteY0" fmla="*/ 0 h 280025"/>
              <a:gd name="connsiteX1" fmla="*/ 1145628 w 1324304"/>
              <a:gd name="connsiteY1" fmla="*/ 10511 h 280025"/>
              <a:gd name="connsiteX2" fmla="*/ 31531 w 1324304"/>
              <a:gd name="connsiteY2" fmla="*/ 21021 h 280025"/>
              <a:gd name="connsiteX3" fmla="*/ 10511 w 1324304"/>
              <a:gd name="connsiteY3" fmla="*/ 52552 h 280025"/>
              <a:gd name="connsiteX4" fmla="*/ 0 w 1324304"/>
              <a:gd name="connsiteY4" fmla="*/ 84083 h 280025"/>
              <a:gd name="connsiteX5" fmla="*/ 10511 w 1324304"/>
              <a:gd name="connsiteY5" fmla="*/ 126124 h 280025"/>
              <a:gd name="connsiteX6" fmla="*/ 21021 w 1324304"/>
              <a:gd name="connsiteY6" fmla="*/ 157655 h 280025"/>
              <a:gd name="connsiteX7" fmla="*/ 84083 w 1324304"/>
              <a:gd name="connsiteY7" fmla="*/ 178676 h 280025"/>
              <a:gd name="connsiteX8" fmla="*/ 1145628 w 1324304"/>
              <a:gd name="connsiteY8" fmla="*/ 189186 h 280025"/>
              <a:gd name="connsiteX9" fmla="*/ 1229711 w 1324304"/>
              <a:gd name="connsiteY9" fmla="*/ 178676 h 280025"/>
              <a:gd name="connsiteX10" fmla="*/ 1271752 w 1324304"/>
              <a:gd name="connsiteY10" fmla="*/ 168166 h 280025"/>
              <a:gd name="connsiteX11" fmla="*/ 1303283 w 1324304"/>
              <a:gd name="connsiteY11" fmla="*/ 157655 h 280025"/>
              <a:gd name="connsiteX12" fmla="*/ 1324304 w 1324304"/>
              <a:gd name="connsiteY12" fmla="*/ 94593 h 280025"/>
              <a:gd name="connsiteX13" fmla="*/ 1313793 w 1324304"/>
              <a:gd name="connsiteY13" fmla="*/ 0 h 280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24304" h="280025">
                <a:moveTo>
                  <a:pt x="1313793" y="0"/>
                </a:moveTo>
                <a:cubicBezTo>
                  <a:pt x="1257738" y="3504"/>
                  <a:pt x="1201785" y="9590"/>
                  <a:pt x="1145628" y="10511"/>
                </a:cubicBezTo>
                <a:lnTo>
                  <a:pt x="31531" y="21021"/>
                </a:lnTo>
                <a:cubicBezTo>
                  <a:pt x="18908" y="21489"/>
                  <a:pt x="16160" y="41254"/>
                  <a:pt x="10511" y="52552"/>
                </a:cubicBezTo>
                <a:cubicBezTo>
                  <a:pt x="5556" y="62461"/>
                  <a:pt x="3504" y="73573"/>
                  <a:pt x="0" y="84083"/>
                </a:cubicBezTo>
                <a:cubicBezTo>
                  <a:pt x="3504" y="98097"/>
                  <a:pt x="6543" y="112235"/>
                  <a:pt x="10511" y="126124"/>
                </a:cubicBezTo>
                <a:cubicBezTo>
                  <a:pt x="13555" y="136777"/>
                  <a:pt x="12006" y="151216"/>
                  <a:pt x="21021" y="157655"/>
                </a:cubicBezTo>
                <a:cubicBezTo>
                  <a:pt x="39051" y="170534"/>
                  <a:pt x="84083" y="178676"/>
                  <a:pt x="84083" y="178676"/>
                </a:cubicBezTo>
                <a:cubicBezTo>
                  <a:pt x="400817" y="389835"/>
                  <a:pt x="116159" y="208610"/>
                  <a:pt x="1145628" y="189186"/>
                </a:cubicBezTo>
                <a:cubicBezTo>
                  <a:pt x="1173869" y="188653"/>
                  <a:pt x="1201683" y="182179"/>
                  <a:pt x="1229711" y="178676"/>
                </a:cubicBezTo>
                <a:cubicBezTo>
                  <a:pt x="1243725" y="175173"/>
                  <a:pt x="1257863" y="172134"/>
                  <a:pt x="1271752" y="168166"/>
                </a:cubicBezTo>
                <a:cubicBezTo>
                  <a:pt x="1282405" y="165122"/>
                  <a:pt x="1296844" y="166670"/>
                  <a:pt x="1303283" y="157655"/>
                </a:cubicBezTo>
                <a:cubicBezTo>
                  <a:pt x="1316162" y="139624"/>
                  <a:pt x="1324304" y="94593"/>
                  <a:pt x="1324304" y="94593"/>
                </a:cubicBezTo>
                <a:cubicBezTo>
                  <a:pt x="1312065" y="21164"/>
                  <a:pt x="1335104" y="31531"/>
                  <a:pt x="1313793" y="0"/>
                </a:cubicBezTo>
                <a:close/>
              </a:path>
            </a:pathLst>
          </a:cu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16" name="Straight Arrow Connector 15"/>
          <p:cNvCxnSpPr/>
          <p:nvPr/>
        </p:nvCxnSpPr>
        <p:spPr>
          <a:xfrm flipH="1" flipV="1">
            <a:off x="3886200" y="3154363"/>
            <a:ext cx="304800" cy="503237"/>
          </a:xfrm>
          <a:prstGeom prst="straightConnector1">
            <a:avLst/>
          </a:prstGeom>
          <a:ln w="19050">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26636" name="TextBox 2"/>
          <p:cNvSpPr txBox="1">
            <a:spLocks noChangeArrowheads="1"/>
          </p:cNvSpPr>
          <p:nvPr/>
        </p:nvSpPr>
        <p:spPr bwMode="auto">
          <a:xfrm>
            <a:off x="4146550" y="3516313"/>
            <a:ext cx="26352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FF"/>
                </a:solidFill>
                <a:latin typeface="Franklin Gothic Medium Cond" pitchFamily="34" charset="0"/>
              </a:rPr>
              <a:t>Dangling bonds play as traps</a:t>
            </a:r>
          </a:p>
        </p:txBody>
      </p:sp>
      <p:graphicFrame>
        <p:nvGraphicFramePr>
          <p:cNvPr id="26637" name="Object 19"/>
          <p:cNvGraphicFramePr>
            <a:graphicFrameLocks noChangeAspect="1"/>
          </p:cNvGraphicFramePr>
          <p:nvPr/>
        </p:nvGraphicFramePr>
        <p:xfrm>
          <a:off x="5392738" y="4114800"/>
          <a:ext cx="1160462" cy="1649413"/>
        </p:xfrm>
        <a:graphic>
          <a:graphicData uri="http://schemas.openxmlformats.org/presentationml/2006/ole">
            <mc:AlternateContent xmlns:mc="http://schemas.openxmlformats.org/markup-compatibility/2006">
              <mc:Choice xmlns:v="urn:schemas-microsoft-com:vml" Requires="v">
                <p:oleObj spid="_x0000_s27188" name="Visio" r:id="rId10" imgW="544318" imgH="772740" progId="Visio.Drawing.11">
                  <p:embed/>
                </p:oleObj>
              </mc:Choice>
              <mc:Fallback>
                <p:oleObj name="Visio" r:id="rId10" imgW="544318" imgH="772740" progId="Visio.Drawing.11">
                  <p:embed/>
                  <p:pic>
                    <p:nvPicPr>
                      <p:cNvPr id="0" name="Object 1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392738" y="4114800"/>
                        <a:ext cx="1160462" cy="1649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1" name="TextBox 20"/>
          <p:cNvSpPr txBox="1">
            <a:spLocks noRot="1" noChangeAspect="1" noMove="1" noResize="1" noEditPoints="1" noAdjustHandles="1" noChangeArrowheads="1" noChangeShapeType="1" noTextEdit="1"/>
          </p:cNvSpPr>
          <p:nvPr/>
        </p:nvSpPr>
        <p:spPr>
          <a:xfrm>
            <a:off x="5410200" y="5145509"/>
            <a:ext cx="1828800" cy="1026691"/>
          </a:xfrm>
          <a:prstGeom prst="rect">
            <a:avLst/>
          </a:prstGeom>
          <a:blipFill rotWithShape="1">
            <a:blip r:embed="rId12"/>
            <a:stretch>
              <a:fillRect/>
            </a:stretch>
          </a:blipFill>
        </p:spPr>
        <p:txBody>
          <a:bodyPr/>
          <a:lstStyle/>
          <a:p>
            <a:r>
              <a:rPr lang="en-US">
                <a:noFill/>
              </a:rPr>
              <a:t> </a:t>
            </a:r>
          </a:p>
        </p:txBody>
      </p:sp>
      <p:sp>
        <p:nvSpPr>
          <p:cNvPr id="22" name="Striped Right Arrow 21"/>
          <p:cNvSpPr/>
          <p:nvPr/>
        </p:nvSpPr>
        <p:spPr>
          <a:xfrm>
            <a:off x="4724400" y="4679950"/>
            <a:ext cx="457200" cy="512763"/>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26640" name="TextBox 2"/>
          <p:cNvSpPr txBox="1">
            <a:spLocks noChangeArrowheads="1"/>
          </p:cNvSpPr>
          <p:nvPr/>
        </p:nvSpPr>
        <p:spPr bwMode="auto">
          <a:xfrm>
            <a:off x="4146550" y="4278313"/>
            <a:ext cx="26352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Refer to gate side</a:t>
            </a:r>
          </a:p>
        </p:txBody>
      </p:sp>
      <p:sp>
        <p:nvSpPr>
          <p:cNvPr id="4" name="Slide Number Placeholder 3"/>
          <p:cNvSpPr>
            <a:spLocks noGrp="1"/>
          </p:cNvSpPr>
          <p:nvPr>
            <p:ph type="sldNum" sz="quarter" idx="11"/>
          </p:nvPr>
        </p:nvSpPr>
        <p:spPr/>
        <p:txBody>
          <a:bodyPr/>
          <a:lstStyle/>
          <a:p>
            <a:pPr>
              <a:defRPr/>
            </a:pPr>
            <a:fld id="{18299DBC-902B-41D7-A3A4-44EB87A37C73}" type="slidenum">
              <a:rPr lang="en-US" smtClean="0"/>
              <a:pPr>
                <a:defRPr/>
              </a:pPr>
              <a:t>27</a:t>
            </a:fld>
            <a:endParaRPr lang="en-US"/>
          </a:p>
        </p:txBody>
      </p:sp>
    </p:spTree>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Box 2"/>
          <p:cNvSpPr txBox="1">
            <a:spLocks noChangeArrowheads="1"/>
          </p:cNvSpPr>
          <p:nvPr/>
        </p:nvSpPr>
        <p:spPr bwMode="auto">
          <a:xfrm>
            <a:off x="1295400" y="1371600"/>
            <a:ext cx="70104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a:solidFill>
                  <a:srgbClr val="000000"/>
                </a:solidFill>
                <a:latin typeface="Franklin Gothic Medium Cond" pitchFamily="34" charset="0"/>
              </a:rPr>
              <a:t>Drain noise current has  two components; channel thermal noise and 1/f –noise. </a:t>
            </a:r>
          </a:p>
        </p:txBody>
      </p:sp>
      <p:sp>
        <p:nvSpPr>
          <p:cNvPr id="8" name="TextBox 7"/>
          <p:cNvSpPr txBox="1">
            <a:spLocks noRot="1" noChangeAspect="1" noMove="1" noResize="1" noEditPoints="1" noAdjustHandles="1" noChangeArrowheads="1" noChangeShapeType="1" noTextEdit="1"/>
          </p:cNvSpPr>
          <p:nvPr/>
        </p:nvSpPr>
        <p:spPr>
          <a:xfrm>
            <a:off x="1905000" y="1860804"/>
            <a:ext cx="4572000" cy="958596"/>
          </a:xfrm>
          <a:prstGeom prst="rect">
            <a:avLst/>
          </a:prstGeom>
          <a:blipFill rotWithShape="1">
            <a:blip r:embed="rId2"/>
            <a:stretch>
              <a:fillRect/>
            </a:stretch>
          </a:blipFill>
        </p:spPr>
        <p:txBody>
          <a:bodyPr/>
          <a:lstStyle/>
          <a:p>
            <a:r>
              <a:rPr lang="en-US">
                <a:noFill/>
              </a:rPr>
              <a:t> </a:t>
            </a:r>
          </a:p>
        </p:txBody>
      </p:sp>
      <p:cxnSp>
        <p:nvCxnSpPr>
          <p:cNvPr id="10" name="Straight Arrow Connector 9"/>
          <p:cNvCxnSpPr/>
          <p:nvPr/>
        </p:nvCxnSpPr>
        <p:spPr>
          <a:xfrm flipV="1">
            <a:off x="2133600" y="3713163"/>
            <a:ext cx="0" cy="1195387"/>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2133600" y="4908550"/>
            <a:ext cx="145415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7654" name="TextBox 2"/>
          <p:cNvSpPr txBox="1">
            <a:spLocks noChangeArrowheads="1"/>
          </p:cNvSpPr>
          <p:nvPr/>
        </p:nvSpPr>
        <p:spPr bwMode="auto">
          <a:xfrm>
            <a:off x="1876425" y="3124200"/>
            <a:ext cx="199548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Drain current noise PSD (dB)</a:t>
            </a:r>
          </a:p>
        </p:txBody>
      </p:sp>
      <p:sp>
        <p:nvSpPr>
          <p:cNvPr id="27655" name="TextBox 2"/>
          <p:cNvSpPr txBox="1">
            <a:spLocks noChangeArrowheads="1"/>
          </p:cNvSpPr>
          <p:nvPr/>
        </p:nvSpPr>
        <p:spPr bwMode="auto">
          <a:xfrm>
            <a:off x="3552825" y="4737100"/>
            <a:ext cx="6381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Freq.</a:t>
            </a:r>
          </a:p>
        </p:txBody>
      </p:sp>
      <p:cxnSp>
        <p:nvCxnSpPr>
          <p:cNvPr id="17" name="Straight Connector 16"/>
          <p:cNvCxnSpPr/>
          <p:nvPr/>
        </p:nvCxnSpPr>
        <p:spPr>
          <a:xfrm>
            <a:off x="2671763" y="4754563"/>
            <a:ext cx="0" cy="350837"/>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27657" name="TextBox 2"/>
          <p:cNvSpPr txBox="1">
            <a:spLocks noChangeArrowheads="1"/>
          </p:cNvSpPr>
          <p:nvPr/>
        </p:nvSpPr>
        <p:spPr bwMode="auto">
          <a:xfrm>
            <a:off x="2490788" y="5040313"/>
            <a:ext cx="6381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f</a:t>
            </a:r>
            <a:r>
              <a:rPr lang="en-US" b="1" baseline="-25000">
                <a:solidFill>
                  <a:srgbClr val="000000"/>
                </a:solidFill>
                <a:latin typeface="Franklin Gothic Medium Cond" pitchFamily="34" charset="0"/>
              </a:rPr>
              <a:t>c</a:t>
            </a:r>
          </a:p>
        </p:txBody>
      </p:sp>
      <p:cxnSp>
        <p:nvCxnSpPr>
          <p:cNvPr id="3" name="Straight Connector 2"/>
          <p:cNvCxnSpPr/>
          <p:nvPr/>
        </p:nvCxnSpPr>
        <p:spPr>
          <a:xfrm>
            <a:off x="1952625" y="4017963"/>
            <a:ext cx="839788" cy="793750"/>
          </a:xfrm>
          <a:prstGeom prst="line">
            <a:avLst/>
          </a:prstGeom>
          <a:ln w="28575">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flipV="1">
            <a:off x="2562225" y="4711700"/>
            <a:ext cx="1025525"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38" name="Rectangle 37"/>
          <p:cNvSpPr>
            <a:spLocks noRot="1" noChangeAspect="1" noMove="1" noResize="1" noEditPoints="1" noAdjustHandles="1" noChangeArrowheads="1" noChangeShapeType="1" noTextEdit="1"/>
          </p:cNvSpPr>
          <p:nvPr/>
        </p:nvSpPr>
        <p:spPr>
          <a:xfrm>
            <a:off x="2154142" y="3916781"/>
            <a:ext cx="941155" cy="481799"/>
          </a:xfrm>
          <a:prstGeom prst="rect">
            <a:avLst/>
          </a:prstGeom>
          <a:blipFill rotWithShape="1">
            <a:blip r:embed="rId3"/>
            <a:stretch>
              <a:fillRect b="-7595"/>
            </a:stretch>
          </a:blipFill>
        </p:spPr>
        <p:txBody>
          <a:bodyPr/>
          <a:lstStyle/>
          <a:p>
            <a:r>
              <a:rPr lang="en-US">
                <a:noFill/>
              </a:rPr>
              <a:t> </a:t>
            </a:r>
          </a:p>
        </p:txBody>
      </p:sp>
      <p:sp>
        <p:nvSpPr>
          <p:cNvPr id="39" name="Rectangle 38"/>
          <p:cNvSpPr>
            <a:spLocks noRot="1" noChangeAspect="1" noMove="1" noResize="1" noEditPoints="1" noAdjustHandles="1" noChangeArrowheads="1" noChangeShapeType="1" noTextEdit="1"/>
          </p:cNvSpPr>
          <p:nvPr/>
        </p:nvSpPr>
        <p:spPr>
          <a:xfrm>
            <a:off x="3080507" y="4285129"/>
            <a:ext cx="852990" cy="468911"/>
          </a:xfrm>
          <a:prstGeom prst="rect">
            <a:avLst/>
          </a:prstGeom>
          <a:blipFill rotWithShape="1">
            <a:blip r:embed="rId4"/>
            <a:stretch>
              <a:fillRect/>
            </a:stretch>
          </a:blipFill>
        </p:spPr>
        <p:txBody>
          <a:bodyPr/>
          <a:lstStyle/>
          <a:p>
            <a:r>
              <a:rPr lang="en-US">
                <a:noFill/>
              </a:rPr>
              <a:t> </a:t>
            </a:r>
          </a:p>
        </p:txBody>
      </p:sp>
      <p:sp>
        <p:nvSpPr>
          <p:cNvPr id="45" name="TextBox 44"/>
          <p:cNvSpPr txBox="1">
            <a:spLocks noRot="1" noChangeAspect="1" noMove="1" noResize="1" noEditPoints="1" noAdjustHandles="1" noChangeArrowheads="1" noChangeShapeType="1" noTextEdit="1"/>
          </p:cNvSpPr>
          <p:nvPr/>
        </p:nvSpPr>
        <p:spPr>
          <a:xfrm>
            <a:off x="4648200" y="2971800"/>
            <a:ext cx="3276600" cy="1409681"/>
          </a:xfrm>
          <a:prstGeom prst="rect">
            <a:avLst/>
          </a:prstGeom>
          <a:blipFill rotWithShape="1">
            <a:blip r:embed="rId5"/>
            <a:stretch>
              <a:fillRect l="-1676" b="-433"/>
            </a:stretch>
          </a:blipFill>
        </p:spPr>
        <p:txBody>
          <a:bodyPr/>
          <a:lstStyle/>
          <a:p>
            <a:r>
              <a:rPr lang="en-US">
                <a:noFill/>
              </a:rPr>
              <a:t> </a:t>
            </a:r>
          </a:p>
        </p:txBody>
      </p:sp>
      <p:sp>
        <p:nvSpPr>
          <p:cNvPr id="27663" name="TextBox 2"/>
          <p:cNvSpPr txBox="1">
            <a:spLocks noChangeArrowheads="1"/>
          </p:cNvSpPr>
          <p:nvPr/>
        </p:nvSpPr>
        <p:spPr bwMode="auto">
          <a:xfrm>
            <a:off x="4756150" y="4538663"/>
            <a:ext cx="377825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600" b="1">
                <a:solidFill>
                  <a:srgbClr val="000000"/>
                </a:solidFill>
                <a:latin typeface="Franklin Gothic Medium Cond" pitchFamily="34" charset="0"/>
              </a:rPr>
              <a:t>Ex) K</a:t>
            </a:r>
            <a:r>
              <a:rPr lang="en-US" sz="1600" b="1" baseline="-25000">
                <a:solidFill>
                  <a:srgbClr val="000000"/>
                </a:solidFill>
                <a:latin typeface="Franklin Gothic Medium Cond" pitchFamily="34" charset="0"/>
              </a:rPr>
              <a:t>f</a:t>
            </a:r>
            <a:r>
              <a:rPr lang="en-US" sz="1600" b="1">
                <a:solidFill>
                  <a:srgbClr val="000000"/>
                </a:solidFill>
                <a:latin typeface="Franklin Gothic Medium Cond" pitchFamily="34" charset="0"/>
              </a:rPr>
              <a:t>=3x10</a:t>
            </a:r>
            <a:r>
              <a:rPr lang="en-US" sz="1600" b="1" baseline="30000">
                <a:solidFill>
                  <a:srgbClr val="000000"/>
                </a:solidFill>
                <a:latin typeface="Franklin Gothic Medium Cond" pitchFamily="34" charset="0"/>
              </a:rPr>
              <a:t>-24 </a:t>
            </a:r>
            <a:r>
              <a:rPr lang="en-US" sz="1600" b="1">
                <a:solidFill>
                  <a:srgbClr val="000000"/>
                </a:solidFill>
                <a:latin typeface="Franklin Gothic Medium Cond" pitchFamily="34" charset="0"/>
              </a:rPr>
              <a:t>V</a:t>
            </a:r>
            <a:r>
              <a:rPr lang="en-US" sz="1600" b="1" baseline="30000">
                <a:solidFill>
                  <a:srgbClr val="000000"/>
                </a:solidFill>
                <a:latin typeface="Franklin Gothic Medium Cond" pitchFamily="34" charset="0"/>
              </a:rPr>
              <a:t>2</a:t>
            </a:r>
            <a:r>
              <a:rPr lang="en-US" sz="1600" b="1">
                <a:solidFill>
                  <a:srgbClr val="000000"/>
                </a:solidFill>
                <a:latin typeface="Franklin Gothic Medium Cond" pitchFamily="34" charset="0"/>
              </a:rPr>
              <a:t>∙F (for 0.18 um CMOS)</a:t>
            </a:r>
          </a:p>
          <a:p>
            <a:pPr eaLnBrk="1" hangingPunct="1"/>
            <a:r>
              <a:rPr lang="en-US" sz="1600" b="1">
                <a:solidFill>
                  <a:srgbClr val="000000"/>
                </a:solidFill>
                <a:latin typeface="Franklin Gothic Medium Cond" pitchFamily="34" charset="0"/>
              </a:rPr>
              <a:t>       Cox=1 uF/cm</a:t>
            </a:r>
            <a:r>
              <a:rPr lang="en-US" sz="1600" b="1" baseline="30000">
                <a:solidFill>
                  <a:srgbClr val="000000"/>
                </a:solidFill>
                <a:latin typeface="Franklin Gothic Medium Cond" pitchFamily="34" charset="0"/>
              </a:rPr>
              <a:t>2 </a:t>
            </a:r>
            <a:r>
              <a:rPr lang="en-US" sz="1600" b="1">
                <a:solidFill>
                  <a:srgbClr val="000000"/>
                </a:solidFill>
                <a:latin typeface="Franklin Gothic Medium Cond" pitchFamily="34" charset="0"/>
              </a:rPr>
              <a:t>(for 0.18 um CMOS)</a:t>
            </a:r>
          </a:p>
          <a:p>
            <a:pPr eaLnBrk="1" hangingPunct="1"/>
            <a:r>
              <a:rPr lang="en-US" sz="1600" b="1">
                <a:solidFill>
                  <a:srgbClr val="000000"/>
                </a:solidFill>
                <a:latin typeface="Franklin Gothic Medium Cond" pitchFamily="34" charset="0"/>
              </a:rPr>
              <a:t>       W= 60 um, L=0.18 um</a:t>
            </a:r>
          </a:p>
          <a:p>
            <a:pPr eaLnBrk="1" hangingPunct="1"/>
            <a:r>
              <a:rPr lang="en-US" sz="1600" b="1">
                <a:solidFill>
                  <a:srgbClr val="000000"/>
                </a:solidFill>
                <a:latin typeface="Franklin Gothic Medium Cond" pitchFamily="34" charset="0"/>
              </a:rPr>
              <a:t>       gm=20 mS</a:t>
            </a:r>
          </a:p>
          <a:p>
            <a:pPr eaLnBrk="1" hangingPunct="1"/>
            <a:r>
              <a:rPr lang="en-US" sz="1600" b="1">
                <a:solidFill>
                  <a:srgbClr val="000000"/>
                </a:solidFill>
                <a:latin typeface="Franklin Gothic Medium Cond" pitchFamily="34" charset="0"/>
                <a:sym typeface="Wingdings" pitchFamily="2" charset="2"/>
              </a:rPr>
              <a:t>       f</a:t>
            </a:r>
            <a:r>
              <a:rPr lang="en-US" sz="1600" b="1" baseline="-25000">
                <a:solidFill>
                  <a:srgbClr val="000000"/>
                </a:solidFill>
                <a:latin typeface="Franklin Gothic Medium Cond" pitchFamily="34" charset="0"/>
                <a:sym typeface="Wingdings" pitchFamily="2" charset="2"/>
              </a:rPr>
              <a:t>c</a:t>
            </a:r>
            <a:r>
              <a:rPr lang="en-US" sz="1600" b="1">
                <a:solidFill>
                  <a:srgbClr val="000000"/>
                </a:solidFill>
                <a:latin typeface="Franklin Gothic Medium Cond" pitchFamily="34" charset="0"/>
                <a:sym typeface="Wingdings" pitchFamily="2" charset="2"/>
              </a:rPr>
              <a:t> ~ 10MHz</a:t>
            </a:r>
            <a:endParaRPr lang="en-US" sz="1600" b="1">
              <a:solidFill>
                <a:srgbClr val="000000"/>
              </a:solidFill>
              <a:latin typeface="Franklin Gothic Medium Cond" pitchFamily="34" charset="0"/>
            </a:endParaRPr>
          </a:p>
        </p:txBody>
      </p:sp>
      <p:sp>
        <p:nvSpPr>
          <p:cNvPr id="20" name="Title 1"/>
          <p:cNvSpPr>
            <a:spLocks noGrp="1"/>
          </p:cNvSpPr>
          <p:nvPr>
            <p:ph type="title"/>
          </p:nvPr>
        </p:nvSpPr>
        <p:spPr>
          <a:xfrm>
            <a:off x="457200" y="639763"/>
            <a:ext cx="8229600" cy="655637"/>
          </a:xfrm>
        </p:spPr>
        <p:txBody>
          <a:bodyPr/>
          <a:lstStyle/>
          <a:p>
            <a:pPr>
              <a:defRPr/>
            </a:pPr>
            <a:r>
              <a:rPr lang="en-US" dirty="0" smtClean="0"/>
              <a:t>MOSFET Noise Model</a:t>
            </a:r>
            <a:endParaRPr lang="en-US" dirty="0"/>
          </a:p>
        </p:txBody>
      </p:sp>
      <p:sp>
        <p:nvSpPr>
          <p:cNvPr id="2" name="Slide Number Placeholder 1"/>
          <p:cNvSpPr>
            <a:spLocks noGrp="1"/>
          </p:cNvSpPr>
          <p:nvPr>
            <p:ph type="sldNum" sz="quarter" idx="11"/>
          </p:nvPr>
        </p:nvSpPr>
        <p:spPr/>
        <p:txBody>
          <a:bodyPr/>
          <a:lstStyle/>
          <a:p>
            <a:pPr>
              <a:defRPr/>
            </a:pPr>
            <a:fld id="{18299DBC-902B-41D7-A3A4-44EB87A37C73}" type="slidenum">
              <a:rPr lang="en-US" smtClean="0"/>
              <a:pPr>
                <a:defRPr/>
              </a:pPr>
              <a:t>28</a:t>
            </a:fld>
            <a:endParaRPr lang="en-US"/>
          </a:p>
        </p:txBody>
      </p:sp>
    </p:spTree>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200" y="639763"/>
            <a:ext cx="8229600" cy="655637"/>
          </a:xfrm>
        </p:spPr>
        <p:txBody>
          <a:bodyPr/>
          <a:lstStyle/>
          <a:p>
            <a:pPr>
              <a:defRPr/>
            </a:pPr>
            <a:r>
              <a:rPr lang="en-US" dirty="0" smtClean="0"/>
              <a:t>MOSFET Noise Model</a:t>
            </a:r>
            <a:endParaRPr lang="en-US" dirty="0"/>
          </a:p>
        </p:txBody>
      </p:sp>
      <p:graphicFrame>
        <p:nvGraphicFramePr>
          <p:cNvPr id="28675" name="Object 5"/>
          <p:cNvGraphicFramePr>
            <a:graphicFrameLocks noChangeAspect="1"/>
          </p:cNvGraphicFramePr>
          <p:nvPr/>
        </p:nvGraphicFramePr>
        <p:xfrm>
          <a:off x="1655763" y="2397125"/>
          <a:ext cx="2436812" cy="955675"/>
        </p:xfrm>
        <a:graphic>
          <a:graphicData uri="http://schemas.openxmlformats.org/presentationml/2006/ole">
            <mc:AlternateContent xmlns:mc="http://schemas.openxmlformats.org/markup-compatibility/2006">
              <mc:Choice xmlns:v="urn:schemas-microsoft-com:vml" Requires="v">
                <p:oleObj spid="_x0000_s28958" name="Visio" r:id="rId3" imgW="2449836" imgH="968490" progId="Visio.Drawing.11">
                  <p:embed/>
                </p:oleObj>
              </mc:Choice>
              <mc:Fallback>
                <p:oleObj name="Visio" r:id="rId3" imgW="2449836" imgH="968490" progId="Visio.Drawing.11">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55763" y="2397125"/>
                        <a:ext cx="2436812" cy="95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8676" name="TextBox 2"/>
          <p:cNvSpPr txBox="1">
            <a:spLocks noChangeArrowheads="1"/>
          </p:cNvSpPr>
          <p:nvPr/>
        </p:nvSpPr>
        <p:spPr bwMode="auto">
          <a:xfrm>
            <a:off x="1295400" y="1371600"/>
            <a:ext cx="70104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a:solidFill>
                  <a:srgbClr val="000000"/>
                </a:solidFill>
                <a:latin typeface="Franklin Gothic Medium Cond" pitchFamily="34" charset="0"/>
              </a:rPr>
              <a:t>In actual layout of MOSFET, the gate is made of poly silicon which has a finite resistance. The parasitic resistance generates its own thermal noise. </a:t>
            </a:r>
          </a:p>
        </p:txBody>
      </p:sp>
      <p:sp>
        <p:nvSpPr>
          <p:cNvPr id="28677" name="TextBox 2"/>
          <p:cNvSpPr txBox="1">
            <a:spLocks noChangeArrowheads="1"/>
          </p:cNvSpPr>
          <p:nvPr/>
        </p:nvSpPr>
        <p:spPr bwMode="auto">
          <a:xfrm>
            <a:off x="1090613" y="2681288"/>
            <a:ext cx="6540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Gate</a:t>
            </a:r>
          </a:p>
        </p:txBody>
      </p:sp>
      <p:sp>
        <p:nvSpPr>
          <p:cNvPr id="28678" name="TextBox 2"/>
          <p:cNvSpPr txBox="1">
            <a:spLocks noChangeArrowheads="1"/>
          </p:cNvSpPr>
          <p:nvPr/>
        </p:nvSpPr>
        <p:spPr bwMode="auto">
          <a:xfrm>
            <a:off x="2754313" y="2082800"/>
            <a:ext cx="6540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Drain</a:t>
            </a:r>
          </a:p>
        </p:txBody>
      </p:sp>
      <p:sp>
        <p:nvSpPr>
          <p:cNvPr id="28679" name="TextBox 2"/>
          <p:cNvSpPr txBox="1">
            <a:spLocks noChangeArrowheads="1"/>
          </p:cNvSpPr>
          <p:nvPr/>
        </p:nvSpPr>
        <p:spPr bwMode="auto">
          <a:xfrm>
            <a:off x="2646363" y="3278188"/>
            <a:ext cx="8064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Source</a:t>
            </a:r>
          </a:p>
        </p:txBody>
      </p:sp>
      <p:cxnSp>
        <p:nvCxnSpPr>
          <p:cNvPr id="11" name="Straight Arrow Connector 10"/>
          <p:cNvCxnSpPr/>
          <p:nvPr/>
        </p:nvCxnSpPr>
        <p:spPr>
          <a:xfrm flipH="1" flipV="1">
            <a:off x="3825875" y="2925763"/>
            <a:ext cx="304800" cy="503237"/>
          </a:xfrm>
          <a:prstGeom prst="straightConnector1">
            <a:avLst/>
          </a:prstGeom>
          <a:ln w="19050">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28681" name="TextBox 2"/>
          <p:cNvSpPr txBox="1">
            <a:spLocks noChangeArrowheads="1"/>
          </p:cNvSpPr>
          <p:nvPr/>
        </p:nvSpPr>
        <p:spPr bwMode="auto">
          <a:xfrm>
            <a:off x="3352800" y="3392488"/>
            <a:ext cx="202565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FF"/>
                </a:solidFill>
                <a:latin typeface="Franklin Gothic Medium Cond" pitchFamily="34" charset="0"/>
              </a:rPr>
              <a:t>Finite resistance in poly silicon gate</a:t>
            </a:r>
          </a:p>
        </p:txBody>
      </p:sp>
      <p:sp>
        <p:nvSpPr>
          <p:cNvPr id="13" name="Striped Right Arrow 12"/>
          <p:cNvSpPr/>
          <p:nvPr/>
        </p:nvSpPr>
        <p:spPr>
          <a:xfrm>
            <a:off x="4684713" y="2663825"/>
            <a:ext cx="457200" cy="512763"/>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graphicFrame>
        <p:nvGraphicFramePr>
          <p:cNvPr id="28683" name="Object 13"/>
          <p:cNvGraphicFramePr>
            <a:graphicFrameLocks noChangeAspect="1"/>
          </p:cNvGraphicFramePr>
          <p:nvPr/>
        </p:nvGraphicFramePr>
        <p:xfrm>
          <a:off x="5378450" y="2143125"/>
          <a:ext cx="1617663" cy="1571625"/>
        </p:xfrm>
        <a:graphic>
          <a:graphicData uri="http://schemas.openxmlformats.org/presentationml/2006/ole">
            <mc:AlternateContent xmlns:mc="http://schemas.openxmlformats.org/markup-compatibility/2006">
              <mc:Choice xmlns:v="urn:schemas-microsoft-com:vml" Requires="v">
                <p:oleObj spid="_x0000_s28959" name="Visio" r:id="rId5" imgW="795542" imgH="772740" progId="Visio.Drawing.11">
                  <p:embed/>
                </p:oleObj>
              </mc:Choice>
              <mc:Fallback>
                <p:oleObj name="Visio" r:id="rId5" imgW="795542" imgH="772740" progId="Visio.Drawing.11">
                  <p:embed/>
                  <p:pic>
                    <p:nvPicPr>
                      <p:cNvPr id="0" name="Object 1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78450" y="2143125"/>
                        <a:ext cx="1617663" cy="157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8684" name="TextBox 2"/>
          <p:cNvSpPr txBox="1">
            <a:spLocks noChangeArrowheads="1"/>
          </p:cNvSpPr>
          <p:nvPr/>
        </p:nvSpPr>
        <p:spPr bwMode="auto">
          <a:xfrm>
            <a:off x="6091238" y="2495550"/>
            <a:ext cx="5651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FF0000"/>
                </a:solidFill>
                <a:latin typeface="Franklin Gothic Medium Cond" pitchFamily="34" charset="0"/>
              </a:rPr>
              <a:t>R</a:t>
            </a:r>
            <a:r>
              <a:rPr lang="en-US" b="1" baseline="-25000">
                <a:solidFill>
                  <a:srgbClr val="FF0000"/>
                </a:solidFill>
                <a:latin typeface="Franklin Gothic Medium Cond" pitchFamily="34" charset="0"/>
              </a:rPr>
              <a:t>g</a:t>
            </a:r>
          </a:p>
        </p:txBody>
      </p:sp>
      <p:sp>
        <p:nvSpPr>
          <p:cNvPr id="19" name="TextBox 13"/>
          <p:cNvSpPr txBox="1">
            <a:spLocks noRot="1" noChangeAspect="1" noMove="1" noResize="1" noEditPoints="1" noAdjustHandles="1" noChangeArrowheads="1" noChangeShapeType="1" noTextEdit="1"/>
          </p:cNvSpPr>
          <p:nvPr/>
        </p:nvSpPr>
        <p:spPr>
          <a:xfrm>
            <a:off x="5410200" y="3124200"/>
            <a:ext cx="1523999" cy="733342"/>
          </a:xfrm>
          <a:prstGeom prst="rect">
            <a:avLst/>
          </a:prstGeom>
          <a:blipFill rotWithShape="1">
            <a:blip r:embed="rId7"/>
            <a:stretch>
              <a:fillRect b="-1667"/>
            </a:stretch>
          </a:blipFill>
        </p:spPr>
        <p:txBody>
          <a:bodyPr/>
          <a:lstStyle/>
          <a:p>
            <a:r>
              <a:rPr lang="en-US">
                <a:noFill/>
              </a:rPr>
              <a:t> </a:t>
            </a:r>
          </a:p>
        </p:txBody>
      </p:sp>
      <p:sp>
        <p:nvSpPr>
          <p:cNvPr id="2" name="Slide Number Placeholder 1"/>
          <p:cNvSpPr>
            <a:spLocks noGrp="1"/>
          </p:cNvSpPr>
          <p:nvPr>
            <p:ph type="sldNum" sz="quarter" idx="11"/>
          </p:nvPr>
        </p:nvSpPr>
        <p:spPr/>
        <p:txBody>
          <a:bodyPr/>
          <a:lstStyle/>
          <a:p>
            <a:pPr>
              <a:defRPr/>
            </a:pPr>
            <a:fld id="{18299DBC-902B-41D7-A3A4-44EB87A37C73}" type="slidenum">
              <a:rPr lang="en-US" smtClean="0"/>
              <a:pPr>
                <a:defRPr/>
              </a:pPr>
              <a:t>29</a:t>
            </a:fld>
            <a:endParaRPr lang="en-US"/>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pPr>
              <a:defRPr/>
            </a:pPr>
            <a:fld id="{18299DBC-902B-41D7-A3A4-44EB87A37C73}" type="slidenum">
              <a:rPr lang="en-US" smtClean="0">
                <a:solidFill>
                  <a:srgbClr val="000000"/>
                </a:solidFill>
              </a:rPr>
              <a:pPr>
                <a:defRPr/>
              </a:pPr>
              <a:t>3</a:t>
            </a:fld>
            <a:endParaRPr lang="en-US">
              <a:solidFill>
                <a:srgbClr val="000000"/>
              </a:solidFill>
            </a:endParaRPr>
          </a:p>
        </p:txBody>
      </p:sp>
      <p:sp>
        <p:nvSpPr>
          <p:cNvPr id="5" name="TextBox 2"/>
          <p:cNvSpPr txBox="1">
            <a:spLocks noChangeArrowheads="1"/>
          </p:cNvSpPr>
          <p:nvPr/>
        </p:nvSpPr>
        <p:spPr bwMode="auto">
          <a:xfrm>
            <a:off x="1524000" y="1335088"/>
            <a:ext cx="65532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smtClean="0">
                <a:solidFill>
                  <a:srgbClr val="000000"/>
                </a:solidFill>
                <a:latin typeface="Franklin Gothic Medium Cond" pitchFamily="34" charset="0"/>
              </a:rPr>
              <a:t>When it became possible to design amplifiers with enough gain using vacuum tubes in the early 1900’s,  it was observed that simply cascading amplifiers did not improve the sensitivity of the system.  </a:t>
            </a:r>
            <a:endParaRPr lang="en-US" b="1" dirty="0">
              <a:solidFill>
                <a:srgbClr val="000000"/>
              </a:solidFill>
              <a:latin typeface="Franklin Gothic Medium Cond" pitchFamily="34" charset="0"/>
            </a:endParaRPr>
          </a:p>
        </p:txBody>
      </p:sp>
      <p:sp>
        <p:nvSpPr>
          <p:cNvPr id="6" name="Freeform 5"/>
          <p:cNvSpPr/>
          <p:nvPr/>
        </p:nvSpPr>
        <p:spPr>
          <a:xfrm>
            <a:off x="3904735" y="3721488"/>
            <a:ext cx="857250" cy="545711"/>
          </a:xfrm>
          <a:custGeom>
            <a:avLst/>
            <a:gdLst>
              <a:gd name="connsiteX0" fmla="*/ 0 w 1112108"/>
              <a:gd name="connsiteY0" fmla="*/ 617838 h 1038673"/>
              <a:gd name="connsiteX1" fmla="*/ 16476 w 1112108"/>
              <a:gd name="connsiteY1" fmla="*/ 576649 h 1038673"/>
              <a:gd name="connsiteX2" fmla="*/ 32951 w 1112108"/>
              <a:gd name="connsiteY2" fmla="*/ 510746 h 1038673"/>
              <a:gd name="connsiteX3" fmla="*/ 57665 w 1112108"/>
              <a:gd name="connsiteY3" fmla="*/ 494271 h 1038673"/>
              <a:gd name="connsiteX4" fmla="*/ 65903 w 1112108"/>
              <a:gd name="connsiteY4" fmla="*/ 370703 h 1038673"/>
              <a:gd name="connsiteX5" fmla="*/ 74141 w 1112108"/>
              <a:gd name="connsiteY5" fmla="*/ 329514 h 1038673"/>
              <a:gd name="connsiteX6" fmla="*/ 123568 w 1112108"/>
              <a:gd name="connsiteY6" fmla="*/ 313038 h 1038673"/>
              <a:gd name="connsiteX7" fmla="*/ 131806 w 1112108"/>
              <a:gd name="connsiteY7" fmla="*/ 255373 h 1038673"/>
              <a:gd name="connsiteX8" fmla="*/ 156519 w 1112108"/>
              <a:gd name="connsiteY8" fmla="*/ 247136 h 1038673"/>
              <a:gd name="connsiteX9" fmla="*/ 164757 w 1112108"/>
              <a:gd name="connsiteY9" fmla="*/ 181233 h 1038673"/>
              <a:gd name="connsiteX10" fmla="*/ 181233 w 1112108"/>
              <a:gd name="connsiteY10" fmla="*/ 115330 h 1038673"/>
              <a:gd name="connsiteX11" fmla="*/ 189470 w 1112108"/>
              <a:gd name="connsiteY11" fmla="*/ 24714 h 1038673"/>
              <a:gd name="connsiteX12" fmla="*/ 214184 w 1112108"/>
              <a:gd name="connsiteY12" fmla="*/ 8238 h 1038673"/>
              <a:gd name="connsiteX13" fmla="*/ 222422 w 1112108"/>
              <a:gd name="connsiteY13" fmla="*/ 32952 h 1038673"/>
              <a:gd name="connsiteX14" fmla="*/ 247135 w 1112108"/>
              <a:gd name="connsiteY14" fmla="*/ 41190 h 1038673"/>
              <a:gd name="connsiteX15" fmla="*/ 263611 w 1112108"/>
              <a:gd name="connsiteY15" fmla="*/ 107092 h 1038673"/>
              <a:gd name="connsiteX16" fmla="*/ 255373 w 1112108"/>
              <a:gd name="connsiteY16" fmla="*/ 148281 h 1038673"/>
              <a:gd name="connsiteX17" fmla="*/ 271849 w 1112108"/>
              <a:gd name="connsiteY17" fmla="*/ 222422 h 1038673"/>
              <a:gd name="connsiteX18" fmla="*/ 288324 w 1112108"/>
              <a:gd name="connsiteY18" fmla="*/ 247136 h 1038673"/>
              <a:gd name="connsiteX19" fmla="*/ 313038 w 1112108"/>
              <a:gd name="connsiteY19" fmla="*/ 255373 h 1038673"/>
              <a:gd name="connsiteX20" fmla="*/ 304800 w 1112108"/>
              <a:gd name="connsiteY20" fmla="*/ 296563 h 1038673"/>
              <a:gd name="connsiteX21" fmla="*/ 321276 w 1112108"/>
              <a:gd name="connsiteY21" fmla="*/ 370703 h 1038673"/>
              <a:gd name="connsiteX22" fmla="*/ 329514 w 1112108"/>
              <a:gd name="connsiteY22" fmla="*/ 502509 h 1038673"/>
              <a:gd name="connsiteX23" fmla="*/ 345989 w 1112108"/>
              <a:gd name="connsiteY23" fmla="*/ 551936 h 1038673"/>
              <a:gd name="connsiteX24" fmla="*/ 337751 w 1112108"/>
              <a:gd name="connsiteY24" fmla="*/ 659027 h 1038673"/>
              <a:gd name="connsiteX25" fmla="*/ 345989 w 1112108"/>
              <a:gd name="connsiteY25" fmla="*/ 741406 h 1038673"/>
              <a:gd name="connsiteX26" fmla="*/ 378941 w 1112108"/>
              <a:gd name="connsiteY26" fmla="*/ 790833 h 1038673"/>
              <a:gd name="connsiteX27" fmla="*/ 411892 w 1112108"/>
              <a:gd name="connsiteY27" fmla="*/ 864973 h 1038673"/>
              <a:gd name="connsiteX28" fmla="*/ 428368 w 1112108"/>
              <a:gd name="connsiteY28" fmla="*/ 906163 h 1038673"/>
              <a:gd name="connsiteX29" fmla="*/ 453081 w 1112108"/>
              <a:gd name="connsiteY29" fmla="*/ 914400 h 1038673"/>
              <a:gd name="connsiteX30" fmla="*/ 461319 w 1112108"/>
              <a:gd name="connsiteY30" fmla="*/ 939114 h 1038673"/>
              <a:gd name="connsiteX31" fmla="*/ 477795 w 1112108"/>
              <a:gd name="connsiteY31" fmla="*/ 963827 h 1038673"/>
              <a:gd name="connsiteX32" fmla="*/ 469557 w 1112108"/>
              <a:gd name="connsiteY32" fmla="*/ 988541 h 1038673"/>
              <a:gd name="connsiteX33" fmla="*/ 494270 w 1112108"/>
              <a:gd name="connsiteY33" fmla="*/ 1037968 h 1038673"/>
              <a:gd name="connsiteX34" fmla="*/ 518984 w 1112108"/>
              <a:gd name="connsiteY34" fmla="*/ 1029730 h 1038673"/>
              <a:gd name="connsiteX35" fmla="*/ 535460 w 1112108"/>
              <a:gd name="connsiteY35" fmla="*/ 980303 h 1038673"/>
              <a:gd name="connsiteX36" fmla="*/ 568411 w 1112108"/>
              <a:gd name="connsiteY36" fmla="*/ 823784 h 1038673"/>
              <a:gd name="connsiteX37" fmla="*/ 584887 w 1112108"/>
              <a:gd name="connsiteY37" fmla="*/ 683741 h 1038673"/>
              <a:gd name="connsiteX38" fmla="*/ 601362 w 1112108"/>
              <a:gd name="connsiteY38" fmla="*/ 659027 h 1038673"/>
              <a:gd name="connsiteX39" fmla="*/ 593124 w 1112108"/>
              <a:gd name="connsiteY39" fmla="*/ 584887 h 1038673"/>
              <a:gd name="connsiteX40" fmla="*/ 576649 w 1112108"/>
              <a:gd name="connsiteY40" fmla="*/ 535460 h 1038673"/>
              <a:gd name="connsiteX41" fmla="*/ 568411 w 1112108"/>
              <a:gd name="connsiteY41" fmla="*/ 510746 h 1038673"/>
              <a:gd name="connsiteX42" fmla="*/ 601362 w 1112108"/>
              <a:gd name="connsiteY42" fmla="*/ 436606 h 1038673"/>
              <a:gd name="connsiteX43" fmla="*/ 609600 w 1112108"/>
              <a:gd name="connsiteY43" fmla="*/ 387179 h 1038673"/>
              <a:gd name="connsiteX44" fmla="*/ 634314 w 1112108"/>
              <a:gd name="connsiteY44" fmla="*/ 378941 h 1038673"/>
              <a:gd name="connsiteX45" fmla="*/ 642551 w 1112108"/>
              <a:gd name="connsiteY45" fmla="*/ 354227 h 1038673"/>
              <a:gd name="connsiteX46" fmla="*/ 634314 w 1112108"/>
              <a:gd name="connsiteY46" fmla="*/ 247136 h 1038673"/>
              <a:gd name="connsiteX47" fmla="*/ 626076 w 1112108"/>
              <a:gd name="connsiteY47" fmla="*/ 189471 h 1038673"/>
              <a:gd name="connsiteX48" fmla="*/ 642551 w 1112108"/>
              <a:gd name="connsiteY48" fmla="*/ 140044 h 1038673"/>
              <a:gd name="connsiteX49" fmla="*/ 650789 w 1112108"/>
              <a:gd name="connsiteY49" fmla="*/ 57665 h 1038673"/>
              <a:gd name="connsiteX50" fmla="*/ 667265 w 1112108"/>
              <a:gd name="connsiteY50" fmla="*/ 32952 h 1038673"/>
              <a:gd name="connsiteX51" fmla="*/ 675503 w 1112108"/>
              <a:gd name="connsiteY51" fmla="*/ 0 h 1038673"/>
              <a:gd name="connsiteX52" fmla="*/ 724930 w 1112108"/>
              <a:gd name="connsiteY52" fmla="*/ 8238 h 1038673"/>
              <a:gd name="connsiteX53" fmla="*/ 733168 w 1112108"/>
              <a:gd name="connsiteY53" fmla="*/ 32952 h 1038673"/>
              <a:gd name="connsiteX54" fmla="*/ 741406 w 1112108"/>
              <a:gd name="connsiteY54" fmla="*/ 107092 h 1038673"/>
              <a:gd name="connsiteX55" fmla="*/ 757881 w 1112108"/>
              <a:gd name="connsiteY55" fmla="*/ 189471 h 1038673"/>
              <a:gd name="connsiteX56" fmla="*/ 766119 w 1112108"/>
              <a:gd name="connsiteY56" fmla="*/ 263611 h 1038673"/>
              <a:gd name="connsiteX57" fmla="*/ 790833 w 1112108"/>
              <a:gd name="connsiteY57" fmla="*/ 288325 h 1038673"/>
              <a:gd name="connsiteX58" fmla="*/ 840260 w 1112108"/>
              <a:gd name="connsiteY58" fmla="*/ 313038 h 1038673"/>
              <a:gd name="connsiteX59" fmla="*/ 856735 w 1112108"/>
              <a:gd name="connsiteY59" fmla="*/ 337752 h 1038673"/>
              <a:gd name="connsiteX60" fmla="*/ 840260 w 1112108"/>
              <a:gd name="connsiteY60" fmla="*/ 387179 h 1038673"/>
              <a:gd name="connsiteX61" fmla="*/ 832022 w 1112108"/>
              <a:gd name="connsiteY61" fmla="*/ 420130 h 1038673"/>
              <a:gd name="connsiteX62" fmla="*/ 840260 w 1112108"/>
              <a:gd name="connsiteY62" fmla="*/ 560173 h 1038673"/>
              <a:gd name="connsiteX63" fmla="*/ 848497 w 1112108"/>
              <a:gd name="connsiteY63" fmla="*/ 584887 h 1038673"/>
              <a:gd name="connsiteX64" fmla="*/ 864973 w 1112108"/>
              <a:gd name="connsiteY64" fmla="*/ 642552 h 1038673"/>
              <a:gd name="connsiteX65" fmla="*/ 873211 w 1112108"/>
              <a:gd name="connsiteY65" fmla="*/ 741406 h 1038673"/>
              <a:gd name="connsiteX66" fmla="*/ 889687 w 1112108"/>
              <a:gd name="connsiteY66" fmla="*/ 790833 h 1038673"/>
              <a:gd name="connsiteX67" fmla="*/ 897924 w 1112108"/>
              <a:gd name="connsiteY67" fmla="*/ 840260 h 1038673"/>
              <a:gd name="connsiteX68" fmla="*/ 906162 w 1112108"/>
              <a:gd name="connsiteY68" fmla="*/ 897925 h 1038673"/>
              <a:gd name="connsiteX69" fmla="*/ 922638 w 1112108"/>
              <a:gd name="connsiteY69" fmla="*/ 955590 h 1038673"/>
              <a:gd name="connsiteX70" fmla="*/ 996779 w 1112108"/>
              <a:gd name="connsiteY70" fmla="*/ 988541 h 1038673"/>
              <a:gd name="connsiteX71" fmla="*/ 1021492 w 1112108"/>
              <a:gd name="connsiteY71" fmla="*/ 996779 h 1038673"/>
              <a:gd name="connsiteX72" fmla="*/ 1046206 w 1112108"/>
              <a:gd name="connsiteY72" fmla="*/ 980303 h 1038673"/>
              <a:gd name="connsiteX73" fmla="*/ 1054443 w 1112108"/>
              <a:gd name="connsiteY73" fmla="*/ 889687 h 1038673"/>
              <a:gd name="connsiteX74" fmla="*/ 1062681 w 1112108"/>
              <a:gd name="connsiteY74" fmla="*/ 856736 h 1038673"/>
              <a:gd name="connsiteX75" fmla="*/ 1070919 w 1112108"/>
              <a:gd name="connsiteY75" fmla="*/ 790833 h 1038673"/>
              <a:gd name="connsiteX76" fmla="*/ 1103870 w 1112108"/>
              <a:gd name="connsiteY76" fmla="*/ 741406 h 1038673"/>
              <a:gd name="connsiteX77" fmla="*/ 1112108 w 1112108"/>
              <a:gd name="connsiteY77" fmla="*/ 716692 h 1038673"/>
              <a:gd name="connsiteX78" fmla="*/ 1103870 w 1112108"/>
              <a:gd name="connsiteY78" fmla="*/ 675503 h 1038673"/>
              <a:gd name="connsiteX79" fmla="*/ 1079157 w 1112108"/>
              <a:gd name="connsiteY79" fmla="*/ 601363 h 1038673"/>
              <a:gd name="connsiteX80" fmla="*/ 1070919 w 1112108"/>
              <a:gd name="connsiteY80" fmla="*/ 576649 h 1038673"/>
              <a:gd name="connsiteX81" fmla="*/ 1062681 w 1112108"/>
              <a:gd name="connsiteY81" fmla="*/ 551936 h 1038673"/>
              <a:gd name="connsiteX82" fmla="*/ 1079157 w 1112108"/>
              <a:gd name="connsiteY82" fmla="*/ 527222 h 1038673"/>
              <a:gd name="connsiteX83" fmla="*/ 1103870 w 1112108"/>
              <a:gd name="connsiteY83" fmla="*/ 510746 h 1038673"/>
              <a:gd name="connsiteX84" fmla="*/ 1070919 w 1112108"/>
              <a:gd name="connsiteY84" fmla="*/ 461319 h 1038673"/>
              <a:gd name="connsiteX85" fmla="*/ 1070919 w 1112108"/>
              <a:gd name="connsiteY85" fmla="*/ 453081 h 10386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Lst>
            <a:rect l="l" t="t" r="r" b="b"/>
            <a:pathLst>
              <a:path w="1112108" h="1038673">
                <a:moveTo>
                  <a:pt x="0" y="617838"/>
                </a:moveTo>
                <a:cubicBezTo>
                  <a:pt x="5492" y="604108"/>
                  <a:pt x="12227" y="590813"/>
                  <a:pt x="16476" y="576649"/>
                </a:cubicBezTo>
                <a:cubicBezTo>
                  <a:pt x="17213" y="574193"/>
                  <a:pt x="25995" y="519441"/>
                  <a:pt x="32951" y="510746"/>
                </a:cubicBezTo>
                <a:cubicBezTo>
                  <a:pt x="39136" y="503015"/>
                  <a:pt x="49427" y="499763"/>
                  <a:pt x="57665" y="494271"/>
                </a:cubicBezTo>
                <a:cubicBezTo>
                  <a:pt x="60411" y="453082"/>
                  <a:pt x="61795" y="411779"/>
                  <a:pt x="65903" y="370703"/>
                </a:cubicBezTo>
                <a:cubicBezTo>
                  <a:pt x="67296" y="356771"/>
                  <a:pt x="64240" y="339415"/>
                  <a:pt x="74141" y="329514"/>
                </a:cubicBezTo>
                <a:cubicBezTo>
                  <a:pt x="86421" y="317234"/>
                  <a:pt x="123568" y="313038"/>
                  <a:pt x="123568" y="313038"/>
                </a:cubicBezTo>
                <a:cubicBezTo>
                  <a:pt x="126314" y="293816"/>
                  <a:pt x="123123" y="272740"/>
                  <a:pt x="131806" y="255373"/>
                </a:cubicBezTo>
                <a:cubicBezTo>
                  <a:pt x="135689" y="247607"/>
                  <a:pt x="152992" y="255071"/>
                  <a:pt x="156519" y="247136"/>
                </a:cubicBezTo>
                <a:cubicBezTo>
                  <a:pt x="165510" y="226905"/>
                  <a:pt x="160677" y="202992"/>
                  <a:pt x="164757" y="181233"/>
                </a:cubicBezTo>
                <a:cubicBezTo>
                  <a:pt x="168930" y="158977"/>
                  <a:pt x="181233" y="115330"/>
                  <a:pt x="181233" y="115330"/>
                </a:cubicBezTo>
                <a:cubicBezTo>
                  <a:pt x="183979" y="85125"/>
                  <a:pt x="180551" y="53703"/>
                  <a:pt x="189470" y="24714"/>
                </a:cubicBezTo>
                <a:cubicBezTo>
                  <a:pt x="192382" y="15251"/>
                  <a:pt x="204579" y="5837"/>
                  <a:pt x="214184" y="8238"/>
                </a:cubicBezTo>
                <a:cubicBezTo>
                  <a:pt x="222608" y="10344"/>
                  <a:pt x="216282" y="26812"/>
                  <a:pt x="222422" y="32952"/>
                </a:cubicBezTo>
                <a:cubicBezTo>
                  <a:pt x="228562" y="39092"/>
                  <a:pt x="238897" y="38444"/>
                  <a:pt x="247135" y="41190"/>
                </a:cubicBezTo>
                <a:cubicBezTo>
                  <a:pt x="253636" y="60692"/>
                  <a:pt x="263611" y="87210"/>
                  <a:pt x="263611" y="107092"/>
                </a:cubicBezTo>
                <a:cubicBezTo>
                  <a:pt x="263611" y="121094"/>
                  <a:pt x="258119" y="134551"/>
                  <a:pt x="255373" y="148281"/>
                </a:cubicBezTo>
                <a:cubicBezTo>
                  <a:pt x="258538" y="167269"/>
                  <a:pt x="261708" y="202140"/>
                  <a:pt x="271849" y="222422"/>
                </a:cubicBezTo>
                <a:cubicBezTo>
                  <a:pt x="276277" y="231277"/>
                  <a:pt x="280593" y="240951"/>
                  <a:pt x="288324" y="247136"/>
                </a:cubicBezTo>
                <a:cubicBezTo>
                  <a:pt x="295105" y="252561"/>
                  <a:pt x="304800" y="252627"/>
                  <a:pt x="313038" y="255373"/>
                </a:cubicBezTo>
                <a:cubicBezTo>
                  <a:pt x="310292" y="269103"/>
                  <a:pt x="304800" y="282561"/>
                  <a:pt x="304800" y="296563"/>
                </a:cubicBezTo>
                <a:cubicBezTo>
                  <a:pt x="304800" y="325560"/>
                  <a:pt x="312781" y="345218"/>
                  <a:pt x="321276" y="370703"/>
                </a:cubicBezTo>
                <a:cubicBezTo>
                  <a:pt x="324022" y="414638"/>
                  <a:pt x="323566" y="458892"/>
                  <a:pt x="329514" y="502509"/>
                </a:cubicBezTo>
                <a:cubicBezTo>
                  <a:pt x="331860" y="519717"/>
                  <a:pt x="345989" y="551936"/>
                  <a:pt x="345989" y="551936"/>
                </a:cubicBezTo>
                <a:cubicBezTo>
                  <a:pt x="343243" y="587633"/>
                  <a:pt x="337751" y="623225"/>
                  <a:pt x="337751" y="659027"/>
                </a:cubicBezTo>
                <a:cubicBezTo>
                  <a:pt x="337751" y="686624"/>
                  <a:pt x="337758" y="715066"/>
                  <a:pt x="345989" y="741406"/>
                </a:cubicBezTo>
                <a:cubicBezTo>
                  <a:pt x="351895" y="760306"/>
                  <a:pt x="372679" y="772048"/>
                  <a:pt x="378941" y="790833"/>
                </a:cubicBezTo>
                <a:cubicBezTo>
                  <a:pt x="421444" y="918348"/>
                  <a:pt x="372729" y="786648"/>
                  <a:pt x="411892" y="864973"/>
                </a:cubicBezTo>
                <a:cubicBezTo>
                  <a:pt x="418505" y="878199"/>
                  <a:pt x="418901" y="894803"/>
                  <a:pt x="428368" y="906163"/>
                </a:cubicBezTo>
                <a:cubicBezTo>
                  <a:pt x="433927" y="912834"/>
                  <a:pt x="444843" y="911654"/>
                  <a:pt x="453081" y="914400"/>
                </a:cubicBezTo>
                <a:cubicBezTo>
                  <a:pt x="455827" y="922638"/>
                  <a:pt x="457436" y="931347"/>
                  <a:pt x="461319" y="939114"/>
                </a:cubicBezTo>
                <a:cubicBezTo>
                  <a:pt x="465747" y="947969"/>
                  <a:pt x="476167" y="954061"/>
                  <a:pt x="477795" y="963827"/>
                </a:cubicBezTo>
                <a:cubicBezTo>
                  <a:pt x="479223" y="972392"/>
                  <a:pt x="472303" y="980303"/>
                  <a:pt x="469557" y="988541"/>
                </a:cubicBezTo>
                <a:cubicBezTo>
                  <a:pt x="473025" y="998944"/>
                  <a:pt x="481988" y="1033055"/>
                  <a:pt x="494270" y="1037968"/>
                </a:cubicBezTo>
                <a:cubicBezTo>
                  <a:pt x="502333" y="1041193"/>
                  <a:pt x="510746" y="1032476"/>
                  <a:pt x="518984" y="1029730"/>
                </a:cubicBezTo>
                <a:cubicBezTo>
                  <a:pt x="524476" y="1013254"/>
                  <a:pt x="534497" y="997643"/>
                  <a:pt x="535460" y="980303"/>
                </a:cubicBezTo>
                <a:cubicBezTo>
                  <a:pt x="544179" y="823352"/>
                  <a:pt x="496734" y="847676"/>
                  <a:pt x="568411" y="823784"/>
                </a:cubicBezTo>
                <a:cubicBezTo>
                  <a:pt x="569157" y="814089"/>
                  <a:pt x="570609" y="717057"/>
                  <a:pt x="584887" y="683741"/>
                </a:cubicBezTo>
                <a:cubicBezTo>
                  <a:pt x="588787" y="674641"/>
                  <a:pt x="595870" y="667265"/>
                  <a:pt x="601362" y="659027"/>
                </a:cubicBezTo>
                <a:cubicBezTo>
                  <a:pt x="598616" y="634314"/>
                  <a:pt x="598000" y="609270"/>
                  <a:pt x="593124" y="584887"/>
                </a:cubicBezTo>
                <a:cubicBezTo>
                  <a:pt x="589718" y="567857"/>
                  <a:pt x="582141" y="551936"/>
                  <a:pt x="576649" y="535460"/>
                </a:cubicBezTo>
                <a:lnTo>
                  <a:pt x="568411" y="510746"/>
                </a:lnTo>
                <a:cubicBezTo>
                  <a:pt x="588018" y="451927"/>
                  <a:pt x="575254" y="475769"/>
                  <a:pt x="601362" y="436606"/>
                </a:cubicBezTo>
                <a:cubicBezTo>
                  <a:pt x="604108" y="420130"/>
                  <a:pt x="601313" y="401681"/>
                  <a:pt x="609600" y="387179"/>
                </a:cubicBezTo>
                <a:cubicBezTo>
                  <a:pt x="613908" y="379640"/>
                  <a:pt x="628174" y="385081"/>
                  <a:pt x="634314" y="378941"/>
                </a:cubicBezTo>
                <a:cubicBezTo>
                  <a:pt x="640454" y="372801"/>
                  <a:pt x="639805" y="362465"/>
                  <a:pt x="642551" y="354227"/>
                </a:cubicBezTo>
                <a:cubicBezTo>
                  <a:pt x="639805" y="318530"/>
                  <a:pt x="637876" y="282761"/>
                  <a:pt x="634314" y="247136"/>
                </a:cubicBezTo>
                <a:cubicBezTo>
                  <a:pt x="632382" y="227816"/>
                  <a:pt x="624587" y="208831"/>
                  <a:pt x="626076" y="189471"/>
                </a:cubicBezTo>
                <a:cubicBezTo>
                  <a:pt x="627408" y="172155"/>
                  <a:pt x="642551" y="140044"/>
                  <a:pt x="642551" y="140044"/>
                </a:cubicBezTo>
                <a:cubicBezTo>
                  <a:pt x="645297" y="112584"/>
                  <a:pt x="644584" y="84555"/>
                  <a:pt x="650789" y="57665"/>
                </a:cubicBezTo>
                <a:cubicBezTo>
                  <a:pt x="653015" y="48018"/>
                  <a:pt x="663365" y="42052"/>
                  <a:pt x="667265" y="32952"/>
                </a:cubicBezTo>
                <a:cubicBezTo>
                  <a:pt x="671725" y="22545"/>
                  <a:pt x="672757" y="10984"/>
                  <a:pt x="675503" y="0"/>
                </a:cubicBezTo>
                <a:cubicBezTo>
                  <a:pt x="691979" y="2746"/>
                  <a:pt x="710428" y="-49"/>
                  <a:pt x="724930" y="8238"/>
                </a:cubicBezTo>
                <a:cubicBezTo>
                  <a:pt x="732469" y="12546"/>
                  <a:pt x="731740" y="24387"/>
                  <a:pt x="733168" y="32952"/>
                </a:cubicBezTo>
                <a:cubicBezTo>
                  <a:pt x="737256" y="57479"/>
                  <a:pt x="737528" y="82531"/>
                  <a:pt x="741406" y="107092"/>
                </a:cubicBezTo>
                <a:cubicBezTo>
                  <a:pt x="745773" y="134753"/>
                  <a:pt x="754788" y="161639"/>
                  <a:pt x="757881" y="189471"/>
                </a:cubicBezTo>
                <a:cubicBezTo>
                  <a:pt x="760627" y="214184"/>
                  <a:pt x="758256" y="240022"/>
                  <a:pt x="766119" y="263611"/>
                </a:cubicBezTo>
                <a:cubicBezTo>
                  <a:pt x="769803" y="274663"/>
                  <a:pt x="781883" y="280867"/>
                  <a:pt x="790833" y="288325"/>
                </a:cubicBezTo>
                <a:cubicBezTo>
                  <a:pt x="812124" y="306068"/>
                  <a:pt x="815492" y="304782"/>
                  <a:pt x="840260" y="313038"/>
                </a:cubicBezTo>
                <a:cubicBezTo>
                  <a:pt x="845752" y="321276"/>
                  <a:pt x="856735" y="327851"/>
                  <a:pt x="856735" y="337752"/>
                </a:cubicBezTo>
                <a:cubicBezTo>
                  <a:pt x="856735" y="355119"/>
                  <a:pt x="844472" y="370331"/>
                  <a:pt x="840260" y="387179"/>
                </a:cubicBezTo>
                <a:lnTo>
                  <a:pt x="832022" y="420130"/>
                </a:lnTo>
                <a:cubicBezTo>
                  <a:pt x="834768" y="466811"/>
                  <a:pt x="835607" y="513643"/>
                  <a:pt x="840260" y="560173"/>
                </a:cubicBezTo>
                <a:cubicBezTo>
                  <a:pt x="841124" y="568813"/>
                  <a:pt x="846112" y="576538"/>
                  <a:pt x="848497" y="584887"/>
                </a:cubicBezTo>
                <a:cubicBezTo>
                  <a:pt x="869177" y="657268"/>
                  <a:pt x="845228" y="583316"/>
                  <a:pt x="864973" y="642552"/>
                </a:cubicBezTo>
                <a:cubicBezTo>
                  <a:pt x="867719" y="675503"/>
                  <a:pt x="867775" y="708790"/>
                  <a:pt x="873211" y="741406"/>
                </a:cubicBezTo>
                <a:cubicBezTo>
                  <a:pt x="876066" y="758537"/>
                  <a:pt x="889687" y="790833"/>
                  <a:pt x="889687" y="790833"/>
                </a:cubicBezTo>
                <a:cubicBezTo>
                  <a:pt x="892433" y="807309"/>
                  <a:pt x="895384" y="823751"/>
                  <a:pt x="897924" y="840260"/>
                </a:cubicBezTo>
                <a:cubicBezTo>
                  <a:pt x="900876" y="859451"/>
                  <a:pt x="902689" y="878821"/>
                  <a:pt x="906162" y="897925"/>
                </a:cubicBezTo>
                <a:cubicBezTo>
                  <a:pt x="906510" y="899840"/>
                  <a:pt x="918486" y="950401"/>
                  <a:pt x="922638" y="955590"/>
                </a:cubicBezTo>
                <a:cubicBezTo>
                  <a:pt x="936879" y="973391"/>
                  <a:pt x="981678" y="983507"/>
                  <a:pt x="996779" y="988541"/>
                </a:cubicBezTo>
                <a:lnTo>
                  <a:pt x="1021492" y="996779"/>
                </a:lnTo>
                <a:cubicBezTo>
                  <a:pt x="1029730" y="991287"/>
                  <a:pt x="1043294" y="989766"/>
                  <a:pt x="1046206" y="980303"/>
                </a:cubicBezTo>
                <a:cubicBezTo>
                  <a:pt x="1055125" y="951314"/>
                  <a:pt x="1050435" y="919751"/>
                  <a:pt x="1054443" y="889687"/>
                </a:cubicBezTo>
                <a:cubicBezTo>
                  <a:pt x="1055939" y="878465"/>
                  <a:pt x="1059935" y="867720"/>
                  <a:pt x="1062681" y="856736"/>
                </a:cubicBezTo>
                <a:cubicBezTo>
                  <a:pt x="1065427" y="834768"/>
                  <a:pt x="1063473" y="811682"/>
                  <a:pt x="1070919" y="790833"/>
                </a:cubicBezTo>
                <a:cubicBezTo>
                  <a:pt x="1077579" y="772185"/>
                  <a:pt x="1097608" y="760191"/>
                  <a:pt x="1103870" y="741406"/>
                </a:cubicBezTo>
                <a:lnTo>
                  <a:pt x="1112108" y="716692"/>
                </a:lnTo>
                <a:cubicBezTo>
                  <a:pt x="1109362" y="702962"/>
                  <a:pt x="1107554" y="689011"/>
                  <a:pt x="1103870" y="675503"/>
                </a:cubicBezTo>
                <a:cubicBezTo>
                  <a:pt x="1103862" y="675475"/>
                  <a:pt x="1083281" y="613734"/>
                  <a:pt x="1079157" y="601363"/>
                </a:cubicBezTo>
                <a:lnTo>
                  <a:pt x="1070919" y="576649"/>
                </a:lnTo>
                <a:lnTo>
                  <a:pt x="1062681" y="551936"/>
                </a:lnTo>
                <a:cubicBezTo>
                  <a:pt x="1068173" y="543698"/>
                  <a:pt x="1072156" y="534223"/>
                  <a:pt x="1079157" y="527222"/>
                </a:cubicBezTo>
                <a:cubicBezTo>
                  <a:pt x="1086158" y="520221"/>
                  <a:pt x="1100739" y="520138"/>
                  <a:pt x="1103870" y="510746"/>
                </a:cubicBezTo>
                <a:cubicBezTo>
                  <a:pt x="1115102" y="477049"/>
                  <a:pt x="1085927" y="476327"/>
                  <a:pt x="1070919" y="461319"/>
                </a:cubicBezTo>
                <a:lnTo>
                  <a:pt x="1070919" y="453081"/>
                </a:lnTo>
              </a:path>
            </a:pathLst>
          </a:cu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8" name="Freeform 7"/>
          <p:cNvSpPr/>
          <p:nvPr/>
        </p:nvSpPr>
        <p:spPr>
          <a:xfrm>
            <a:off x="5105400" y="3276600"/>
            <a:ext cx="914400" cy="1301739"/>
          </a:xfrm>
          <a:custGeom>
            <a:avLst/>
            <a:gdLst>
              <a:gd name="connsiteX0" fmla="*/ 0 w 1186249"/>
              <a:gd name="connsiteY0" fmla="*/ 922638 h 1454139"/>
              <a:gd name="connsiteX1" fmla="*/ 8238 w 1186249"/>
              <a:gd name="connsiteY1" fmla="*/ 815546 h 1454139"/>
              <a:gd name="connsiteX2" fmla="*/ 32951 w 1186249"/>
              <a:gd name="connsiteY2" fmla="*/ 840259 h 1454139"/>
              <a:gd name="connsiteX3" fmla="*/ 49427 w 1186249"/>
              <a:gd name="connsiteY3" fmla="*/ 774356 h 1454139"/>
              <a:gd name="connsiteX4" fmla="*/ 57665 w 1186249"/>
              <a:gd name="connsiteY4" fmla="*/ 749643 h 1454139"/>
              <a:gd name="connsiteX5" fmla="*/ 65903 w 1186249"/>
              <a:gd name="connsiteY5" fmla="*/ 716692 h 1454139"/>
              <a:gd name="connsiteX6" fmla="*/ 74140 w 1186249"/>
              <a:gd name="connsiteY6" fmla="*/ 642551 h 1454139"/>
              <a:gd name="connsiteX7" fmla="*/ 82378 w 1186249"/>
              <a:gd name="connsiteY7" fmla="*/ 576648 h 1454139"/>
              <a:gd name="connsiteX8" fmla="*/ 90616 w 1186249"/>
              <a:gd name="connsiteY8" fmla="*/ 650789 h 1454139"/>
              <a:gd name="connsiteX9" fmla="*/ 98854 w 1186249"/>
              <a:gd name="connsiteY9" fmla="*/ 535459 h 1454139"/>
              <a:gd name="connsiteX10" fmla="*/ 115330 w 1186249"/>
              <a:gd name="connsiteY10" fmla="*/ 510746 h 1454139"/>
              <a:gd name="connsiteX11" fmla="*/ 123567 w 1186249"/>
              <a:gd name="connsiteY11" fmla="*/ 477794 h 1454139"/>
              <a:gd name="connsiteX12" fmla="*/ 140043 w 1186249"/>
              <a:gd name="connsiteY12" fmla="*/ 420129 h 1454139"/>
              <a:gd name="connsiteX13" fmla="*/ 148281 w 1186249"/>
              <a:gd name="connsiteY13" fmla="*/ 444843 h 1454139"/>
              <a:gd name="connsiteX14" fmla="*/ 156519 w 1186249"/>
              <a:gd name="connsiteY14" fmla="*/ 296562 h 1454139"/>
              <a:gd name="connsiteX15" fmla="*/ 164757 w 1186249"/>
              <a:gd name="connsiteY15" fmla="*/ 634313 h 1454139"/>
              <a:gd name="connsiteX16" fmla="*/ 181232 w 1186249"/>
              <a:gd name="connsiteY16" fmla="*/ 502508 h 1454139"/>
              <a:gd name="connsiteX17" fmla="*/ 189470 w 1186249"/>
              <a:gd name="connsiteY17" fmla="*/ 453081 h 1454139"/>
              <a:gd name="connsiteX18" fmla="*/ 197708 w 1186249"/>
              <a:gd name="connsiteY18" fmla="*/ 362465 h 1454139"/>
              <a:gd name="connsiteX19" fmla="*/ 214184 w 1186249"/>
              <a:gd name="connsiteY19" fmla="*/ 280086 h 1454139"/>
              <a:gd name="connsiteX20" fmla="*/ 230659 w 1186249"/>
              <a:gd name="connsiteY20" fmla="*/ 189470 h 1454139"/>
              <a:gd name="connsiteX21" fmla="*/ 238897 w 1186249"/>
              <a:gd name="connsiteY21" fmla="*/ 387178 h 1454139"/>
              <a:gd name="connsiteX22" fmla="*/ 247135 w 1186249"/>
              <a:gd name="connsiteY22" fmla="*/ 345989 h 1454139"/>
              <a:gd name="connsiteX23" fmla="*/ 255373 w 1186249"/>
              <a:gd name="connsiteY23" fmla="*/ 296562 h 1454139"/>
              <a:gd name="connsiteX24" fmla="*/ 263611 w 1186249"/>
              <a:gd name="connsiteY24" fmla="*/ 238897 h 1454139"/>
              <a:gd name="connsiteX25" fmla="*/ 288324 w 1186249"/>
              <a:gd name="connsiteY25" fmla="*/ 131805 h 1454139"/>
              <a:gd name="connsiteX26" fmla="*/ 304800 w 1186249"/>
              <a:gd name="connsiteY26" fmla="*/ 0 h 1454139"/>
              <a:gd name="connsiteX27" fmla="*/ 296562 w 1186249"/>
              <a:gd name="connsiteY27" fmla="*/ 131805 h 1454139"/>
              <a:gd name="connsiteX28" fmla="*/ 288324 w 1186249"/>
              <a:gd name="connsiteY28" fmla="*/ 214184 h 1454139"/>
              <a:gd name="connsiteX29" fmla="*/ 296562 w 1186249"/>
              <a:gd name="connsiteY29" fmla="*/ 156519 h 1454139"/>
              <a:gd name="connsiteX30" fmla="*/ 280086 w 1186249"/>
              <a:gd name="connsiteY30" fmla="*/ 313038 h 1454139"/>
              <a:gd name="connsiteX31" fmla="*/ 271849 w 1186249"/>
              <a:gd name="connsiteY31" fmla="*/ 453081 h 1454139"/>
              <a:gd name="connsiteX32" fmla="*/ 247135 w 1186249"/>
              <a:gd name="connsiteY32" fmla="*/ 518984 h 1454139"/>
              <a:gd name="connsiteX33" fmla="*/ 238897 w 1186249"/>
              <a:gd name="connsiteY33" fmla="*/ 543697 h 1454139"/>
              <a:gd name="connsiteX34" fmla="*/ 255373 w 1186249"/>
              <a:gd name="connsiteY34" fmla="*/ 535459 h 1454139"/>
              <a:gd name="connsiteX35" fmla="*/ 280086 w 1186249"/>
              <a:gd name="connsiteY35" fmla="*/ 510746 h 1454139"/>
              <a:gd name="connsiteX36" fmla="*/ 288324 w 1186249"/>
              <a:gd name="connsiteY36" fmla="*/ 691978 h 1454139"/>
              <a:gd name="connsiteX37" fmla="*/ 304800 w 1186249"/>
              <a:gd name="connsiteY37" fmla="*/ 626075 h 1454139"/>
              <a:gd name="connsiteX38" fmla="*/ 313038 w 1186249"/>
              <a:gd name="connsiteY38" fmla="*/ 601362 h 1454139"/>
              <a:gd name="connsiteX39" fmla="*/ 321276 w 1186249"/>
              <a:gd name="connsiteY39" fmla="*/ 691978 h 1454139"/>
              <a:gd name="connsiteX40" fmla="*/ 337751 w 1186249"/>
              <a:gd name="connsiteY40" fmla="*/ 724929 h 1454139"/>
              <a:gd name="connsiteX41" fmla="*/ 321276 w 1186249"/>
              <a:gd name="connsiteY41" fmla="*/ 774356 h 1454139"/>
              <a:gd name="connsiteX42" fmla="*/ 296562 w 1186249"/>
              <a:gd name="connsiteY42" fmla="*/ 823784 h 1454139"/>
              <a:gd name="connsiteX43" fmla="*/ 304800 w 1186249"/>
              <a:gd name="connsiteY43" fmla="*/ 799070 h 1454139"/>
              <a:gd name="connsiteX44" fmla="*/ 313038 w 1186249"/>
              <a:gd name="connsiteY44" fmla="*/ 823784 h 1454139"/>
              <a:gd name="connsiteX45" fmla="*/ 304800 w 1186249"/>
              <a:gd name="connsiteY45" fmla="*/ 856735 h 1454139"/>
              <a:gd name="connsiteX46" fmla="*/ 296562 w 1186249"/>
              <a:gd name="connsiteY46" fmla="*/ 897924 h 1454139"/>
              <a:gd name="connsiteX47" fmla="*/ 288324 w 1186249"/>
              <a:gd name="connsiteY47" fmla="*/ 955589 h 1454139"/>
              <a:gd name="connsiteX48" fmla="*/ 280086 w 1186249"/>
              <a:gd name="connsiteY48" fmla="*/ 996778 h 1454139"/>
              <a:gd name="connsiteX49" fmla="*/ 304800 w 1186249"/>
              <a:gd name="connsiteY49" fmla="*/ 972065 h 1454139"/>
              <a:gd name="connsiteX50" fmla="*/ 313038 w 1186249"/>
              <a:gd name="connsiteY50" fmla="*/ 947351 h 1454139"/>
              <a:gd name="connsiteX51" fmla="*/ 337751 w 1186249"/>
              <a:gd name="connsiteY51" fmla="*/ 897924 h 1454139"/>
              <a:gd name="connsiteX52" fmla="*/ 345989 w 1186249"/>
              <a:gd name="connsiteY52" fmla="*/ 930875 h 1454139"/>
              <a:gd name="connsiteX53" fmla="*/ 337751 w 1186249"/>
              <a:gd name="connsiteY53" fmla="*/ 963827 h 1454139"/>
              <a:gd name="connsiteX54" fmla="*/ 329513 w 1186249"/>
              <a:gd name="connsiteY54" fmla="*/ 1013254 h 1454139"/>
              <a:gd name="connsiteX55" fmla="*/ 321276 w 1186249"/>
              <a:gd name="connsiteY55" fmla="*/ 1054443 h 1454139"/>
              <a:gd name="connsiteX56" fmla="*/ 337751 w 1186249"/>
              <a:gd name="connsiteY56" fmla="*/ 1021492 h 1454139"/>
              <a:gd name="connsiteX57" fmla="*/ 354227 w 1186249"/>
              <a:gd name="connsiteY57" fmla="*/ 963827 h 1454139"/>
              <a:gd name="connsiteX58" fmla="*/ 362465 w 1186249"/>
              <a:gd name="connsiteY58" fmla="*/ 988540 h 1454139"/>
              <a:gd name="connsiteX59" fmla="*/ 354227 w 1186249"/>
              <a:gd name="connsiteY59" fmla="*/ 1062681 h 1454139"/>
              <a:gd name="connsiteX60" fmla="*/ 387178 w 1186249"/>
              <a:gd name="connsiteY60" fmla="*/ 996778 h 1454139"/>
              <a:gd name="connsiteX61" fmla="*/ 403654 w 1186249"/>
              <a:gd name="connsiteY61" fmla="*/ 972065 h 1454139"/>
              <a:gd name="connsiteX62" fmla="*/ 395416 w 1186249"/>
              <a:gd name="connsiteY62" fmla="*/ 1054443 h 1454139"/>
              <a:gd name="connsiteX63" fmla="*/ 420130 w 1186249"/>
              <a:gd name="connsiteY63" fmla="*/ 1037967 h 1454139"/>
              <a:gd name="connsiteX64" fmla="*/ 411892 w 1186249"/>
              <a:gd name="connsiteY64" fmla="*/ 1103870 h 1454139"/>
              <a:gd name="connsiteX65" fmla="*/ 395416 w 1186249"/>
              <a:gd name="connsiteY65" fmla="*/ 1219200 h 1454139"/>
              <a:gd name="connsiteX66" fmla="*/ 403654 w 1186249"/>
              <a:gd name="connsiteY66" fmla="*/ 1186248 h 1454139"/>
              <a:gd name="connsiteX67" fmla="*/ 411892 w 1186249"/>
              <a:gd name="connsiteY67" fmla="*/ 1210962 h 1454139"/>
              <a:gd name="connsiteX68" fmla="*/ 395416 w 1186249"/>
              <a:gd name="connsiteY68" fmla="*/ 1318054 h 1454139"/>
              <a:gd name="connsiteX69" fmla="*/ 387178 w 1186249"/>
              <a:gd name="connsiteY69" fmla="*/ 1351005 h 1454139"/>
              <a:gd name="connsiteX70" fmla="*/ 411892 w 1186249"/>
              <a:gd name="connsiteY70" fmla="*/ 1293340 h 1454139"/>
              <a:gd name="connsiteX71" fmla="*/ 428367 w 1186249"/>
              <a:gd name="connsiteY71" fmla="*/ 1334529 h 1454139"/>
              <a:gd name="connsiteX72" fmla="*/ 420130 w 1186249"/>
              <a:gd name="connsiteY72" fmla="*/ 1367481 h 1454139"/>
              <a:gd name="connsiteX73" fmla="*/ 411892 w 1186249"/>
              <a:gd name="connsiteY73" fmla="*/ 1433384 h 1454139"/>
              <a:gd name="connsiteX74" fmla="*/ 420130 w 1186249"/>
              <a:gd name="connsiteY74" fmla="*/ 1400432 h 1454139"/>
              <a:gd name="connsiteX75" fmla="*/ 444843 w 1186249"/>
              <a:gd name="connsiteY75" fmla="*/ 1367481 h 1454139"/>
              <a:gd name="connsiteX76" fmla="*/ 453081 w 1186249"/>
              <a:gd name="connsiteY76" fmla="*/ 1334529 h 1454139"/>
              <a:gd name="connsiteX77" fmla="*/ 461319 w 1186249"/>
              <a:gd name="connsiteY77" fmla="*/ 1359243 h 1454139"/>
              <a:gd name="connsiteX78" fmla="*/ 469557 w 1186249"/>
              <a:gd name="connsiteY78" fmla="*/ 1408670 h 1454139"/>
              <a:gd name="connsiteX79" fmla="*/ 486032 w 1186249"/>
              <a:gd name="connsiteY79" fmla="*/ 1375719 h 1454139"/>
              <a:gd name="connsiteX80" fmla="*/ 502508 w 1186249"/>
              <a:gd name="connsiteY80" fmla="*/ 1351005 h 1454139"/>
              <a:gd name="connsiteX81" fmla="*/ 527222 w 1186249"/>
              <a:gd name="connsiteY81" fmla="*/ 1301578 h 1454139"/>
              <a:gd name="connsiteX82" fmla="*/ 535459 w 1186249"/>
              <a:gd name="connsiteY82" fmla="*/ 1342767 h 1454139"/>
              <a:gd name="connsiteX83" fmla="*/ 543697 w 1186249"/>
              <a:gd name="connsiteY83" fmla="*/ 1367481 h 1454139"/>
              <a:gd name="connsiteX84" fmla="*/ 560173 w 1186249"/>
              <a:gd name="connsiteY84" fmla="*/ 1293340 h 1454139"/>
              <a:gd name="connsiteX85" fmla="*/ 568411 w 1186249"/>
              <a:gd name="connsiteY85" fmla="*/ 1252151 h 1454139"/>
              <a:gd name="connsiteX86" fmla="*/ 593124 w 1186249"/>
              <a:gd name="connsiteY86" fmla="*/ 1136821 h 1454139"/>
              <a:gd name="connsiteX87" fmla="*/ 584886 w 1186249"/>
              <a:gd name="connsiteY87" fmla="*/ 1178011 h 1454139"/>
              <a:gd name="connsiteX88" fmla="*/ 568411 w 1186249"/>
              <a:gd name="connsiteY88" fmla="*/ 1202724 h 1454139"/>
              <a:gd name="connsiteX89" fmla="*/ 551935 w 1186249"/>
              <a:gd name="connsiteY89" fmla="*/ 1285102 h 1454139"/>
              <a:gd name="connsiteX90" fmla="*/ 518984 w 1186249"/>
              <a:gd name="connsiteY90" fmla="*/ 1375719 h 1454139"/>
              <a:gd name="connsiteX91" fmla="*/ 510746 w 1186249"/>
              <a:gd name="connsiteY91" fmla="*/ 1408670 h 1454139"/>
              <a:gd name="connsiteX92" fmla="*/ 502508 w 1186249"/>
              <a:gd name="connsiteY92" fmla="*/ 1433384 h 1454139"/>
              <a:gd name="connsiteX93" fmla="*/ 494270 w 1186249"/>
              <a:gd name="connsiteY93" fmla="*/ 1400432 h 1454139"/>
              <a:gd name="connsiteX94" fmla="*/ 518984 w 1186249"/>
              <a:gd name="connsiteY94" fmla="*/ 1326292 h 1454139"/>
              <a:gd name="connsiteX95" fmla="*/ 527222 w 1186249"/>
              <a:gd name="connsiteY95" fmla="*/ 1276865 h 1454139"/>
              <a:gd name="connsiteX96" fmla="*/ 535459 w 1186249"/>
              <a:gd name="connsiteY96" fmla="*/ 1219200 h 1454139"/>
              <a:gd name="connsiteX97" fmla="*/ 551935 w 1186249"/>
              <a:gd name="connsiteY97" fmla="*/ 1161535 h 1454139"/>
              <a:gd name="connsiteX98" fmla="*/ 560173 w 1186249"/>
              <a:gd name="connsiteY98" fmla="*/ 1103870 h 1454139"/>
              <a:gd name="connsiteX99" fmla="*/ 584886 w 1186249"/>
              <a:gd name="connsiteY99" fmla="*/ 939113 h 1454139"/>
              <a:gd name="connsiteX100" fmla="*/ 593124 w 1186249"/>
              <a:gd name="connsiteY100" fmla="*/ 864973 h 1454139"/>
              <a:gd name="connsiteX101" fmla="*/ 560173 w 1186249"/>
              <a:gd name="connsiteY101" fmla="*/ 1062681 h 1454139"/>
              <a:gd name="connsiteX102" fmla="*/ 543697 w 1186249"/>
              <a:gd name="connsiteY102" fmla="*/ 1136821 h 1454139"/>
              <a:gd name="connsiteX103" fmla="*/ 535459 w 1186249"/>
              <a:gd name="connsiteY103" fmla="*/ 1161535 h 1454139"/>
              <a:gd name="connsiteX104" fmla="*/ 560173 w 1186249"/>
              <a:gd name="connsiteY104" fmla="*/ 1029729 h 1454139"/>
              <a:gd name="connsiteX105" fmla="*/ 568411 w 1186249"/>
              <a:gd name="connsiteY105" fmla="*/ 972065 h 1454139"/>
              <a:gd name="connsiteX106" fmla="*/ 576649 w 1186249"/>
              <a:gd name="connsiteY106" fmla="*/ 922638 h 1454139"/>
              <a:gd name="connsiteX107" fmla="*/ 584886 w 1186249"/>
              <a:gd name="connsiteY107" fmla="*/ 840259 h 1454139"/>
              <a:gd name="connsiteX108" fmla="*/ 568411 w 1186249"/>
              <a:gd name="connsiteY108" fmla="*/ 906162 h 1454139"/>
              <a:gd name="connsiteX109" fmla="*/ 543697 w 1186249"/>
              <a:gd name="connsiteY109" fmla="*/ 980302 h 1454139"/>
              <a:gd name="connsiteX110" fmla="*/ 527222 w 1186249"/>
              <a:gd name="connsiteY110" fmla="*/ 1029729 h 1454139"/>
              <a:gd name="connsiteX111" fmla="*/ 535459 w 1186249"/>
              <a:gd name="connsiteY111" fmla="*/ 955589 h 1454139"/>
              <a:gd name="connsiteX112" fmla="*/ 543697 w 1186249"/>
              <a:gd name="connsiteY112" fmla="*/ 914400 h 1454139"/>
              <a:gd name="connsiteX113" fmla="*/ 560173 w 1186249"/>
              <a:gd name="connsiteY113" fmla="*/ 799070 h 1454139"/>
              <a:gd name="connsiteX114" fmla="*/ 551935 w 1186249"/>
              <a:gd name="connsiteY114" fmla="*/ 914400 h 1454139"/>
              <a:gd name="connsiteX115" fmla="*/ 543697 w 1186249"/>
              <a:gd name="connsiteY115" fmla="*/ 963827 h 1454139"/>
              <a:gd name="connsiteX116" fmla="*/ 560173 w 1186249"/>
              <a:gd name="connsiteY116" fmla="*/ 840259 h 1454139"/>
              <a:gd name="connsiteX117" fmla="*/ 576649 w 1186249"/>
              <a:gd name="connsiteY117" fmla="*/ 733167 h 1454139"/>
              <a:gd name="connsiteX118" fmla="*/ 584886 w 1186249"/>
              <a:gd name="connsiteY118" fmla="*/ 881448 h 1454139"/>
              <a:gd name="connsiteX119" fmla="*/ 601362 w 1186249"/>
              <a:gd name="connsiteY119" fmla="*/ 766119 h 1454139"/>
              <a:gd name="connsiteX120" fmla="*/ 617838 w 1186249"/>
              <a:gd name="connsiteY120" fmla="*/ 659027 h 1454139"/>
              <a:gd name="connsiteX121" fmla="*/ 626076 w 1186249"/>
              <a:gd name="connsiteY121" fmla="*/ 543697 h 1454139"/>
              <a:gd name="connsiteX122" fmla="*/ 634313 w 1186249"/>
              <a:gd name="connsiteY122" fmla="*/ 510746 h 1454139"/>
              <a:gd name="connsiteX123" fmla="*/ 650789 w 1186249"/>
              <a:gd name="connsiteY123" fmla="*/ 370702 h 1454139"/>
              <a:gd name="connsiteX124" fmla="*/ 659027 w 1186249"/>
              <a:gd name="connsiteY124" fmla="*/ 214184 h 1454139"/>
              <a:gd name="connsiteX125" fmla="*/ 642551 w 1186249"/>
              <a:gd name="connsiteY125" fmla="*/ 428367 h 1454139"/>
              <a:gd name="connsiteX126" fmla="*/ 659027 w 1186249"/>
              <a:gd name="connsiteY126" fmla="*/ 362465 h 1454139"/>
              <a:gd name="connsiteX127" fmla="*/ 675503 w 1186249"/>
              <a:gd name="connsiteY127" fmla="*/ 247135 h 1454139"/>
              <a:gd name="connsiteX128" fmla="*/ 683740 w 1186249"/>
              <a:gd name="connsiteY128" fmla="*/ 189470 h 1454139"/>
              <a:gd name="connsiteX129" fmla="*/ 691978 w 1186249"/>
              <a:gd name="connsiteY129" fmla="*/ 140043 h 1454139"/>
              <a:gd name="connsiteX130" fmla="*/ 700216 w 1186249"/>
              <a:gd name="connsiteY130" fmla="*/ 65902 h 1454139"/>
              <a:gd name="connsiteX131" fmla="*/ 691978 w 1186249"/>
              <a:gd name="connsiteY131" fmla="*/ 271848 h 1454139"/>
              <a:gd name="connsiteX132" fmla="*/ 683740 w 1186249"/>
              <a:gd name="connsiteY132" fmla="*/ 313038 h 1454139"/>
              <a:gd name="connsiteX133" fmla="*/ 675503 w 1186249"/>
              <a:gd name="connsiteY133" fmla="*/ 378940 h 1454139"/>
              <a:gd name="connsiteX134" fmla="*/ 691978 w 1186249"/>
              <a:gd name="connsiteY134" fmla="*/ 238897 h 1454139"/>
              <a:gd name="connsiteX135" fmla="*/ 700216 w 1186249"/>
              <a:gd name="connsiteY135" fmla="*/ 189470 h 1454139"/>
              <a:gd name="connsiteX136" fmla="*/ 716692 w 1186249"/>
              <a:gd name="connsiteY136" fmla="*/ 115329 h 1454139"/>
              <a:gd name="connsiteX137" fmla="*/ 708454 w 1186249"/>
              <a:gd name="connsiteY137" fmla="*/ 461319 h 1454139"/>
              <a:gd name="connsiteX138" fmla="*/ 724930 w 1186249"/>
              <a:gd name="connsiteY138" fmla="*/ 411892 h 1454139"/>
              <a:gd name="connsiteX139" fmla="*/ 749643 w 1186249"/>
              <a:gd name="connsiteY139" fmla="*/ 271848 h 1454139"/>
              <a:gd name="connsiteX140" fmla="*/ 757881 w 1186249"/>
              <a:gd name="connsiteY140" fmla="*/ 238897 h 1454139"/>
              <a:gd name="connsiteX141" fmla="*/ 749643 w 1186249"/>
              <a:gd name="connsiteY141" fmla="*/ 304800 h 1454139"/>
              <a:gd name="connsiteX142" fmla="*/ 741405 w 1186249"/>
              <a:gd name="connsiteY142" fmla="*/ 337751 h 1454139"/>
              <a:gd name="connsiteX143" fmla="*/ 733167 w 1186249"/>
              <a:gd name="connsiteY143" fmla="*/ 378940 h 1454139"/>
              <a:gd name="connsiteX144" fmla="*/ 724930 w 1186249"/>
              <a:gd name="connsiteY144" fmla="*/ 436605 h 1454139"/>
              <a:gd name="connsiteX145" fmla="*/ 741405 w 1186249"/>
              <a:gd name="connsiteY145" fmla="*/ 411892 h 1454139"/>
              <a:gd name="connsiteX146" fmla="*/ 757881 w 1186249"/>
              <a:gd name="connsiteY146" fmla="*/ 378940 h 1454139"/>
              <a:gd name="connsiteX147" fmla="*/ 766119 w 1186249"/>
              <a:gd name="connsiteY147" fmla="*/ 337751 h 1454139"/>
              <a:gd name="connsiteX148" fmla="*/ 774357 w 1186249"/>
              <a:gd name="connsiteY148" fmla="*/ 304800 h 1454139"/>
              <a:gd name="connsiteX149" fmla="*/ 782594 w 1186249"/>
              <a:gd name="connsiteY149" fmla="*/ 337751 h 1454139"/>
              <a:gd name="connsiteX150" fmla="*/ 790832 w 1186249"/>
              <a:gd name="connsiteY150" fmla="*/ 469556 h 1454139"/>
              <a:gd name="connsiteX151" fmla="*/ 807308 w 1186249"/>
              <a:gd name="connsiteY151" fmla="*/ 428367 h 1454139"/>
              <a:gd name="connsiteX152" fmla="*/ 815546 w 1186249"/>
              <a:gd name="connsiteY152" fmla="*/ 387178 h 1454139"/>
              <a:gd name="connsiteX153" fmla="*/ 832022 w 1186249"/>
              <a:gd name="connsiteY153" fmla="*/ 411892 h 1454139"/>
              <a:gd name="connsiteX154" fmla="*/ 815546 w 1186249"/>
              <a:gd name="connsiteY154" fmla="*/ 486032 h 1454139"/>
              <a:gd name="connsiteX155" fmla="*/ 823784 w 1186249"/>
              <a:gd name="connsiteY155" fmla="*/ 518984 h 1454139"/>
              <a:gd name="connsiteX156" fmla="*/ 840259 w 1186249"/>
              <a:gd name="connsiteY156" fmla="*/ 461319 h 1454139"/>
              <a:gd name="connsiteX157" fmla="*/ 832022 w 1186249"/>
              <a:gd name="connsiteY157" fmla="*/ 518984 h 1454139"/>
              <a:gd name="connsiteX158" fmla="*/ 823784 w 1186249"/>
              <a:gd name="connsiteY158" fmla="*/ 634313 h 1454139"/>
              <a:gd name="connsiteX159" fmla="*/ 815546 w 1186249"/>
              <a:gd name="connsiteY159" fmla="*/ 700216 h 1454139"/>
              <a:gd name="connsiteX160" fmla="*/ 823784 w 1186249"/>
              <a:gd name="connsiteY160" fmla="*/ 675502 h 1454139"/>
              <a:gd name="connsiteX161" fmla="*/ 840259 w 1186249"/>
              <a:gd name="connsiteY161" fmla="*/ 650789 h 1454139"/>
              <a:gd name="connsiteX162" fmla="*/ 848497 w 1186249"/>
              <a:gd name="connsiteY162" fmla="*/ 617838 h 1454139"/>
              <a:gd name="connsiteX163" fmla="*/ 864973 w 1186249"/>
              <a:gd name="connsiteY163" fmla="*/ 551935 h 1454139"/>
              <a:gd name="connsiteX164" fmla="*/ 881449 w 1186249"/>
              <a:gd name="connsiteY164" fmla="*/ 510746 h 1454139"/>
              <a:gd name="connsiteX165" fmla="*/ 864973 w 1186249"/>
              <a:gd name="connsiteY165" fmla="*/ 576648 h 1454139"/>
              <a:gd name="connsiteX166" fmla="*/ 832022 w 1186249"/>
              <a:gd name="connsiteY166" fmla="*/ 766119 h 1454139"/>
              <a:gd name="connsiteX167" fmla="*/ 823784 w 1186249"/>
              <a:gd name="connsiteY167" fmla="*/ 799070 h 1454139"/>
              <a:gd name="connsiteX168" fmla="*/ 807308 w 1186249"/>
              <a:gd name="connsiteY168" fmla="*/ 848497 h 1454139"/>
              <a:gd name="connsiteX169" fmla="*/ 840259 w 1186249"/>
              <a:gd name="connsiteY169" fmla="*/ 782594 h 1454139"/>
              <a:gd name="connsiteX170" fmla="*/ 856735 w 1186249"/>
              <a:gd name="connsiteY170" fmla="*/ 716692 h 1454139"/>
              <a:gd name="connsiteX171" fmla="*/ 873211 w 1186249"/>
              <a:gd name="connsiteY171" fmla="*/ 691978 h 1454139"/>
              <a:gd name="connsiteX172" fmla="*/ 897924 w 1186249"/>
              <a:gd name="connsiteY172" fmla="*/ 626075 h 1454139"/>
              <a:gd name="connsiteX173" fmla="*/ 864973 w 1186249"/>
              <a:gd name="connsiteY173" fmla="*/ 807308 h 1454139"/>
              <a:gd name="connsiteX174" fmla="*/ 848497 w 1186249"/>
              <a:gd name="connsiteY174" fmla="*/ 881448 h 1454139"/>
              <a:gd name="connsiteX175" fmla="*/ 840259 w 1186249"/>
              <a:gd name="connsiteY175" fmla="*/ 906162 h 1454139"/>
              <a:gd name="connsiteX176" fmla="*/ 873211 w 1186249"/>
              <a:gd name="connsiteY176" fmla="*/ 840259 h 1454139"/>
              <a:gd name="connsiteX177" fmla="*/ 889686 w 1186249"/>
              <a:gd name="connsiteY177" fmla="*/ 807308 h 1454139"/>
              <a:gd name="connsiteX178" fmla="*/ 930876 w 1186249"/>
              <a:gd name="connsiteY178" fmla="*/ 724929 h 1454139"/>
              <a:gd name="connsiteX179" fmla="*/ 914400 w 1186249"/>
              <a:gd name="connsiteY179" fmla="*/ 757881 h 1454139"/>
              <a:gd name="connsiteX180" fmla="*/ 906162 w 1186249"/>
              <a:gd name="connsiteY180" fmla="*/ 807308 h 1454139"/>
              <a:gd name="connsiteX181" fmla="*/ 856735 w 1186249"/>
              <a:gd name="connsiteY181" fmla="*/ 963827 h 1454139"/>
              <a:gd name="connsiteX182" fmla="*/ 840259 w 1186249"/>
              <a:gd name="connsiteY182" fmla="*/ 1005016 h 1454139"/>
              <a:gd name="connsiteX183" fmla="*/ 873211 w 1186249"/>
              <a:gd name="connsiteY183" fmla="*/ 955589 h 1454139"/>
              <a:gd name="connsiteX184" fmla="*/ 889686 w 1186249"/>
              <a:gd name="connsiteY184" fmla="*/ 889686 h 1454139"/>
              <a:gd name="connsiteX185" fmla="*/ 906162 w 1186249"/>
              <a:gd name="connsiteY185" fmla="*/ 856735 h 1454139"/>
              <a:gd name="connsiteX186" fmla="*/ 889686 w 1186249"/>
              <a:gd name="connsiteY186" fmla="*/ 980302 h 1454139"/>
              <a:gd name="connsiteX187" fmla="*/ 873211 w 1186249"/>
              <a:gd name="connsiteY187" fmla="*/ 1029729 h 1454139"/>
              <a:gd name="connsiteX188" fmla="*/ 856735 w 1186249"/>
              <a:gd name="connsiteY188" fmla="*/ 1136821 h 1454139"/>
              <a:gd name="connsiteX189" fmla="*/ 848497 w 1186249"/>
              <a:gd name="connsiteY189" fmla="*/ 1178011 h 1454139"/>
              <a:gd name="connsiteX190" fmla="*/ 840259 w 1186249"/>
              <a:gd name="connsiteY190" fmla="*/ 1210962 h 1454139"/>
              <a:gd name="connsiteX191" fmla="*/ 897924 w 1186249"/>
              <a:gd name="connsiteY191" fmla="*/ 1103870 h 1454139"/>
              <a:gd name="connsiteX192" fmla="*/ 873211 w 1186249"/>
              <a:gd name="connsiteY192" fmla="*/ 1285102 h 1454139"/>
              <a:gd name="connsiteX193" fmla="*/ 864973 w 1186249"/>
              <a:gd name="connsiteY193" fmla="*/ 1326292 h 1454139"/>
              <a:gd name="connsiteX194" fmla="*/ 906162 w 1186249"/>
              <a:gd name="connsiteY194" fmla="*/ 1252151 h 1454139"/>
              <a:gd name="connsiteX195" fmla="*/ 914400 w 1186249"/>
              <a:gd name="connsiteY195" fmla="*/ 1210962 h 1454139"/>
              <a:gd name="connsiteX196" fmla="*/ 922638 w 1186249"/>
              <a:gd name="connsiteY196" fmla="*/ 1243913 h 1454139"/>
              <a:gd name="connsiteX197" fmla="*/ 914400 w 1186249"/>
              <a:gd name="connsiteY197" fmla="*/ 1309816 h 1454139"/>
              <a:gd name="connsiteX198" fmla="*/ 906162 w 1186249"/>
              <a:gd name="connsiteY198" fmla="*/ 1351005 h 1454139"/>
              <a:gd name="connsiteX199" fmla="*/ 922638 w 1186249"/>
              <a:gd name="connsiteY199" fmla="*/ 1342767 h 1454139"/>
              <a:gd name="connsiteX200" fmla="*/ 939113 w 1186249"/>
              <a:gd name="connsiteY200" fmla="*/ 1252151 h 1454139"/>
              <a:gd name="connsiteX201" fmla="*/ 947351 w 1186249"/>
              <a:gd name="connsiteY201" fmla="*/ 1227438 h 1454139"/>
              <a:gd name="connsiteX202" fmla="*/ 930876 w 1186249"/>
              <a:gd name="connsiteY202" fmla="*/ 1318054 h 1454139"/>
              <a:gd name="connsiteX203" fmla="*/ 947351 w 1186249"/>
              <a:gd name="connsiteY203" fmla="*/ 1276865 h 1454139"/>
              <a:gd name="connsiteX204" fmla="*/ 972065 w 1186249"/>
              <a:gd name="connsiteY204" fmla="*/ 1186248 h 1454139"/>
              <a:gd name="connsiteX205" fmla="*/ 980303 w 1186249"/>
              <a:gd name="connsiteY205" fmla="*/ 1210962 h 1454139"/>
              <a:gd name="connsiteX206" fmla="*/ 972065 w 1186249"/>
              <a:gd name="connsiteY206" fmla="*/ 1235675 h 1454139"/>
              <a:gd name="connsiteX207" fmla="*/ 955589 w 1186249"/>
              <a:gd name="connsiteY207" fmla="*/ 1383956 h 1454139"/>
              <a:gd name="connsiteX208" fmla="*/ 963827 w 1186249"/>
              <a:gd name="connsiteY208" fmla="*/ 1326292 h 1454139"/>
              <a:gd name="connsiteX209" fmla="*/ 980303 w 1186249"/>
              <a:gd name="connsiteY209" fmla="*/ 1260389 h 1454139"/>
              <a:gd name="connsiteX210" fmla="*/ 1005016 w 1186249"/>
              <a:gd name="connsiteY210" fmla="*/ 1186248 h 1454139"/>
              <a:gd name="connsiteX211" fmla="*/ 996778 w 1186249"/>
              <a:gd name="connsiteY211" fmla="*/ 1260389 h 1454139"/>
              <a:gd name="connsiteX212" fmla="*/ 988540 w 1186249"/>
              <a:gd name="connsiteY212" fmla="*/ 1293340 h 1454139"/>
              <a:gd name="connsiteX213" fmla="*/ 972065 w 1186249"/>
              <a:gd name="connsiteY213" fmla="*/ 1383956 h 1454139"/>
              <a:gd name="connsiteX214" fmla="*/ 955589 w 1186249"/>
              <a:gd name="connsiteY214" fmla="*/ 1449859 h 1454139"/>
              <a:gd name="connsiteX215" fmla="*/ 980303 w 1186249"/>
              <a:gd name="connsiteY215" fmla="*/ 1359243 h 1454139"/>
              <a:gd name="connsiteX216" fmla="*/ 1005016 w 1186249"/>
              <a:gd name="connsiteY216" fmla="*/ 1276865 h 1454139"/>
              <a:gd name="connsiteX217" fmla="*/ 1013254 w 1186249"/>
              <a:gd name="connsiteY217" fmla="*/ 1227438 h 1454139"/>
              <a:gd name="connsiteX218" fmla="*/ 1029730 w 1186249"/>
              <a:gd name="connsiteY218" fmla="*/ 1186248 h 1454139"/>
              <a:gd name="connsiteX219" fmla="*/ 1037967 w 1186249"/>
              <a:gd name="connsiteY219" fmla="*/ 1153297 h 1454139"/>
              <a:gd name="connsiteX220" fmla="*/ 1046205 w 1186249"/>
              <a:gd name="connsiteY220" fmla="*/ 1128584 h 1454139"/>
              <a:gd name="connsiteX221" fmla="*/ 1054443 w 1186249"/>
              <a:gd name="connsiteY221" fmla="*/ 1186248 h 1454139"/>
              <a:gd name="connsiteX222" fmla="*/ 1037967 w 1186249"/>
              <a:gd name="connsiteY222" fmla="*/ 1268627 h 1454139"/>
              <a:gd name="connsiteX223" fmla="*/ 1062681 w 1186249"/>
              <a:gd name="connsiteY223" fmla="*/ 1219200 h 1454139"/>
              <a:gd name="connsiteX224" fmla="*/ 1103870 w 1186249"/>
              <a:gd name="connsiteY224" fmla="*/ 1103870 h 1454139"/>
              <a:gd name="connsiteX225" fmla="*/ 1112108 w 1186249"/>
              <a:gd name="connsiteY225" fmla="*/ 1054443 h 1454139"/>
              <a:gd name="connsiteX226" fmla="*/ 1128584 w 1186249"/>
              <a:gd name="connsiteY226" fmla="*/ 955589 h 1454139"/>
              <a:gd name="connsiteX227" fmla="*/ 1136822 w 1186249"/>
              <a:gd name="connsiteY227" fmla="*/ 930875 h 1454139"/>
              <a:gd name="connsiteX228" fmla="*/ 1120346 w 1186249"/>
              <a:gd name="connsiteY228" fmla="*/ 1046205 h 1454139"/>
              <a:gd name="connsiteX229" fmla="*/ 1112108 w 1186249"/>
              <a:gd name="connsiteY229" fmla="*/ 1136821 h 1454139"/>
              <a:gd name="connsiteX230" fmla="*/ 1095632 w 1186249"/>
              <a:gd name="connsiteY230" fmla="*/ 1186248 h 1454139"/>
              <a:gd name="connsiteX231" fmla="*/ 1103870 w 1186249"/>
              <a:gd name="connsiteY231" fmla="*/ 1054443 h 1454139"/>
              <a:gd name="connsiteX232" fmla="*/ 1112108 w 1186249"/>
              <a:gd name="connsiteY232" fmla="*/ 1021492 h 1454139"/>
              <a:gd name="connsiteX233" fmla="*/ 1120346 w 1186249"/>
              <a:gd name="connsiteY233" fmla="*/ 980302 h 1454139"/>
              <a:gd name="connsiteX234" fmla="*/ 1112108 w 1186249"/>
              <a:gd name="connsiteY234" fmla="*/ 955589 h 1454139"/>
              <a:gd name="connsiteX235" fmla="*/ 1103870 w 1186249"/>
              <a:gd name="connsiteY235" fmla="*/ 980302 h 1454139"/>
              <a:gd name="connsiteX236" fmla="*/ 1095632 w 1186249"/>
              <a:gd name="connsiteY236" fmla="*/ 1021492 h 1454139"/>
              <a:gd name="connsiteX237" fmla="*/ 1087394 w 1186249"/>
              <a:gd name="connsiteY237" fmla="*/ 1046205 h 1454139"/>
              <a:gd name="connsiteX238" fmla="*/ 1079157 w 1186249"/>
              <a:gd name="connsiteY238" fmla="*/ 1079156 h 1454139"/>
              <a:gd name="connsiteX239" fmla="*/ 1087394 w 1186249"/>
              <a:gd name="connsiteY239" fmla="*/ 980302 h 1454139"/>
              <a:gd name="connsiteX240" fmla="*/ 1079157 w 1186249"/>
              <a:gd name="connsiteY240" fmla="*/ 922638 h 1454139"/>
              <a:gd name="connsiteX241" fmla="*/ 1103870 w 1186249"/>
              <a:gd name="connsiteY241" fmla="*/ 840259 h 1454139"/>
              <a:gd name="connsiteX242" fmla="*/ 1112108 w 1186249"/>
              <a:gd name="connsiteY242" fmla="*/ 807308 h 1454139"/>
              <a:gd name="connsiteX243" fmla="*/ 1128584 w 1186249"/>
              <a:gd name="connsiteY243" fmla="*/ 749643 h 1454139"/>
              <a:gd name="connsiteX244" fmla="*/ 1120346 w 1186249"/>
              <a:gd name="connsiteY244" fmla="*/ 889686 h 1454139"/>
              <a:gd name="connsiteX245" fmla="*/ 1136822 w 1186249"/>
              <a:gd name="connsiteY245" fmla="*/ 832021 h 1454139"/>
              <a:gd name="connsiteX246" fmla="*/ 1153297 w 1186249"/>
              <a:gd name="connsiteY246" fmla="*/ 766119 h 1454139"/>
              <a:gd name="connsiteX247" fmla="*/ 1161535 w 1186249"/>
              <a:gd name="connsiteY247" fmla="*/ 716692 h 1454139"/>
              <a:gd name="connsiteX248" fmla="*/ 1186249 w 1186249"/>
              <a:gd name="connsiteY248" fmla="*/ 634313 h 1454139"/>
              <a:gd name="connsiteX249" fmla="*/ 1178011 w 1186249"/>
              <a:gd name="connsiteY249" fmla="*/ 626075 h 1454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Lst>
            <a:rect l="l" t="t" r="r" b="b"/>
            <a:pathLst>
              <a:path w="1186249" h="1454139">
                <a:moveTo>
                  <a:pt x="0" y="922638"/>
                </a:moveTo>
                <a:cubicBezTo>
                  <a:pt x="2746" y="886941"/>
                  <a:pt x="-5059" y="848788"/>
                  <a:pt x="8238" y="815546"/>
                </a:cubicBezTo>
                <a:cubicBezTo>
                  <a:pt x="12565" y="804729"/>
                  <a:pt x="24713" y="848497"/>
                  <a:pt x="32951" y="840259"/>
                </a:cubicBezTo>
                <a:cubicBezTo>
                  <a:pt x="48962" y="824247"/>
                  <a:pt x="42266" y="795838"/>
                  <a:pt x="49427" y="774356"/>
                </a:cubicBezTo>
                <a:cubicBezTo>
                  <a:pt x="52173" y="766118"/>
                  <a:pt x="55279" y="757992"/>
                  <a:pt x="57665" y="749643"/>
                </a:cubicBezTo>
                <a:cubicBezTo>
                  <a:pt x="60775" y="738757"/>
                  <a:pt x="63157" y="727676"/>
                  <a:pt x="65903" y="716692"/>
                </a:cubicBezTo>
                <a:cubicBezTo>
                  <a:pt x="68649" y="691978"/>
                  <a:pt x="71235" y="667246"/>
                  <a:pt x="74140" y="642551"/>
                </a:cubicBezTo>
                <a:cubicBezTo>
                  <a:pt x="76727" y="620564"/>
                  <a:pt x="62577" y="566747"/>
                  <a:pt x="82378" y="576648"/>
                </a:cubicBezTo>
                <a:cubicBezTo>
                  <a:pt x="104619" y="587768"/>
                  <a:pt x="87870" y="626075"/>
                  <a:pt x="90616" y="650789"/>
                </a:cubicBezTo>
                <a:cubicBezTo>
                  <a:pt x="93362" y="612346"/>
                  <a:pt x="92156" y="573414"/>
                  <a:pt x="98854" y="535459"/>
                </a:cubicBezTo>
                <a:cubicBezTo>
                  <a:pt x="100575" y="525709"/>
                  <a:pt x="111430" y="519846"/>
                  <a:pt x="115330" y="510746"/>
                </a:cubicBezTo>
                <a:cubicBezTo>
                  <a:pt x="119790" y="500339"/>
                  <a:pt x="120457" y="488680"/>
                  <a:pt x="123567" y="477794"/>
                </a:cubicBezTo>
                <a:cubicBezTo>
                  <a:pt x="147214" y="395026"/>
                  <a:pt x="114276" y="523197"/>
                  <a:pt x="140043" y="420129"/>
                </a:cubicBezTo>
                <a:cubicBezTo>
                  <a:pt x="142789" y="428367"/>
                  <a:pt x="147133" y="453450"/>
                  <a:pt x="148281" y="444843"/>
                </a:cubicBezTo>
                <a:cubicBezTo>
                  <a:pt x="154824" y="395774"/>
                  <a:pt x="152230" y="247245"/>
                  <a:pt x="156519" y="296562"/>
                </a:cubicBezTo>
                <a:cubicBezTo>
                  <a:pt x="166275" y="408756"/>
                  <a:pt x="162011" y="521729"/>
                  <a:pt x="164757" y="634313"/>
                </a:cubicBezTo>
                <a:cubicBezTo>
                  <a:pt x="170249" y="590378"/>
                  <a:pt x="173953" y="546182"/>
                  <a:pt x="181232" y="502508"/>
                </a:cubicBezTo>
                <a:cubicBezTo>
                  <a:pt x="183978" y="486032"/>
                  <a:pt x="187518" y="469670"/>
                  <a:pt x="189470" y="453081"/>
                </a:cubicBezTo>
                <a:cubicBezTo>
                  <a:pt x="193014" y="422959"/>
                  <a:pt x="194164" y="392587"/>
                  <a:pt x="197708" y="362465"/>
                </a:cubicBezTo>
                <a:cubicBezTo>
                  <a:pt x="203761" y="311014"/>
                  <a:pt x="204638" y="323044"/>
                  <a:pt x="214184" y="280086"/>
                </a:cubicBezTo>
                <a:cubicBezTo>
                  <a:pt x="221862" y="245535"/>
                  <a:pt x="224696" y="225251"/>
                  <a:pt x="230659" y="189470"/>
                </a:cubicBezTo>
                <a:cubicBezTo>
                  <a:pt x="233405" y="255373"/>
                  <a:pt x="231992" y="321581"/>
                  <a:pt x="238897" y="387178"/>
                </a:cubicBezTo>
                <a:cubicBezTo>
                  <a:pt x="240363" y="401103"/>
                  <a:pt x="244630" y="359765"/>
                  <a:pt x="247135" y="345989"/>
                </a:cubicBezTo>
                <a:cubicBezTo>
                  <a:pt x="250123" y="329555"/>
                  <a:pt x="252833" y="313071"/>
                  <a:pt x="255373" y="296562"/>
                </a:cubicBezTo>
                <a:cubicBezTo>
                  <a:pt x="258326" y="277371"/>
                  <a:pt x="259543" y="257883"/>
                  <a:pt x="263611" y="238897"/>
                </a:cubicBezTo>
                <a:cubicBezTo>
                  <a:pt x="282089" y="152662"/>
                  <a:pt x="278959" y="211403"/>
                  <a:pt x="288324" y="131805"/>
                </a:cubicBezTo>
                <a:cubicBezTo>
                  <a:pt x="304619" y="-6703"/>
                  <a:pt x="287479" y="86602"/>
                  <a:pt x="304800" y="0"/>
                </a:cubicBezTo>
                <a:cubicBezTo>
                  <a:pt x="302054" y="43935"/>
                  <a:pt x="299938" y="87914"/>
                  <a:pt x="296562" y="131805"/>
                </a:cubicBezTo>
                <a:cubicBezTo>
                  <a:pt x="294445" y="159320"/>
                  <a:pt x="283787" y="241405"/>
                  <a:pt x="288324" y="214184"/>
                </a:cubicBezTo>
                <a:cubicBezTo>
                  <a:pt x="306982" y="102236"/>
                  <a:pt x="310196" y="13363"/>
                  <a:pt x="296562" y="156519"/>
                </a:cubicBezTo>
                <a:cubicBezTo>
                  <a:pt x="282490" y="304273"/>
                  <a:pt x="295479" y="205287"/>
                  <a:pt x="280086" y="313038"/>
                </a:cubicBezTo>
                <a:cubicBezTo>
                  <a:pt x="277340" y="359719"/>
                  <a:pt x="276282" y="406530"/>
                  <a:pt x="271849" y="453081"/>
                </a:cubicBezTo>
                <a:cubicBezTo>
                  <a:pt x="268750" y="485624"/>
                  <a:pt x="259870" y="489271"/>
                  <a:pt x="247135" y="518984"/>
                </a:cubicBezTo>
                <a:cubicBezTo>
                  <a:pt x="243714" y="526965"/>
                  <a:pt x="241643" y="535459"/>
                  <a:pt x="238897" y="543697"/>
                </a:cubicBezTo>
                <a:cubicBezTo>
                  <a:pt x="254473" y="590426"/>
                  <a:pt x="240129" y="562136"/>
                  <a:pt x="255373" y="535459"/>
                </a:cubicBezTo>
                <a:cubicBezTo>
                  <a:pt x="261153" y="525344"/>
                  <a:pt x="271848" y="518984"/>
                  <a:pt x="280086" y="510746"/>
                </a:cubicBezTo>
                <a:cubicBezTo>
                  <a:pt x="282832" y="571157"/>
                  <a:pt x="275653" y="632847"/>
                  <a:pt x="288324" y="691978"/>
                </a:cubicBezTo>
                <a:cubicBezTo>
                  <a:pt x="293069" y="714119"/>
                  <a:pt x="297639" y="647557"/>
                  <a:pt x="304800" y="626075"/>
                </a:cubicBezTo>
                <a:lnTo>
                  <a:pt x="313038" y="601362"/>
                </a:lnTo>
                <a:cubicBezTo>
                  <a:pt x="315784" y="631567"/>
                  <a:pt x="315328" y="662237"/>
                  <a:pt x="321276" y="691978"/>
                </a:cubicBezTo>
                <a:cubicBezTo>
                  <a:pt x="323684" y="704020"/>
                  <a:pt x="337751" y="712649"/>
                  <a:pt x="337751" y="724929"/>
                </a:cubicBezTo>
                <a:cubicBezTo>
                  <a:pt x="337751" y="742296"/>
                  <a:pt x="329043" y="758823"/>
                  <a:pt x="321276" y="774356"/>
                </a:cubicBezTo>
                <a:cubicBezTo>
                  <a:pt x="313038" y="790832"/>
                  <a:pt x="290737" y="841259"/>
                  <a:pt x="296562" y="823784"/>
                </a:cubicBezTo>
                <a:lnTo>
                  <a:pt x="304800" y="799070"/>
                </a:lnTo>
                <a:cubicBezTo>
                  <a:pt x="307546" y="807308"/>
                  <a:pt x="313038" y="815100"/>
                  <a:pt x="313038" y="823784"/>
                </a:cubicBezTo>
                <a:cubicBezTo>
                  <a:pt x="313038" y="835106"/>
                  <a:pt x="307256" y="845683"/>
                  <a:pt x="304800" y="856735"/>
                </a:cubicBezTo>
                <a:cubicBezTo>
                  <a:pt x="301763" y="870403"/>
                  <a:pt x="298864" y="884113"/>
                  <a:pt x="296562" y="897924"/>
                </a:cubicBezTo>
                <a:cubicBezTo>
                  <a:pt x="293370" y="917077"/>
                  <a:pt x="291516" y="936436"/>
                  <a:pt x="288324" y="955589"/>
                </a:cubicBezTo>
                <a:cubicBezTo>
                  <a:pt x="286022" y="969400"/>
                  <a:pt x="270185" y="986877"/>
                  <a:pt x="280086" y="996778"/>
                </a:cubicBezTo>
                <a:lnTo>
                  <a:pt x="304800" y="972065"/>
                </a:lnTo>
                <a:cubicBezTo>
                  <a:pt x="307546" y="963827"/>
                  <a:pt x="309155" y="955118"/>
                  <a:pt x="313038" y="947351"/>
                </a:cubicBezTo>
                <a:cubicBezTo>
                  <a:pt x="344976" y="883473"/>
                  <a:pt x="317044" y="960044"/>
                  <a:pt x="337751" y="897924"/>
                </a:cubicBezTo>
                <a:cubicBezTo>
                  <a:pt x="340497" y="908908"/>
                  <a:pt x="345989" y="919553"/>
                  <a:pt x="345989" y="930875"/>
                </a:cubicBezTo>
                <a:cubicBezTo>
                  <a:pt x="345989" y="942197"/>
                  <a:pt x="339971" y="952725"/>
                  <a:pt x="337751" y="963827"/>
                </a:cubicBezTo>
                <a:cubicBezTo>
                  <a:pt x="334475" y="980206"/>
                  <a:pt x="332501" y="996820"/>
                  <a:pt x="329513" y="1013254"/>
                </a:cubicBezTo>
                <a:cubicBezTo>
                  <a:pt x="327008" y="1027030"/>
                  <a:pt x="311375" y="1044542"/>
                  <a:pt x="321276" y="1054443"/>
                </a:cubicBezTo>
                <a:cubicBezTo>
                  <a:pt x="329959" y="1063126"/>
                  <a:pt x="332914" y="1032779"/>
                  <a:pt x="337751" y="1021492"/>
                </a:cubicBezTo>
                <a:cubicBezTo>
                  <a:pt x="344842" y="1004946"/>
                  <a:pt x="350046" y="980549"/>
                  <a:pt x="354227" y="963827"/>
                </a:cubicBezTo>
                <a:cubicBezTo>
                  <a:pt x="356973" y="972065"/>
                  <a:pt x="362465" y="979857"/>
                  <a:pt x="362465" y="988540"/>
                </a:cubicBezTo>
                <a:cubicBezTo>
                  <a:pt x="362465" y="1013406"/>
                  <a:pt x="330637" y="1054817"/>
                  <a:pt x="354227" y="1062681"/>
                </a:cubicBezTo>
                <a:cubicBezTo>
                  <a:pt x="377527" y="1070448"/>
                  <a:pt x="373554" y="1017213"/>
                  <a:pt x="387178" y="996778"/>
                </a:cubicBezTo>
                <a:lnTo>
                  <a:pt x="403654" y="972065"/>
                </a:lnTo>
                <a:cubicBezTo>
                  <a:pt x="400908" y="999524"/>
                  <a:pt x="388723" y="1027671"/>
                  <a:pt x="395416" y="1054443"/>
                </a:cubicBezTo>
                <a:cubicBezTo>
                  <a:pt x="397817" y="1064048"/>
                  <a:pt x="416999" y="1028574"/>
                  <a:pt x="420130" y="1037967"/>
                </a:cubicBezTo>
                <a:cubicBezTo>
                  <a:pt x="427131" y="1058970"/>
                  <a:pt x="415258" y="1081989"/>
                  <a:pt x="411892" y="1103870"/>
                </a:cubicBezTo>
                <a:cubicBezTo>
                  <a:pt x="404287" y="1153304"/>
                  <a:pt x="395416" y="1159803"/>
                  <a:pt x="395416" y="1219200"/>
                </a:cubicBezTo>
                <a:cubicBezTo>
                  <a:pt x="395416" y="1230522"/>
                  <a:pt x="400908" y="1197232"/>
                  <a:pt x="403654" y="1186248"/>
                </a:cubicBezTo>
                <a:cubicBezTo>
                  <a:pt x="406400" y="1194486"/>
                  <a:pt x="411892" y="1202278"/>
                  <a:pt x="411892" y="1210962"/>
                </a:cubicBezTo>
                <a:cubicBezTo>
                  <a:pt x="411892" y="1218875"/>
                  <a:pt x="397728" y="1306496"/>
                  <a:pt x="395416" y="1318054"/>
                </a:cubicBezTo>
                <a:cubicBezTo>
                  <a:pt x="393196" y="1329156"/>
                  <a:pt x="375856" y="1351005"/>
                  <a:pt x="387178" y="1351005"/>
                </a:cubicBezTo>
                <a:cubicBezTo>
                  <a:pt x="393965" y="1351005"/>
                  <a:pt x="409368" y="1300911"/>
                  <a:pt x="411892" y="1293340"/>
                </a:cubicBezTo>
                <a:cubicBezTo>
                  <a:pt x="417384" y="1307070"/>
                  <a:pt x="426734" y="1319832"/>
                  <a:pt x="428367" y="1334529"/>
                </a:cubicBezTo>
                <a:cubicBezTo>
                  <a:pt x="429617" y="1345782"/>
                  <a:pt x="421991" y="1356313"/>
                  <a:pt x="420130" y="1367481"/>
                </a:cubicBezTo>
                <a:cubicBezTo>
                  <a:pt x="416491" y="1389318"/>
                  <a:pt x="411892" y="1411245"/>
                  <a:pt x="411892" y="1433384"/>
                </a:cubicBezTo>
                <a:cubicBezTo>
                  <a:pt x="411892" y="1444706"/>
                  <a:pt x="415067" y="1410559"/>
                  <a:pt x="420130" y="1400432"/>
                </a:cubicBezTo>
                <a:cubicBezTo>
                  <a:pt x="426270" y="1388152"/>
                  <a:pt x="436605" y="1378465"/>
                  <a:pt x="444843" y="1367481"/>
                </a:cubicBezTo>
                <a:cubicBezTo>
                  <a:pt x="447589" y="1356497"/>
                  <a:pt x="442954" y="1339592"/>
                  <a:pt x="453081" y="1334529"/>
                </a:cubicBezTo>
                <a:cubicBezTo>
                  <a:pt x="460848" y="1330646"/>
                  <a:pt x="459435" y="1350766"/>
                  <a:pt x="461319" y="1359243"/>
                </a:cubicBezTo>
                <a:cubicBezTo>
                  <a:pt x="464942" y="1375548"/>
                  <a:pt x="466811" y="1392194"/>
                  <a:pt x="469557" y="1408670"/>
                </a:cubicBezTo>
                <a:cubicBezTo>
                  <a:pt x="475049" y="1397686"/>
                  <a:pt x="479939" y="1386381"/>
                  <a:pt x="486032" y="1375719"/>
                </a:cubicBezTo>
                <a:cubicBezTo>
                  <a:pt x="490944" y="1367123"/>
                  <a:pt x="497700" y="1359660"/>
                  <a:pt x="502508" y="1351005"/>
                </a:cubicBezTo>
                <a:cubicBezTo>
                  <a:pt x="511454" y="1334903"/>
                  <a:pt x="518984" y="1318054"/>
                  <a:pt x="527222" y="1301578"/>
                </a:cubicBezTo>
                <a:cubicBezTo>
                  <a:pt x="529968" y="1315308"/>
                  <a:pt x="535459" y="1328765"/>
                  <a:pt x="535459" y="1342767"/>
                </a:cubicBezTo>
                <a:cubicBezTo>
                  <a:pt x="535459" y="1387163"/>
                  <a:pt x="512110" y="1414862"/>
                  <a:pt x="543697" y="1367481"/>
                </a:cubicBezTo>
                <a:cubicBezTo>
                  <a:pt x="568543" y="1243256"/>
                  <a:pt x="536905" y="1398044"/>
                  <a:pt x="560173" y="1293340"/>
                </a:cubicBezTo>
                <a:cubicBezTo>
                  <a:pt x="563210" y="1279672"/>
                  <a:pt x="565263" y="1265794"/>
                  <a:pt x="568411" y="1252151"/>
                </a:cubicBezTo>
                <a:cubicBezTo>
                  <a:pt x="572722" y="1233469"/>
                  <a:pt x="593124" y="1161798"/>
                  <a:pt x="593124" y="1136821"/>
                </a:cubicBezTo>
                <a:cubicBezTo>
                  <a:pt x="593124" y="1122819"/>
                  <a:pt x="589802" y="1164901"/>
                  <a:pt x="584886" y="1178011"/>
                </a:cubicBezTo>
                <a:cubicBezTo>
                  <a:pt x="581410" y="1187281"/>
                  <a:pt x="573903" y="1194486"/>
                  <a:pt x="568411" y="1202724"/>
                </a:cubicBezTo>
                <a:cubicBezTo>
                  <a:pt x="562844" y="1236125"/>
                  <a:pt x="561152" y="1254379"/>
                  <a:pt x="551935" y="1285102"/>
                </a:cubicBezTo>
                <a:cubicBezTo>
                  <a:pt x="511545" y="1419731"/>
                  <a:pt x="558289" y="1257801"/>
                  <a:pt x="518984" y="1375719"/>
                </a:cubicBezTo>
                <a:cubicBezTo>
                  <a:pt x="515404" y="1386460"/>
                  <a:pt x="513856" y="1397784"/>
                  <a:pt x="510746" y="1408670"/>
                </a:cubicBezTo>
                <a:cubicBezTo>
                  <a:pt x="508360" y="1417019"/>
                  <a:pt x="505254" y="1425146"/>
                  <a:pt x="502508" y="1433384"/>
                </a:cubicBezTo>
                <a:cubicBezTo>
                  <a:pt x="499762" y="1422400"/>
                  <a:pt x="494270" y="1411754"/>
                  <a:pt x="494270" y="1400432"/>
                </a:cubicBezTo>
                <a:cubicBezTo>
                  <a:pt x="494270" y="1368493"/>
                  <a:pt x="505584" y="1353092"/>
                  <a:pt x="518984" y="1326292"/>
                </a:cubicBezTo>
                <a:cubicBezTo>
                  <a:pt x="521730" y="1309816"/>
                  <a:pt x="524682" y="1293374"/>
                  <a:pt x="527222" y="1276865"/>
                </a:cubicBezTo>
                <a:cubicBezTo>
                  <a:pt x="530174" y="1257674"/>
                  <a:pt x="531391" y="1238186"/>
                  <a:pt x="535459" y="1219200"/>
                </a:cubicBezTo>
                <a:cubicBezTo>
                  <a:pt x="539648" y="1199653"/>
                  <a:pt x="547746" y="1181082"/>
                  <a:pt x="551935" y="1161535"/>
                </a:cubicBezTo>
                <a:cubicBezTo>
                  <a:pt x="556003" y="1142549"/>
                  <a:pt x="557662" y="1123124"/>
                  <a:pt x="560173" y="1103870"/>
                </a:cubicBezTo>
                <a:cubicBezTo>
                  <a:pt x="579679" y="954327"/>
                  <a:pt x="565496" y="1016683"/>
                  <a:pt x="584886" y="939113"/>
                </a:cubicBezTo>
                <a:cubicBezTo>
                  <a:pt x="587632" y="914400"/>
                  <a:pt x="598000" y="840590"/>
                  <a:pt x="593124" y="864973"/>
                </a:cubicBezTo>
                <a:cubicBezTo>
                  <a:pt x="580021" y="930487"/>
                  <a:pt x="574667" y="997460"/>
                  <a:pt x="560173" y="1062681"/>
                </a:cubicBezTo>
                <a:cubicBezTo>
                  <a:pt x="554681" y="1087394"/>
                  <a:pt x="549837" y="1112261"/>
                  <a:pt x="543697" y="1136821"/>
                </a:cubicBezTo>
                <a:cubicBezTo>
                  <a:pt x="541591" y="1145245"/>
                  <a:pt x="534500" y="1170166"/>
                  <a:pt x="535459" y="1161535"/>
                </a:cubicBezTo>
                <a:cubicBezTo>
                  <a:pt x="558740" y="952012"/>
                  <a:pt x="542157" y="1128813"/>
                  <a:pt x="560173" y="1029729"/>
                </a:cubicBezTo>
                <a:cubicBezTo>
                  <a:pt x="563646" y="1010626"/>
                  <a:pt x="565459" y="991256"/>
                  <a:pt x="568411" y="972065"/>
                </a:cubicBezTo>
                <a:cubicBezTo>
                  <a:pt x="570951" y="955556"/>
                  <a:pt x="574577" y="939212"/>
                  <a:pt x="576649" y="922638"/>
                </a:cubicBezTo>
                <a:cubicBezTo>
                  <a:pt x="580072" y="895254"/>
                  <a:pt x="597228" y="864942"/>
                  <a:pt x="584886" y="840259"/>
                </a:cubicBezTo>
                <a:cubicBezTo>
                  <a:pt x="574759" y="820006"/>
                  <a:pt x="573903" y="884194"/>
                  <a:pt x="568411" y="906162"/>
                </a:cubicBezTo>
                <a:cubicBezTo>
                  <a:pt x="553421" y="966125"/>
                  <a:pt x="568513" y="912058"/>
                  <a:pt x="543697" y="980302"/>
                </a:cubicBezTo>
                <a:cubicBezTo>
                  <a:pt x="537762" y="996623"/>
                  <a:pt x="527222" y="1029729"/>
                  <a:pt x="527222" y="1029729"/>
                </a:cubicBezTo>
                <a:cubicBezTo>
                  <a:pt x="529968" y="1005016"/>
                  <a:pt x="531943" y="980204"/>
                  <a:pt x="535459" y="955589"/>
                </a:cubicBezTo>
                <a:cubicBezTo>
                  <a:pt x="537439" y="941728"/>
                  <a:pt x="541717" y="928261"/>
                  <a:pt x="543697" y="914400"/>
                </a:cubicBezTo>
                <a:cubicBezTo>
                  <a:pt x="563265" y="777423"/>
                  <a:pt x="541549" y="892188"/>
                  <a:pt x="560173" y="799070"/>
                </a:cubicBezTo>
                <a:cubicBezTo>
                  <a:pt x="557427" y="837513"/>
                  <a:pt x="555770" y="876050"/>
                  <a:pt x="551935" y="914400"/>
                </a:cubicBezTo>
                <a:cubicBezTo>
                  <a:pt x="550273" y="931020"/>
                  <a:pt x="543697" y="980530"/>
                  <a:pt x="543697" y="963827"/>
                </a:cubicBezTo>
                <a:cubicBezTo>
                  <a:pt x="543697" y="889761"/>
                  <a:pt x="551409" y="897222"/>
                  <a:pt x="560173" y="840259"/>
                </a:cubicBezTo>
                <a:cubicBezTo>
                  <a:pt x="580122" y="710590"/>
                  <a:pt x="557761" y="827606"/>
                  <a:pt x="576649" y="733167"/>
                </a:cubicBezTo>
                <a:cubicBezTo>
                  <a:pt x="579395" y="782594"/>
                  <a:pt x="555185" y="841845"/>
                  <a:pt x="584886" y="881448"/>
                </a:cubicBezTo>
                <a:cubicBezTo>
                  <a:pt x="608185" y="912515"/>
                  <a:pt x="595870" y="804562"/>
                  <a:pt x="601362" y="766119"/>
                </a:cubicBezTo>
                <a:cubicBezTo>
                  <a:pt x="611963" y="691916"/>
                  <a:pt x="606407" y="727609"/>
                  <a:pt x="617838" y="659027"/>
                </a:cubicBezTo>
                <a:cubicBezTo>
                  <a:pt x="620584" y="620584"/>
                  <a:pt x="621820" y="582003"/>
                  <a:pt x="626076" y="543697"/>
                </a:cubicBezTo>
                <a:cubicBezTo>
                  <a:pt x="627326" y="532445"/>
                  <a:pt x="632817" y="521968"/>
                  <a:pt x="634313" y="510746"/>
                </a:cubicBezTo>
                <a:cubicBezTo>
                  <a:pt x="666804" y="267053"/>
                  <a:pt x="625041" y="525185"/>
                  <a:pt x="650789" y="370702"/>
                </a:cubicBezTo>
                <a:cubicBezTo>
                  <a:pt x="653535" y="318529"/>
                  <a:pt x="666416" y="162464"/>
                  <a:pt x="659027" y="214184"/>
                </a:cubicBezTo>
                <a:cubicBezTo>
                  <a:pt x="648900" y="285070"/>
                  <a:pt x="625184" y="497834"/>
                  <a:pt x="642551" y="428367"/>
                </a:cubicBezTo>
                <a:cubicBezTo>
                  <a:pt x="648043" y="406400"/>
                  <a:pt x="654976" y="384743"/>
                  <a:pt x="659027" y="362465"/>
                </a:cubicBezTo>
                <a:cubicBezTo>
                  <a:pt x="665974" y="324258"/>
                  <a:pt x="670011" y="285578"/>
                  <a:pt x="675503" y="247135"/>
                </a:cubicBezTo>
                <a:cubicBezTo>
                  <a:pt x="678249" y="227913"/>
                  <a:pt x="680548" y="208623"/>
                  <a:pt x="683740" y="189470"/>
                </a:cubicBezTo>
                <a:cubicBezTo>
                  <a:pt x="686486" y="172994"/>
                  <a:pt x="689770" y="156599"/>
                  <a:pt x="691978" y="140043"/>
                </a:cubicBezTo>
                <a:cubicBezTo>
                  <a:pt x="695264" y="115395"/>
                  <a:pt x="697470" y="90616"/>
                  <a:pt x="700216" y="65902"/>
                </a:cubicBezTo>
                <a:cubicBezTo>
                  <a:pt x="697470" y="134551"/>
                  <a:pt x="696548" y="203297"/>
                  <a:pt x="691978" y="271848"/>
                </a:cubicBezTo>
                <a:cubicBezTo>
                  <a:pt x="691047" y="285819"/>
                  <a:pt x="685869" y="299199"/>
                  <a:pt x="683740" y="313038"/>
                </a:cubicBezTo>
                <a:cubicBezTo>
                  <a:pt x="680374" y="334919"/>
                  <a:pt x="675503" y="401078"/>
                  <a:pt x="675503" y="378940"/>
                </a:cubicBezTo>
                <a:cubicBezTo>
                  <a:pt x="675503" y="300445"/>
                  <a:pt x="681235" y="297980"/>
                  <a:pt x="691978" y="238897"/>
                </a:cubicBezTo>
                <a:cubicBezTo>
                  <a:pt x="694966" y="222463"/>
                  <a:pt x="697228" y="205904"/>
                  <a:pt x="700216" y="189470"/>
                </a:cubicBezTo>
                <a:cubicBezTo>
                  <a:pt x="707188" y="151125"/>
                  <a:pt x="707877" y="150588"/>
                  <a:pt x="716692" y="115329"/>
                </a:cubicBezTo>
                <a:cubicBezTo>
                  <a:pt x="711405" y="181414"/>
                  <a:pt x="686042" y="379144"/>
                  <a:pt x="708454" y="461319"/>
                </a:cubicBezTo>
                <a:cubicBezTo>
                  <a:pt x="713024" y="478074"/>
                  <a:pt x="719438" y="428368"/>
                  <a:pt x="724930" y="411892"/>
                </a:cubicBezTo>
                <a:cubicBezTo>
                  <a:pt x="731946" y="369793"/>
                  <a:pt x="739783" y="316217"/>
                  <a:pt x="749643" y="271848"/>
                </a:cubicBezTo>
                <a:cubicBezTo>
                  <a:pt x="752099" y="260796"/>
                  <a:pt x="755135" y="249881"/>
                  <a:pt x="757881" y="238897"/>
                </a:cubicBezTo>
                <a:cubicBezTo>
                  <a:pt x="755135" y="260865"/>
                  <a:pt x="753283" y="282963"/>
                  <a:pt x="749643" y="304800"/>
                </a:cubicBezTo>
                <a:cubicBezTo>
                  <a:pt x="747782" y="315968"/>
                  <a:pt x="743861" y="326699"/>
                  <a:pt x="741405" y="337751"/>
                </a:cubicBezTo>
                <a:cubicBezTo>
                  <a:pt x="738368" y="351419"/>
                  <a:pt x="735469" y="365129"/>
                  <a:pt x="733167" y="378940"/>
                </a:cubicBezTo>
                <a:cubicBezTo>
                  <a:pt x="729975" y="398093"/>
                  <a:pt x="720221" y="417768"/>
                  <a:pt x="724930" y="436605"/>
                </a:cubicBezTo>
                <a:cubicBezTo>
                  <a:pt x="727331" y="446210"/>
                  <a:pt x="736493" y="420488"/>
                  <a:pt x="741405" y="411892"/>
                </a:cubicBezTo>
                <a:cubicBezTo>
                  <a:pt x="747498" y="401230"/>
                  <a:pt x="752389" y="389924"/>
                  <a:pt x="757881" y="378940"/>
                </a:cubicBezTo>
                <a:cubicBezTo>
                  <a:pt x="760627" y="365210"/>
                  <a:pt x="763082" y="351419"/>
                  <a:pt x="766119" y="337751"/>
                </a:cubicBezTo>
                <a:cubicBezTo>
                  <a:pt x="768575" y="326699"/>
                  <a:pt x="763035" y="304800"/>
                  <a:pt x="774357" y="304800"/>
                </a:cubicBezTo>
                <a:cubicBezTo>
                  <a:pt x="785679" y="304800"/>
                  <a:pt x="779848" y="326767"/>
                  <a:pt x="782594" y="337751"/>
                </a:cubicBezTo>
                <a:cubicBezTo>
                  <a:pt x="785340" y="381686"/>
                  <a:pt x="779249" y="427086"/>
                  <a:pt x="790832" y="469556"/>
                </a:cubicBezTo>
                <a:cubicBezTo>
                  <a:pt x="794723" y="483822"/>
                  <a:pt x="803059" y="442531"/>
                  <a:pt x="807308" y="428367"/>
                </a:cubicBezTo>
                <a:cubicBezTo>
                  <a:pt x="811331" y="414956"/>
                  <a:pt x="812800" y="400908"/>
                  <a:pt x="815546" y="387178"/>
                </a:cubicBezTo>
                <a:cubicBezTo>
                  <a:pt x="821038" y="395416"/>
                  <a:pt x="830794" y="402068"/>
                  <a:pt x="832022" y="411892"/>
                </a:cubicBezTo>
                <a:cubicBezTo>
                  <a:pt x="832894" y="418864"/>
                  <a:pt x="818019" y="476142"/>
                  <a:pt x="815546" y="486032"/>
                </a:cubicBezTo>
                <a:cubicBezTo>
                  <a:pt x="818292" y="497016"/>
                  <a:pt x="813657" y="513921"/>
                  <a:pt x="823784" y="518984"/>
                </a:cubicBezTo>
                <a:cubicBezTo>
                  <a:pt x="827669" y="520927"/>
                  <a:pt x="840259" y="453936"/>
                  <a:pt x="840259" y="461319"/>
                </a:cubicBezTo>
                <a:cubicBezTo>
                  <a:pt x="840259" y="480736"/>
                  <a:pt x="833863" y="499655"/>
                  <a:pt x="832022" y="518984"/>
                </a:cubicBezTo>
                <a:cubicBezTo>
                  <a:pt x="828368" y="557351"/>
                  <a:pt x="827273" y="595930"/>
                  <a:pt x="823784" y="634313"/>
                </a:cubicBezTo>
                <a:cubicBezTo>
                  <a:pt x="821780" y="656361"/>
                  <a:pt x="815546" y="678077"/>
                  <a:pt x="815546" y="700216"/>
                </a:cubicBezTo>
                <a:cubicBezTo>
                  <a:pt x="815546" y="708900"/>
                  <a:pt x="819901" y="683269"/>
                  <a:pt x="823784" y="675502"/>
                </a:cubicBezTo>
                <a:cubicBezTo>
                  <a:pt x="828212" y="666647"/>
                  <a:pt x="834767" y="659027"/>
                  <a:pt x="840259" y="650789"/>
                </a:cubicBezTo>
                <a:cubicBezTo>
                  <a:pt x="843005" y="639805"/>
                  <a:pt x="846041" y="628890"/>
                  <a:pt x="848497" y="617838"/>
                </a:cubicBezTo>
                <a:cubicBezTo>
                  <a:pt x="857436" y="577611"/>
                  <a:pt x="852928" y="584054"/>
                  <a:pt x="864973" y="551935"/>
                </a:cubicBezTo>
                <a:cubicBezTo>
                  <a:pt x="870165" y="538089"/>
                  <a:pt x="881449" y="495959"/>
                  <a:pt x="881449" y="510746"/>
                </a:cubicBezTo>
                <a:cubicBezTo>
                  <a:pt x="881449" y="533389"/>
                  <a:pt x="870065" y="554584"/>
                  <a:pt x="864973" y="576648"/>
                </a:cubicBezTo>
                <a:cubicBezTo>
                  <a:pt x="850558" y="639111"/>
                  <a:pt x="847570" y="703928"/>
                  <a:pt x="832022" y="766119"/>
                </a:cubicBezTo>
                <a:cubicBezTo>
                  <a:pt x="829276" y="777103"/>
                  <a:pt x="827037" y="788226"/>
                  <a:pt x="823784" y="799070"/>
                </a:cubicBezTo>
                <a:cubicBezTo>
                  <a:pt x="818794" y="815704"/>
                  <a:pt x="800858" y="864622"/>
                  <a:pt x="807308" y="848497"/>
                </a:cubicBezTo>
                <a:cubicBezTo>
                  <a:pt x="864322" y="705965"/>
                  <a:pt x="790902" y="881310"/>
                  <a:pt x="840259" y="782594"/>
                </a:cubicBezTo>
                <a:cubicBezTo>
                  <a:pt x="855506" y="752099"/>
                  <a:pt x="842631" y="754301"/>
                  <a:pt x="856735" y="716692"/>
                </a:cubicBezTo>
                <a:cubicBezTo>
                  <a:pt x="860211" y="707422"/>
                  <a:pt x="868783" y="700834"/>
                  <a:pt x="873211" y="691978"/>
                </a:cubicBezTo>
                <a:cubicBezTo>
                  <a:pt x="883059" y="672281"/>
                  <a:pt x="890795" y="647462"/>
                  <a:pt x="897924" y="626075"/>
                </a:cubicBezTo>
                <a:cubicBezTo>
                  <a:pt x="876846" y="752548"/>
                  <a:pt x="888000" y="692175"/>
                  <a:pt x="864973" y="807308"/>
                </a:cubicBezTo>
                <a:cubicBezTo>
                  <a:pt x="859310" y="835621"/>
                  <a:pt x="856253" y="854302"/>
                  <a:pt x="848497" y="881448"/>
                </a:cubicBezTo>
                <a:cubicBezTo>
                  <a:pt x="846111" y="889797"/>
                  <a:pt x="835791" y="913608"/>
                  <a:pt x="840259" y="906162"/>
                </a:cubicBezTo>
                <a:cubicBezTo>
                  <a:pt x="852896" y="885102"/>
                  <a:pt x="862227" y="862227"/>
                  <a:pt x="873211" y="840259"/>
                </a:cubicBezTo>
                <a:cubicBezTo>
                  <a:pt x="878703" y="829275"/>
                  <a:pt x="883368" y="817838"/>
                  <a:pt x="889686" y="807308"/>
                </a:cubicBezTo>
                <a:cubicBezTo>
                  <a:pt x="922008" y="753439"/>
                  <a:pt x="908453" y="780985"/>
                  <a:pt x="930876" y="724929"/>
                </a:cubicBezTo>
                <a:lnTo>
                  <a:pt x="914400" y="757881"/>
                </a:lnTo>
                <a:cubicBezTo>
                  <a:pt x="911654" y="774357"/>
                  <a:pt x="909918" y="791033"/>
                  <a:pt x="906162" y="807308"/>
                </a:cubicBezTo>
                <a:cubicBezTo>
                  <a:pt x="898136" y="842088"/>
                  <a:pt x="864747" y="943798"/>
                  <a:pt x="856735" y="963827"/>
                </a:cubicBezTo>
                <a:cubicBezTo>
                  <a:pt x="851243" y="977557"/>
                  <a:pt x="832056" y="1017320"/>
                  <a:pt x="840259" y="1005016"/>
                </a:cubicBezTo>
                <a:lnTo>
                  <a:pt x="873211" y="955589"/>
                </a:lnTo>
                <a:cubicBezTo>
                  <a:pt x="878044" y="931423"/>
                  <a:pt x="880190" y="911845"/>
                  <a:pt x="889686" y="889686"/>
                </a:cubicBezTo>
                <a:cubicBezTo>
                  <a:pt x="894523" y="878399"/>
                  <a:pt x="900670" y="867719"/>
                  <a:pt x="906162" y="856735"/>
                </a:cubicBezTo>
                <a:cubicBezTo>
                  <a:pt x="903419" y="881422"/>
                  <a:pt x="897082" y="950718"/>
                  <a:pt x="889686" y="980302"/>
                </a:cubicBezTo>
                <a:cubicBezTo>
                  <a:pt x="885474" y="997150"/>
                  <a:pt x="878703" y="1013253"/>
                  <a:pt x="873211" y="1029729"/>
                </a:cubicBezTo>
                <a:cubicBezTo>
                  <a:pt x="867040" y="1072928"/>
                  <a:pt x="864355" y="1094909"/>
                  <a:pt x="856735" y="1136821"/>
                </a:cubicBezTo>
                <a:cubicBezTo>
                  <a:pt x="854230" y="1150597"/>
                  <a:pt x="851534" y="1164343"/>
                  <a:pt x="848497" y="1178011"/>
                </a:cubicBezTo>
                <a:cubicBezTo>
                  <a:pt x="846041" y="1189063"/>
                  <a:pt x="833011" y="1219660"/>
                  <a:pt x="840259" y="1210962"/>
                </a:cubicBezTo>
                <a:cubicBezTo>
                  <a:pt x="880181" y="1163055"/>
                  <a:pt x="883348" y="1147597"/>
                  <a:pt x="897924" y="1103870"/>
                </a:cubicBezTo>
                <a:cubicBezTo>
                  <a:pt x="887361" y="1230628"/>
                  <a:pt x="896170" y="1170303"/>
                  <a:pt x="873211" y="1285102"/>
                </a:cubicBezTo>
                <a:cubicBezTo>
                  <a:pt x="870465" y="1298832"/>
                  <a:pt x="858711" y="1338816"/>
                  <a:pt x="864973" y="1326292"/>
                </a:cubicBezTo>
                <a:cubicBezTo>
                  <a:pt x="894114" y="1268009"/>
                  <a:pt x="879468" y="1292192"/>
                  <a:pt x="906162" y="1252151"/>
                </a:cubicBezTo>
                <a:cubicBezTo>
                  <a:pt x="908908" y="1238421"/>
                  <a:pt x="901877" y="1217224"/>
                  <a:pt x="914400" y="1210962"/>
                </a:cubicBezTo>
                <a:cubicBezTo>
                  <a:pt x="924526" y="1205899"/>
                  <a:pt x="922638" y="1232591"/>
                  <a:pt x="922638" y="1243913"/>
                </a:cubicBezTo>
                <a:cubicBezTo>
                  <a:pt x="922638" y="1266052"/>
                  <a:pt x="917766" y="1287935"/>
                  <a:pt x="914400" y="1309816"/>
                </a:cubicBezTo>
                <a:cubicBezTo>
                  <a:pt x="912271" y="1323655"/>
                  <a:pt x="909558" y="1337421"/>
                  <a:pt x="906162" y="1351005"/>
                </a:cubicBezTo>
                <a:cubicBezTo>
                  <a:pt x="898299" y="1382455"/>
                  <a:pt x="885255" y="1392611"/>
                  <a:pt x="922638" y="1342767"/>
                </a:cubicBezTo>
                <a:cubicBezTo>
                  <a:pt x="947058" y="1245090"/>
                  <a:pt x="909600" y="1399723"/>
                  <a:pt x="939113" y="1252151"/>
                </a:cubicBezTo>
                <a:cubicBezTo>
                  <a:pt x="940816" y="1243636"/>
                  <a:pt x="947351" y="1218755"/>
                  <a:pt x="947351" y="1227438"/>
                </a:cubicBezTo>
                <a:cubicBezTo>
                  <a:pt x="947351" y="1234674"/>
                  <a:pt x="927680" y="1314858"/>
                  <a:pt x="930876" y="1318054"/>
                </a:cubicBezTo>
                <a:cubicBezTo>
                  <a:pt x="941332" y="1328510"/>
                  <a:pt x="942298" y="1290762"/>
                  <a:pt x="947351" y="1276865"/>
                </a:cubicBezTo>
                <a:cubicBezTo>
                  <a:pt x="965933" y="1225764"/>
                  <a:pt x="962293" y="1235108"/>
                  <a:pt x="972065" y="1186248"/>
                </a:cubicBezTo>
                <a:cubicBezTo>
                  <a:pt x="974811" y="1194486"/>
                  <a:pt x="980303" y="1202278"/>
                  <a:pt x="980303" y="1210962"/>
                </a:cubicBezTo>
                <a:cubicBezTo>
                  <a:pt x="980303" y="1219645"/>
                  <a:pt x="973293" y="1227079"/>
                  <a:pt x="972065" y="1235675"/>
                </a:cubicBezTo>
                <a:cubicBezTo>
                  <a:pt x="965032" y="1284906"/>
                  <a:pt x="948556" y="1433187"/>
                  <a:pt x="955589" y="1383956"/>
                </a:cubicBezTo>
                <a:cubicBezTo>
                  <a:pt x="958335" y="1364735"/>
                  <a:pt x="960019" y="1345331"/>
                  <a:pt x="963827" y="1326292"/>
                </a:cubicBezTo>
                <a:cubicBezTo>
                  <a:pt x="968268" y="1304088"/>
                  <a:pt x="975211" y="1282453"/>
                  <a:pt x="980303" y="1260389"/>
                </a:cubicBezTo>
                <a:cubicBezTo>
                  <a:pt x="993991" y="1201072"/>
                  <a:pt x="979609" y="1237062"/>
                  <a:pt x="1005016" y="1186248"/>
                </a:cubicBezTo>
                <a:cubicBezTo>
                  <a:pt x="1002270" y="1210962"/>
                  <a:pt x="1000559" y="1235812"/>
                  <a:pt x="996778" y="1260389"/>
                </a:cubicBezTo>
                <a:cubicBezTo>
                  <a:pt x="995056" y="1271579"/>
                  <a:pt x="990760" y="1282238"/>
                  <a:pt x="988540" y="1293340"/>
                </a:cubicBezTo>
                <a:cubicBezTo>
                  <a:pt x="982519" y="1323444"/>
                  <a:pt x="978390" y="1353914"/>
                  <a:pt x="972065" y="1383956"/>
                </a:cubicBezTo>
                <a:cubicBezTo>
                  <a:pt x="967400" y="1406114"/>
                  <a:pt x="948428" y="1471341"/>
                  <a:pt x="955589" y="1449859"/>
                </a:cubicBezTo>
                <a:cubicBezTo>
                  <a:pt x="965490" y="1420157"/>
                  <a:pt x="970403" y="1388945"/>
                  <a:pt x="980303" y="1359243"/>
                </a:cubicBezTo>
                <a:cubicBezTo>
                  <a:pt x="990808" y="1327727"/>
                  <a:pt x="998792" y="1307986"/>
                  <a:pt x="1005016" y="1276865"/>
                </a:cubicBezTo>
                <a:cubicBezTo>
                  <a:pt x="1008292" y="1260486"/>
                  <a:pt x="1008859" y="1243552"/>
                  <a:pt x="1013254" y="1227438"/>
                </a:cubicBezTo>
                <a:cubicBezTo>
                  <a:pt x="1017145" y="1213171"/>
                  <a:pt x="1025054" y="1200277"/>
                  <a:pt x="1029730" y="1186248"/>
                </a:cubicBezTo>
                <a:cubicBezTo>
                  <a:pt x="1033310" y="1175507"/>
                  <a:pt x="1034857" y="1164183"/>
                  <a:pt x="1037967" y="1153297"/>
                </a:cubicBezTo>
                <a:cubicBezTo>
                  <a:pt x="1040352" y="1144948"/>
                  <a:pt x="1043459" y="1136822"/>
                  <a:pt x="1046205" y="1128584"/>
                </a:cubicBezTo>
                <a:cubicBezTo>
                  <a:pt x="1048951" y="1147805"/>
                  <a:pt x="1054443" y="1166832"/>
                  <a:pt x="1054443" y="1186248"/>
                </a:cubicBezTo>
                <a:cubicBezTo>
                  <a:pt x="1054443" y="1206446"/>
                  <a:pt x="1043410" y="1246854"/>
                  <a:pt x="1037967" y="1268627"/>
                </a:cubicBezTo>
                <a:cubicBezTo>
                  <a:pt x="1024771" y="1374203"/>
                  <a:pt x="1023648" y="1355814"/>
                  <a:pt x="1062681" y="1219200"/>
                </a:cubicBezTo>
                <a:cubicBezTo>
                  <a:pt x="1084901" y="1141429"/>
                  <a:pt x="1071283" y="1179907"/>
                  <a:pt x="1103870" y="1103870"/>
                </a:cubicBezTo>
                <a:cubicBezTo>
                  <a:pt x="1106616" y="1087394"/>
                  <a:pt x="1109568" y="1070952"/>
                  <a:pt x="1112108" y="1054443"/>
                </a:cubicBezTo>
                <a:cubicBezTo>
                  <a:pt x="1117688" y="1018173"/>
                  <a:pt x="1119882" y="990395"/>
                  <a:pt x="1128584" y="955589"/>
                </a:cubicBezTo>
                <a:cubicBezTo>
                  <a:pt x="1130690" y="947165"/>
                  <a:pt x="1134076" y="939113"/>
                  <a:pt x="1136822" y="930875"/>
                </a:cubicBezTo>
                <a:cubicBezTo>
                  <a:pt x="1131330" y="969318"/>
                  <a:pt x="1124973" y="1007648"/>
                  <a:pt x="1120346" y="1046205"/>
                </a:cubicBezTo>
                <a:cubicBezTo>
                  <a:pt x="1116732" y="1076319"/>
                  <a:pt x="1117379" y="1106953"/>
                  <a:pt x="1112108" y="1136821"/>
                </a:cubicBezTo>
                <a:cubicBezTo>
                  <a:pt x="1109090" y="1153924"/>
                  <a:pt x="1095632" y="1186248"/>
                  <a:pt x="1095632" y="1186248"/>
                </a:cubicBezTo>
                <a:cubicBezTo>
                  <a:pt x="1098378" y="1142313"/>
                  <a:pt x="1099490" y="1098245"/>
                  <a:pt x="1103870" y="1054443"/>
                </a:cubicBezTo>
                <a:cubicBezTo>
                  <a:pt x="1104997" y="1043177"/>
                  <a:pt x="1109652" y="1032544"/>
                  <a:pt x="1112108" y="1021492"/>
                </a:cubicBezTo>
                <a:cubicBezTo>
                  <a:pt x="1115145" y="1007824"/>
                  <a:pt x="1117600" y="994032"/>
                  <a:pt x="1120346" y="980302"/>
                </a:cubicBezTo>
                <a:cubicBezTo>
                  <a:pt x="1117600" y="972064"/>
                  <a:pt x="1120791" y="955589"/>
                  <a:pt x="1112108" y="955589"/>
                </a:cubicBezTo>
                <a:cubicBezTo>
                  <a:pt x="1103425" y="955589"/>
                  <a:pt x="1105976" y="971878"/>
                  <a:pt x="1103870" y="980302"/>
                </a:cubicBezTo>
                <a:cubicBezTo>
                  <a:pt x="1100474" y="993886"/>
                  <a:pt x="1099028" y="1007908"/>
                  <a:pt x="1095632" y="1021492"/>
                </a:cubicBezTo>
                <a:cubicBezTo>
                  <a:pt x="1093526" y="1029916"/>
                  <a:pt x="1089779" y="1037856"/>
                  <a:pt x="1087394" y="1046205"/>
                </a:cubicBezTo>
                <a:cubicBezTo>
                  <a:pt x="1084284" y="1057091"/>
                  <a:pt x="1081903" y="1068172"/>
                  <a:pt x="1079157" y="1079156"/>
                </a:cubicBezTo>
                <a:cubicBezTo>
                  <a:pt x="1081903" y="1046205"/>
                  <a:pt x="1087394" y="1013368"/>
                  <a:pt x="1087394" y="980302"/>
                </a:cubicBezTo>
                <a:cubicBezTo>
                  <a:pt x="1087394" y="960886"/>
                  <a:pt x="1077774" y="942005"/>
                  <a:pt x="1079157" y="922638"/>
                </a:cubicBezTo>
                <a:cubicBezTo>
                  <a:pt x="1080753" y="900290"/>
                  <a:pt x="1096810" y="864970"/>
                  <a:pt x="1103870" y="840259"/>
                </a:cubicBezTo>
                <a:cubicBezTo>
                  <a:pt x="1106980" y="829373"/>
                  <a:pt x="1108998" y="818194"/>
                  <a:pt x="1112108" y="807308"/>
                </a:cubicBezTo>
                <a:cubicBezTo>
                  <a:pt x="1135744" y="724582"/>
                  <a:pt x="1102831" y="852651"/>
                  <a:pt x="1128584" y="749643"/>
                </a:cubicBezTo>
                <a:cubicBezTo>
                  <a:pt x="1125838" y="796324"/>
                  <a:pt x="1115693" y="843156"/>
                  <a:pt x="1120346" y="889686"/>
                </a:cubicBezTo>
                <a:cubicBezTo>
                  <a:pt x="1122335" y="909578"/>
                  <a:pt x="1131078" y="851169"/>
                  <a:pt x="1136822" y="832021"/>
                </a:cubicBezTo>
                <a:cubicBezTo>
                  <a:pt x="1150011" y="788057"/>
                  <a:pt x="1142510" y="825446"/>
                  <a:pt x="1153297" y="766119"/>
                </a:cubicBezTo>
                <a:cubicBezTo>
                  <a:pt x="1156285" y="749685"/>
                  <a:pt x="1157484" y="732896"/>
                  <a:pt x="1161535" y="716692"/>
                </a:cubicBezTo>
                <a:cubicBezTo>
                  <a:pt x="1162494" y="712855"/>
                  <a:pt x="1186249" y="647389"/>
                  <a:pt x="1186249" y="634313"/>
                </a:cubicBezTo>
                <a:lnTo>
                  <a:pt x="1178011" y="626075"/>
                </a:lnTo>
              </a:path>
            </a:pathLst>
          </a:cu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0" name="Freeform 9"/>
          <p:cNvSpPr/>
          <p:nvPr/>
        </p:nvSpPr>
        <p:spPr>
          <a:xfrm>
            <a:off x="2806601" y="3980538"/>
            <a:ext cx="850999" cy="154936"/>
          </a:xfrm>
          <a:custGeom>
            <a:avLst/>
            <a:gdLst>
              <a:gd name="connsiteX0" fmla="*/ 0 w 1103999"/>
              <a:gd name="connsiteY0" fmla="*/ 345989 h 568411"/>
              <a:gd name="connsiteX1" fmla="*/ 16476 w 1103999"/>
              <a:gd name="connsiteY1" fmla="*/ 304800 h 568411"/>
              <a:gd name="connsiteX2" fmla="*/ 32951 w 1103999"/>
              <a:gd name="connsiteY2" fmla="*/ 255373 h 568411"/>
              <a:gd name="connsiteX3" fmla="*/ 57665 w 1103999"/>
              <a:gd name="connsiteY3" fmla="*/ 181232 h 568411"/>
              <a:gd name="connsiteX4" fmla="*/ 74141 w 1103999"/>
              <a:gd name="connsiteY4" fmla="*/ 131805 h 568411"/>
              <a:gd name="connsiteX5" fmla="*/ 82379 w 1103999"/>
              <a:gd name="connsiteY5" fmla="*/ 107092 h 568411"/>
              <a:gd name="connsiteX6" fmla="*/ 115330 w 1103999"/>
              <a:gd name="connsiteY6" fmla="*/ 57665 h 568411"/>
              <a:gd name="connsiteX7" fmla="*/ 131806 w 1103999"/>
              <a:gd name="connsiteY7" fmla="*/ 32951 h 568411"/>
              <a:gd name="connsiteX8" fmla="*/ 181233 w 1103999"/>
              <a:gd name="connsiteY8" fmla="*/ 0 h 568411"/>
              <a:gd name="connsiteX9" fmla="*/ 238897 w 1103999"/>
              <a:gd name="connsiteY9" fmla="*/ 74141 h 568411"/>
              <a:gd name="connsiteX10" fmla="*/ 255373 w 1103999"/>
              <a:gd name="connsiteY10" fmla="*/ 98854 h 568411"/>
              <a:gd name="connsiteX11" fmla="*/ 271849 w 1103999"/>
              <a:gd name="connsiteY11" fmla="*/ 148281 h 568411"/>
              <a:gd name="connsiteX12" fmla="*/ 304800 w 1103999"/>
              <a:gd name="connsiteY12" fmla="*/ 197708 h 568411"/>
              <a:gd name="connsiteX13" fmla="*/ 329514 w 1103999"/>
              <a:gd name="connsiteY13" fmla="*/ 247135 h 568411"/>
              <a:gd name="connsiteX14" fmla="*/ 354227 w 1103999"/>
              <a:gd name="connsiteY14" fmla="*/ 296562 h 568411"/>
              <a:gd name="connsiteX15" fmla="*/ 370703 w 1103999"/>
              <a:gd name="connsiteY15" fmla="*/ 345989 h 568411"/>
              <a:gd name="connsiteX16" fmla="*/ 378941 w 1103999"/>
              <a:gd name="connsiteY16" fmla="*/ 370703 h 568411"/>
              <a:gd name="connsiteX17" fmla="*/ 420130 w 1103999"/>
              <a:gd name="connsiteY17" fmla="*/ 444843 h 568411"/>
              <a:gd name="connsiteX18" fmla="*/ 428368 w 1103999"/>
              <a:gd name="connsiteY18" fmla="*/ 477795 h 568411"/>
              <a:gd name="connsiteX19" fmla="*/ 436606 w 1103999"/>
              <a:gd name="connsiteY19" fmla="*/ 502508 h 568411"/>
              <a:gd name="connsiteX20" fmla="*/ 444843 w 1103999"/>
              <a:gd name="connsiteY20" fmla="*/ 535460 h 568411"/>
              <a:gd name="connsiteX21" fmla="*/ 469557 w 1103999"/>
              <a:gd name="connsiteY21" fmla="*/ 543697 h 568411"/>
              <a:gd name="connsiteX22" fmla="*/ 527222 w 1103999"/>
              <a:gd name="connsiteY22" fmla="*/ 535460 h 568411"/>
              <a:gd name="connsiteX23" fmla="*/ 543697 w 1103999"/>
              <a:gd name="connsiteY23" fmla="*/ 510746 h 568411"/>
              <a:gd name="connsiteX24" fmla="*/ 560173 w 1103999"/>
              <a:gd name="connsiteY24" fmla="*/ 461319 h 568411"/>
              <a:gd name="connsiteX25" fmla="*/ 576649 w 1103999"/>
              <a:gd name="connsiteY25" fmla="*/ 329514 h 568411"/>
              <a:gd name="connsiteX26" fmla="*/ 584887 w 1103999"/>
              <a:gd name="connsiteY26" fmla="*/ 288324 h 568411"/>
              <a:gd name="connsiteX27" fmla="*/ 593124 w 1103999"/>
              <a:gd name="connsiteY27" fmla="*/ 222422 h 568411"/>
              <a:gd name="connsiteX28" fmla="*/ 609600 w 1103999"/>
              <a:gd name="connsiteY28" fmla="*/ 156519 h 568411"/>
              <a:gd name="connsiteX29" fmla="*/ 626076 w 1103999"/>
              <a:gd name="connsiteY29" fmla="*/ 90616 h 568411"/>
              <a:gd name="connsiteX30" fmla="*/ 642551 w 1103999"/>
              <a:gd name="connsiteY30" fmla="*/ 41189 h 568411"/>
              <a:gd name="connsiteX31" fmla="*/ 667265 w 1103999"/>
              <a:gd name="connsiteY31" fmla="*/ 24714 h 568411"/>
              <a:gd name="connsiteX32" fmla="*/ 724930 w 1103999"/>
              <a:gd name="connsiteY32" fmla="*/ 41189 h 568411"/>
              <a:gd name="connsiteX33" fmla="*/ 774357 w 1103999"/>
              <a:gd name="connsiteY33" fmla="*/ 90616 h 568411"/>
              <a:gd name="connsiteX34" fmla="*/ 807308 w 1103999"/>
              <a:gd name="connsiteY34" fmla="*/ 131805 h 568411"/>
              <a:gd name="connsiteX35" fmla="*/ 823784 w 1103999"/>
              <a:gd name="connsiteY35" fmla="*/ 189470 h 568411"/>
              <a:gd name="connsiteX36" fmla="*/ 840260 w 1103999"/>
              <a:gd name="connsiteY36" fmla="*/ 238897 h 568411"/>
              <a:gd name="connsiteX37" fmla="*/ 864973 w 1103999"/>
              <a:gd name="connsiteY37" fmla="*/ 313038 h 568411"/>
              <a:gd name="connsiteX38" fmla="*/ 873211 w 1103999"/>
              <a:gd name="connsiteY38" fmla="*/ 337751 h 568411"/>
              <a:gd name="connsiteX39" fmla="*/ 889687 w 1103999"/>
              <a:gd name="connsiteY39" fmla="*/ 395416 h 568411"/>
              <a:gd name="connsiteX40" fmla="*/ 914400 w 1103999"/>
              <a:gd name="connsiteY40" fmla="*/ 502508 h 568411"/>
              <a:gd name="connsiteX41" fmla="*/ 922638 w 1103999"/>
              <a:gd name="connsiteY41" fmla="*/ 527222 h 568411"/>
              <a:gd name="connsiteX42" fmla="*/ 996779 w 1103999"/>
              <a:gd name="connsiteY42" fmla="*/ 568411 h 568411"/>
              <a:gd name="connsiteX43" fmla="*/ 1046206 w 1103999"/>
              <a:gd name="connsiteY43" fmla="*/ 543697 h 568411"/>
              <a:gd name="connsiteX44" fmla="*/ 1087395 w 1103999"/>
              <a:gd name="connsiteY44" fmla="*/ 502508 h 568411"/>
              <a:gd name="connsiteX45" fmla="*/ 1095633 w 1103999"/>
              <a:gd name="connsiteY45" fmla="*/ 469557 h 568411"/>
              <a:gd name="connsiteX46" fmla="*/ 1103870 w 1103999"/>
              <a:gd name="connsiteY46" fmla="*/ 304800 h 56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1103999" h="568411">
                <a:moveTo>
                  <a:pt x="0" y="345989"/>
                </a:moveTo>
                <a:cubicBezTo>
                  <a:pt x="5492" y="332259"/>
                  <a:pt x="11423" y="318697"/>
                  <a:pt x="16476" y="304800"/>
                </a:cubicBezTo>
                <a:cubicBezTo>
                  <a:pt x="22411" y="288479"/>
                  <a:pt x="27459" y="271849"/>
                  <a:pt x="32951" y="255373"/>
                </a:cubicBezTo>
                <a:lnTo>
                  <a:pt x="57665" y="181232"/>
                </a:lnTo>
                <a:lnTo>
                  <a:pt x="74141" y="131805"/>
                </a:lnTo>
                <a:cubicBezTo>
                  <a:pt x="76887" y="123567"/>
                  <a:pt x="77562" y="114317"/>
                  <a:pt x="82379" y="107092"/>
                </a:cubicBezTo>
                <a:lnTo>
                  <a:pt x="115330" y="57665"/>
                </a:lnTo>
                <a:cubicBezTo>
                  <a:pt x="120822" y="49427"/>
                  <a:pt x="123568" y="38443"/>
                  <a:pt x="131806" y="32951"/>
                </a:cubicBezTo>
                <a:lnTo>
                  <a:pt x="181233" y="0"/>
                </a:lnTo>
                <a:cubicBezTo>
                  <a:pt x="219948" y="38717"/>
                  <a:pt x="199482" y="15019"/>
                  <a:pt x="238897" y="74141"/>
                </a:cubicBezTo>
                <a:lnTo>
                  <a:pt x="255373" y="98854"/>
                </a:lnTo>
                <a:cubicBezTo>
                  <a:pt x="260865" y="115330"/>
                  <a:pt x="262216" y="133831"/>
                  <a:pt x="271849" y="148281"/>
                </a:cubicBezTo>
                <a:lnTo>
                  <a:pt x="304800" y="197708"/>
                </a:lnTo>
                <a:cubicBezTo>
                  <a:pt x="325509" y="259835"/>
                  <a:pt x="297572" y="183250"/>
                  <a:pt x="329514" y="247135"/>
                </a:cubicBezTo>
                <a:cubicBezTo>
                  <a:pt x="363619" y="315347"/>
                  <a:pt x="307010" y="225739"/>
                  <a:pt x="354227" y="296562"/>
                </a:cubicBezTo>
                <a:lnTo>
                  <a:pt x="370703" y="345989"/>
                </a:lnTo>
                <a:cubicBezTo>
                  <a:pt x="373449" y="354227"/>
                  <a:pt x="374124" y="363478"/>
                  <a:pt x="378941" y="370703"/>
                </a:cubicBezTo>
                <a:cubicBezTo>
                  <a:pt x="408441" y="414953"/>
                  <a:pt x="409256" y="406783"/>
                  <a:pt x="420130" y="444843"/>
                </a:cubicBezTo>
                <a:cubicBezTo>
                  <a:pt x="423240" y="455729"/>
                  <a:pt x="425258" y="466909"/>
                  <a:pt x="428368" y="477795"/>
                </a:cubicBezTo>
                <a:cubicBezTo>
                  <a:pt x="430754" y="486144"/>
                  <a:pt x="434221" y="494159"/>
                  <a:pt x="436606" y="502508"/>
                </a:cubicBezTo>
                <a:cubicBezTo>
                  <a:pt x="439716" y="513394"/>
                  <a:pt x="437770" y="526619"/>
                  <a:pt x="444843" y="535460"/>
                </a:cubicBezTo>
                <a:cubicBezTo>
                  <a:pt x="450268" y="542241"/>
                  <a:pt x="461319" y="540951"/>
                  <a:pt x="469557" y="543697"/>
                </a:cubicBezTo>
                <a:cubicBezTo>
                  <a:pt x="488779" y="540951"/>
                  <a:pt x="509479" y="543346"/>
                  <a:pt x="527222" y="535460"/>
                </a:cubicBezTo>
                <a:cubicBezTo>
                  <a:pt x="536269" y="531439"/>
                  <a:pt x="539676" y="519793"/>
                  <a:pt x="543697" y="510746"/>
                </a:cubicBezTo>
                <a:cubicBezTo>
                  <a:pt x="550750" y="494876"/>
                  <a:pt x="560173" y="461319"/>
                  <a:pt x="560173" y="461319"/>
                </a:cubicBezTo>
                <a:cubicBezTo>
                  <a:pt x="565665" y="417384"/>
                  <a:pt x="567966" y="372931"/>
                  <a:pt x="576649" y="329514"/>
                </a:cubicBezTo>
                <a:cubicBezTo>
                  <a:pt x="579395" y="315784"/>
                  <a:pt x="582758" y="302163"/>
                  <a:pt x="584887" y="288324"/>
                </a:cubicBezTo>
                <a:cubicBezTo>
                  <a:pt x="588253" y="266443"/>
                  <a:pt x="589758" y="244303"/>
                  <a:pt x="593124" y="222422"/>
                </a:cubicBezTo>
                <a:cubicBezTo>
                  <a:pt x="602607" y="160779"/>
                  <a:pt x="597218" y="201919"/>
                  <a:pt x="609600" y="156519"/>
                </a:cubicBezTo>
                <a:cubicBezTo>
                  <a:pt x="615558" y="134673"/>
                  <a:pt x="618916" y="112098"/>
                  <a:pt x="626076" y="90616"/>
                </a:cubicBezTo>
                <a:cubicBezTo>
                  <a:pt x="631568" y="74140"/>
                  <a:pt x="628101" y="50822"/>
                  <a:pt x="642551" y="41189"/>
                </a:cubicBezTo>
                <a:lnTo>
                  <a:pt x="667265" y="24714"/>
                </a:lnTo>
                <a:cubicBezTo>
                  <a:pt x="669715" y="25327"/>
                  <a:pt x="719331" y="36834"/>
                  <a:pt x="724930" y="41189"/>
                </a:cubicBezTo>
                <a:cubicBezTo>
                  <a:pt x="743322" y="55494"/>
                  <a:pt x="774357" y="90616"/>
                  <a:pt x="774357" y="90616"/>
                </a:cubicBezTo>
                <a:cubicBezTo>
                  <a:pt x="795064" y="152736"/>
                  <a:pt x="764723" y="78574"/>
                  <a:pt x="807308" y="131805"/>
                </a:cubicBezTo>
                <a:cubicBezTo>
                  <a:pt x="811737" y="137342"/>
                  <a:pt x="823074" y="187102"/>
                  <a:pt x="823784" y="189470"/>
                </a:cubicBezTo>
                <a:cubicBezTo>
                  <a:pt x="828774" y="206104"/>
                  <a:pt x="834768" y="222421"/>
                  <a:pt x="840260" y="238897"/>
                </a:cubicBezTo>
                <a:lnTo>
                  <a:pt x="864973" y="313038"/>
                </a:lnTo>
                <a:lnTo>
                  <a:pt x="873211" y="337751"/>
                </a:lnTo>
                <a:cubicBezTo>
                  <a:pt x="880268" y="358922"/>
                  <a:pt x="885550" y="372664"/>
                  <a:pt x="889687" y="395416"/>
                </a:cubicBezTo>
                <a:cubicBezTo>
                  <a:pt x="906797" y="489526"/>
                  <a:pt x="886044" y="417441"/>
                  <a:pt x="914400" y="502508"/>
                </a:cubicBezTo>
                <a:cubicBezTo>
                  <a:pt x="917146" y="510746"/>
                  <a:pt x="915413" y="522405"/>
                  <a:pt x="922638" y="527222"/>
                </a:cubicBezTo>
                <a:cubicBezTo>
                  <a:pt x="979290" y="564990"/>
                  <a:pt x="953280" y="553911"/>
                  <a:pt x="996779" y="568411"/>
                </a:cubicBezTo>
                <a:cubicBezTo>
                  <a:pt x="1016879" y="561711"/>
                  <a:pt x="1030237" y="559666"/>
                  <a:pt x="1046206" y="543697"/>
                </a:cubicBezTo>
                <a:cubicBezTo>
                  <a:pt x="1101125" y="488778"/>
                  <a:pt x="1021489" y="546445"/>
                  <a:pt x="1087395" y="502508"/>
                </a:cubicBezTo>
                <a:cubicBezTo>
                  <a:pt x="1090141" y="491524"/>
                  <a:pt x="1094229" y="480791"/>
                  <a:pt x="1095633" y="469557"/>
                </a:cubicBezTo>
                <a:cubicBezTo>
                  <a:pt x="1105694" y="389065"/>
                  <a:pt x="1103870" y="377025"/>
                  <a:pt x="1103870" y="304800"/>
                </a:cubicBezTo>
              </a:path>
            </a:pathLst>
          </a:cu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graphicFrame>
        <p:nvGraphicFramePr>
          <p:cNvPr id="11" name="Object 10"/>
          <p:cNvGraphicFramePr>
            <a:graphicFrameLocks noChangeAspect="1"/>
          </p:cNvGraphicFramePr>
          <p:nvPr>
            <p:extLst>
              <p:ext uri="{D42A27DB-BD31-4B8C-83A1-F6EECF244321}">
                <p14:modId xmlns:p14="http://schemas.microsoft.com/office/powerpoint/2010/main" val="4124476675"/>
              </p:ext>
            </p:extLst>
          </p:nvPr>
        </p:nvGraphicFramePr>
        <p:xfrm>
          <a:off x="1960957" y="2438400"/>
          <a:ext cx="5679286" cy="752475"/>
        </p:xfrm>
        <a:graphic>
          <a:graphicData uri="http://schemas.openxmlformats.org/presentationml/2006/ole">
            <mc:AlternateContent xmlns:mc="http://schemas.openxmlformats.org/markup-compatibility/2006">
              <mc:Choice xmlns:v="urn:schemas-microsoft-com:vml" Requires="v">
                <p:oleObj spid="_x0000_s100362" name="Visio" r:id="rId3" imgW="2144315" imgH="283500" progId="Visio.Drawing.11">
                  <p:embed/>
                </p:oleObj>
              </mc:Choice>
              <mc:Fallback>
                <p:oleObj name="Visio" r:id="rId3" imgW="2144315" imgH="283500" progId="Visio.Drawing.11">
                  <p:embed/>
                  <p:pic>
                    <p:nvPicPr>
                      <p:cNvPr id="0" name=""/>
                      <p:cNvPicPr/>
                      <p:nvPr/>
                    </p:nvPicPr>
                    <p:blipFill>
                      <a:blip r:embed="rId4"/>
                      <a:stretch>
                        <a:fillRect/>
                      </a:stretch>
                    </p:blipFill>
                    <p:spPr>
                      <a:xfrm>
                        <a:off x="1960957" y="2438400"/>
                        <a:ext cx="5679286" cy="752475"/>
                      </a:xfrm>
                      <a:prstGeom prst="rect">
                        <a:avLst/>
                      </a:prstGeom>
                    </p:spPr>
                  </p:pic>
                </p:oleObj>
              </mc:Fallback>
            </mc:AlternateContent>
          </a:graphicData>
        </a:graphic>
      </p:graphicFrame>
      <p:sp>
        <p:nvSpPr>
          <p:cNvPr id="12" name="TextBox 11"/>
          <p:cNvSpPr txBox="1"/>
          <p:nvPr/>
        </p:nvSpPr>
        <p:spPr>
          <a:xfrm>
            <a:off x="1386016" y="2593632"/>
            <a:ext cx="838200" cy="369332"/>
          </a:xfrm>
          <a:prstGeom prst="rect">
            <a:avLst/>
          </a:prstGeom>
          <a:noFill/>
        </p:spPr>
        <p:txBody>
          <a:bodyPr wrap="square" rtlCol="0">
            <a:spAutoFit/>
          </a:bodyPr>
          <a:lstStyle/>
          <a:p>
            <a:r>
              <a:rPr lang="en-US" b="1" dirty="0">
                <a:solidFill>
                  <a:srgbClr val="000000"/>
                </a:solidFill>
                <a:latin typeface="Franklin Gothic Medium Cond"/>
              </a:rPr>
              <a:t>Input</a:t>
            </a:r>
          </a:p>
        </p:txBody>
      </p:sp>
      <p:sp>
        <p:nvSpPr>
          <p:cNvPr id="13" name="TextBox 12"/>
          <p:cNvSpPr txBox="1"/>
          <p:nvPr/>
        </p:nvSpPr>
        <p:spPr>
          <a:xfrm>
            <a:off x="7543800" y="2593632"/>
            <a:ext cx="838200" cy="369332"/>
          </a:xfrm>
          <a:prstGeom prst="rect">
            <a:avLst/>
          </a:prstGeom>
          <a:noFill/>
        </p:spPr>
        <p:txBody>
          <a:bodyPr wrap="square" rtlCol="0">
            <a:spAutoFit/>
          </a:bodyPr>
          <a:lstStyle/>
          <a:p>
            <a:r>
              <a:rPr lang="en-US" b="1" dirty="0">
                <a:solidFill>
                  <a:srgbClr val="000000"/>
                </a:solidFill>
                <a:latin typeface="Franklin Gothic Medium Cond"/>
              </a:rPr>
              <a:t>Output</a:t>
            </a:r>
          </a:p>
        </p:txBody>
      </p:sp>
      <p:cxnSp>
        <p:nvCxnSpPr>
          <p:cNvPr id="7" name="Straight Arrow Connector 6"/>
          <p:cNvCxnSpPr/>
          <p:nvPr/>
        </p:nvCxnSpPr>
        <p:spPr>
          <a:xfrm flipH="1">
            <a:off x="3232100" y="2901939"/>
            <a:ext cx="120700" cy="819549"/>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4419600" y="2901939"/>
            <a:ext cx="0" cy="68580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5486400" y="2962964"/>
            <a:ext cx="0" cy="348749"/>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17" name="TextBox 2"/>
          <p:cNvSpPr txBox="1">
            <a:spLocks noChangeArrowheads="1"/>
          </p:cNvSpPr>
          <p:nvPr/>
        </p:nvSpPr>
        <p:spPr bwMode="auto">
          <a:xfrm>
            <a:off x="1524000" y="4715470"/>
            <a:ext cx="65532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smtClean="0">
                <a:solidFill>
                  <a:srgbClr val="000000"/>
                </a:solidFill>
                <a:latin typeface="Franklin Gothic Medium Cond" pitchFamily="34" charset="0"/>
              </a:rPr>
              <a:t>The degradation of the sensitivity of the system is observed as a continuous “hiss” in audio systems and a characteristic “snow” in video systems. </a:t>
            </a:r>
            <a:endParaRPr lang="en-US" b="1" dirty="0">
              <a:solidFill>
                <a:srgbClr val="000000"/>
              </a:solidFill>
              <a:latin typeface="Franklin Gothic Medium Cond" pitchFamily="34" charset="0"/>
            </a:endParaRPr>
          </a:p>
        </p:txBody>
      </p:sp>
      <p:sp>
        <p:nvSpPr>
          <p:cNvPr id="19" name="Title 1"/>
          <p:cNvSpPr>
            <a:spLocks noGrp="1"/>
          </p:cNvSpPr>
          <p:nvPr>
            <p:ph type="title"/>
          </p:nvPr>
        </p:nvSpPr>
        <p:spPr>
          <a:xfrm>
            <a:off x="457200" y="639762"/>
            <a:ext cx="8229600" cy="655638"/>
          </a:xfrm>
        </p:spPr>
        <p:txBody>
          <a:bodyPr/>
          <a:lstStyle/>
          <a:p>
            <a:r>
              <a:rPr lang="en-US" dirty="0" smtClean="0"/>
              <a:t>Noise (introduction)</a:t>
            </a:r>
            <a:endParaRPr lang="en-US" dirty="0"/>
          </a:p>
        </p:txBody>
      </p:sp>
    </p:spTree>
    <p:extLst>
      <p:ext uri="{BB962C8B-B14F-4D97-AF65-F5344CB8AC3E}">
        <p14:creationId xmlns:p14="http://schemas.microsoft.com/office/powerpoint/2010/main" val="1071970278"/>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reeform 12"/>
          <p:cNvSpPr/>
          <p:nvPr/>
        </p:nvSpPr>
        <p:spPr>
          <a:xfrm>
            <a:off x="6092825" y="4860925"/>
            <a:ext cx="1619250" cy="1082675"/>
          </a:xfrm>
          <a:custGeom>
            <a:avLst/>
            <a:gdLst>
              <a:gd name="connsiteX0" fmla="*/ 31531 w 1618594"/>
              <a:gd name="connsiteY0" fmla="*/ 1072055 h 1082824"/>
              <a:gd name="connsiteX1" fmla="*/ 31531 w 1618594"/>
              <a:gd name="connsiteY1" fmla="*/ 1072055 h 1082824"/>
              <a:gd name="connsiteX2" fmla="*/ 0 w 1618594"/>
              <a:gd name="connsiteY2" fmla="*/ 914400 h 1082824"/>
              <a:gd name="connsiteX3" fmla="*/ 10511 w 1618594"/>
              <a:gd name="connsiteY3" fmla="*/ 693682 h 1082824"/>
              <a:gd name="connsiteX4" fmla="*/ 21021 w 1618594"/>
              <a:gd name="connsiteY4" fmla="*/ 662151 h 1082824"/>
              <a:gd name="connsiteX5" fmla="*/ 42042 w 1618594"/>
              <a:gd name="connsiteY5" fmla="*/ 578069 h 1082824"/>
              <a:gd name="connsiteX6" fmla="*/ 63062 w 1618594"/>
              <a:gd name="connsiteY6" fmla="*/ 504496 h 1082824"/>
              <a:gd name="connsiteX7" fmla="*/ 73573 w 1618594"/>
              <a:gd name="connsiteY7" fmla="*/ 472965 h 1082824"/>
              <a:gd name="connsiteX8" fmla="*/ 73573 w 1618594"/>
              <a:gd name="connsiteY8" fmla="*/ 210207 h 1082824"/>
              <a:gd name="connsiteX9" fmla="*/ 84083 w 1618594"/>
              <a:gd name="connsiteY9" fmla="*/ 178676 h 1082824"/>
              <a:gd name="connsiteX10" fmla="*/ 178676 w 1618594"/>
              <a:gd name="connsiteY10" fmla="*/ 105103 h 1082824"/>
              <a:gd name="connsiteX11" fmla="*/ 241738 w 1618594"/>
              <a:gd name="connsiteY11" fmla="*/ 73572 h 1082824"/>
              <a:gd name="connsiteX12" fmla="*/ 283780 w 1618594"/>
              <a:gd name="connsiteY12" fmla="*/ 52551 h 1082824"/>
              <a:gd name="connsiteX13" fmla="*/ 325821 w 1618594"/>
              <a:gd name="connsiteY13" fmla="*/ 42041 h 1082824"/>
              <a:gd name="connsiteX14" fmla="*/ 399394 w 1618594"/>
              <a:gd name="connsiteY14" fmla="*/ 21020 h 1082824"/>
              <a:gd name="connsiteX15" fmla="*/ 515007 w 1618594"/>
              <a:gd name="connsiteY15" fmla="*/ 0 h 1082824"/>
              <a:gd name="connsiteX16" fmla="*/ 1103587 w 1618594"/>
              <a:gd name="connsiteY16" fmla="*/ 10510 h 1082824"/>
              <a:gd name="connsiteX17" fmla="*/ 1208690 w 1618594"/>
              <a:gd name="connsiteY17" fmla="*/ 42041 h 1082824"/>
              <a:gd name="connsiteX18" fmla="*/ 1240221 w 1618594"/>
              <a:gd name="connsiteY18" fmla="*/ 52551 h 1082824"/>
              <a:gd name="connsiteX19" fmla="*/ 1271752 w 1618594"/>
              <a:gd name="connsiteY19" fmla="*/ 84082 h 1082824"/>
              <a:gd name="connsiteX20" fmla="*/ 1303283 w 1618594"/>
              <a:gd name="connsiteY20" fmla="*/ 94593 h 1082824"/>
              <a:gd name="connsiteX21" fmla="*/ 1355835 w 1618594"/>
              <a:gd name="connsiteY21" fmla="*/ 136634 h 1082824"/>
              <a:gd name="connsiteX22" fmla="*/ 1376856 w 1618594"/>
              <a:gd name="connsiteY22" fmla="*/ 168165 h 1082824"/>
              <a:gd name="connsiteX23" fmla="*/ 1408387 w 1618594"/>
              <a:gd name="connsiteY23" fmla="*/ 189186 h 1082824"/>
              <a:gd name="connsiteX24" fmla="*/ 1450428 w 1618594"/>
              <a:gd name="connsiteY24" fmla="*/ 252248 h 1082824"/>
              <a:gd name="connsiteX25" fmla="*/ 1481959 w 1618594"/>
              <a:gd name="connsiteY25" fmla="*/ 283779 h 1082824"/>
              <a:gd name="connsiteX26" fmla="*/ 1524000 w 1618594"/>
              <a:gd name="connsiteY26" fmla="*/ 336331 h 1082824"/>
              <a:gd name="connsiteX27" fmla="*/ 1566042 w 1618594"/>
              <a:gd name="connsiteY27" fmla="*/ 399393 h 1082824"/>
              <a:gd name="connsiteX28" fmla="*/ 1587062 w 1618594"/>
              <a:gd name="connsiteY28" fmla="*/ 430924 h 1082824"/>
              <a:gd name="connsiteX29" fmla="*/ 1618594 w 1618594"/>
              <a:gd name="connsiteY29" fmla="*/ 493986 h 1082824"/>
              <a:gd name="connsiteX30" fmla="*/ 1597573 w 1618594"/>
              <a:gd name="connsiteY30" fmla="*/ 683172 h 1082824"/>
              <a:gd name="connsiteX31" fmla="*/ 1576552 w 1618594"/>
              <a:gd name="connsiteY31" fmla="*/ 714703 h 1082824"/>
              <a:gd name="connsiteX32" fmla="*/ 1545021 w 1618594"/>
              <a:gd name="connsiteY32" fmla="*/ 777765 h 1082824"/>
              <a:gd name="connsiteX33" fmla="*/ 1513490 w 1618594"/>
              <a:gd name="connsiteY33" fmla="*/ 798786 h 1082824"/>
              <a:gd name="connsiteX34" fmla="*/ 1429407 w 1618594"/>
              <a:gd name="connsiteY34" fmla="*/ 893379 h 1082824"/>
              <a:gd name="connsiteX35" fmla="*/ 1397876 w 1618594"/>
              <a:gd name="connsiteY35" fmla="*/ 903889 h 1082824"/>
              <a:gd name="connsiteX36" fmla="*/ 1324304 w 1618594"/>
              <a:gd name="connsiteY36" fmla="*/ 945931 h 1082824"/>
              <a:gd name="connsiteX37" fmla="*/ 1261242 w 1618594"/>
              <a:gd name="connsiteY37" fmla="*/ 966951 h 1082824"/>
              <a:gd name="connsiteX38" fmla="*/ 1229711 w 1618594"/>
              <a:gd name="connsiteY38" fmla="*/ 977462 h 1082824"/>
              <a:gd name="connsiteX39" fmla="*/ 1145628 w 1618594"/>
              <a:gd name="connsiteY39" fmla="*/ 1008993 h 1082824"/>
              <a:gd name="connsiteX40" fmla="*/ 1114097 w 1618594"/>
              <a:gd name="connsiteY40" fmla="*/ 1019503 h 1082824"/>
              <a:gd name="connsiteX41" fmla="*/ 1008994 w 1618594"/>
              <a:gd name="connsiteY41" fmla="*/ 1040524 h 1082824"/>
              <a:gd name="connsiteX42" fmla="*/ 966952 w 1618594"/>
              <a:gd name="connsiteY42" fmla="*/ 1051034 h 1082824"/>
              <a:gd name="connsiteX43" fmla="*/ 462456 w 1618594"/>
              <a:gd name="connsiteY43" fmla="*/ 1061545 h 1082824"/>
              <a:gd name="connsiteX44" fmla="*/ 220718 w 1618594"/>
              <a:gd name="connsiteY44" fmla="*/ 1082565 h 1082824"/>
              <a:gd name="connsiteX45" fmla="*/ 31531 w 1618594"/>
              <a:gd name="connsiteY45" fmla="*/ 1072055 h 10828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1618594" h="1082824">
                <a:moveTo>
                  <a:pt x="31531" y="1072055"/>
                </a:moveTo>
                <a:lnTo>
                  <a:pt x="31531" y="1072055"/>
                </a:lnTo>
                <a:cubicBezTo>
                  <a:pt x="29868" y="1064573"/>
                  <a:pt x="0" y="938124"/>
                  <a:pt x="0" y="914400"/>
                </a:cubicBezTo>
                <a:cubicBezTo>
                  <a:pt x="0" y="840744"/>
                  <a:pt x="4394" y="767084"/>
                  <a:pt x="10511" y="693682"/>
                </a:cubicBezTo>
                <a:cubicBezTo>
                  <a:pt x="11431" y="682641"/>
                  <a:pt x="18106" y="672839"/>
                  <a:pt x="21021" y="662151"/>
                </a:cubicBezTo>
                <a:cubicBezTo>
                  <a:pt x="28622" y="634279"/>
                  <a:pt x="32906" y="605477"/>
                  <a:pt x="42042" y="578069"/>
                </a:cubicBezTo>
                <a:cubicBezTo>
                  <a:pt x="67248" y="502449"/>
                  <a:pt x="36659" y="596904"/>
                  <a:pt x="63062" y="504496"/>
                </a:cubicBezTo>
                <a:cubicBezTo>
                  <a:pt x="66106" y="493843"/>
                  <a:pt x="70069" y="483475"/>
                  <a:pt x="73573" y="472965"/>
                </a:cubicBezTo>
                <a:cubicBezTo>
                  <a:pt x="60534" y="342585"/>
                  <a:pt x="56661" y="362410"/>
                  <a:pt x="73573" y="210207"/>
                </a:cubicBezTo>
                <a:cubicBezTo>
                  <a:pt x="74796" y="199196"/>
                  <a:pt x="77938" y="187894"/>
                  <a:pt x="84083" y="178676"/>
                </a:cubicBezTo>
                <a:cubicBezTo>
                  <a:pt x="103840" y="149040"/>
                  <a:pt x="153621" y="121806"/>
                  <a:pt x="178676" y="105103"/>
                </a:cubicBezTo>
                <a:cubicBezTo>
                  <a:pt x="239271" y="64706"/>
                  <a:pt x="180817" y="99681"/>
                  <a:pt x="241738" y="73572"/>
                </a:cubicBezTo>
                <a:cubicBezTo>
                  <a:pt x="256139" y="67400"/>
                  <a:pt x="269109" y="58052"/>
                  <a:pt x="283780" y="52551"/>
                </a:cubicBezTo>
                <a:cubicBezTo>
                  <a:pt x="297305" y="47479"/>
                  <a:pt x="311932" y="46009"/>
                  <a:pt x="325821" y="42041"/>
                </a:cubicBezTo>
                <a:cubicBezTo>
                  <a:pt x="387265" y="24486"/>
                  <a:pt x="325470" y="37448"/>
                  <a:pt x="399394" y="21020"/>
                </a:cubicBezTo>
                <a:cubicBezTo>
                  <a:pt x="443458" y="11228"/>
                  <a:pt x="469378" y="7605"/>
                  <a:pt x="515007" y="0"/>
                </a:cubicBezTo>
                <a:lnTo>
                  <a:pt x="1103587" y="10510"/>
                </a:lnTo>
                <a:cubicBezTo>
                  <a:pt x="1121238" y="11098"/>
                  <a:pt x="1202311" y="39915"/>
                  <a:pt x="1208690" y="42041"/>
                </a:cubicBezTo>
                <a:lnTo>
                  <a:pt x="1240221" y="52551"/>
                </a:lnTo>
                <a:cubicBezTo>
                  <a:pt x="1250731" y="63061"/>
                  <a:pt x="1259385" y="75837"/>
                  <a:pt x="1271752" y="84082"/>
                </a:cubicBezTo>
                <a:cubicBezTo>
                  <a:pt x="1280970" y="90228"/>
                  <a:pt x="1294632" y="87672"/>
                  <a:pt x="1303283" y="94593"/>
                </a:cubicBezTo>
                <a:cubicBezTo>
                  <a:pt x="1371196" y="148924"/>
                  <a:pt x="1276584" y="110218"/>
                  <a:pt x="1355835" y="136634"/>
                </a:cubicBezTo>
                <a:cubicBezTo>
                  <a:pt x="1362842" y="147144"/>
                  <a:pt x="1367924" y="159233"/>
                  <a:pt x="1376856" y="168165"/>
                </a:cubicBezTo>
                <a:cubicBezTo>
                  <a:pt x="1385788" y="177097"/>
                  <a:pt x="1400069" y="179679"/>
                  <a:pt x="1408387" y="189186"/>
                </a:cubicBezTo>
                <a:cubicBezTo>
                  <a:pt x="1425023" y="208199"/>
                  <a:pt x="1432564" y="234384"/>
                  <a:pt x="1450428" y="252248"/>
                </a:cubicBezTo>
                <a:lnTo>
                  <a:pt x="1481959" y="283779"/>
                </a:lnTo>
                <a:cubicBezTo>
                  <a:pt x="1505626" y="354784"/>
                  <a:pt x="1472803" y="277821"/>
                  <a:pt x="1524000" y="336331"/>
                </a:cubicBezTo>
                <a:cubicBezTo>
                  <a:pt x="1540636" y="355344"/>
                  <a:pt x="1552028" y="378372"/>
                  <a:pt x="1566042" y="399393"/>
                </a:cubicBezTo>
                <a:cubicBezTo>
                  <a:pt x="1573049" y="409903"/>
                  <a:pt x="1583067" y="418941"/>
                  <a:pt x="1587062" y="430924"/>
                </a:cubicBezTo>
                <a:cubicBezTo>
                  <a:pt x="1601568" y="474439"/>
                  <a:pt x="1591427" y="453237"/>
                  <a:pt x="1618594" y="493986"/>
                </a:cubicBezTo>
                <a:cubicBezTo>
                  <a:pt x="1617966" y="502775"/>
                  <a:pt x="1616803" y="638301"/>
                  <a:pt x="1597573" y="683172"/>
                </a:cubicBezTo>
                <a:cubicBezTo>
                  <a:pt x="1592597" y="694783"/>
                  <a:pt x="1583559" y="704193"/>
                  <a:pt x="1576552" y="714703"/>
                </a:cubicBezTo>
                <a:cubicBezTo>
                  <a:pt x="1568004" y="740349"/>
                  <a:pt x="1565397" y="757389"/>
                  <a:pt x="1545021" y="777765"/>
                </a:cubicBezTo>
                <a:cubicBezTo>
                  <a:pt x="1536089" y="786697"/>
                  <a:pt x="1524000" y="791779"/>
                  <a:pt x="1513490" y="798786"/>
                </a:cubicBezTo>
                <a:cubicBezTo>
                  <a:pt x="1493460" y="828830"/>
                  <a:pt x="1460260" y="883095"/>
                  <a:pt x="1429407" y="893379"/>
                </a:cubicBezTo>
                <a:lnTo>
                  <a:pt x="1397876" y="903889"/>
                </a:lnTo>
                <a:cubicBezTo>
                  <a:pt x="1369437" y="922849"/>
                  <a:pt x="1357639" y="932597"/>
                  <a:pt x="1324304" y="945931"/>
                </a:cubicBezTo>
                <a:cubicBezTo>
                  <a:pt x="1303731" y="954160"/>
                  <a:pt x="1282263" y="959944"/>
                  <a:pt x="1261242" y="966951"/>
                </a:cubicBezTo>
                <a:cubicBezTo>
                  <a:pt x="1250732" y="970454"/>
                  <a:pt x="1239620" y="972508"/>
                  <a:pt x="1229711" y="977462"/>
                </a:cubicBezTo>
                <a:cubicBezTo>
                  <a:pt x="1164403" y="1010114"/>
                  <a:pt x="1212407" y="989913"/>
                  <a:pt x="1145628" y="1008993"/>
                </a:cubicBezTo>
                <a:cubicBezTo>
                  <a:pt x="1134975" y="1012037"/>
                  <a:pt x="1124892" y="1017012"/>
                  <a:pt x="1114097" y="1019503"/>
                </a:cubicBezTo>
                <a:cubicBezTo>
                  <a:pt x="1079284" y="1027537"/>
                  <a:pt x="1043656" y="1031859"/>
                  <a:pt x="1008994" y="1040524"/>
                </a:cubicBezTo>
                <a:cubicBezTo>
                  <a:pt x="994980" y="1044027"/>
                  <a:pt x="981387" y="1050479"/>
                  <a:pt x="966952" y="1051034"/>
                </a:cubicBezTo>
                <a:cubicBezTo>
                  <a:pt x="798874" y="1057499"/>
                  <a:pt x="630621" y="1058041"/>
                  <a:pt x="462456" y="1061545"/>
                </a:cubicBezTo>
                <a:cubicBezTo>
                  <a:pt x="378314" y="1070894"/>
                  <a:pt x="307556" y="1080011"/>
                  <a:pt x="220718" y="1082565"/>
                </a:cubicBezTo>
                <a:cubicBezTo>
                  <a:pt x="150679" y="1084625"/>
                  <a:pt x="63062" y="1073807"/>
                  <a:pt x="31531" y="1072055"/>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 name="Freeform 8"/>
          <p:cNvSpPr/>
          <p:nvPr/>
        </p:nvSpPr>
        <p:spPr>
          <a:xfrm>
            <a:off x="4225925" y="2174875"/>
            <a:ext cx="593725" cy="779463"/>
          </a:xfrm>
          <a:custGeom>
            <a:avLst/>
            <a:gdLst>
              <a:gd name="connsiteX0" fmla="*/ 315310 w 593882"/>
              <a:gd name="connsiteY0" fmla="*/ 777766 h 778510"/>
              <a:gd name="connsiteX1" fmla="*/ 262758 w 593882"/>
              <a:gd name="connsiteY1" fmla="*/ 746235 h 778510"/>
              <a:gd name="connsiteX2" fmla="*/ 231227 w 593882"/>
              <a:gd name="connsiteY2" fmla="*/ 714704 h 778510"/>
              <a:gd name="connsiteX3" fmla="*/ 136634 w 593882"/>
              <a:gd name="connsiteY3" fmla="*/ 662152 h 778510"/>
              <a:gd name="connsiteX4" fmla="*/ 42041 w 593882"/>
              <a:gd name="connsiteY4" fmla="*/ 588580 h 778510"/>
              <a:gd name="connsiteX5" fmla="*/ 21020 w 593882"/>
              <a:gd name="connsiteY5" fmla="*/ 262759 h 778510"/>
              <a:gd name="connsiteX6" fmla="*/ 0 w 593882"/>
              <a:gd name="connsiteY6" fmla="*/ 199697 h 778510"/>
              <a:gd name="connsiteX7" fmla="*/ 10510 w 593882"/>
              <a:gd name="connsiteY7" fmla="*/ 126125 h 778510"/>
              <a:gd name="connsiteX8" fmla="*/ 42041 w 593882"/>
              <a:gd name="connsiteY8" fmla="*/ 105104 h 778510"/>
              <a:gd name="connsiteX9" fmla="*/ 84082 w 593882"/>
              <a:gd name="connsiteY9" fmla="*/ 73573 h 778510"/>
              <a:gd name="connsiteX10" fmla="*/ 147144 w 593882"/>
              <a:gd name="connsiteY10" fmla="*/ 52552 h 778510"/>
              <a:gd name="connsiteX11" fmla="*/ 231227 w 593882"/>
              <a:gd name="connsiteY11" fmla="*/ 10511 h 778510"/>
              <a:gd name="connsiteX12" fmla="*/ 294289 w 593882"/>
              <a:gd name="connsiteY12" fmla="*/ 0 h 778510"/>
              <a:gd name="connsiteX13" fmla="*/ 462455 w 593882"/>
              <a:gd name="connsiteY13" fmla="*/ 10511 h 778510"/>
              <a:gd name="connsiteX14" fmla="*/ 493986 w 593882"/>
              <a:gd name="connsiteY14" fmla="*/ 42042 h 778510"/>
              <a:gd name="connsiteX15" fmla="*/ 536027 w 593882"/>
              <a:gd name="connsiteY15" fmla="*/ 73573 h 778510"/>
              <a:gd name="connsiteX16" fmla="*/ 578069 w 593882"/>
              <a:gd name="connsiteY16" fmla="*/ 136635 h 778510"/>
              <a:gd name="connsiteX17" fmla="*/ 578069 w 593882"/>
              <a:gd name="connsiteY17" fmla="*/ 252249 h 778510"/>
              <a:gd name="connsiteX18" fmla="*/ 515007 w 593882"/>
              <a:gd name="connsiteY18" fmla="*/ 294290 h 778510"/>
              <a:gd name="connsiteX19" fmla="*/ 483475 w 593882"/>
              <a:gd name="connsiteY19" fmla="*/ 315311 h 778510"/>
              <a:gd name="connsiteX20" fmla="*/ 451944 w 593882"/>
              <a:gd name="connsiteY20" fmla="*/ 336331 h 778510"/>
              <a:gd name="connsiteX21" fmla="*/ 420413 w 593882"/>
              <a:gd name="connsiteY21" fmla="*/ 367862 h 778510"/>
              <a:gd name="connsiteX22" fmla="*/ 399393 w 593882"/>
              <a:gd name="connsiteY22" fmla="*/ 430925 h 778510"/>
              <a:gd name="connsiteX23" fmla="*/ 378372 w 593882"/>
              <a:gd name="connsiteY23" fmla="*/ 504497 h 778510"/>
              <a:gd name="connsiteX24" fmla="*/ 367862 w 593882"/>
              <a:gd name="connsiteY24" fmla="*/ 746235 h 778510"/>
              <a:gd name="connsiteX25" fmla="*/ 336331 w 593882"/>
              <a:gd name="connsiteY25" fmla="*/ 767256 h 778510"/>
              <a:gd name="connsiteX26" fmla="*/ 315310 w 593882"/>
              <a:gd name="connsiteY26" fmla="*/ 777766 h 778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593882" h="778510">
                <a:moveTo>
                  <a:pt x="315310" y="777766"/>
                </a:moveTo>
                <a:cubicBezTo>
                  <a:pt x="303048" y="774263"/>
                  <a:pt x="279101" y="758492"/>
                  <a:pt x="262758" y="746235"/>
                </a:cubicBezTo>
                <a:cubicBezTo>
                  <a:pt x="250867" y="737317"/>
                  <a:pt x="242960" y="723830"/>
                  <a:pt x="231227" y="714704"/>
                </a:cubicBezTo>
                <a:cubicBezTo>
                  <a:pt x="177016" y="672539"/>
                  <a:pt x="184209" y="678010"/>
                  <a:pt x="136634" y="662152"/>
                </a:cubicBezTo>
                <a:cubicBezTo>
                  <a:pt x="61204" y="611866"/>
                  <a:pt x="91436" y="637975"/>
                  <a:pt x="42041" y="588580"/>
                </a:cubicBezTo>
                <a:cubicBezTo>
                  <a:pt x="4722" y="439295"/>
                  <a:pt x="57311" y="661959"/>
                  <a:pt x="21020" y="262759"/>
                </a:cubicBezTo>
                <a:cubicBezTo>
                  <a:pt x="19014" y="240692"/>
                  <a:pt x="0" y="199697"/>
                  <a:pt x="0" y="199697"/>
                </a:cubicBezTo>
                <a:cubicBezTo>
                  <a:pt x="3503" y="175173"/>
                  <a:pt x="449" y="148763"/>
                  <a:pt x="10510" y="126125"/>
                </a:cubicBezTo>
                <a:cubicBezTo>
                  <a:pt x="15640" y="114582"/>
                  <a:pt x="31762" y="112446"/>
                  <a:pt x="42041" y="105104"/>
                </a:cubicBezTo>
                <a:cubicBezTo>
                  <a:pt x="56295" y="94922"/>
                  <a:pt x="68414" y="81407"/>
                  <a:pt x="84082" y="73573"/>
                </a:cubicBezTo>
                <a:cubicBezTo>
                  <a:pt x="103900" y="63664"/>
                  <a:pt x="147144" y="52552"/>
                  <a:pt x="147144" y="52552"/>
                </a:cubicBezTo>
                <a:cubicBezTo>
                  <a:pt x="180470" y="30334"/>
                  <a:pt x="187711" y="22379"/>
                  <a:pt x="231227" y="10511"/>
                </a:cubicBezTo>
                <a:cubicBezTo>
                  <a:pt x="251787" y="4904"/>
                  <a:pt x="273268" y="3504"/>
                  <a:pt x="294289" y="0"/>
                </a:cubicBezTo>
                <a:cubicBezTo>
                  <a:pt x="350344" y="3504"/>
                  <a:pt x="407495" y="-1060"/>
                  <a:pt x="462455" y="10511"/>
                </a:cubicBezTo>
                <a:cubicBezTo>
                  <a:pt x="477000" y="13573"/>
                  <a:pt x="482701" y="32369"/>
                  <a:pt x="493986" y="42042"/>
                </a:cubicBezTo>
                <a:cubicBezTo>
                  <a:pt x="507286" y="53442"/>
                  <a:pt x="524389" y="60481"/>
                  <a:pt x="536027" y="73573"/>
                </a:cubicBezTo>
                <a:cubicBezTo>
                  <a:pt x="552811" y="92455"/>
                  <a:pt x="578069" y="136635"/>
                  <a:pt x="578069" y="136635"/>
                </a:cubicBezTo>
                <a:cubicBezTo>
                  <a:pt x="591296" y="176316"/>
                  <a:pt x="605799" y="204712"/>
                  <a:pt x="578069" y="252249"/>
                </a:cubicBezTo>
                <a:cubicBezTo>
                  <a:pt x="565339" y="274071"/>
                  <a:pt x="536028" y="280276"/>
                  <a:pt x="515007" y="294290"/>
                </a:cubicBezTo>
                <a:lnTo>
                  <a:pt x="483475" y="315311"/>
                </a:lnTo>
                <a:cubicBezTo>
                  <a:pt x="472965" y="322318"/>
                  <a:pt x="460876" y="327399"/>
                  <a:pt x="451944" y="336331"/>
                </a:cubicBezTo>
                <a:lnTo>
                  <a:pt x="420413" y="367862"/>
                </a:lnTo>
                <a:cubicBezTo>
                  <a:pt x="413406" y="388883"/>
                  <a:pt x="404767" y="409429"/>
                  <a:pt x="399393" y="430925"/>
                </a:cubicBezTo>
                <a:cubicBezTo>
                  <a:pt x="386195" y="483714"/>
                  <a:pt x="393450" y="459262"/>
                  <a:pt x="378372" y="504497"/>
                </a:cubicBezTo>
                <a:cubicBezTo>
                  <a:pt x="374869" y="585076"/>
                  <a:pt x="380605" y="666593"/>
                  <a:pt x="367862" y="746235"/>
                </a:cubicBezTo>
                <a:cubicBezTo>
                  <a:pt x="365866" y="758708"/>
                  <a:pt x="348586" y="764192"/>
                  <a:pt x="336331" y="767256"/>
                </a:cubicBezTo>
                <a:cubicBezTo>
                  <a:pt x="319337" y="771505"/>
                  <a:pt x="327572" y="781269"/>
                  <a:pt x="315310" y="777766"/>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 name="Title 1"/>
          <p:cNvSpPr>
            <a:spLocks noGrp="1"/>
          </p:cNvSpPr>
          <p:nvPr>
            <p:ph type="title"/>
          </p:nvPr>
        </p:nvSpPr>
        <p:spPr>
          <a:xfrm>
            <a:off x="457200" y="639763"/>
            <a:ext cx="8229600" cy="655637"/>
          </a:xfrm>
        </p:spPr>
        <p:txBody>
          <a:bodyPr/>
          <a:lstStyle/>
          <a:p>
            <a:pPr>
              <a:defRPr/>
            </a:pPr>
            <a:r>
              <a:rPr lang="en-US" dirty="0" smtClean="0"/>
              <a:t>Small Signal MOSFET Model (with noises)</a:t>
            </a:r>
            <a:endParaRPr lang="en-US" dirty="0"/>
          </a:p>
        </p:txBody>
      </p:sp>
      <p:graphicFrame>
        <p:nvGraphicFramePr>
          <p:cNvPr id="29701" name="Object 4"/>
          <p:cNvGraphicFramePr>
            <a:graphicFrameLocks noChangeAspect="1"/>
          </p:cNvGraphicFramePr>
          <p:nvPr/>
        </p:nvGraphicFramePr>
        <p:xfrm>
          <a:off x="1676400" y="1981200"/>
          <a:ext cx="5562600" cy="2481263"/>
        </p:xfrm>
        <a:graphic>
          <a:graphicData uri="http://schemas.openxmlformats.org/presentationml/2006/ole">
            <mc:AlternateContent xmlns:mc="http://schemas.openxmlformats.org/markup-compatibility/2006">
              <mc:Choice xmlns:v="urn:schemas-microsoft-com:vml" Requires="v">
                <p:oleObj spid="_x0000_s29846" name="Visio" r:id="rId3" imgW="2204015" imgH="982530" progId="Visio.Drawing.11">
                  <p:embed/>
                </p:oleObj>
              </mc:Choice>
              <mc:Fallback>
                <p:oleObj name="Visio" r:id="rId3" imgW="2204015" imgH="982530" progId="Visio.Drawing.11">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76400" y="1981200"/>
                        <a:ext cx="5562600" cy="2481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9702" name="TextBox 2"/>
          <p:cNvSpPr txBox="1">
            <a:spLocks noChangeArrowheads="1"/>
          </p:cNvSpPr>
          <p:nvPr/>
        </p:nvSpPr>
        <p:spPr bwMode="auto">
          <a:xfrm>
            <a:off x="1295400" y="1371600"/>
            <a:ext cx="70104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a:solidFill>
                  <a:srgbClr val="000000"/>
                </a:solidFill>
                <a:latin typeface="Franklin Gothic Medium Cond" pitchFamily="34" charset="0"/>
              </a:rPr>
              <a:t>Now, we can generate first-order small signal model for noise analysis of MOSFET (for high frequency applications).</a:t>
            </a:r>
          </a:p>
        </p:txBody>
      </p:sp>
      <p:sp>
        <p:nvSpPr>
          <p:cNvPr id="7" name="TextBox 13"/>
          <p:cNvSpPr txBox="1">
            <a:spLocks noRot="1" noChangeAspect="1" noMove="1" noResize="1" noEditPoints="1" noAdjustHandles="1" noChangeArrowheads="1" noChangeShapeType="1" noTextEdit="1"/>
          </p:cNvSpPr>
          <p:nvPr/>
        </p:nvSpPr>
        <p:spPr>
          <a:xfrm>
            <a:off x="3581401" y="4664988"/>
            <a:ext cx="2133600" cy="430054"/>
          </a:xfrm>
          <a:prstGeom prst="rect">
            <a:avLst/>
          </a:prstGeom>
          <a:blipFill rotWithShape="1">
            <a:blip r:embed="rId5"/>
            <a:stretch>
              <a:fillRect b="-2817"/>
            </a:stretch>
          </a:blipFill>
        </p:spPr>
        <p:txBody>
          <a:bodyPr/>
          <a:lstStyle/>
          <a:p>
            <a:r>
              <a:rPr lang="en-US">
                <a:noFill/>
              </a:rPr>
              <a:t> </a:t>
            </a:r>
          </a:p>
        </p:txBody>
      </p:sp>
      <p:sp>
        <p:nvSpPr>
          <p:cNvPr id="8" name="TextBox 7"/>
          <p:cNvSpPr txBox="1">
            <a:spLocks noRot="1" noChangeAspect="1" noMove="1" noResize="1" noEditPoints="1" noAdjustHandles="1" noChangeArrowheads="1" noChangeShapeType="1" noTextEdit="1"/>
          </p:cNvSpPr>
          <p:nvPr/>
        </p:nvSpPr>
        <p:spPr>
          <a:xfrm>
            <a:off x="3505200" y="5018842"/>
            <a:ext cx="4419601" cy="703782"/>
          </a:xfrm>
          <a:prstGeom prst="rect">
            <a:avLst/>
          </a:prstGeom>
          <a:blipFill rotWithShape="1">
            <a:blip r:embed="rId6"/>
            <a:stretch>
              <a:fillRect/>
            </a:stretch>
          </a:blipFill>
        </p:spPr>
        <p:txBody>
          <a:bodyPr/>
          <a:lstStyle/>
          <a:p>
            <a:r>
              <a:rPr lang="en-US">
                <a:noFill/>
              </a:rPr>
              <a:t> </a:t>
            </a:r>
          </a:p>
        </p:txBody>
      </p:sp>
      <p:sp>
        <p:nvSpPr>
          <p:cNvPr id="29705" name="TextBox 2"/>
          <p:cNvSpPr txBox="1">
            <a:spLocks noChangeArrowheads="1"/>
          </p:cNvSpPr>
          <p:nvPr/>
        </p:nvSpPr>
        <p:spPr bwMode="auto">
          <a:xfrm>
            <a:off x="4724400" y="2068513"/>
            <a:ext cx="37909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FF"/>
                </a:solidFill>
                <a:latin typeface="Franklin Gothic Medium Cond" pitchFamily="34" charset="0"/>
              </a:rPr>
              <a:t>You can drop this term to simplify analysis.</a:t>
            </a:r>
          </a:p>
        </p:txBody>
      </p:sp>
      <p:sp>
        <p:nvSpPr>
          <p:cNvPr id="29706" name="TextBox 2"/>
          <p:cNvSpPr txBox="1">
            <a:spLocks noChangeArrowheads="1"/>
          </p:cNvSpPr>
          <p:nvPr/>
        </p:nvSpPr>
        <p:spPr bwMode="auto">
          <a:xfrm>
            <a:off x="5886450" y="3608388"/>
            <a:ext cx="234315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r>
              <a:rPr lang="en-US" b="1">
                <a:solidFill>
                  <a:srgbClr val="0000FF"/>
                </a:solidFill>
                <a:latin typeface="Franklin Gothic Medium Cond" pitchFamily="34" charset="0"/>
              </a:rPr>
              <a:t>If your circuit is operating above fc, then you can drop this term in noise analysis.</a:t>
            </a:r>
          </a:p>
        </p:txBody>
      </p:sp>
      <p:cxnSp>
        <p:nvCxnSpPr>
          <p:cNvPr id="16" name="Straight Arrow Connector 15"/>
          <p:cNvCxnSpPr>
            <a:endCxn id="13" idx="16"/>
          </p:cNvCxnSpPr>
          <p:nvPr/>
        </p:nvCxnSpPr>
        <p:spPr>
          <a:xfrm flipH="1">
            <a:off x="7197725" y="4503738"/>
            <a:ext cx="117475" cy="368300"/>
          </a:xfrm>
          <a:prstGeom prst="straightConnector1">
            <a:avLst/>
          </a:prstGeom>
          <a:ln w="19050">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2" name="Slide Number Placeholder 1"/>
          <p:cNvSpPr>
            <a:spLocks noGrp="1"/>
          </p:cNvSpPr>
          <p:nvPr>
            <p:ph type="sldNum" sz="quarter" idx="11"/>
          </p:nvPr>
        </p:nvSpPr>
        <p:spPr/>
        <p:txBody>
          <a:bodyPr/>
          <a:lstStyle/>
          <a:p>
            <a:pPr>
              <a:defRPr/>
            </a:pPr>
            <a:fld id="{18299DBC-902B-41D7-A3A4-44EB87A37C73}" type="slidenum">
              <a:rPr lang="en-US" smtClean="0"/>
              <a:pPr>
                <a:defRPr/>
              </a:pPr>
              <a:t>30</a:t>
            </a:fld>
            <a:endParaRPr lang="en-US"/>
          </a:p>
        </p:txBody>
      </p:sp>
    </p:spTree>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Equivalent Input Noise Generators</a:t>
            </a:r>
            <a:endParaRPr lang="en-US" dirty="0"/>
          </a:p>
        </p:txBody>
      </p:sp>
      <p:graphicFrame>
        <p:nvGraphicFramePr>
          <p:cNvPr id="30723" name="Object 3"/>
          <p:cNvGraphicFramePr>
            <a:graphicFrameLocks noChangeAspect="1"/>
          </p:cNvGraphicFramePr>
          <p:nvPr>
            <p:extLst>
              <p:ext uri="{D42A27DB-BD31-4B8C-83A1-F6EECF244321}">
                <p14:modId xmlns:p14="http://schemas.microsoft.com/office/powerpoint/2010/main" val="1019818517"/>
              </p:ext>
            </p:extLst>
          </p:nvPr>
        </p:nvGraphicFramePr>
        <p:xfrm>
          <a:off x="762000" y="2284413"/>
          <a:ext cx="7653338" cy="3582987"/>
        </p:xfrm>
        <a:graphic>
          <a:graphicData uri="http://schemas.openxmlformats.org/presentationml/2006/ole">
            <mc:AlternateContent xmlns:mc="http://schemas.openxmlformats.org/markup-compatibility/2006">
              <mc:Choice xmlns:v="urn:schemas-microsoft-com:vml" Requires="v">
                <p:oleObj spid="_x0000_s30865" name="Visio" r:id="rId3" imgW="4683025" imgH="2157030" progId="Visio.Drawing.11">
                  <p:embed/>
                </p:oleObj>
              </mc:Choice>
              <mc:Fallback>
                <p:oleObj name="Visio" r:id="rId3" imgW="4683025" imgH="2157030" progId="Visio.Drawing.11">
                  <p:embed/>
                  <p:pic>
                    <p:nvPicPr>
                      <p:cNvPr id="0" name="Object 3"/>
                      <p:cNvPicPr>
                        <a:picLocks noChangeAspect="1" noChangeArrowheads="1"/>
                      </p:cNvPicPr>
                      <p:nvPr/>
                    </p:nvPicPr>
                    <p:blipFill>
                      <a:blip r:embed="rId4"/>
                      <a:srcRect/>
                      <a:stretch>
                        <a:fillRect/>
                      </a:stretch>
                    </p:blipFill>
                    <p:spPr bwMode="auto">
                      <a:xfrm>
                        <a:off x="762000" y="2284413"/>
                        <a:ext cx="7653338" cy="3582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 name="Striped Right Arrow 4"/>
          <p:cNvSpPr/>
          <p:nvPr/>
        </p:nvSpPr>
        <p:spPr>
          <a:xfrm rot="5400000">
            <a:off x="1885264" y="3732213"/>
            <a:ext cx="304800" cy="4572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Striped Right Arrow 5"/>
          <p:cNvSpPr/>
          <p:nvPr/>
        </p:nvSpPr>
        <p:spPr>
          <a:xfrm rot="5400000">
            <a:off x="5933389" y="3716338"/>
            <a:ext cx="304800" cy="4572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0726" name="TextBox 2"/>
          <p:cNvSpPr txBox="1">
            <a:spLocks noChangeArrowheads="1"/>
          </p:cNvSpPr>
          <p:nvPr/>
        </p:nvSpPr>
        <p:spPr bwMode="auto">
          <a:xfrm>
            <a:off x="1295400" y="1371600"/>
            <a:ext cx="70104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a:solidFill>
                  <a:srgbClr val="000000"/>
                </a:solidFill>
                <a:latin typeface="Franklin Gothic Medium Cond" pitchFamily="34" charset="0"/>
              </a:rPr>
              <a:t>We want to represent a noisy 2-port by a noiseless 2-port with equivalent noise source(s) outside the 2-port network, as shown below. </a:t>
            </a:r>
          </a:p>
        </p:txBody>
      </p:sp>
      <p:sp>
        <p:nvSpPr>
          <p:cNvPr id="3" name="Slide Number Placeholder 2"/>
          <p:cNvSpPr>
            <a:spLocks noGrp="1"/>
          </p:cNvSpPr>
          <p:nvPr>
            <p:ph type="sldNum" sz="quarter" idx="11"/>
          </p:nvPr>
        </p:nvSpPr>
        <p:spPr/>
        <p:txBody>
          <a:bodyPr/>
          <a:lstStyle/>
          <a:p>
            <a:pPr>
              <a:defRPr/>
            </a:pPr>
            <a:fld id="{18299DBC-902B-41D7-A3A4-44EB87A37C73}" type="slidenum">
              <a:rPr lang="en-US" smtClean="0"/>
              <a:pPr>
                <a:defRPr/>
              </a:pPr>
              <a:t>31</a:t>
            </a:fld>
            <a:endParaRPr lang="en-US"/>
          </a:p>
        </p:txBody>
      </p:sp>
    </p:spTree>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Equivalent Input Noise Generators</a:t>
            </a:r>
            <a:endParaRPr lang="en-US" dirty="0"/>
          </a:p>
        </p:txBody>
      </p:sp>
      <p:sp>
        <p:nvSpPr>
          <p:cNvPr id="31747" name="TextBox 2"/>
          <p:cNvSpPr txBox="1">
            <a:spLocks noChangeArrowheads="1"/>
          </p:cNvSpPr>
          <p:nvPr/>
        </p:nvSpPr>
        <p:spPr bwMode="auto">
          <a:xfrm>
            <a:off x="1295400" y="1371600"/>
            <a:ext cx="70104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a:solidFill>
                  <a:srgbClr val="000000"/>
                </a:solidFill>
                <a:latin typeface="Franklin Gothic Medium Cond" pitchFamily="34" charset="0"/>
              </a:rPr>
              <a:t>Let’s start with introducing an equivalent noise voltage source. Where can we put such a noise source? First let’s try to put the noise voltage source in parallel with the 2-port network. </a:t>
            </a:r>
          </a:p>
        </p:txBody>
      </p:sp>
      <p:graphicFrame>
        <p:nvGraphicFramePr>
          <p:cNvPr id="31748" name="Object 11"/>
          <p:cNvGraphicFramePr>
            <a:graphicFrameLocks noChangeAspect="1"/>
          </p:cNvGraphicFramePr>
          <p:nvPr/>
        </p:nvGraphicFramePr>
        <p:xfrm>
          <a:off x="1676400" y="2438400"/>
          <a:ext cx="3586163" cy="3589338"/>
        </p:xfrm>
        <a:graphic>
          <a:graphicData uri="http://schemas.openxmlformats.org/presentationml/2006/ole">
            <mc:AlternateContent xmlns:mc="http://schemas.openxmlformats.org/markup-compatibility/2006">
              <mc:Choice xmlns:v="urn:schemas-microsoft-com:vml" Requires="v">
                <p:oleObj spid="_x0000_s31888" name="Visio" r:id="rId3" imgW="2230218" imgH="2157030" progId="Visio.Drawing.11">
                  <p:embed/>
                </p:oleObj>
              </mc:Choice>
              <mc:Fallback>
                <p:oleObj name="Visio" r:id="rId3" imgW="2230218" imgH="2157030" progId="Visio.Drawing.11">
                  <p:embed/>
                  <p:pic>
                    <p:nvPicPr>
                      <p:cNvPr id="0" name="Object 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76400" y="2438400"/>
                        <a:ext cx="3586163" cy="3589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3" name="Curved Down Arrow 12"/>
          <p:cNvSpPr/>
          <p:nvPr/>
        </p:nvSpPr>
        <p:spPr>
          <a:xfrm rot="5400000">
            <a:off x="5334000" y="3924300"/>
            <a:ext cx="838200" cy="609600"/>
          </a:xfrm>
          <a:prstGeom prst="curved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31750" name="TextBox 2"/>
          <p:cNvSpPr txBox="1">
            <a:spLocks noChangeArrowheads="1"/>
          </p:cNvSpPr>
          <p:nvPr/>
        </p:nvSpPr>
        <p:spPr bwMode="auto">
          <a:xfrm>
            <a:off x="5756275" y="2838450"/>
            <a:ext cx="22860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FF0000"/>
                </a:solidFill>
                <a:latin typeface="Franklin Gothic Medium Cond" pitchFamily="34" charset="0"/>
              </a:rPr>
              <a:t>What’s the problem in this configuration? </a:t>
            </a:r>
          </a:p>
        </p:txBody>
      </p:sp>
      <p:sp>
        <p:nvSpPr>
          <p:cNvPr id="31751" name="TextBox 2"/>
          <p:cNvSpPr txBox="1">
            <a:spLocks noChangeArrowheads="1"/>
          </p:cNvSpPr>
          <p:nvPr/>
        </p:nvSpPr>
        <p:spPr bwMode="auto">
          <a:xfrm>
            <a:off x="5770563" y="4800600"/>
            <a:ext cx="22860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dirty="0">
                <a:solidFill>
                  <a:srgbClr val="0000FF"/>
                </a:solidFill>
                <a:latin typeface="Franklin Gothic Medium Cond" pitchFamily="34" charset="0"/>
              </a:rPr>
              <a:t>Let us put the noise voltage source in series with the 2-port network.</a:t>
            </a:r>
          </a:p>
        </p:txBody>
      </p:sp>
      <p:sp>
        <p:nvSpPr>
          <p:cNvPr id="3" name="Slide Number Placeholder 2"/>
          <p:cNvSpPr>
            <a:spLocks noGrp="1"/>
          </p:cNvSpPr>
          <p:nvPr>
            <p:ph type="sldNum" sz="quarter" idx="11"/>
          </p:nvPr>
        </p:nvSpPr>
        <p:spPr/>
        <p:txBody>
          <a:bodyPr/>
          <a:lstStyle/>
          <a:p>
            <a:pPr>
              <a:defRPr/>
            </a:pPr>
            <a:fld id="{18299DBC-902B-41D7-A3A4-44EB87A37C73}" type="slidenum">
              <a:rPr lang="en-US" smtClean="0"/>
              <a:pPr>
                <a:defRPr/>
              </a:pPr>
              <a:t>32</a:t>
            </a:fld>
            <a:endParaRPr lang="en-US"/>
          </a:p>
        </p:txBody>
      </p:sp>
    </p:spTree>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Equivalent Input Noise Generators</a:t>
            </a:r>
            <a:endParaRPr lang="en-US" dirty="0"/>
          </a:p>
        </p:txBody>
      </p:sp>
      <p:sp>
        <p:nvSpPr>
          <p:cNvPr id="32771" name="TextBox 2"/>
          <p:cNvSpPr txBox="1">
            <a:spLocks noChangeArrowheads="1"/>
          </p:cNvSpPr>
          <p:nvPr/>
        </p:nvSpPr>
        <p:spPr bwMode="auto">
          <a:xfrm>
            <a:off x="1295400" y="1371600"/>
            <a:ext cx="70104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a:solidFill>
                  <a:srgbClr val="000000"/>
                </a:solidFill>
                <a:latin typeface="Franklin Gothic Medium Cond" pitchFamily="34" charset="0"/>
              </a:rPr>
              <a:t>The equivalent noise source  should be able to generate the equivalent noise power at the output port regardless of </a:t>
            </a:r>
            <a:r>
              <a:rPr lang="en-US" b="1" dirty="0">
                <a:solidFill>
                  <a:srgbClr val="FF0000"/>
                </a:solidFill>
                <a:latin typeface="Franklin Gothic Medium Cond" pitchFamily="34" charset="0"/>
              </a:rPr>
              <a:t>the input drive source </a:t>
            </a:r>
            <a:r>
              <a:rPr lang="en-US" b="1" dirty="0">
                <a:solidFill>
                  <a:srgbClr val="000000"/>
                </a:solidFill>
                <a:latin typeface="Franklin Gothic Medium Cond" pitchFamily="34" charset="0"/>
              </a:rPr>
              <a:t>and </a:t>
            </a:r>
            <a:r>
              <a:rPr lang="en-US" b="1" dirty="0">
                <a:solidFill>
                  <a:srgbClr val="FF0000"/>
                </a:solidFill>
                <a:latin typeface="Franklin Gothic Medium Cond" pitchFamily="34" charset="0"/>
              </a:rPr>
              <a:t>the output termination conditions</a:t>
            </a:r>
            <a:r>
              <a:rPr lang="en-US" b="1" dirty="0">
                <a:solidFill>
                  <a:srgbClr val="000000"/>
                </a:solidFill>
                <a:latin typeface="Franklin Gothic Medium Cond" pitchFamily="34" charset="0"/>
              </a:rPr>
              <a:t>. </a:t>
            </a:r>
          </a:p>
        </p:txBody>
      </p:sp>
      <p:sp>
        <p:nvSpPr>
          <p:cNvPr id="32772" name="TextBox 2"/>
          <p:cNvSpPr txBox="1">
            <a:spLocks noChangeArrowheads="1"/>
          </p:cNvSpPr>
          <p:nvPr/>
        </p:nvSpPr>
        <p:spPr bwMode="auto">
          <a:xfrm>
            <a:off x="5756275" y="3048000"/>
            <a:ext cx="15589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FF0000"/>
                </a:solidFill>
                <a:latin typeface="Franklin Gothic Medium Cond" pitchFamily="34" charset="0"/>
              </a:rPr>
              <a:t>What if Z</a:t>
            </a:r>
            <a:r>
              <a:rPr lang="en-US" b="1" baseline="-25000">
                <a:solidFill>
                  <a:srgbClr val="FF0000"/>
                </a:solidFill>
                <a:latin typeface="Franklin Gothic Medium Cond" pitchFamily="34" charset="0"/>
              </a:rPr>
              <a:t>s</a:t>
            </a:r>
            <a:r>
              <a:rPr lang="en-US" b="1">
                <a:solidFill>
                  <a:srgbClr val="FF0000"/>
                </a:solidFill>
                <a:latin typeface="Franklin Gothic Medium Cond" pitchFamily="34" charset="0"/>
              </a:rPr>
              <a:t>=∞ ? </a:t>
            </a:r>
          </a:p>
        </p:txBody>
      </p:sp>
      <p:graphicFrame>
        <p:nvGraphicFramePr>
          <p:cNvPr id="32773" name="Object 3"/>
          <p:cNvGraphicFramePr>
            <a:graphicFrameLocks noChangeAspect="1"/>
          </p:cNvGraphicFramePr>
          <p:nvPr>
            <p:extLst>
              <p:ext uri="{D42A27DB-BD31-4B8C-83A1-F6EECF244321}">
                <p14:modId xmlns:p14="http://schemas.microsoft.com/office/powerpoint/2010/main" val="4145073578"/>
              </p:ext>
            </p:extLst>
          </p:nvPr>
        </p:nvGraphicFramePr>
        <p:xfrm>
          <a:off x="2233613" y="2286000"/>
          <a:ext cx="3709987" cy="1820863"/>
        </p:xfrm>
        <a:graphic>
          <a:graphicData uri="http://schemas.openxmlformats.org/presentationml/2006/ole">
            <mc:AlternateContent xmlns:mc="http://schemas.openxmlformats.org/markup-compatibility/2006">
              <mc:Choice xmlns:v="urn:schemas-microsoft-com:vml" Requires="v">
                <p:oleObj spid="_x0000_s32913" name="Visio" r:id="rId3" imgW="2225625" imgH="1036530" progId="Visio.Drawing.11">
                  <p:embed/>
                </p:oleObj>
              </mc:Choice>
              <mc:Fallback>
                <p:oleObj name="Visio" r:id="rId3" imgW="2225625" imgH="1036530" progId="Visio.Drawing.11">
                  <p:embed/>
                  <p:pic>
                    <p:nvPicPr>
                      <p:cNvPr id="0" name="Object 3"/>
                      <p:cNvPicPr>
                        <a:picLocks noChangeAspect="1" noChangeArrowheads="1"/>
                      </p:cNvPicPr>
                      <p:nvPr/>
                    </p:nvPicPr>
                    <p:blipFill>
                      <a:blip r:embed="rId4"/>
                      <a:srcRect/>
                      <a:stretch>
                        <a:fillRect/>
                      </a:stretch>
                    </p:blipFill>
                    <p:spPr bwMode="auto">
                      <a:xfrm>
                        <a:off x="2233613" y="2286000"/>
                        <a:ext cx="3709987" cy="182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4" name="Group 3"/>
          <p:cNvGrpSpPr/>
          <p:nvPr/>
        </p:nvGrpSpPr>
        <p:grpSpPr>
          <a:xfrm>
            <a:off x="1295400" y="4267200"/>
            <a:ext cx="6629400" cy="1477963"/>
            <a:chOff x="1295400" y="4267200"/>
            <a:chExt cx="6629400" cy="1477963"/>
          </a:xfrm>
        </p:grpSpPr>
        <p:sp>
          <p:nvSpPr>
            <p:cNvPr id="32774" name="TextBox 2"/>
            <p:cNvSpPr txBox="1">
              <a:spLocks noChangeArrowheads="1"/>
            </p:cNvSpPr>
            <p:nvPr/>
          </p:nvSpPr>
          <p:spPr bwMode="auto">
            <a:xfrm>
              <a:off x="1295400" y="4267200"/>
              <a:ext cx="6629400"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a:solidFill>
                    <a:srgbClr val="000000"/>
                  </a:solidFill>
                  <a:latin typeface="Franklin Gothic Medium Cond" pitchFamily="34" charset="0"/>
                </a:rPr>
                <a:t>If </a:t>
              </a:r>
              <a:r>
                <a:rPr lang="en-US" b="1" dirty="0" err="1">
                  <a:solidFill>
                    <a:srgbClr val="000000"/>
                  </a:solidFill>
                  <a:latin typeface="Franklin Gothic Medium Cond" pitchFamily="34" charset="0"/>
                </a:rPr>
                <a:t>Z</a:t>
              </a:r>
              <a:r>
                <a:rPr lang="en-US" b="1" baseline="-25000" dirty="0" err="1">
                  <a:solidFill>
                    <a:srgbClr val="000000"/>
                  </a:solidFill>
                  <a:latin typeface="Franklin Gothic Medium Cond" pitchFamily="34" charset="0"/>
                </a:rPr>
                <a:t>s</a:t>
              </a:r>
              <a:r>
                <a:rPr lang="en-US" b="1" dirty="0">
                  <a:solidFill>
                    <a:srgbClr val="000000"/>
                  </a:solidFill>
                  <a:latin typeface="Franklin Gothic Medium Cond" pitchFamily="34" charset="0"/>
                </a:rPr>
                <a:t>=∞, then the noise voltage can play nothing, and output noise power will be zero. Clearly this not the case for all noisy 2-port networks. For instance, in CMOS, even though the input is open, there would be output noise current as long as it is biased. Therefore, using </a:t>
              </a:r>
              <a:r>
                <a:rPr lang="en-US" b="1" dirty="0" err="1">
                  <a:solidFill>
                    <a:srgbClr val="000000"/>
                  </a:solidFill>
                  <a:latin typeface="Franklin Gothic Medium Cond" pitchFamily="34" charset="0"/>
                </a:rPr>
                <a:t>V</a:t>
              </a:r>
              <a:r>
                <a:rPr lang="en-US" b="1" baseline="-25000" dirty="0" err="1">
                  <a:solidFill>
                    <a:srgbClr val="000000"/>
                  </a:solidFill>
                  <a:latin typeface="Franklin Gothic Medium Cond" pitchFamily="34" charset="0"/>
                </a:rPr>
                <a:t>neq</a:t>
              </a:r>
              <a:r>
                <a:rPr lang="en-US" b="1" dirty="0">
                  <a:solidFill>
                    <a:srgbClr val="000000"/>
                  </a:solidFill>
                  <a:latin typeface="Franklin Gothic Medium Cond" pitchFamily="34" charset="0"/>
                </a:rPr>
                <a:t> as the only noise generator is inadequate. </a:t>
              </a:r>
            </a:p>
          </p:txBody>
        </p:sp>
        <p:cxnSp>
          <p:nvCxnSpPr>
            <p:cNvPr id="6" name="Straight Connector 5"/>
            <p:cNvCxnSpPr/>
            <p:nvPr/>
          </p:nvCxnSpPr>
          <p:spPr>
            <a:xfrm>
              <a:off x="6057900" y="5160963"/>
              <a:ext cx="1905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 name="Slide Number Placeholder 2"/>
          <p:cNvSpPr>
            <a:spLocks noGrp="1"/>
          </p:cNvSpPr>
          <p:nvPr>
            <p:ph type="sldNum" sz="quarter" idx="11"/>
          </p:nvPr>
        </p:nvSpPr>
        <p:spPr/>
        <p:txBody>
          <a:bodyPr/>
          <a:lstStyle/>
          <a:p>
            <a:pPr>
              <a:defRPr/>
            </a:pPr>
            <a:fld id="{18299DBC-902B-41D7-A3A4-44EB87A37C73}" type="slidenum">
              <a:rPr lang="en-US" smtClean="0"/>
              <a:pPr>
                <a:defRPr/>
              </a:pPr>
              <a:t>33</a:t>
            </a:fld>
            <a:endParaRPr lang="en-US"/>
          </a:p>
        </p:txBody>
      </p:sp>
    </p:spTree>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p:cNvGraphicFramePr>
            <a:graphicFrameLocks noChangeAspect="1"/>
          </p:cNvGraphicFramePr>
          <p:nvPr>
            <p:extLst>
              <p:ext uri="{D42A27DB-BD31-4B8C-83A1-F6EECF244321}">
                <p14:modId xmlns:p14="http://schemas.microsoft.com/office/powerpoint/2010/main" val="3516910987"/>
              </p:ext>
            </p:extLst>
          </p:nvPr>
        </p:nvGraphicFramePr>
        <p:xfrm>
          <a:off x="1295400" y="2070762"/>
          <a:ext cx="3740150" cy="3872838"/>
        </p:xfrm>
        <a:graphic>
          <a:graphicData uri="http://schemas.openxmlformats.org/presentationml/2006/ole">
            <mc:AlternateContent xmlns:mc="http://schemas.openxmlformats.org/markup-compatibility/2006">
              <mc:Choice xmlns:v="urn:schemas-microsoft-com:vml" Requires="v">
                <p:oleObj spid="_x0000_s48268" name="Visio" r:id="rId3" imgW="2235350" imgH="2211570" progId="Visio.Drawing.11">
                  <p:embed/>
                </p:oleObj>
              </mc:Choice>
              <mc:Fallback>
                <p:oleObj name="Visio" r:id="rId3" imgW="2235350" imgH="2211570" progId="Visio.Drawing.11">
                  <p:embed/>
                  <p:pic>
                    <p:nvPicPr>
                      <p:cNvPr id="0" name=""/>
                      <p:cNvPicPr/>
                      <p:nvPr/>
                    </p:nvPicPr>
                    <p:blipFill>
                      <a:blip r:embed="rId4"/>
                      <a:stretch>
                        <a:fillRect/>
                      </a:stretch>
                    </p:blipFill>
                    <p:spPr>
                      <a:xfrm>
                        <a:off x="1295400" y="2070762"/>
                        <a:ext cx="3740150" cy="3872838"/>
                      </a:xfrm>
                      <a:prstGeom prst="rect">
                        <a:avLst/>
                      </a:prstGeom>
                    </p:spPr>
                  </p:pic>
                </p:oleObj>
              </mc:Fallback>
            </mc:AlternateContent>
          </a:graphicData>
        </a:graphic>
      </p:graphicFrame>
      <p:sp>
        <p:nvSpPr>
          <p:cNvPr id="5" name="Title 1"/>
          <p:cNvSpPr>
            <a:spLocks noGrp="1"/>
          </p:cNvSpPr>
          <p:nvPr>
            <p:ph type="title"/>
          </p:nvPr>
        </p:nvSpPr>
        <p:spPr>
          <a:xfrm>
            <a:off x="457200" y="639763"/>
            <a:ext cx="8229600" cy="655637"/>
          </a:xfrm>
        </p:spPr>
        <p:txBody>
          <a:bodyPr/>
          <a:lstStyle/>
          <a:p>
            <a:pPr>
              <a:defRPr/>
            </a:pPr>
            <a:r>
              <a:rPr lang="en-US" dirty="0" smtClean="0"/>
              <a:t>Equivalent Input Noise Generators</a:t>
            </a:r>
            <a:endParaRPr lang="en-US" dirty="0"/>
          </a:p>
        </p:txBody>
      </p:sp>
      <p:sp>
        <p:nvSpPr>
          <p:cNvPr id="6" name="TextBox 2"/>
          <p:cNvSpPr txBox="1">
            <a:spLocks noChangeArrowheads="1"/>
          </p:cNvSpPr>
          <p:nvPr/>
        </p:nvSpPr>
        <p:spPr bwMode="auto">
          <a:xfrm>
            <a:off x="1295400" y="1371600"/>
            <a:ext cx="7010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Let’s introduce a noise current source in series with noise voltage source. </a:t>
            </a:r>
            <a:endParaRPr lang="en-US" b="1" dirty="0">
              <a:solidFill>
                <a:srgbClr val="000000"/>
              </a:solidFill>
              <a:latin typeface="Franklin Gothic Medium Cond" pitchFamily="34" charset="0"/>
            </a:endParaRPr>
          </a:p>
        </p:txBody>
      </p:sp>
      <p:sp>
        <p:nvSpPr>
          <p:cNvPr id="7" name="Curved Down Arrow 6"/>
          <p:cNvSpPr/>
          <p:nvPr/>
        </p:nvSpPr>
        <p:spPr>
          <a:xfrm rot="5400000">
            <a:off x="4991100" y="3771900"/>
            <a:ext cx="838200" cy="609600"/>
          </a:xfrm>
          <a:prstGeom prst="curved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8" name="TextBox 2"/>
          <p:cNvSpPr txBox="1">
            <a:spLocks noChangeArrowheads="1"/>
          </p:cNvSpPr>
          <p:nvPr/>
        </p:nvSpPr>
        <p:spPr bwMode="auto">
          <a:xfrm>
            <a:off x="5770562" y="4509162"/>
            <a:ext cx="2459037"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dirty="0">
                <a:solidFill>
                  <a:srgbClr val="0000FF"/>
                </a:solidFill>
                <a:latin typeface="Franklin Gothic Medium Cond" pitchFamily="34" charset="0"/>
              </a:rPr>
              <a:t>Let us put the </a:t>
            </a:r>
            <a:r>
              <a:rPr lang="en-US" b="1" dirty="0" smtClean="0">
                <a:solidFill>
                  <a:srgbClr val="0000FF"/>
                </a:solidFill>
                <a:latin typeface="Franklin Gothic Medium Cond" pitchFamily="34" charset="0"/>
              </a:rPr>
              <a:t>noise current  source </a:t>
            </a:r>
            <a:r>
              <a:rPr lang="en-US" b="1" dirty="0">
                <a:solidFill>
                  <a:srgbClr val="0000FF"/>
                </a:solidFill>
                <a:latin typeface="Franklin Gothic Medium Cond" pitchFamily="34" charset="0"/>
              </a:rPr>
              <a:t>in </a:t>
            </a:r>
            <a:r>
              <a:rPr lang="en-US" b="1" dirty="0" smtClean="0">
                <a:solidFill>
                  <a:srgbClr val="0000FF"/>
                </a:solidFill>
                <a:latin typeface="Franklin Gothic Medium Cond" pitchFamily="34" charset="0"/>
              </a:rPr>
              <a:t>parallel </a:t>
            </a:r>
            <a:r>
              <a:rPr lang="en-US" b="1" dirty="0">
                <a:solidFill>
                  <a:srgbClr val="0000FF"/>
                </a:solidFill>
                <a:latin typeface="Franklin Gothic Medium Cond" pitchFamily="34" charset="0"/>
              </a:rPr>
              <a:t>with the 2-port network.</a:t>
            </a:r>
          </a:p>
        </p:txBody>
      </p:sp>
      <p:sp>
        <p:nvSpPr>
          <p:cNvPr id="9" name="TextBox 2"/>
          <p:cNvSpPr txBox="1">
            <a:spLocks noChangeArrowheads="1"/>
          </p:cNvSpPr>
          <p:nvPr/>
        </p:nvSpPr>
        <p:spPr bwMode="auto">
          <a:xfrm>
            <a:off x="5715000" y="2319626"/>
            <a:ext cx="2895600"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FF0000"/>
                </a:solidFill>
                <a:latin typeface="Franklin Gothic Medium Cond" pitchFamily="34" charset="0"/>
              </a:rPr>
              <a:t>Then, the noise current source will block any signal current from source, not to mention the noise voltage source (not acceptable). </a:t>
            </a:r>
            <a:endParaRPr lang="en-US" b="1" dirty="0">
              <a:solidFill>
                <a:srgbClr val="FF0000"/>
              </a:solidFill>
              <a:latin typeface="Franklin Gothic Medium Cond" pitchFamily="34" charset="0"/>
            </a:endParaRPr>
          </a:p>
        </p:txBody>
      </p:sp>
      <p:sp>
        <p:nvSpPr>
          <p:cNvPr id="10" name="Slide Number Placeholder 9"/>
          <p:cNvSpPr>
            <a:spLocks noGrp="1"/>
          </p:cNvSpPr>
          <p:nvPr>
            <p:ph type="sldNum" sz="quarter" idx="11"/>
          </p:nvPr>
        </p:nvSpPr>
        <p:spPr/>
        <p:txBody>
          <a:bodyPr/>
          <a:lstStyle/>
          <a:p>
            <a:pPr>
              <a:defRPr/>
            </a:pPr>
            <a:fld id="{18299DBC-902B-41D7-A3A4-44EB87A37C73}" type="slidenum">
              <a:rPr lang="en-US" smtClean="0"/>
              <a:pPr>
                <a:defRPr/>
              </a:pPr>
              <a:t>34</a:t>
            </a:fld>
            <a:endParaRPr lang="en-US"/>
          </a:p>
        </p:txBody>
      </p:sp>
    </p:spTree>
    <p:extLst>
      <p:ext uri="{BB962C8B-B14F-4D97-AF65-F5344CB8AC3E}">
        <p14:creationId xmlns:p14="http://schemas.microsoft.com/office/powerpoint/2010/main" val="3032972424"/>
      </p:ext>
    </p:extLst>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200" y="639763"/>
            <a:ext cx="8229600" cy="655637"/>
          </a:xfrm>
        </p:spPr>
        <p:txBody>
          <a:bodyPr/>
          <a:lstStyle/>
          <a:p>
            <a:pPr>
              <a:defRPr/>
            </a:pPr>
            <a:r>
              <a:rPr lang="en-US" dirty="0" smtClean="0"/>
              <a:t>Equivalent Input Noise Generators</a:t>
            </a:r>
            <a:endParaRPr lang="en-US" dirty="0"/>
          </a:p>
        </p:txBody>
      </p:sp>
      <p:sp>
        <p:nvSpPr>
          <p:cNvPr id="6" name="TextBox 2"/>
          <p:cNvSpPr txBox="1">
            <a:spLocks noChangeArrowheads="1"/>
          </p:cNvSpPr>
          <p:nvPr/>
        </p:nvSpPr>
        <p:spPr bwMode="auto">
          <a:xfrm>
            <a:off x="1295400" y="1371600"/>
            <a:ext cx="7010400"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Now, let’s check the model.</a:t>
            </a:r>
          </a:p>
          <a:p>
            <a:pPr eaLnBrk="1" hangingPunct="1">
              <a:buFontTx/>
              <a:buChar char="-"/>
            </a:pPr>
            <a:r>
              <a:rPr lang="en-US" b="1" dirty="0" smtClean="0">
                <a:solidFill>
                  <a:srgbClr val="000000"/>
                </a:solidFill>
                <a:latin typeface="Franklin Gothic Medium Cond" pitchFamily="34" charset="0"/>
              </a:rPr>
              <a:t>All the signal current will go to the 2-port network. </a:t>
            </a:r>
          </a:p>
          <a:p>
            <a:pPr eaLnBrk="1" hangingPunct="1">
              <a:buFontTx/>
              <a:buChar char="-"/>
            </a:pPr>
            <a:r>
              <a:rPr lang="en-US" b="1" dirty="0" smtClean="0">
                <a:solidFill>
                  <a:srgbClr val="000000"/>
                </a:solidFill>
                <a:latin typeface="Franklin Gothic Medium Cond" pitchFamily="34" charset="0"/>
              </a:rPr>
              <a:t>If </a:t>
            </a:r>
            <a:r>
              <a:rPr lang="en-US" b="1" dirty="0" err="1" smtClean="0">
                <a:solidFill>
                  <a:srgbClr val="000000"/>
                </a:solidFill>
                <a:latin typeface="Franklin Gothic Medium Cond" pitchFamily="34" charset="0"/>
              </a:rPr>
              <a:t>Z</a:t>
            </a:r>
            <a:r>
              <a:rPr lang="en-US" b="1" baseline="-25000" dirty="0" err="1" smtClean="0">
                <a:solidFill>
                  <a:srgbClr val="000000"/>
                </a:solidFill>
                <a:latin typeface="Franklin Gothic Medium Cond" pitchFamily="34" charset="0"/>
              </a:rPr>
              <a:t>s</a:t>
            </a:r>
            <a:r>
              <a:rPr lang="en-US" b="1" dirty="0" smtClean="0">
                <a:solidFill>
                  <a:srgbClr val="000000"/>
                </a:solidFill>
                <a:latin typeface="Franklin Gothic Medium Cond" pitchFamily="34" charset="0"/>
              </a:rPr>
              <a:t>=0, </a:t>
            </a:r>
            <a:r>
              <a:rPr lang="en-US" b="1" dirty="0" err="1" smtClean="0">
                <a:solidFill>
                  <a:srgbClr val="000000"/>
                </a:solidFill>
                <a:latin typeface="Franklin Gothic Medium Cond" pitchFamily="34" charset="0"/>
              </a:rPr>
              <a:t>V</a:t>
            </a:r>
            <a:r>
              <a:rPr lang="en-US" b="1" baseline="-25000" dirty="0" err="1" smtClean="0">
                <a:solidFill>
                  <a:srgbClr val="000000"/>
                </a:solidFill>
                <a:latin typeface="Franklin Gothic Medium Cond" pitchFamily="34" charset="0"/>
              </a:rPr>
              <a:t>neq</a:t>
            </a:r>
            <a:r>
              <a:rPr lang="en-US" b="1" dirty="0" smtClean="0">
                <a:solidFill>
                  <a:srgbClr val="000000"/>
                </a:solidFill>
                <a:latin typeface="Franklin Gothic Medium Cond" pitchFamily="34" charset="0"/>
              </a:rPr>
              <a:t> will generate output noise (</a:t>
            </a:r>
            <a:r>
              <a:rPr lang="en-US" b="1" dirty="0" err="1" smtClean="0">
                <a:solidFill>
                  <a:srgbClr val="000000"/>
                </a:solidFill>
                <a:latin typeface="Franklin Gothic Medium Cond" pitchFamily="34" charset="0"/>
              </a:rPr>
              <a:t>i</a:t>
            </a:r>
            <a:r>
              <a:rPr lang="en-US" b="1" baseline="-25000" dirty="0" err="1" smtClean="0">
                <a:solidFill>
                  <a:srgbClr val="000000"/>
                </a:solidFill>
                <a:latin typeface="Franklin Gothic Medium Cond" pitchFamily="34" charset="0"/>
              </a:rPr>
              <a:t>neq</a:t>
            </a:r>
            <a:r>
              <a:rPr lang="en-US" b="1" dirty="0" smtClean="0">
                <a:solidFill>
                  <a:srgbClr val="000000"/>
                </a:solidFill>
                <a:latin typeface="Franklin Gothic Medium Cond" pitchFamily="34" charset="0"/>
              </a:rPr>
              <a:t> will do nothing). </a:t>
            </a:r>
          </a:p>
          <a:p>
            <a:pPr eaLnBrk="1" hangingPunct="1">
              <a:buFontTx/>
              <a:buChar char="-"/>
            </a:pPr>
            <a:r>
              <a:rPr lang="en-US" b="1" dirty="0" smtClean="0">
                <a:solidFill>
                  <a:srgbClr val="000000"/>
                </a:solidFill>
                <a:latin typeface="Franklin Gothic Medium Cond" pitchFamily="34" charset="0"/>
              </a:rPr>
              <a:t>If </a:t>
            </a:r>
            <a:r>
              <a:rPr lang="en-US" b="1" dirty="0" err="1" smtClean="0">
                <a:solidFill>
                  <a:srgbClr val="000000"/>
                </a:solidFill>
                <a:latin typeface="Franklin Gothic Medium Cond" pitchFamily="34" charset="0"/>
              </a:rPr>
              <a:t>Z</a:t>
            </a:r>
            <a:r>
              <a:rPr lang="en-US" b="1" baseline="-25000" dirty="0" err="1" smtClean="0">
                <a:solidFill>
                  <a:srgbClr val="000000"/>
                </a:solidFill>
                <a:latin typeface="Franklin Gothic Medium Cond" pitchFamily="34" charset="0"/>
              </a:rPr>
              <a:t>s</a:t>
            </a:r>
            <a:r>
              <a:rPr lang="en-US" b="1" dirty="0" smtClean="0">
                <a:solidFill>
                  <a:srgbClr val="000000"/>
                </a:solidFill>
                <a:latin typeface="Franklin Gothic Medium Cond" pitchFamily="34" charset="0"/>
              </a:rPr>
              <a:t>=∞, </a:t>
            </a:r>
            <a:r>
              <a:rPr lang="en-US" b="1" dirty="0" err="1" smtClean="0">
                <a:solidFill>
                  <a:srgbClr val="000000"/>
                </a:solidFill>
                <a:latin typeface="Franklin Gothic Medium Cond" pitchFamily="34" charset="0"/>
              </a:rPr>
              <a:t>I</a:t>
            </a:r>
            <a:r>
              <a:rPr lang="en-US" b="1" baseline="-25000" dirty="0" err="1" smtClean="0">
                <a:solidFill>
                  <a:srgbClr val="000000"/>
                </a:solidFill>
                <a:latin typeface="Franklin Gothic Medium Cond" pitchFamily="34" charset="0"/>
              </a:rPr>
              <a:t>neq</a:t>
            </a:r>
            <a:r>
              <a:rPr lang="en-US" b="1" dirty="0" smtClean="0">
                <a:solidFill>
                  <a:srgbClr val="000000"/>
                </a:solidFill>
                <a:latin typeface="Franklin Gothic Medium Cond" pitchFamily="34" charset="0"/>
              </a:rPr>
              <a:t> will  generate output noise (</a:t>
            </a:r>
            <a:r>
              <a:rPr lang="en-US" b="1" dirty="0" err="1" smtClean="0">
                <a:solidFill>
                  <a:srgbClr val="000000"/>
                </a:solidFill>
                <a:latin typeface="Franklin Gothic Medium Cond" pitchFamily="34" charset="0"/>
              </a:rPr>
              <a:t>V</a:t>
            </a:r>
            <a:r>
              <a:rPr lang="en-US" b="1" baseline="-25000" dirty="0" err="1" smtClean="0">
                <a:solidFill>
                  <a:srgbClr val="000000"/>
                </a:solidFill>
                <a:latin typeface="Franklin Gothic Medium Cond" pitchFamily="34" charset="0"/>
              </a:rPr>
              <a:t>neq</a:t>
            </a:r>
            <a:r>
              <a:rPr lang="en-US" b="1" dirty="0" smtClean="0">
                <a:solidFill>
                  <a:srgbClr val="000000"/>
                </a:solidFill>
                <a:latin typeface="Franklin Gothic Medium Cond" pitchFamily="34" charset="0"/>
              </a:rPr>
              <a:t> will do nothing). </a:t>
            </a:r>
          </a:p>
          <a:p>
            <a:pPr eaLnBrk="1" hangingPunct="1">
              <a:buFontTx/>
              <a:buChar char="-"/>
            </a:pPr>
            <a:r>
              <a:rPr lang="en-US" b="1" dirty="0" smtClean="0">
                <a:solidFill>
                  <a:srgbClr val="000000"/>
                </a:solidFill>
                <a:latin typeface="Franklin Gothic Medium Cond" pitchFamily="34" charset="0"/>
              </a:rPr>
              <a:t>If 0&lt;</a:t>
            </a:r>
            <a:r>
              <a:rPr lang="en-US" b="1" dirty="0" err="1" smtClean="0">
                <a:solidFill>
                  <a:srgbClr val="000000"/>
                </a:solidFill>
                <a:latin typeface="Franklin Gothic Medium Cond" pitchFamily="34" charset="0"/>
              </a:rPr>
              <a:t>Z</a:t>
            </a:r>
            <a:r>
              <a:rPr lang="en-US" b="1" baseline="-25000" dirty="0" err="1" smtClean="0">
                <a:solidFill>
                  <a:srgbClr val="000000"/>
                </a:solidFill>
                <a:latin typeface="Franklin Gothic Medium Cond" pitchFamily="34" charset="0"/>
              </a:rPr>
              <a:t>s</a:t>
            </a:r>
            <a:r>
              <a:rPr lang="en-US" b="1" dirty="0" smtClean="0">
                <a:solidFill>
                  <a:srgbClr val="000000"/>
                </a:solidFill>
                <a:latin typeface="Franklin Gothic Medium Cond" pitchFamily="34" charset="0"/>
              </a:rPr>
              <a:t>&lt;∞, both </a:t>
            </a:r>
            <a:r>
              <a:rPr lang="en-US" b="1" dirty="0" err="1" smtClean="0">
                <a:solidFill>
                  <a:srgbClr val="000000"/>
                </a:solidFill>
                <a:latin typeface="Franklin Gothic Medium Cond" pitchFamily="34" charset="0"/>
              </a:rPr>
              <a:t>V</a:t>
            </a:r>
            <a:r>
              <a:rPr lang="en-US" b="1" baseline="-25000" dirty="0" err="1" smtClean="0">
                <a:solidFill>
                  <a:srgbClr val="000000"/>
                </a:solidFill>
                <a:latin typeface="Franklin Gothic Medium Cond" pitchFamily="34" charset="0"/>
              </a:rPr>
              <a:t>neq</a:t>
            </a:r>
            <a:r>
              <a:rPr lang="en-US" b="1" dirty="0" smtClean="0">
                <a:solidFill>
                  <a:srgbClr val="000000"/>
                </a:solidFill>
                <a:latin typeface="Franklin Gothic Medium Cond" pitchFamily="34" charset="0"/>
              </a:rPr>
              <a:t> and </a:t>
            </a:r>
            <a:r>
              <a:rPr lang="en-US" b="1" dirty="0" err="1" smtClean="0">
                <a:solidFill>
                  <a:srgbClr val="000000"/>
                </a:solidFill>
                <a:latin typeface="Franklin Gothic Medium Cond" pitchFamily="34" charset="0"/>
              </a:rPr>
              <a:t>I</a:t>
            </a:r>
            <a:r>
              <a:rPr lang="en-US" b="1" baseline="-25000" dirty="0" err="1" smtClean="0">
                <a:solidFill>
                  <a:srgbClr val="000000"/>
                </a:solidFill>
                <a:latin typeface="Franklin Gothic Medium Cond" pitchFamily="34" charset="0"/>
              </a:rPr>
              <a:t>neq</a:t>
            </a:r>
            <a:r>
              <a:rPr lang="en-US" b="1" dirty="0" smtClean="0">
                <a:solidFill>
                  <a:srgbClr val="000000"/>
                </a:solidFill>
                <a:latin typeface="Franklin Gothic Medium Cond" pitchFamily="34" charset="0"/>
              </a:rPr>
              <a:t> will participate to generate output noise.  </a:t>
            </a:r>
            <a:endParaRPr lang="en-US" b="1" dirty="0">
              <a:solidFill>
                <a:srgbClr val="000000"/>
              </a:solidFill>
              <a:latin typeface="Franklin Gothic Medium Cond" pitchFamily="34" charset="0"/>
            </a:endParaRPr>
          </a:p>
        </p:txBody>
      </p:sp>
      <p:graphicFrame>
        <p:nvGraphicFramePr>
          <p:cNvPr id="2" name="Object 1"/>
          <p:cNvGraphicFramePr>
            <a:graphicFrameLocks noChangeAspect="1"/>
          </p:cNvGraphicFramePr>
          <p:nvPr>
            <p:extLst>
              <p:ext uri="{D42A27DB-BD31-4B8C-83A1-F6EECF244321}">
                <p14:modId xmlns:p14="http://schemas.microsoft.com/office/powerpoint/2010/main" val="3896102993"/>
              </p:ext>
            </p:extLst>
          </p:nvPr>
        </p:nvGraphicFramePr>
        <p:xfrm>
          <a:off x="1905000" y="2995305"/>
          <a:ext cx="3430588" cy="1652895"/>
        </p:xfrm>
        <a:graphic>
          <a:graphicData uri="http://schemas.openxmlformats.org/presentationml/2006/ole">
            <mc:AlternateContent xmlns:mc="http://schemas.openxmlformats.org/markup-compatibility/2006">
              <mc:Choice xmlns:v="urn:schemas-microsoft-com:vml" Requires="v">
                <p:oleObj spid="_x0000_s49294" name="Visio" r:id="rId3" imgW="2225625" imgH="1018170" progId="Visio.Drawing.11">
                  <p:embed/>
                </p:oleObj>
              </mc:Choice>
              <mc:Fallback>
                <p:oleObj name="Visio" r:id="rId3" imgW="2225625" imgH="1018170" progId="Visio.Drawing.11">
                  <p:embed/>
                  <p:pic>
                    <p:nvPicPr>
                      <p:cNvPr id="0" name=""/>
                      <p:cNvPicPr/>
                      <p:nvPr/>
                    </p:nvPicPr>
                    <p:blipFill>
                      <a:blip r:embed="rId4"/>
                      <a:stretch>
                        <a:fillRect/>
                      </a:stretch>
                    </p:blipFill>
                    <p:spPr>
                      <a:xfrm>
                        <a:off x="1905000" y="2995305"/>
                        <a:ext cx="3430588" cy="1652895"/>
                      </a:xfrm>
                      <a:prstGeom prst="rect">
                        <a:avLst/>
                      </a:prstGeom>
                    </p:spPr>
                  </p:pic>
                </p:oleObj>
              </mc:Fallback>
            </mc:AlternateContent>
          </a:graphicData>
        </a:graphic>
      </p:graphicFrame>
      <p:cxnSp>
        <p:nvCxnSpPr>
          <p:cNvPr id="9" name="Straight Connector 8"/>
          <p:cNvCxnSpPr/>
          <p:nvPr/>
        </p:nvCxnSpPr>
        <p:spPr>
          <a:xfrm>
            <a:off x="2286000" y="1981200"/>
            <a:ext cx="228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4953000" y="1981200"/>
            <a:ext cx="228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4963510" y="2275490"/>
            <a:ext cx="228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2383220" y="2275490"/>
            <a:ext cx="228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3765330" y="2546130"/>
            <a:ext cx="228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3003330" y="2546130"/>
            <a:ext cx="228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TextBox 2"/>
          <p:cNvSpPr txBox="1">
            <a:spLocks noChangeArrowheads="1"/>
          </p:cNvSpPr>
          <p:nvPr/>
        </p:nvSpPr>
        <p:spPr bwMode="auto">
          <a:xfrm>
            <a:off x="1295400" y="4876800"/>
            <a:ext cx="70104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a:solidFill>
                  <a:srgbClr val="000000"/>
                </a:solidFill>
                <a:latin typeface="Franklin Gothic Medium Cond" pitchFamily="34" charset="0"/>
              </a:rPr>
              <a:t>The </a:t>
            </a:r>
            <a:r>
              <a:rPr lang="en-US" b="1" dirty="0" smtClean="0">
                <a:solidFill>
                  <a:srgbClr val="000000"/>
                </a:solidFill>
                <a:latin typeface="Franklin Gothic Medium Cond" pitchFamily="34" charset="0"/>
              </a:rPr>
              <a:t>model is working fine, but we missed just one thing here, which is correlation between </a:t>
            </a:r>
            <a:r>
              <a:rPr lang="en-US" b="1" dirty="0" err="1" smtClean="0">
                <a:solidFill>
                  <a:srgbClr val="000000"/>
                </a:solidFill>
                <a:latin typeface="Franklin Gothic Medium Cond" pitchFamily="34" charset="0"/>
              </a:rPr>
              <a:t>V</a:t>
            </a:r>
            <a:r>
              <a:rPr lang="en-US" b="1" baseline="-25000" dirty="0" err="1" smtClean="0">
                <a:solidFill>
                  <a:srgbClr val="000000"/>
                </a:solidFill>
                <a:latin typeface="Franklin Gothic Medium Cond" pitchFamily="34" charset="0"/>
              </a:rPr>
              <a:t>neq</a:t>
            </a:r>
            <a:r>
              <a:rPr lang="en-US" b="1" dirty="0" smtClean="0">
                <a:solidFill>
                  <a:srgbClr val="000000"/>
                </a:solidFill>
                <a:latin typeface="Franklin Gothic Medium Cond" pitchFamily="34" charset="0"/>
              </a:rPr>
              <a:t> and </a:t>
            </a:r>
            <a:r>
              <a:rPr lang="en-US" b="1" dirty="0" err="1" smtClean="0">
                <a:solidFill>
                  <a:srgbClr val="000000"/>
                </a:solidFill>
                <a:latin typeface="Franklin Gothic Medium Cond" pitchFamily="34" charset="0"/>
              </a:rPr>
              <a:t>I</a:t>
            </a:r>
            <a:r>
              <a:rPr lang="en-US" b="1" baseline="-25000" dirty="0" err="1" smtClean="0">
                <a:solidFill>
                  <a:srgbClr val="000000"/>
                </a:solidFill>
                <a:latin typeface="Franklin Gothic Medium Cond" pitchFamily="34" charset="0"/>
              </a:rPr>
              <a:t>neq</a:t>
            </a:r>
            <a:r>
              <a:rPr lang="en-US" b="1" dirty="0" smtClean="0">
                <a:solidFill>
                  <a:srgbClr val="000000"/>
                </a:solidFill>
                <a:latin typeface="Franklin Gothic Medium Cond" pitchFamily="34" charset="0"/>
              </a:rPr>
              <a:t>. We will see later how we should handle the correlation between the two noise amounts.  </a:t>
            </a:r>
            <a:endParaRPr lang="en-US" b="1" dirty="0">
              <a:solidFill>
                <a:srgbClr val="000000"/>
              </a:solidFill>
              <a:latin typeface="Franklin Gothic Medium Cond" pitchFamily="34" charset="0"/>
            </a:endParaRPr>
          </a:p>
        </p:txBody>
      </p:sp>
      <p:cxnSp>
        <p:nvCxnSpPr>
          <p:cNvPr id="16" name="Straight Connector 15"/>
          <p:cNvCxnSpPr/>
          <p:nvPr/>
        </p:nvCxnSpPr>
        <p:spPr>
          <a:xfrm>
            <a:off x="4104290" y="5220985"/>
            <a:ext cx="228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3386960" y="5223640"/>
            <a:ext cx="228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Slide Number Placeholder 17"/>
          <p:cNvSpPr>
            <a:spLocks noGrp="1"/>
          </p:cNvSpPr>
          <p:nvPr>
            <p:ph type="sldNum" sz="quarter" idx="11"/>
          </p:nvPr>
        </p:nvSpPr>
        <p:spPr/>
        <p:txBody>
          <a:bodyPr/>
          <a:lstStyle/>
          <a:p>
            <a:pPr>
              <a:defRPr/>
            </a:pPr>
            <a:fld id="{18299DBC-902B-41D7-A3A4-44EB87A37C73}" type="slidenum">
              <a:rPr lang="en-US" smtClean="0"/>
              <a:pPr>
                <a:defRPr/>
              </a:pPr>
              <a:t>35</a:t>
            </a:fld>
            <a:endParaRPr lang="en-US"/>
          </a:p>
        </p:txBody>
      </p:sp>
    </p:spTree>
    <p:extLst>
      <p:ext uri="{BB962C8B-B14F-4D97-AF65-F5344CB8AC3E}">
        <p14:creationId xmlns:p14="http://schemas.microsoft.com/office/powerpoint/2010/main" val="1290366712"/>
      </p:ext>
    </p:extLst>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200" y="639763"/>
            <a:ext cx="8229600" cy="655637"/>
          </a:xfrm>
        </p:spPr>
        <p:txBody>
          <a:bodyPr/>
          <a:lstStyle/>
          <a:p>
            <a:pPr>
              <a:defRPr/>
            </a:pPr>
            <a:r>
              <a:rPr lang="en-US" dirty="0" smtClean="0"/>
              <a:t>Equivalent Output Noise Generators</a:t>
            </a:r>
            <a:endParaRPr lang="en-US" dirty="0"/>
          </a:p>
        </p:txBody>
      </p:sp>
      <p:sp>
        <p:nvSpPr>
          <p:cNvPr id="6" name="TextBox 2"/>
          <p:cNvSpPr txBox="1">
            <a:spLocks noChangeArrowheads="1"/>
          </p:cNvSpPr>
          <p:nvPr/>
        </p:nvSpPr>
        <p:spPr bwMode="auto">
          <a:xfrm>
            <a:off x="1295400" y="1371600"/>
            <a:ext cx="7010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We can represent the equivalent noises at the output side also.  </a:t>
            </a:r>
            <a:endParaRPr lang="en-US" b="1" dirty="0">
              <a:solidFill>
                <a:srgbClr val="000000"/>
              </a:solidFill>
              <a:latin typeface="Franklin Gothic Medium Cond" pitchFamily="34" charset="0"/>
            </a:endParaRPr>
          </a:p>
        </p:txBody>
      </p:sp>
      <p:graphicFrame>
        <p:nvGraphicFramePr>
          <p:cNvPr id="3" name="Object 2"/>
          <p:cNvGraphicFramePr>
            <a:graphicFrameLocks noChangeAspect="1"/>
          </p:cNvGraphicFramePr>
          <p:nvPr>
            <p:extLst>
              <p:ext uri="{D42A27DB-BD31-4B8C-83A1-F6EECF244321}">
                <p14:modId xmlns:p14="http://schemas.microsoft.com/office/powerpoint/2010/main" val="2015453707"/>
              </p:ext>
            </p:extLst>
          </p:nvPr>
        </p:nvGraphicFramePr>
        <p:xfrm>
          <a:off x="2208211" y="4038600"/>
          <a:ext cx="3506789" cy="1689609"/>
        </p:xfrm>
        <a:graphic>
          <a:graphicData uri="http://schemas.openxmlformats.org/presentationml/2006/ole">
            <mc:AlternateContent xmlns:mc="http://schemas.openxmlformats.org/markup-compatibility/2006">
              <mc:Choice xmlns:v="urn:schemas-microsoft-com:vml" Requires="v">
                <p:oleObj spid="_x0000_s50455" name="Visio" r:id="rId3" imgW="2225625" imgH="1018170" progId="Visio.Drawing.11">
                  <p:embed/>
                </p:oleObj>
              </mc:Choice>
              <mc:Fallback>
                <p:oleObj name="Visio" r:id="rId3" imgW="2225625" imgH="1018170" progId="Visio.Drawing.11">
                  <p:embed/>
                  <p:pic>
                    <p:nvPicPr>
                      <p:cNvPr id="0" name=""/>
                      <p:cNvPicPr/>
                      <p:nvPr/>
                    </p:nvPicPr>
                    <p:blipFill>
                      <a:blip r:embed="rId4"/>
                      <a:stretch>
                        <a:fillRect/>
                      </a:stretch>
                    </p:blipFill>
                    <p:spPr>
                      <a:xfrm>
                        <a:off x="2208211" y="4038600"/>
                        <a:ext cx="3506789" cy="1689609"/>
                      </a:xfrm>
                      <a:prstGeom prst="rect">
                        <a:avLst/>
                      </a:prstGeom>
                    </p:spPr>
                  </p:pic>
                </p:oleObj>
              </mc:Fallback>
            </mc:AlternateContent>
          </a:graphicData>
        </a:graphic>
      </p:graphicFrame>
      <p:graphicFrame>
        <p:nvGraphicFramePr>
          <p:cNvPr id="4" name="Object 3"/>
          <p:cNvGraphicFramePr>
            <a:graphicFrameLocks noChangeAspect="1"/>
          </p:cNvGraphicFramePr>
          <p:nvPr>
            <p:extLst>
              <p:ext uri="{D42A27DB-BD31-4B8C-83A1-F6EECF244321}">
                <p14:modId xmlns:p14="http://schemas.microsoft.com/office/powerpoint/2010/main" val="811866077"/>
              </p:ext>
            </p:extLst>
          </p:nvPr>
        </p:nvGraphicFramePr>
        <p:xfrm>
          <a:off x="2209800" y="1981200"/>
          <a:ext cx="3505200" cy="1688529"/>
        </p:xfrm>
        <a:graphic>
          <a:graphicData uri="http://schemas.openxmlformats.org/presentationml/2006/ole">
            <mc:AlternateContent xmlns:mc="http://schemas.openxmlformats.org/markup-compatibility/2006">
              <mc:Choice xmlns:v="urn:schemas-microsoft-com:vml" Requires="v">
                <p:oleObj spid="_x0000_s50456" name="Visio" r:id="rId5" imgW="2225625" imgH="1018170" progId="Visio.Drawing.11">
                  <p:embed/>
                </p:oleObj>
              </mc:Choice>
              <mc:Fallback>
                <p:oleObj name="Visio" r:id="rId5" imgW="2225625" imgH="1018170" progId="Visio.Drawing.11">
                  <p:embed/>
                  <p:pic>
                    <p:nvPicPr>
                      <p:cNvPr id="0" name="Object 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09800" y="1981200"/>
                        <a:ext cx="3505200" cy="1688529"/>
                      </a:xfrm>
                      <a:prstGeom prst="rect">
                        <a:avLst/>
                      </a:prstGeom>
                      <a:noFill/>
                      <a:ln>
                        <a:noFill/>
                      </a:ln>
                    </p:spPr>
                  </p:pic>
                </p:oleObj>
              </mc:Fallback>
            </mc:AlternateContent>
          </a:graphicData>
        </a:graphic>
      </p:graphicFrame>
      <p:sp>
        <p:nvSpPr>
          <p:cNvPr id="18" name="Striped Right Arrow 17"/>
          <p:cNvSpPr/>
          <p:nvPr/>
        </p:nvSpPr>
        <p:spPr>
          <a:xfrm rot="5400000">
            <a:off x="3886200" y="3581401"/>
            <a:ext cx="304800" cy="4572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 name="Slide Number Placeholder 7"/>
          <p:cNvSpPr>
            <a:spLocks noGrp="1"/>
          </p:cNvSpPr>
          <p:nvPr>
            <p:ph type="sldNum" sz="quarter" idx="11"/>
          </p:nvPr>
        </p:nvSpPr>
        <p:spPr/>
        <p:txBody>
          <a:bodyPr/>
          <a:lstStyle/>
          <a:p>
            <a:pPr>
              <a:defRPr/>
            </a:pPr>
            <a:fld id="{18299DBC-902B-41D7-A3A4-44EB87A37C73}" type="slidenum">
              <a:rPr lang="en-US" smtClean="0"/>
              <a:pPr>
                <a:defRPr/>
              </a:pPr>
              <a:t>36</a:t>
            </a:fld>
            <a:endParaRPr lang="en-US"/>
          </a:p>
        </p:txBody>
      </p:sp>
    </p:spTree>
    <p:extLst>
      <p:ext uri="{BB962C8B-B14F-4D97-AF65-F5344CB8AC3E}">
        <p14:creationId xmlns:p14="http://schemas.microsoft.com/office/powerpoint/2010/main" val="2632461368"/>
      </p:ext>
    </p:extLst>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Computing Equivalent Input Noise Sources</a:t>
            </a:r>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1635893594"/>
              </p:ext>
            </p:extLst>
          </p:nvPr>
        </p:nvGraphicFramePr>
        <p:xfrm>
          <a:off x="1143000" y="1981200"/>
          <a:ext cx="6657495" cy="1657350"/>
        </p:xfrm>
        <a:graphic>
          <a:graphicData uri="http://schemas.openxmlformats.org/presentationml/2006/ole">
            <mc:AlternateContent xmlns:mc="http://schemas.openxmlformats.org/markup-compatibility/2006">
              <mc:Choice xmlns:v="urn:schemas-microsoft-com:vml" Requires="v">
                <p:oleObj spid="_x0000_s51338" name="Visio" r:id="rId3" imgW="4138977" imgH="1030860" progId="Visio.Drawing.11">
                  <p:embed/>
                </p:oleObj>
              </mc:Choice>
              <mc:Fallback>
                <p:oleObj name="Visio" r:id="rId3" imgW="4138977" imgH="1030860" progId="Visio.Drawing.11">
                  <p:embed/>
                  <p:pic>
                    <p:nvPicPr>
                      <p:cNvPr id="0" name=""/>
                      <p:cNvPicPr/>
                      <p:nvPr/>
                    </p:nvPicPr>
                    <p:blipFill>
                      <a:blip r:embed="rId4"/>
                      <a:stretch>
                        <a:fillRect/>
                      </a:stretch>
                    </p:blipFill>
                    <p:spPr>
                      <a:xfrm>
                        <a:off x="1143000" y="1981200"/>
                        <a:ext cx="6657495" cy="1657350"/>
                      </a:xfrm>
                      <a:prstGeom prst="rect">
                        <a:avLst/>
                      </a:prstGeom>
                    </p:spPr>
                  </p:pic>
                </p:oleObj>
              </mc:Fallback>
            </mc:AlternateContent>
          </a:graphicData>
        </a:graphic>
      </p:graphicFrame>
      <p:sp>
        <p:nvSpPr>
          <p:cNvPr id="5" name="TextBox 2"/>
          <p:cNvSpPr txBox="1">
            <a:spLocks noChangeArrowheads="1"/>
          </p:cNvSpPr>
          <p:nvPr/>
        </p:nvSpPr>
        <p:spPr bwMode="auto">
          <a:xfrm>
            <a:off x="1295400" y="1371600"/>
            <a:ext cx="70104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How would we compute the  equivalent noise voltage and current for a given noisy 2-port network ?   </a:t>
            </a:r>
            <a:endParaRPr lang="en-US" b="1" dirty="0">
              <a:solidFill>
                <a:srgbClr val="000000"/>
              </a:solidFill>
              <a:latin typeface="Franklin Gothic Medium Cond" pitchFamily="34" charset="0"/>
            </a:endParaRPr>
          </a:p>
        </p:txBody>
      </p:sp>
      <p:sp>
        <p:nvSpPr>
          <p:cNvPr id="6" name="TextBox 2"/>
          <p:cNvSpPr txBox="1">
            <a:spLocks noChangeArrowheads="1"/>
          </p:cNvSpPr>
          <p:nvPr/>
        </p:nvSpPr>
        <p:spPr bwMode="auto">
          <a:xfrm>
            <a:off x="1295400" y="3773269"/>
            <a:ext cx="7010400"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Computing </a:t>
            </a:r>
            <a:r>
              <a:rPr lang="en-US" b="1" dirty="0" err="1" smtClean="0">
                <a:solidFill>
                  <a:srgbClr val="000000"/>
                </a:solidFill>
                <a:latin typeface="Franklin Gothic Medium Cond" pitchFamily="34" charset="0"/>
              </a:rPr>
              <a:t>V</a:t>
            </a:r>
            <a:r>
              <a:rPr lang="en-US" b="1" baseline="-25000" dirty="0" err="1" smtClean="0">
                <a:solidFill>
                  <a:srgbClr val="000000"/>
                </a:solidFill>
                <a:latin typeface="Franklin Gothic Medium Cond" pitchFamily="34" charset="0"/>
              </a:rPr>
              <a:t>neq</a:t>
            </a:r>
            <a:r>
              <a:rPr lang="en-US" b="1" baseline="-25000" dirty="0" smtClean="0">
                <a:solidFill>
                  <a:srgbClr val="000000"/>
                </a:solidFill>
                <a:latin typeface="Franklin Gothic Medium Cond" pitchFamily="34" charset="0"/>
              </a:rPr>
              <a:t> </a:t>
            </a:r>
            <a:r>
              <a:rPr lang="en-US" b="1" dirty="0" smtClean="0">
                <a:solidFill>
                  <a:srgbClr val="000000"/>
                </a:solidFill>
                <a:latin typeface="Franklin Gothic Medium Cond" pitchFamily="34" charset="0"/>
              </a:rPr>
              <a:t>:</a:t>
            </a:r>
            <a:endParaRPr lang="en-US" b="1" dirty="0" smtClean="0">
              <a:solidFill>
                <a:srgbClr val="000000"/>
              </a:solidFill>
              <a:latin typeface="Franklin Gothic Medium Cond" pitchFamily="34" charset="0"/>
            </a:endParaRPr>
          </a:p>
          <a:p>
            <a:pPr eaLnBrk="1" hangingPunct="1">
              <a:buFontTx/>
              <a:buChar char="-"/>
            </a:pPr>
            <a:r>
              <a:rPr lang="en-US" b="1" dirty="0" smtClean="0">
                <a:solidFill>
                  <a:srgbClr val="000000"/>
                </a:solidFill>
                <a:latin typeface="Franklin Gothic Medium Cond" pitchFamily="34" charset="0"/>
              </a:rPr>
              <a:t>Set </a:t>
            </a:r>
            <a:r>
              <a:rPr lang="en-US" b="1" dirty="0" err="1" smtClean="0">
                <a:solidFill>
                  <a:srgbClr val="000000"/>
                </a:solidFill>
                <a:latin typeface="Franklin Gothic Medium Cond" pitchFamily="34" charset="0"/>
              </a:rPr>
              <a:t>Zs</a:t>
            </a:r>
            <a:r>
              <a:rPr lang="en-US" b="1" dirty="0" smtClean="0">
                <a:solidFill>
                  <a:srgbClr val="000000"/>
                </a:solidFill>
                <a:latin typeface="Franklin Gothic Medium Cond" pitchFamily="34" charset="0"/>
              </a:rPr>
              <a:t>=0 and </a:t>
            </a:r>
            <a:r>
              <a:rPr lang="en-US" b="1" dirty="0" err="1" smtClean="0">
                <a:solidFill>
                  <a:srgbClr val="000000"/>
                </a:solidFill>
                <a:latin typeface="Franklin Gothic Medium Cond" pitchFamily="34" charset="0"/>
              </a:rPr>
              <a:t>Vs</a:t>
            </a:r>
            <a:r>
              <a:rPr lang="en-US" b="1" dirty="0" smtClean="0">
                <a:solidFill>
                  <a:srgbClr val="000000"/>
                </a:solidFill>
                <a:latin typeface="Franklin Gothic Medium Cond" pitchFamily="34" charset="0"/>
              </a:rPr>
              <a:t>=0 for both networks. Under this condition, </a:t>
            </a:r>
            <a:r>
              <a:rPr lang="en-US" b="1" dirty="0" err="1" smtClean="0">
                <a:solidFill>
                  <a:srgbClr val="000000"/>
                </a:solidFill>
                <a:latin typeface="Franklin Gothic Medium Cond" pitchFamily="34" charset="0"/>
              </a:rPr>
              <a:t>i</a:t>
            </a:r>
            <a:r>
              <a:rPr lang="en-US" b="1" baseline="-25000" dirty="0" err="1" smtClean="0">
                <a:solidFill>
                  <a:srgbClr val="000000"/>
                </a:solidFill>
                <a:latin typeface="Franklin Gothic Medium Cond" pitchFamily="34" charset="0"/>
              </a:rPr>
              <a:t>neq</a:t>
            </a:r>
            <a:r>
              <a:rPr lang="en-US" b="1" baseline="-25000" dirty="0" smtClean="0">
                <a:solidFill>
                  <a:srgbClr val="000000"/>
                </a:solidFill>
                <a:latin typeface="Franklin Gothic Medium Cond" pitchFamily="34" charset="0"/>
              </a:rPr>
              <a:t> </a:t>
            </a:r>
            <a:r>
              <a:rPr lang="en-US" b="1" dirty="0" smtClean="0">
                <a:solidFill>
                  <a:srgbClr val="000000"/>
                </a:solidFill>
                <a:latin typeface="Franklin Gothic Medium Cond" pitchFamily="34" charset="0"/>
              </a:rPr>
              <a:t>plays no role.</a:t>
            </a:r>
          </a:p>
          <a:p>
            <a:pPr eaLnBrk="1" hangingPunct="1">
              <a:buFontTx/>
              <a:buChar char="-"/>
            </a:pPr>
            <a:r>
              <a:rPr lang="en-US" b="1" dirty="0" smtClean="0">
                <a:solidFill>
                  <a:srgbClr val="000000"/>
                </a:solidFill>
                <a:latin typeface="Franklin Gothic Medium Cond" pitchFamily="34" charset="0"/>
              </a:rPr>
              <a:t>Calculate output noise in the original network</a:t>
            </a:r>
          </a:p>
          <a:p>
            <a:pPr eaLnBrk="1" hangingPunct="1">
              <a:buFontTx/>
              <a:buChar char="-"/>
            </a:pPr>
            <a:r>
              <a:rPr lang="en-US" b="1" dirty="0" smtClean="0">
                <a:solidFill>
                  <a:srgbClr val="000000"/>
                </a:solidFill>
                <a:latin typeface="Franklin Gothic Medium Cond" pitchFamily="34" charset="0"/>
              </a:rPr>
              <a:t>Calculate output noise in the equivalent network due to </a:t>
            </a:r>
            <a:r>
              <a:rPr lang="en-US" b="1" dirty="0" err="1" smtClean="0">
                <a:solidFill>
                  <a:srgbClr val="000000"/>
                </a:solidFill>
                <a:latin typeface="Franklin Gothic Medium Cond" pitchFamily="34" charset="0"/>
              </a:rPr>
              <a:t>V</a:t>
            </a:r>
            <a:r>
              <a:rPr lang="en-US" b="1" baseline="-25000" dirty="0" err="1" smtClean="0">
                <a:solidFill>
                  <a:srgbClr val="000000"/>
                </a:solidFill>
                <a:latin typeface="Franklin Gothic Medium Cond" pitchFamily="34" charset="0"/>
              </a:rPr>
              <a:t>neq</a:t>
            </a:r>
            <a:r>
              <a:rPr lang="en-US" b="1" dirty="0" smtClean="0">
                <a:solidFill>
                  <a:srgbClr val="000000"/>
                </a:solidFill>
                <a:latin typeface="Franklin Gothic Medium Cond" pitchFamily="34" charset="0"/>
              </a:rPr>
              <a:t>. </a:t>
            </a:r>
          </a:p>
          <a:p>
            <a:pPr eaLnBrk="1" hangingPunct="1">
              <a:buFontTx/>
              <a:buChar char="-"/>
            </a:pPr>
            <a:r>
              <a:rPr lang="en-US" b="1" dirty="0" smtClean="0">
                <a:solidFill>
                  <a:srgbClr val="000000"/>
                </a:solidFill>
                <a:latin typeface="Franklin Gothic Medium Cond" pitchFamily="34" charset="0"/>
              </a:rPr>
              <a:t>By equating these two noise amount, </a:t>
            </a:r>
            <a:r>
              <a:rPr lang="en-US" b="1" dirty="0" err="1" smtClean="0">
                <a:solidFill>
                  <a:srgbClr val="000000"/>
                </a:solidFill>
                <a:latin typeface="Franklin Gothic Medium Cond" pitchFamily="34" charset="0"/>
              </a:rPr>
              <a:t>V</a:t>
            </a:r>
            <a:r>
              <a:rPr lang="en-US" b="1" baseline="-25000" dirty="0" err="1" smtClean="0">
                <a:solidFill>
                  <a:srgbClr val="000000"/>
                </a:solidFill>
                <a:latin typeface="Franklin Gothic Medium Cond" pitchFamily="34" charset="0"/>
              </a:rPr>
              <a:t>neq</a:t>
            </a:r>
            <a:r>
              <a:rPr lang="en-US" b="1" dirty="0" smtClean="0">
                <a:solidFill>
                  <a:srgbClr val="000000"/>
                </a:solidFill>
                <a:latin typeface="Franklin Gothic Medium Cond" pitchFamily="34" charset="0"/>
              </a:rPr>
              <a:t> can be determined. </a:t>
            </a:r>
          </a:p>
        </p:txBody>
      </p:sp>
      <p:cxnSp>
        <p:nvCxnSpPr>
          <p:cNvPr id="7" name="Straight Connector 6"/>
          <p:cNvCxnSpPr/>
          <p:nvPr/>
        </p:nvCxnSpPr>
        <p:spPr>
          <a:xfrm>
            <a:off x="2611820" y="3841530"/>
            <a:ext cx="228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6639910" y="4135820"/>
            <a:ext cx="228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293070" y="4658710"/>
            <a:ext cx="228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4790090" y="4942490"/>
            <a:ext cx="228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Striped Right Arrow 10"/>
          <p:cNvSpPr/>
          <p:nvPr/>
        </p:nvSpPr>
        <p:spPr>
          <a:xfrm>
            <a:off x="3888828" y="2590800"/>
            <a:ext cx="304800" cy="4572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2" name="Slide Number Placeholder 11"/>
          <p:cNvSpPr>
            <a:spLocks noGrp="1"/>
          </p:cNvSpPr>
          <p:nvPr>
            <p:ph type="sldNum" sz="quarter" idx="11"/>
          </p:nvPr>
        </p:nvSpPr>
        <p:spPr/>
        <p:txBody>
          <a:bodyPr/>
          <a:lstStyle/>
          <a:p>
            <a:pPr>
              <a:defRPr/>
            </a:pPr>
            <a:fld id="{18299DBC-902B-41D7-A3A4-44EB87A37C73}" type="slidenum">
              <a:rPr lang="en-US" smtClean="0"/>
              <a:pPr>
                <a:defRPr/>
              </a:pPr>
              <a:t>37</a:t>
            </a:fld>
            <a:endParaRPr lang="en-US"/>
          </a:p>
        </p:txBody>
      </p:sp>
    </p:spTree>
    <p:extLst>
      <p:ext uri="{BB962C8B-B14F-4D97-AF65-F5344CB8AC3E}">
        <p14:creationId xmlns:p14="http://schemas.microsoft.com/office/powerpoint/2010/main" val="1404966749"/>
      </p:ext>
    </p:extLst>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Computing Equivalent Input Noise Sources</a:t>
            </a:r>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1845361888"/>
              </p:ext>
            </p:extLst>
          </p:nvPr>
        </p:nvGraphicFramePr>
        <p:xfrm>
          <a:off x="1143000" y="1981200"/>
          <a:ext cx="6657495" cy="1657350"/>
        </p:xfrm>
        <a:graphic>
          <a:graphicData uri="http://schemas.openxmlformats.org/presentationml/2006/ole">
            <mc:AlternateContent xmlns:mc="http://schemas.openxmlformats.org/markup-compatibility/2006">
              <mc:Choice xmlns:v="urn:schemas-microsoft-com:vml" Requires="v">
                <p:oleObj spid="_x0000_s52364" name="Visio" r:id="rId3" imgW="4138977" imgH="1030860" progId="Visio.Drawing.11">
                  <p:embed/>
                </p:oleObj>
              </mc:Choice>
              <mc:Fallback>
                <p:oleObj name="Visio" r:id="rId3" imgW="4138977" imgH="1030860" progId="Visio.Drawing.11">
                  <p:embed/>
                  <p:pic>
                    <p:nvPicPr>
                      <p:cNvPr id="0" name=""/>
                      <p:cNvPicPr/>
                      <p:nvPr/>
                    </p:nvPicPr>
                    <p:blipFill>
                      <a:blip r:embed="rId4"/>
                      <a:stretch>
                        <a:fillRect/>
                      </a:stretch>
                    </p:blipFill>
                    <p:spPr>
                      <a:xfrm>
                        <a:off x="1143000" y="1981200"/>
                        <a:ext cx="6657495" cy="1657350"/>
                      </a:xfrm>
                      <a:prstGeom prst="rect">
                        <a:avLst/>
                      </a:prstGeom>
                    </p:spPr>
                  </p:pic>
                </p:oleObj>
              </mc:Fallback>
            </mc:AlternateContent>
          </a:graphicData>
        </a:graphic>
      </p:graphicFrame>
      <p:sp>
        <p:nvSpPr>
          <p:cNvPr id="5" name="TextBox 2"/>
          <p:cNvSpPr txBox="1">
            <a:spLocks noChangeArrowheads="1"/>
          </p:cNvSpPr>
          <p:nvPr/>
        </p:nvSpPr>
        <p:spPr bwMode="auto">
          <a:xfrm>
            <a:off x="1295400" y="1371600"/>
            <a:ext cx="70104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a:solidFill>
                  <a:srgbClr val="000000"/>
                </a:solidFill>
                <a:latin typeface="Franklin Gothic Medium Cond" pitchFamily="34" charset="0"/>
              </a:rPr>
              <a:t>How would we compute the  equivalent noise voltage and current for a given noisy 2-port network ?   </a:t>
            </a:r>
          </a:p>
        </p:txBody>
      </p:sp>
      <p:sp>
        <p:nvSpPr>
          <p:cNvPr id="6" name="TextBox 2"/>
          <p:cNvSpPr txBox="1">
            <a:spLocks noChangeArrowheads="1"/>
          </p:cNvSpPr>
          <p:nvPr/>
        </p:nvSpPr>
        <p:spPr bwMode="auto">
          <a:xfrm>
            <a:off x="1295400" y="3773269"/>
            <a:ext cx="7010400"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a:solidFill>
                  <a:srgbClr val="000000"/>
                </a:solidFill>
                <a:latin typeface="Franklin Gothic Medium Cond" pitchFamily="34" charset="0"/>
              </a:rPr>
              <a:t>Computing </a:t>
            </a:r>
            <a:r>
              <a:rPr lang="en-US" b="1" dirty="0" err="1" smtClean="0">
                <a:solidFill>
                  <a:srgbClr val="000000"/>
                </a:solidFill>
                <a:latin typeface="Franklin Gothic Medium Cond" pitchFamily="34" charset="0"/>
              </a:rPr>
              <a:t>i</a:t>
            </a:r>
            <a:r>
              <a:rPr lang="en-US" b="1" baseline="-25000" dirty="0" err="1" smtClean="0">
                <a:solidFill>
                  <a:srgbClr val="000000"/>
                </a:solidFill>
                <a:latin typeface="Franklin Gothic Medium Cond" pitchFamily="34" charset="0"/>
              </a:rPr>
              <a:t>neq</a:t>
            </a:r>
            <a:r>
              <a:rPr lang="en-US" b="1" baseline="-25000" dirty="0" smtClean="0">
                <a:solidFill>
                  <a:srgbClr val="000000"/>
                </a:solidFill>
                <a:latin typeface="Franklin Gothic Medium Cond" pitchFamily="34" charset="0"/>
              </a:rPr>
              <a:t> </a:t>
            </a:r>
            <a:r>
              <a:rPr lang="en-US" b="1" dirty="0" smtClean="0">
                <a:solidFill>
                  <a:srgbClr val="000000"/>
                </a:solidFill>
                <a:latin typeface="Franklin Gothic Medium Cond" pitchFamily="34" charset="0"/>
              </a:rPr>
              <a:t>:</a:t>
            </a:r>
            <a:endParaRPr lang="en-US" b="1" dirty="0">
              <a:solidFill>
                <a:srgbClr val="000000"/>
              </a:solidFill>
              <a:latin typeface="Franklin Gothic Medium Cond" pitchFamily="34" charset="0"/>
            </a:endParaRPr>
          </a:p>
          <a:p>
            <a:pPr eaLnBrk="1" hangingPunct="1">
              <a:buFontTx/>
              <a:buChar char="-"/>
            </a:pPr>
            <a:r>
              <a:rPr lang="en-US" b="1" dirty="0">
                <a:solidFill>
                  <a:srgbClr val="000000"/>
                </a:solidFill>
                <a:latin typeface="Franklin Gothic Medium Cond" pitchFamily="34" charset="0"/>
              </a:rPr>
              <a:t>Set </a:t>
            </a:r>
            <a:r>
              <a:rPr lang="en-US" b="1" dirty="0" err="1">
                <a:solidFill>
                  <a:srgbClr val="000000"/>
                </a:solidFill>
                <a:latin typeface="Franklin Gothic Medium Cond" pitchFamily="34" charset="0"/>
              </a:rPr>
              <a:t>Zs</a:t>
            </a:r>
            <a:r>
              <a:rPr lang="en-US" b="1" dirty="0" smtClean="0">
                <a:solidFill>
                  <a:srgbClr val="000000"/>
                </a:solidFill>
                <a:latin typeface="Franklin Gothic Medium Cond" pitchFamily="34" charset="0"/>
              </a:rPr>
              <a:t>=∞ for </a:t>
            </a:r>
            <a:r>
              <a:rPr lang="en-US" b="1" dirty="0">
                <a:solidFill>
                  <a:srgbClr val="000000"/>
                </a:solidFill>
                <a:latin typeface="Franklin Gothic Medium Cond" pitchFamily="34" charset="0"/>
              </a:rPr>
              <a:t>both networks. Under this condition, </a:t>
            </a:r>
            <a:r>
              <a:rPr lang="en-US" b="1" dirty="0" err="1" smtClean="0">
                <a:solidFill>
                  <a:srgbClr val="000000"/>
                </a:solidFill>
                <a:latin typeface="Franklin Gothic Medium Cond" pitchFamily="34" charset="0"/>
              </a:rPr>
              <a:t>V</a:t>
            </a:r>
            <a:r>
              <a:rPr lang="en-US" b="1" baseline="-25000" dirty="0" err="1" smtClean="0">
                <a:solidFill>
                  <a:srgbClr val="000000"/>
                </a:solidFill>
                <a:latin typeface="Franklin Gothic Medium Cond" pitchFamily="34" charset="0"/>
              </a:rPr>
              <a:t>neq</a:t>
            </a:r>
            <a:r>
              <a:rPr lang="en-US" b="1" baseline="-25000" dirty="0" smtClean="0">
                <a:solidFill>
                  <a:srgbClr val="000000"/>
                </a:solidFill>
                <a:latin typeface="Franklin Gothic Medium Cond" pitchFamily="34" charset="0"/>
              </a:rPr>
              <a:t> </a:t>
            </a:r>
            <a:r>
              <a:rPr lang="en-US" b="1" dirty="0">
                <a:solidFill>
                  <a:srgbClr val="000000"/>
                </a:solidFill>
                <a:latin typeface="Franklin Gothic Medium Cond" pitchFamily="34" charset="0"/>
              </a:rPr>
              <a:t>plays no role.</a:t>
            </a:r>
          </a:p>
          <a:p>
            <a:pPr eaLnBrk="1" hangingPunct="1">
              <a:buFontTx/>
              <a:buChar char="-"/>
            </a:pPr>
            <a:r>
              <a:rPr lang="en-US" b="1" dirty="0">
                <a:solidFill>
                  <a:srgbClr val="000000"/>
                </a:solidFill>
                <a:latin typeface="Franklin Gothic Medium Cond" pitchFamily="34" charset="0"/>
              </a:rPr>
              <a:t>Calculate output noise in the original network</a:t>
            </a:r>
          </a:p>
          <a:p>
            <a:pPr eaLnBrk="1" hangingPunct="1">
              <a:buFontTx/>
              <a:buChar char="-"/>
            </a:pPr>
            <a:r>
              <a:rPr lang="en-US" b="1" dirty="0">
                <a:solidFill>
                  <a:srgbClr val="000000"/>
                </a:solidFill>
                <a:latin typeface="Franklin Gothic Medium Cond" pitchFamily="34" charset="0"/>
              </a:rPr>
              <a:t>Calculate output noise in the equivalent network due to </a:t>
            </a:r>
            <a:r>
              <a:rPr lang="en-US" b="1" dirty="0" err="1" smtClean="0">
                <a:solidFill>
                  <a:srgbClr val="000000"/>
                </a:solidFill>
                <a:latin typeface="Franklin Gothic Medium Cond" pitchFamily="34" charset="0"/>
              </a:rPr>
              <a:t>i</a:t>
            </a:r>
            <a:r>
              <a:rPr lang="en-US" b="1" baseline="-25000" dirty="0" err="1" smtClean="0">
                <a:solidFill>
                  <a:srgbClr val="000000"/>
                </a:solidFill>
                <a:latin typeface="Franklin Gothic Medium Cond" pitchFamily="34" charset="0"/>
              </a:rPr>
              <a:t>neq</a:t>
            </a:r>
            <a:r>
              <a:rPr lang="en-US" b="1" dirty="0">
                <a:solidFill>
                  <a:srgbClr val="000000"/>
                </a:solidFill>
                <a:latin typeface="Franklin Gothic Medium Cond" pitchFamily="34" charset="0"/>
              </a:rPr>
              <a:t>. </a:t>
            </a:r>
          </a:p>
          <a:p>
            <a:pPr eaLnBrk="1" hangingPunct="1">
              <a:buFontTx/>
              <a:buChar char="-"/>
            </a:pPr>
            <a:r>
              <a:rPr lang="en-US" b="1" dirty="0">
                <a:solidFill>
                  <a:srgbClr val="000000"/>
                </a:solidFill>
                <a:latin typeface="Franklin Gothic Medium Cond" pitchFamily="34" charset="0"/>
              </a:rPr>
              <a:t>By equating these two noise amount, </a:t>
            </a:r>
            <a:r>
              <a:rPr lang="en-US" b="1" dirty="0" err="1" smtClean="0">
                <a:solidFill>
                  <a:srgbClr val="000000"/>
                </a:solidFill>
                <a:latin typeface="Franklin Gothic Medium Cond" pitchFamily="34" charset="0"/>
              </a:rPr>
              <a:t>i</a:t>
            </a:r>
            <a:r>
              <a:rPr lang="en-US" b="1" baseline="-25000" dirty="0" err="1" smtClean="0">
                <a:solidFill>
                  <a:srgbClr val="000000"/>
                </a:solidFill>
                <a:latin typeface="Franklin Gothic Medium Cond" pitchFamily="34" charset="0"/>
              </a:rPr>
              <a:t>neq</a:t>
            </a:r>
            <a:r>
              <a:rPr lang="en-US" b="1" dirty="0" smtClean="0">
                <a:solidFill>
                  <a:srgbClr val="000000"/>
                </a:solidFill>
                <a:latin typeface="Franklin Gothic Medium Cond" pitchFamily="34" charset="0"/>
              </a:rPr>
              <a:t> </a:t>
            </a:r>
            <a:r>
              <a:rPr lang="en-US" b="1" dirty="0">
                <a:solidFill>
                  <a:srgbClr val="000000"/>
                </a:solidFill>
                <a:latin typeface="Franklin Gothic Medium Cond" pitchFamily="34" charset="0"/>
              </a:rPr>
              <a:t>can be </a:t>
            </a:r>
            <a:r>
              <a:rPr lang="en-US" b="1" dirty="0" smtClean="0">
                <a:solidFill>
                  <a:srgbClr val="000000"/>
                </a:solidFill>
                <a:latin typeface="Franklin Gothic Medium Cond" pitchFamily="34" charset="0"/>
              </a:rPr>
              <a:t>determined</a:t>
            </a:r>
            <a:r>
              <a:rPr lang="en-US" b="1" dirty="0">
                <a:solidFill>
                  <a:srgbClr val="000000"/>
                </a:solidFill>
                <a:latin typeface="Franklin Gothic Medium Cond" pitchFamily="34" charset="0"/>
              </a:rPr>
              <a:t>. </a:t>
            </a:r>
          </a:p>
        </p:txBody>
      </p:sp>
      <p:cxnSp>
        <p:nvCxnSpPr>
          <p:cNvPr id="7" name="Straight Connector 6"/>
          <p:cNvCxnSpPr/>
          <p:nvPr/>
        </p:nvCxnSpPr>
        <p:spPr>
          <a:xfrm>
            <a:off x="2611820" y="3841530"/>
            <a:ext cx="228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801710" y="4135820"/>
            <a:ext cx="25146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293070" y="4658710"/>
            <a:ext cx="228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4790090" y="4942490"/>
            <a:ext cx="228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Striped Right Arrow 10"/>
          <p:cNvSpPr/>
          <p:nvPr/>
        </p:nvSpPr>
        <p:spPr>
          <a:xfrm>
            <a:off x="3888828" y="2590800"/>
            <a:ext cx="304800" cy="4572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 name="Slide Number Placeholder 2"/>
          <p:cNvSpPr>
            <a:spLocks noGrp="1"/>
          </p:cNvSpPr>
          <p:nvPr>
            <p:ph type="sldNum" sz="quarter" idx="11"/>
          </p:nvPr>
        </p:nvSpPr>
        <p:spPr/>
        <p:txBody>
          <a:bodyPr/>
          <a:lstStyle/>
          <a:p>
            <a:pPr>
              <a:defRPr/>
            </a:pPr>
            <a:fld id="{18299DBC-902B-41D7-A3A4-44EB87A37C73}" type="slidenum">
              <a:rPr lang="en-US" smtClean="0"/>
              <a:pPr>
                <a:defRPr/>
              </a:pPr>
              <a:t>38</a:t>
            </a:fld>
            <a:endParaRPr lang="en-US"/>
          </a:p>
        </p:txBody>
      </p:sp>
    </p:spTree>
    <p:extLst>
      <p:ext uri="{BB962C8B-B14F-4D97-AF65-F5344CB8AC3E}">
        <p14:creationId xmlns:p14="http://schemas.microsoft.com/office/powerpoint/2010/main" val="2974535282"/>
      </p:ext>
    </p:extLst>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ounded Rectangle 7"/>
          <p:cNvSpPr/>
          <p:nvPr/>
        </p:nvSpPr>
        <p:spPr>
          <a:xfrm>
            <a:off x="685800" y="4114800"/>
            <a:ext cx="4419600" cy="1981200"/>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MOSFET Equivalent Input Noise Generators</a:t>
            </a:r>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1657568951"/>
              </p:ext>
            </p:extLst>
          </p:nvPr>
        </p:nvGraphicFramePr>
        <p:xfrm>
          <a:off x="762000" y="1946275"/>
          <a:ext cx="7405599" cy="2016125"/>
        </p:xfrm>
        <a:graphic>
          <a:graphicData uri="http://schemas.openxmlformats.org/presentationml/2006/ole">
            <mc:AlternateContent xmlns:mc="http://schemas.openxmlformats.org/markup-compatibility/2006">
              <mc:Choice xmlns:v="urn:schemas-microsoft-com:vml" Requires="v">
                <p:oleObj spid="_x0000_s53531" name="Visio" r:id="rId3" imgW="4408840" imgH="1142100" progId="Visio.Drawing.11">
                  <p:embed/>
                </p:oleObj>
              </mc:Choice>
              <mc:Fallback>
                <p:oleObj name="Visio" r:id="rId3" imgW="4408840" imgH="1142100" progId="Visio.Drawing.11">
                  <p:embed/>
                  <p:pic>
                    <p:nvPicPr>
                      <p:cNvPr id="0" name=""/>
                      <p:cNvPicPr/>
                      <p:nvPr/>
                    </p:nvPicPr>
                    <p:blipFill>
                      <a:blip r:embed="rId4"/>
                      <a:stretch>
                        <a:fillRect/>
                      </a:stretch>
                    </p:blipFill>
                    <p:spPr>
                      <a:xfrm>
                        <a:off x="762000" y="1946275"/>
                        <a:ext cx="7405599" cy="2016125"/>
                      </a:xfrm>
                      <a:prstGeom prst="rect">
                        <a:avLst/>
                      </a:prstGeom>
                    </p:spPr>
                  </p:pic>
                </p:oleObj>
              </mc:Fallback>
            </mc:AlternateContent>
          </a:graphicData>
        </a:graphic>
      </p:graphicFrame>
      <p:sp>
        <p:nvSpPr>
          <p:cNvPr id="5" name="TextBox 2"/>
          <p:cNvSpPr txBox="1">
            <a:spLocks noChangeArrowheads="1"/>
          </p:cNvSpPr>
          <p:nvPr/>
        </p:nvSpPr>
        <p:spPr bwMode="auto">
          <a:xfrm>
            <a:off x="1295400" y="1383268"/>
            <a:ext cx="7010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As an example, let’s compute input equivalent noises in NMOS.   </a:t>
            </a:r>
            <a:endParaRPr lang="en-US" b="1" dirty="0">
              <a:solidFill>
                <a:srgbClr val="000000"/>
              </a:solidFill>
              <a:latin typeface="Franklin Gothic Medium Cond" pitchFamily="34" charset="0"/>
            </a:endParaRPr>
          </a:p>
        </p:txBody>
      </p:sp>
      <p:sp>
        <p:nvSpPr>
          <p:cNvPr id="10" name="Striped Right Arrow 9"/>
          <p:cNvSpPr/>
          <p:nvPr/>
        </p:nvSpPr>
        <p:spPr>
          <a:xfrm rot="7353501">
            <a:off x="2087510" y="3710927"/>
            <a:ext cx="304800" cy="4572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aphicFrame>
        <p:nvGraphicFramePr>
          <p:cNvPr id="12" name="Object 11"/>
          <p:cNvGraphicFramePr>
            <a:graphicFrameLocks noChangeAspect="1"/>
          </p:cNvGraphicFramePr>
          <p:nvPr>
            <p:extLst>
              <p:ext uri="{D42A27DB-BD31-4B8C-83A1-F6EECF244321}">
                <p14:modId xmlns:p14="http://schemas.microsoft.com/office/powerpoint/2010/main" val="296197304"/>
              </p:ext>
            </p:extLst>
          </p:nvPr>
        </p:nvGraphicFramePr>
        <p:xfrm>
          <a:off x="762000" y="4156075"/>
          <a:ext cx="4164024" cy="1863725"/>
        </p:xfrm>
        <a:graphic>
          <a:graphicData uri="http://schemas.openxmlformats.org/presentationml/2006/ole">
            <mc:AlternateContent xmlns:mc="http://schemas.openxmlformats.org/markup-compatibility/2006">
              <mc:Choice xmlns:v="urn:schemas-microsoft-com:vml" Requires="v">
                <p:oleObj spid="_x0000_s53532" name="Visio" r:id="rId5" imgW="2195641" imgH="982530" progId="Visio.Drawing.11">
                  <p:embed/>
                </p:oleObj>
              </mc:Choice>
              <mc:Fallback>
                <p:oleObj name="Visio" r:id="rId5" imgW="2195641" imgH="982530" progId="Visio.Drawing.11">
                  <p:embed/>
                  <p:pic>
                    <p:nvPicPr>
                      <p:cNvPr id="0" name=""/>
                      <p:cNvPicPr/>
                      <p:nvPr/>
                    </p:nvPicPr>
                    <p:blipFill>
                      <a:blip r:embed="rId6"/>
                      <a:stretch>
                        <a:fillRect/>
                      </a:stretch>
                    </p:blipFill>
                    <p:spPr>
                      <a:xfrm>
                        <a:off x="762000" y="4156075"/>
                        <a:ext cx="4164024" cy="1863725"/>
                      </a:xfrm>
                      <a:prstGeom prst="rect">
                        <a:avLst/>
                      </a:prstGeom>
                    </p:spPr>
                  </p:pic>
                </p:oleObj>
              </mc:Fallback>
            </mc:AlternateContent>
          </a:graphicData>
        </a:graphic>
      </p:graphicFrame>
      <p:sp>
        <p:nvSpPr>
          <p:cNvPr id="15" name="Striped Right Arrow 14"/>
          <p:cNvSpPr/>
          <p:nvPr/>
        </p:nvSpPr>
        <p:spPr>
          <a:xfrm>
            <a:off x="3779890" y="2834449"/>
            <a:ext cx="304800" cy="4572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6" name="Slide Number Placeholder 15"/>
          <p:cNvSpPr>
            <a:spLocks noGrp="1"/>
          </p:cNvSpPr>
          <p:nvPr>
            <p:ph type="sldNum" sz="quarter" idx="11"/>
          </p:nvPr>
        </p:nvSpPr>
        <p:spPr/>
        <p:txBody>
          <a:bodyPr/>
          <a:lstStyle/>
          <a:p>
            <a:pPr>
              <a:defRPr/>
            </a:pPr>
            <a:fld id="{18299DBC-902B-41D7-A3A4-44EB87A37C73}" type="slidenum">
              <a:rPr lang="en-US" smtClean="0"/>
              <a:pPr>
                <a:defRPr/>
              </a:pPr>
              <a:t>39</a:t>
            </a:fld>
            <a:endParaRPr lang="en-US"/>
          </a:p>
        </p:txBody>
      </p:sp>
    </p:spTree>
    <p:extLst>
      <p:ext uri="{BB962C8B-B14F-4D97-AF65-F5344CB8AC3E}">
        <p14:creationId xmlns:p14="http://schemas.microsoft.com/office/powerpoint/2010/main" val="312754615"/>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pPr>
              <a:defRPr/>
            </a:pPr>
            <a:fld id="{18299DBC-902B-41D7-A3A4-44EB87A37C73}" type="slidenum">
              <a:rPr lang="en-US" smtClean="0"/>
              <a:pPr>
                <a:defRPr/>
              </a:pPr>
              <a:t>4</a:t>
            </a:fld>
            <a:endParaRPr lang="en-US"/>
          </a:p>
        </p:txBody>
      </p:sp>
      <p:sp>
        <p:nvSpPr>
          <p:cNvPr id="6" name="Title 1"/>
          <p:cNvSpPr>
            <a:spLocks noGrp="1"/>
          </p:cNvSpPr>
          <p:nvPr>
            <p:ph type="title"/>
          </p:nvPr>
        </p:nvSpPr>
        <p:spPr>
          <a:xfrm>
            <a:off x="457200" y="639762"/>
            <a:ext cx="8229600" cy="655638"/>
          </a:xfrm>
        </p:spPr>
        <p:txBody>
          <a:bodyPr/>
          <a:lstStyle/>
          <a:p>
            <a:r>
              <a:rPr lang="en-US" dirty="0" smtClean="0"/>
              <a:t>Noise (introduction)</a:t>
            </a:r>
            <a:endParaRPr lang="en-US" dirty="0"/>
          </a:p>
        </p:txBody>
      </p:sp>
      <p:sp>
        <p:nvSpPr>
          <p:cNvPr id="7" name="TextBox 2"/>
          <p:cNvSpPr txBox="1">
            <a:spLocks noChangeArrowheads="1"/>
          </p:cNvSpPr>
          <p:nvPr/>
        </p:nvSpPr>
        <p:spPr bwMode="auto">
          <a:xfrm>
            <a:off x="1524000" y="1335088"/>
            <a:ext cx="65532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err="1" smtClean="0">
                <a:solidFill>
                  <a:srgbClr val="000000"/>
                </a:solidFill>
                <a:latin typeface="Franklin Gothic Medium Cond" pitchFamily="34" charset="0"/>
              </a:rPr>
              <a:t>Nyquist</a:t>
            </a:r>
            <a:r>
              <a:rPr lang="en-US" b="1" dirty="0" smtClean="0">
                <a:solidFill>
                  <a:srgbClr val="000000"/>
                </a:solidFill>
                <a:latin typeface="Franklin Gothic Medium Cond" pitchFamily="34" charset="0"/>
              </a:rPr>
              <a:t>, Johnson and </a:t>
            </a:r>
            <a:r>
              <a:rPr lang="en-US" b="1" dirty="0" err="1" smtClean="0">
                <a:solidFill>
                  <a:srgbClr val="000000"/>
                </a:solidFill>
                <a:latin typeface="Franklin Gothic Medium Cond" pitchFamily="34" charset="0"/>
              </a:rPr>
              <a:t>Schottky</a:t>
            </a:r>
            <a:r>
              <a:rPr lang="en-US" b="1" dirty="0" smtClean="0">
                <a:solidFill>
                  <a:srgbClr val="000000"/>
                </a:solidFill>
                <a:latin typeface="Franklin Gothic Medium Cond" pitchFamily="34" charset="0"/>
              </a:rPr>
              <a:t> were the first to publish a series of papers which carefully measuring and explaining the origin of noise.   </a:t>
            </a:r>
            <a:endParaRPr lang="en-US" b="1" dirty="0">
              <a:solidFill>
                <a:srgbClr val="000000"/>
              </a:solidFill>
              <a:latin typeface="Franklin Gothic Medium Cond" pitchFamily="34" charset="0"/>
            </a:endParaRPr>
          </a:p>
        </p:txBody>
      </p:sp>
      <p:sp>
        <p:nvSpPr>
          <p:cNvPr id="8" name="TextBox 2"/>
          <p:cNvSpPr txBox="1">
            <a:spLocks noChangeArrowheads="1"/>
          </p:cNvSpPr>
          <p:nvPr/>
        </p:nvSpPr>
        <p:spPr bwMode="auto">
          <a:xfrm>
            <a:off x="1524000" y="2133600"/>
            <a:ext cx="655320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smtClean="0">
                <a:solidFill>
                  <a:srgbClr val="000000"/>
                </a:solidFill>
                <a:latin typeface="Franklin Gothic Medium Cond" pitchFamily="34" charset="0"/>
              </a:rPr>
              <a:t>The existence of noise in electronics is basically due to the fact that the movement of electrical carriers (electrons and holes) is not continuous, but discrete, and they have randomness in movement due to thermal energy and defects in semiconductor. </a:t>
            </a:r>
            <a:endParaRPr lang="en-US" b="1" dirty="0">
              <a:solidFill>
                <a:srgbClr val="000000"/>
              </a:solidFill>
              <a:latin typeface="Franklin Gothic Medium Cond" pitchFamily="34" charset="0"/>
            </a:endParaRPr>
          </a:p>
        </p:txBody>
      </p:sp>
      <p:sp>
        <p:nvSpPr>
          <p:cNvPr id="9" name="TextBox 2"/>
          <p:cNvSpPr txBox="1">
            <a:spLocks noChangeArrowheads="1"/>
          </p:cNvSpPr>
          <p:nvPr/>
        </p:nvSpPr>
        <p:spPr bwMode="auto">
          <a:xfrm>
            <a:off x="1524000" y="3505200"/>
            <a:ext cx="65532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smtClean="0">
                <a:solidFill>
                  <a:srgbClr val="000000"/>
                </a:solidFill>
                <a:latin typeface="Franklin Gothic Medium Cond" pitchFamily="34" charset="0"/>
              </a:rPr>
              <a:t>Study of noise is important because it allows us to determine the lower limit to the size of signal that can be detected. </a:t>
            </a:r>
            <a:endParaRPr lang="en-US" b="1" dirty="0">
              <a:solidFill>
                <a:srgbClr val="000000"/>
              </a:solidFill>
              <a:latin typeface="Franklin Gothic Medium Cond" pitchFamily="34" charset="0"/>
            </a:endParaRPr>
          </a:p>
        </p:txBody>
      </p:sp>
      <p:sp>
        <p:nvSpPr>
          <p:cNvPr id="10" name="TextBox 2"/>
          <p:cNvSpPr txBox="1">
            <a:spLocks noChangeArrowheads="1"/>
          </p:cNvSpPr>
          <p:nvPr/>
        </p:nvSpPr>
        <p:spPr bwMode="auto">
          <a:xfrm>
            <a:off x="1524000" y="4306669"/>
            <a:ext cx="655320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smtClean="0">
                <a:solidFill>
                  <a:srgbClr val="000000"/>
                </a:solidFill>
                <a:latin typeface="Franklin Gothic Medium Cond" pitchFamily="34" charset="0"/>
              </a:rPr>
              <a:t>Types of noise (covered in the lecture): </a:t>
            </a:r>
          </a:p>
          <a:p>
            <a:pPr eaLnBrk="1" hangingPunct="1"/>
            <a:r>
              <a:rPr lang="en-US" b="1" dirty="0">
                <a:solidFill>
                  <a:srgbClr val="000000"/>
                </a:solidFill>
                <a:latin typeface="Franklin Gothic Medium Cond" pitchFamily="34" charset="0"/>
              </a:rPr>
              <a:t> </a:t>
            </a:r>
            <a:r>
              <a:rPr lang="en-US" b="1" dirty="0" smtClean="0">
                <a:solidFill>
                  <a:srgbClr val="000000"/>
                </a:solidFill>
                <a:latin typeface="Franklin Gothic Medium Cond" pitchFamily="34" charset="0"/>
              </a:rPr>
              <a:t>       - Thermal noise</a:t>
            </a:r>
          </a:p>
          <a:p>
            <a:pPr eaLnBrk="1" hangingPunct="1"/>
            <a:r>
              <a:rPr lang="en-US" b="1" dirty="0">
                <a:solidFill>
                  <a:srgbClr val="000000"/>
                </a:solidFill>
                <a:latin typeface="Franklin Gothic Medium Cond" pitchFamily="34" charset="0"/>
              </a:rPr>
              <a:t> </a:t>
            </a:r>
            <a:r>
              <a:rPr lang="en-US" b="1" dirty="0" smtClean="0">
                <a:solidFill>
                  <a:srgbClr val="000000"/>
                </a:solidFill>
                <a:latin typeface="Franklin Gothic Medium Cond" pitchFamily="34" charset="0"/>
              </a:rPr>
              <a:t>       - Shot noise</a:t>
            </a:r>
          </a:p>
          <a:p>
            <a:pPr eaLnBrk="1" hangingPunct="1"/>
            <a:r>
              <a:rPr lang="en-US" b="1" dirty="0">
                <a:solidFill>
                  <a:srgbClr val="000000"/>
                </a:solidFill>
                <a:latin typeface="Franklin Gothic Medium Cond" pitchFamily="34" charset="0"/>
              </a:rPr>
              <a:t> </a:t>
            </a:r>
            <a:r>
              <a:rPr lang="en-US" b="1" dirty="0" smtClean="0">
                <a:solidFill>
                  <a:srgbClr val="000000"/>
                </a:solidFill>
                <a:latin typeface="Franklin Gothic Medium Cond" pitchFamily="34" charset="0"/>
              </a:rPr>
              <a:t>       - Flicker noise (1/f noise) </a:t>
            </a:r>
          </a:p>
        </p:txBody>
      </p:sp>
    </p:spTree>
    <p:extLst>
      <p:ext uri="{BB962C8B-B14F-4D97-AF65-F5344CB8AC3E}">
        <p14:creationId xmlns:p14="http://schemas.microsoft.com/office/powerpoint/2010/main" val="645175706"/>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MOSFET Equivalent Input Noise Generators</a:t>
            </a:r>
            <a:endParaRPr lang="en-US" dirty="0"/>
          </a:p>
        </p:txBody>
      </p:sp>
      <p:sp>
        <p:nvSpPr>
          <p:cNvPr id="12" name="Striped Right Arrow 11"/>
          <p:cNvSpPr/>
          <p:nvPr/>
        </p:nvSpPr>
        <p:spPr>
          <a:xfrm rot="5400000">
            <a:off x="2705909" y="3581400"/>
            <a:ext cx="304800" cy="4572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5" name="TextBox 2"/>
          <p:cNvSpPr txBox="1">
            <a:spLocks noChangeArrowheads="1"/>
          </p:cNvSpPr>
          <p:nvPr/>
        </p:nvSpPr>
        <p:spPr bwMode="auto">
          <a:xfrm>
            <a:off x="1295400" y="1383268"/>
            <a:ext cx="7010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First let’s find </a:t>
            </a:r>
            <a:r>
              <a:rPr lang="en-US" b="1" dirty="0" err="1" smtClean="0">
                <a:solidFill>
                  <a:srgbClr val="000000"/>
                </a:solidFill>
                <a:latin typeface="Franklin Gothic Medium Cond" pitchFamily="34" charset="0"/>
              </a:rPr>
              <a:t>i</a:t>
            </a:r>
            <a:r>
              <a:rPr lang="en-US" b="1" baseline="-25000" dirty="0" err="1" smtClean="0">
                <a:solidFill>
                  <a:srgbClr val="000000"/>
                </a:solidFill>
                <a:latin typeface="Franklin Gothic Medium Cond" pitchFamily="34" charset="0"/>
              </a:rPr>
              <a:t>neq</a:t>
            </a:r>
            <a:r>
              <a:rPr lang="en-US" b="1" dirty="0" smtClean="0">
                <a:solidFill>
                  <a:srgbClr val="000000"/>
                </a:solidFill>
                <a:latin typeface="Franklin Gothic Medium Cond" pitchFamily="34" charset="0"/>
              </a:rPr>
              <a:t>.  In order to do that, open Gate and Source for both cases.  </a:t>
            </a:r>
            <a:endParaRPr lang="en-US" b="1" dirty="0">
              <a:solidFill>
                <a:srgbClr val="000000"/>
              </a:solidFill>
              <a:latin typeface="Franklin Gothic Medium Cond" pitchFamily="34" charset="0"/>
            </a:endParaRPr>
          </a:p>
        </p:txBody>
      </p:sp>
      <p:cxnSp>
        <p:nvCxnSpPr>
          <p:cNvPr id="16" name="Straight Connector 15"/>
          <p:cNvCxnSpPr/>
          <p:nvPr/>
        </p:nvCxnSpPr>
        <p:spPr>
          <a:xfrm>
            <a:off x="2892972" y="1468820"/>
            <a:ext cx="228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6" name="TextBox 25"/>
              <p:cNvSpPr txBox="1"/>
              <p:nvPr/>
            </p:nvSpPr>
            <p:spPr>
              <a:xfrm>
                <a:off x="5068109" y="2980038"/>
                <a:ext cx="3183051" cy="42774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US" b="1" i="1" smtClean="0">
                              <a:latin typeface="Cambria Math"/>
                            </a:rPr>
                          </m:ctrlPr>
                        </m:accPr>
                        <m:e>
                          <m:sSub>
                            <m:sSubPr>
                              <m:ctrlPr>
                                <a:rPr lang="en-US" b="1" i="1" smtClean="0">
                                  <a:latin typeface="Cambria Math"/>
                                </a:rPr>
                              </m:ctrlPr>
                            </m:sSubPr>
                            <m:e>
                              <m:r>
                                <a:rPr lang="en-US" b="1" i="0" smtClean="0">
                                  <a:latin typeface="Cambria Math"/>
                                </a:rPr>
                                <m:t>𝐢</m:t>
                              </m:r>
                            </m:e>
                            <m:sub>
                              <m:r>
                                <a:rPr lang="en-US" b="1" i="0" smtClean="0">
                                  <a:latin typeface="Cambria Math"/>
                                </a:rPr>
                                <m:t>𝐨𝐮𝐭</m:t>
                              </m:r>
                            </m:sub>
                          </m:sSub>
                        </m:e>
                      </m:acc>
                      <m:r>
                        <a:rPr lang="en-US" b="1" i="0" smtClean="0">
                          <a:latin typeface="Cambria Math"/>
                        </a:rPr>
                        <m:t>=</m:t>
                      </m:r>
                      <m:acc>
                        <m:accPr>
                          <m:chr m:val="̅"/>
                          <m:ctrlPr>
                            <a:rPr lang="en-US" b="1" i="1" smtClean="0">
                              <a:latin typeface="Cambria Math"/>
                            </a:rPr>
                          </m:ctrlPr>
                        </m:accPr>
                        <m:e>
                          <m:sSub>
                            <m:sSubPr>
                              <m:ctrlPr>
                                <a:rPr lang="en-US" b="1" i="1" smtClean="0">
                                  <a:latin typeface="Cambria Math"/>
                                </a:rPr>
                              </m:ctrlPr>
                            </m:sSubPr>
                            <m:e>
                              <m:r>
                                <a:rPr lang="en-US" b="1" i="0" smtClean="0">
                                  <a:latin typeface="Cambria Math"/>
                                </a:rPr>
                                <m:t>𝐢</m:t>
                              </m:r>
                            </m:e>
                            <m:sub>
                              <m:r>
                                <a:rPr lang="en-US" b="1" i="0" smtClean="0">
                                  <a:latin typeface="Cambria Math"/>
                                </a:rPr>
                                <m:t>𝐧𝐝</m:t>
                              </m:r>
                            </m:sub>
                          </m:sSub>
                        </m:e>
                      </m:acc>
                      <m:r>
                        <a:rPr lang="en-US" b="1" i="0" smtClean="0">
                          <a:latin typeface="Cambria Math"/>
                          <a:ea typeface="Cambria Math"/>
                        </a:rPr>
                        <m:t>≈</m:t>
                      </m:r>
                      <m:rad>
                        <m:radPr>
                          <m:degHide m:val="on"/>
                          <m:ctrlPr>
                            <a:rPr lang="en-US" b="1" i="1" smtClean="0">
                              <a:latin typeface="Cambria Math"/>
                              <a:ea typeface="Cambria Math"/>
                            </a:rPr>
                          </m:ctrlPr>
                        </m:radPr>
                        <m:deg/>
                        <m:e>
                          <m:r>
                            <a:rPr lang="en-US" b="1" i="0" smtClean="0">
                              <a:latin typeface="Cambria Math"/>
                              <a:ea typeface="Cambria Math"/>
                            </a:rPr>
                            <m:t>𝟒𝐤𝐓</m:t>
                          </m:r>
                          <m:r>
                            <a:rPr lang="en-US" b="1" i="0" smtClean="0">
                              <a:latin typeface="Cambria Math"/>
                              <a:ea typeface="Cambria Math"/>
                            </a:rPr>
                            <m:t>𝛄</m:t>
                          </m:r>
                          <m:sSub>
                            <m:sSubPr>
                              <m:ctrlPr>
                                <a:rPr lang="en-US" b="1" i="1" smtClean="0">
                                  <a:latin typeface="Cambria Math"/>
                                  <a:ea typeface="Cambria Math"/>
                                </a:rPr>
                              </m:ctrlPr>
                            </m:sSubPr>
                            <m:e>
                              <m:r>
                                <a:rPr lang="en-US" b="1" i="0" smtClean="0">
                                  <a:latin typeface="Cambria Math"/>
                                  <a:ea typeface="Cambria Math"/>
                                </a:rPr>
                                <m:t>𝐠</m:t>
                              </m:r>
                            </m:e>
                            <m:sub>
                              <m:r>
                                <a:rPr lang="en-US" b="1" i="0" smtClean="0">
                                  <a:latin typeface="Cambria Math"/>
                                  <a:ea typeface="Cambria Math"/>
                                </a:rPr>
                                <m:t>𝐦</m:t>
                              </m:r>
                            </m:sub>
                          </m:sSub>
                          <m:r>
                            <a:rPr lang="en-US" b="1" i="0" smtClean="0">
                              <a:latin typeface="Cambria Math"/>
                              <a:ea typeface="Cambria Math"/>
                            </a:rPr>
                            <m:t>∆</m:t>
                          </m:r>
                          <m:r>
                            <a:rPr lang="en-US" b="1" i="0" smtClean="0">
                              <a:latin typeface="Cambria Math"/>
                              <a:ea typeface="Cambria Math"/>
                            </a:rPr>
                            <m:t>𝐟</m:t>
                          </m:r>
                        </m:e>
                      </m:rad>
                      <m:r>
                        <a:rPr lang="en-US" b="1" i="0" smtClean="0">
                          <a:latin typeface="Cambria Math"/>
                          <a:ea typeface="Cambria Math"/>
                        </a:rPr>
                        <m:t>  (</m:t>
                      </m:r>
                      <m:r>
                        <a:rPr lang="en-US" b="1" i="0" smtClean="0">
                          <a:latin typeface="Cambria Math"/>
                          <a:ea typeface="Cambria Math"/>
                        </a:rPr>
                        <m:t>𝟏</m:t>
                      </m:r>
                      <m:r>
                        <a:rPr lang="en-US" b="1" i="0" smtClean="0">
                          <a:latin typeface="Cambria Math"/>
                          <a:ea typeface="Cambria Math"/>
                        </a:rPr>
                        <m:t>)</m:t>
                      </m:r>
                    </m:oMath>
                  </m:oMathPara>
                </a14:m>
                <a:endParaRPr lang="en-US" b="1" dirty="0" smtClean="0"/>
              </a:p>
            </p:txBody>
          </p:sp>
        </mc:Choice>
        <mc:Fallback xmlns="">
          <p:sp>
            <p:nvSpPr>
              <p:cNvPr id="26" name="TextBox 25"/>
              <p:cNvSpPr txBox="1">
                <a:spLocks noRot="1" noChangeAspect="1" noMove="1" noResize="1" noEditPoints="1" noAdjustHandles="1" noChangeArrowheads="1" noChangeShapeType="1" noTextEdit="1"/>
              </p:cNvSpPr>
              <p:nvPr/>
            </p:nvSpPr>
            <p:spPr>
              <a:xfrm>
                <a:off x="5068109" y="2980038"/>
                <a:ext cx="3183051" cy="427746"/>
              </a:xfrm>
              <a:prstGeom prst="rect">
                <a:avLst/>
              </a:prstGeom>
              <a:blipFill rotWithShape="1">
                <a:blip r:embed="rId3"/>
                <a:stretch>
                  <a:fillRect b="-857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7" name="TextBox 26"/>
              <p:cNvSpPr txBox="1"/>
              <p:nvPr/>
            </p:nvSpPr>
            <p:spPr>
              <a:xfrm>
                <a:off x="5154232" y="3641541"/>
                <a:ext cx="3202864" cy="600229"/>
              </a:xfrm>
              <a:prstGeom prst="rect">
                <a:avLst/>
              </a:prstGeom>
              <a:noFill/>
            </p:spPr>
            <p:txBody>
              <a:bodyPr wrap="none" rtlCol="0">
                <a:spAutoFit/>
              </a:bodyPr>
              <a:lstStyle/>
              <a:p>
                <a14:m>
                  <m:oMath xmlns:m="http://schemas.openxmlformats.org/officeDocument/2006/math">
                    <m:acc>
                      <m:accPr>
                        <m:chr m:val="̅"/>
                        <m:ctrlPr>
                          <a:rPr lang="en-US" b="1" i="1" smtClean="0">
                            <a:latin typeface="Cambria Math"/>
                          </a:rPr>
                        </m:ctrlPr>
                      </m:accPr>
                      <m:e>
                        <m:sSub>
                          <m:sSubPr>
                            <m:ctrlPr>
                              <a:rPr lang="en-US" b="1" i="1" smtClean="0">
                                <a:latin typeface="Cambria Math"/>
                              </a:rPr>
                            </m:ctrlPr>
                          </m:sSubPr>
                          <m:e>
                            <m:r>
                              <a:rPr lang="en-US" b="1" i="0" smtClean="0">
                                <a:latin typeface="Cambria Math"/>
                              </a:rPr>
                              <m:t>𝐢</m:t>
                            </m:r>
                          </m:e>
                          <m:sub>
                            <m:r>
                              <a:rPr lang="en-US" b="1" i="0" smtClean="0">
                                <a:latin typeface="Cambria Math"/>
                              </a:rPr>
                              <m:t>𝐨𝐮𝐭</m:t>
                            </m:r>
                          </m:sub>
                        </m:sSub>
                      </m:e>
                    </m:acc>
                    <m:r>
                      <a:rPr lang="en-US" b="1" i="0" smtClean="0">
                        <a:latin typeface="Cambria Math"/>
                      </a:rPr>
                      <m:t>=</m:t>
                    </m:r>
                    <m:sSub>
                      <m:sSubPr>
                        <m:ctrlPr>
                          <a:rPr lang="en-US" b="1" i="1" smtClean="0">
                            <a:latin typeface="Cambria Math"/>
                            <a:ea typeface="Cambria Math"/>
                          </a:rPr>
                        </m:ctrlPr>
                      </m:sSubPr>
                      <m:e>
                        <m:r>
                          <a:rPr lang="en-US" b="1" i="0" smtClean="0">
                            <a:latin typeface="Cambria Math"/>
                            <a:ea typeface="Cambria Math"/>
                          </a:rPr>
                          <m:t>𝐠</m:t>
                        </m:r>
                      </m:e>
                      <m:sub>
                        <m:r>
                          <a:rPr lang="en-US" b="1" i="0" smtClean="0">
                            <a:latin typeface="Cambria Math"/>
                            <a:ea typeface="Cambria Math"/>
                          </a:rPr>
                          <m:t>𝐦</m:t>
                        </m:r>
                      </m:sub>
                    </m:sSub>
                    <m:sSub>
                      <m:sSubPr>
                        <m:ctrlPr>
                          <a:rPr lang="en-US" b="1" i="1" smtClean="0">
                            <a:latin typeface="Cambria Math"/>
                            <a:ea typeface="Cambria Math"/>
                          </a:rPr>
                        </m:ctrlPr>
                      </m:sSubPr>
                      <m:e>
                        <m:r>
                          <a:rPr lang="en-US" b="1" i="0" smtClean="0">
                            <a:latin typeface="Cambria Math"/>
                            <a:ea typeface="Cambria Math"/>
                          </a:rPr>
                          <m:t>𝐕</m:t>
                        </m:r>
                      </m:e>
                      <m:sub>
                        <m:r>
                          <a:rPr lang="en-US" b="1" i="0" smtClean="0">
                            <a:latin typeface="Cambria Math"/>
                            <a:ea typeface="Cambria Math"/>
                          </a:rPr>
                          <m:t>𝐠𝐬</m:t>
                        </m:r>
                      </m:sub>
                    </m:sSub>
                    <m:r>
                      <a:rPr lang="en-US" b="1" i="1" smtClean="0">
                        <a:latin typeface="Cambria Math"/>
                        <a:ea typeface="Cambria Math"/>
                      </a:rPr>
                      <m:t>=</m:t>
                    </m:r>
                    <m:sSub>
                      <m:sSubPr>
                        <m:ctrlPr>
                          <a:rPr lang="en-US" b="1" i="1" smtClean="0">
                            <a:latin typeface="Cambria Math"/>
                            <a:ea typeface="Cambria Math"/>
                          </a:rPr>
                        </m:ctrlPr>
                      </m:sSubPr>
                      <m:e>
                        <m:r>
                          <a:rPr lang="en-US" b="1" i="0" smtClean="0">
                            <a:latin typeface="Cambria Math"/>
                            <a:ea typeface="Cambria Math"/>
                          </a:rPr>
                          <m:t>𝐠</m:t>
                        </m:r>
                      </m:e>
                      <m:sub>
                        <m:r>
                          <a:rPr lang="en-US" b="1" i="0" smtClean="0">
                            <a:latin typeface="Cambria Math"/>
                            <a:ea typeface="Cambria Math"/>
                          </a:rPr>
                          <m:t>𝐦</m:t>
                        </m:r>
                      </m:sub>
                    </m:sSub>
                    <m:f>
                      <m:fPr>
                        <m:ctrlPr>
                          <a:rPr lang="en-US" b="1" i="1" smtClean="0">
                            <a:latin typeface="Cambria Math"/>
                            <a:ea typeface="Cambria Math"/>
                          </a:rPr>
                        </m:ctrlPr>
                      </m:fPr>
                      <m:num>
                        <m:acc>
                          <m:accPr>
                            <m:chr m:val="̅"/>
                            <m:ctrlPr>
                              <a:rPr lang="en-US" b="1" i="1" smtClean="0">
                                <a:latin typeface="Cambria Math"/>
                              </a:rPr>
                            </m:ctrlPr>
                          </m:accPr>
                          <m:e>
                            <m:sSub>
                              <m:sSubPr>
                                <m:ctrlPr>
                                  <a:rPr lang="en-US" b="1" i="1" smtClean="0">
                                    <a:latin typeface="Cambria Math"/>
                                  </a:rPr>
                                </m:ctrlPr>
                              </m:sSubPr>
                              <m:e>
                                <m:r>
                                  <a:rPr lang="en-US" b="1" i="0" smtClean="0">
                                    <a:latin typeface="Cambria Math"/>
                                  </a:rPr>
                                  <m:t>𝐢</m:t>
                                </m:r>
                              </m:e>
                              <m:sub>
                                <m:r>
                                  <a:rPr lang="en-US" b="1" i="0" smtClean="0">
                                    <a:latin typeface="Cambria Math"/>
                                  </a:rPr>
                                  <m:t>𝐧𝐞𝐪</m:t>
                                </m:r>
                              </m:sub>
                            </m:sSub>
                          </m:e>
                        </m:acc>
                      </m:num>
                      <m:den>
                        <m:sSub>
                          <m:sSubPr>
                            <m:ctrlPr>
                              <a:rPr lang="en-US" b="1" i="1" smtClean="0">
                                <a:latin typeface="Cambria Math"/>
                                <a:ea typeface="Cambria Math"/>
                              </a:rPr>
                            </m:ctrlPr>
                          </m:sSubPr>
                          <m:e>
                            <m:r>
                              <a:rPr lang="en-US" b="1" i="1" smtClean="0">
                                <a:latin typeface="Cambria Math"/>
                                <a:ea typeface="Cambria Math"/>
                              </a:rPr>
                              <m:t>𝒋</m:t>
                            </m:r>
                            <m:r>
                              <a:rPr lang="en-US" b="1" i="1" smtClean="0">
                                <a:latin typeface="Cambria Math"/>
                                <a:ea typeface="Cambria Math"/>
                              </a:rPr>
                              <m:t>𝝎</m:t>
                            </m:r>
                            <m:r>
                              <a:rPr lang="en-US" b="1" i="1" smtClean="0">
                                <a:latin typeface="Cambria Math"/>
                                <a:ea typeface="Cambria Math"/>
                              </a:rPr>
                              <m:t>𝑪</m:t>
                            </m:r>
                          </m:e>
                          <m:sub>
                            <m:r>
                              <a:rPr lang="en-US" b="1" i="1" smtClean="0">
                                <a:latin typeface="Cambria Math"/>
                                <a:ea typeface="Cambria Math"/>
                              </a:rPr>
                              <m:t>𝒈𝒔</m:t>
                            </m:r>
                          </m:sub>
                        </m:sSub>
                      </m:den>
                    </m:f>
                    <m:r>
                      <a:rPr lang="en-US" b="1" i="1" smtClean="0">
                        <a:latin typeface="Cambria Math"/>
                        <a:ea typeface="Cambria Math"/>
                      </a:rPr>
                      <m:t>   (</m:t>
                    </m:r>
                    <m:r>
                      <a:rPr lang="en-US" b="1" i="1" smtClean="0">
                        <a:latin typeface="Cambria Math"/>
                        <a:ea typeface="Cambria Math"/>
                      </a:rPr>
                      <m:t>𝟐</m:t>
                    </m:r>
                    <m:r>
                      <a:rPr lang="en-US" b="1" i="1" smtClean="0">
                        <a:latin typeface="Cambria Math"/>
                        <a:ea typeface="Cambria Math"/>
                      </a:rPr>
                      <m:t>)</m:t>
                    </m:r>
                  </m:oMath>
                </a14:m>
                <a:r>
                  <a:rPr lang="en-US" b="1" dirty="0" smtClean="0"/>
                  <a:t>  </a:t>
                </a:r>
              </a:p>
            </p:txBody>
          </p:sp>
        </mc:Choice>
        <mc:Fallback xmlns="">
          <p:sp>
            <p:nvSpPr>
              <p:cNvPr id="27" name="TextBox 26"/>
              <p:cNvSpPr txBox="1">
                <a:spLocks noRot="1" noChangeAspect="1" noMove="1" noResize="1" noEditPoints="1" noAdjustHandles="1" noChangeArrowheads="1" noChangeShapeType="1" noTextEdit="1"/>
              </p:cNvSpPr>
              <p:nvPr/>
            </p:nvSpPr>
            <p:spPr>
              <a:xfrm>
                <a:off x="5154232" y="3641541"/>
                <a:ext cx="3202864" cy="600229"/>
              </a:xfrm>
              <a:prstGeom prst="rect">
                <a:avLst/>
              </a:prstGeom>
              <a:blipFill rotWithShape="1">
                <a:blip r:embed="rId4"/>
                <a:stretch>
                  <a:fillRect/>
                </a:stretch>
              </a:blipFill>
            </p:spPr>
            <p:txBody>
              <a:bodyPr/>
              <a:lstStyle/>
              <a:p>
                <a:r>
                  <a:rPr lang="en-US">
                    <a:noFill/>
                  </a:rPr>
                  <a:t> </a:t>
                </a:r>
              </a:p>
            </p:txBody>
          </p:sp>
        </mc:Fallback>
      </mc:AlternateContent>
      <p:sp>
        <p:nvSpPr>
          <p:cNvPr id="28" name="Right Arrow 27"/>
          <p:cNvSpPr/>
          <p:nvPr/>
        </p:nvSpPr>
        <p:spPr>
          <a:xfrm>
            <a:off x="4687109" y="3124200"/>
            <a:ext cx="381000" cy="235217"/>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ight Arrow 28"/>
          <p:cNvSpPr/>
          <p:nvPr/>
        </p:nvSpPr>
        <p:spPr>
          <a:xfrm rot="18974140">
            <a:off x="4670312" y="4061494"/>
            <a:ext cx="381000" cy="235217"/>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30" name="TextBox 29"/>
              <p:cNvSpPr txBox="1"/>
              <p:nvPr/>
            </p:nvSpPr>
            <p:spPr>
              <a:xfrm>
                <a:off x="4743774" y="4419600"/>
                <a:ext cx="3409626" cy="545727"/>
              </a:xfrm>
              <a:prstGeom prst="rect">
                <a:avLst/>
              </a:prstGeom>
              <a:noFill/>
            </p:spPr>
            <p:txBody>
              <a:bodyPr wrap="square" rtlCol="0">
                <a:spAutoFit/>
              </a:bodyPr>
              <a:lstStyle/>
              <a:p>
                <a:r>
                  <a:rPr lang="en-US" b="1" dirty="0" smtClean="0"/>
                  <a:t>(1)=(2),</a:t>
                </a:r>
                <a14:m>
                  <m:oMath xmlns:m="http://schemas.openxmlformats.org/officeDocument/2006/math">
                    <m:r>
                      <a:rPr lang="en-US" b="1" i="0" dirty="0" smtClean="0">
                        <a:latin typeface="Cambria Math"/>
                        <a:ea typeface="Cambria Math"/>
                      </a:rPr>
                      <m:t>        </m:t>
                    </m:r>
                    <m:r>
                      <m:rPr>
                        <m:nor/>
                      </m:rPr>
                      <a:rPr lang="en-US" b="1" dirty="0" smtClean="0">
                        <a:latin typeface="Cambria Math"/>
                        <a:ea typeface="Cambria Math"/>
                      </a:rPr>
                      <m:t>∴</m:t>
                    </m:r>
                    <m:acc>
                      <m:accPr>
                        <m:chr m:val="̅"/>
                        <m:ctrlPr>
                          <a:rPr lang="en-US" b="1" i="1" smtClean="0">
                            <a:latin typeface="Cambria Math"/>
                          </a:rPr>
                        </m:ctrlPr>
                      </m:accPr>
                      <m:e>
                        <m:sSub>
                          <m:sSubPr>
                            <m:ctrlPr>
                              <a:rPr lang="en-US" b="1" i="1" smtClean="0">
                                <a:latin typeface="Cambria Math"/>
                              </a:rPr>
                            </m:ctrlPr>
                          </m:sSubPr>
                          <m:e>
                            <m:r>
                              <a:rPr lang="en-US" b="1" i="0" smtClean="0">
                                <a:latin typeface="Cambria Math"/>
                              </a:rPr>
                              <m:t> </m:t>
                            </m:r>
                            <m:r>
                              <a:rPr lang="en-US" b="1" i="0" smtClean="0">
                                <a:latin typeface="Cambria Math"/>
                              </a:rPr>
                              <m:t>𝐢</m:t>
                            </m:r>
                          </m:e>
                          <m:sub>
                            <m:r>
                              <a:rPr lang="en-US" b="1" i="0" smtClean="0">
                                <a:latin typeface="Cambria Math"/>
                              </a:rPr>
                              <m:t>𝐧𝐞𝐪</m:t>
                            </m:r>
                          </m:sub>
                        </m:sSub>
                      </m:e>
                    </m:acc>
                    <m:r>
                      <a:rPr lang="en-US" b="1" i="0" smtClean="0">
                        <a:latin typeface="Cambria Math"/>
                      </a:rPr>
                      <m:t>=</m:t>
                    </m:r>
                    <m:acc>
                      <m:accPr>
                        <m:chr m:val="̅"/>
                        <m:ctrlPr>
                          <a:rPr lang="en-US" b="1" i="1" smtClean="0">
                            <a:latin typeface="Cambria Math"/>
                          </a:rPr>
                        </m:ctrlPr>
                      </m:accPr>
                      <m:e>
                        <m:sSub>
                          <m:sSubPr>
                            <m:ctrlPr>
                              <a:rPr lang="en-US" b="1" i="1" smtClean="0">
                                <a:latin typeface="Cambria Math"/>
                              </a:rPr>
                            </m:ctrlPr>
                          </m:sSubPr>
                          <m:e>
                            <m:r>
                              <a:rPr lang="en-US" b="1" i="0" smtClean="0">
                                <a:latin typeface="Cambria Math"/>
                              </a:rPr>
                              <m:t>𝐢</m:t>
                            </m:r>
                          </m:e>
                          <m:sub>
                            <m:r>
                              <a:rPr lang="en-US" b="1" i="0" smtClean="0">
                                <a:latin typeface="Cambria Math"/>
                              </a:rPr>
                              <m:t>𝐧𝐝</m:t>
                            </m:r>
                          </m:sub>
                        </m:sSub>
                      </m:e>
                    </m:acc>
                    <m:f>
                      <m:fPr>
                        <m:ctrlPr>
                          <a:rPr lang="en-US" b="1" i="1" smtClean="0">
                            <a:latin typeface="Cambria Math"/>
                          </a:rPr>
                        </m:ctrlPr>
                      </m:fPr>
                      <m:num>
                        <m:r>
                          <a:rPr lang="en-US" b="1" i="1" smtClean="0">
                            <a:latin typeface="Cambria Math"/>
                          </a:rPr>
                          <m:t>𝒋</m:t>
                        </m:r>
                        <m:r>
                          <a:rPr lang="en-US" b="1" i="1" smtClean="0">
                            <a:latin typeface="Cambria Math"/>
                            <a:ea typeface="Cambria Math"/>
                          </a:rPr>
                          <m:t>𝝎</m:t>
                        </m:r>
                        <m:sSub>
                          <m:sSubPr>
                            <m:ctrlPr>
                              <a:rPr lang="en-US" b="1" i="1" smtClean="0">
                                <a:latin typeface="Cambria Math"/>
                                <a:ea typeface="Cambria Math"/>
                              </a:rPr>
                            </m:ctrlPr>
                          </m:sSubPr>
                          <m:e>
                            <m:r>
                              <a:rPr lang="en-US" b="1" i="1" smtClean="0">
                                <a:latin typeface="Cambria Math"/>
                                <a:ea typeface="Cambria Math"/>
                              </a:rPr>
                              <m:t>𝑪</m:t>
                            </m:r>
                          </m:e>
                          <m:sub>
                            <m:r>
                              <a:rPr lang="en-US" b="1" i="1" smtClean="0">
                                <a:latin typeface="Cambria Math"/>
                                <a:ea typeface="Cambria Math"/>
                              </a:rPr>
                              <m:t>𝒈𝒔</m:t>
                            </m:r>
                          </m:sub>
                        </m:sSub>
                      </m:num>
                      <m:den>
                        <m:sSub>
                          <m:sSubPr>
                            <m:ctrlPr>
                              <a:rPr lang="en-US" b="1" i="1" smtClean="0">
                                <a:latin typeface="Cambria Math"/>
                                <a:ea typeface="Cambria Math"/>
                              </a:rPr>
                            </m:ctrlPr>
                          </m:sSubPr>
                          <m:e>
                            <m:r>
                              <a:rPr lang="en-US" b="1" i="0" smtClean="0">
                                <a:latin typeface="Cambria Math"/>
                                <a:ea typeface="Cambria Math"/>
                              </a:rPr>
                              <m:t>𝐠</m:t>
                            </m:r>
                          </m:e>
                          <m:sub>
                            <m:r>
                              <a:rPr lang="en-US" b="1" i="0" smtClean="0">
                                <a:latin typeface="Cambria Math"/>
                                <a:ea typeface="Cambria Math"/>
                              </a:rPr>
                              <m:t>𝐦</m:t>
                            </m:r>
                          </m:sub>
                        </m:sSub>
                      </m:den>
                    </m:f>
                  </m:oMath>
                </a14:m>
                <a:endParaRPr lang="en-US" b="1" dirty="0" smtClean="0"/>
              </a:p>
            </p:txBody>
          </p:sp>
        </mc:Choice>
        <mc:Fallback xmlns="">
          <p:sp>
            <p:nvSpPr>
              <p:cNvPr id="30" name="TextBox 29"/>
              <p:cNvSpPr txBox="1">
                <a:spLocks noRot="1" noChangeAspect="1" noMove="1" noResize="1" noEditPoints="1" noAdjustHandles="1" noChangeArrowheads="1" noChangeShapeType="1" noTextEdit="1"/>
              </p:cNvSpPr>
              <p:nvPr/>
            </p:nvSpPr>
            <p:spPr>
              <a:xfrm>
                <a:off x="4743774" y="4419600"/>
                <a:ext cx="3409626" cy="545727"/>
              </a:xfrm>
              <a:prstGeom prst="rect">
                <a:avLst/>
              </a:prstGeom>
              <a:blipFill rotWithShape="1">
                <a:blip r:embed="rId5"/>
                <a:stretch>
                  <a:fillRect l="-1429" b="-2222"/>
                </a:stretch>
              </a:blipFill>
            </p:spPr>
            <p:txBody>
              <a:bodyPr/>
              <a:lstStyle/>
              <a:p>
                <a:r>
                  <a:rPr lang="en-US">
                    <a:noFill/>
                  </a:rPr>
                  <a:t> </a:t>
                </a:r>
              </a:p>
            </p:txBody>
          </p:sp>
        </mc:Fallback>
      </mc:AlternateContent>
      <p:sp>
        <p:nvSpPr>
          <p:cNvPr id="32" name="Rectangle 31"/>
          <p:cNvSpPr/>
          <p:nvPr/>
        </p:nvSpPr>
        <p:spPr>
          <a:xfrm>
            <a:off x="5715000" y="4343400"/>
            <a:ext cx="2188240" cy="715757"/>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33" name="Object 32"/>
          <p:cNvGraphicFramePr>
            <a:graphicFrameLocks noChangeAspect="1"/>
          </p:cNvGraphicFramePr>
          <p:nvPr>
            <p:extLst>
              <p:ext uri="{D42A27DB-BD31-4B8C-83A1-F6EECF244321}">
                <p14:modId xmlns:p14="http://schemas.microsoft.com/office/powerpoint/2010/main" val="3723506627"/>
              </p:ext>
            </p:extLst>
          </p:nvPr>
        </p:nvGraphicFramePr>
        <p:xfrm>
          <a:off x="457200" y="1828800"/>
          <a:ext cx="5248275" cy="4419600"/>
        </p:xfrm>
        <a:graphic>
          <a:graphicData uri="http://schemas.openxmlformats.org/presentationml/2006/ole">
            <mc:AlternateContent xmlns:mc="http://schemas.openxmlformats.org/markup-compatibility/2006">
              <mc:Choice xmlns:v="urn:schemas-microsoft-com:vml" Requires="v">
                <p:oleObj spid="_x0000_s54418" name="Visio" r:id="rId6" imgW="2696467" imgH="2144070" progId="Visio.Drawing.11">
                  <p:embed/>
                </p:oleObj>
              </mc:Choice>
              <mc:Fallback>
                <p:oleObj name="Visio" r:id="rId6" imgW="2696467" imgH="2144070" progId="Visio.Drawing.11">
                  <p:embed/>
                  <p:pic>
                    <p:nvPicPr>
                      <p:cNvPr id="0" name="Object 2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7200" y="1828800"/>
                        <a:ext cx="5248275"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4" name="Slide Number Placeholder 33"/>
          <p:cNvSpPr>
            <a:spLocks noGrp="1"/>
          </p:cNvSpPr>
          <p:nvPr>
            <p:ph type="sldNum" sz="quarter" idx="11"/>
          </p:nvPr>
        </p:nvSpPr>
        <p:spPr/>
        <p:txBody>
          <a:bodyPr/>
          <a:lstStyle/>
          <a:p>
            <a:pPr>
              <a:defRPr/>
            </a:pPr>
            <a:fld id="{18299DBC-902B-41D7-A3A4-44EB87A37C73}" type="slidenum">
              <a:rPr lang="en-US" smtClean="0"/>
              <a:pPr>
                <a:defRPr/>
              </a:pPr>
              <a:t>40</a:t>
            </a:fld>
            <a:endParaRPr lang="en-US"/>
          </a:p>
        </p:txBody>
      </p:sp>
    </p:spTree>
    <p:extLst>
      <p:ext uri="{BB962C8B-B14F-4D97-AF65-F5344CB8AC3E}">
        <p14:creationId xmlns:p14="http://schemas.microsoft.com/office/powerpoint/2010/main" val="1626751827"/>
      </p:ext>
    </p:extLst>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MOSFET Equivalent Input Noise Generators</a:t>
            </a:r>
            <a:endParaRPr lang="en-US" dirty="0"/>
          </a:p>
        </p:txBody>
      </p:sp>
      <p:sp>
        <p:nvSpPr>
          <p:cNvPr id="12" name="Striped Right Arrow 11"/>
          <p:cNvSpPr/>
          <p:nvPr/>
        </p:nvSpPr>
        <p:spPr>
          <a:xfrm rot="5400000">
            <a:off x="2705909" y="3581400"/>
            <a:ext cx="304800" cy="4572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15" name="TextBox 2"/>
          <p:cNvSpPr txBox="1">
            <a:spLocks noChangeArrowheads="1"/>
          </p:cNvSpPr>
          <p:nvPr/>
        </p:nvSpPr>
        <p:spPr bwMode="auto">
          <a:xfrm>
            <a:off x="1295400" y="1383268"/>
            <a:ext cx="7010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Next </a:t>
            </a:r>
            <a:r>
              <a:rPr lang="en-US" b="1" dirty="0">
                <a:solidFill>
                  <a:srgbClr val="000000"/>
                </a:solidFill>
                <a:latin typeface="Franklin Gothic Medium Cond" pitchFamily="34" charset="0"/>
              </a:rPr>
              <a:t>let’s find </a:t>
            </a:r>
            <a:r>
              <a:rPr lang="en-US" b="1" dirty="0" err="1" smtClean="0">
                <a:solidFill>
                  <a:srgbClr val="000000"/>
                </a:solidFill>
                <a:latin typeface="Franklin Gothic Medium Cond" pitchFamily="34" charset="0"/>
              </a:rPr>
              <a:t>v</a:t>
            </a:r>
            <a:r>
              <a:rPr lang="en-US" b="1" baseline="-25000" dirty="0" err="1" smtClean="0">
                <a:solidFill>
                  <a:srgbClr val="000000"/>
                </a:solidFill>
                <a:latin typeface="Franklin Gothic Medium Cond" pitchFamily="34" charset="0"/>
              </a:rPr>
              <a:t>neq</a:t>
            </a:r>
            <a:r>
              <a:rPr lang="en-US" b="1" dirty="0">
                <a:solidFill>
                  <a:srgbClr val="000000"/>
                </a:solidFill>
                <a:latin typeface="Franklin Gothic Medium Cond" pitchFamily="34" charset="0"/>
              </a:rPr>
              <a:t>.  In order to do that, </a:t>
            </a:r>
            <a:r>
              <a:rPr lang="en-US" b="1" dirty="0" smtClean="0">
                <a:solidFill>
                  <a:srgbClr val="000000"/>
                </a:solidFill>
                <a:latin typeface="Franklin Gothic Medium Cond" pitchFamily="34" charset="0"/>
              </a:rPr>
              <a:t>short </a:t>
            </a:r>
            <a:r>
              <a:rPr lang="en-US" b="1" dirty="0">
                <a:solidFill>
                  <a:srgbClr val="000000"/>
                </a:solidFill>
                <a:latin typeface="Franklin Gothic Medium Cond" pitchFamily="34" charset="0"/>
              </a:rPr>
              <a:t>Gate and Source for both cases.  </a:t>
            </a:r>
          </a:p>
        </p:txBody>
      </p:sp>
      <p:cxnSp>
        <p:nvCxnSpPr>
          <p:cNvPr id="16" name="Straight Connector 15"/>
          <p:cNvCxnSpPr/>
          <p:nvPr/>
        </p:nvCxnSpPr>
        <p:spPr>
          <a:xfrm>
            <a:off x="2892972" y="1468820"/>
            <a:ext cx="228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21" name="Object 20"/>
          <p:cNvGraphicFramePr>
            <a:graphicFrameLocks noChangeAspect="1"/>
          </p:cNvGraphicFramePr>
          <p:nvPr>
            <p:extLst>
              <p:ext uri="{D42A27DB-BD31-4B8C-83A1-F6EECF244321}">
                <p14:modId xmlns:p14="http://schemas.microsoft.com/office/powerpoint/2010/main" val="3723506627"/>
              </p:ext>
            </p:extLst>
          </p:nvPr>
        </p:nvGraphicFramePr>
        <p:xfrm>
          <a:off x="457200" y="1828799"/>
          <a:ext cx="5248360" cy="4418965"/>
        </p:xfrm>
        <a:graphic>
          <a:graphicData uri="http://schemas.openxmlformats.org/presentationml/2006/ole">
            <mc:AlternateContent xmlns:mc="http://schemas.openxmlformats.org/markup-compatibility/2006">
              <mc:Choice xmlns:v="urn:schemas-microsoft-com:vml" Requires="v">
                <p:oleObj spid="_x0000_s55442" name="Visio" r:id="rId3" imgW="2696467" imgH="2144070" progId="Visio.Drawing.11">
                  <p:embed/>
                </p:oleObj>
              </mc:Choice>
              <mc:Fallback>
                <p:oleObj name="Visio" r:id="rId3" imgW="2696467" imgH="2144070" progId="Visio.Drawing.11">
                  <p:embed/>
                  <p:pic>
                    <p:nvPicPr>
                      <p:cNvPr id="0" name=""/>
                      <p:cNvPicPr/>
                      <p:nvPr/>
                    </p:nvPicPr>
                    <p:blipFill>
                      <a:blip r:embed="rId4"/>
                      <a:stretch>
                        <a:fillRect/>
                      </a:stretch>
                    </p:blipFill>
                    <p:spPr>
                      <a:xfrm>
                        <a:off x="457200" y="1828799"/>
                        <a:ext cx="5248360" cy="4418965"/>
                      </a:xfrm>
                      <a:prstGeom prst="rect">
                        <a:avLst/>
                      </a:prstGeom>
                    </p:spPr>
                  </p:pic>
                </p:oleObj>
              </mc:Fallback>
            </mc:AlternateContent>
          </a:graphicData>
        </a:graphic>
      </p:graphicFrame>
      <p:sp>
        <p:nvSpPr>
          <p:cNvPr id="22" name="Freeform 21"/>
          <p:cNvSpPr/>
          <p:nvPr/>
        </p:nvSpPr>
        <p:spPr>
          <a:xfrm>
            <a:off x="1042647" y="2391103"/>
            <a:ext cx="2259724" cy="1040525"/>
          </a:xfrm>
          <a:custGeom>
            <a:avLst/>
            <a:gdLst>
              <a:gd name="connsiteX0" fmla="*/ 2259724 w 2259724"/>
              <a:gd name="connsiteY0" fmla="*/ 1040525 h 1040525"/>
              <a:gd name="connsiteX1" fmla="*/ 1933903 w 2259724"/>
              <a:gd name="connsiteY1" fmla="*/ 1019504 h 1040525"/>
              <a:gd name="connsiteX2" fmla="*/ 1881352 w 2259724"/>
              <a:gd name="connsiteY2" fmla="*/ 1008994 h 1040525"/>
              <a:gd name="connsiteX3" fmla="*/ 1818290 w 2259724"/>
              <a:gd name="connsiteY3" fmla="*/ 998483 h 1040525"/>
              <a:gd name="connsiteX4" fmla="*/ 1723696 w 2259724"/>
              <a:gd name="connsiteY4" fmla="*/ 987973 h 1040525"/>
              <a:gd name="connsiteX5" fmla="*/ 1639614 w 2259724"/>
              <a:gd name="connsiteY5" fmla="*/ 977463 h 1040525"/>
              <a:gd name="connsiteX6" fmla="*/ 1481959 w 2259724"/>
              <a:gd name="connsiteY6" fmla="*/ 945931 h 1040525"/>
              <a:gd name="connsiteX7" fmla="*/ 1450428 w 2259724"/>
              <a:gd name="connsiteY7" fmla="*/ 935421 h 1040525"/>
              <a:gd name="connsiteX8" fmla="*/ 1313793 w 2259724"/>
              <a:gd name="connsiteY8" fmla="*/ 893380 h 1040525"/>
              <a:gd name="connsiteX9" fmla="*/ 1250731 w 2259724"/>
              <a:gd name="connsiteY9" fmla="*/ 872359 h 1040525"/>
              <a:gd name="connsiteX10" fmla="*/ 1219200 w 2259724"/>
              <a:gd name="connsiteY10" fmla="*/ 861849 h 1040525"/>
              <a:gd name="connsiteX11" fmla="*/ 1114096 w 2259724"/>
              <a:gd name="connsiteY11" fmla="*/ 830318 h 1040525"/>
              <a:gd name="connsiteX12" fmla="*/ 1082565 w 2259724"/>
              <a:gd name="connsiteY12" fmla="*/ 819807 h 1040525"/>
              <a:gd name="connsiteX13" fmla="*/ 1008993 w 2259724"/>
              <a:gd name="connsiteY13" fmla="*/ 788276 h 1040525"/>
              <a:gd name="connsiteX14" fmla="*/ 935421 w 2259724"/>
              <a:gd name="connsiteY14" fmla="*/ 735725 h 1040525"/>
              <a:gd name="connsiteX15" fmla="*/ 903890 w 2259724"/>
              <a:gd name="connsiteY15" fmla="*/ 725214 h 1040525"/>
              <a:gd name="connsiteX16" fmla="*/ 788276 w 2259724"/>
              <a:gd name="connsiteY16" fmla="*/ 662152 h 1040525"/>
              <a:gd name="connsiteX17" fmla="*/ 746234 w 2259724"/>
              <a:gd name="connsiteY17" fmla="*/ 641131 h 1040525"/>
              <a:gd name="connsiteX18" fmla="*/ 683172 w 2259724"/>
              <a:gd name="connsiteY18" fmla="*/ 599090 h 1040525"/>
              <a:gd name="connsiteX19" fmla="*/ 651641 w 2259724"/>
              <a:gd name="connsiteY19" fmla="*/ 588580 h 1040525"/>
              <a:gd name="connsiteX20" fmla="*/ 504496 w 2259724"/>
              <a:gd name="connsiteY20" fmla="*/ 504497 h 1040525"/>
              <a:gd name="connsiteX21" fmla="*/ 472965 w 2259724"/>
              <a:gd name="connsiteY21" fmla="*/ 493987 h 1040525"/>
              <a:gd name="connsiteX22" fmla="*/ 441434 w 2259724"/>
              <a:gd name="connsiteY22" fmla="*/ 462456 h 1040525"/>
              <a:gd name="connsiteX23" fmla="*/ 378372 w 2259724"/>
              <a:gd name="connsiteY23" fmla="*/ 420414 h 1040525"/>
              <a:gd name="connsiteX24" fmla="*/ 315310 w 2259724"/>
              <a:gd name="connsiteY24" fmla="*/ 367863 h 1040525"/>
              <a:gd name="connsiteX25" fmla="*/ 273269 w 2259724"/>
              <a:gd name="connsiteY25" fmla="*/ 304800 h 1040525"/>
              <a:gd name="connsiteX26" fmla="*/ 210207 w 2259724"/>
              <a:gd name="connsiteY26" fmla="*/ 241738 h 1040525"/>
              <a:gd name="connsiteX27" fmla="*/ 168165 w 2259724"/>
              <a:gd name="connsiteY27" fmla="*/ 178676 h 1040525"/>
              <a:gd name="connsiteX28" fmla="*/ 147145 w 2259724"/>
              <a:gd name="connsiteY28" fmla="*/ 147145 h 1040525"/>
              <a:gd name="connsiteX29" fmla="*/ 115614 w 2259724"/>
              <a:gd name="connsiteY29" fmla="*/ 126125 h 1040525"/>
              <a:gd name="connsiteX30" fmla="*/ 42041 w 2259724"/>
              <a:gd name="connsiteY30" fmla="*/ 42042 h 1040525"/>
              <a:gd name="connsiteX31" fmla="*/ 31531 w 2259724"/>
              <a:gd name="connsiteY31" fmla="*/ 10511 h 1040525"/>
              <a:gd name="connsiteX32" fmla="*/ 0 w 2259724"/>
              <a:gd name="connsiteY32" fmla="*/ 0 h 1040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59724" h="1040525">
                <a:moveTo>
                  <a:pt x="2259724" y="1040525"/>
                </a:moveTo>
                <a:cubicBezTo>
                  <a:pt x="2148977" y="1035251"/>
                  <a:pt x="2042917" y="1034039"/>
                  <a:pt x="1933903" y="1019504"/>
                </a:cubicBezTo>
                <a:cubicBezTo>
                  <a:pt x="1916196" y="1017143"/>
                  <a:pt x="1898928" y="1012190"/>
                  <a:pt x="1881352" y="1008994"/>
                </a:cubicBezTo>
                <a:cubicBezTo>
                  <a:pt x="1860385" y="1005182"/>
                  <a:pt x="1839414" y="1001300"/>
                  <a:pt x="1818290" y="998483"/>
                </a:cubicBezTo>
                <a:cubicBezTo>
                  <a:pt x="1786843" y="994290"/>
                  <a:pt x="1755204" y="991680"/>
                  <a:pt x="1723696" y="987973"/>
                </a:cubicBezTo>
                <a:lnTo>
                  <a:pt x="1639614" y="977463"/>
                </a:lnTo>
                <a:cubicBezTo>
                  <a:pt x="1558745" y="950505"/>
                  <a:pt x="1653266" y="980192"/>
                  <a:pt x="1481959" y="945931"/>
                </a:cubicBezTo>
                <a:cubicBezTo>
                  <a:pt x="1471095" y="943758"/>
                  <a:pt x="1461040" y="938604"/>
                  <a:pt x="1450428" y="935421"/>
                </a:cubicBezTo>
                <a:cubicBezTo>
                  <a:pt x="1314922" y="894769"/>
                  <a:pt x="1436347" y="934231"/>
                  <a:pt x="1313793" y="893380"/>
                </a:cubicBezTo>
                <a:lnTo>
                  <a:pt x="1250731" y="872359"/>
                </a:lnTo>
                <a:cubicBezTo>
                  <a:pt x="1240221" y="868856"/>
                  <a:pt x="1229948" y="864536"/>
                  <a:pt x="1219200" y="861849"/>
                </a:cubicBezTo>
                <a:cubicBezTo>
                  <a:pt x="1155670" y="845965"/>
                  <a:pt x="1190851" y="855903"/>
                  <a:pt x="1114096" y="830318"/>
                </a:cubicBezTo>
                <a:cubicBezTo>
                  <a:pt x="1103586" y="826815"/>
                  <a:pt x="1092474" y="824762"/>
                  <a:pt x="1082565" y="819807"/>
                </a:cubicBezTo>
                <a:cubicBezTo>
                  <a:pt x="1030615" y="793832"/>
                  <a:pt x="1055388" y="803742"/>
                  <a:pt x="1008993" y="788276"/>
                </a:cubicBezTo>
                <a:cubicBezTo>
                  <a:pt x="999466" y="781130"/>
                  <a:pt x="950794" y="743412"/>
                  <a:pt x="935421" y="735725"/>
                </a:cubicBezTo>
                <a:cubicBezTo>
                  <a:pt x="925512" y="730770"/>
                  <a:pt x="913976" y="729799"/>
                  <a:pt x="903890" y="725214"/>
                </a:cubicBezTo>
                <a:cubicBezTo>
                  <a:pt x="729154" y="645788"/>
                  <a:pt x="877869" y="713348"/>
                  <a:pt x="788276" y="662152"/>
                </a:cubicBezTo>
                <a:cubicBezTo>
                  <a:pt x="774672" y="654378"/>
                  <a:pt x="759669" y="649192"/>
                  <a:pt x="746234" y="641131"/>
                </a:cubicBezTo>
                <a:cubicBezTo>
                  <a:pt x="724571" y="628133"/>
                  <a:pt x="707139" y="607079"/>
                  <a:pt x="683172" y="599090"/>
                </a:cubicBezTo>
                <a:cubicBezTo>
                  <a:pt x="672662" y="595587"/>
                  <a:pt x="661396" y="593832"/>
                  <a:pt x="651641" y="588580"/>
                </a:cubicBezTo>
                <a:cubicBezTo>
                  <a:pt x="599923" y="560732"/>
                  <a:pt x="557457" y="527194"/>
                  <a:pt x="504496" y="504497"/>
                </a:cubicBezTo>
                <a:cubicBezTo>
                  <a:pt x="494313" y="500133"/>
                  <a:pt x="483475" y="497490"/>
                  <a:pt x="472965" y="493987"/>
                </a:cubicBezTo>
                <a:cubicBezTo>
                  <a:pt x="462455" y="483477"/>
                  <a:pt x="453167" y="471582"/>
                  <a:pt x="441434" y="462456"/>
                </a:cubicBezTo>
                <a:cubicBezTo>
                  <a:pt x="421492" y="446945"/>
                  <a:pt x="399393" y="434428"/>
                  <a:pt x="378372" y="420414"/>
                </a:cubicBezTo>
                <a:cubicBezTo>
                  <a:pt x="350343" y="401728"/>
                  <a:pt x="337099" y="395878"/>
                  <a:pt x="315310" y="367863"/>
                </a:cubicBezTo>
                <a:cubicBezTo>
                  <a:pt x="299800" y="347921"/>
                  <a:pt x="291133" y="322664"/>
                  <a:pt x="273269" y="304800"/>
                </a:cubicBezTo>
                <a:cubicBezTo>
                  <a:pt x="252248" y="283779"/>
                  <a:pt x="226697" y="266473"/>
                  <a:pt x="210207" y="241738"/>
                </a:cubicBezTo>
                <a:lnTo>
                  <a:pt x="168165" y="178676"/>
                </a:lnTo>
                <a:cubicBezTo>
                  <a:pt x="161158" y="168166"/>
                  <a:pt x="157655" y="154152"/>
                  <a:pt x="147145" y="147145"/>
                </a:cubicBezTo>
                <a:lnTo>
                  <a:pt x="115614" y="126125"/>
                </a:lnTo>
                <a:cubicBezTo>
                  <a:pt x="66565" y="52553"/>
                  <a:pt x="94593" y="77077"/>
                  <a:pt x="42041" y="42042"/>
                </a:cubicBezTo>
                <a:cubicBezTo>
                  <a:pt x="38538" y="31532"/>
                  <a:pt x="39365" y="18345"/>
                  <a:pt x="31531" y="10511"/>
                </a:cubicBezTo>
                <a:cubicBezTo>
                  <a:pt x="23697" y="2677"/>
                  <a:pt x="0" y="0"/>
                  <a:pt x="0" y="0"/>
                </a:cubicBezTo>
              </a:path>
            </a:pathLst>
          </a:cu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3" name="Freeform 22"/>
          <p:cNvSpPr/>
          <p:nvPr/>
        </p:nvSpPr>
        <p:spPr>
          <a:xfrm>
            <a:off x="1041271" y="4293476"/>
            <a:ext cx="2271610" cy="1408386"/>
          </a:xfrm>
          <a:custGeom>
            <a:avLst/>
            <a:gdLst>
              <a:gd name="connsiteX0" fmla="*/ 2271610 w 2271610"/>
              <a:gd name="connsiteY0" fmla="*/ 1408386 h 1408386"/>
              <a:gd name="connsiteX1" fmla="*/ 1556907 w 2271610"/>
              <a:gd name="connsiteY1" fmla="*/ 1397876 h 1408386"/>
              <a:gd name="connsiteX2" fmla="*/ 1451804 w 2271610"/>
              <a:gd name="connsiteY2" fmla="*/ 1376855 h 1408386"/>
              <a:gd name="connsiteX3" fmla="*/ 1346700 w 2271610"/>
              <a:gd name="connsiteY3" fmla="*/ 1366345 h 1408386"/>
              <a:gd name="connsiteX4" fmla="*/ 1294148 w 2271610"/>
              <a:gd name="connsiteY4" fmla="*/ 1355834 h 1408386"/>
              <a:gd name="connsiteX5" fmla="*/ 1262617 w 2271610"/>
              <a:gd name="connsiteY5" fmla="*/ 1345324 h 1408386"/>
              <a:gd name="connsiteX6" fmla="*/ 1178535 w 2271610"/>
              <a:gd name="connsiteY6" fmla="*/ 1324303 h 1408386"/>
              <a:gd name="connsiteX7" fmla="*/ 1136493 w 2271610"/>
              <a:gd name="connsiteY7" fmla="*/ 1313793 h 1408386"/>
              <a:gd name="connsiteX8" fmla="*/ 1062921 w 2271610"/>
              <a:gd name="connsiteY8" fmla="*/ 1282262 h 1408386"/>
              <a:gd name="connsiteX9" fmla="*/ 1031390 w 2271610"/>
              <a:gd name="connsiteY9" fmla="*/ 1261241 h 1408386"/>
              <a:gd name="connsiteX10" fmla="*/ 999859 w 2271610"/>
              <a:gd name="connsiteY10" fmla="*/ 1250731 h 1408386"/>
              <a:gd name="connsiteX11" fmla="*/ 957817 w 2271610"/>
              <a:gd name="connsiteY11" fmla="*/ 1229710 h 1408386"/>
              <a:gd name="connsiteX12" fmla="*/ 926286 w 2271610"/>
              <a:gd name="connsiteY12" fmla="*/ 1208690 h 1408386"/>
              <a:gd name="connsiteX13" fmla="*/ 863224 w 2271610"/>
              <a:gd name="connsiteY13" fmla="*/ 1187669 h 1408386"/>
              <a:gd name="connsiteX14" fmla="*/ 747610 w 2271610"/>
              <a:gd name="connsiteY14" fmla="*/ 1135117 h 1408386"/>
              <a:gd name="connsiteX15" fmla="*/ 653017 w 2271610"/>
              <a:gd name="connsiteY15" fmla="*/ 1072055 h 1408386"/>
              <a:gd name="connsiteX16" fmla="*/ 621486 w 2271610"/>
              <a:gd name="connsiteY16" fmla="*/ 1061545 h 1408386"/>
              <a:gd name="connsiteX17" fmla="*/ 589955 w 2271610"/>
              <a:gd name="connsiteY17" fmla="*/ 1030014 h 1408386"/>
              <a:gd name="connsiteX18" fmla="*/ 547914 w 2271610"/>
              <a:gd name="connsiteY18" fmla="*/ 998483 h 1408386"/>
              <a:gd name="connsiteX19" fmla="*/ 516383 w 2271610"/>
              <a:gd name="connsiteY19" fmla="*/ 977462 h 1408386"/>
              <a:gd name="connsiteX20" fmla="*/ 453321 w 2271610"/>
              <a:gd name="connsiteY20" fmla="*/ 935421 h 1408386"/>
              <a:gd name="connsiteX21" fmla="*/ 421790 w 2271610"/>
              <a:gd name="connsiteY21" fmla="*/ 893379 h 1408386"/>
              <a:gd name="connsiteX22" fmla="*/ 390259 w 2271610"/>
              <a:gd name="connsiteY22" fmla="*/ 882869 h 1408386"/>
              <a:gd name="connsiteX23" fmla="*/ 358728 w 2271610"/>
              <a:gd name="connsiteY23" fmla="*/ 861848 h 1408386"/>
              <a:gd name="connsiteX24" fmla="*/ 306176 w 2271610"/>
              <a:gd name="connsiteY24" fmla="*/ 809296 h 1408386"/>
              <a:gd name="connsiteX25" fmla="*/ 243114 w 2271610"/>
              <a:gd name="connsiteY25" fmla="*/ 746234 h 1408386"/>
              <a:gd name="connsiteX26" fmla="*/ 222093 w 2271610"/>
              <a:gd name="connsiteY26" fmla="*/ 714703 h 1408386"/>
              <a:gd name="connsiteX27" fmla="*/ 190562 w 2271610"/>
              <a:gd name="connsiteY27" fmla="*/ 693683 h 1408386"/>
              <a:gd name="connsiteX28" fmla="*/ 106479 w 2271610"/>
              <a:gd name="connsiteY28" fmla="*/ 567558 h 1408386"/>
              <a:gd name="connsiteX29" fmla="*/ 85459 w 2271610"/>
              <a:gd name="connsiteY29" fmla="*/ 536027 h 1408386"/>
              <a:gd name="connsiteX30" fmla="*/ 64438 w 2271610"/>
              <a:gd name="connsiteY30" fmla="*/ 472965 h 1408386"/>
              <a:gd name="connsiteX31" fmla="*/ 53928 w 2271610"/>
              <a:gd name="connsiteY31" fmla="*/ 441434 h 1408386"/>
              <a:gd name="connsiteX32" fmla="*/ 32907 w 2271610"/>
              <a:gd name="connsiteY32" fmla="*/ 399393 h 1408386"/>
              <a:gd name="connsiteX33" fmla="*/ 22397 w 2271610"/>
              <a:gd name="connsiteY33" fmla="*/ 346841 h 1408386"/>
              <a:gd name="connsiteX34" fmla="*/ 11886 w 2271610"/>
              <a:gd name="connsiteY34" fmla="*/ 273269 h 1408386"/>
              <a:gd name="connsiteX35" fmla="*/ 1376 w 2271610"/>
              <a:gd name="connsiteY35" fmla="*/ 241738 h 1408386"/>
              <a:gd name="connsiteX36" fmla="*/ 1376 w 2271610"/>
              <a:gd name="connsiteY36" fmla="*/ 0 h 14083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271610" h="1408386">
                <a:moveTo>
                  <a:pt x="2271610" y="1408386"/>
                </a:moveTo>
                <a:lnTo>
                  <a:pt x="1556907" y="1397876"/>
                </a:lnTo>
                <a:cubicBezTo>
                  <a:pt x="1487222" y="1395993"/>
                  <a:pt x="1509351" y="1385076"/>
                  <a:pt x="1451804" y="1376855"/>
                </a:cubicBezTo>
                <a:cubicBezTo>
                  <a:pt x="1416948" y="1371876"/>
                  <a:pt x="1381735" y="1369848"/>
                  <a:pt x="1346700" y="1366345"/>
                </a:cubicBezTo>
                <a:cubicBezTo>
                  <a:pt x="1329183" y="1362841"/>
                  <a:pt x="1311479" y="1360167"/>
                  <a:pt x="1294148" y="1355834"/>
                </a:cubicBezTo>
                <a:cubicBezTo>
                  <a:pt x="1283400" y="1353147"/>
                  <a:pt x="1273305" y="1348239"/>
                  <a:pt x="1262617" y="1345324"/>
                </a:cubicBezTo>
                <a:cubicBezTo>
                  <a:pt x="1234745" y="1337723"/>
                  <a:pt x="1206562" y="1331310"/>
                  <a:pt x="1178535" y="1324303"/>
                </a:cubicBezTo>
                <a:lnTo>
                  <a:pt x="1136493" y="1313793"/>
                </a:lnTo>
                <a:cubicBezTo>
                  <a:pt x="1057332" y="1261018"/>
                  <a:pt x="1157939" y="1322984"/>
                  <a:pt x="1062921" y="1282262"/>
                </a:cubicBezTo>
                <a:cubicBezTo>
                  <a:pt x="1051310" y="1277286"/>
                  <a:pt x="1042688" y="1266890"/>
                  <a:pt x="1031390" y="1261241"/>
                </a:cubicBezTo>
                <a:cubicBezTo>
                  <a:pt x="1021481" y="1256286"/>
                  <a:pt x="1010042" y="1255095"/>
                  <a:pt x="999859" y="1250731"/>
                </a:cubicBezTo>
                <a:cubicBezTo>
                  <a:pt x="985458" y="1244559"/>
                  <a:pt x="971421" y="1237483"/>
                  <a:pt x="957817" y="1229710"/>
                </a:cubicBezTo>
                <a:cubicBezTo>
                  <a:pt x="946850" y="1223443"/>
                  <a:pt x="937829" y="1213820"/>
                  <a:pt x="926286" y="1208690"/>
                </a:cubicBezTo>
                <a:cubicBezTo>
                  <a:pt x="906038" y="1199691"/>
                  <a:pt x="883396" y="1196838"/>
                  <a:pt x="863224" y="1187669"/>
                </a:cubicBezTo>
                <a:cubicBezTo>
                  <a:pt x="705810" y="1116117"/>
                  <a:pt x="923182" y="1193642"/>
                  <a:pt x="747610" y="1135117"/>
                </a:cubicBezTo>
                <a:cubicBezTo>
                  <a:pt x="712403" y="1108711"/>
                  <a:pt x="693561" y="1092327"/>
                  <a:pt x="653017" y="1072055"/>
                </a:cubicBezTo>
                <a:cubicBezTo>
                  <a:pt x="643108" y="1067100"/>
                  <a:pt x="631996" y="1065048"/>
                  <a:pt x="621486" y="1061545"/>
                </a:cubicBezTo>
                <a:cubicBezTo>
                  <a:pt x="610976" y="1051035"/>
                  <a:pt x="601240" y="1039687"/>
                  <a:pt x="589955" y="1030014"/>
                </a:cubicBezTo>
                <a:cubicBezTo>
                  <a:pt x="576655" y="1018614"/>
                  <a:pt x="562168" y="1008665"/>
                  <a:pt x="547914" y="998483"/>
                </a:cubicBezTo>
                <a:cubicBezTo>
                  <a:pt x="537635" y="991141"/>
                  <a:pt x="526087" y="985549"/>
                  <a:pt x="516383" y="977462"/>
                </a:cubicBezTo>
                <a:cubicBezTo>
                  <a:pt x="463897" y="933724"/>
                  <a:pt x="508733" y="953891"/>
                  <a:pt x="453321" y="935421"/>
                </a:cubicBezTo>
                <a:cubicBezTo>
                  <a:pt x="442811" y="921407"/>
                  <a:pt x="435247" y="904593"/>
                  <a:pt x="421790" y="893379"/>
                </a:cubicBezTo>
                <a:cubicBezTo>
                  <a:pt x="413279" y="886286"/>
                  <a:pt x="400168" y="887824"/>
                  <a:pt x="390259" y="882869"/>
                </a:cubicBezTo>
                <a:cubicBezTo>
                  <a:pt x="378961" y="877220"/>
                  <a:pt x="369238" y="868855"/>
                  <a:pt x="358728" y="861848"/>
                </a:cubicBezTo>
                <a:cubicBezTo>
                  <a:pt x="315412" y="796875"/>
                  <a:pt x="363505" y="860256"/>
                  <a:pt x="306176" y="809296"/>
                </a:cubicBezTo>
                <a:cubicBezTo>
                  <a:pt x="283957" y="789546"/>
                  <a:pt x="259604" y="770969"/>
                  <a:pt x="243114" y="746234"/>
                </a:cubicBezTo>
                <a:cubicBezTo>
                  <a:pt x="236107" y="735724"/>
                  <a:pt x="231025" y="723635"/>
                  <a:pt x="222093" y="714703"/>
                </a:cubicBezTo>
                <a:cubicBezTo>
                  <a:pt x="213161" y="705771"/>
                  <a:pt x="201072" y="700690"/>
                  <a:pt x="190562" y="693683"/>
                </a:cubicBezTo>
                <a:lnTo>
                  <a:pt x="106479" y="567558"/>
                </a:lnTo>
                <a:cubicBezTo>
                  <a:pt x="99472" y="557048"/>
                  <a:pt x="89454" y="548010"/>
                  <a:pt x="85459" y="536027"/>
                </a:cubicBezTo>
                <a:lnTo>
                  <a:pt x="64438" y="472965"/>
                </a:lnTo>
                <a:cubicBezTo>
                  <a:pt x="60935" y="462455"/>
                  <a:pt x="58883" y="451343"/>
                  <a:pt x="53928" y="441434"/>
                </a:cubicBezTo>
                <a:lnTo>
                  <a:pt x="32907" y="399393"/>
                </a:lnTo>
                <a:cubicBezTo>
                  <a:pt x="29404" y="381876"/>
                  <a:pt x="25334" y="364462"/>
                  <a:pt x="22397" y="346841"/>
                </a:cubicBezTo>
                <a:cubicBezTo>
                  <a:pt x="18324" y="322405"/>
                  <a:pt x="16744" y="297561"/>
                  <a:pt x="11886" y="273269"/>
                </a:cubicBezTo>
                <a:cubicBezTo>
                  <a:pt x="9713" y="262405"/>
                  <a:pt x="1802" y="252809"/>
                  <a:pt x="1376" y="241738"/>
                </a:cubicBezTo>
                <a:cubicBezTo>
                  <a:pt x="-1721" y="161218"/>
                  <a:pt x="1376" y="80579"/>
                  <a:pt x="1376" y="0"/>
                </a:cubicBezTo>
              </a:path>
            </a:pathLst>
          </a:cu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4" name="TextBox 2"/>
          <p:cNvSpPr txBox="1">
            <a:spLocks noChangeArrowheads="1"/>
          </p:cNvSpPr>
          <p:nvPr/>
        </p:nvSpPr>
        <p:spPr bwMode="auto">
          <a:xfrm>
            <a:off x="1366223" y="3062296"/>
            <a:ext cx="78263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dirty="0">
                <a:solidFill>
                  <a:srgbClr val="0000FF"/>
                </a:solidFill>
                <a:latin typeface="Franklin Gothic Medium Cond" pitchFamily="34" charset="0"/>
              </a:rPr>
              <a:t>Short</a:t>
            </a:r>
          </a:p>
        </p:txBody>
      </p:sp>
      <p:sp>
        <p:nvSpPr>
          <p:cNvPr id="25" name="TextBox 2"/>
          <p:cNvSpPr txBox="1">
            <a:spLocks noChangeArrowheads="1"/>
          </p:cNvSpPr>
          <p:nvPr/>
        </p:nvSpPr>
        <p:spPr bwMode="auto">
          <a:xfrm>
            <a:off x="1389871" y="5421868"/>
            <a:ext cx="78263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dirty="0">
                <a:solidFill>
                  <a:srgbClr val="0000FF"/>
                </a:solidFill>
                <a:latin typeface="Franklin Gothic Medium Cond" pitchFamily="34" charset="0"/>
              </a:rPr>
              <a:t>Short</a:t>
            </a:r>
          </a:p>
        </p:txBody>
      </p:sp>
      <mc:AlternateContent xmlns:mc="http://schemas.openxmlformats.org/markup-compatibility/2006" xmlns:a14="http://schemas.microsoft.com/office/drawing/2010/main">
        <mc:Choice Requires="a14">
          <p:sp>
            <p:nvSpPr>
              <p:cNvPr id="26" name="TextBox 25"/>
              <p:cNvSpPr txBox="1"/>
              <p:nvPr/>
            </p:nvSpPr>
            <p:spPr>
              <a:xfrm>
                <a:off x="5029132" y="2514600"/>
                <a:ext cx="3371116" cy="93936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US" sz="1400" b="1" i="1" smtClean="0">
                              <a:solidFill>
                                <a:srgbClr val="000000"/>
                              </a:solidFill>
                              <a:latin typeface="Cambria Math"/>
                            </a:rPr>
                          </m:ctrlPr>
                        </m:accPr>
                        <m:e>
                          <m:sSub>
                            <m:sSubPr>
                              <m:ctrlPr>
                                <a:rPr lang="en-US" sz="1400" b="1" i="1">
                                  <a:solidFill>
                                    <a:srgbClr val="000000"/>
                                  </a:solidFill>
                                  <a:latin typeface="Cambria Math"/>
                                </a:rPr>
                              </m:ctrlPr>
                            </m:sSubPr>
                            <m:e>
                              <m:r>
                                <a:rPr lang="en-US" sz="1400" b="1">
                                  <a:solidFill>
                                    <a:srgbClr val="000000"/>
                                  </a:solidFill>
                                  <a:latin typeface="Cambria Math"/>
                                </a:rPr>
                                <m:t>𝐢</m:t>
                              </m:r>
                            </m:e>
                            <m:sub>
                              <m:r>
                                <a:rPr lang="en-US" sz="1400" b="1">
                                  <a:solidFill>
                                    <a:srgbClr val="000000"/>
                                  </a:solidFill>
                                  <a:latin typeface="Cambria Math"/>
                                </a:rPr>
                                <m:t>𝐨𝐮𝐭</m:t>
                              </m:r>
                            </m:sub>
                          </m:sSub>
                        </m:e>
                      </m:acc>
                      <m:r>
                        <a:rPr lang="en-US" sz="1400" b="1">
                          <a:solidFill>
                            <a:srgbClr val="000000"/>
                          </a:solidFill>
                          <a:latin typeface="Cambria Math"/>
                        </a:rPr>
                        <m:t>=</m:t>
                      </m:r>
                      <m:acc>
                        <m:accPr>
                          <m:chr m:val="̅"/>
                          <m:ctrlPr>
                            <a:rPr lang="en-US" sz="1400" b="1" i="1">
                              <a:solidFill>
                                <a:srgbClr val="000000"/>
                              </a:solidFill>
                              <a:latin typeface="Cambria Math"/>
                            </a:rPr>
                          </m:ctrlPr>
                        </m:accPr>
                        <m:e>
                          <m:sSub>
                            <m:sSubPr>
                              <m:ctrlPr>
                                <a:rPr lang="en-US" sz="1400" b="1" i="1">
                                  <a:solidFill>
                                    <a:srgbClr val="000000"/>
                                  </a:solidFill>
                                  <a:latin typeface="Cambria Math"/>
                                </a:rPr>
                              </m:ctrlPr>
                            </m:sSubPr>
                            <m:e>
                              <m:r>
                                <a:rPr lang="en-US" sz="1400" b="1">
                                  <a:solidFill>
                                    <a:srgbClr val="000000"/>
                                  </a:solidFill>
                                  <a:latin typeface="Cambria Math"/>
                                </a:rPr>
                                <m:t>𝐢</m:t>
                              </m:r>
                            </m:e>
                            <m:sub>
                              <m:r>
                                <a:rPr lang="en-US" sz="1400" b="1">
                                  <a:solidFill>
                                    <a:srgbClr val="000000"/>
                                  </a:solidFill>
                                  <a:latin typeface="Cambria Math"/>
                                </a:rPr>
                                <m:t>𝐧𝐝</m:t>
                              </m:r>
                            </m:sub>
                          </m:sSub>
                        </m:e>
                      </m:acc>
                      <m:r>
                        <a:rPr lang="en-US" sz="1400" b="1" i="0" smtClean="0">
                          <a:solidFill>
                            <a:srgbClr val="000000"/>
                          </a:solidFill>
                          <a:latin typeface="Cambria Math"/>
                        </a:rPr>
                        <m:t>+</m:t>
                      </m:r>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𝐠</m:t>
                          </m:r>
                        </m:e>
                        <m:sub>
                          <m:r>
                            <a:rPr lang="en-US" sz="1400" b="1">
                              <a:solidFill>
                                <a:srgbClr val="000000"/>
                              </a:solidFill>
                              <a:latin typeface="Cambria Math"/>
                              <a:ea typeface="Cambria Math"/>
                            </a:rPr>
                            <m:t>𝐦</m:t>
                          </m:r>
                        </m:sub>
                      </m:sSub>
                      <m:d>
                        <m:dPr>
                          <m:ctrlPr>
                            <a:rPr lang="en-US" sz="1400" b="1" i="1" smtClean="0">
                              <a:solidFill>
                                <a:srgbClr val="000000"/>
                              </a:solidFill>
                              <a:latin typeface="Cambria Math"/>
                              <a:ea typeface="Cambria Math"/>
                            </a:rPr>
                          </m:ctrlPr>
                        </m:dPr>
                        <m:e>
                          <m:f>
                            <m:fPr>
                              <m:ctrlPr>
                                <a:rPr lang="en-US" sz="1400" b="1" i="1">
                                  <a:solidFill>
                                    <a:srgbClr val="000000"/>
                                  </a:solidFill>
                                  <a:latin typeface="Cambria Math"/>
                                  <a:ea typeface="Cambria Math"/>
                                </a:rPr>
                              </m:ctrlPr>
                            </m:fPr>
                            <m:num>
                              <m:f>
                                <m:fPr>
                                  <m:ctrlPr>
                                    <a:rPr lang="en-US" sz="1400" b="1" i="1">
                                      <a:solidFill>
                                        <a:srgbClr val="000000"/>
                                      </a:solidFill>
                                      <a:latin typeface="Cambria Math"/>
                                      <a:ea typeface="Cambria Math"/>
                                    </a:rPr>
                                  </m:ctrlPr>
                                </m:fPr>
                                <m:num>
                                  <m:r>
                                    <a:rPr lang="en-US" sz="1400" b="1" i="1">
                                      <a:solidFill>
                                        <a:srgbClr val="000000"/>
                                      </a:solidFill>
                                      <a:latin typeface="Cambria Math"/>
                                      <a:ea typeface="Cambria Math"/>
                                    </a:rPr>
                                    <m:t>𝟏</m:t>
                                  </m:r>
                                </m:num>
                                <m:den>
                                  <m:r>
                                    <a:rPr lang="en-US" sz="1400" b="1" i="1">
                                      <a:solidFill>
                                        <a:srgbClr val="000000"/>
                                      </a:solidFill>
                                      <a:latin typeface="Cambria Math"/>
                                      <a:ea typeface="Cambria Math"/>
                                    </a:rPr>
                                    <m:t>𝒋</m:t>
                                  </m:r>
                                  <m:r>
                                    <a:rPr lang="en-US" sz="1400" b="1" i="1">
                                      <a:solidFill>
                                        <a:srgbClr val="000000"/>
                                      </a:solidFill>
                                      <a:latin typeface="Cambria Math"/>
                                      <a:ea typeface="Cambria Math"/>
                                    </a:rPr>
                                    <m:t>𝝎</m:t>
                                  </m:r>
                                  <m:sSub>
                                    <m:sSubPr>
                                      <m:ctrlPr>
                                        <a:rPr lang="en-US" sz="1400" b="1" i="1">
                                          <a:solidFill>
                                            <a:srgbClr val="000000"/>
                                          </a:solidFill>
                                          <a:latin typeface="Cambria Math"/>
                                          <a:ea typeface="Cambria Math"/>
                                        </a:rPr>
                                      </m:ctrlPr>
                                    </m:sSubPr>
                                    <m:e>
                                      <m:r>
                                        <a:rPr lang="en-US" sz="1400" b="1" i="1">
                                          <a:solidFill>
                                            <a:srgbClr val="000000"/>
                                          </a:solidFill>
                                          <a:latin typeface="Cambria Math"/>
                                          <a:ea typeface="Cambria Math"/>
                                        </a:rPr>
                                        <m:t>𝑪</m:t>
                                      </m:r>
                                    </m:e>
                                    <m:sub>
                                      <m:r>
                                        <a:rPr lang="en-US" sz="1400" b="1" i="1">
                                          <a:solidFill>
                                            <a:srgbClr val="000000"/>
                                          </a:solidFill>
                                          <a:latin typeface="Cambria Math"/>
                                          <a:ea typeface="Cambria Math"/>
                                        </a:rPr>
                                        <m:t>𝒈𝒔</m:t>
                                      </m:r>
                                    </m:sub>
                                  </m:sSub>
                                </m:den>
                              </m:f>
                            </m:num>
                            <m:den>
                              <m:sSub>
                                <m:sSubPr>
                                  <m:ctrlPr>
                                    <a:rPr lang="en-US" sz="1400" b="1" i="1">
                                      <a:solidFill>
                                        <a:srgbClr val="000000"/>
                                      </a:solidFill>
                                      <a:latin typeface="Cambria Math"/>
                                      <a:ea typeface="Cambria Math"/>
                                    </a:rPr>
                                  </m:ctrlPr>
                                </m:sSubPr>
                                <m:e>
                                  <m:r>
                                    <a:rPr lang="en-US" sz="1400" b="1" i="1">
                                      <a:solidFill>
                                        <a:srgbClr val="000000"/>
                                      </a:solidFill>
                                      <a:latin typeface="Cambria Math"/>
                                      <a:ea typeface="Cambria Math"/>
                                    </a:rPr>
                                    <m:t>𝑹</m:t>
                                  </m:r>
                                </m:e>
                                <m:sub>
                                  <m:r>
                                    <a:rPr lang="en-US" sz="1400" b="1" i="1">
                                      <a:solidFill>
                                        <a:srgbClr val="000000"/>
                                      </a:solidFill>
                                      <a:latin typeface="Cambria Math"/>
                                      <a:ea typeface="Cambria Math"/>
                                    </a:rPr>
                                    <m:t>𝒈</m:t>
                                  </m:r>
                                </m:sub>
                              </m:sSub>
                              <m:r>
                                <a:rPr lang="en-US" sz="1400" b="1" i="1">
                                  <a:solidFill>
                                    <a:srgbClr val="000000"/>
                                  </a:solidFill>
                                  <a:latin typeface="Cambria Math"/>
                                  <a:ea typeface="Cambria Math"/>
                                </a:rPr>
                                <m:t>+</m:t>
                              </m:r>
                              <m:f>
                                <m:fPr>
                                  <m:ctrlPr>
                                    <a:rPr lang="en-US" sz="1400" b="1" i="1">
                                      <a:solidFill>
                                        <a:srgbClr val="000000"/>
                                      </a:solidFill>
                                      <a:latin typeface="Cambria Math"/>
                                      <a:ea typeface="Cambria Math"/>
                                    </a:rPr>
                                  </m:ctrlPr>
                                </m:fPr>
                                <m:num>
                                  <m:r>
                                    <a:rPr lang="en-US" sz="1400" b="1" i="1">
                                      <a:solidFill>
                                        <a:srgbClr val="000000"/>
                                      </a:solidFill>
                                      <a:latin typeface="Cambria Math"/>
                                      <a:ea typeface="Cambria Math"/>
                                    </a:rPr>
                                    <m:t>𝟏</m:t>
                                  </m:r>
                                </m:num>
                                <m:den>
                                  <m:r>
                                    <a:rPr lang="en-US" sz="1400" b="1" i="1">
                                      <a:solidFill>
                                        <a:srgbClr val="000000"/>
                                      </a:solidFill>
                                      <a:latin typeface="Cambria Math"/>
                                      <a:ea typeface="Cambria Math"/>
                                    </a:rPr>
                                    <m:t>𝒋</m:t>
                                  </m:r>
                                  <m:r>
                                    <a:rPr lang="en-US" sz="1400" b="1" i="1">
                                      <a:solidFill>
                                        <a:srgbClr val="000000"/>
                                      </a:solidFill>
                                      <a:latin typeface="Cambria Math"/>
                                      <a:ea typeface="Cambria Math"/>
                                    </a:rPr>
                                    <m:t>𝝎</m:t>
                                  </m:r>
                                  <m:sSub>
                                    <m:sSubPr>
                                      <m:ctrlPr>
                                        <a:rPr lang="en-US" sz="1400" b="1" i="1">
                                          <a:solidFill>
                                            <a:srgbClr val="000000"/>
                                          </a:solidFill>
                                          <a:latin typeface="Cambria Math"/>
                                          <a:ea typeface="Cambria Math"/>
                                        </a:rPr>
                                      </m:ctrlPr>
                                    </m:sSubPr>
                                    <m:e>
                                      <m:r>
                                        <a:rPr lang="en-US" sz="1400" b="1" i="1">
                                          <a:solidFill>
                                            <a:srgbClr val="000000"/>
                                          </a:solidFill>
                                          <a:latin typeface="Cambria Math"/>
                                          <a:ea typeface="Cambria Math"/>
                                        </a:rPr>
                                        <m:t>𝑪</m:t>
                                      </m:r>
                                    </m:e>
                                    <m:sub>
                                      <m:r>
                                        <a:rPr lang="en-US" sz="1400" b="1" i="1">
                                          <a:solidFill>
                                            <a:srgbClr val="000000"/>
                                          </a:solidFill>
                                          <a:latin typeface="Cambria Math"/>
                                          <a:ea typeface="Cambria Math"/>
                                        </a:rPr>
                                        <m:t>𝒈𝒔</m:t>
                                      </m:r>
                                    </m:sub>
                                  </m:sSub>
                                </m:den>
                              </m:f>
                            </m:den>
                          </m:f>
                        </m:e>
                      </m:d>
                      <m:acc>
                        <m:accPr>
                          <m:chr m:val="̅"/>
                          <m:ctrlPr>
                            <a:rPr lang="en-US" sz="1400" b="1" i="1">
                              <a:solidFill>
                                <a:srgbClr val="000000"/>
                              </a:solidFill>
                              <a:latin typeface="Cambria Math"/>
                            </a:rPr>
                          </m:ctrlPr>
                        </m:accPr>
                        <m:e>
                          <m:sSub>
                            <m:sSubPr>
                              <m:ctrlPr>
                                <a:rPr lang="en-US" sz="1400" b="1" i="1">
                                  <a:solidFill>
                                    <a:srgbClr val="000000"/>
                                  </a:solidFill>
                                  <a:latin typeface="Cambria Math"/>
                                </a:rPr>
                              </m:ctrlPr>
                            </m:sSubPr>
                            <m:e>
                              <m:r>
                                <a:rPr lang="en-US" sz="1400" b="1">
                                  <a:solidFill>
                                    <a:srgbClr val="000000"/>
                                  </a:solidFill>
                                  <a:latin typeface="Cambria Math"/>
                                </a:rPr>
                                <m:t> </m:t>
                              </m:r>
                              <m:r>
                                <a:rPr lang="en-US" sz="1400" b="1">
                                  <a:solidFill>
                                    <a:srgbClr val="000000"/>
                                  </a:solidFill>
                                  <a:latin typeface="Cambria Math"/>
                                </a:rPr>
                                <m:t>𝐯</m:t>
                              </m:r>
                            </m:e>
                            <m:sub>
                              <m:r>
                                <a:rPr lang="en-US" sz="1400" b="1">
                                  <a:solidFill>
                                    <a:srgbClr val="000000"/>
                                  </a:solidFill>
                                  <a:latin typeface="Cambria Math"/>
                                </a:rPr>
                                <m:t>𝐧𝐠</m:t>
                              </m:r>
                            </m:sub>
                          </m:sSub>
                        </m:e>
                      </m:acc>
                      <m:r>
                        <a:rPr lang="en-US" sz="1400" b="1" i="1" smtClean="0">
                          <a:solidFill>
                            <a:srgbClr val="000000"/>
                          </a:solidFill>
                          <a:latin typeface="Cambria Math"/>
                        </a:rPr>
                        <m:t>  </m:t>
                      </m:r>
                      <m:r>
                        <a:rPr lang="en-US" sz="1400" b="1" i="0" smtClean="0">
                          <a:solidFill>
                            <a:srgbClr val="000000"/>
                          </a:solidFill>
                          <a:latin typeface="Cambria Math"/>
                        </a:rPr>
                        <m:t>(</m:t>
                      </m:r>
                      <m:r>
                        <a:rPr lang="en-US" sz="1400" b="1">
                          <a:solidFill>
                            <a:srgbClr val="000000"/>
                          </a:solidFill>
                          <a:latin typeface="Cambria Math"/>
                          <a:ea typeface="Cambria Math"/>
                        </a:rPr>
                        <m:t>𝟏</m:t>
                      </m:r>
                      <m:r>
                        <a:rPr lang="en-US" sz="1400" b="1">
                          <a:solidFill>
                            <a:srgbClr val="000000"/>
                          </a:solidFill>
                          <a:latin typeface="Cambria Math"/>
                          <a:ea typeface="Cambria Math"/>
                        </a:rPr>
                        <m:t>)</m:t>
                      </m:r>
                    </m:oMath>
                  </m:oMathPara>
                </a14:m>
                <a:endParaRPr lang="en-US" sz="1400" b="1" dirty="0">
                  <a:solidFill>
                    <a:srgbClr val="000000"/>
                  </a:solidFill>
                </a:endParaRPr>
              </a:p>
            </p:txBody>
          </p:sp>
        </mc:Choice>
        <mc:Fallback xmlns="">
          <p:sp>
            <p:nvSpPr>
              <p:cNvPr id="26" name="TextBox 25"/>
              <p:cNvSpPr txBox="1">
                <a:spLocks noRot="1" noChangeAspect="1" noMove="1" noResize="1" noEditPoints="1" noAdjustHandles="1" noChangeArrowheads="1" noChangeShapeType="1" noTextEdit="1"/>
              </p:cNvSpPr>
              <p:nvPr/>
            </p:nvSpPr>
            <p:spPr>
              <a:xfrm>
                <a:off x="5029132" y="2514600"/>
                <a:ext cx="3371116" cy="939360"/>
              </a:xfrm>
              <a:prstGeom prst="rect">
                <a:avLst/>
              </a:prstGeom>
              <a:blipFill rotWithShape="1">
                <a:blip r:embed="rId5"/>
                <a:stretch>
                  <a:fillRect/>
                </a:stretch>
              </a:blipFill>
            </p:spPr>
            <p:txBody>
              <a:bodyPr/>
              <a:lstStyle/>
              <a:p>
                <a:r>
                  <a:rPr lang="en-US">
                    <a:noFill/>
                  </a:rPr>
                  <a:t> </a:t>
                </a:r>
              </a:p>
            </p:txBody>
          </p:sp>
        </mc:Fallback>
      </mc:AlternateContent>
      <p:sp>
        <p:nvSpPr>
          <p:cNvPr id="28" name="Right Arrow 27"/>
          <p:cNvSpPr/>
          <p:nvPr/>
        </p:nvSpPr>
        <p:spPr>
          <a:xfrm rot="1896996">
            <a:off x="5291180" y="2567094"/>
            <a:ext cx="381000" cy="235217"/>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9" name="Right Arrow 28"/>
          <p:cNvSpPr/>
          <p:nvPr/>
        </p:nvSpPr>
        <p:spPr>
          <a:xfrm rot="19904602">
            <a:off x="4670312" y="4061494"/>
            <a:ext cx="381000" cy="235217"/>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mc:AlternateContent xmlns:mc="http://schemas.openxmlformats.org/markup-compatibility/2006" xmlns:a14="http://schemas.microsoft.com/office/drawing/2010/main">
        <mc:Choice Requires="a14">
          <p:sp>
            <p:nvSpPr>
              <p:cNvPr id="31" name="TextBox 30"/>
              <p:cNvSpPr txBox="1"/>
              <p:nvPr/>
            </p:nvSpPr>
            <p:spPr>
              <a:xfrm>
                <a:off x="4591383" y="4343400"/>
                <a:ext cx="3851695" cy="1728999"/>
              </a:xfrm>
              <a:prstGeom prst="rect">
                <a:avLst/>
              </a:prstGeom>
              <a:noFill/>
            </p:spPr>
            <p:txBody>
              <a:bodyPr wrap="none" rtlCol="0">
                <a:spAutoFit/>
              </a:bodyPr>
              <a:lstStyle/>
              <a:p>
                <a:r>
                  <a:rPr lang="en-US" b="1" dirty="0" smtClean="0">
                    <a:solidFill>
                      <a:srgbClr val="000000"/>
                    </a:solidFill>
                  </a:rPr>
                  <a:t>(1)=(2),</a:t>
                </a:r>
                <a14:m>
                  <m:oMath xmlns:m="http://schemas.openxmlformats.org/officeDocument/2006/math">
                    <m:r>
                      <a:rPr lang="en-US" b="1">
                        <a:solidFill>
                          <a:srgbClr val="000000"/>
                        </a:solidFill>
                        <a:latin typeface="Cambria Math"/>
                        <a:ea typeface="Cambria Math"/>
                      </a:rPr>
                      <m:t> </m:t>
                    </m:r>
                  </m:oMath>
                </a14:m>
                <a:r>
                  <a:rPr lang="en-US" b="1" dirty="0">
                    <a:solidFill>
                      <a:srgbClr val="000000"/>
                    </a:solidFill>
                    <a:latin typeface="Cambria Math"/>
                    <a:ea typeface="Cambria Math"/>
                  </a:rPr>
                  <a:t>∴</a:t>
                </a:r>
                <a14:m>
                  <m:oMath xmlns:m="http://schemas.openxmlformats.org/officeDocument/2006/math">
                    <m:acc>
                      <m:accPr>
                        <m:chr m:val="̅"/>
                        <m:ctrlPr>
                          <a:rPr lang="en-US" b="1" i="1">
                            <a:solidFill>
                              <a:srgbClr val="000000"/>
                            </a:solidFill>
                            <a:latin typeface="Cambria Math"/>
                          </a:rPr>
                        </m:ctrlPr>
                      </m:accPr>
                      <m:e>
                        <m:sSub>
                          <m:sSubPr>
                            <m:ctrlPr>
                              <a:rPr lang="en-US" b="1" i="1">
                                <a:solidFill>
                                  <a:srgbClr val="000000"/>
                                </a:solidFill>
                                <a:latin typeface="Cambria Math"/>
                              </a:rPr>
                            </m:ctrlPr>
                          </m:sSubPr>
                          <m:e>
                            <m:r>
                              <a:rPr lang="en-US" b="1">
                                <a:solidFill>
                                  <a:srgbClr val="000000"/>
                                </a:solidFill>
                                <a:latin typeface="Cambria Math"/>
                              </a:rPr>
                              <m:t> </m:t>
                            </m:r>
                            <m:r>
                              <a:rPr lang="en-US" b="1">
                                <a:solidFill>
                                  <a:srgbClr val="000000"/>
                                </a:solidFill>
                                <a:latin typeface="Cambria Math"/>
                              </a:rPr>
                              <m:t>𝐯</m:t>
                            </m:r>
                          </m:e>
                          <m:sub>
                            <m:r>
                              <a:rPr lang="en-US" b="1">
                                <a:solidFill>
                                  <a:srgbClr val="000000"/>
                                </a:solidFill>
                                <a:latin typeface="Cambria Math"/>
                              </a:rPr>
                              <m:t>𝐧𝐞𝐪</m:t>
                            </m:r>
                          </m:sub>
                        </m:sSub>
                      </m:e>
                    </m:acc>
                    <m:r>
                      <a:rPr lang="en-US" b="1">
                        <a:solidFill>
                          <a:srgbClr val="000000"/>
                        </a:solidFill>
                        <a:latin typeface="Cambria Math"/>
                      </a:rPr>
                      <m:t>=</m:t>
                    </m:r>
                    <m:acc>
                      <m:accPr>
                        <m:chr m:val="̅"/>
                        <m:ctrlPr>
                          <a:rPr lang="en-US" b="1" i="1">
                            <a:solidFill>
                              <a:srgbClr val="000000"/>
                            </a:solidFill>
                            <a:latin typeface="Cambria Math"/>
                          </a:rPr>
                        </m:ctrlPr>
                      </m:accPr>
                      <m:e>
                        <m:sSub>
                          <m:sSubPr>
                            <m:ctrlPr>
                              <a:rPr lang="en-US" b="1" i="1">
                                <a:solidFill>
                                  <a:srgbClr val="000000"/>
                                </a:solidFill>
                                <a:latin typeface="Cambria Math"/>
                              </a:rPr>
                            </m:ctrlPr>
                          </m:sSubPr>
                          <m:e>
                            <m:r>
                              <a:rPr lang="en-US" b="1">
                                <a:solidFill>
                                  <a:srgbClr val="000000"/>
                                </a:solidFill>
                                <a:latin typeface="Cambria Math"/>
                              </a:rPr>
                              <m:t> </m:t>
                            </m:r>
                            <m:r>
                              <a:rPr lang="en-US" b="1">
                                <a:solidFill>
                                  <a:srgbClr val="000000"/>
                                </a:solidFill>
                                <a:latin typeface="Cambria Math"/>
                              </a:rPr>
                              <m:t>𝐯</m:t>
                            </m:r>
                          </m:e>
                          <m:sub>
                            <m:r>
                              <a:rPr lang="en-US" b="1">
                                <a:solidFill>
                                  <a:srgbClr val="000000"/>
                                </a:solidFill>
                                <a:latin typeface="Cambria Math"/>
                              </a:rPr>
                              <m:t>𝐧𝐠</m:t>
                            </m:r>
                          </m:sub>
                        </m:sSub>
                      </m:e>
                    </m:acc>
                    <m:r>
                      <a:rPr lang="en-US" b="1" i="1" smtClean="0">
                        <a:solidFill>
                          <a:srgbClr val="000000"/>
                        </a:solidFill>
                        <a:latin typeface="Cambria Math"/>
                      </a:rPr>
                      <m:t>+</m:t>
                    </m:r>
                    <m:f>
                      <m:fPr>
                        <m:ctrlPr>
                          <a:rPr lang="en-US" b="1" i="1" smtClean="0">
                            <a:solidFill>
                              <a:srgbClr val="000000"/>
                            </a:solidFill>
                            <a:latin typeface="Cambria Math"/>
                          </a:rPr>
                        </m:ctrlPr>
                      </m:fPr>
                      <m:num>
                        <m:acc>
                          <m:accPr>
                            <m:chr m:val="̅"/>
                            <m:ctrlPr>
                              <a:rPr lang="en-US" b="1" i="1">
                                <a:solidFill>
                                  <a:srgbClr val="000000"/>
                                </a:solidFill>
                                <a:latin typeface="Cambria Math"/>
                              </a:rPr>
                            </m:ctrlPr>
                          </m:accPr>
                          <m:e>
                            <m:sSub>
                              <m:sSubPr>
                                <m:ctrlPr>
                                  <a:rPr lang="en-US" b="1" i="1">
                                    <a:solidFill>
                                      <a:srgbClr val="000000"/>
                                    </a:solidFill>
                                    <a:latin typeface="Cambria Math"/>
                                  </a:rPr>
                                </m:ctrlPr>
                              </m:sSubPr>
                              <m:e>
                                <m:r>
                                  <a:rPr lang="en-US" b="1">
                                    <a:solidFill>
                                      <a:srgbClr val="000000"/>
                                    </a:solidFill>
                                    <a:latin typeface="Cambria Math"/>
                                  </a:rPr>
                                  <m:t>𝐢</m:t>
                                </m:r>
                              </m:e>
                              <m:sub>
                                <m:r>
                                  <a:rPr lang="en-US" b="1">
                                    <a:solidFill>
                                      <a:srgbClr val="000000"/>
                                    </a:solidFill>
                                    <a:latin typeface="Cambria Math"/>
                                  </a:rPr>
                                  <m:t>𝐧𝐝</m:t>
                                </m:r>
                              </m:sub>
                            </m:sSub>
                          </m:e>
                        </m:acc>
                      </m:num>
                      <m:den>
                        <m:sSub>
                          <m:sSubPr>
                            <m:ctrlPr>
                              <a:rPr lang="en-US" b="1" i="1">
                                <a:solidFill>
                                  <a:srgbClr val="000000"/>
                                </a:solidFill>
                                <a:latin typeface="Cambria Math"/>
                                <a:ea typeface="Cambria Math"/>
                              </a:rPr>
                            </m:ctrlPr>
                          </m:sSubPr>
                          <m:e>
                            <m:r>
                              <a:rPr lang="en-US" b="1">
                                <a:solidFill>
                                  <a:srgbClr val="000000"/>
                                </a:solidFill>
                                <a:latin typeface="Cambria Math"/>
                                <a:ea typeface="Cambria Math"/>
                              </a:rPr>
                              <m:t>𝐠</m:t>
                            </m:r>
                          </m:e>
                          <m:sub>
                            <m:r>
                              <a:rPr lang="en-US" b="1">
                                <a:solidFill>
                                  <a:srgbClr val="000000"/>
                                </a:solidFill>
                                <a:latin typeface="Cambria Math"/>
                                <a:ea typeface="Cambria Math"/>
                              </a:rPr>
                              <m:t>𝐦</m:t>
                            </m:r>
                          </m:sub>
                        </m:sSub>
                        <m:d>
                          <m:dPr>
                            <m:ctrlPr>
                              <a:rPr lang="en-US" b="1" i="1">
                                <a:solidFill>
                                  <a:srgbClr val="000000"/>
                                </a:solidFill>
                                <a:latin typeface="Cambria Math"/>
                                <a:ea typeface="Cambria Math"/>
                              </a:rPr>
                            </m:ctrlPr>
                          </m:dPr>
                          <m:e>
                            <m:f>
                              <m:fPr>
                                <m:ctrlPr>
                                  <a:rPr lang="en-US" b="1" i="1">
                                    <a:solidFill>
                                      <a:srgbClr val="000000"/>
                                    </a:solidFill>
                                    <a:latin typeface="Cambria Math"/>
                                    <a:ea typeface="Cambria Math"/>
                                  </a:rPr>
                                </m:ctrlPr>
                              </m:fPr>
                              <m:num>
                                <m:f>
                                  <m:fPr>
                                    <m:ctrlPr>
                                      <a:rPr lang="en-US" b="1" i="1">
                                        <a:solidFill>
                                          <a:srgbClr val="000000"/>
                                        </a:solidFill>
                                        <a:latin typeface="Cambria Math"/>
                                        <a:ea typeface="Cambria Math"/>
                                      </a:rPr>
                                    </m:ctrlPr>
                                  </m:fPr>
                                  <m:num>
                                    <m:r>
                                      <a:rPr lang="en-US" b="1" i="1">
                                        <a:solidFill>
                                          <a:srgbClr val="000000"/>
                                        </a:solidFill>
                                        <a:latin typeface="Cambria Math"/>
                                        <a:ea typeface="Cambria Math"/>
                                      </a:rPr>
                                      <m:t>𝟏</m:t>
                                    </m:r>
                                  </m:num>
                                  <m:den>
                                    <m:r>
                                      <a:rPr lang="en-US" b="1" i="1">
                                        <a:solidFill>
                                          <a:srgbClr val="000000"/>
                                        </a:solidFill>
                                        <a:latin typeface="Cambria Math"/>
                                        <a:ea typeface="Cambria Math"/>
                                      </a:rPr>
                                      <m:t>𝒋</m:t>
                                    </m:r>
                                    <m:r>
                                      <a:rPr lang="en-US" b="1" i="1">
                                        <a:solidFill>
                                          <a:srgbClr val="000000"/>
                                        </a:solidFill>
                                        <a:latin typeface="Cambria Math"/>
                                        <a:ea typeface="Cambria Math"/>
                                      </a:rPr>
                                      <m:t>𝝎</m:t>
                                    </m:r>
                                    <m:sSub>
                                      <m:sSubPr>
                                        <m:ctrlPr>
                                          <a:rPr lang="en-US" b="1" i="1">
                                            <a:solidFill>
                                              <a:srgbClr val="000000"/>
                                            </a:solidFill>
                                            <a:latin typeface="Cambria Math"/>
                                            <a:ea typeface="Cambria Math"/>
                                          </a:rPr>
                                        </m:ctrlPr>
                                      </m:sSubPr>
                                      <m:e>
                                        <m:r>
                                          <a:rPr lang="en-US" b="1" i="1">
                                            <a:solidFill>
                                              <a:srgbClr val="000000"/>
                                            </a:solidFill>
                                            <a:latin typeface="Cambria Math"/>
                                            <a:ea typeface="Cambria Math"/>
                                          </a:rPr>
                                          <m:t>𝑪</m:t>
                                        </m:r>
                                      </m:e>
                                      <m:sub>
                                        <m:r>
                                          <a:rPr lang="en-US" b="1" i="1">
                                            <a:solidFill>
                                              <a:srgbClr val="000000"/>
                                            </a:solidFill>
                                            <a:latin typeface="Cambria Math"/>
                                            <a:ea typeface="Cambria Math"/>
                                          </a:rPr>
                                          <m:t>𝒈𝒔</m:t>
                                        </m:r>
                                      </m:sub>
                                    </m:sSub>
                                  </m:den>
                                </m:f>
                              </m:num>
                              <m:den>
                                <m:sSub>
                                  <m:sSubPr>
                                    <m:ctrlPr>
                                      <a:rPr lang="en-US" b="1" i="1">
                                        <a:solidFill>
                                          <a:srgbClr val="000000"/>
                                        </a:solidFill>
                                        <a:latin typeface="Cambria Math"/>
                                        <a:ea typeface="Cambria Math"/>
                                      </a:rPr>
                                    </m:ctrlPr>
                                  </m:sSubPr>
                                  <m:e>
                                    <m:r>
                                      <a:rPr lang="en-US" b="1" i="1">
                                        <a:solidFill>
                                          <a:srgbClr val="000000"/>
                                        </a:solidFill>
                                        <a:latin typeface="Cambria Math"/>
                                        <a:ea typeface="Cambria Math"/>
                                      </a:rPr>
                                      <m:t>𝑹</m:t>
                                    </m:r>
                                  </m:e>
                                  <m:sub>
                                    <m:r>
                                      <a:rPr lang="en-US" b="1" i="1">
                                        <a:solidFill>
                                          <a:srgbClr val="000000"/>
                                        </a:solidFill>
                                        <a:latin typeface="Cambria Math"/>
                                        <a:ea typeface="Cambria Math"/>
                                      </a:rPr>
                                      <m:t>𝒈</m:t>
                                    </m:r>
                                  </m:sub>
                                </m:sSub>
                                <m:r>
                                  <a:rPr lang="en-US" b="1" i="1">
                                    <a:solidFill>
                                      <a:srgbClr val="000000"/>
                                    </a:solidFill>
                                    <a:latin typeface="Cambria Math"/>
                                    <a:ea typeface="Cambria Math"/>
                                  </a:rPr>
                                  <m:t>+</m:t>
                                </m:r>
                                <m:f>
                                  <m:fPr>
                                    <m:ctrlPr>
                                      <a:rPr lang="en-US" b="1" i="1">
                                        <a:solidFill>
                                          <a:srgbClr val="000000"/>
                                        </a:solidFill>
                                        <a:latin typeface="Cambria Math"/>
                                        <a:ea typeface="Cambria Math"/>
                                      </a:rPr>
                                    </m:ctrlPr>
                                  </m:fPr>
                                  <m:num>
                                    <m:r>
                                      <a:rPr lang="en-US" b="1" i="1">
                                        <a:solidFill>
                                          <a:srgbClr val="000000"/>
                                        </a:solidFill>
                                        <a:latin typeface="Cambria Math"/>
                                        <a:ea typeface="Cambria Math"/>
                                      </a:rPr>
                                      <m:t>𝟏</m:t>
                                    </m:r>
                                  </m:num>
                                  <m:den>
                                    <m:r>
                                      <a:rPr lang="en-US" b="1" i="1">
                                        <a:solidFill>
                                          <a:srgbClr val="000000"/>
                                        </a:solidFill>
                                        <a:latin typeface="Cambria Math"/>
                                        <a:ea typeface="Cambria Math"/>
                                      </a:rPr>
                                      <m:t>𝒋</m:t>
                                    </m:r>
                                    <m:r>
                                      <a:rPr lang="en-US" b="1" i="1">
                                        <a:solidFill>
                                          <a:srgbClr val="000000"/>
                                        </a:solidFill>
                                        <a:latin typeface="Cambria Math"/>
                                        <a:ea typeface="Cambria Math"/>
                                      </a:rPr>
                                      <m:t>𝝎</m:t>
                                    </m:r>
                                    <m:sSub>
                                      <m:sSubPr>
                                        <m:ctrlPr>
                                          <a:rPr lang="en-US" b="1" i="1">
                                            <a:solidFill>
                                              <a:srgbClr val="000000"/>
                                            </a:solidFill>
                                            <a:latin typeface="Cambria Math"/>
                                            <a:ea typeface="Cambria Math"/>
                                          </a:rPr>
                                        </m:ctrlPr>
                                      </m:sSubPr>
                                      <m:e>
                                        <m:r>
                                          <a:rPr lang="en-US" b="1" i="1">
                                            <a:solidFill>
                                              <a:srgbClr val="000000"/>
                                            </a:solidFill>
                                            <a:latin typeface="Cambria Math"/>
                                            <a:ea typeface="Cambria Math"/>
                                          </a:rPr>
                                          <m:t>𝑪</m:t>
                                        </m:r>
                                      </m:e>
                                      <m:sub>
                                        <m:r>
                                          <a:rPr lang="en-US" b="1" i="1">
                                            <a:solidFill>
                                              <a:srgbClr val="000000"/>
                                            </a:solidFill>
                                            <a:latin typeface="Cambria Math"/>
                                            <a:ea typeface="Cambria Math"/>
                                          </a:rPr>
                                          <m:t>𝒈𝒔</m:t>
                                        </m:r>
                                      </m:sub>
                                    </m:sSub>
                                  </m:den>
                                </m:f>
                              </m:den>
                            </m:f>
                          </m:e>
                        </m:d>
                      </m:den>
                    </m:f>
                  </m:oMath>
                </a14:m>
                <a:endParaRPr lang="en-US" b="1" dirty="0" smtClean="0">
                  <a:solidFill>
                    <a:srgbClr val="000000"/>
                  </a:solidFill>
                </a:endParaRPr>
              </a:p>
              <a:p>
                <a:pPr/>
                <a14:m>
                  <m:oMathPara xmlns:m="http://schemas.openxmlformats.org/officeDocument/2006/math">
                    <m:oMathParaPr>
                      <m:jc m:val="centerGroup"/>
                    </m:oMathParaPr>
                    <m:oMath xmlns:m="http://schemas.openxmlformats.org/officeDocument/2006/math">
                      <m:r>
                        <a:rPr lang="en-US" b="1" i="0" smtClean="0">
                          <a:solidFill>
                            <a:srgbClr val="000000"/>
                          </a:solidFill>
                          <a:latin typeface="Cambria Math"/>
                        </a:rPr>
                        <m:t>                   </m:t>
                      </m:r>
                    </m:oMath>
                  </m:oMathPara>
                </a14:m>
                <a:endParaRPr lang="en-US" b="1" i="0" dirty="0" smtClean="0">
                  <a:solidFill>
                    <a:srgbClr val="000000"/>
                  </a:solidFill>
                  <a:latin typeface="Cambria Math"/>
                </a:endParaRPr>
              </a:p>
              <a:p>
                <a:r>
                  <a:rPr lang="en-US" b="1" dirty="0" smtClean="0">
                    <a:solidFill>
                      <a:srgbClr val="000000"/>
                    </a:solidFill>
                  </a:rPr>
                  <a:t>                        </a:t>
                </a:r>
                <a14:m>
                  <m:oMath xmlns:m="http://schemas.openxmlformats.org/officeDocument/2006/math">
                    <m:r>
                      <a:rPr lang="en-US" b="1">
                        <a:solidFill>
                          <a:srgbClr val="000000"/>
                        </a:solidFill>
                        <a:latin typeface="Cambria Math"/>
                      </a:rPr>
                      <m:t>=</m:t>
                    </m:r>
                    <m:acc>
                      <m:accPr>
                        <m:chr m:val="̅"/>
                        <m:ctrlPr>
                          <a:rPr lang="en-US" b="1" i="1">
                            <a:solidFill>
                              <a:srgbClr val="000000"/>
                            </a:solidFill>
                            <a:latin typeface="Cambria Math"/>
                          </a:rPr>
                        </m:ctrlPr>
                      </m:accPr>
                      <m:e>
                        <m:sSub>
                          <m:sSubPr>
                            <m:ctrlPr>
                              <a:rPr lang="en-US" b="1" i="1">
                                <a:solidFill>
                                  <a:srgbClr val="000000"/>
                                </a:solidFill>
                                <a:latin typeface="Cambria Math"/>
                              </a:rPr>
                            </m:ctrlPr>
                          </m:sSubPr>
                          <m:e>
                            <m:r>
                              <a:rPr lang="en-US" b="1">
                                <a:solidFill>
                                  <a:srgbClr val="000000"/>
                                </a:solidFill>
                                <a:latin typeface="Cambria Math"/>
                              </a:rPr>
                              <m:t> </m:t>
                            </m:r>
                            <m:r>
                              <a:rPr lang="en-US" b="1">
                                <a:solidFill>
                                  <a:srgbClr val="000000"/>
                                </a:solidFill>
                                <a:latin typeface="Cambria Math"/>
                              </a:rPr>
                              <m:t>𝐯</m:t>
                            </m:r>
                          </m:e>
                          <m:sub>
                            <m:r>
                              <a:rPr lang="en-US" b="1">
                                <a:solidFill>
                                  <a:srgbClr val="000000"/>
                                </a:solidFill>
                                <a:latin typeface="Cambria Math"/>
                              </a:rPr>
                              <m:t>𝐧𝐠</m:t>
                            </m:r>
                          </m:sub>
                        </m:sSub>
                      </m:e>
                    </m:acc>
                    <m:r>
                      <a:rPr lang="en-US" b="1" i="1">
                        <a:solidFill>
                          <a:srgbClr val="000000"/>
                        </a:solidFill>
                        <a:latin typeface="Cambria Math"/>
                      </a:rPr>
                      <m:t>+</m:t>
                    </m:r>
                    <m:acc>
                      <m:accPr>
                        <m:chr m:val="̅"/>
                        <m:ctrlPr>
                          <a:rPr lang="en-US" b="1" i="1">
                            <a:solidFill>
                              <a:srgbClr val="000000"/>
                            </a:solidFill>
                            <a:latin typeface="Cambria Math"/>
                          </a:rPr>
                        </m:ctrlPr>
                      </m:accPr>
                      <m:e>
                        <m:sSub>
                          <m:sSubPr>
                            <m:ctrlPr>
                              <a:rPr lang="en-US" b="1" i="1">
                                <a:solidFill>
                                  <a:srgbClr val="000000"/>
                                </a:solidFill>
                                <a:latin typeface="Cambria Math"/>
                              </a:rPr>
                            </m:ctrlPr>
                          </m:sSubPr>
                          <m:e>
                            <m:r>
                              <a:rPr lang="en-US" b="1">
                                <a:solidFill>
                                  <a:srgbClr val="000000"/>
                                </a:solidFill>
                                <a:latin typeface="Cambria Math"/>
                              </a:rPr>
                              <m:t>𝐢</m:t>
                            </m:r>
                          </m:e>
                          <m:sub>
                            <m:r>
                              <a:rPr lang="en-US" b="1">
                                <a:solidFill>
                                  <a:srgbClr val="000000"/>
                                </a:solidFill>
                                <a:latin typeface="Cambria Math"/>
                              </a:rPr>
                              <m:t>𝐧𝐝</m:t>
                            </m:r>
                          </m:sub>
                        </m:sSub>
                      </m:e>
                    </m:acc>
                    <m:f>
                      <m:fPr>
                        <m:ctrlPr>
                          <a:rPr lang="en-US" b="1" i="1" smtClean="0">
                            <a:solidFill>
                              <a:srgbClr val="000000"/>
                            </a:solidFill>
                            <a:latin typeface="Cambria Math"/>
                          </a:rPr>
                        </m:ctrlPr>
                      </m:fPr>
                      <m:num>
                        <m:sSub>
                          <m:sSubPr>
                            <m:ctrlPr>
                              <a:rPr lang="en-US" b="1" i="1">
                                <a:solidFill>
                                  <a:srgbClr val="000000"/>
                                </a:solidFill>
                                <a:latin typeface="Cambria Math"/>
                                <a:ea typeface="Cambria Math"/>
                              </a:rPr>
                            </m:ctrlPr>
                          </m:sSubPr>
                          <m:e>
                            <m:r>
                              <a:rPr lang="en-US" b="1" i="1" smtClean="0">
                                <a:solidFill>
                                  <a:srgbClr val="000000"/>
                                </a:solidFill>
                                <a:latin typeface="Cambria Math"/>
                                <a:ea typeface="Cambria Math"/>
                              </a:rPr>
                              <m:t>𝟏</m:t>
                            </m:r>
                            <m:r>
                              <a:rPr lang="en-US" b="1" i="1" smtClean="0">
                                <a:solidFill>
                                  <a:srgbClr val="000000"/>
                                </a:solidFill>
                                <a:latin typeface="Cambria Math"/>
                                <a:ea typeface="Cambria Math"/>
                              </a:rPr>
                              <m:t>+</m:t>
                            </m:r>
                            <m:r>
                              <a:rPr lang="en-US" b="1" i="1">
                                <a:solidFill>
                                  <a:srgbClr val="000000"/>
                                </a:solidFill>
                                <a:latin typeface="Cambria Math"/>
                                <a:ea typeface="Cambria Math"/>
                              </a:rPr>
                              <m:t>𝒋</m:t>
                            </m:r>
                            <m:r>
                              <a:rPr lang="en-US" b="1" i="1">
                                <a:solidFill>
                                  <a:srgbClr val="000000"/>
                                </a:solidFill>
                                <a:latin typeface="Cambria Math"/>
                                <a:ea typeface="Cambria Math"/>
                              </a:rPr>
                              <m:t>𝝎</m:t>
                            </m:r>
                            <m:sSub>
                              <m:sSubPr>
                                <m:ctrlPr>
                                  <a:rPr lang="en-US" b="1" i="1">
                                    <a:solidFill>
                                      <a:srgbClr val="000000"/>
                                    </a:solidFill>
                                    <a:latin typeface="Cambria Math"/>
                                    <a:ea typeface="Cambria Math"/>
                                  </a:rPr>
                                </m:ctrlPr>
                              </m:sSubPr>
                              <m:e>
                                <m:r>
                                  <a:rPr lang="en-US" b="1" i="1">
                                    <a:solidFill>
                                      <a:srgbClr val="000000"/>
                                    </a:solidFill>
                                    <a:latin typeface="Cambria Math"/>
                                    <a:ea typeface="Cambria Math"/>
                                  </a:rPr>
                                  <m:t>𝑪</m:t>
                                </m:r>
                              </m:e>
                              <m:sub>
                                <m:r>
                                  <a:rPr lang="en-US" b="1" i="1">
                                    <a:solidFill>
                                      <a:srgbClr val="000000"/>
                                    </a:solidFill>
                                    <a:latin typeface="Cambria Math"/>
                                    <a:ea typeface="Cambria Math"/>
                                  </a:rPr>
                                  <m:t>𝒈𝒔</m:t>
                                </m:r>
                              </m:sub>
                            </m:sSub>
                            <m:r>
                              <a:rPr lang="en-US" b="1" i="1">
                                <a:solidFill>
                                  <a:srgbClr val="000000"/>
                                </a:solidFill>
                                <a:latin typeface="Cambria Math"/>
                                <a:ea typeface="Cambria Math"/>
                              </a:rPr>
                              <m:t>𝑹</m:t>
                            </m:r>
                          </m:e>
                          <m:sub>
                            <m:r>
                              <a:rPr lang="en-US" b="1" i="1">
                                <a:solidFill>
                                  <a:srgbClr val="000000"/>
                                </a:solidFill>
                                <a:latin typeface="Cambria Math"/>
                                <a:ea typeface="Cambria Math"/>
                              </a:rPr>
                              <m:t>𝒈</m:t>
                            </m:r>
                          </m:sub>
                        </m:sSub>
                      </m:num>
                      <m:den>
                        <m:sSub>
                          <m:sSubPr>
                            <m:ctrlPr>
                              <a:rPr lang="en-US" b="1" i="1">
                                <a:solidFill>
                                  <a:srgbClr val="000000"/>
                                </a:solidFill>
                                <a:latin typeface="Cambria Math"/>
                                <a:ea typeface="Cambria Math"/>
                              </a:rPr>
                            </m:ctrlPr>
                          </m:sSubPr>
                          <m:e>
                            <m:r>
                              <a:rPr lang="en-US" b="1">
                                <a:solidFill>
                                  <a:srgbClr val="000000"/>
                                </a:solidFill>
                                <a:latin typeface="Cambria Math"/>
                                <a:ea typeface="Cambria Math"/>
                              </a:rPr>
                              <m:t>𝐠</m:t>
                            </m:r>
                          </m:e>
                          <m:sub>
                            <m:r>
                              <a:rPr lang="en-US" b="1">
                                <a:solidFill>
                                  <a:srgbClr val="000000"/>
                                </a:solidFill>
                                <a:latin typeface="Cambria Math"/>
                                <a:ea typeface="Cambria Math"/>
                              </a:rPr>
                              <m:t>𝐦</m:t>
                            </m:r>
                          </m:sub>
                        </m:sSub>
                      </m:den>
                    </m:f>
                  </m:oMath>
                </a14:m>
                <a:endParaRPr lang="en-US" b="1" dirty="0">
                  <a:solidFill>
                    <a:srgbClr val="000000"/>
                  </a:solidFill>
                </a:endParaRPr>
              </a:p>
            </p:txBody>
          </p:sp>
        </mc:Choice>
        <mc:Fallback xmlns="">
          <p:sp>
            <p:nvSpPr>
              <p:cNvPr id="31" name="TextBox 30"/>
              <p:cNvSpPr txBox="1">
                <a:spLocks noRot="1" noChangeAspect="1" noMove="1" noResize="1" noEditPoints="1" noAdjustHandles="1" noChangeArrowheads="1" noChangeShapeType="1" noTextEdit="1"/>
              </p:cNvSpPr>
              <p:nvPr/>
            </p:nvSpPr>
            <p:spPr>
              <a:xfrm>
                <a:off x="4591383" y="4343400"/>
                <a:ext cx="3851695" cy="1728999"/>
              </a:xfrm>
              <a:prstGeom prst="rect">
                <a:avLst/>
              </a:prstGeom>
              <a:blipFill rotWithShape="1">
                <a:blip r:embed="rId6"/>
                <a:stretch>
                  <a:fillRect l="-126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TextBox 18"/>
              <p:cNvSpPr txBox="1"/>
              <p:nvPr/>
            </p:nvSpPr>
            <p:spPr>
              <a:xfrm>
                <a:off x="5137587" y="3429000"/>
                <a:ext cx="3244413" cy="93936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US" sz="1400" b="1" i="1" smtClean="0">
                              <a:solidFill>
                                <a:srgbClr val="000000"/>
                              </a:solidFill>
                              <a:latin typeface="Cambria Math"/>
                            </a:rPr>
                          </m:ctrlPr>
                        </m:accPr>
                        <m:e>
                          <m:sSub>
                            <m:sSubPr>
                              <m:ctrlPr>
                                <a:rPr lang="en-US" sz="1400" b="1" i="1">
                                  <a:solidFill>
                                    <a:srgbClr val="000000"/>
                                  </a:solidFill>
                                  <a:latin typeface="Cambria Math"/>
                                </a:rPr>
                              </m:ctrlPr>
                            </m:sSubPr>
                            <m:e>
                              <m:r>
                                <a:rPr lang="en-US" sz="1400" b="1">
                                  <a:solidFill>
                                    <a:srgbClr val="000000"/>
                                  </a:solidFill>
                                  <a:latin typeface="Cambria Math"/>
                                </a:rPr>
                                <m:t>𝐢</m:t>
                              </m:r>
                            </m:e>
                            <m:sub>
                              <m:r>
                                <a:rPr lang="en-US" sz="1400" b="1">
                                  <a:solidFill>
                                    <a:srgbClr val="000000"/>
                                  </a:solidFill>
                                  <a:latin typeface="Cambria Math"/>
                                </a:rPr>
                                <m:t>𝐨𝐮𝐭</m:t>
                              </m:r>
                            </m:sub>
                          </m:sSub>
                        </m:e>
                      </m:acc>
                      <m:r>
                        <a:rPr lang="en-US" sz="1400" b="1">
                          <a:solidFill>
                            <a:srgbClr val="000000"/>
                          </a:solidFill>
                          <a:latin typeface="Cambria Math"/>
                        </a:rPr>
                        <m:t>=</m:t>
                      </m:r>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𝐠</m:t>
                          </m:r>
                        </m:e>
                        <m:sub>
                          <m:r>
                            <a:rPr lang="en-US" sz="1400" b="1">
                              <a:solidFill>
                                <a:srgbClr val="000000"/>
                              </a:solidFill>
                              <a:latin typeface="Cambria Math"/>
                              <a:ea typeface="Cambria Math"/>
                            </a:rPr>
                            <m:t>𝐦</m:t>
                          </m:r>
                        </m:sub>
                      </m:sSub>
                      <m:d>
                        <m:dPr>
                          <m:ctrlPr>
                            <a:rPr lang="en-US" sz="1400" b="1" i="1" smtClean="0">
                              <a:solidFill>
                                <a:srgbClr val="000000"/>
                              </a:solidFill>
                              <a:latin typeface="Cambria Math"/>
                              <a:ea typeface="Cambria Math"/>
                            </a:rPr>
                          </m:ctrlPr>
                        </m:dPr>
                        <m:e>
                          <m:f>
                            <m:fPr>
                              <m:ctrlPr>
                                <a:rPr lang="en-US" sz="1400" b="1" i="1">
                                  <a:solidFill>
                                    <a:srgbClr val="000000"/>
                                  </a:solidFill>
                                  <a:latin typeface="Cambria Math"/>
                                  <a:ea typeface="Cambria Math"/>
                                </a:rPr>
                              </m:ctrlPr>
                            </m:fPr>
                            <m:num>
                              <m:f>
                                <m:fPr>
                                  <m:ctrlPr>
                                    <a:rPr lang="en-US" sz="1400" b="1" i="1">
                                      <a:solidFill>
                                        <a:srgbClr val="000000"/>
                                      </a:solidFill>
                                      <a:latin typeface="Cambria Math"/>
                                      <a:ea typeface="Cambria Math"/>
                                    </a:rPr>
                                  </m:ctrlPr>
                                </m:fPr>
                                <m:num>
                                  <m:r>
                                    <a:rPr lang="en-US" sz="1400" b="1" i="1">
                                      <a:solidFill>
                                        <a:srgbClr val="000000"/>
                                      </a:solidFill>
                                      <a:latin typeface="Cambria Math"/>
                                      <a:ea typeface="Cambria Math"/>
                                    </a:rPr>
                                    <m:t>𝟏</m:t>
                                  </m:r>
                                </m:num>
                                <m:den>
                                  <m:r>
                                    <a:rPr lang="en-US" sz="1400" b="1" i="1">
                                      <a:solidFill>
                                        <a:srgbClr val="000000"/>
                                      </a:solidFill>
                                      <a:latin typeface="Cambria Math"/>
                                      <a:ea typeface="Cambria Math"/>
                                    </a:rPr>
                                    <m:t>𝒋</m:t>
                                  </m:r>
                                  <m:r>
                                    <a:rPr lang="en-US" sz="1400" b="1" i="1">
                                      <a:solidFill>
                                        <a:srgbClr val="000000"/>
                                      </a:solidFill>
                                      <a:latin typeface="Cambria Math"/>
                                      <a:ea typeface="Cambria Math"/>
                                    </a:rPr>
                                    <m:t>𝝎</m:t>
                                  </m:r>
                                  <m:sSub>
                                    <m:sSubPr>
                                      <m:ctrlPr>
                                        <a:rPr lang="en-US" sz="1400" b="1" i="1">
                                          <a:solidFill>
                                            <a:srgbClr val="000000"/>
                                          </a:solidFill>
                                          <a:latin typeface="Cambria Math"/>
                                          <a:ea typeface="Cambria Math"/>
                                        </a:rPr>
                                      </m:ctrlPr>
                                    </m:sSubPr>
                                    <m:e>
                                      <m:r>
                                        <a:rPr lang="en-US" sz="1400" b="1" i="1">
                                          <a:solidFill>
                                            <a:srgbClr val="000000"/>
                                          </a:solidFill>
                                          <a:latin typeface="Cambria Math"/>
                                          <a:ea typeface="Cambria Math"/>
                                        </a:rPr>
                                        <m:t>𝑪</m:t>
                                      </m:r>
                                    </m:e>
                                    <m:sub>
                                      <m:r>
                                        <a:rPr lang="en-US" sz="1400" b="1" i="1">
                                          <a:solidFill>
                                            <a:srgbClr val="000000"/>
                                          </a:solidFill>
                                          <a:latin typeface="Cambria Math"/>
                                          <a:ea typeface="Cambria Math"/>
                                        </a:rPr>
                                        <m:t>𝒈𝒔</m:t>
                                      </m:r>
                                    </m:sub>
                                  </m:sSub>
                                </m:den>
                              </m:f>
                            </m:num>
                            <m:den>
                              <m:sSub>
                                <m:sSubPr>
                                  <m:ctrlPr>
                                    <a:rPr lang="en-US" sz="1400" b="1" i="1">
                                      <a:solidFill>
                                        <a:srgbClr val="000000"/>
                                      </a:solidFill>
                                      <a:latin typeface="Cambria Math"/>
                                      <a:ea typeface="Cambria Math"/>
                                    </a:rPr>
                                  </m:ctrlPr>
                                </m:sSubPr>
                                <m:e>
                                  <m:r>
                                    <a:rPr lang="en-US" sz="1400" b="1" i="1">
                                      <a:solidFill>
                                        <a:srgbClr val="000000"/>
                                      </a:solidFill>
                                      <a:latin typeface="Cambria Math"/>
                                      <a:ea typeface="Cambria Math"/>
                                    </a:rPr>
                                    <m:t>𝑹</m:t>
                                  </m:r>
                                </m:e>
                                <m:sub>
                                  <m:r>
                                    <a:rPr lang="en-US" sz="1400" b="1" i="1">
                                      <a:solidFill>
                                        <a:srgbClr val="000000"/>
                                      </a:solidFill>
                                      <a:latin typeface="Cambria Math"/>
                                      <a:ea typeface="Cambria Math"/>
                                    </a:rPr>
                                    <m:t>𝒈</m:t>
                                  </m:r>
                                </m:sub>
                              </m:sSub>
                              <m:r>
                                <a:rPr lang="en-US" sz="1400" b="1" i="1">
                                  <a:solidFill>
                                    <a:srgbClr val="000000"/>
                                  </a:solidFill>
                                  <a:latin typeface="Cambria Math"/>
                                  <a:ea typeface="Cambria Math"/>
                                </a:rPr>
                                <m:t>+</m:t>
                              </m:r>
                              <m:f>
                                <m:fPr>
                                  <m:ctrlPr>
                                    <a:rPr lang="en-US" sz="1400" b="1" i="1">
                                      <a:solidFill>
                                        <a:srgbClr val="000000"/>
                                      </a:solidFill>
                                      <a:latin typeface="Cambria Math"/>
                                      <a:ea typeface="Cambria Math"/>
                                    </a:rPr>
                                  </m:ctrlPr>
                                </m:fPr>
                                <m:num>
                                  <m:r>
                                    <a:rPr lang="en-US" sz="1400" b="1" i="1">
                                      <a:solidFill>
                                        <a:srgbClr val="000000"/>
                                      </a:solidFill>
                                      <a:latin typeface="Cambria Math"/>
                                      <a:ea typeface="Cambria Math"/>
                                    </a:rPr>
                                    <m:t>𝟏</m:t>
                                  </m:r>
                                </m:num>
                                <m:den>
                                  <m:r>
                                    <a:rPr lang="en-US" sz="1400" b="1" i="1">
                                      <a:solidFill>
                                        <a:srgbClr val="000000"/>
                                      </a:solidFill>
                                      <a:latin typeface="Cambria Math"/>
                                      <a:ea typeface="Cambria Math"/>
                                    </a:rPr>
                                    <m:t>𝒋</m:t>
                                  </m:r>
                                  <m:r>
                                    <a:rPr lang="en-US" sz="1400" b="1" i="1">
                                      <a:solidFill>
                                        <a:srgbClr val="000000"/>
                                      </a:solidFill>
                                      <a:latin typeface="Cambria Math"/>
                                      <a:ea typeface="Cambria Math"/>
                                    </a:rPr>
                                    <m:t>𝝎</m:t>
                                  </m:r>
                                  <m:sSub>
                                    <m:sSubPr>
                                      <m:ctrlPr>
                                        <a:rPr lang="en-US" sz="1400" b="1" i="1">
                                          <a:solidFill>
                                            <a:srgbClr val="000000"/>
                                          </a:solidFill>
                                          <a:latin typeface="Cambria Math"/>
                                          <a:ea typeface="Cambria Math"/>
                                        </a:rPr>
                                      </m:ctrlPr>
                                    </m:sSubPr>
                                    <m:e>
                                      <m:r>
                                        <a:rPr lang="en-US" sz="1400" b="1" i="1">
                                          <a:solidFill>
                                            <a:srgbClr val="000000"/>
                                          </a:solidFill>
                                          <a:latin typeface="Cambria Math"/>
                                          <a:ea typeface="Cambria Math"/>
                                        </a:rPr>
                                        <m:t>𝑪</m:t>
                                      </m:r>
                                    </m:e>
                                    <m:sub>
                                      <m:r>
                                        <a:rPr lang="en-US" sz="1400" b="1" i="1">
                                          <a:solidFill>
                                            <a:srgbClr val="000000"/>
                                          </a:solidFill>
                                          <a:latin typeface="Cambria Math"/>
                                          <a:ea typeface="Cambria Math"/>
                                        </a:rPr>
                                        <m:t>𝒈𝒔</m:t>
                                      </m:r>
                                    </m:sub>
                                  </m:sSub>
                                </m:den>
                              </m:f>
                            </m:den>
                          </m:f>
                        </m:e>
                      </m:d>
                      <m:acc>
                        <m:accPr>
                          <m:chr m:val="̅"/>
                          <m:ctrlPr>
                            <a:rPr lang="en-US" sz="1400" b="1" i="1">
                              <a:solidFill>
                                <a:srgbClr val="000000"/>
                              </a:solidFill>
                              <a:latin typeface="Cambria Math"/>
                            </a:rPr>
                          </m:ctrlPr>
                        </m:accPr>
                        <m:e>
                          <m:sSub>
                            <m:sSubPr>
                              <m:ctrlPr>
                                <a:rPr lang="en-US" sz="1400" b="1" i="1">
                                  <a:solidFill>
                                    <a:srgbClr val="000000"/>
                                  </a:solidFill>
                                  <a:latin typeface="Cambria Math"/>
                                </a:rPr>
                              </m:ctrlPr>
                            </m:sSubPr>
                            <m:e>
                              <m:r>
                                <a:rPr lang="en-US" sz="1400" b="1">
                                  <a:solidFill>
                                    <a:srgbClr val="000000"/>
                                  </a:solidFill>
                                  <a:latin typeface="Cambria Math"/>
                                </a:rPr>
                                <m:t> </m:t>
                              </m:r>
                              <m:r>
                                <a:rPr lang="en-US" sz="1400" b="1">
                                  <a:solidFill>
                                    <a:srgbClr val="000000"/>
                                  </a:solidFill>
                                  <a:latin typeface="Cambria Math"/>
                                </a:rPr>
                                <m:t>𝐯</m:t>
                              </m:r>
                            </m:e>
                            <m:sub>
                              <m:r>
                                <a:rPr lang="en-US" sz="1400" b="1">
                                  <a:solidFill>
                                    <a:srgbClr val="000000"/>
                                  </a:solidFill>
                                  <a:latin typeface="Cambria Math"/>
                                </a:rPr>
                                <m:t>𝐧</m:t>
                              </m:r>
                              <m:r>
                                <a:rPr lang="en-US" sz="1400" b="1" i="0" smtClean="0">
                                  <a:solidFill>
                                    <a:srgbClr val="000000"/>
                                  </a:solidFill>
                                  <a:latin typeface="Cambria Math"/>
                                </a:rPr>
                                <m:t>𝐞𝐪</m:t>
                              </m:r>
                            </m:sub>
                          </m:sSub>
                        </m:e>
                      </m:acc>
                      <m:r>
                        <a:rPr lang="en-US" sz="1400" b="1" i="1" smtClean="0">
                          <a:solidFill>
                            <a:srgbClr val="000000"/>
                          </a:solidFill>
                          <a:latin typeface="Cambria Math"/>
                        </a:rPr>
                        <m:t>  </m:t>
                      </m:r>
                      <m:r>
                        <a:rPr lang="en-US" sz="1400" b="1" i="0" smtClean="0">
                          <a:solidFill>
                            <a:srgbClr val="000000"/>
                          </a:solidFill>
                          <a:latin typeface="Cambria Math"/>
                        </a:rPr>
                        <m:t>        (</m:t>
                      </m:r>
                      <m:r>
                        <a:rPr lang="en-US" sz="1400" b="1" i="0" smtClean="0">
                          <a:solidFill>
                            <a:srgbClr val="000000"/>
                          </a:solidFill>
                          <a:latin typeface="Cambria Math"/>
                        </a:rPr>
                        <m:t>𝟐</m:t>
                      </m:r>
                      <m:r>
                        <a:rPr lang="en-US" sz="1400" b="1">
                          <a:solidFill>
                            <a:srgbClr val="000000"/>
                          </a:solidFill>
                          <a:latin typeface="Cambria Math"/>
                          <a:ea typeface="Cambria Math"/>
                        </a:rPr>
                        <m:t>)</m:t>
                      </m:r>
                    </m:oMath>
                  </m:oMathPara>
                </a14:m>
                <a:endParaRPr lang="en-US" sz="1400" b="1" dirty="0">
                  <a:solidFill>
                    <a:srgbClr val="000000"/>
                  </a:solidFill>
                </a:endParaRPr>
              </a:p>
            </p:txBody>
          </p:sp>
        </mc:Choice>
        <mc:Fallback xmlns="">
          <p:sp>
            <p:nvSpPr>
              <p:cNvPr id="19" name="TextBox 18"/>
              <p:cNvSpPr txBox="1">
                <a:spLocks noRot="1" noChangeAspect="1" noMove="1" noResize="1" noEditPoints="1" noAdjustHandles="1" noChangeArrowheads="1" noChangeShapeType="1" noTextEdit="1"/>
              </p:cNvSpPr>
              <p:nvPr/>
            </p:nvSpPr>
            <p:spPr>
              <a:xfrm>
                <a:off x="5137587" y="3429000"/>
                <a:ext cx="3244413" cy="939360"/>
              </a:xfrm>
              <a:prstGeom prst="rect">
                <a:avLst/>
              </a:prstGeom>
              <a:blipFill rotWithShape="1">
                <a:blip r:embed="rId7"/>
                <a:stretch>
                  <a:fillRect/>
                </a:stretch>
              </a:blipFill>
            </p:spPr>
            <p:txBody>
              <a:bodyPr/>
              <a:lstStyle/>
              <a:p>
                <a:r>
                  <a:rPr lang="en-US">
                    <a:noFill/>
                  </a:rPr>
                  <a:t> </a:t>
                </a:r>
              </a:p>
            </p:txBody>
          </p:sp>
        </mc:Fallback>
      </mc:AlternateContent>
      <p:sp>
        <p:nvSpPr>
          <p:cNvPr id="3" name="Rectangle 2"/>
          <p:cNvSpPr/>
          <p:nvPr/>
        </p:nvSpPr>
        <p:spPr>
          <a:xfrm>
            <a:off x="6400800" y="5421868"/>
            <a:ext cx="2209800" cy="82653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p:cNvSpPr>
            <a:spLocks noGrp="1"/>
          </p:cNvSpPr>
          <p:nvPr>
            <p:ph type="sldNum" sz="quarter" idx="11"/>
          </p:nvPr>
        </p:nvSpPr>
        <p:spPr/>
        <p:txBody>
          <a:bodyPr/>
          <a:lstStyle/>
          <a:p>
            <a:pPr>
              <a:defRPr/>
            </a:pPr>
            <a:fld id="{18299DBC-902B-41D7-A3A4-44EB87A37C73}" type="slidenum">
              <a:rPr lang="en-US" smtClean="0"/>
              <a:pPr>
                <a:defRPr/>
              </a:pPr>
              <a:t>41</a:t>
            </a:fld>
            <a:endParaRPr lang="en-US"/>
          </a:p>
        </p:txBody>
      </p:sp>
    </p:spTree>
    <p:extLst>
      <p:ext uri="{BB962C8B-B14F-4D97-AF65-F5344CB8AC3E}">
        <p14:creationId xmlns:p14="http://schemas.microsoft.com/office/powerpoint/2010/main" val="110610904"/>
      </p:ext>
    </p:extLst>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reeform 12"/>
          <p:cNvSpPr/>
          <p:nvPr/>
        </p:nvSpPr>
        <p:spPr>
          <a:xfrm>
            <a:off x="6576735" y="3689131"/>
            <a:ext cx="1768479" cy="1292772"/>
          </a:xfrm>
          <a:custGeom>
            <a:avLst/>
            <a:gdLst>
              <a:gd name="connsiteX0" fmla="*/ 1306024 w 1768479"/>
              <a:gd name="connsiteY0" fmla="*/ 1166648 h 1292772"/>
              <a:gd name="connsiteX1" fmla="*/ 1242962 w 1768479"/>
              <a:gd name="connsiteY1" fmla="*/ 1198179 h 1292772"/>
              <a:gd name="connsiteX2" fmla="*/ 1116837 w 1768479"/>
              <a:gd name="connsiteY2" fmla="*/ 1229710 h 1292772"/>
              <a:gd name="connsiteX3" fmla="*/ 1011734 w 1768479"/>
              <a:gd name="connsiteY3" fmla="*/ 1250731 h 1292772"/>
              <a:gd name="connsiteX4" fmla="*/ 959182 w 1768479"/>
              <a:gd name="connsiteY4" fmla="*/ 1271752 h 1292772"/>
              <a:gd name="connsiteX5" fmla="*/ 822548 w 1768479"/>
              <a:gd name="connsiteY5" fmla="*/ 1292772 h 1292772"/>
              <a:gd name="connsiteX6" fmla="*/ 433665 w 1768479"/>
              <a:gd name="connsiteY6" fmla="*/ 1282262 h 1292772"/>
              <a:gd name="connsiteX7" fmla="*/ 381113 w 1768479"/>
              <a:gd name="connsiteY7" fmla="*/ 1271752 h 1292772"/>
              <a:gd name="connsiteX8" fmla="*/ 286520 w 1768479"/>
              <a:gd name="connsiteY8" fmla="*/ 1250731 h 1292772"/>
              <a:gd name="connsiteX9" fmla="*/ 244479 w 1768479"/>
              <a:gd name="connsiteY9" fmla="*/ 1219200 h 1292772"/>
              <a:gd name="connsiteX10" fmla="*/ 149886 w 1768479"/>
              <a:gd name="connsiteY10" fmla="*/ 1177159 h 1292772"/>
              <a:gd name="connsiteX11" fmla="*/ 128865 w 1768479"/>
              <a:gd name="connsiteY11" fmla="*/ 1135117 h 1292772"/>
              <a:gd name="connsiteX12" fmla="*/ 107844 w 1768479"/>
              <a:gd name="connsiteY12" fmla="*/ 1103586 h 1292772"/>
              <a:gd name="connsiteX13" fmla="*/ 97334 w 1768479"/>
              <a:gd name="connsiteY13" fmla="*/ 1072055 h 1292772"/>
              <a:gd name="connsiteX14" fmla="*/ 55293 w 1768479"/>
              <a:gd name="connsiteY14" fmla="*/ 998483 h 1292772"/>
              <a:gd name="connsiteX15" fmla="*/ 23762 w 1768479"/>
              <a:gd name="connsiteY15" fmla="*/ 903890 h 1292772"/>
              <a:gd name="connsiteX16" fmla="*/ 13251 w 1768479"/>
              <a:gd name="connsiteY16" fmla="*/ 872359 h 1292772"/>
              <a:gd name="connsiteX17" fmla="*/ 13251 w 1768479"/>
              <a:gd name="connsiteY17" fmla="*/ 515007 h 1292772"/>
              <a:gd name="connsiteX18" fmla="*/ 44782 w 1768479"/>
              <a:gd name="connsiteY18" fmla="*/ 441435 h 1292772"/>
              <a:gd name="connsiteX19" fmla="*/ 76313 w 1768479"/>
              <a:gd name="connsiteY19" fmla="*/ 420414 h 1292772"/>
              <a:gd name="connsiteX20" fmla="*/ 97334 w 1768479"/>
              <a:gd name="connsiteY20" fmla="*/ 388883 h 1292772"/>
              <a:gd name="connsiteX21" fmla="*/ 202437 w 1768479"/>
              <a:gd name="connsiteY21" fmla="*/ 325821 h 1292772"/>
              <a:gd name="connsiteX22" fmla="*/ 233968 w 1768479"/>
              <a:gd name="connsiteY22" fmla="*/ 315310 h 1292772"/>
              <a:gd name="connsiteX23" fmla="*/ 307541 w 1768479"/>
              <a:gd name="connsiteY23" fmla="*/ 283779 h 1292772"/>
              <a:gd name="connsiteX24" fmla="*/ 391624 w 1768479"/>
              <a:gd name="connsiteY24" fmla="*/ 262759 h 1292772"/>
              <a:gd name="connsiteX25" fmla="*/ 433665 w 1768479"/>
              <a:gd name="connsiteY25" fmla="*/ 252248 h 1292772"/>
              <a:gd name="connsiteX26" fmla="*/ 475706 w 1768479"/>
              <a:gd name="connsiteY26" fmla="*/ 241738 h 1292772"/>
              <a:gd name="connsiteX27" fmla="*/ 559789 w 1768479"/>
              <a:gd name="connsiteY27" fmla="*/ 210207 h 1292772"/>
              <a:gd name="connsiteX28" fmla="*/ 622851 w 1768479"/>
              <a:gd name="connsiteY28" fmla="*/ 189186 h 1292772"/>
              <a:gd name="connsiteX29" fmla="*/ 696424 w 1768479"/>
              <a:gd name="connsiteY29" fmla="*/ 157655 h 1292772"/>
              <a:gd name="connsiteX30" fmla="*/ 738465 w 1768479"/>
              <a:gd name="connsiteY30" fmla="*/ 126124 h 1292772"/>
              <a:gd name="connsiteX31" fmla="*/ 959182 w 1768479"/>
              <a:gd name="connsiteY31" fmla="*/ 63062 h 1292772"/>
              <a:gd name="connsiteX32" fmla="*/ 1022244 w 1768479"/>
              <a:gd name="connsiteY32" fmla="*/ 42041 h 1292772"/>
              <a:gd name="connsiteX33" fmla="*/ 1116837 w 1768479"/>
              <a:gd name="connsiteY33" fmla="*/ 21021 h 1292772"/>
              <a:gd name="connsiteX34" fmla="*/ 1221941 w 1768479"/>
              <a:gd name="connsiteY34" fmla="*/ 0 h 1292772"/>
              <a:gd name="connsiteX35" fmla="*/ 1411127 w 1768479"/>
              <a:gd name="connsiteY35" fmla="*/ 10510 h 1292772"/>
              <a:gd name="connsiteX36" fmla="*/ 1516231 w 1768479"/>
              <a:gd name="connsiteY36" fmla="*/ 52552 h 1292772"/>
              <a:gd name="connsiteX37" fmla="*/ 1589803 w 1768479"/>
              <a:gd name="connsiteY37" fmla="*/ 147145 h 1292772"/>
              <a:gd name="connsiteX38" fmla="*/ 1621334 w 1768479"/>
              <a:gd name="connsiteY38" fmla="*/ 210207 h 1292772"/>
              <a:gd name="connsiteX39" fmla="*/ 1631844 w 1768479"/>
              <a:gd name="connsiteY39" fmla="*/ 241738 h 1292772"/>
              <a:gd name="connsiteX40" fmla="*/ 1684396 w 1768479"/>
              <a:gd name="connsiteY40" fmla="*/ 315310 h 1292772"/>
              <a:gd name="connsiteX41" fmla="*/ 1726437 w 1768479"/>
              <a:gd name="connsiteY41" fmla="*/ 420414 h 1292772"/>
              <a:gd name="connsiteX42" fmla="*/ 1747458 w 1768479"/>
              <a:gd name="connsiteY42" fmla="*/ 472966 h 1292772"/>
              <a:gd name="connsiteX43" fmla="*/ 1768479 w 1768479"/>
              <a:gd name="connsiteY43" fmla="*/ 557048 h 1292772"/>
              <a:gd name="connsiteX44" fmla="*/ 1747458 w 1768479"/>
              <a:gd name="connsiteY44" fmla="*/ 777766 h 1292772"/>
              <a:gd name="connsiteX45" fmla="*/ 1726437 w 1768479"/>
              <a:gd name="connsiteY45" fmla="*/ 851338 h 1292772"/>
              <a:gd name="connsiteX46" fmla="*/ 1684396 w 1768479"/>
              <a:gd name="connsiteY46" fmla="*/ 914400 h 1292772"/>
              <a:gd name="connsiteX47" fmla="*/ 1642355 w 1768479"/>
              <a:gd name="connsiteY47" fmla="*/ 945931 h 1292772"/>
              <a:gd name="connsiteX48" fmla="*/ 1621334 w 1768479"/>
              <a:gd name="connsiteY48" fmla="*/ 977462 h 1292772"/>
              <a:gd name="connsiteX49" fmla="*/ 1547762 w 1768479"/>
              <a:gd name="connsiteY49" fmla="*/ 998483 h 1292772"/>
              <a:gd name="connsiteX50" fmla="*/ 1484699 w 1768479"/>
              <a:gd name="connsiteY50" fmla="*/ 1030014 h 1292772"/>
              <a:gd name="connsiteX51" fmla="*/ 1421637 w 1768479"/>
              <a:gd name="connsiteY51" fmla="*/ 1061545 h 1292772"/>
              <a:gd name="connsiteX52" fmla="*/ 1358575 w 1768479"/>
              <a:gd name="connsiteY52" fmla="*/ 1103586 h 1292772"/>
              <a:gd name="connsiteX53" fmla="*/ 1316534 w 1768479"/>
              <a:gd name="connsiteY53" fmla="*/ 1166648 h 1292772"/>
              <a:gd name="connsiteX54" fmla="*/ 1285003 w 1768479"/>
              <a:gd name="connsiteY54" fmla="*/ 1187669 h 1292772"/>
              <a:gd name="connsiteX55" fmla="*/ 1242962 w 1768479"/>
              <a:gd name="connsiteY55" fmla="*/ 1208690 h 1292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1768479" h="1292772">
                <a:moveTo>
                  <a:pt x="1306024" y="1166648"/>
                </a:moveTo>
                <a:cubicBezTo>
                  <a:pt x="1285003" y="1177158"/>
                  <a:pt x="1265258" y="1190747"/>
                  <a:pt x="1242962" y="1198179"/>
                </a:cubicBezTo>
                <a:cubicBezTo>
                  <a:pt x="1201850" y="1211883"/>
                  <a:pt x="1158879" y="1219199"/>
                  <a:pt x="1116837" y="1229710"/>
                </a:cubicBezTo>
                <a:cubicBezTo>
                  <a:pt x="1054111" y="1245392"/>
                  <a:pt x="1089061" y="1237844"/>
                  <a:pt x="1011734" y="1250731"/>
                </a:cubicBezTo>
                <a:cubicBezTo>
                  <a:pt x="994217" y="1257738"/>
                  <a:pt x="977081" y="1265786"/>
                  <a:pt x="959182" y="1271752"/>
                </a:cubicBezTo>
                <a:cubicBezTo>
                  <a:pt x="913672" y="1286922"/>
                  <a:pt x="871520" y="1287331"/>
                  <a:pt x="822548" y="1292772"/>
                </a:cubicBezTo>
                <a:cubicBezTo>
                  <a:pt x="692920" y="1289269"/>
                  <a:pt x="563193" y="1288430"/>
                  <a:pt x="433665" y="1282262"/>
                </a:cubicBezTo>
                <a:cubicBezTo>
                  <a:pt x="415821" y="1281412"/>
                  <a:pt x="398552" y="1275627"/>
                  <a:pt x="381113" y="1271752"/>
                </a:cubicBezTo>
                <a:cubicBezTo>
                  <a:pt x="247525" y="1242065"/>
                  <a:pt x="445019" y="1282430"/>
                  <a:pt x="286520" y="1250731"/>
                </a:cubicBezTo>
                <a:cubicBezTo>
                  <a:pt x="272506" y="1240221"/>
                  <a:pt x="260147" y="1227034"/>
                  <a:pt x="244479" y="1219200"/>
                </a:cubicBezTo>
                <a:cubicBezTo>
                  <a:pt x="94377" y="1144148"/>
                  <a:pt x="242642" y="1238994"/>
                  <a:pt x="149886" y="1177159"/>
                </a:cubicBezTo>
                <a:cubicBezTo>
                  <a:pt x="142879" y="1163145"/>
                  <a:pt x="136639" y="1148721"/>
                  <a:pt x="128865" y="1135117"/>
                </a:cubicBezTo>
                <a:cubicBezTo>
                  <a:pt x="122598" y="1124149"/>
                  <a:pt x="113493" y="1114884"/>
                  <a:pt x="107844" y="1103586"/>
                </a:cubicBezTo>
                <a:cubicBezTo>
                  <a:pt x="102889" y="1093677"/>
                  <a:pt x="102289" y="1081964"/>
                  <a:pt x="97334" y="1072055"/>
                </a:cubicBezTo>
                <a:cubicBezTo>
                  <a:pt x="59409" y="996205"/>
                  <a:pt x="92149" y="1090623"/>
                  <a:pt x="55293" y="998483"/>
                </a:cubicBezTo>
                <a:cubicBezTo>
                  <a:pt x="55283" y="998458"/>
                  <a:pt x="29022" y="919668"/>
                  <a:pt x="23762" y="903890"/>
                </a:cubicBezTo>
                <a:lnTo>
                  <a:pt x="13251" y="872359"/>
                </a:lnTo>
                <a:cubicBezTo>
                  <a:pt x="-5034" y="707790"/>
                  <a:pt x="-3790" y="762097"/>
                  <a:pt x="13251" y="515007"/>
                </a:cubicBezTo>
                <a:cubicBezTo>
                  <a:pt x="15038" y="489101"/>
                  <a:pt x="26058" y="460159"/>
                  <a:pt x="44782" y="441435"/>
                </a:cubicBezTo>
                <a:cubicBezTo>
                  <a:pt x="53714" y="432503"/>
                  <a:pt x="65803" y="427421"/>
                  <a:pt x="76313" y="420414"/>
                </a:cubicBezTo>
                <a:cubicBezTo>
                  <a:pt x="83320" y="409904"/>
                  <a:pt x="87828" y="397201"/>
                  <a:pt x="97334" y="388883"/>
                </a:cubicBezTo>
                <a:cubicBezTo>
                  <a:pt x="121248" y="367958"/>
                  <a:pt x="170162" y="339653"/>
                  <a:pt x="202437" y="325821"/>
                </a:cubicBezTo>
                <a:cubicBezTo>
                  <a:pt x="212620" y="321457"/>
                  <a:pt x="223785" y="319674"/>
                  <a:pt x="233968" y="315310"/>
                </a:cubicBezTo>
                <a:cubicBezTo>
                  <a:pt x="284199" y="293783"/>
                  <a:pt x="262363" y="296100"/>
                  <a:pt x="307541" y="283779"/>
                </a:cubicBezTo>
                <a:cubicBezTo>
                  <a:pt x="335413" y="276178"/>
                  <a:pt x="363596" y="269766"/>
                  <a:pt x="391624" y="262759"/>
                </a:cubicBezTo>
                <a:lnTo>
                  <a:pt x="433665" y="252248"/>
                </a:lnTo>
                <a:lnTo>
                  <a:pt x="475706" y="241738"/>
                </a:lnTo>
                <a:cubicBezTo>
                  <a:pt x="530579" y="205156"/>
                  <a:pt x="482861" y="231187"/>
                  <a:pt x="559789" y="210207"/>
                </a:cubicBezTo>
                <a:cubicBezTo>
                  <a:pt x="581166" y="204377"/>
                  <a:pt x="603032" y="199095"/>
                  <a:pt x="622851" y="189186"/>
                </a:cubicBezTo>
                <a:cubicBezTo>
                  <a:pt x="674802" y="163212"/>
                  <a:pt x="650029" y="173121"/>
                  <a:pt x="696424" y="157655"/>
                </a:cubicBezTo>
                <a:cubicBezTo>
                  <a:pt x="710438" y="147145"/>
                  <a:pt x="722560" y="133465"/>
                  <a:pt x="738465" y="126124"/>
                </a:cubicBezTo>
                <a:cubicBezTo>
                  <a:pt x="817418" y="89684"/>
                  <a:pt x="874809" y="91187"/>
                  <a:pt x="959182" y="63062"/>
                </a:cubicBezTo>
                <a:cubicBezTo>
                  <a:pt x="980203" y="56055"/>
                  <a:pt x="1000748" y="47415"/>
                  <a:pt x="1022244" y="42041"/>
                </a:cubicBezTo>
                <a:cubicBezTo>
                  <a:pt x="1124813" y="16400"/>
                  <a:pt x="996701" y="47718"/>
                  <a:pt x="1116837" y="21021"/>
                </a:cubicBezTo>
                <a:cubicBezTo>
                  <a:pt x="1210916" y="114"/>
                  <a:pt x="1098362" y="20596"/>
                  <a:pt x="1221941" y="0"/>
                </a:cubicBezTo>
                <a:cubicBezTo>
                  <a:pt x="1285003" y="3503"/>
                  <a:pt x="1348455" y="2676"/>
                  <a:pt x="1411127" y="10510"/>
                </a:cubicBezTo>
                <a:cubicBezTo>
                  <a:pt x="1445760" y="14839"/>
                  <a:pt x="1484984" y="36928"/>
                  <a:pt x="1516231" y="52552"/>
                </a:cubicBezTo>
                <a:cubicBezTo>
                  <a:pt x="1566517" y="127982"/>
                  <a:pt x="1540408" y="97750"/>
                  <a:pt x="1589803" y="147145"/>
                </a:cubicBezTo>
                <a:cubicBezTo>
                  <a:pt x="1616220" y="226399"/>
                  <a:pt x="1580585" y="128709"/>
                  <a:pt x="1621334" y="210207"/>
                </a:cubicBezTo>
                <a:cubicBezTo>
                  <a:pt x="1626289" y="220116"/>
                  <a:pt x="1626889" y="231829"/>
                  <a:pt x="1631844" y="241738"/>
                </a:cubicBezTo>
                <a:cubicBezTo>
                  <a:pt x="1642960" y="263971"/>
                  <a:pt x="1672496" y="296269"/>
                  <a:pt x="1684396" y="315310"/>
                </a:cubicBezTo>
                <a:cubicBezTo>
                  <a:pt x="1708562" y="353975"/>
                  <a:pt x="1710028" y="375290"/>
                  <a:pt x="1726437" y="420414"/>
                </a:cubicBezTo>
                <a:cubicBezTo>
                  <a:pt x="1732885" y="438145"/>
                  <a:pt x="1741909" y="454934"/>
                  <a:pt x="1747458" y="472966"/>
                </a:cubicBezTo>
                <a:cubicBezTo>
                  <a:pt x="1755954" y="500578"/>
                  <a:pt x="1768479" y="557048"/>
                  <a:pt x="1768479" y="557048"/>
                </a:cubicBezTo>
                <a:cubicBezTo>
                  <a:pt x="1751361" y="865161"/>
                  <a:pt x="1778991" y="667396"/>
                  <a:pt x="1747458" y="777766"/>
                </a:cubicBezTo>
                <a:cubicBezTo>
                  <a:pt x="1744255" y="788977"/>
                  <a:pt x="1733851" y="837993"/>
                  <a:pt x="1726437" y="851338"/>
                </a:cubicBezTo>
                <a:cubicBezTo>
                  <a:pt x="1714168" y="873422"/>
                  <a:pt x="1704607" y="899242"/>
                  <a:pt x="1684396" y="914400"/>
                </a:cubicBezTo>
                <a:cubicBezTo>
                  <a:pt x="1670382" y="924910"/>
                  <a:pt x="1654741" y="933545"/>
                  <a:pt x="1642355" y="945931"/>
                </a:cubicBezTo>
                <a:cubicBezTo>
                  <a:pt x="1633423" y="954863"/>
                  <a:pt x="1631198" y="969571"/>
                  <a:pt x="1621334" y="977462"/>
                </a:cubicBezTo>
                <a:cubicBezTo>
                  <a:pt x="1614482" y="982943"/>
                  <a:pt x="1550506" y="997797"/>
                  <a:pt x="1547762" y="998483"/>
                </a:cubicBezTo>
                <a:cubicBezTo>
                  <a:pt x="1457391" y="1058728"/>
                  <a:pt x="1571737" y="986494"/>
                  <a:pt x="1484699" y="1030014"/>
                </a:cubicBezTo>
                <a:cubicBezTo>
                  <a:pt x="1403205" y="1070762"/>
                  <a:pt x="1500887" y="1035129"/>
                  <a:pt x="1421637" y="1061545"/>
                </a:cubicBezTo>
                <a:cubicBezTo>
                  <a:pt x="1400616" y="1075559"/>
                  <a:pt x="1372589" y="1082565"/>
                  <a:pt x="1358575" y="1103586"/>
                </a:cubicBezTo>
                <a:cubicBezTo>
                  <a:pt x="1344561" y="1124607"/>
                  <a:pt x="1337555" y="1152634"/>
                  <a:pt x="1316534" y="1166648"/>
                </a:cubicBezTo>
                <a:cubicBezTo>
                  <a:pt x="1306024" y="1173655"/>
                  <a:pt x="1296301" y="1182020"/>
                  <a:pt x="1285003" y="1187669"/>
                </a:cubicBezTo>
                <a:cubicBezTo>
                  <a:pt x="1236696" y="1211823"/>
                  <a:pt x="1266706" y="1184944"/>
                  <a:pt x="1242962" y="1208690"/>
                </a:cubicBez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5875283" y="2971800"/>
            <a:ext cx="1072055" cy="903890"/>
          </a:xfrm>
          <a:custGeom>
            <a:avLst/>
            <a:gdLst>
              <a:gd name="connsiteX0" fmla="*/ 767255 w 1072055"/>
              <a:gd name="connsiteY0" fmla="*/ 903890 h 903890"/>
              <a:gd name="connsiteX1" fmla="*/ 430924 w 1072055"/>
              <a:gd name="connsiteY1" fmla="*/ 893380 h 903890"/>
              <a:gd name="connsiteX2" fmla="*/ 346841 w 1072055"/>
              <a:gd name="connsiteY2" fmla="*/ 872359 h 903890"/>
              <a:gd name="connsiteX3" fmla="*/ 304800 w 1072055"/>
              <a:gd name="connsiteY3" fmla="*/ 861849 h 903890"/>
              <a:gd name="connsiteX4" fmla="*/ 210207 w 1072055"/>
              <a:gd name="connsiteY4" fmla="*/ 798787 h 903890"/>
              <a:gd name="connsiteX5" fmla="*/ 178676 w 1072055"/>
              <a:gd name="connsiteY5" fmla="*/ 777766 h 903890"/>
              <a:gd name="connsiteX6" fmla="*/ 115614 w 1072055"/>
              <a:gd name="connsiteY6" fmla="*/ 672663 h 903890"/>
              <a:gd name="connsiteX7" fmla="*/ 73572 w 1072055"/>
              <a:gd name="connsiteY7" fmla="*/ 599090 h 903890"/>
              <a:gd name="connsiteX8" fmla="*/ 42041 w 1072055"/>
              <a:gd name="connsiteY8" fmla="*/ 504497 h 903890"/>
              <a:gd name="connsiteX9" fmla="*/ 10510 w 1072055"/>
              <a:gd name="connsiteY9" fmla="*/ 409904 h 903890"/>
              <a:gd name="connsiteX10" fmla="*/ 0 w 1072055"/>
              <a:gd name="connsiteY10" fmla="*/ 378373 h 903890"/>
              <a:gd name="connsiteX11" fmla="*/ 10510 w 1072055"/>
              <a:gd name="connsiteY11" fmla="*/ 252249 h 903890"/>
              <a:gd name="connsiteX12" fmla="*/ 94593 w 1072055"/>
              <a:gd name="connsiteY12" fmla="*/ 157656 h 903890"/>
              <a:gd name="connsiteX13" fmla="*/ 210207 w 1072055"/>
              <a:gd name="connsiteY13" fmla="*/ 94594 h 903890"/>
              <a:gd name="connsiteX14" fmla="*/ 262758 w 1072055"/>
              <a:gd name="connsiteY14" fmla="*/ 73573 h 903890"/>
              <a:gd name="connsiteX15" fmla="*/ 357351 w 1072055"/>
              <a:gd name="connsiteY15" fmla="*/ 42042 h 903890"/>
              <a:gd name="connsiteX16" fmla="*/ 430924 w 1072055"/>
              <a:gd name="connsiteY16" fmla="*/ 31531 h 903890"/>
              <a:gd name="connsiteX17" fmla="*/ 546538 w 1072055"/>
              <a:gd name="connsiteY17" fmla="*/ 0 h 903890"/>
              <a:gd name="connsiteX18" fmla="*/ 945931 w 1072055"/>
              <a:gd name="connsiteY18" fmla="*/ 10511 h 903890"/>
              <a:gd name="connsiteX19" fmla="*/ 977462 w 1072055"/>
              <a:gd name="connsiteY19" fmla="*/ 42042 h 903890"/>
              <a:gd name="connsiteX20" fmla="*/ 1019503 w 1072055"/>
              <a:gd name="connsiteY20" fmla="*/ 105104 h 903890"/>
              <a:gd name="connsiteX21" fmla="*/ 1040524 w 1072055"/>
              <a:gd name="connsiteY21" fmla="*/ 136635 h 903890"/>
              <a:gd name="connsiteX22" fmla="*/ 1051034 w 1072055"/>
              <a:gd name="connsiteY22" fmla="*/ 210207 h 903890"/>
              <a:gd name="connsiteX23" fmla="*/ 1072055 w 1072055"/>
              <a:gd name="connsiteY23" fmla="*/ 336331 h 903890"/>
              <a:gd name="connsiteX24" fmla="*/ 1051034 w 1072055"/>
              <a:gd name="connsiteY24" fmla="*/ 525518 h 903890"/>
              <a:gd name="connsiteX25" fmla="*/ 1019503 w 1072055"/>
              <a:gd name="connsiteY25" fmla="*/ 599090 h 903890"/>
              <a:gd name="connsiteX26" fmla="*/ 945931 w 1072055"/>
              <a:gd name="connsiteY26" fmla="*/ 693683 h 903890"/>
              <a:gd name="connsiteX27" fmla="*/ 914400 w 1072055"/>
              <a:gd name="connsiteY27" fmla="*/ 714704 h 903890"/>
              <a:gd name="connsiteX28" fmla="*/ 861848 w 1072055"/>
              <a:gd name="connsiteY28" fmla="*/ 777766 h 903890"/>
              <a:gd name="connsiteX29" fmla="*/ 830317 w 1072055"/>
              <a:gd name="connsiteY29" fmla="*/ 798787 h 903890"/>
              <a:gd name="connsiteX30" fmla="*/ 809296 w 1072055"/>
              <a:gd name="connsiteY30" fmla="*/ 830318 h 903890"/>
              <a:gd name="connsiteX31" fmla="*/ 746234 w 1072055"/>
              <a:gd name="connsiteY31" fmla="*/ 872359 h 903890"/>
              <a:gd name="connsiteX32" fmla="*/ 767255 w 1072055"/>
              <a:gd name="connsiteY32" fmla="*/ 903890 h 903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072055" h="903890">
                <a:moveTo>
                  <a:pt x="767255" y="903890"/>
                </a:moveTo>
                <a:cubicBezTo>
                  <a:pt x="655145" y="900387"/>
                  <a:pt x="542926" y="899434"/>
                  <a:pt x="430924" y="893380"/>
                </a:cubicBezTo>
                <a:cubicBezTo>
                  <a:pt x="391397" y="891243"/>
                  <a:pt x="380505" y="881977"/>
                  <a:pt x="346841" y="872359"/>
                </a:cubicBezTo>
                <a:cubicBezTo>
                  <a:pt x="332952" y="868391"/>
                  <a:pt x="318814" y="865352"/>
                  <a:pt x="304800" y="861849"/>
                </a:cubicBezTo>
                <a:lnTo>
                  <a:pt x="210207" y="798787"/>
                </a:lnTo>
                <a:lnTo>
                  <a:pt x="178676" y="777766"/>
                </a:lnTo>
                <a:cubicBezTo>
                  <a:pt x="75838" y="623512"/>
                  <a:pt x="180246" y="785770"/>
                  <a:pt x="115614" y="672663"/>
                </a:cubicBezTo>
                <a:cubicBezTo>
                  <a:pt x="90334" y="628422"/>
                  <a:pt x="94746" y="652024"/>
                  <a:pt x="73572" y="599090"/>
                </a:cubicBezTo>
                <a:cubicBezTo>
                  <a:pt x="73565" y="599073"/>
                  <a:pt x="47299" y="520272"/>
                  <a:pt x="42041" y="504497"/>
                </a:cubicBezTo>
                <a:lnTo>
                  <a:pt x="10510" y="409904"/>
                </a:lnTo>
                <a:lnTo>
                  <a:pt x="0" y="378373"/>
                </a:lnTo>
                <a:cubicBezTo>
                  <a:pt x="3503" y="336332"/>
                  <a:pt x="-781" y="292897"/>
                  <a:pt x="10510" y="252249"/>
                </a:cubicBezTo>
                <a:cubicBezTo>
                  <a:pt x="23492" y="205514"/>
                  <a:pt x="59227" y="182918"/>
                  <a:pt x="94593" y="157656"/>
                </a:cubicBezTo>
                <a:cubicBezTo>
                  <a:pt x="131239" y="131481"/>
                  <a:pt x="166817" y="111951"/>
                  <a:pt x="210207" y="94594"/>
                </a:cubicBezTo>
                <a:cubicBezTo>
                  <a:pt x="227724" y="87587"/>
                  <a:pt x="244991" y="79919"/>
                  <a:pt x="262758" y="73573"/>
                </a:cubicBezTo>
                <a:cubicBezTo>
                  <a:pt x="294058" y="62394"/>
                  <a:pt x="324448" y="46743"/>
                  <a:pt x="357351" y="42042"/>
                </a:cubicBezTo>
                <a:lnTo>
                  <a:pt x="430924" y="31531"/>
                </a:lnTo>
                <a:cubicBezTo>
                  <a:pt x="510934" y="4862"/>
                  <a:pt x="472259" y="14857"/>
                  <a:pt x="546538" y="0"/>
                </a:cubicBezTo>
                <a:cubicBezTo>
                  <a:pt x="679669" y="3504"/>
                  <a:pt x="813383" y="-2421"/>
                  <a:pt x="945931" y="10511"/>
                </a:cubicBezTo>
                <a:cubicBezTo>
                  <a:pt x="960725" y="11954"/>
                  <a:pt x="968337" y="30309"/>
                  <a:pt x="977462" y="42042"/>
                </a:cubicBezTo>
                <a:cubicBezTo>
                  <a:pt x="992972" y="61984"/>
                  <a:pt x="1005489" y="84083"/>
                  <a:pt x="1019503" y="105104"/>
                </a:cubicBezTo>
                <a:lnTo>
                  <a:pt x="1040524" y="136635"/>
                </a:lnTo>
                <a:cubicBezTo>
                  <a:pt x="1044027" y="161159"/>
                  <a:pt x="1047170" y="185737"/>
                  <a:pt x="1051034" y="210207"/>
                </a:cubicBezTo>
                <a:cubicBezTo>
                  <a:pt x="1057681" y="252307"/>
                  <a:pt x="1072055" y="336331"/>
                  <a:pt x="1072055" y="336331"/>
                </a:cubicBezTo>
                <a:cubicBezTo>
                  <a:pt x="1066681" y="400820"/>
                  <a:pt x="1064993" y="462705"/>
                  <a:pt x="1051034" y="525518"/>
                </a:cubicBezTo>
                <a:cubicBezTo>
                  <a:pt x="1045917" y="548546"/>
                  <a:pt x="1030846" y="580185"/>
                  <a:pt x="1019503" y="599090"/>
                </a:cubicBezTo>
                <a:cubicBezTo>
                  <a:pt x="996064" y="638155"/>
                  <a:pt x="979531" y="665683"/>
                  <a:pt x="945931" y="693683"/>
                </a:cubicBezTo>
                <a:cubicBezTo>
                  <a:pt x="936227" y="701770"/>
                  <a:pt x="924104" y="706617"/>
                  <a:pt x="914400" y="714704"/>
                </a:cubicBezTo>
                <a:cubicBezTo>
                  <a:pt x="811090" y="800796"/>
                  <a:pt x="944524" y="695090"/>
                  <a:pt x="861848" y="777766"/>
                </a:cubicBezTo>
                <a:cubicBezTo>
                  <a:pt x="852916" y="786698"/>
                  <a:pt x="840827" y="791780"/>
                  <a:pt x="830317" y="798787"/>
                </a:cubicBezTo>
                <a:cubicBezTo>
                  <a:pt x="823310" y="809297"/>
                  <a:pt x="818803" y="822000"/>
                  <a:pt x="809296" y="830318"/>
                </a:cubicBezTo>
                <a:cubicBezTo>
                  <a:pt x="790283" y="846954"/>
                  <a:pt x="764098" y="854495"/>
                  <a:pt x="746234" y="872359"/>
                </a:cubicBezTo>
                <a:lnTo>
                  <a:pt x="767255" y="903890"/>
                </a:ln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MOSFET Equivalent Input Noise Generators</a:t>
            </a:r>
            <a:endParaRPr lang="en-US" dirty="0"/>
          </a:p>
        </p:txBody>
      </p:sp>
      <p:sp>
        <p:nvSpPr>
          <p:cNvPr id="12" name="Striped Right Arrow 11"/>
          <p:cNvSpPr/>
          <p:nvPr/>
        </p:nvSpPr>
        <p:spPr>
          <a:xfrm rot="5400000">
            <a:off x="2705909" y="3581400"/>
            <a:ext cx="304800" cy="4572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15" name="TextBox 2"/>
          <p:cNvSpPr txBox="1">
            <a:spLocks noChangeArrowheads="1"/>
          </p:cNvSpPr>
          <p:nvPr/>
        </p:nvSpPr>
        <p:spPr bwMode="auto">
          <a:xfrm>
            <a:off x="1295400" y="1258669"/>
            <a:ext cx="70104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Now we calculate equivalent noise voltage and current sources in NMOS.  But  the noise sources have correlation part with each other.  </a:t>
            </a:r>
            <a:endParaRPr lang="en-US" b="1" dirty="0">
              <a:solidFill>
                <a:srgbClr val="000000"/>
              </a:solidFill>
              <a:latin typeface="Franklin Gothic Medium Cond" pitchFamily="34" charset="0"/>
            </a:endParaRPr>
          </a:p>
        </p:txBody>
      </p:sp>
      <p:graphicFrame>
        <p:nvGraphicFramePr>
          <p:cNvPr id="21" name="Object 20"/>
          <p:cNvGraphicFramePr>
            <a:graphicFrameLocks noChangeAspect="1"/>
          </p:cNvGraphicFramePr>
          <p:nvPr>
            <p:extLst>
              <p:ext uri="{D42A27DB-BD31-4B8C-83A1-F6EECF244321}">
                <p14:modId xmlns:p14="http://schemas.microsoft.com/office/powerpoint/2010/main" val="1378425849"/>
              </p:ext>
            </p:extLst>
          </p:nvPr>
        </p:nvGraphicFramePr>
        <p:xfrm>
          <a:off x="762000" y="1828800"/>
          <a:ext cx="4763310" cy="4267200"/>
        </p:xfrm>
        <a:graphic>
          <a:graphicData uri="http://schemas.openxmlformats.org/presentationml/2006/ole">
            <mc:AlternateContent xmlns:mc="http://schemas.openxmlformats.org/markup-compatibility/2006">
              <mc:Choice xmlns:v="urn:schemas-microsoft-com:vml" Requires="v">
                <p:oleObj spid="_x0000_s56462" name="Visio" r:id="rId3" imgW="2332058" imgH="2089800" progId="Visio.Drawing.11">
                  <p:embed/>
                </p:oleObj>
              </mc:Choice>
              <mc:Fallback>
                <p:oleObj name="Visio" r:id="rId3" imgW="2332058" imgH="2089800" progId="Visio.Drawing.11">
                  <p:embed/>
                  <p:pic>
                    <p:nvPicPr>
                      <p:cNvPr id="0" name=""/>
                      <p:cNvPicPr/>
                      <p:nvPr/>
                    </p:nvPicPr>
                    <p:blipFill>
                      <a:blip r:embed="rId4"/>
                      <a:stretch>
                        <a:fillRect/>
                      </a:stretch>
                    </p:blipFill>
                    <p:spPr>
                      <a:xfrm>
                        <a:off x="762000" y="1828800"/>
                        <a:ext cx="4763310" cy="4267200"/>
                      </a:xfrm>
                      <a:prstGeom prst="rect">
                        <a:avLst/>
                      </a:prstGeom>
                    </p:spPr>
                  </p:pic>
                </p:oleObj>
              </mc:Fallback>
            </mc:AlternateContent>
          </a:graphicData>
        </a:graphic>
      </p:graphicFrame>
      <mc:AlternateContent xmlns:mc="http://schemas.openxmlformats.org/markup-compatibility/2006" xmlns:a14="http://schemas.microsoft.com/office/drawing/2010/main">
        <mc:Choice Requires="a14">
          <p:sp>
            <p:nvSpPr>
              <p:cNvPr id="27" name="TextBox 26"/>
              <p:cNvSpPr txBox="1"/>
              <p:nvPr/>
            </p:nvSpPr>
            <p:spPr>
              <a:xfrm>
                <a:off x="5105400" y="3106682"/>
                <a:ext cx="2743200" cy="674415"/>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acc>
                        <m:accPr>
                          <m:chr m:val="̅"/>
                          <m:ctrlPr>
                            <a:rPr lang="en-US" b="1" i="1" smtClean="0">
                              <a:latin typeface="Cambria Math"/>
                            </a:rPr>
                          </m:ctrlPr>
                        </m:accPr>
                        <m:e>
                          <m:sSub>
                            <m:sSubPr>
                              <m:ctrlPr>
                                <a:rPr lang="en-US" b="1" i="1" smtClean="0">
                                  <a:latin typeface="Cambria Math"/>
                                </a:rPr>
                              </m:ctrlPr>
                            </m:sSubPr>
                            <m:e>
                              <m:r>
                                <a:rPr lang="en-US" b="1" i="0" smtClean="0">
                                  <a:latin typeface="Cambria Math"/>
                                </a:rPr>
                                <m:t> </m:t>
                              </m:r>
                              <m:r>
                                <a:rPr lang="en-US" b="1" i="0" smtClean="0">
                                  <a:latin typeface="Cambria Math"/>
                                </a:rPr>
                                <m:t>𝐢</m:t>
                              </m:r>
                            </m:e>
                            <m:sub>
                              <m:r>
                                <a:rPr lang="en-US" b="1" i="0" smtClean="0">
                                  <a:latin typeface="Cambria Math"/>
                                </a:rPr>
                                <m:t>𝐧𝐞𝐪</m:t>
                              </m:r>
                            </m:sub>
                          </m:sSub>
                        </m:e>
                      </m:acc>
                      <m:r>
                        <a:rPr lang="en-US" b="1" i="0" smtClean="0">
                          <a:latin typeface="Cambria Math"/>
                        </a:rPr>
                        <m:t>=</m:t>
                      </m:r>
                      <m:acc>
                        <m:accPr>
                          <m:chr m:val="̅"/>
                          <m:ctrlPr>
                            <a:rPr lang="en-US" b="1" i="1" smtClean="0">
                              <a:latin typeface="Cambria Math"/>
                            </a:rPr>
                          </m:ctrlPr>
                        </m:accPr>
                        <m:e>
                          <m:sSub>
                            <m:sSubPr>
                              <m:ctrlPr>
                                <a:rPr lang="en-US" b="1" i="1" smtClean="0">
                                  <a:latin typeface="Cambria Math"/>
                                </a:rPr>
                              </m:ctrlPr>
                            </m:sSubPr>
                            <m:e>
                              <m:r>
                                <a:rPr lang="en-US" b="1" i="0" smtClean="0">
                                  <a:latin typeface="Cambria Math"/>
                                </a:rPr>
                                <m:t>𝐢</m:t>
                              </m:r>
                            </m:e>
                            <m:sub>
                              <m:r>
                                <a:rPr lang="en-US" b="1" i="0" smtClean="0">
                                  <a:latin typeface="Cambria Math"/>
                                </a:rPr>
                                <m:t>𝐧𝐝</m:t>
                              </m:r>
                            </m:sub>
                          </m:sSub>
                        </m:e>
                      </m:acc>
                      <m:f>
                        <m:fPr>
                          <m:ctrlPr>
                            <a:rPr lang="en-US" b="1" i="1" smtClean="0">
                              <a:latin typeface="Cambria Math"/>
                            </a:rPr>
                          </m:ctrlPr>
                        </m:fPr>
                        <m:num>
                          <m:r>
                            <a:rPr lang="en-US" b="1" i="1" smtClean="0">
                              <a:latin typeface="Cambria Math"/>
                            </a:rPr>
                            <m:t>𝒋</m:t>
                          </m:r>
                          <m:r>
                            <a:rPr lang="en-US" b="1" i="1" smtClean="0">
                              <a:latin typeface="Cambria Math"/>
                              <a:ea typeface="Cambria Math"/>
                            </a:rPr>
                            <m:t>𝝎</m:t>
                          </m:r>
                          <m:sSub>
                            <m:sSubPr>
                              <m:ctrlPr>
                                <a:rPr lang="en-US" b="1" i="1" smtClean="0">
                                  <a:latin typeface="Cambria Math"/>
                                  <a:ea typeface="Cambria Math"/>
                                </a:rPr>
                              </m:ctrlPr>
                            </m:sSubPr>
                            <m:e>
                              <m:r>
                                <a:rPr lang="en-US" b="1" i="1" smtClean="0">
                                  <a:latin typeface="Cambria Math"/>
                                  <a:ea typeface="Cambria Math"/>
                                </a:rPr>
                                <m:t>𝑪</m:t>
                              </m:r>
                            </m:e>
                            <m:sub>
                              <m:r>
                                <a:rPr lang="en-US" b="1" i="1" smtClean="0">
                                  <a:latin typeface="Cambria Math"/>
                                  <a:ea typeface="Cambria Math"/>
                                </a:rPr>
                                <m:t>𝒈𝒔</m:t>
                              </m:r>
                            </m:sub>
                          </m:sSub>
                        </m:num>
                        <m:den>
                          <m:sSub>
                            <m:sSubPr>
                              <m:ctrlPr>
                                <a:rPr lang="en-US" b="1" i="1" smtClean="0">
                                  <a:latin typeface="Cambria Math"/>
                                  <a:ea typeface="Cambria Math"/>
                                </a:rPr>
                              </m:ctrlPr>
                            </m:sSubPr>
                            <m:e>
                              <m:r>
                                <a:rPr lang="en-US" b="1" i="0" smtClean="0">
                                  <a:latin typeface="Cambria Math"/>
                                  <a:ea typeface="Cambria Math"/>
                                </a:rPr>
                                <m:t>𝐠</m:t>
                              </m:r>
                            </m:e>
                            <m:sub>
                              <m:r>
                                <a:rPr lang="en-US" b="1" i="0" smtClean="0">
                                  <a:latin typeface="Cambria Math"/>
                                  <a:ea typeface="Cambria Math"/>
                                </a:rPr>
                                <m:t>𝐦</m:t>
                              </m:r>
                            </m:sub>
                          </m:sSub>
                        </m:den>
                      </m:f>
                    </m:oMath>
                  </m:oMathPara>
                </a14:m>
                <a:endParaRPr lang="en-US" b="1" dirty="0" smtClean="0"/>
              </a:p>
            </p:txBody>
          </p:sp>
        </mc:Choice>
        <mc:Fallback xmlns="">
          <p:sp>
            <p:nvSpPr>
              <p:cNvPr id="27" name="TextBox 26"/>
              <p:cNvSpPr txBox="1">
                <a:spLocks noRot="1" noChangeAspect="1" noMove="1" noResize="1" noEditPoints="1" noAdjustHandles="1" noChangeArrowheads="1" noChangeShapeType="1" noTextEdit="1"/>
              </p:cNvSpPr>
              <p:nvPr/>
            </p:nvSpPr>
            <p:spPr>
              <a:xfrm>
                <a:off x="5105400" y="3106682"/>
                <a:ext cx="2743200" cy="674415"/>
              </a:xfrm>
              <a:prstGeom prst="rect">
                <a:avLst/>
              </a:prstGeom>
              <a:blipFill rotWithShape="1">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0" name="TextBox 29"/>
              <p:cNvSpPr txBox="1"/>
              <p:nvPr/>
            </p:nvSpPr>
            <p:spPr>
              <a:xfrm>
                <a:off x="5120351" y="4006192"/>
                <a:ext cx="3322897" cy="674415"/>
              </a:xfrm>
              <a:prstGeom prst="rect">
                <a:avLst/>
              </a:prstGeom>
              <a:noFill/>
            </p:spPr>
            <p:txBody>
              <a:bodyPr wrap="none" rtlCol="0">
                <a:spAutoFit/>
              </a:bodyPr>
              <a:lstStyle/>
              <a:p>
                <a:pPr/>
                <a14:m>
                  <m:oMathPara xmlns:m="http://schemas.openxmlformats.org/officeDocument/2006/math">
                    <m:oMathParaPr>
                      <m:jc m:val="left"/>
                    </m:oMathParaPr>
                    <m:oMath xmlns:m="http://schemas.openxmlformats.org/officeDocument/2006/math">
                      <m:acc>
                        <m:accPr>
                          <m:chr m:val="̅"/>
                          <m:ctrlPr>
                            <a:rPr lang="en-US" b="1" i="1">
                              <a:solidFill>
                                <a:srgbClr val="000000"/>
                              </a:solidFill>
                              <a:latin typeface="Cambria Math"/>
                            </a:rPr>
                          </m:ctrlPr>
                        </m:accPr>
                        <m:e>
                          <m:sSub>
                            <m:sSubPr>
                              <m:ctrlPr>
                                <a:rPr lang="en-US" b="1" i="1">
                                  <a:solidFill>
                                    <a:srgbClr val="000000"/>
                                  </a:solidFill>
                                  <a:latin typeface="Cambria Math"/>
                                </a:rPr>
                              </m:ctrlPr>
                            </m:sSubPr>
                            <m:e>
                              <m:r>
                                <a:rPr lang="en-US" b="1">
                                  <a:solidFill>
                                    <a:srgbClr val="000000"/>
                                  </a:solidFill>
                                  <a:latin typeface="Cambria Math"/>
                                </a:rPr>
                                <m:t> </m:t>
                              </m:r>
                              <m:r>
                                <a:rPr lang="en-US" b="1">
                                  <a:solidFill>
                                    <a:srgbClr val="000000"/>
                                  </a:solidFill>
                                  <a:latin typeface="Cambria Math"/>
                                </a:rPr>
                                <m:t>𝐯</m:t>
                              </m:r>
                            </m:e>
                            <m:sub>
                              <m:r>
                                <a:rPr lang="en-US" b="1">
                                  <a:solidFill>
                                    <a:srgbClr val="000000"/>
                                  </a:solidFill>
                                  <a:latin typeface="Cambria Math"/>
                                </a:rPr>
                                <m:t>𝐧𝐞𝐪</m:t>
                              </m:r>
                            </m:sub>
                          </m:sSub>
                        </m:e>
                      </m:acc>
                      <m:r>
                        <a:rPr lang="en-US" b="1">
                          <a:solidFill>
                            <a:srgbClr val="000000"/>
                          </a:solidFill>
                          <a:latin typeface="Cambria Math"/>
                        </a:rPr>
                        <m:t>=</m:t>
                      </m:r>
                      <m:acc>
                        <m:accPr>
                          <m:chr m:val="̅"/>
                          <m:ctrlPr>
                            <a:rPr lang="en-US" b="1" i="1">
                              <a:solidFill>
                                <a:srgbClr val="000000"/>
                              </a:solidFill>
                              <a:latin typeface="Cambria Math"/>
                            </a:rPr>
                          </m:ctrlPr>
                        </m:accPr>
                        <m:e>
                          <m:sSub>
                            <m:sSubPr>
                              <m:ctrlPr>
                                <a:rPr lang="en-US" b="1" i="1">
                                  <a:solidFill>
                                    <a:srgbClr val="000000"/>
                                  </a:solidFill>
                                  <a:latin typeface="Cambria Math"/>
                                </a:rPr>
                              </m:ctrlPr>
                            </m:sSubPr>
                            <m:e>
                              <m:r>
                                <a:rPr lang="en-US" b="1">
                                  <a:solidFill>
                                    <a:srgbClr val="000000"/>
                                  </a:solidFill>
                                  <a:latin typeface="Cambria Math"/>
                                </a:rPr>
                                <m:t> </m:t>
                              </m:r>
                              <m:r>
                                <a:rPr lang="en-US" b="1">
                                  <a:solidFill>
                                    <a:srgbClr val="000000"/>
                                  </a:solidFill>
                                  <a:latin typeface="Cambria Math"/>
                                </a:rPr>
                                <m:t>𝐯</m:t>
                              </m:r>
                            </m:e>
                            <m:sub>
                              <m:r>
                                <a:rPr lang="en-US" b="1">
                                  <a:solidFill>
                                    <a:srgbClr val="000000"/>
                                  </a:solidFill>
                                  <a:latin typeface="Cambria Math"/>
                                </a:rPr>
                                <m:t>𝐧𝐠</m:t>
                              </m:r>
                            </m:sub>
                          </m:sSub>
                        </m:e>
                      </m:acc>
                      <m:r>
                        <a:rPr lang="en-US" b="1" i="1">
                          <a:solidFill>
                            <a:srgbClr val="000000"/>
                          </a:solidFill>
                          <a:latin typeface="Cambria Math"/>
                        </a:rPr>
                        <m:t>+</m:t>
                      </m:r>
                      <m:acc>
                        <m:accPr>
                          <m:chr m:val="̅"/>
                          <m:ctrlPr>
                            <a:rPr lang="en-US" b="1" i="1">
                              <a:solidFill>
                                <a:srgbClr val="000000"/>
                              </a:solidFill>
                              <a:latin typeface="Cambria Math"/>
                            </a:rPr>
                          </m:ctrlPr>
                        </m:accPr>
                        <m:e>
                          <m:sSub>
                            <m:sSubPr>
                              <m:ctrlPr>
                                <a:rPr lang="en-US" b="1" i="1">
                                  <a:solidFill>
                                    <a:srgbClr val="000000"/>
                                  </a:solidFill>
                                  <a:latin typeface="Cambria Math"/>
                                </a:rPr>
                              </m:ctrlPr>
                            </m:sSubPr>
                            <m:e>
                              <m:r>
                                <a:rPr lang="en-US" b="1">
                                  <a:solidFill>
                                    <a:srgbClr val="000000"/>
                                  </a:solidFill>
                                  <a:latin typeface="Cambria Math"/>
                                </a:rPr>
                                <m:t>𝐢</m:t>
                              </m:r>
                            </m:e>
                            <m:sub>
                              <m:r>
                                <a:rPr lang="en-US" b="1">
                                  <a:solidFill>
                                    <a:srgbClr val="000000"/>
                                  </a:solidFill>
                                  <a:latin typeface="Cambria Math"/>
                                </a:rPr>
                                <m:t>𝐧𝐝</m:t>
                              </m:r>
                            </m:sub>
                          </m:sSub>
                        </m:e>
                      </m:acc>
                      <m:f>
                        <m:fPr>
                          <m:ctrlPr>
                            <a:rPr lang="en-US" b="1" i="1" smtClean="0">
                              <a:solidFill>
                                <a:srgbClr val="000000"/>
                              </a:solidFill>
                              <a:latin typeface="Cambria Math"/>
                            </a:rPr>
                          </m:ctrlPr>
                        </m:fPr>
                        <m:num>
                          <m:sSub>
                            <m:sSubPr>
                              <m:ctrlPr>
                                <a:rPr lang="en-US" b="1" i="1">
                                  <a:solidFill>
                                    <a:srgbClr val="000000"/>
                                  </a:solidFill>
                                  <a:latin typeface="Cambria Math"/>
                                  <a:ea typeface="Cambria Math"/>
                                </a:rPr>
                              </m:ctrlPr>
                            </m:sSubPr>
                            <m:e>
                              <m:r>
                                <a:rPr lang="en-US" b="1" i="1" smtClean="0">
                                  <a:solidFill>
                                    <a:srgbClr val="000000"/>
                                  </a:solidFill>
                                  <a:latin typeface="Cambria Math"/>
                                  <a:ea typeface="Cambria Math"/>
                                </a:rPr>
                                <m:t>𝟏</m:t>
                              </m:r>
                              <m:r>
                                <a:rPr lang="en-US" b="1" i="1" smtClean="0">
                                  <a:solidFill>
                                    <a:srgbClr val="000000"/>
                                  </a:solidFill>
                                  <a:latin typeface="Cambria Math"/>
                                  <a:ea typeface="Cambria Math"/>
                                </a:rPr>
                                <m:t>+</m:t>
                              </m:r>
                              <m:r>
                                <a:rPr lang="en-US" b="1" i="1">
                                  <a:solidFill>
                                    <a:srgbClr val="000000"/>
                                  </a:solidFill>
                                  <a:latin typeface="Cambria Math"/>
                                  <a:ea typeface="Cambria Math"/>
                                </a:rPr>
                                <m:t>𝒋</m:t>
                              </m:r>
                              <m:r>
                                <a:rPr lang="en-US" b="1" i="1">
                                  <a:solidFill>
                                    <a:srgbClr val="000000"/>
                                  </a:solidFill>
                                  <a:latin typeface="Cambria Math"/>
                                  <a:ea typeface="Cambria Math"/>
                                </a:rPr>
                                <m:t>𝝎</m:t>
                              </m:r>
                              <m:sSub>
                                <m:sSubPr>
                                  <m:ctrlPr>
                                    <a:rPr lang="en-US" b="1" i="1">
                                      <a:solidFill>
                                        <a:srgbClr val="000000"/>
                                      </a:solidFill>
                                      <a:latin typeface="Cambria Math"/>
                                      <a:ea typeface="Cambria Math"/>
                                    </a:rPr>
                                  </m:ctrlPr>
                                </m:sSubPr>
                                <m:e>
                                  <m:r>
                                    <a:rPr lang="en-US" b="1" i="1">
                                      <a:solidFill>
                                        <a:srgbClr val="000000"/>
                                      </a:solidFill>
                                      <a:latin typeface="Cambria Math"/>
                                      <a:ea typeface="Cambria Math"/>
                                    </a:rPr>
                                    <m:t>𝑪</m:t>
                                  </m:r>
                                </m:e>
                                <m:sub>
                                  <m:r>
                                    <a:rPr lang="en-US" b="1" i="1">
                                      <a:solidFill>
                                        <a:srgbClr val="000000"/>
                                      </a:solidFill>
                                      <a:latin typeface="Cambria Math"/>
                                      <a:ea typeface="Cambria Math"/>
                                    </a:rPr>
                                    <m:t>𝒈𝒔</m:t>
                                  </m:r>
                                </m:sub>
                              </m:sSub>
                              <m:r>
                                <a:rPr lang="en-US" b="1" i="1">
                                  <a:solidFill>
                                    <a:srgbClr val="000000"/>
                                  </a:solidFill>
                                  <a:latin typeface="Cambria Math"/>
                                  <a:ea typeface="Cambria Math"/>
                                </a:rPr>
                                <m:t>𝑹</m:t>
                              </m:r>
                            </m:e>
                            <m:sub>
                              <m:r>
                                <a:rPr lang="en-US" b="1" i="1">
                                  <a:solidFill>
                                    <a:srgbClr val="000000"/>
                                  </a:solidFill>
                                  <a:latin typeface="Cambria Math"/>
                                  <a:ea typeface="Cambria Math"/>
                                </a:rPr>
                                <m:t>𝒈</m:t>
                              </m:r>
                            </m:sub>
                          </m:sSub>
                        </m:num>
                        <m:den>
                          <m:sSub>
                            <m:sSubPr>
                              <m:ctrlPr>
                                <a:rPr lang="en-US" b="1" i="1">
                                  <a:solidFill>
                                    <a:srgbClr val="000000"/>
                                  </a:solidFill>
                                  <a:latin typeface="Cambria Math"/>
                                  <a:ea typeface="Cambria Math"/>
                                </a:rPr>
                              </m:ctrlPr>
                            </m:sSubPr>
                            <m:e>
                              <m:r>
                                <a:rPr lang="en-US" b="1">
                                  <a:solidFill>
                                    <a:srgbClr val="000000"/>
                                  </a:solidFill>
                                  <a:latin typeface="Cambria Math"/>
                                  <a:ea typeface="Cambria Math"/>
                                </a:rPr>
                                <m:t>𝐠</m:t>
                              </m:r>
                            </m:e>
                            <m:sub>
                              <m:r>
                                <a:rPr lang="en-US" b="1">
                                  <a:solidFill>
                                    <a:srgbClr val="000000"/>
                                  </a:solidFill>
                                  <a:latin typeface="Cambria Math"/>
                                  <a:ea typeface="Cambria Math"/>
                                </a:rPr>
                                <m:t>𝐦</m:t>
                              </m:r>
                            </m:sub>
                          </m:sSub>
                        </m:den>
                      </m:f>
                    </m:oMath>
                  </m:oMathPara>
                </a14:m>
                <a:endParaRPr lang="en-US" b="1" dirty="0">
                  <a:solidFill>
                    <a:srgbClr val="000000"/>
                  </a:solidFill>
                </a:endParaRPr>
              </a:p>
            </p:txBody>
          </p:sp>
        </mc:Choice>
        <mc:Fallback xmlns="">
          <p:sp>
            <p:nvSpPr>
              <p:cNvPr id="30" name="TextBox 29"/>
              <p:cNvSpPr txBox="1">
                <a:spLocks noRot="1" noChangeAspect="1" noMove="1" noResize="1" noEditPoints="1" noAdjustHandles="1" noChangeArrowheads="1" noChangeShapeType="1" noTextEdit="1"/>
              </p:cNvSpPr>
              <p:nvPr/>
            </p:nvSpPr>
            <p:spPr>
              <a:xfrm>
                <a:off x="5120351" y="4006192"/>
                <a:ext cx="3322897" cy="674415"/>
              </a:xfrm>
              <a:prstGeom prst="rect">
                <a:avLst/>
              </a:prstGeom>
              <a:blipFill rotWithShape="1">
                <a:blip r:embed="rId6"/>
                <a:stretch>
                  <a:fillRect/>
                </a:stretch>
              </a:blipFill>
            </p:spPr>
            <p:txBody>
              <a:bodyPr/>
              <a:lstStyle/>
              <a:p>
                <a:r>
                  <a:rPr lang="en-US">
                    <a:noFill/>
                  </a:rPr>
                  <a:t> </a:t>
                </a:r>
              </a:p>
            </p:txBody>
          </p:sp>
        </mc:Fallback>
      </mc:AlternateContent>
      <p:cxnSp>
        <p:nvCxnSpPr>
          <p:cNvPr id="19" name="Straight Arrow Connector 18"/>
          <p:cNvCxnSpPr/>
          <p:nvPr/>
        </p:nvCxnSpPr>
        <p:spPr>
          <a:xfrm flipH="1">
            <a:off x="6576735" y="2438400"/>
            <a:ext cx="205064" cy="53340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a:off x="6781799" y="2438400"/>
            <a:ext cx="838201" cy="1219199"/>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4" name="TextBox 2"/>
          <p:cNvSpPr txBox="1">
            <a:spLocks noChangeArrowheads="1"/>
          </p:cNvSpPr>
          <p:nvPr/>
        </p:nvSpPr>
        <p:spPr bwMode="auto">
          <a:xfrm>
            <a:off x="6556018" y="2090089"/>
            <a:ext cx="174978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dirty="0" smtClean="0">
                <a:solidFill>
                  <a:srgbClr val="FF0000"/>
                </a:solidFill>
                <a:latin typeface="Franklin Gothic Medium Cond" pitchFamily="34" charset="0"/>
              </a:rPr>
              <a:t>Correlation parts</a:t>
            </a:r>
            <a:endParaRPr lang="en-US" b="1" dirty="0">
              <a:solidFill>
                <a:srgbClr val="FF0000"/>
              </a:solidFill>
              <a:latin typeface="Franklin Gothic Medium Cond" pitchFamily="34" charset="0"/>
            </a:endParaRPr>
          </a:p>
        </p:txBody>
      </p:sp>
      <p:sp>
        <p:nvSpPr>
          <p:cNvPr id="35" name="TextBox 2"/>
          <p:cNvSpPr txBox="1">
            <a:spLocks noChangeArrowheads="1"/>
          </p:cNvSpPr>
          <p:nvPr/>
        </p:nvSpPr>
        <p:spPr bwMode="auto">
          <a:xfrm>
            <a:off x="5143998" y="5018690"/>
            <a:ext cx="285700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dirty="0" smtClean="0">
                <a:solidFill>
                  <a:srgbClr val="FF0000"/>
                </a:solidFill>
                <a:latin typeface="Franklin Gothic Medium Cond" pitchFamily="34" charset="0"/>
              </a:rPr>
              <a:t>Later, we will come back to this correlation issue to minimize noise of a system. </a:t>
            </a:r>
            <a:endParaRPr lang="en-US" b="1" dirty="0">
              <a:solidFill>
                <a:srgbClr val="FF0000"/>
              </a:solidFill>
              <a:latin typeface="Franklin Gothic Medium Cond" pitchFamily="34" charset="0"/>
            </a:endParaRPr>
          </a:p>
        </p:txBody>
      </p:sp>
      <p:sp>
        <p:nvSpPr>
          <p:cNvPr id="36" name="Slide Number Placeholder 35"/>
          <p:cNvSpPr>
            <a:spLocks noGrp="1"/>
          </p:cNvSpPr>
          <p:nvPr>
            <p:ph type="sldNum" sz="quarter" idx="11"/>
          </p:nvPr>
        </p:nvSpPr>
        <p:spPr/>
        <p:txBody>
          <a:bodyPr/>
          <a:lstStyle/>
          <a:p>
            <a:pPr>
              <a:defRPr/>
            </a:pPr>
            <a:fld id="{18299DBC-902B-41D7-A3A4-44EB87A37C73}" type="slidenum">
              <a:rPr lang="en-US" smtClean="0"/>
              <a:pPr>
                <a:defRPr/>
              </a:pPr>
              <a:t>42</a:t>
            </a:fld>
            <a:endParaRPr lang="en-US"/>
          </a:p>
        </p:txBody>
      </p:sp>
    </p:spTree>
    <p:extLst>
      <p:ext uri="{BB962C8B-B14F-4D97-AF65-F5344CB8AC3E}">
        <p14:creationId xmlns:p14="http://schemas.microsoft.com/office/powerpoint/2010/main" val="24088126"/>
      </p:ext>
    </p:extLst>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Input Referred Noise</a:t>
            </a:r>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3595045778"/>
              </p:ext>
            </p:extLst>
          </p:nvPr>
        </p:nvGraphicFramePr>
        <p:xfrm>
          <a:off x="1143000" y="1828800"/>
          <a:ext cx="6896939" cy="4071623"/>
        </p:xfrm>
        <a:graphic>
          <a:graphicData uri="http://schemas.openxmlformats.org/presentationml/2006/ole">
            <mc:AlternateContent xmlns:mc="http://schemas.openxmlformats.org/markup-compatibility/2006">
              <mc:Choice xmlns:v="urn:schemas-microsoft-com:vml" Requires="v">
                <p:oleObj spid="_x0000_s57474" name="Visio" r:id="rId3" imgW="4233794" imgH="2435400" progId="Visio.Drawing.11">
                  <p:embed/>
                </p:oleObj>
              </mc:Choice>
              <mc:Fallback>
                <p:oleObj name="Visio" r:id="rId3" imgW="4233794" imgH="2435400" progId="Visio.Drawing.11">
                  <p:embed/>
                  <p:pic>
                    <p:nvPicPr>
                      <p:cNvPr id="0" name=""/>
                      <p:cNvPicPr/>
                      <p:nvPr/>
                    </p:nvPicPr>
                    <p:blipFill>
                      <a:blip r:embed="rId4"/>
                      <a:stretch>
                        <a:fillRect/>
                      </a:stretch>
                    </p:blipFill>
                    <p:spPr>
                      <a:xfrm>
                        <a:off x="1143000" y="1828800"/>
                        <a:ext cx="6896939" cy="4071623"/>
                      </a:xfrm>
                      <a:prstGeom prst="rect">
                        <a:avLst/>
                      </a:prstGeom>
                    </p:spPr>
                  </p:pic>
                </p:oleObj>
              </mc:Fallback>
            </mc:AlternateContent>
          </a:graphicData>
        </a:graphic>
      </p:graphicFrame>
      <p:sp>
        <p:nvSpPr>
          <p:cNvPr id="5" name="TextBox 2"/>
          <p:cNvSpPr txBox="1">
            <a:spLocks noChangeArrowheads="1"/>
          </p:cNvSpPr>
          <p:nvPr/>
        </p:nvSpPr>
        <p:spPr bwMode="auto">
          <a:xfrm>
            <a:off x="1295400" y="1182469"/>
            <a:ext cx="70104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This is general representation of input equivalent noises, which will be valid at any input source impedance. </a:t>
            </a:r>
            <a:endParaRPr lang="en-US" b="1" dirty="0">
              <a:solidFill>
                <a:srgbClr val="000000"/>
              </a:solidFill>
              <a:latin typeface="Franklin Gothic Medium Cond" pitchFamily="34" charset="0"/>
            </a:endParaRPr>
          </a:p>
        </p:txBody>
      </p:sp>
      <p:sp>
        <p:nvSpPr>
          <p:cNvPr id="6" name="Striped Right Arrow 5"/>
          <p:cNvSpPr/>
          <p:nvPr/>
        </p:nvSpPr>
        <p:spPr>
          <a:xfrm>
            <a:off x="4038600" y="2438400"/>
            <a:ext cx="304800" cy="4572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7" name="Slide Number Placeholder 6"/>
          <p:cNvSpPr>
            <a:spLocks noGrp="1"/>
          </p:cNvSpPr>
          <p:nvPr>
            <p:ph type="sldNum" sz="quarter" idx="11"/>
          </p:nvPr>
        </p:nvSpPr>
        <p:spPr/>
        <p:txBody>
          <a:bodyPr/>
          <a:lstStyle/>
          <a:p>
            <a:pPr>
              <a:defRPr/>
            </a:pPr>
            <a:fld id="{18299DBC-902B-41D7-A3A4-44EB87A37C73}" type="slidenum">
              <a:rPr lang="en-US" smtClean="0"/>
              <a:pPr>
                <a:defRPr/>
              </a:pPr>
              <a:t>43</a:t>
            </a:fld>
            <a:endParaRPr lang="en-US"/>
          </a:p>
        </p:txBody>
      </p:sp>
    </p:spTree>
    <p:extLst>
      <p:ext uri="{BB962C8B-B14F-4D97-AF65-F5344CB8AC3E}">
        <p14:creationId xmlns:p14="http://schemas.microsoft.com/office/powerpoint/2010/main" val="2433577068"/>
      </p:ext>
    </p:extLst>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Input Referred Noise</a:t>
            </a:r>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2199654317"/>
              </p:ext>
            </p:extLst>
          </p:nvPr>
        </p:nvGraphicFramePr>
        <p:xfrm>
          <a:off x="1143000" y="1828800"/>
          <a:ext cx="6896939" cy="4071623"/>
        </p:xfrm>
        <a:graphic>
          <a:graphicData uri="http://schemas.openxmlformats.org/presentationml/2006/ole">
            <mc:AlternateContent xmlns:mc="http://schemas.openxmlformats.org/markup-compatibility/2006">
              <mc:Choice xmlns:v="urn:schemas-microsoft-com:vml" Requires="v">
                <p:oleObj spid="_x0000_s58500" name="Visio" r:id="rId3" imgW="4233794" imgH="2435400" progId="Visio.Drawing.11">
                  <p:embed/>
                </p:oleObj>
              </mc:Choice>
              <mc:Fallback>
                <p:oleObj name="Visio" r:id="rId3" imgW="4233794" imgH="2435400" progId="Visio.Drawing.11">
                  <p:embed/>
                  <p:pic>
                    <p:nvPicPr>
                      <p:cNvPr id="0" name=""/>
                      <p:cNvPicPr/>
                      <p:nvPr/>
                    </p:nvPicPr>
                    <p:blipFill>
                      <a:blip r:embed="rId4"/>
                      <a:stretch>
                        <a:fillRect/>
                      </a:stretch>
                    </p:blipFill>
                    <p:spPr>
                      <a:xfrm>
                        <a:off x="1143000" y="1828800"/>
                        <a:ext cx="6896939" cy="4071623"/>
                      </a:xfrm>
                      <a:prstGeom prst="rect">
                        <a:avLst/>
                      </a:prstGeom>
                    </p:spPr>
                  </p:pic>
                </p:oleObj>
              </mc:Fallback>
            </mc:AlternateContent>
          </a:graphicData>
        </a:graphic>
      </p:graphicFrame>
      <p:sp>
        <p:nvSpPr>
          <p:cNvPr id="5" name="TextBox 2"/>
          <p:cNvSpPr txBox="1">
            <a:spLocks noChangeArrowheads="1"/>
          </p:cNvSpPr>
          <p:nvPr/>
        </p:nvSpPr>
        <p:spPr bwMode="auto">
          <a:xfrm>
            <a:off x="1295400" y="1182469"/>
            <a:ext cx="70104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However, if input source impedance is clearly known, then the noisy 2-port network can be represented as: </a:t>
            </a:r>
            <a:endParaRPr lang="en-US" b="1" dirty="0">
              <a:solidFill>
                <a:srgbClr val="000000"/>
              </a:solidFill>
              <a:latin typeface="Franklin Gothic Medium Cond" pitchFamily="34" charset="0"/>
            </a:endParaRPr>
          </a:p>
        </p:txBody>
      </p:sp>
      <p:sp>
        <p:nvSpPr>
          <p:cNvPr id="7" name="Striped Right Arrow 6"/>
          <p:cNvSpPr/>
          <p:nvPr/>
        </p:nvSpPr>
        <p:spPr>
          <a:xfrm rot="5400000">
            <a:off x="2393927" y="3613127"/>
            <a:ext cx="546146" cy="4572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8" name="Striped Right Arrow 7"/>
          <p:cNvSpPr/>
          <p:nvPr/>
        </p:nvSpPr>
        <p:spPr>
          <a:xfrm rot="2400629">
            <a:off x="4103615" y="3740262"/>
            <a:ext cx="700285" cy="4572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9" name="TextBox 2"/>
          <p:cNvSpPr txBox="1">
            <a:spLocks noChangeArrowheads="1"/>
          </p:cNvSpPr>
          <p:nvPr/>
        </p:nvSpPr>
        <p:spPr bwMode="auto">
          <a:xfrm>
            <a:off x="4343400" y="1619071"/>
            <a:ext cx="358140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Tx/>
              <a:buChar char="-"/>
            </a:pPr>
            <a:r>
              <a:rPr lang="en-US" b="1" dirty="0" smtClean="0">
                <a:solidFill>
                  <a:srgbClr val="0000FF"/>
                </a:solidFill>
                <a:latin typeface="Franklin Gothic Medium Cond" pitchFamily="34" charset="0"/>
              </a:rPr>
              <a:t>Equivalent noise voltage in series with noiseless 2-port, or </a:t>
            </a:r>
          </a:p>
          <a:p>
            <a:pPr eaLnBrk="1" hangingPunct="1">
              <a:buFontTx/>
              <a:buChar char="-"/>
            </a:pPr>
            <a:r>
              <a:rPr lang="en-US" b="1" dirty="0" smtClean="0">
                <a:solidFill>
                  <a:srgbClr val="0000FF"/>
                </a:solidFill>
                <a:latin typeface="Franklin Gothic Medium Cond" pitchFamily="34" charset="0"/>
              </a:rPr>
              <a:t>Equivalent noise current in parallel with noiseless 2-port. </a:t>
            </a:r>
            <a:endParaRPr lang="en-US" b="1" dirty="0">
              <a:solidFill>
                <a:srgbClr val="0000FF"/>
              </a:solidFill>
              <a:latin typeface="Franklin Gothic Medium Cond" pitchFamily="34" charset="0"/>
            </a:endParaRPr>
          </a:p>
        </p:txBody>
      </p:sp>
      <p:sp>
        <p:nvSpPr>
          <p:cNvPr id="10" name="TextBox 2"/>
          <p:cNvSpPr txBox="1">
            <a:spLocks noChangeArrowheads="1"/>
          </p:cNvSpPr>
          <p:nvPr/>
        </p:nvSpPr>
        <p:spPr bwMode="auto">
          <a:xfrm>
            <a:off x="4648200" y="2895600"/>
            <a:ext cx="33528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This is called </a:t>
            </a:r>
            <a:r>
              <a:rPr lang="en-US" b="1" dirty="0" smtClean="0">
                <a:solidFill>
                  <a:srgbClr val="FF0000"/>
                </a:solidFill>
                <a:latin typeface="Franklin Gothic Medium Cond" pitchFamily="34" charset="0"/>
              </a:rPr>
              <a:t>input referred noise</a:t>
            </a:r>
            <a:r>
              <a:rPr lang="en-US" b="1" dirty="0" smtClean="0">
                <a:latin typeface="Franklin Gothic Medium Cond" pitchFamily="34" charset="0"/>
              </a:rPr>
              <a:t>. And for many case of RFIC designs, we just input referred noise for analysis.  </a:t>
            </a:r>
            <a:endParaRPr lang="en-US" b="1" dirty="0">
              <a:latin typeface="Franklin Gothic Medium Cond" pitchFamily="34" charset="0"/>
            </a:endParaRPr>
          </a:p>
        </p:txBody>
      </p:sp>
      <p:sp>
        <p:nvSpPr>
          <p:cNvPr id="3" name="Slide Number Placeholder 2"/>
          <p:cNvSpPr>
            <a:spLocks noGrp="1"/>
          </p:cNvSpPr>
          <p:nvPr>
            <p:ph type="sldNum" sz="quarter" idx="11"/>
          </p:nvPr>
        </p:nvSpPr>
        <p:spPr/>
        <p:txBody>
          <a:bodyPr/>
          <a:lstStyle/>
          <a:p>
            <a:pPr>
              <a:defRPr/>
            </a:pPr>
            <a:fld id="{18299DBC-902B-41D7-A3A4-44EB87A37C73}" type="slidenum">
              <a:rPr lang="en-US" smtClean="0"/>
              <a:pPr>
                <a:defRPr/>
              </a:pPr>
              <a:t>44</a:t>
            </a:fld>
            <a:endParaRPr lang="en-US"/>
          </a:p>
        </p:txBody>
      </p:sp>
    </p:spTree>
    <p:extLst>
      <p:ext uri="{BB962C8B-B14F-4D97-AF65-F5344CB8AC3E}">
        <p14:creationId xmlns:p14="http://schemas.microsoft.com/office/powerpoint/2010/main" val="2626957812"/>
      </p:ext>
    </p:extLst>
  </p:cSld>
  <p:clrMapOvr>
    <a:masterClrMapping/>
  </p:clrMapOv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MOSFET Input Referred Noise</a:t>
            </a:r>
            <a:endParaRPr lang="en-US" dirty="0"/>
          </a:p>
        </p:txBody>
      </p:sp>
      <p:sp>
        <p:nvSpPr>
          <p:cNvPr id="11" name="Rounded Rectangle 10"/>
          <p:cNvSpPr/>
          <p:nvPr/>
        </p:nvSpPr>
        <p:spPr>
          <a:xfrm>
            <a:off x="1219200" y="4267200"/>
            <a:ext cx="4419600" cy="1981200"/>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2"/>
          <p:cNvSpPr txBox="1">
            <a:spLocks noChangeArrowheads="1"/>
          </p:cNvSpPr>
          <p:nvPr/>
        </p:nvSpPr>
        <p:spPr bwMode="auto">
          <a:xfrm>
            <a:off x="1295400" y="1295400"/>
            <a:ext cx="70104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Most case of RFIC designs, input source and output load impedances will be defined clearly. </a:t>
            </a:r>
            <a:endParaRPr lang="en-US" b="1" dirty="0">
              <a:solidFill>
                <a:srgbClr val="000000"/>
              </a:solidFill>
              <a:latin typeface="Franklin Gothic Medium Cond" pitchFamily="34" charset="0"/>
            </a:endParaRPr>
          </a:p>
        </p:txBody>
      </p:sp>
      <p:sp>
        <p:nvSpPr>
          <p:cNvPr id="14" name="Striped Right Arrow 13"/>
          <p:cNvSpPr/>
          <p:nvPr/>
        </p:nvSpPr>
        <p:spPr>
          <a:xfrm rot="5400000">
            <a:off x="2620910" y="3863327"/>
            <a:ext cx="304800" cy="4572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aphicFrame>
        <p:nvGraphicFramePr>
          <p:cNvPr id="15" name="Object 14"/>
          <p:cNvGraphicFramePr>
            <a:graphicFrameLocks noChangeAspect="1"/>
          </p:cNvGraphicFramePr>
          <p:nvPr>
            <p:extLst>
              <p:ext uri="{D42A27DB-BD31-4B8C-83A1-F6EECF244321}">
                <p14:modId xmlns:p14="http://schemas.microsoft.com/office/powerpoint/2010/main" val="74289449"/>
              </p:ext>
            </p:extLst>
          </p:nvPr>
        </p:nvGraphicFramePr>
        <p:xfrm>
          <a:off x="1295400" y="4308475"/>
          <a:ext cx="4164024" cy="1863725"/>
        </p:xfrm>
        <a:graphic>
          <a:graphicData uri="http://schemas.openxmlformats.org/presentationml/2006/ole">
            <mc:AlternateContent xmlns:mc="http://schemas.openxmlformats.org/markup-compatibility/2006">
              <mc:Choice xmlns:v="urn:schemas-microsoft-com:vml" Requires="v">
                <p:oleObj spid="_x0000_s59644" name="Visio" r:id="rId3" imgW="2195641" imgH="982530" progId="Visio.Drawing.11">
                  <p:embed/>
                </p:oleObj>
              </mc:Choice>
              <mc:Fallback>
                <p:oleObj name="Visio" r:id="rId3" imgW="2195641" imgH="982530" progId="Visio.Drawing.11">
                  <p:embed/>
                  <p:pic>
                    <p:nvPicPr>
                      <p:cNvPr id="0" name=""/>
                      <p:cNvPicPr/>
                      <p:nvPr/>
                    </p:nvPicPr>
                    <p:blipFill>
                      <a:blip r:embed="rId4"/>
                      <a:stretch>
                        <a:fillRect/>
                      </a:stretch>
                    </p:blipFill>
                    <p:spPr>
                      <a:xfrm>
                        <a:off x="1295400" y="4308475"/>
                        <a:ext cx="4164024" cy="1863725"/>
                      </a:xfrm>
                      <a:prstGeom prst="rect">
                        <a:avLst/>
                      </a:prstGeom>
                    </p:spPr>
                  </p:pic>
                </p:oleObj>
              </mc:Fallback>
            </mc:AlternateContent>
          </a:graphicData>
        </a:graphic>
      </p:graphicFrame>
      <p:sp>
        <p:nvSpPr>
          <p:cNvPr id="16" name="Striped Right Arrow 15"/>
          <p:cNvSpPr/>
          <p:nvPr/>
        </p:nvSpPr>
        <p:spPr>
          <a:xfrm>
            <a:off x="4322380" y="2850930"/>
            <a:ext cx="304800" cy="4572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aphicFrame>
        <p:nvGraphicFramePr>
          <p:cNvPr id="6" name="Object 5"/>
          <p:cNvGraphicFramePr>
            <a:graphicFrameLocks noChangeAspect="1"/>
          </p:cNvGraphicFramePr>
          <p:nvPr>
            <p:extLst>
              <p:ext uri="{D42A27DB-BD31-4B8C-83A1-F6EECF244321}">
                <p14:modId xmlns:p14="http://schemas.microsoft.com/office/powerpoint/2010/main" val="3321069355"/>
              </p:ext>
            </p:extLst>
          </p:nvPr>
        </p:nvGraphicFramePr>
        <p:xfrm>
          <a:off x="1051688" y="1905000"/>
          <a:ext cx="6796912" cy="2034527"/>
        </p:xfrm>
        <a:graphic>
          <a:graphicData uri="http://schemas.openxmlformats.org/presentationml/2006/ole">
            <mc:AlternateContent xmlns:mc="http://schemas.openxmlformats.org/markup-compatibility/2006">
              <mc:Choice xmlns:v="urn:schemas-microsoft-com:vml" Requires="v">
                <p:oleObj spid="_x0000_s59645" name="Visio" r:id="rId5" imgW="3951505" imgH="1142100" progId="Visio.Drawing.11">
                  <p:embed/>
                </p:oleObj>
              </mc:Choice>
              <mc:Fallback>
                <p:oleObj name="Visio" r:id="rId5" imgW="3951505" imgH="1142100" progId="Visio.Drawing.11">
                  <p:embed/>
                  <p:pic>
                    <p:nvPicPr>
                      <p:cNvPr id="0" name=""/>
                      <p:cNvPicPr/>
                      <p:nvPr/>
                    </p:nvPicPr>
                    <p:blipFill>
                      <a:blip r:embed="rId6"/>
                      <a:stretch>
                        <a:fillRect/>
                      </a:stretch>
                    </p:blipFill>
                    <p:spPr>
                      <a:xfrm>
                        <a:off x="1051688" y="1905000"/>
                        <a:ext cx="6796912" cy="2034527"/>
                      </a:xfrm>
                      <a:prstGeom prst="rect">
                        <a:avLst/>
                      </a:prstGeom>
                    </p:spPr>
                  </p:pic>
                </p:oleObj>
              </mc:Fallback>
            </mc:AlternateContent>
          </a:graphicData>
        </a:graphic>
      </p:graphicFrame>
      <p:cxnSp>
        <p:nvCxnSpPr>
          <p:cNvPr id="18" name="Straight Arrow Connector 17"/>
          <p:cNvCxnSpPr/>
          <p:nvPr/>
        </p:nvCxnSpPr>
        <p:spPr>
          <a:xfrm flipH="1" flipV="1">
            <a:off x="5791200" y="2850930"/>
            <a:ext cx="457200" cy="149247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9" name="TextBox 2"/>
          <p:cNvSpPr txBox="1">
            <a:spLocks noChangeArrowheads="1"/>
          </p:cNvSpPr>
          <p:nvPr/>
        </p:nvSpPr>
        <p:spPr bwMode="auto">
          <a:xfrm>
            <a:off x="6172200" y="4267200"/>
            <a:ext cx="16002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dirty="0" smtClean="0">
                <a:solidFill>
                  <a:srgbClr val="FF0000"/>
                </a:solidFill>
                <a:latin typeface="Franklin Gothic Medium Cond" pitchFamily="34" charset="0"/>
              </a:rPr>
              <a:t>Input referred voltage noise </a:t>
            </a:r>
            <a:endParaRPr lang="en-US" b="1" dirty="0">
              <a:solidFill>
                <a:srgbClr val="FF0000"/>
              </a:solidFill>
              <a:latin typeface="Franklin Gothic Medium Cond" pitchFamily="34" charset="0"/>
            </a:endParaRPr>
          </a:p>
        </p:txBody>
      </p:sp>
      <p:sp>
        <p:nvSpPr>
          <p:cNvPr id="20" name="Slide Number Placeholder 19"/>
          <p:cNvSpPr>
            <a:spLocks noGrp="1"/>
          </p:cNvSpPr>
          <p:nvPr>
            <p:ph type="sldNum" sz="quarter" idx="11"/>
          </p:nvPr>
        </p:nvSpPr>
        <p:spPr/>
        <p:txBody>
          <a:bodyPr/>
          <a:lstStyle/>
          <a:p>
            <a:pPr>
              <a:defRPr/>
            </a:pPr>
            <a:fld id="{18299DBC-902B-41D7-A3A4-44EB87A37C73}" type="slidenum">
              <a:rPr lang="en-US" smtClean="0"/>
              <a:pPr>
                <a:defRPr/>
              </a:pPr>
              <a:t>45</a:t>
            </a:fld>
            <a:endParaRPr lang="en-US"/>
          </a:p>
        </p:txBody>
      </p:sp>
    </p:spTree>
    <p:extLst>
      <p:ext uri="{BB962C8B-B14F-4D97-AF65-F5344CB8AC3E}">
        <p14:creationId xmlns:p14="http://schemas.microsoft.com/office/powerpoint/2010/main" val="3659218670"/>
      </p:ext>
    </p:extLst>
  </p:cSld>
  <p:clrMapOvr>
    <a:masterClrMapping/>
  </p:clrMapOv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p:cNvGraphicFramePr>
            <a:graphicFrameLocks noChangeAspect="1"/>
          </p:cNvGraphicFramePr>
          <p:nvPr>
            <p:extLst>
              <p:ext uri="{D42A27DB-BD31-4B8C-83A1-F6EECF244321}">
                <p14:modId xmlns:p14="http://schemas.microsoft.com/office/powerpoint/2010/main" val="3371588201"/>
              </p:ext>
            </p:extLst>
          </p:nvPr>
        </p:nvGraphicFramePr>
        <p:xfrm>
          <a:off x="344000" y="1524000"/>
          <a:ext cx="4532800" cy="3886200"/>
        </p:xfrm>
        <a:graphic>
          <a:graphicData uri="http://schemas.openxmlformats.org/presentationml/2006/ole">
            <mc:AlternateContent xmlns:mc="http://schemas.openxmlformats.org/markup-compatibility/2006">
              <mc:Choice xmlns:v="urn:schemas-microsoft-com:vml" Requires="v">
                <p:oleObj spid="_x0000_s60543" name="Visio" r:id="rId3" imgW="2394729" imgH="1871100" progId="Visio.Drawing.11">
                  <p:embed/>
                </p:oleObj>
              </mc:Choice>
              <mc:Fallback>
                <p:oleObj name="Visio" r:id="rId3" imgW="2394729" imgH="1871100" progId="Visio.Drawing.11">
                  <p:embed/>
                  <p:pic>
                    <p:nvPicPr>
                      <p:cNvPr id="0" name=""/>
                      <p:cNvPicPr/>
                      <p:nvPr/>
                    </p:nvPicPr>
                    <p:blipFill>
                      <a:blip r:embed="rId4"/>
                      <a:stretch>
                        <a:fillRect/>
                      </a:stretch>
                    </p:blipFill>
                    <p:spPr>
                      <a:xfrm>
                        <a:off x="344000" y="1524000"/>
                        <a:ext cx="4532800" cy="3886200"/>
                      </a:xfrm>
                      <a:prstGeom prst="rect">
                        <a:avLst/>
                      </a:prstGeom>
                    </p:spPr>
                  </p:pic>
                </p:oleObj>
              </mc:Fallback>
            </mc:AlternateContent>
          </a:graphicData>
        </a:graphic>
      </p:graphicFrame>
      <p:sp>
        <p:nvSpPr>
          <p:cNvPr id="5" name="Title 1"/>
          <p:cNvSpPr>
            <a:spLocks noGrp="1"/>
          </p:cNvSpPr>
          <p:nvPr>
            <p:ph type="title"/>
          </p:nvPr>
        </p:nvSpPr>
        <p:spPr>
          <a:xfrm>
            <a:off x="457200" y="639762"/>
            <a:ext cx="8229600" cy="655638"/>
          </a:xfrm>
        </p:spPr>
        <p:txBody>
          <a:bodyPr/>
          <a:lstStyle/>
          <a:p>
            <a:r>
              <a:rPr lang="en-US" dirty="0" smtClean="0"/>
              <a:t>MOSFET Input Referred Noise</a:t>
            </a:r>
            <a:endParaRPr lang="en-US" dirty="0"/>
          </a:p>
        </p:txBody>
      </p:sp>
      <p:sp>
        <p:nvSpPr>
          <p:cNvPr id="6" name="TextBox 2"/>
          <p:cNvSpPr txBox="1">
            <a:spLocks noChangeArrowheads="1"/>
          </p:cNvSpPr>
          <p:nvPr/>
        </p:nvSpPr>
        <p:spPr bwMode="auto">
          <a:xfrm>
            <a:off x="1295400" y="1219200"/>
            <a:ext cx="7010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Assume, </a:t>
            </a:r>
            <a:r>
              <a:rPr lang="en-US" b="1" dirty="0" err="1" smtClean="0">
                <a:solidFill>
                  <a:srgbClr val="000000"/>
                </a:solidFill>
                <a:latin typeface="Franklin Gothic Medium Cond" pitchFamily="34" charset="0"/>
              </a:rPr>
              <a:t>V</a:t>
            </a:r>
            <a:r>
              <a:rPr lang="en-US" b="1" baseline="-25000" dirty="0" err="1" smtClean="0">
                <a:solidFill>
                  <a:srgbClr val="000000"/>
                </a:solidFill>
                <a:latin typeface="Franklin Gothic Medium Cond" pitchFamily="34" charset="0"/>
              </a:rPr>
              <a:t>s</a:t>
            </a:r>
            <a:r>
              <a:rPr lang="en-US" b="1" dirty="0" smtClean="0">
                <a:solidFill>
                  <a:srgbClr val="000000"/>
                </a:solidFill>
                <a:latin typeface="Franklin Gothic Medium Cond" pitchFamily="34" charset="0"/>
              </a:rPr>
              <a:t>=0, R</a:t>
            </a:r>
            <a:r>
              <a:rPr lang="en-US" b="1" baseline="-25000" dirty="0" smtClean="0">
                <a:solidFill>
                  <a:srgbClr val="000000"/>
                </a:solidFill>
                <a:latin typeface="Franklin Gothic Medium Cond" pitchFamily="34" charset="0"/>
              </a:rPr>
              <a:t>L</a:t>
            </a:r>
            <a:r>
              <a:rPr lang="en-US" b="1" dirty="0" smtClean="0">
                <a:solidFill>
                  <a:srgbClr val="000000"/>
                </a:solidFill>
                <a:latin typeface="Franklin Gothic Medium Cond" pitchFamily="34" charset="0"/>
              </a:rPr>
              <a:t>=noiseless.</a:t>
            </a:r>
            <a:endParaRPr lang="en-US" b="1"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7" name="TextBox 6"/>
              <p:cNvSpPr txBox="1"/>
              <p:nvPr/>
            </p:nvSpPr>
            <p:spPr>
              <a:xfrm>
                <a:off x="4724400" y="2133600"/>
                <a:ext cx="4114800" cy="93936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en-US" sz="1400" b="1" i="1" smtClean="0">
                              <a:solidFill>
                                <a:srgbClr val="000000"/>
                              </a:solidFill>
                              <a:latin typeface="Cambria Math"/>
                            </a:rPr>
                          </m:ctrlPr>
                        </m:accPr>
                        <m:e>
                          <m:sSub>
                            <m:sSubPr>
                              <m:ctrlPr>
                                <a:rPr lang="en-US" sz="1400" b="1" i="1">
                                  <a:solidFill>
                                    <a:srgbClr val="000000"/>
                                  </a:solidFill>
                                  <a:latin typeface="Cambria Math"/>
                                </a:rPr>
                              </m:ctrlPr>
                            </m:sSubPr>
                            <m:e>
                              <m:r>
                                <a:rPr lang="en-US" sz="1400" b="1">
                                  <a:solidFill>
                                    <a:srgbClr val="000000"/>
                                  </a:solidFill>
                                  <a:latin typeface="Cambria Math"/>
                                </a:rPr>
                                <m:t>𝐢</m:t>
                              </m:r>
                            </m:e>
                            <m:sub>
                              <m:r>
                                <a:rPr lang="en-US" sz="1400" b="1">
                                  <a:solidFill>
                                    <a:srgbClr val="000000"/>
                                  </a:solidFill>
                                  <a:latin typeface="Cambria Math"/>
                                </a:rPr>
                                <m:t>𝐨𝐮𝐭</m:t>
                              </m:r>
                            </m:sub>
                          </m:sSub>
                        </m:e>
                      </m:acc>
                      <m:r>
                        <a:rPr lang="en-US" sz="1400" b="1">
                          <a:solidFill>
                            <a:srgbClr val="000000"/>
                          </a:solidFill>
                          <a:latin typeface="Cambria Math"/>
                        </a:rPr>
                        <m:t>=</m:t>
                      </m:r>
                      <m:acc>
                        <m:accPr>
                          <m:chr m:val="̅"/>
                          <m:ctrlPr>
                            <a:rPr lang="en-US" sz="1400" b="1" i="1">
                              <a:solidFill>
                                <a:srgbClr val="000000"/>
                              </a:solidFill>
                              <a:latin typeface="Cambria Math"/>
                            </a:rPr>
                          </m:ctrlPr>
                        </m:accPr>
                        <m:e>
                          <m:sSub>
                            <m:sSubPr>
                              <m:ctrlPr>
                                <a:rPr lang="en-US" sz="1400" b="1" i="1">
                                  <a:solidFill>
                                    <a:srgbClr val="000000"/>
                                  </a:solidFill>
                                  <a:latin typeface="Cambria Math"/>
                                </a:rPr>
                              </m:ctrlPr>
                            </m:sSubPr>
                            <m:e>
                              <m:r>
                                <a:rPr lang="en-US" sz="1400" b="1">
                                  <a:solidFill>
                                    <a:srgbClr val="000000"/>
                                  </a:solidFill>
                                  <a:latin typeface="Cambria Math"/>
                                </a:rPr>
                                <m:t>𝐢</m:t>
                              </m:r>
                            </m:e>
                            <m:sub>
                              <m:r>
                                <a:rPr lang="en-US" sz="1400" b="1">
                                  <a:solidFill>
                                    <a:srgbClr val="000000"/>
                                  </a:solidFill>
                                  <a:latin typeface="Cambria Math"/>
                                </a:rPr>
                                <m:t>𝐧𝐝</m:t>
                              </m:r>
                            </m:sub>
                          </m:sSub>
                        </m:e>
                      </m:acc>
                      <m:r>
                        <a:rPr lang="en-US" sz="1400" b="1" i="0" smtClean="0">
                          <a:solidFill>
                            <a:srgbClr val="000000"/>
                          </a:solidFill>
                          <a:latin typeface="Cambria Math"/>
                        </a:rPr>
                        <m:t>+</m:t>
                      </m:r>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𝐠</m:t>
                          </m:r>
                        </m:e>
                        <m:sub>
                          <m:r>
                            <a:rPr lang="en-US" sz="1400" b="1">
                              <a:solidFill>
                                <a:srgbClr val="000000"/>
                              </a:solidFill>
                              <a:latin typeface="Cambria Math"/>
                              <a:ea typeface="Cambria Math"/>
                            </a:rPr>
                            <m:t>𝐦</m:t>
                          </m:r>
                        </m:sub>
                      </m:sSub>
                      <m:d>
                        <m:dPr>
                          <m:ctrlPr>
                            <a:rPr lang="en-US" sz="1400" b="1" i="1" smtClean="0">
                              <a:solidFill>
                                <a:srgbClr val="000000"/>
                              </a:solidFill>
                              <a:latin typeface="Cambria Math"/>
                              <a:ea typeface="Cambria Math"/>
                            </a:rPr>
                          </m:ctrlPr>
                        </m:dPr>
                        <m:e>
                          <m:f>
                            <m:fPr>
                              <m:ctrlPr>
                                <a:rPr lang="en-US" sz="1400" b="1" i="1">
                                  <a:solidFill>
                                    <a:srgbClr val="000000"/>
                                  </a:solidFill>
                                  <a:latin typeface="Cambria Math"/>
                                  <a:ea typeface="Cambria Math"/>
                                </a:rPr>
                              </m:ctrlPr>
                            </m:fPr>
                            <m:num>
                              <m:f>
                                <m:fPr>
                                  <m:ctrlPr>
                                    <a:rPr lang="en-US" sz="1400" b="1" i="1">
                                      <a:solidFill>
                                        <a:srgbClr val="000000"/>
                                      </a:solidFill>
                                      <a:latin typeface="Cambria Math"/>
                                      <a:ea typeface="Cambria Math"/>
                                    </a:rPr>
                                  </m:ctrlPr>
                                </m:fPr>
                                <m:num>
                                  <m:r>
                                    <a:rPr lang="en-US" sz="1400" b="1" i="1">
                                      <a:solidFill>
                                        <a:srgbClr val="000000"/>
                                      </a:solidFill>
                                      <a:latin typeface="Cambria Math"/>
                                      <a:ea typeface="Cambria Math"/>
                                    </a:rPr>
                                    <m:t>𝟏</m:t>
                                  </m:r>
                                </m:num>
                                <m:den>
                                  <m:r>
                                    <a:rPr lang="en-US" sz="1400" b="1" i="1">
                                      <a:solidFill>
                                        <a:srgbClr val="000000"/>
                                      </a:solidFill>
                                      <a:latin typeface="Cambria Math"/>
                                      <a:ea typeface="Cambria Math"/>
                                    </a:rPr>
                                    <m:t>𝒋</m:t>
                                  </m:r>
                                  <m:r>
                                    <a:rPr lang="en-US" sz="1400" b="1" i="1">
                                      <a:solidFill>
                                        <a:srgbClr val="000000"/>
                                      </a:solidFill>
                                      <a:latin typeface="Cambria Math"/>
                                      <a:ea typeface="Cambria Math"/>
                                    </a:rPr>
                                    <m:t>𝝎</m:t>
                                  </m:r>
                                  <m:sSub>
                                    <m:sSubPr>
                                      <m:ctrlPr>
                                        <a:rPr lang="en-US" sz="1400" b="1" i="1">
                                          <a:solidFill>
                                            <a:srgbClr val="000000"/>
                                          </a:solidFill>
                                          <a:latin typeface="Cambria Math"/>
                                          <a:ea typeface="Cambria Math"/>
                                        </a:rPr>
                                      </m:ctrlPr>
                                    </m:sSubPr>
                                    <m:e>
                                      <m:r>
                                        <a:rPr lang="en-US" sz="1400" b="1" i="1">
                                          <a:solidFill>
                                            <a:srgbClr val="000000"/>
                                          </a:solidFill>
                                          <a:latin typeface="Cambria Math"/>
                                          <a:ea typeface="Cambria Math"/>
                                        </a:rPr>
                                        <m:t>𝑪</m:t>
                                      </m:r>
                                    </m:e>
                                    <m:sub>
                                      <m:r>
                                        <a:rPr lang="en-US" sz="1400" b="1" i="1">
                                          <a:solidFill>
                                            <a:srgbClr val="000000"/>
                                          </a:solidFill>
                                          <a:latin typeface="Cambria Math"/>
                                          <a:ea typeface="Cambria Math"/>
                                        </a:rPr>
                                        <m:t>𝒈𝒔</m:t>
                                      </m:r>
                                    </m:sub>
                                  </m:sSub>
                                </m:den>
                              </m:f>
                            </m:num>
                            <m:den>
                              <m:sSub>
                                <m:sSubPr>
                                  <m:ctrlPr>
                                    <a:rPr lang="en-US" sz="1400" b="1" i="1">
                                      <a:solidFill>
                                        <a:srgbClr val="000000"/>
                                      </a:solidFill>
                                      <a:latin typeface="Cambria Math"/>
                                      <a:ea typeface="Cambria Math"/>
                                    </a:rPr>
                                  </m:ctrlPr>
                                </m:sSubPr>
                                <m:e>
                                  <m:r>
                                    <a:rPr lang="en-US" sz="1400" b="1" i="1">
                                      <a:solidFill>
                                        <a:srgbClr val="000000"/>
                                      </a:solidFill>
                                      <a:latin typeface="Cambria Math"/>
                                      <a:ea typeface="Cambria Math"/>
                                    </a:rPr>
                                    <m:t>𝑹</m:t>
                                  </m:r>
                                </m:e>
                                <m:sub>
                                  <m:r>
                                    <a:rPr lang="en-US" sz="1400" b="1" i="1" smtClean="0">
                                      <a:solidFill>
                                        <a:srgbClr val="000000"/>
                                      </a:solidFill>
                                      <a:latin typeface="Cambria Math"/>
                                      <a:ea typeface="Cambria Math"/>
                                    </a:rPr>
                                    <m:t>𝒔</m:t>
                                  </m:r>
                                </m:sub>
                              </m:sSub>
                              <m:r>
                                <a:rPr lang="en-US" sz="1400" b="1" i="1" smtClean="0">
                                  <a:solidFill>
                                    <a:srgbClr val="000000"/>
                                  </a:solidFill>
                                  <a:latin typeface="Cambria Math"/>
                                  <a:ea typeface="Cambria Math"/>
                                </a:rPr>
                                <m:t>+</m:t>
                              </m:r>
                              <m:sSub>
                                <m:sSubPr>
                                  <m:ctrlPr>
                                    <a:rPr lang="en-US" sz="1400" b="1" i="1">
                                      <a:solidFill>
                                        <a:srgbClr val="000000"/>
                                      </a:solidFill>
                                      <a:latin typeface="Cambria Math"/>
                                      <a:ea typeface="Cambria Math"/>
                                    </a:rPr>
                                  </m:ctrlPr>
                                </m:sSubPr>
                                <m:e>
                                  <m:r>
                                    <a:rPr lang="en-US" sz="1400" b="1" i="1">
                                      <a:solidFill>
                                        <a:srgbClr val="000000"/>
                                      </a:solidFill>
                                      <a:latin typeface="Cambria Math"/>
                                      <a:ea typeface="Cambria Math"/>
                                    </a:rPr>
                                    <m:t>𝑹</m:t>
                                  </m:r>
                                </m:e>
                                <m:sub>
                                  <m:r>
                                    <a:rPr lang="en-US" sz="1400" b="1" i="1">
                                      <a:solidFill>
                                        <a:srgbClr val="000000"/>
                                      </a:solidFill>
                                      <a:latin typeface="Cambria Math"/>
                                      <a:ea typeface="Cambria Math"/>
                                    </a:rPr>
                                    <m:t>𝒈</m:t>
                                  </m:r>
                                </m:sub>
                              </m:sSub>
                              <m:r>
                                <a:rPr lang="en-US" sz="1400" b="1" i="1">
                                  <a:solidFill>
                                    <a:srgbClr val="000000"/>
                                  </a:solidFill>
                                  <a:latin typeface="Cambria Math"/>
                                  <a:ea typeface="Cambria Math"/>
                                </a:rPr>
                                <m:t>+</m:t>
                              </m:r>
                              <m:f>
                                <m:fPr>
                                  <m:ctrlPr>
                                    <a:rPr lang="en-US" sz="1400" b="1" i="1">
                                      <a:solidFill>
                                        <a:srgbClr val="000000"/>
                                      </a:solidFill>
                                      <a:latin typeface="Cambria Math"/>
                                      <a:ea typeface="Cambria Math"/>
                                    </a:rPr>
                                  </m:ctrlPr>
                                </m:fPr>
                                <m:num>
                                  <m:r>
                                    <a:rPr lang="en-US" sz="1400" b="1" i="1">
                                      <a:solidFill>
                                        <a:srgbClr val="000000"/>
                                      </a:solidFill>
                                      <a:latin typeface="Cambria Math"/>
                                      <a:ea typeface="Cambria Math"/>
                                    </a:rPr>
                                    <m:t>𝟏</m:t>
                                  </m:r>
                                </m:num>
                                <m:den>
                                  <m:r>
                                    <a:rPr lang="en-US" sz="1400" b="1" i="1">
                                      <a:solidFill>
                                        <a:srgbClr val="000000"/>
                                      </a:solidFill>
                                      <a:latin typeface="Cambria Math"/>
                                      <a:ea typeface="Cambria Math"/>
                                    </a:rPr>
                                    <m:t>𝒋</m:t>
                                  </m:r>
                                  <m:r>
                                    <a:rPr lang="en-US" sz="1400" b="1" i="1">
                                      <a:solidFill>
                                        <a:srgbClr val="000000"/>
                                      </a:solidFill>
                                      <a:latin typeface="Cambria Math"/>
                                      <a:ea typeface="Cambria Math"/>
                                    </a:rPr>
                                    <m:t>𝝎</m:t>
                                  </m:r>
                                  <m:sSub>
                                    <m:sSubPr>
                                      <m:ctrlPr>
                                        <a:rPr lang="en-US" sz="1400" b="1" i="1">
                                          <a:solidFill>
                                            <a:srgbClr val="000000"/>
                                          </a:solidFill>
                                          <a:latin typeface="Cambria Math"/>
                                          <a:ea typeface="Cambria Math"/>
                                        </a:rPr>
                                      </m:ctrlPr>
                                    </m:sSubPr>
                                    <m:e>
                                      <m:r>
                                        <a:rPr lang="en-US" sz="1400" b="1" i="1">
                                          <a:solidFill>
                                            <a:srgbClr val="000000"/>
                                          </a:solidFill>
                                          <a:latin typeface="Cambria Math"/>
                                          <a:ea typeface="Cambria Math"/>
                                        </a:rPr>
                                        <m:t>𝑪</m:t>
                                      </m:r>
                                    </m:e>
                                    <m:sub>
                                      <m:r>
                                        <a:rPr lang="en-US" sz="1400" b="1" i="1">
                                          <a:solidFill>
                                            <a:srgbClr val="000000"/>
                                          </a:solidFill>
                                          <a:latin typeface="Cambria Math"/>
                                          <a:ea typeface="Cambria Math"/>
                                        </a:rPr>
                                        <m:t>𝒈𝒔</m:t>
                                      </m:r>
                                    </m:sub>
                                  </m:sSub>
                                </m:den>
                              </m:f>
                            </m:den>
                          </m:f>
                        </m:e>
                      </m:d>
                      <m:acc>
                        <m:accPr>
                          <m:chr m:val="̅"/>
                          <m:ctrlPr>
                            <a:rPr lang="en-US" sz="1400" b="1" i="1">
                              <a:solidFill>
                                <a:srgbClr val="000000"/>
                              </a:solidFill>
                              <a:latin typeface="Cambria Math"/>
                            </a:rPr>
                          </m:ctrlPr>
                        </m:accPr>
                        <m:e>
                          <m:sSub>
                            <m:sSubPr>
                              <m:ctrlPr>
                                <a:rPr lang="en-US" sz="1400" b="1" i="1">
                                  <a:solidFill>
                                    <a:srgbClr val="000000"/>
                                  </a:solidFill>
                                  <a:latin typeface="Cambria Math"/>
                                </a:rPr>
                              </m:ctrlPr>
                            </m:sSubPr>
                            <m:e>
                              <m:r>
                                <a:rPr lang="en-US" sz="1400" b="1">
                                  <a:solidFill>
                                    <a:srgbClr val="000000"/>
                                  </a:solidFill>
                                  <a:latin typeface="Cambria Math"/>
                                </a:rPr>
                                <m:t> </m:t>
                              </m:r>
                              <m:r>
                                <a:rPr lang="en-US" sz="1400" b="1">
                                  <a:solidFill>
                                    <a:srgbClr val="000000"/>
                                  </a:solidFill>
                                  <a:latin typeface="Cambria Math"/>
                                </a:rPr>
                                <m:t>𝐯</m:t>
                              </m:r>
                            </m:e>
                            <m:sub>
                              <m:r>
                                <a:rPr lang="en-US" sz="1400" b="1">
                                  <a:solidFill>
                                    <a:srgbClr val="000000"/>
                                  </a:solidFill>
                                  <a:latin typeface="Cambria Math"/>
                                </a:rPr>
                                <m:t>𝐧𝐠</m:t>
                              </m:r>
                            </m:sub>
                          </m:sSub>
                        </m:e>
                      </m:acc>
                      <m:r>
                        <a:rPr lang="en-US" sz="1400" b="1" i="1" smtClean="0">
                          <a:solidFill>
                            <a:srgbClr val="000000"/>
                          </a:solidFill>
                          <a:latin typeface="Cambria Math"/>
                        </a:rPr>
                        <m:t>  </m:t>
                      </m:r>
                      <m:r>
                        <a:rPr lang="en-US" sz="1400" b="1" i="0" smtClean="0">
                          <a:solidFill>
                            <a:srgbClr val="000000"/>
                          </a:solidFill>
                          <a:latin typeface="Cambria Math"/>
                        </a:rPr>
                        <m:t>(</m:t>
                      </m:r>
                      <m:r>
                        <a:rPr lang="en-US" sz="1400" b="1">
                          <a:solidFill>
                            <a:srgbClr val="000000"/>
                          </a:solidFill>
                          <a:latin typeface="Cambria Math"/>
                          <a:ea typeface="Cambria Math"/>
                        </a:rPr>
                        <m:t>𝟏</m:t>
                      </m:r>
                      <m:r>
                        <a:rPr lang="en-US" sz="1400" b="1">
                          <a:solidFill>
                            <a:srgbClr val="000000"/>
                          </a:solidFill>
                          <a:latin typeface="Cambria Math"/>
                          <a:ea typeface="Cambria Math"/>
                        </a:rPr>
                        <m:t>)</m:t>
                      </m:r>
                    </m:oMath>
                  </m:oMathPara>
                </a14:m>
                <a:endParaRPr lang="en-US" sz="1400" b="1" dirty="0">
                  <a:solidFill>
                    <a:srgbClr val="000000"/>
                  </a:solidFill>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4724400" y="2133600"/>
                <a:ext cx="4114800" cy="939360"/>
              </a:xfrm>
              <a:prstGeom prst="rect">
                <a:avLst/>
              </a:prstGeom>
              <a:blipFill rotWithShape="1">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4724400" y="3124200"/>
                <a:ext cx="4114800" cy="93936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en-US" sz="1400" b="1" i="1" smtClean="0">
                              <a:solidFill>
                                <a:srgbClr val="000000"/>
                              </a:solidFill>
                              <a:latin typeface="Cambria Math"/>
                            </a:rPr>
                          </m:ctrlPr>
                        </m:accPr>
                        <m:e>
                          <m:sSub>
                            <m:sSubPr>
                              <m:ctrlPr>
                                <a:rPr lang="en-US" sz="1400" b="1" i="1">
                                  <a:solidFill>
                                    <a:srgbClr val="000000"/>
                                  </a:solidFill>
                                  <a:latin typeface="Cambria Math"/>
                                </a:rPr>
                              </m:ctrlPr>
                            </m:sSubPr>
                            <m:e>
                              <m:r>
                                <a:rPr lang="en-US" sz="1400" b="1">
                                  <a:solidFill>
                                    <a:srgbClr val="000000"/>
                                  </a:solidFill>
                                  <a:latin typeface="Cambria Math"/>
                                </a:rPr>
                                <m:t>𝐢</m:t>
                              </m:r>
                            </m:e>
                            <m:sub>
                              <m:r>
                                <a:rPr lang="en-US" sz="1400" b="1">
                                  <a:solidFill>
                                    <a:srgbClr val="000000"/>
                                  </a:solidFill>
                                  <a:latin typeface="Cambria Math"/>
                                </a:rPr>
                                <m:t>𝐨𝐮𝐭</m:t>
                              </m:r>
                            </m:sub>
                          </m:sSub>
                        </m:e>
                      </m:acc>
                      <m:r>
                        <a:rPr lang="en-US" sz="1400" b="1">
                          <a:solidFill>
                            <a:srgbClr val="000000"/>
                          </a:solidFill>
                          <a:latin typeface="Cambria Math"/>
                        </a:rPr>
                        <m:t>=</m:t>
                      </m:r>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𝐠</m:t>
                          </m:r>
                        </m:e>
                        <m:sub>
                          <m:r>
                            <a:rPr lang="en-US" sz="1400" b="1">
                              <a:solidFill>
                                <a:srgbClr val="000000"/>
                              </a:solidFill>
                              <a:latin typeface="Cambria Math"/>
                              <a:ea typeface="Cambria Math"/>
                            </a:rPr>
                            <m:t>𝐦</m:t>
                          </m:r>
                        </m:sub>
                      </m:sSub>
                      <m:d>
                        <m:dPr>
                          <m:ctrlPr>
                            <a:rPr lang="en-US" sz="1400" b="1" i="1" smtClean="0">
                              <a:solidFill>
                                <a:srgbClr val="000000"/>
                              </a:solidFill>
                              <a:latin typeface="Cambria Math"/>
                              <a:ea typeface="Cambria Math"/>
                            </a:rPr>
                          </m:ctrlPr>
                        </m:dPr>
                        <m:e>
                          <m:f>
                            <m:fPr>
                              <m:ctrlPr>
                                <a:rPr lang="en-US" sz="1400" b="1" i="1">
                                  <a:solidFill>
                                    <a:srgbClr val="000000"/>
                                  </a:solidFill>
                                  <a:latin typeface="Cambria Math"/>
                                  <a:ea typeface="Cambria Math"/>
                                </a:rPr>
                              </m:ctrlPr>
                            </m:fPr>
                            <m:num>
                              <m:f>
                                <m:fPr>
                                  <m:ctrlPr>
                                    <a:rPr lang="en-US" sz="1400" b="1" i="1">
                                      <a:solidFill>
                                        <a:srgbClr val="000000"/>
                                      </a:solidFill>
                                      <a:latin typeface="Cambria Math"/>
                                      <a:ea typeface="Cambria Math"/>
                                    </a:rPr>
                                  </m:ctrlPr>
                                </m:fPr>
                                <m:num>
                                  <m:r>
                                    <a:rPr lang="en-US" sz="1400" b="1" i="1">
                                      <a:solidFill>
                                        <a:srgbClr val="000000"/>
                                      </a:solidFill>
                                      <a:latin typeface="Cambria Math"/>
                                      <a:ea typeface="Cambria Math"/>
                                    </a:rPr>
                                    <m:t>𝟏</m:t>
                                  </m:r>
                                </m:num>
                                <m:den>
                                  <m:r>
                                    <a:rPr lang="en-US" sz="1400" b="1" i="1">
                                      <a:solidFill>
                                        <a:srgbClr val="000000"/>
                                      </a:solidFill>
                                      <a:latin typeface="Cambria Math"/>
                                      <a:ea typeface="Cambria Math"/>
                                    </a:rPr>
                                    <m:t>𝒋</m:t>
                                  </m:r>
                                  <m:r>
                                    <a:rPr lang="en-US" sz="1400" b="1" i="1">
                                      <a:solidFill>
                                        <a:srgbClr val="000000"/>
                                      </a:solidFill>
                                      <a:latin typeface="Cambria Math"/>
                                      <a:ea typeface="Cambria Math"/>
                                    </a:rPr>
                                    <m:t>𝝎</m:t>
                                  </m:r>
                                  <m:sSub>
                                    <m:sSubPr>
                                      <m:ctrlPr>
                                        <a:rPr lang="en-US" sz="1400" b="1" i="1">
                                          <a:solidFill>
                                            <a:srgbClr val="000000"/>
                                          </a:solidFill>
                                          <a:latin typeface="Cambria Math"/>
                                          <a:ea typeface="Cambria Math"/>
                                        </a:rPr>
                                      </m:ctrlPr>
                                    </m:sSubPr>
                                    <m:e>
                                      <m:r>
                                        <a:rPr lang="en-US" sz="1400" b="1" i="1">
                                          <a:solidFill>
                                            <a:srgbClr val="000000"/>
                                          </a:solidFill>
                                          <a:latin typeface="Cambria Math"/>
                                          <a:ea typeface="Cambria Math"/>
                                        </a:rPr>
                                        <m:t>𝑪</m:t>
                                      </m:r>
                                    </m:e>
                                    <m:sub>
                                      <m:r>
                                        <a:rPr lang="en-US" sz="1400" b="1" i="1">
                                          <a:solidFill>
                                            <a:srgbClr val="000000"/>
                                          </a:solidFill>
                                          <a:latin typeface="Cambria Math"/>
                                          <a:ea typeface="Cambria Math"/>
                                        </a:rPr>
                                        <m:t>𝒈𝒔</m:t>
                                      </m:r>
                                    </m:sub>
                                  </m:sSub>
                                </m:den>
                              </m:f>
                            </m:num>
                            <m:den>
                              <m:sSub>
                                <m:sSubPr>
                                  <m:ctrlPr>
                                    <a:rPr lang="en-US" sz="1400" b="1" i="1">
                                      <a:solidFill>
                                        <a:srgbClr val="000000"/>
                                      </a:solidFill>
                                      <a:latin typeface="Cambria Math"/>
                                      <a:ea typeface="Cambria Math"/>
                                    </a:rPr>
                                  </m:ctrlPr>
                                </m:sSubPr>
                                <m:e>
                                  <m:r>
                                    <a:rPr lang="en-US" sz="1400" b="1" i="1">
                                      <a:solidFill>
                                        <a:srgbClr val="000000"/>
                                      </a:solidFill>
                                      <a:latin typeface="Cambria Math"/>
                                      <a:ea typeface="Cambria Math"/>
                                    </a:rPr>
                                    <m:t>𝑹</m:t>
                                  </m:r>
                                </m:e>
                                <m:sub>
                                  <m:r>
                                    <a:rPr lang="en-US" sz="1400" b="1" i="1" smtClean="0">
                                      <a:solidFill>
                                        <a:srgbClr val="000000"/>
                                      </a:solidFill>
                                      <a:latin typeface="Cambria Math"/>
                                      <a:ea typeface="Cambria Math"/>
                                    </a:rPr>
                                    <m:t>𝒔</m:t>
                                  </m:r>
                                </m:sub>
                              </m:sSub>
                              <m:r>
                                <a:rPr lang="en-US" sz="1400" b="1" i="1" smtClean="0">
                                  <a:solidFill>
                                    <a:srgbClr val="000000"/>
                                  </a:solidFill>
                                  <a:latin typeface="Cambria Math"/>
                                  <a:ea typeface="Cambria Math"/>
                                </a:rPr>
                                <m:t>+</m:t>
                              </m:r>
                              <m:sSub>
                                <m:sSubPr>
                                  <m:ctrlPr>
                                    <a:rPr lang="en-US" sz="1400" b="1" i="1">
                                      <a:solidFill>
                                        <a:srgbClr val="000000"/>
                                      </a:solidFill>
                                      <a:latin typeface="Cambria Math"/>
                                      <a:ea typeface="Cambria Math"/>
                                    </a:rPr>
                                  </m:ctrlPr>
                                </m:sSubPr>
                                <m:e>
                                  <m:r>
                                    <a:rPr lang="en-US" sz="1400" b="1" i="1">
                                      <a:solidFill>
                                        <a:srgbClr val="000000"/>
                                      </a:solidFill>
                                      <a:latin typeface="Cambria Math"/>
                                      <a:ea typeface="Cambria Math"/>
                                    </a:rPr>
                                    <m:t>𝑹</m:t>
                                  </m:r>
                                </m:e>
                                <m:sub>
                                  <m:r>
                                    <a:rPr lang="en-US" sz="1400" b="1" i="1">
                                      <a:solidFill>
                                        <a:srgbClr val="000000"/>
                                      </a:solidFill>
                                      <a:latin typeface="Cambria Math"/>
                                      <a:ea typeface="Cambria Math"/>
                                    </a:rPr>
                                    <m:t>𝒈</m:t>
                                  </m:r>
                                </m:sub>
                              </m:sSub>
                              <m:r>
                                <a:rPr lang="en-US" sz="1400" b="1" i="1">
                                  <a:solidFill>
                                    <a:srgbClr val="000000"/>
                                  </a:solidFill>
                                  <a:latin typeface="Cambria Math"/>
                                  <a:ea typeface="Cambria Math"/>
                                </a:rPr>
                                <m:t>+</m:t>
                              </m:r>
                              <m:f>
                                <m:fPr>
                                  <m:ctrlPr>
                                    <a:rPr lang="en-US" sz="1400" b="1" i="1">
                                      <a:solidFill>
                                        <a:srgbClr val="000000"/>
                                      </a:solidFill>
                                      <a:latin typeface="Cambria Math"/>
                                      <a:ea typeface="Cambria Math"/>
                                    </a:rPr>
                                  </m:ctrlPr>
                                </m:fPr>
                                <m:num>
                                  <m:r>
                                    <a:rPr lang="en-US" sz="1400" b="1" i="1">
                                      <a:solidFill>
                                        <a:srgbClr val="000000"/>
                                      </a:solidFill>
                                      <a:latin typeface="Cambria Math"/>
                                      <a:ea typeface="Cambria Math"/>
                                    </a:rPr>
                                    <m:t>𝟏</m:t>
                                  </m:r>
                                </m:num>
                                <m:den>
                                  <m:r>
                                    <a:rPr lang="en-US" sz="1400" b="1" i="1">
                                      <a:solidFill>
                                        <a:srgbClr val="000000"/>
                                      </a:solidFill>
                                      <a:latin typeface="Cambria Math"/>
                                      <a:ea typeface="Cambria Math"/>
                                    </a:rPr>
                                    <m:t>𝒋</m:t>
                                  </m:r>
                                  <m:r>
                                    <a:rPr lang="en-US" sz="1400" b="1" i="1">
                                      <a:solidFill>
                                        <a:srgbClr val="000000"/>
                                      </a:solidFill>
                                      <a:latin typeface="Cambria Math"/>
                                      <a:ea typeface="Cambria Math"/>
                                    </a:rPr>
                                    <m:t>𝝎</m:t>
                                  </m:r>
                                  <m:sSub>
                                    <m:sSubPr>
                                      <m:ctrlPr>
                                        <a:rPr lang="en-US" sz="1400" b="1" i="1">
                                          <a:solidFill>
                                            <a:srgbClr val="000000"/>
                                          </a:solidFill>
                                          <a:latin typeface="Cambria Math"/>
                                          <a:ea typeface="Cambria Math"/>
                                        </a:rPr>
                                      </m:ctrlPr>
                                    </m:sSubPr>
                                    <m:e>
                                      <m:r>
                                        <a:rPr lang="en-US" sz="1400" b="1" i="1">
                                          <a:solidFill>
                                            <a:srgbClr val="000000"/>
                                          </a:solidFill>
                                          <a:latin typeface="Cambria Math"/>
                                          <a:ea typeface="Cambria Math"/>
                                        </a:rPr>
                                        <m:t>𝑪</m:t>
                                      </m:r>
                                    </m:e>
                                    <m:sub>
                                      <m:r>
                                        <a:rPr lang="en-US" sz="1400" b="1" i="1">
                                          <a:solidFill>
                                            <a:srgbClr val="000000"/>
                                          </a:solidFill>
                                          <a:latin typeface="Cambria Math"/>
                                          <a:ea typeface="Cambria Math"/>
                                        </a:rPr>
                                        <m:t>𝒈𝒔</m:t>
                                      </m:r>
                                    </m:sub>
                                  </m:sSub>
                                </m:den>
                              </m:f>
                            </m:den>
                          </m:f>
                        </m:e>
                      </m:d>
                      <m:acc>
                        <m:accPr>
                          <m:chr m:val="̅"/>
                          <m:ctrlPr>
                            <a:rPr lang="en-US" sz="1400" b="1" i="1">
                              <a:solidFill>
                                <a:srgbClr val="000000"/>
                              </a:solidFill>
                              <a:latin typeface="Cambria Math"/>
                            </a:rPr>
                          </m:ctrlPr>
                        </m:accPr>
                        <m:e>
                          <m:sSub>
                            <m:sSubPr>
                              <m:ctrlPr>
                                <a:rPr lang="en-US" sz="1400" b="1" i="1">
                                  <a:solidFill>
                                    <a:srgbClr val="000000"/>
                                  </a:solidFill>
                                  <a:latin typeface="Cambria Math"/>
                                </a:rPr>
                              </m:ctrlPr>
                            </m:sSubPr>
                            <m:e>
                              <m:r>
                                <a:rPr lang="en-US" sz="1400" b="1">
                                  <a:solidFill>
                                    <a:srgbClr val="000000"/>
                                  </a:solidFill>
                                  <a:latin typeface="Cambria Math"/>
                                </a:rPr>
                                <m:t> </m:t>
                              </m:r>
                              <m:r>
                                <a:rPr lang="en-US" sz="1400" b="1">
                                  <a:solidFill>
                                    <a:srgbClr val="000000"/>
                                  </a:solidFill>
                                  <a:latin typeface="Cambria Math"/>
                                </a:rPr>
                                <m:t>𝐯</m:t>
                              </m:r>
                            </m:e>
                            <m:sub>
                              <m:r>
                                <a:rPr lang="en-US" sz="1400" b="1">
                                  <a:solidFill>
                                    <a:srgbClr val="000000"/>
                                  </a:solidFill>
                                  <a:latin typeface="Cambria Math"/>
                                </a:rPr>
                                <m:t>𝐧</m:t>
                              </m:r>
                              <m:r>
                                <a:rPr lang="en-US" sz="1400" b="1" i="0" smtClean="0">
                                  <a:solidFill>
                                    <a:srgbClr val="000000"/>
                                  </a:solidFill>
                                  <a:latin typeface="Cambria Math"/>
                                </a:rPr>
                                <m:t>,</m:t>
                              </m:r>
                              <m:r>
                                <a:rPr lang="en-US" sz="1400" b="1" i="0" smtClean="0">
                                  <a:solidFill>
                                    <a:srgbClr val="000000"/>
                                  </a:solidFill>
                                  <a:latin typeface="Cambria Math"/>
                                </a:rPr>
                                <m:t>𝐢𝐧</m:t>
                              </m:r>
                            </m:sub>
                          </m:sSub>
                        </m:e>
                      </m:acc>
                      <m:r>
                        <a:rPr lang="en-US" sz="1400" b="1" i="1" smtClean="0">
                          <a:solidFill>
                            <a:srgbClr val="000000"/>
                          </a:solidFill>
                          <a:latin typeface="Cambria Math"/>
                        </a:rPr>
                        <m:t>  </m:t>
                      </m:r>
                      <m:r>
                        <a:rPr lang="en-US" sz="1400" b="1" i="0" smtClean="0">
                          <a:solidFill>
                            <a:srgbClr val="000000"/>
                          </a:solidFill>
                          <a:latin typeface="Cambria Math"/>
                        </a:rPr>
                        <m:t>         (</m:t>
                      </m:r>
                      <m:r>
                        <a:rPr lang="en-US" sz="1400" b="1" i="0" smtClean="0">
                          <a:solidFill>
                            <a:srgbClr val="000000"/>
                          </a:solidFill>
                          <a:latin typeface="Cambria Math"/>
                          <a:ea typeface="Cambria Math"/>
                        </a:rPr>
                        <m:t>𝟐</m:t>
                      </m:r>
                      <m:r>
                        <a:rPr lang="en-US" sz="1400" b="1">
                          <a:solidFill>
                            <a:srgbClr val="000000"/>
                          </a:solidFill>
                          <a:latin typeface="Cambria Math"/>
                          <a:ea typeface="Cambria Math"/>
                        </a:rPr>
                        <m:t>)</m:t>
                      </m:r>
                    </m:oMath>
                  </m:oMathPara>
                </a14:m>
                <a:endParaRPr lang="en-US" sz="1400" b="1" dirty="0">
                  <a:solidFill>
                    <a:srgbClr val="000000"/>
                  </a:solidFill>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4724400" y="3124200"/>
                <a:ext cx="4114800" cy="939360"/>
              </a:xfrm>
              <a:prstGeom prst="rect">
                <a:avLst/>
              </a:prstGeom>
              <a:blipFill rotWithShape="1">
                <a:blip r:embed="rId6"/>
                <a:stretch>
                  <a:fillRect/>
                </a:stretch>
              </a:blipFill>
            </p:spPr>
            <p:txBody>
              <a:bodyPr/>
              <a:lstStyle/>
              <a:p>
                <a:r>
                  <a:rPr lang="en-US">
                    <a:noFill/>
                  </a:rPr>
                  <a:t> </a:t>
                </a:r>
              </a:p>
            </p:txBody>
          </p:sp>
        </mc:Fallback>
      </mc:AlternateContent>
      <p:sp>
        <p:nvSpPr>
          <p:cNvPr id="9" name="Striped Right Arrow 8"/>
          <p:cNvSpPr/>
          <p:nvPr/>
        </p:nvSpPr>
        <p:spPr>
          <a:xfrm rot="2137909">
            <a:off x="4575547" y="2110447"/>
            <a:ext cx="450104" cy="4572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Striped Right Arrow 9"/>
          <p:cNvSpPr/>
          <p:nvPr/>
        </p:nvSpPr>
        <p:spPr>
          <a:xfrm rot="19786259">
            <a:off x="4580288" y="3663620"/>
            <a:ext cx="450104" cy="4572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mc:AlternateContent xmlns:mc="http://schemas.openxmlformats.org/markup-compatibility/2006" xmlns:a14="http://schemas.microsoft.com/office/drawing/2010/main">
        <mc:Choice Requires="a14">
          <p:sp>
            <p:nvSpPr>
              <p:cNvPr id="11" name="TextBox 10"/>
              <p:cNvSpPr txBox="1"/>
              <p:nvPr/>
            </p:nvSpPr>
            <p:spPr>
              <a:xfrm>
                <a:off x="4591383" y="4267200"/>
                <a:ext cx="4317913" cy="1764266"/>
              </a:xfrm>
              <a:prstGeom prst="rect">
                <a:avLst/>
              </a:prstGeom>
              <a:noFill/>
            </p:spPr>
            <p:txBody>
              <a:bodyPr wrap="none" rtlCol="0">
                <a:spAutoFit/>
              </a:bodyPr>
              <a:lstStyle/>
              <a:p>
                <a:r>
                  <a:rPr lang="en-US" sz="1400" b="1" dirty="0" smtClean="0">
                    <a:solidFill>
                      <a:srgbClr val="000000"/>
                    </a:solidFill>
                  </a:rPr>
                  <a:t>    (1)=(2),</a:t>
                </a:r>
                <a14:m>
                  <m:oMath xmlns:m="http://schemas.openxmlformats.org/officeDocument/2006/math">
                    <m:r>
                      <a:rPr lang="en-US" sz="1400" b="1">
                        <a:solidFill>
                          <a:srgbClr val="000000"/>
                        </a:solidFill>
                        <a:latin typeface="Cambria Math"/>
                        <a:ea typeface="Cambria Math"/>
                      </a:rPr>
                      <m:t> </m:t>
                    </m:r>
                  </m:oMath>
                </a14:m>
                <a:r>
                  <a:rPr lang="en-US" b="1" dirty="0">
                    <a:solidFill>
                      <a:srgbClr val="000000"/>
                    </a:solidFill>
                    <a:latin typeface="Cambria Math"/>
                    <a:ea typeface="Cambria Math"/>
                  </a:rPr>
                  <a:t>∴</a:t>
                </a:r>
                <a14:m>
                  <m:oMath xmlns:m="http://schemas.openxmlformats.org/officeDocument/2006/math">
                    <m:acc>
                      <m:accPr>
                        <m:chr m:val="̅"/>
                        <m:ctrlPr>
                          <a:rPr lang="en-US" b="1" i="1">
                            <a:solidFill>
                              <a:srgbClr val="000000"/>
                            </a:solidFill>
                            <a:latin typeface="Cambria Math"/>
                          </a:rPr>
                        </m:ctrlPr>
                      </m:accPr>
                      <m:e>
                        <m:sSub>
                          <m:sSubPr>
                            <m:ctrlPr>
                              <a:rPr lang="en-US" b="1" i="1">
                                <a:solidFill>
                                  <a:srgbClr val="000000"/>
                                </a:solidFill>
                                <a:latin typeface="Cambria Math"/>
                              </a:rPr>
                            </m:ctrlPr>
                          </m:sSubPr>
                          <m:e>
                            <m:r>
                              <a:rPr lang="en-US" b="1">
                                <a:solidFill>
                                  <a:srgbClr val="000000"/>
                                </a:solidFill>
                                <a:latin typeface="Cambria Math"/>
                              </a:rPr>
                              <m:t> </m:t>
                            </m:r>
                            <m:r>
                              <a:rPr lang="en-US" b="1">
                                <a:solidFill>
                                  <a:srgbClr val="000000"/>
                                </a:solidFill>
                                <a:latin typeface="Cambria Math"/>
                              </a:rPr>
                              <m:t>𝐯</m:t>
                            </m:r>
                          </m:e>
                          <m:sub>
                            <m:r>
                              <a:rPr lang="en-US" b="1">
                                <a:solidFill>
                                  <a:srgbClr val="000000"/>
                                </a:solidFill>
                                <a:latin typeface="Cambria Math"/>
                              </a:rPr>
                              <m:t>𝐧</m:t>
                            </m:r>
                            <m:r>
                              <a:rPr lang="en-US" b="1" i="0" smtClean="0">
                                <a:solidFill>
                                  <a:srgbClr val="000000"/>
                                </a:solidFill>
                                <a:latin typeface="Cambria Math"/>
                              </a:rPr>
                              <m:t>,</m:t>
                            </m:r>
                            <m:r>
                              <a:rPr lang="en-US" b="1" i="0" smtClean="0">
                                <a:solidFill>
                                  <a:srgbClr val="000000"/>
                                </a:solidFill>
                                <a:latin typeface="Cambria Math"/>
                              </a:rPr>
                              <m:t>𝐢𝐧</m:t>
                            </m:r>
                          </m:sub>
                        </m:sSub>
                      </m:e>
                    </m:acc>
                    <m:r>
                      <a:rPr lang="en-US" b="1">
                        <a:solidFill>
                          <a:srgbClr val="000000"/>
                        </a:solidFill>
                        <a:latin typeface="Cambria Math"/>
                      </a:rPr>
                      <m:t>=</m:t>
                    </m:r>
                    <m:acc>
                      <m:accPr>
                        <m:chr m:val="̅"/>
                        <m:ctrlPr>
                          <a:rPr lang="en-US" b="1" i="1">
                            <a:solidFill>
                              <a:srgbClr val="000000"/>
                            </a:solidFill>
                            <a:latin typeface="Cambria Math"/>
                          </a:rPr>
                        </m:ctrlPr>
                      </m:accPr>
                      <m:e>
                        <m:sSub>
                          <m:sSubPr>
                            <m:ctrlPr>
                              <a:rPr lang="en-US" b="1" i="1">
                                <a:solidFill>
                                  <a:srgbClr val="000000"/>
                                </a:solidFill>
                                <a:latin typeface="Cambria Math"/>
                              </a:rPr>
                            </m:ctrlPr>
                          </m:sSubPr>
                          <m:e>
                            <m:r>
                              <a:rPr lang="en-US" b="1">
                                <a:solidFill>
                                  <a:srgbClr val="000000"/>
                                </a:solidFill>
                                <a:latin typeface="Cambria Math"/>
                              </a:rPr>
                              <m:t> </m:t>
                            </m:r>
                            <m:r>
                              <a:rPr lang="en-US" b="1">
                                <a:solidFill>
                                  <a:srgbClr val="000000"/>
                                </a:solidFill>
                                <a:latin typeface="Cambria Math"/>
                              </a:rPr>
                              <m:t>𝐯</m:t>
                            </m:r>
                          </m:e>
                          <m:sub>
                            <m:r>
                              <a:rPr lang="en-US" b="1">
                                <a:solidFill>
                                  <a:srgbClr val="000000"/>
                                </a:solidFill>
                                <a:latin typeface="Cambria Math"/>
                              </a:rPr>
                              <m:t>𝐧𝐠</m:t>
                            </m:r>
                          </m:sub>
                        </m:sSub>
                      </m:e>
                    </m:acc>
                    <m:r>
                      <a:rPr lang="en-US" b="1" i="1" smtClean="0">
                        <a:solidFill>
                          <a:srgbClr val="000000"/>
                        </a:solidFill>
                        <a:latin typeface="Cambria Math"/>
                      </a:rPr>
                      <m:t>+</m:t>
                    </m:r>
                    <m:f>
                      <m:fPr>
                        <m:ctrlPr>
                          <a:rPr lang="en-US" b="1" i="1" smtClean="0">
                            <a:solidFill>
                              <a:srgbClr val="000000"/>
                            </a:solidFill>
                            <a:latin typeface="Cambria Math"/>
                          </a:rPr>
                        </m:ctrlPr>
                      </m:fPr>
                      <m:num>
                        <m:acc>
                          <m:accPr>
                            <m:chr m:val="̅"/>
                            <m:ctrlPr>
                              <a:rPr lang="en-US" b="1" i="1">
                                <a:solidFill>
                                  <a:srgbClr val="000000"/>
                                </a:solidFill>
                                <a:latin typeface="Cambria Math"/>
                              </a:rPr>
                            </m:ctrlPr>
                          </m:accPr>
                          <m:e>
                            <m:sSub>
                              <m:sSubPr>
                                <m:ctrlPr>
                                  <a:rPr lang="en-US" b="1" i="1">
                                    <a:solidFill>
                                      <a:srgbClr val="000000"/>
                                    </a:solidFill>
                                    <a:latin typeface="Cambria Math"/>
                                  </a:rPr>
                                </m:ctrlPr>
                              </m:sSubPr>
                              <m:e>
                                <m:r>
                                  <a:rPr lang="en-US" b="1">
                                    <a:solidFill>
                                      <a:srgbClr val="000000"/>
                                    </a:solidFill>
                                    <a:latin typeface="Cambria Math"/>
                                  </a:rPr>
                                  <m:t>𝐢</m:t>
                                </m:r>
                              </m:e>
                              <m:sub>
                                <m:r>
                                  <a:rPr lang="en-US" b="1">
                                    <a:solidFill>
                                      <a:srgbClr val="000000"/>
                                    </a:solidFill>
                                    <a:latin typeface="Cambria Math"/>
                                  </a:rPr>
                                  <m:t>𝐧𝐝</m:t>
                                </m:r>
                              </m:sub>
                            </m:sSub>
                          </m:e>
                        </m:acc>
                      </m:num>
                      <m:den>
                        <m:sSub>
                          <m:sSubPr>
                            <m:ctrlPr>
                              <a:rPr lang="en-US" b="1" i="1">
                                <a:solidFill>
                                  <a:srgbClr val="000000"/>
                                </a:solidFill>
                                <a:latin typeface="Cambria Math"/>
                                <a:ea typeface="Cambria Math"/>
                              </a:rPr>
                            </m:ctrlPr>
                          </m:sSubPr>
                          <m:e>
                            <m:r>
                              <a:rPr lang="en-US" b="1">
                                <a:solidFill>
                                  <a:srgbClr val="000000"/>
                                </a:solidFill>
                                <a:latin typeface="Cambria Math"/>
                                <a:ea typeface="Cambria Math"/>
                              </a:rPr>
                              <m:t>𝐠</m:t>
                            </m:r>
                          </m:e>
                          <m:sub>
                            <m:r>
                              <a:rPr lang="en-US" b="1">
                                <a:solidFill>
                                  <a:srgbClr val="000000"/>
                                </a:solidFill>
                                <a:latin typeface="Cambria Math"/>
                                <a:ea typeface="Cambria Math"/>
                              </a:rPr>
                              <m:t>𝐦</m:t>
                            </m:r>
                          </m:sub>
                        </m:sSub>
                        <m:d>
                          <m:dPr>
                            <m:ctrlPr>
                              <a:rPr lang="en-US" b="1" i="1">
                                <a:solidFill>
                                  <a:srgbClr val="000000"/>
                                </a:solidFill>
                                <a:latin typeface="Cambria Math"/>
                                <a:ea typeface="Cambria Math"/>
                              </a:rPr>
                            </m:ctrlPr>
                          </m:dPr>
                          <m:e>
                            <m:f>
                              <m:fPr>
                                <m:ctrlPr>
                                  <a:rPr lang="en-US" b="1" i="1">
                                    <a:solidFill>
                                      <a:srgbClr val="000000"/>
                                    </a:solidFill>
                                    <a:latin typeface="Cambria Math"/>
                                    <a:ea typeface="Cambria Math"/>
                                  </a:rPr>
                                </m:ctrlPr>
                              </m:fPr>
                              <m:num>
                                <m:f>
                                  <m:fPr>
                                    <m:ctrlPr>
                                      <a:rPr lang="en-US" b="1" i="1">
                                        <a:solidFill>
                                          <a:srgbClr val="000000"/>
                                        </a:solidFill>
                                        <a:latin typeface="Cambria Math"/>
                                        <a:ea typeface="Cambria Math"/>
                                      </a:rPr>
                                    </m:ctrlPr>
                                  </m:fPr>
                                  <m:num>
                                    <m:r>
                                      <a:rPr lang="en-US" b="1" i="1">
                                        <a:solidFill>
                                          <a:srgbClr val="000000"/>
                                        </a:solidFill>
                                        <a:latin typeface="Cambria Math"/>
                                        <a:ea typeface="Cambria Math"/>
                                      </a:rPr>
                                      <m:t>𝟏</m:t>
                                    </m:r>
                                  </m:num>
                                  <m:den>
                                    <m:r>
                                      <a:rPr lang="en-US" b="1" i="1">
                                        <a:solidFill>
                                          <a:srgbClr val="000000"/>
                                        </a:solidFill>
                                        <a:latin typeface="Cambria Math"/>
                                        <a:ea typeface="Cambria Math"/>
                                      </a:rPr>
                                      <m:t>𝒋</m:t>
                                    </m:r>
                                    <m:r>
                                      <a:rPr lang="en-US" b="1" i="1">
                                        <a:solidFill>
                                          <a:srgbClr val="000000"/>
                                        </a:solidFill>
                                        <a:latin typeface="Cambria Math"/>
                                        <a:ea typeface="Cambria Math"/>
                                      </a:rPr>
                                      <m:t>𝝎</m:t>
                                    </m:r>
                                    <m:sSub>
                                      <m:sSubPr>
                                        <m:ctrlPr>
                                          <a:rPr lang="en-US" b="1" i="1">
                                            <a:solidFill>
                                              <a:srgbClr val="000000"/>
                                            </a:solidFill>
                                            <a:latin typeface="Cambria Math"/>
                                            <a:ea typeface="Cambria Math"/>
                                          </a:rPr>
                                        </m:ctrlPr>
                                      </m:sSubPr>
                                      <m:e>
                                        <m:r>
                                          <a:rPr lang="en-US" b="1" i="1">
                                            <a:solidFill>
                                              <a:srgbClr val="000000"/>
                                            </a:solidFill>
                                            <a:latin typeface="Cambria Math"/>
                                            <a:ea typeface="Cambria Math"/>
                                          </a:rPr>
                                          <m:t>𝑪</m:t>
                                        </m:r>
                                      </m:e>
                                      <m:sub>
                                        <m:r>
                                          <a:rPr lang="en-US" b="1" i="1">
                                            <a:solidFill>
                                              <a:srgbClr val="000000"/>
                                            </a:solidFill>
                                            <a:latin typeface="Cambria Math"/>
                                            <a:ea typeface="Cambria Math"/>
                                          </a:rPr>
                                          <m:t>𝒈𝒔</m:t>
                                        </m:r>
                                      </m:sub>
                                    </m:sSub>
                                  </m:den>
                                </m:f>
                              </m:num>
                              <m:den>
                                <m:sSub>
                                  <m:sSubPr>
                                    <m:ctrlPr>
                                      <a:rPr lang="en-US" b="1" i="1">
                                        <a:solidFill>
                                          <a:srgbClr val="000000"/>
                                        </a:solidFill>
                                        <a:latin typeface="Cambria Math"/>
                                        <a:ea typeface="Cambria Math"/>
                                      </a:rPr>
                                    </m:ctrlPr>
                                  </m:sSubPr>
                                  <m:e>
                                    <m:r>
                                      <a:rPr lang="en-US" b="1" i="1">
                                        <a:solidFill>
                                          <a:srgbClr val="000000"/>
                                        </a:solidFill>
                                        <a:latin typeface="Cambria Math"/>
                                        <a:ea typeface="Cambria Math"/>
                                      </a:rPr>
                                      <m:t>𝑹</m:t>
                                    </m:r>
                                  </m:e>
                                  <m:sub>
                                    <m:r>
                                      <a:rPr lang="en-US" b="1" i="1" smtClean="0">
                                        <a:solidFill>
                                          <a:srgbClr val="000000"/>
                                        </a:solidFill>
                                        <a:latin typeface="Cambria Math"/>
                                        <a:ea typeface="Cambria Math"/>
                                      </a:rPr>
                                      <m:t>𝒔</m:t>
                                    </m:r>
                                  </m:sub>
                                </m:sSub>
                                <m:r>
                                  <a:rPr lang="en-US" b="1" i="1" smtClean="0">
                                    <a:solidFill>
                                      <a:srgbClr val="000000"/>
                                    </a:solidFill>
                                    <a:latin typeface="Cambria Math"/>
                                    <a:ea typeface="Cambria Math"/>
                                  </a:rPr>
                                  <m:t>+</m:t>
                                </m:r>
                                <m:sSub>
                                  <m:sSubPr>
                                    <m:ctrlPr>
                                      <a:rPr lang="en-US" b="1" i="1">
                                        <a:solidFill>
                                          <a:srgbClr val="000000"/>
                                        </a:solidFill>
                                        <a:latin typeface="Cambria Math"/>
                                        <a:ea typeface="Cambria Math"/>
                                      </a:rPr>
                                    </m:ctrlPr>
                                  </m:sSubPr>
                                  <m:e>
                                    <m:r>
                                      <a:rPr lang="en-US" b="1" i="1">
                                        <a:solidFill>
                                          <a:srgbClr val="000000"/>
                                        </a:solidFill>
                                        <a:latin typeface="Cambria Math"/>
                                        <a:ea typeface="Cambria Math"/>
                                      </a:rPr>
                                      <m:t>𝑹</m:t>
                                    </m:r>
                                  </m:e>
                                  <m:sub>
                                    <m:r>
                                      <a:rPr lang="en-US" b="1" i="1">
                                        <a:solidFill>
                                          <a:srgbClr val="000000"/>
                                        </a:solidFill>
                                        <a:latin typeface="Cambria Math"/>
                                        <a:ea typeface="Cambria Math"/>
                                      </a:rPr>
                                      <m:t>𝒈</m:t>
                                    </m:r>
                                  </m:sub>
                                </m:sSub>
                                <m:r>
                                  <a:rPr lang="en-US" b="1" i="1">
                                    <a:solidFill>
                                      <a:srgbClr val="000000"/>
                                    </a:solidFill>
                                    <a:latin typeface="Cambria Math"/>
                                    <a:ea typeface="Cambria Math"/>
                                  </a:rPr>
                                  <m:t>+</m:t>
                                </m:r>
                                <m:f>
                                  <m:fPr>
                                    <m:ctrlPr>
                                      <a:rPr lang="en-US" b="1" i="1">
                                        <a:solidFill>
                                          <a:srgbClr val="000000"/>
                                        </a:solidFill>
                                        <a:latin typeface="Cambria Math"/>
                                        <a:ea typeface="Cambria Math"/>
                                      </a:rPr>
                                    </m:ctrlPr>
                                  </m:fPr>
                                  <m:num>
                                    <m:r>
                                      <a:rPr lang="en-US" b="1" i="1">
                                        <a:solidFill>
                                          <a:srgbClr val="000000"/>
                                        </a:solidFill>
                                        <a:latin typeface="Cambria Math"/>
                                        <a:ea typeface="Cambria Math"/>
                                      </a:rPr>
                                      <m:t>𝟏</m:t>
                                    </m:r>
                                  </m:num>
                                  <m:den>
                                    <m:r>
                                      <a:rPr lang="en-US" b="1" i="1">
                                        <a:solidFill>
                                          <a:srgbClr val="000000"/>
                                        </a:solidFill>
                                        <a:latin typeface="Cambria Math"/>
                                        <a:ea typeface="Cambria Math"/>
                                      </a:rPr>
                                      <m:t>𝒋</m:t>
                                    </m:r>
                                    <m:r>
                                      <a:rPr lang="en-US" b="1" i="1">
                                        <a:solidFill>
                                          <a:srgbClr val="000000"/>
                                        </a:solidFill>
                                        <a:latin typeface="Cambria Math"/>
                                        <a:ea typeface="Cambria Math"/>
                                      </a:rPr>
                                      <m:t>𝝎</m:t>
                                    </m:r>
                                    <m:sSub>
                                      <m:sSubPr>
                                        <m:ctrlPr>
                                          <a:rPr lang="en-US" b="1" i="1">
                                            <a:solidFill>
                                              <a:srgbClr val="000000"/>
                                            </a:solidFill>
                                            <a:latin typeface="Cambria Math"/>
                                            <a:ea typeface="Cambria Math"/>
                                          </a:rPr>
                                        </m:ctrlPr>
                                      </m:sSubPr>
                                      <m:e>
                                        <m:r>
                                          <a:rPr lang="en-US" b="1" i="1">
                                            <a:solidFill>
                                              <a:srgbClr val="000000"/>
                                            </a:solidFill>
                                            <a:latin typeface="Cambria Math"/>
                                            <a:ea typeface="Cambria Math"/>
                                          </a:rPr>
                                          <m:t>𝑪</m:t>
                                        </m:r>
                                      </m:e>
                                      <m:sub>
                                        <m:r>
                                          <a:rPr lang="en-US" b="1" i="1">
                                            <a:solidFill>
                                              <a:srgbClr val="000000"/>
                                            </a:solidFill>
                                            <a:latin typeface="Cambria Math"/>
                                            <a:ea typeface="Cambria Math"/>
                                          </a:rPr>
                                          <m:t>𝒈𝒔</m:t>
                                        </m:r>
                                      </m:sub>
                                    </m:sSub>
                                  </m:den>
                                </m:f>
                              </m:den>
                            </m:f>
                          </m:e>
                        </m:d>
                      </m:den>
                    </m:f>
                  </m:oMath>
                </a14:m>
                <a:endParaRPr lang="en-US" b="1" dirty="0" smtClean="0">
                  <a:solidFill>
                    <a:srgbClr val="000000"/>
                  </a:solidFill>
                </a:endParaRPr>
              </a:p>
              <a:p>
                <a:pPr/>
                <a14:m>
                  <m:oMathPara xmlns:m="http://schemas.openxmlformats.org/officeDocument/2006/math">
                    <m:oMathParaPr>
                      <m:jc m:val="centerGroup"/>
                    </m:oMathParaPr>
                    <m:oMath xmlns:m="http://schemas.openxmlformats.org/officeDocument/2006/math">
                      <m:r>
                        <a:rPr lang="en-US" b="1" i="0" smtClean="0">
                          <a:solidFill>
                            <a:srgbClr val="000000"/>
                          </a:solidFill>
                          <a:latin typeface="Cambria Math"/>
                        </a:rPr>
                        <m:t>                   </m:t>
                      </m:r>
                    </m:oMath>
                  </m:oMathPara>
                </a14:m>
                <a:endParaRPr lang="en-US" b="1" i="0" dirty="0" smtClean="0">
                  <a:solidFill>
                    <a:srgbClr val="000000"/>
                  </a:solidFill>
                  <a:latin typeface="Cambria Math"/>
                </a:endParaRPr>
              </a:p>
              <a:p>
                <a:r>
                  <a:rPr lang="en-US" b="1" dirty="0" smtClean="0">
                    <a:solidFill>
                      <a:srgbClr val="000000"/>
                    </a:solidFill>
                  </a:rPr>
                  <a:t>                        </a:t>
                </a:r>
                <a14:m>
                  <m:oMath xmlns:m="http://schemas.openxmlformats.org/officeDocument/2006/math">
                    <m:r>
                      <a:rPr lang="en-US" b="1">
                        <a:solidFill>
                          <a:srgbClr val="000000"/>
                        </a:solidFill>
                        <a:latin typeface="Cambria Math"/>
                      </a:rPr>
                      <m:t>=</m:t>
                    </m:r>
                    <m:acc>
                      <m:accPr>
                        <m:chr m:val="̅"/>
                        <m:ctrlPr>
                          <a:rPr lang="en-US" b="1" i="1">
                            <a:solidFill>
                              <a:srgbClr val="000000"/>
                            </a:solidFill>
                            <a:latin typeface="Cambria Math"/>
                          </a:rPr>
                        </m:ctrlPr>
                      </m:accPr>
                      <m:e>
                        <m:sSub>
                          <m:sSubPr>
                            <m:ctrlPr>
                              <a:rPr lang="en-US" b="1" i="1">
                                <a:solidFill>
                                  <a:srgbClr val="000000"/>
                                </a:solidFill>
                                <a:latin typeface="Cambria Math"/>
                              </a:rPr>
                            </m:ctrlPr>
                          </m:sSubPr>
                          <m:e>
                            <m:r>
                              <a:rPr lang="en-US" b="1">
                                <a:solidFill>
                                  <a:srgbClr val="000000"/>
                                </a:solidFill>
                                <a:latin typeface="Cambria Math"/>
                              </a:rPr>
                              <m:t> </m:t>
                            </m:r>
                            <m:r>
                              <a:rPr lang="en-US" b="1">
                                <a:solidFill>
                                  <a:srgbClr val="000000"/>
                                </a:solidFill>
                                <a:latin typeface="Cambria Math"/>
                              </a:rPr>
                              <m:t>𝐯</m:t>
                            </m:r>
                          </m:e>
                          <m:sub>
                            <m:r>
                              <a:rPr lang="en-US" b="1">
                                <a:solidFill>
                                  <a:srgbClr val="000000"/>
                                </a:solidFill>
                                <a:latin typeface="Cambria Math"/>
                              </a:rPr>
                              <m:t>𝐧𝐠</m:t>
                            </m:r>
                          </m:sub>
                        </m:sSub>
                      </m:e>
                    </m:acc>
                    <m:r>
                      <a:rPr lang="en-US" b="1" i="1">
                        <a:solidFill>
                          <a:srgbClr val="000000"/>
                        </a:solidFill>
                        <a:latin typeface="Cambria Math"/>
                      </a:rPr>
                      <m:t>+</m:t>
                    </m:r>
                    <m:acc>
                      <m:accPr>
                        <m:chr m:val="̅"/>
                        <m:ctrlPr>
                          <a:rPr lang="en-US" b="1" i="1">
                            <a:solidFill>
                              <a:srgbClr val="000000"/>
                            </a:solidFill>
                            <a:latin typeface="Cambria Math"/>
                          </a:rPr>
                        </m:ctrlPr>
                      </m:accPr>
                      <m:e>
                        <m:sSub>
                          <m:sSubPr>
                            <m:ctrlPr>
                              <a:rPr lang="en-US" b="1" i="1">
                                <a:solidFill>
                                  <a:srgbClr val="000000"/>
                                </a:solidFill>
                                <a:latin typeface="Cambria Math"/>
                              </a:rPr>
                            </m:ctrlPr>
                          </m:sSubPr>
                          <m:e>
                            <m:r>
                              <a:rPr lang="en-US" b="1">
                                <a:solidFill>
                                  <a:srgbClr val="000000"/>
                                </a:solidFill>
                                <a:latin typeface="Cambria Math"/>
                              </a:rPr>
                              <m:t>𝐢</m:t>
                            </m:r>
                          </m:e>
                          <m:sub>
                            <m:r>
                              <a:rPr lang="en-US" b="1">
                                <a:solidFill>
                                  <a:srgbClr val="000000"/>
                                </a:solidFill>
                                <a:latin typeface="Cambria Math"/>
                              </a:rPr>
                              <m:t>𝐧𝐝</m:t>
                            </m:r>
                          </m:sub>
                        </m:sSub>
                      </m:e>
                    </m:acc>
                    <m:f>
                      <m:fPr>
                        <m:ctrlPr>
                          <a:rPr lang="en-US" b="1" i="1" smtClean="0">
                            <a:solidFill>
                              <a:srgbClr val="000000"/>
                            </a:solidFill>
                            <a:latin typeface="Cambria Math"/>
                          </a:rPr>
                        </m:ctrlPr>
                      </m:fPr>
                      <m:num>
                        <m:r>
                          <a:rPr lang="en-US" b="1" i="1">
                            <a:solidFill>
                              <a:srgbClr val="000000"/>
                            </a:solidFill>
                            <a:latin typeface="Cambria Math"/>
                            <a:ea typeface="Cambria Math"/>
                          </a:rPr>
                          <m:t>𝟏</m:t>
                        </m:r>
                        <m:r>
                          <a:rPr lang="en-US" b="1" i="1">
                            <a:solidFill>
                              <a:srgbClr val="000000"/>
                            </a:solidFill>
                            <a:latin typeface="Cambria Math"/>
                            <a:ea typeface="Cambria Math"/>
                          </a:rPr>
                          <m:t>+</m:t>
                        </m:r>
                        <m:r>
                          <a:rPr lang="en-US" b="1" i="1">
                            <a:solidFill>
                              <a:srgbClr val="000000"/>
                            </a:solidFill>
                            <a:latin typeface="Cambria Math"/>
                            <a:ea typeface="Cambria Math"/>
                          </a:rPr>
                          <m:t>𝒋</m:t>
                        </m:r>
                        <m:r>
                          <a:rPr lang="en-US" b="1" i="1">
                            <a:solidFill>
                              <a:srgbClr val="000000"/>
                            </a:solidFill>
                            <a:latin typeface="Cambria Math"/>
                            <a:ea typeface="Cambria Math"/>
                          </a:rPr>
                          <m:t>𝝎</m:t>
                        </m:r>
                        <m:sSub>
                          <m:sSubPr>
                            <m:ctrlPr>
                              <a:rPr lang="en-US" b="1" i="1">
                                <a:solidFill>
                                  <a:srgbClr val="000000"/>
                                </a:solidFill>
                                <a:latin typeface="Cambria Math"/>
                                <a:ea typeface="Cambria Math"/>
                              </a:rPr>
                            </m:ctrlPr>
                          </m:sSubPr>
                          <m:e>
                            <m:r>
                              <a:rPr lang="en-US" b="1" i="1">
                                <a:solidFill>
                                  <a:srgbClr val="000000"/>
                                </a:solidFill>
                                <a:latin typeface="Cambria Math"/>
                                <a:ea typeface="Cambria Math"/>
                              </a:rPr>
                              <m:t>𝑪</m:t>
                            </m:r>
                          </m:e>
                          <m:sub>
                            <m:r>
                              <a:rPr lang="en-US" b="1" i="1">
                                <a:solidFill>
                                  <a:srgbClr val="000000"/>
                                </a:solidFill>
                                <a:latin typeface="Cambria Math"/>
                                <a:ea typeface="Cambria Math"/>
                              </a:rPr>
                              <m:t>𝒈𝒔</m:t>
                            </m:r>
                          </m:sub>
                        </m:sSub>
                        <m:d>
                          <m:dPr>
                            <m:ctrlPr>
                              <a:rPr lang="en-US" b="1" i="1">
                                <a:solidFill>
                                  <a:srgbClr val="000000"/>
                                </a:solidFill>
                                <a:latin typeface="Cambria Math"/>
                                <a:ea typeface="Cambria Math"/>
                              </a:rPr>
                            </m:ctrlPr>
                          </m:dPr>
                          <m:e>
                            <m:sSub>
                              <m:sSubPr>
                                <m:ctrlPr>
                                  <a:rPr lang="en-US" b="1" i="1">
                                    <a:solidFill>
                                      <a:srgbClr val="000000"/>
                                    </a:solidFill>
                                    <a:latin typeface="Cambria Math"/>
                                    <a:ea typeface="Cambria Math"/>
                                  </a:rPr>
                                </m:ctrlPr>
                              </m:sSubPr>
                              <m:e>
                                <m:r>
                                  <a:rPr lang="en-US" b="1" i="1">
                                    <a:solidFill>
                                      <a:srgbClr val="000000"/>
                                    </a:solidFill>
                                    <a:latin typeface="Cambria Math"/>
                                    <a:ea typeface="Cambria Math"/>
                                  </a:rPr>
                                  <m:t>𝑹</m:t>
                                </m:r>
                              </m:e>
                              <m:sub>
                                <m:r>
                                  <a:rPr lang="en-US" b="1" i="1">
                                    <a:solidFill>
                                      <a:srgbClr val="000000"/>
                                    </a:solidFill>
                                    <a:latin typeface="Cambria Math"/>
                                    <a:ea typeface="Cambria Math"/>
                                  </a:rPr>
                                  <m:t>𝒔</m:t>
                                </m:r>
                              </m:sub>
                            </m:sSub>
                            <m:r>
                              <a:rPr lang="en-US" b="1" i="1">
                                <a:solidFill>
                                  <a:srgbClr val="000000"/>
                                </a:solidFill>
                                <a:latin typeface="Cambria Math"/>
                                <a:ea typeface="Cambria Math"/>
                              </a:rPr>
                              <m:t>+</m:t>
                            </m:r>
                            <m:sSub>
                              <m:sSubPr>
                                <m:ctrlPr>
                                  <a:rPr lang="en-US" b="1" i="1">
                                    <a:solidFill>
                                      <a:srgbClr val="000000"/>
                                    </a:solidFill>
                                    <a:latin typeface="Cambria Math"/>
                                    <a:ea typeface="Cambria Math"/>
                                  </a:rPr>
                                </m:ctrlPr>
                              </m:sSubPr>
                              <m:e>
                                <m:r>
                                  <a:rPr lang="en-US" b="1" i="1">
                                    <a:solidFill>
                                      <a:srgbClr val="000000"/>
                                    </a:solidFill>
                                    <a:latin typeface="Cambria Math"/>
                                    <a:ea typeface="Cambria Math"/>
                                  </a:rPr>
                                  <m:t>𝑹</m:t>
                                </m:r>
                              </m:e>
                              <m:sub>
                                <m:r>
                                  <a:rPr lang="en-US" b="1" i="1">
                                    <a:solidFill>
                                      <a:srgbClr val="000000"/>
                                    </a:solidFill>
                                    <a:latin typeface="Cambria Math"/>
                                    <a:ea typeface="Cambria Math"/>
                                  </a:rPr>
                                  <m:t>𝒈</m:t>
                                </m:r>
                              </m:sub>
                            </m:sSub>
                          </m:e>
                        </m:d>
                      </m:num>
                      <m:den>
                        <m:sSub>
                          <m:sSubPr>
                            <m:ctrlPr>
                              <a:rPr lang="en-US" b="1" i="1">
                                <a:solidFill>
                                  <a:srgbClr val="000000"/>
                                </a:solidFill>
                                <a:latin typeface="Cambria Math"/>
                                <a:ea typeface="Cambria Math"/>
                              </a:rPr>
                            </m:ctrlPr>
                          </m:sSubPr>
                          <m:e>
                            <m:r>
                              <a:rPr lang="en-US" b="1">
                                <a:solidFill>
                                  <a:srgbClr val="000000"/>
                                </a:solidFill>
                                <a:latin typeface="Cambria Math"/>
                                <a:ea typeface="Cambria Math"/>
                              </a:rPr>
                              <m:t>𝐠</m:t>
                            </m:r>
                          </m:e>
                          <m:sub>
                            <m:r>
                              <a:rPr lang="en-US" b="1">
                                <a:solidFill>
                                  <a:srgbClr val="000000"/>
                                </a:solidFill>
                                <a:latin typeface="Cambria Math"/>
                                <a:ea typeface="Cambria Math"/>
                              </a:rPr>
                              <m:t>𝐦</m:t>
                            </m:r>
                          </m:sub>
                        </m:sSub>
                      </m:den>
                    </m:f>
                  </m:oMath>
                </a14:m>
                <a:endParaRPr lang="en-US" b="1" dirty="0">
                  <a:solidFill>
                    <a:srgbClr val="000000"/>
                  </a:solidFill>
                </a:endParaRPr>
              </a:p>
            </p:txBody>
          </p:sp>
        </mc:Choice>
        <mc:Fallback xmlns="">
          <p:sp>
            <p:nvSpPr>
              <p:cNvPr id="11" name="TextBox 10"/>
              <p:cNvSpPr txBox="1">
                <a:spLocks noRot="1" noChangeAspect="1" noMove="1" noResize="1" noEditPoints="1" noAdjustHandles="1" noChangeArrowheads="1" noChangeShapeType="1" noTextEdit="1"/>
              </p:cNvSpPr>
              <p:nvPr/>
            </p:nvSpPr>
            <p:spPr>
              <a:xfrm>
                <a:off x="4591383" y="4267200"/>
                <a:ext cx="4317913" cy="1764266"/>
              </a:xfrm>
              <a:prstGeom prst="rect">
                <a:avLst/>
              </a:prstGeom>
              <a:blipFill rotWithShape="1">
                <a:blip r:embed="rId7"/>
                <a:stretch>
                  <a:fillRect/>
                </a:stretch>
              </a:blipFill>
            </p:spPr>
            <p:txBody>
              <a:bodyPr/>
              <a:lstStyle/>
              <a:p>
                <a:r>
                  <a:rPr lang="en-US">
                    <a:noFill/>
                  </a:rPr>
                  <a:t> </a:t>
                </a:r>
              </a:p>
            </p:txBody>
          </p:sp>
        </mc:Fallback>
      </mc:AlternateContent>
      <p:sp>
        <p:nvSpPr>
          <p:cNvPr id="12" name="Rectangle 11"/>
          <p:cNvSpPr/>
          <p:nvPr/>
        </p:nvSpPr>
        <p:spPr>
          <a:xfrm>
            <a:off x="6400800" y="5345668"/>
            <a:ext cx="2438400" cy="82653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Slide Number Placeholder 12"/>
          <p:cNvSpPr>
            <a:spLocks noGrp="1"/>
          </p:cNvSpPr>
          <p:nvPr>
            <p:ph type="sldNum" sz="quarter" idx="11"/>
          </p:nvPr>
        </p:nvSpPr>
        <p:spPr/>
        <p:txBody>
          <a:bodyPr/>
          <a:lstStyle/>
          <a:p>
            <a:pPr>
              <a:defRPr/>
            </a:pPr>
            <a:fld id="{18299DBC-902B-41D7-A3A4-44EB87A37C73}" type="slidenum">
              <a:rPr lang="en-US" smtClean="0"/>
              <a:pPr>
                <a:defRPr/>
              </a:pPr>
              <a:t>46</a:t>
            </a:fld>
            <a:endParaRPr lang="en-US"/>
          </a:p>
        </p:txBody>
      </p:sp>
    </p:spTree>
    <p:extLst>
      <p:ext uri="{BB962C8B-B14F-4D97-AF65-F5344CB8AC3E}">
        <p14:creationId xmlns:p14="http://schemas.microsoft.com/office/powerpoint/2010/main" val="1730409940"/>
      </p:ext>
    </p:extLst>
  </p:cSld>
  <p:clrMapOvr>
    <a:masterClrMapping/>
  </p:clrMapOv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6"/>
          <p:cNvSpPr/>
          <p:nvPr/>
        </p:nvSpPr>
        <p:spPr>
          <a:xfrm>
            <a:off x="2590800" y="2057400"/>
            <a:ext cx="2209800" cy="1371600"/>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2590800" y="3463160"/>
            <a:ext cx="2209800" cy="2362200"/>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Noise Factor</a:t>
            </a:r>
            <a:endParaRPr lang="en-US" dirty="0"/>
          </a:p>
        </p:txBody>
      </p:sp>
      <p:sp>
        <p:nvSpPr>
          <p:cNvPr id="4" name="TextBox 2"/>
          <p:cNvSpPr txBox="1">
            <a:spLocks noChangeArrowheads="1"/>
          </p:cNvSpPr>
          <p:nvPr/>
        </p:nvSpPr>
        <p:spPr bwMode="auto">
          <a:xfrm>
            <a:off x="1295400" y="1219200"/>
            <a:ext cx="70104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What we have been investigating is to model the noisy 2-port network with </a:t>
            </a:r>
            <a:r>
              <a:rPr lang="en-US" b="1" dirty="0" smtClean="0">
                <a:solidFill>
                  <a:srgbClr val="FF0000"/>
                </a:solidFill>
                <a:latin typeface="Franklin Gothic Medium Cond" pitchFamily="34" charset="0"/>
              </a:rPr>
              <a:t>input equivalent noise sources  </a:t>
            </a:r>
            <a:r>
              <a:rPr lang="en-US" b="1" dirty="0" smtClean="0">
                <a:solidFill>
                  <a:srgbClr val="000000"/>
                </a:solidFill>
                <a:latin typeface="Franklin Gothic Medium Cond" pitchFamily="34" charset="0"/>
              </a:rPr>
              <a:t>or </a:t>
            </a:r>
            <a:r>
              <a:rPr lang="en-US" b="1" dirty="0" smtClean="0">
                <a:solidFill>
                  <a:srgbClr val="FF0000"/>
                </a:solidFill>
                <a:latin typeface="Franklin Gothic Medium Cond" pitchFamily="34" charset="0"/>
              </a:rPr>
              <a:t>input referred noise sources</a:t>
            </a:r>
            <a:r>
              <a:rPr lang="en-US" b="1" dirty="0" smtClean="0">
                <a:solidFill>
                  <a:srgbClr val="000000"/>
                </a:solidFill>
                <a:latin typeface="Franklin Gothic Medium Cond" pitchFamily="34" charset="0"/>
              </a:rPr>
              <a:t>. </a:t>
            </a:r>
            <a:endParaRPr lang="en-US" b="1" dirty="0">
              <a:solidFill>
                <a:srgbClr val="000000"/>
              </a:solidFill>
              <a:latin typeface="Franklin Gothic Medium Cond" pitchFamily="34" charset="0"/>
            </a:endParaRPr>
          </a:p>
        </p:txBody>
      </p:sp>
      <p:graphicFrame>
        <p:nvGraphicFramePr>
          <p:cNvPr id="5" name="Object 4"/>
          <p:cNvGraphicFramePr>
            <a:graphicFrameLocks noChangeAspect="1"/>
          </p:cNvGraphicFramePr>
          <p:nvPr>
            <p:extLst>
              <p:ext uri="{D42A27DB-BD31-4B8C-83A1-F6EECF244321}">
                <p14:modId xmlns:p14="http://schemas.microsoft.com/office/powerpoint/2010/main" val="769006997"/>
              </p:ext>
            </p:extLst>
          </p:nvPr>
        </p:nvGraphicFramePr>
        <p:xfrm>
          <a:off x="990600" y="2133600"/>
          <a:ext cx="3657600" cy="3681523"/>
        </p:xfrm>
        <a:graphic>
          <a:graphicData uri="http://schemas.openxmlformats.org/presentationml/2006/ole">
            <mc:AlternateContent xmlns:mc="http://schemas.openxmlformats.org/markup-compatibility/2006">
              <mc:Choice xmlns:v="urn:schemas-microsoft-com:vml" Requires="v">
                <p:oleObj spid="_x0000_s61555" name="Visio" r:id="rId3" imgW="2426604" imgH="2443230" progId="Visio.Drawing.11">
                  <p:embed/>
                </p:oleObj>
              </mc:Choice>
              <mc:Fallback>
                <p:oleObj name="Visio" r:id="rId3" imgW="2426604" imgH="2443230" progId="Visio.Drawing.11">
                  <p:embed/>
                  <p:pic>
                    <p:nvPicPr>
                      <p:cNvPr id="0" name=""/>
                      <p:cNvPicPr/>
                      <p:nvPr/>
                    </p:nvPicPr>
                    <p:blipFill>
                      <a:blip r:embed="rId4"/>
                      <a:stretch>
                        <a:fillRect/>
                      </a:stretch>
                    </p:blipFill>
                    <p:spPr>
                      <a:xfrm>
                        <a:off x="990600" y="2133600"/>
                        <a:ext cx="3657600" cy="3681523"/>
                      </a:xfrm>
                      <a:prstGeom prst="rect">
                        <a:avLst/>
                      </a:prstGeom>
                    </p:spPr>
                  </p:pic>
                </p:oleObj>
              </mc:Fallback>
            </mc:AlternateContent>
          </a:graphicData>
        </a:graphic>
      </p:graphicFrame>
      <p:cxnSp>
        <p:nvCxnSpPr>
          <p:cNvPr id="11" name="Straight Arrow Connector 10"/>
          <p:cNvCxnSpPr/>
          <p:nvPr/>
        </p:nvCxnSpPr>
        <p:spPr>
          <a:xfrm>
            <a:off x="1905000" y="2819400"/>
            <a:ext cx="685800" cy="152400"/>
          </a:xfrm>
          <a:prstGeom prst="straightConnector1">
            <a:avLst/>
          </a:prstGeom>
          <a:ln w="19050">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1905000" y="2819400"/>
            <a:ext cx="533400" cy="1219200"/>
          </a:xfrm>
          <a:prstGeom prst="straightConnector1">
            <a:avLst/>
          </a:prstGeom>
          <a:ln w="19050">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15" name="TextBox 2"/>
          <p:cNvSpPr txBox="1">
            <a:spLocks noChangeArrowheads="1"/>
          </p:cNvSpPr>
          <p:nvPr/>
        </p:nvSpPr>
        <p:spPr bwMode="auto">
          <a:xfrm>
            <a:off x="4847897" y="2112579"/>
            <a:ext cx="3208283"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FF0000"/>
                </a:solidFill>
                <a:latin typeface="Franklin Gothic Medium Cond" pitchFamily="34" charset="0"/>
              </a:rPr>
              <a:t>input equivalent noise sources </a:t>
            </a:r>
            <a:r>
              <a:rPr lang="en-US" b="1" dirty="0" smtClean="0">
                <a:latin typeface="Franklin Gothic Medium Cond" pitchFamily="34" charset="0"/>
              </a:rPr>
              <a:t>: when input source impedance is not clearly defined.</a:t>
            </a:r>
            <a:endParaRPr lang="en-US" b="1" dirty="0">
              <a:latin typeface="Franklin Gothic Medium Cond" pitchFamily="34" charset="0"/>
            </a:endParaRPr>
          </a:p>
        </p:txBody>
      </p:sp>
      <p:sp>
        <p:nvSpPr>
          <p:cNvPr id="16" name="TextBox 2"/>
          <p:cNvSpPr txBox="1">
            <a:spLocks noChangeArrowheads="1"/>
          </p:cNvSpPr>
          <p:nvPr/>
        </p:nvSpPr>
        <p:spPr bwMode="auto">
          <a:xfrm>
            <a:off x="4847897" y="3801070"/>
            <a:ext cx="3208283"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FF0000"/>
                </a:solidFill>
                <a:latin typeface="Franklin Gothic Medium Cond" pitchFamily="34" charset="0"/>
              </a:rPr>
              <a:t>input referred noise sources </a:t>
            </a:r>
            <a:r>
              <a:rPr lang="en-US" b="1" dirty="0" smtClean="0">
                <a:latin typeface="Franklin Gothic Medium Cond" pitchFamily="34" charset="0"/>
              </a:rPr>
              <a:t>: when input source impedance is clearly defined.</a:t>
            </a:r>
            <a:endParaRPr lang="en-US" b="1" dirty="0">
              <a:latin typeface="Franklin Gothic Medium Cond" pitchFamily="34" charset="0"/>
            </a:endParaRPr>
          </a:p>
        </p:txBody>
      </p:sp>
      <p:sp>
        <p:nvSpPr>
          <p:cNvPr id="17" name="TextBox 2"/>
          <p:cNvSpPr txBox="1">
            <a:spLocks noChangeArrowheads="1"/>
          </p:cNvSpPr>
          <p:nvPr/>
        </p:nvSpPr>
        <p:spPr bwMode="auto">
          <a:xfrm>
            <a:off x="1219200" y="5879068"/>
            <a:ext cx="73152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Next topic is to characterize the noise of the 2-port network using single number.   </a:t>
            </a:r>
            <a:endParaRPr lang="en-US" b="1" dirty="0">
              <a:solidFill>
                <a:srgbClr val="000000"/>
              </a:solidFill>
              <a:latin typeface="Franklin Gothic Medium Cond" pitchFamily="34" charset="0"/>
            </a:endParaRPr>
          </a:p>
        </p:txBody>
      </p:sp>
      <p:sp>
        <p:nvSpPr>
          <p:cNvPr id="18" name="Slide Number Placeholder 17"/>
          <p:cNvSpPr>
            <a:spLocks noGrp="1"/>
          </p:cNvSpPr>
          <p:nvPr>
            <p:ph type="sldNum" sz="quarter" idx="11"/>
          </p:nvPr>
        </p:nvSpPr>
        <p:spPr/>
        <p:txBody>
          <a:bodyPr/>
          <a:lstStyle/>
          <a:p>
            <a:pPr>
              <a:defRPr/>
            </a:pPr>
            <a:fld id="{18299DBC-902B-41D7-A3A4-44EB87A37C73}" type="slidenum">
              <a:rPr lang="en-US" smtClean="0"/>
              <a:pPr>
                <a:defRPr/>
              </a:pPr>
              <a:t>47</a:t>
            </a:fld>
            <a:endParaRPr lang="en-US"/>
          </a:p>
        </p:txBody>
      </p:sp>
    </p:spTree>
    <p:extLst>
      <p:ext uri="{BB962C8B-B14F-4D97-AF65-F5344CB8AC3E}">
        <p14:creationId xmlns:p14="http://schemas.microsoft.com/office/powerpoint/2010/main" val="1082632307"/>
      </p:ext>
    </p:extLst>
  </p:cSld>
  <p:clrMapOvr>
    <a:masterClrMapping/>
  </p:clrMapOv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Freeform 39"/>
          <p:cNvSpPr/>
          <p:nvPr/>
        </p:nvSpPr>
        <p:spPr>
          <a:xfrm>
            <a:off x="6894786" y="4582510"/>
            <a:ext cx="851338" cy="571725"/>
          </a:xfrm>
          <a:custGeom>
            <a:avLst/>
            <a:gdLst>
              <a:gd name="connsiteX0" fmla="*/ 220717 w 851338"/>
              <a:gd name="connsiteY0" fmla="*/ 567559 h 571725"/>
              <a:gd name="connsiteX1" fmla="*/ 115614 w 851338"/>
              <a:gd name="connsiteY1" fmla="*/ 451945 h 571725"/>
              <a:gd name="connsiteX2" fmla="*/ 84083 w 851338"/>
              <a:gd name="connsiteY2" fmla="*/ 388883 h 571725"/>
              <a:gd name="connsiteX3" fmla="*/ 42042 w 851338"/>
              <a:gd name="connsiteY3" fmla="*/ 325821 h 571725"/>
              <a:gd name="connsiteX4" fmla="*/ 10511 w 851338"/>
              <a:gd name="connsiteY4" fmla="*/ 262759 h 571725"/>
              <a:gd name="connsiteX5" fmla="*/ 0 w 851338"/>
              <a:gd name="connsiteY5" fmla="*/ 231228 h 571725"/>
              <a:gd name="connsiteX6" fmla="*/ 10511 w 851338"/>
              <a:gd name="connsiteY6" fmla="*/ 126124 h 571725"/>
              <a:gd name="connsiteX7" fmla="*/ 42042 w 851338"/>
              <a:gd name="connsiteY7" fmla="*/ 63062 h 571725"/>
              <a:gd name="connsiteX8" fmla="*/ 73573 w 851338"/>
              <a:gd name="connsiteY8" fmla="*/ 42042 h 571725"/>
              <a:gd name="connsiteX9" fmla="*/ 105104 w 851338"/>
              <a:gd name="connsiteY9" fmla="*/ 31531 h 571725"/>
              <a:gd name="connsiteX10" fmla="*/ 136635 w 851338"/>
              <a:gd name="connsiteY10" fmla="*/ 10511 h 571725"/>
              <a:gd name="connsiteX11" fmla="*/ 336331 w 851338"/>
              <a:gd name="connsiteY11" fmla="*/ 0 h 571725"/>
              <a:gd name="connsiteX12" fmla="*/ 672662 w 851338"/>
              <a:gd name="connsiteY12" fmla="*/ 21021 h 571725"/>
              <a:gd name="connsiteX13" fmla="*/ 704193 w 851338"/>
              <a:gd name="connsiteY13" fmla="*/ 31531 h 571725"/>
              <a:gd name="connsiteX14" fmla="*/ 735724 w 851338"/>
              <a:gd name="connsiteY14" fmla="*/ 52552 h 571725"/>
              <a:gd name="connsiteX15" fmla="*/ 767255 w 851338"/>
              <a:gd name="connsiteY15" fmla="*/ 63062 h 571725"/>
              <a:gd name="connsiteX16" fmla="*/ 788276 w 851338"/>
              <a:gd name="connsiteY16" fmla="*/ 94593 h 571725"/>
              <a:gd name="connsiteX17" fmla="*/ 819807 w 851338"/>
              <a:gd name="connsiteY17" fmla="*/ 126124 h 571725"/>
              <a:gd name="connsiteX18" fmla="*/ 840828 w 851338"/>
              <a:gd name="connsiteY18" fmla="*/ 189187 h 571725"/>
              <a:gd name="connsiteX19" fmla="*/ 851338 w 851338"/>
              <a:gd name="connsiteY19" fmla="*/ 220718 h 571725"/>
              <a:gd name="connsiteX20" fmla="*/ 830317 w 851338"/>
              <a:gd name="connsiteY20" fmla="*/ 336331 h 571725"/>
              <a:gd name="connsiteX21" fmla="*/ 798786 w 851338"/>
              <a:gd name="connsiteY21" fmla="*/ 367862 h 571725"/>
              <a:gd name="connsiteX22" fmla="*/ 767255 w 851338"/>
              <a:gd name="connsiteY22" fmla="*/ 388883 h 571725"/>
              <a:gd name="connsiteX23" fmla="*/ 662152 w 851338"/>
              <a:gd name="connsiteY23" fmla="*/ 462456 h 571725"/>
              <a:gd name="connsiteX24" fmla="*/ 630621 w 851338"/>
              <a:gd name="connsiteY24" fmla="*/ 483476 h 571725"/>
              <a:gd name="connsiteX25" fmla="*/ 567559 w 851338"/>
              <a:gd name="connsiteY25" fmla="*/ 504497 h 571725"/>
              <a:gd name="connsiteX26" fmla="*/ 493986 w 851338"/>
              <a:gd name="connsiteY26" fmla="*/ 525518 h 571725"/>
              <a:gd name="connsiteX27" fmla="*/ 420414 w 851338"/>
              <a:gd name="connsiteY27" fmla="*/ 546538 h 571725"/>
              <a:gd name="connsiteX28" fmla="*/ 220717 w 851338"/>
              <a:gd name="connsiteY28" fmla="*/ 567559 h 571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51338" h="571725">
                <a:moveTo>
                  <a:pt x="220717" y="567559"/>
                </a:moveTo>
                <a:cubicBezTo>
                  <a:pt x="169917" y="551793"/>
                  <a:pt x="158622" y="516456"/>
                  <a:pt x="115614" y="451945"/>
                </a:cubicBezTo>
                <a:cubicBezTo>
                  <a:pt x="89197" y="372691"/>
                  <a:pt x="124832" y="470381"/>
                  <a:pt x="84083" y="388883"/>
                </a:cubicBezTo>
                <a:cubicBezTo>
                  <a:pt x="53661" y="328039"/>
                  <a:pt x="101816" y="385595"/>
                  <a:pt x="42042" y="325821"/>
                </a:cubicBezTo>
                <a:cubicBezTo>
                  <a:pt x="15622" y="246566"/>
                  <a:pt x="51260" y="344258"/>
                  <a:pt x="10511" y="262759"/>
                </a:cubicBezTo>
                <a:cubicBezTo>
                  <a:pt x="5556" y="252850"/>
                  <a:pt x="3504" y="241738"/>
                  <a:pt x="0" y="231228"/>
                </a:cubicBezTo>
                <a:cubicBezTo>
                  <a:pt x="3504" y="196193"/>
                  <a:pt x="5157" y="160924"/>
                  <a:pt x="10511" y="126124"/>
                </a:cubicBezTo>
                <a:cubicBezTo>
                  <a:pt x="13620" y="105918"/>
                  <a:pt x="27869" y="77235"/>
                  <a:pt x="42042" y="63062"/>
                </a:cubicBezTo>
                <a:cubicBezTo>
                  <a:pt x="50974" y="54130"/>
                  <a:pt x="62275" y="47691"/>
                  <a:pt x="73573" y="42042"/>
                </a:cubicBezTo>
                <a:cubicBezTo>
                  <a:pt x="83482" y="37087"/>
                  <a:pt x="95195" y="36486"/>
                  <a:pt x="105104" y="31531"/>
                </a:cubicBezTo>
                <a:cubicBezTo>
                  <a:pt x="116402" y="25882"/>
                  <a:pt x="124119" y="12218"/>
                  <a:pt x="136635" y="10511"/>
                </a:cubicBezTo>
                <a:cubicBezTo>
                  <a:pt x="202681" y="1505"/>
                  <a:pt x="269766" y="3504"/>
                  <a:pt x="336331" y="0"/>
                </a:cubicBezTo>
                <a:cubicBezTo>
                  <a:pt x="433057" y="3720"/>
                  <a:pt x="565934" y="-2696"/>
                  <a:pt x="672662" y="21021"/>
                </a:cubicBezTo>
                <a:cubicBezTo>
                  <a:pt x="683477" y="23424"/>
                  <a:pt x="693683" y="28028"/>
                  <a:pt x="704193" y="31531"/>
                </a:cubicBezTo>
                <a:cubicBezTo>
                  <a:pt x="714703" y="38538"/>
                  <a:pt x="724426" y="46903"/>
                  <a:pt x="735724" y="52552"/>
                </a:cubicBezTo>
                <a:cubicBezTo>
                  <a:pt x="745633" y="57507"/>
                  <a:pt x="758604" y="56141"/>
                  <a:pt x="767255" y="63062"/>
                </a:cubicBezTo>
                <a:cubicBezTo>
                  <a:pt x="777119" y="70953"/>
                  <a:pt x="780189" y="84889"/>
                  <a:pt x="788276" y="94593"/>
                </a:cubicBezTo>
                <a:cubicBezTo>
                  <a:pt x="797792" y="106012"/>
                  <a:pt x="809297" y="115614"/>
                  <a:pt x="819807" y="126124"/>
                </a:cubicBezTo>
                <a:lnTo>
                  <a:pt x="840828" y="189187"/>
                </a:lnTo>
                <a:lnTo>
                  <a:pt x="851338" y="220718"/>
                </a:lnTo>
                <a:cubicBezTo>
                  <a:pt x="850892" y="224289"/>
                  <a:pt x="845274" y="313896"/>
                  <a:pt x="830317" y="336331"/>
                </a:cubicBezTo>
                <a:cubicBezTo>
                  <a:pt x="822072" y="348698"/>
                  <a:pt x="810205" y="358346"/>
                  <a:pt x="798786" y="367862"/>
                </a:cubicBezTo>
                <a:cubicBezTo>
                  <a:pt x="789082" y="375949"/>
                  <a:pt x="777765" y="381876"/>
                  <a:pt x="767255" y="388883"/>
                </a:cubicBezTo>
                <a:cubicBezTo>
                  <a:pt x="721165" y="458020"/>
                  <a:pt x="776605" y="386157"/>
                  <a:pt x="662152" y="462456"/>
                </a:cubicBezTo>
                <a:cubicBezTo>
                  <a:pt x="651642" y="469463"/>
                  <a:pt x="642164" y="478346"/>
                  <a:pt x="630621" y="483476"/>
                </a:cubicBezTo>
                <a:cubicBezTo>
                  <a:pt x="610373" y="492475"/>
                  <a:pt x="588580" y="497490"/>
                  <a:pt x="567559" y="504497"/>
                </a:cubicBezTo>
                <a:cubicBezTo>
                  <a:pt x="491976" y="529691"/>
                  <a:pt x="586346" y="499129"/>
                  <a:pt x="493986" y="525518"/>
                </a:cubicBezTo>
                <a:cubicBezTo>
                  <a:pt x="474589" y="531060"/>
                  <a:pt x="439515" y="545774"/>
                  <a:pt x="420414" y="546538"/>
                </a:cubicBezTo>
                <a:cubicBezTo>
                  <a:pt x="346900" y="549478"/>
                  <a:pt x="271517" y="583325"/>
                  <a:pt x="220717" y="567559"/>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Freeform 38"/>
          <p:cNvSpPr/>
          <p:nvPr/>
        </p:nvSpPr>
        <p:spPr>
          <a:xfrm>
            <a:off x="5801419" y="4603531"/>
            <a:ext cx="998774" cy="546538"/>
          </a:xfrm>
          <a:custGeom>
            <a:avLst/>
            <a:gdLst>
              <a:gd name="connsiteX0" fmla="*/ 199988 w 998774"/>
              <a:gd name="connsiteY0" fmla="*/ 536028 h 546538"/>
              <a:gd name="connsiteX1" fmla="*/ 168457 w 998774"/>
              <a:gd name="connsiteY1" fmla="*/ 483476 h 546538"/>
              <a:gd name="connsiteX2" fmla="*/ 147436 w 998774"/>
              <a:gd name="connsiteY2" fmla="*/ 441435 h 546538"/>
              <a:gd name="connsiteX3" fmla="*/ 105395 w 998774"/>
              <a:gd name="connsiteY3" fmla="*/ 378372 h 546538"/>
              <a:gd name="connsiteX4" fmla="*/ 84374 w 998774"/>
              <a:gd name="connsiteY4" fmla="*/ 346841 h 546538"/>
              <a:gd name="connsiteX5" fmla="*/ 73864 w 998774"/>
              <a:gd name="connsiteY5" fmla="*/ 315310 h 546538"/>
              <a:gd name="connsiteX6" fmla="*/ 31822 w 998774"/>
              <a:gd name="connsiteY6" fmla="*/ 241738 h 546538"/>
              <a:gd name="connsiteX7" fmla="*/ 21312 w 998774"/>
              <a:gd name="connsiteY7" fmla="*/ 210207 h 546538"/>
              <a:gd name="connsiteX8" fmla="*/ 291 w 998774"/>
              <a:gd name="connsiteY8" fmla="*/ 178676 h 546538"/>
              <a:gd name="connsiteX9" fmla="*/ 31822 w 998774"/>
              <a:gd name="connsiteY9" fmla="*/ 73572 h 546538"/>
              <a:gd name="connsiteX10" fmla="*/ 94884 w 998774"/>
              <a:gd name="connsiteY10" fmla="*/ 52552 h 546538"/>
              <a:gd name="connsiteX11" fmla="*/ 136926 w 998774"/>
              <a:gd name="connsiteY11" fmla="*/ 42041 h 546538"/>
              <a:gd name="connsiteX12" fmla="*/ 168457 w 998774"/>
              <a:gd name="connsiteY12" fmla="*/ 31531 h 546538"/>
              <a:gd name="connsiteX13" fmla="*/ 263050 w 998774"/>
              <a:gd name="connsiteY13" fmla="*/ 21021 h 546538"/>
              <a:gd name="connsiteX14" fmla="*/ 378664 w 998774"/>
              <a:gd name="connsiteY14" fmla="*/ 10510 h 546538"/>
              <a:gd name="connsiteX15" fmla="*/ 462747 w 998774"/>
              <a:gd name="connsiteY15" fmla="*/ 0 h 546538"/>
              <a:gd name="connsiteX16" fmla="*/ 746526 w 998774"/>
              <a:gd name="connsiteY16" fmla="*/ 10510 h 546538"/>
              <a:gd name="connsiteX17" fmla="*/ 788567 w 998774"/>
              <a:gd name="connsiteY17" fmla="*/ 21021 h 546538"/>
              <a:gd name="connsiteX18" fmla="*/ 851629 w 998774"/>
              <a:gd name="connsiteY18" fmla="*/ 42041 h 546538"/>
              <a:gd name="connsiteX19" fmla="*/ 883160 w 998774"/>
              <a:gd name="connsiteY19" fmla="*/ 63062 h 546538"/>
              <a:gd name="connsiteX20" fmla="*/ 925202 w 998774"/>
              <a:gd name="connsiteY20" fmla="*/ 115614 h 546538"/>
              <a:gd name="connsiteX21" fmla="*/ 988264 w 998774"/>
              <a:gd name="connsiteY21" fmla="*/ 241738 h 546538"/>
              <a:gd name="connsiteX22" fmla="*/ 998774 w 998774"/>
              <a:gd name="connsiteY22" fmla="*/ 273269 h 546538"/>
              <a:gd name="connsiteX23" fmla="*/ 977753 w 998774"/>
              <a:gd name="connsiteY23" fmla="*/ 409903 h 546538"/>
              <a:gd name="connsiteX24" fmla="*/ 925202 w 998774"/>
              <a:gd name="connsiteY24" fmla="*/ 462455 h 546538"/>
              <a:gd name="connsiteX25" fmla="*/ 841119 w 998774"/>
              <a:gd name="connsiteY25" fmla="*/ 515007 h 546538"/>
              <a:gd name="connsiteX26" fmla="*/ 714995 w 998774"/>
              <a:gd name="connsiteY26" fmla="*/ 536028 h 546538"/>
              <a:gd name="connsiteX27" fmla="*/ 651933 w 998774"/>
              <a:gd name="connsiteY27" fmla="*/ 546538 h 546538"/>
              <a:gd name="connsiteX28" fmla="*/ 273560 w 998774"/>
              <a:gd name="connsiteY28" fmla="*/ 536028 h 546538"/>
              <a:gd name="connsiteX29" fmla="*/ 199988 w 998774"/>
              <a:gd name="connsiteY29" fmla="*/ 536028 h 5465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998774" h="546538">
                <a:moveTo>
                  <a:pt x="199988" y="536028"/>
                </a:moveTo>
                <a:cubicBezTo>
                  <a:pt x="182471" y="527269"/>
                  <a:pt x="178378" y="501334"/>
                  <a:pt x="168457" y="483476"/>
                </a:cubicBezTo>
                <a:cubicBezTo>
                  <a:pt x="160848" y="469780"/>
                  <a:pt x="155497" y="454870"/>
                  <a:pt x="147436" y="441435"/>
                </a:cubicBezTo>
                <a:cubicBezTo>
                  <a:pt x="134438" y="419771"/>
                  <a:pt x="119409" y="399393"/>
                  <a:pt x="105395" y="378372"/>
                </a:cubicBezTo>
                <a:lnTo>
                  <a:pt x="84374" y="346841"/>
                </a:lnTo>
                <a:cubicBezTo>
                  <a:pt x="80871" y="336331"/>
                  <a:pt x="78228" y="325493"/>
                  <a:pt x="73864" y="315310"/>
                </a:cubicBezTo>
                <a:cubicBezTo>
                  <a:pt x="57863" y="277974"/>
                  <a:pt x="52932" y="273403"/>
                  <a:pt x="31822" y="241738"/>
                </a:cubicBezTo>
                <a:cubicBezTo>
                  <a:pt x="28319" y="231228"/>
                  <a:pt x="26267" y="220116"/>
                  <a:pt x="21312" y="210207"/>
                </a:cubicBezTo>
                <a:cubicBezTo>
                  <a:pt x="15663" y="198909"/>
                  <a:pt x="1548" y="191245"/>
                  <a:pt x="291" y="178676"/>
                </a:cubicBezTo>
                <a:cubicBezTo>
                  <a:pt x="-1472" y="161042"/>
                  <a:pt x="4230" y="90817"/>
                  <a:pt x="31822" y="73572"/>
                </a:cubicBezTo>
                <a:cubicBezTo>
                  <a:pt x="50612" y="61829"/>
                  <a:pt x="73388" y="57926"/>
                  <a:pt x="94884" y="52552"/>
                </a:cubicBezTo>
                <a:cubicBezTo>
                  <a:pt x="108898" y="49048"/>
                  <a:pt x="123036" y="46009"/>
                  <a:pt x="136926" y="42041"/>
                </a:cubicBezTo>
                <a:cubicBezTo>
                  <a:pt x="147579" y="38997"/>
                  <a:pt x="157529" y="33352"/>
                  <a:pt x="168457" y="31531"/>
                </a:cubicBezTo>
                <a:cubicBezTo>
                  <a:pt x="199750" y="26316"/>
                  <a:pt x="231482" y="24178"/>
                  <a:pt x="263050" y="21021"/>
                </a:cubicBezTo>
                <a:lnTo>
                  <a:pt x="378664" y="10510"/>
                </a:lnTo>
                <a:cubicBezTo>
                  <a:pt x="406755" y="7553"/>
                  <a:pt x="434719" y="3503"/>
                  <a:pt x="462747" y="0"/>
                </a:cubicBezTo>
                <a:cubicBezTo>
                  <a:pt x="557340" y="3503"/>
                  <a:pt x="652065" y="4416"/>
                  <a:pt x="746526" y="10510"/>
                </a:cubicBezTo>
                <a:cubicBezTo>
                  <a:pt x="760941" y="11440"/>
                  <a:pt x="774731" y="16870"/>
                  <a:pt x="788567" y="21021"/>
                </a:cubicBezTo>
                <a:cubicBezTo>
                  <a:pt x="809790" y="27388"/>
                  <a:pt x="851629" y="42041"/>
                  <a:pt x="851629" y="42041"/>
                </a:cubicBezTo>
                <a:cubicBezTo>
                  <a:pt x="862139" y="49048"/>
                  <a:pt x="875269" y="53198"/>
                  <a:pt x="883160" y="63062"/>
                </a:cubicBezTo>
                <a:cubicBezTo>
                  <a:pt x="941180" y="135587"/>
                  <a:pt x="834839" y="55371"/>
                  <a:pt x="925202" y="115614"/>
                </a:cubicBezTo>
                <a:cubicBezTo>
                  <a:pt x="979533" y="197111"/>
                  <a:pt x="959255" y="154710"/>
                  <a:pt x="988264" y="241738"/>
                </a:cubicBezTo>
                <a:lnTo>
                  <a:pt x="998774" y="273269"/>
                </a:lnTo>
                <a:cubicBezTo>
                  <a:pt x="995758" y="303427"/>
                  <a:pt x="996694" y="372021"/>
                  <a:pt x="977753" y="409903"/>
                </a:cubicBezTo>
                <a:cubicBezTo>
                  <a:pt x="959067" y="447276"/>
                  <a:pt x="957904" y="439097"/>
                  <a:pt x="925202" y="462455"/>
                </a:cubicBezTo>
                <a:cubicBezTo>
                  <a:pt x="888654" y="488560"/>
                  <a:pt x="882703" y="499413"/>
                  <a:pt x="841119" y="515007"/>
                </a:cubicBezTo>
                <a:cubicBezTo>
                  <a:pt x="805200" y="528477"/>
                  <a:pt x="747857" y="531333"/>
                  <a:pt x="714995" y="536028"/>
                </a:cubicBezTo>
                <a:cubicBezTo>
                  <a:pt x="693899" y="539042"/>
                  <a:pt x="672954" y="543035"/>
                  <a:pt x="651933" y="546538"/>
                </a:cubicBezTo>
                <a:lnTo>
                  <a:pt x="273560" y="536028"/>
                </a:lnTo>
                <a:cubicBezTo>
                  <a:pt x="16545" y="523789"/>
                  <a:pt x="217505" y="544787"/>
                  <a:pt x="199988" y="536028"/>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Noise Factor</a:t>
            </a:r>
            <a:endParaRPr lang="en-US" dirty="0"/>
          </a:p>
        </p:txBody>
      </p:sp>
      <p:sp>
        <p:nvSpPr>
          <p:cNvPr id="4" name="TextBox 2"/>
          <p:cNvSpPr txBox="1">
            <a:spLocks noChangeArrowheads="1"/>
          </p:cNvSpPr>
          <p:nvPr/>
        </p:nvSpPr>
        <p:spPr bwMode="auto">
          <a:xfrm>
            <a:off x="1295400" y="1219200"/>
            <a:ext cx="7010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Let’s start with an example (assume R</a:t>
            </a:r>
            <a:r>
              <a:rPr lang="en-US" b="1" baseline="-25000" dirty="0" smtClean="0">
                <a:solidFill>
                  <a:srgbClr val="000000"/>
                </a:solidFill>
                <a:latin typeface="Franklin Gothic Medium Cond" pitchFamily="34" charset="0"/>
              </a:rPr>
              <a:t>L</a:t>
            </a:r>
            <a:r>
              <a:rPr lang="en-US" b="1" dirty="0" smtClean="0">
                <a:solidFill>
                  <a:srgbClr val="000000"/>
                </a:solidFill>
                <a:latin typeface="Franklin Gothic Medium Cond" pitchFamily="34" charset="0"/>
              </a:rPr>
              <a:t> is noiseless, but </a:t>
            </a:r>
            <a:r>
              <a:rPr lang="en-US" b="1" dirty="0" err="1" smtClean="0">
                <a:solidFill>
                  <a:srgbClr val="000000"/>
                </a:solidFill>
                <a:latin typeface="Franklin Gothic Medium Cond" pitchFamily="34" charset="0"/>
              </a:rPr>
              <a:t>R</a:t>
            </a:r>
            <a:r>
              <a:rPr lang="en-US" b="1" baseline="-25000" dirty="0" err="1" smtClean="0">
                <a:solidFill>
                  <a:srgbClr val="000000"/>
                </a:solidFill>
                <a:latin typeface="Franklin Gothic Medium Cond" pitchFamily="34" charset="0"/>
              </a:rPr>
              <a:t>s</a:t>
            </a:r>
            <a:r>
              <a:rPr lang="en-US" b="1" dirty="0" smtClean="0">
                <a:solidFill>
                  <a:srgbClr val="000000"/>
                </a:solidFill>
                <a:latin typeface="Franklin Gothic Medium Cond" pitchFamily="34" charset="0"/>
              </a:rPr>
              <a:t> is noisy).</a:t>
            </a:r>
            <a:endParaRPr lang="en-US" b="1" dirty="0">
              <a:solidFill>
                <a:srgbClr val="000000"/>
              </a:solidFill>
              <a:latin typeface="Franklin Gothic Medium Cond" pitchFamily="34" charset="0"/>
            </a:endParaRPr>
          </a:p>
        </p:txBody>
      </p:sp>
      <p:graphicFrame>
        <p:nvGraphicFramePr>
          <p:cNvPr id="3" name="Object 2"/>
          <p:cNvGraphicFramePr>
            <a:graphicFrameLocks noChangeAspect="1"/>
          </p:cNvGraphicFramePr>
          <p:nvPr>
            <p:extLst>
              <p:ext uri="{D42A27DB-BD31-4B8C-83A1-F6EECF244321}">
                <p14:modId xmlns:p14="http://schemas.microsoft.com/office/powerpoint/2010/main" val="3143149042"/>
              </p:ext>
            </p:extLst>
          </p:nvPr>
        </p:nvGraphicFramePr>
        <p:xfrm>
          <a:off x="990600" y="1905000"/>
          <a:ext cx="2784421" cy="1531154"/>
        </p:xfrm>
        <a:graphic>
          <a:graphicData uri="http://schemas.openxmlformats.org/presentationml/2006/ole">
            <mc:AlternateContent xmlns:mc="http://schemas.openxmlformats.org/markup-compatibility/2006">
              <mc:Choice xmlns:v="urn:schemas-microsoft-com:vml" Requires="v">
                <p:oleObj spid="_x0000_s62695" name="Visio" r:id="rId3" imgW="1670232" imgH="861840" progId="Visio.Drawing.11">
                  <p:embed/>
                </p:oleObj>
              </mc:Choice>
              <mc:Fallback>
                <p:oleObj name="Visio" r:id="rId3" imgW="1670232" imgH="861840" progId="Visio.Drawing.11">
                  <p:embed/>
                  <p:pic>
                    <p:nvPicPr>
                      <p:cNvPr id="0" name=""/>
                      <p:cNvPicPr/>
                      <p:nvPr/>
                    </p:nvPicPr>
                    <p:blipFill>
                      <a:blip r:embed="rId4"/>
                      <a:stretch>
                        <a:fillRect/>
                      </a:stretch>
                    </p:blipFill>
                    <p:spPr>
                      <a:xfrm>
                        <a:off x="990600" y="1905000"/>
                        <a:ext cx="2784421" cy="1531154"/>
                      </a:xfrm>
                      <a:prstGeom prst="rect">
                        <a:avLst/>
                      </a:prstGeom>
                    </p:spPr>
                  </p:pic>
                </p:oleObj>
              </mc:Fallback>
            </mc:AlternateContent>
          </a:graphicData>
        </a:graphic>
      </p:graphicFrame>
      <p:cxnSp>
        <p:nvCxnSpPr>
          <p:cNvPr id="9" name="Straight Arrow Connector 8"/>
          <p:cNvCxnSpPr/>
          <p:nvPr/>
        </p:nvCxnSpPr>
        <p:spPr>
          <a:xfrm>
            <a:off x="1905000" y="1981200"/>
            <a:ext cx="76200" cy="38100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H="1">
            <a:off x="3352800" y="2171700"/>
            <a:ext cx="304800" cy="19050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8" name="TextBox 17"/>
              <p:cNvSpPr txBox="1"/>
              <p:nvPr/>
            </p:nvSpPr>
            <p:spPr>
              <a:xfrm>
                <a:off x="1371600" y="1733490"/>
                <a:ext cx="533400"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en-US" sz="2000" b="1" i="1" smtClean="0">
                              <a:solidFill>
                                <a:srgbClr val="0000FF"/>
                              </a:solidFill>
                              <a:latin typeface="Cambria Math"/>
                            </a:rPr>
                          </m:ctrlPr>
                        </m:accPr>
                        <m:e>
                          <m:sSub>
                            <m:sSubPr>
                              <m:ctrlPr>
                                <a:rPr lang="en-US" sz="2000" b="1" i="1">
                                  <a:solidFill>
                                    <a:srgbClr val="0000FF"/>
                                  </a:solidFill>
                                  <a:latin typeface="Cambria Math"/>
                                </a:rPr>
                              </m:ctrlPr>
                            </m:sSubPr>
                            <m:e>
                              <m:r>
                                <a:rPr lang="en-US" sz="2000" b="1" i="0" smtClean="0">
                                  <a:solidFill>
                                    <a:srgbClr val="0000FF"/>
                                  </a:solidFill>
                                  <a:latin typeface="Cambria Math"/>
                                </a:rPr>
                                <m:t>𝐕</m:t>
                              </m:r>
                            </m:e>
                            <m:sub>
                              <m:r>
                                <a:rPr lang="en-US" sz="2000" b="1" i="0" smtClean="0">
                                  <a:solidFill>
                                    <a:srgbClr val="0000FF"/>
                                  </a:solidFill>
                                  <a:latin typeface="Cambria Math"/>
                                </a:rPr>
                                <m:t>𝐢𝐧</m:t>
                              </m:r>
                            </m:sub>
                          </m:sSub>
                        </m:e>
                      </m:acc>
                    </m:oMath>
                  </m:oMathPara>
                </a14:m>
                <a:endParaRPr lang="en-US" sz="2000" b="1" dirty="0">
                  <a:solidFill>
                    <a:srgbClr val="0000FF"/>
                  </a:solidFill>
                </a:endParaRPr>
              </a:p>
            </p:txBody>
          </p:sp>
        </mc:Choice>
        <mc:Fallback xmlns="">
          <p:sp>
            <p:nvSpPr>
              <p:cNvPr id="18" name="TextBox 17"/>
              <p:cNvSpPr txBox="1">
                <a:spLocks noRot="1" noChangeAspect="1" noMove="1" noResize="1" noEditPoints="1" noAdjustHandles="1" noChangeArrowheads="1" noChangeShapeType="1" noTextEdit="1"/>
              </p:cNvSpPr>
              <p:nvPr/>
            </p:nvSpPr>
            <p:spPr>
              <a:xfrm>
                <a:off x="1371600" y="1733490"/>
                <a:ext cx="533400" cy="400110"/>
              </a:xfrm>
              <a:prstGeom prst="rect">
                <a:avLst/>
              </a:prstGeom>
              <a:blipFill rotWithShape="1">
                <a:blip r:embed="rId5"/>
                <a:stretch>
                  <a:fillRect b="-303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TextBox 18"/>
              <p:cNvSpPr txBox="1"/>
              <p:nvPr/>
            </p:nvSpPr>
            <p:spPr>
              <a:xfrm>
                <a:off x="3581400" y="1931634"/>
                <a:ext cx="533400"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en-US" sz="2000" b="1" i="1" smtClean="0">
                              <a:solidFill>
                                <a:srgbClr val="0000FF"/>
                              </a:solidFill>
                              <a:latin typeface="Cambria Math"/>
                            </a:rPr>
                          </m:ctrlPr>
                        </m:accPr>
                        <m:e>
                          <m:sSub>
                            <m:sSubPr>
                              <m:ctrlPr>
                                <a:rPr lang="en-US" sz="2000" b="1" i="1">
                                  <a:solidFill>
                                    <a:srgbClr val="0000FF"/>
                                  </a:solidFill>
                                  <a:latin typeface="Cambria Math"/>
                                </a:rPr>
                              </m:ctrlPr>
                            </m:sSubPr>
                            <m:e>
                              <m:r>
                                <a:rPr lang="en-US" sz="2000" b="1" i="0" smtClean="0">
                                  <a:solidFill>
                                    <a:srgbClr val="0000FF"/>
                                  </a:solidFill>
                                  <a:latin typeface="Cambria Math"/>
                                </a:rPr>
                                <m:t>𝐕</m:t>
                              </m:r>
                            </m:e>
                            <m:sub>
                              <m:r>
                                <a:rPr lang="en-US" sz="2000" b="1" i="0" smtClean="0">
                                  <a:solidFill>
                                    <a:srgbClr val="0000FF"/>
                                  </a:solidFill>
                                  <a:latin typeface="Cambria Math"/>
                                </a:rPr>
                                <m:t>𝐨𝐮𝐭</m:t>
                              </m:r>
                            </m:sub>
                          </m:sSub>
                        </m:e>
                      </m:acc>
                    </m:oMath>
                  </m:oMathPara>
                </a14:m>
                <a:endParaRPr lang="en-US" sz="2000" b="1" dirty="0">
                  <a:solidFill>
                    <a:srgbClr val="0000FF"/>
                  </a:solidFill>
                </a:endParaRPr>
              </a:p>
            </p:txBody>
          </p:sp>
        </mc:Choice>
        <mc:Fallback xmlns="">
          <p:sp>
            <p:nvSpPr>
              <p:cNvPr id="19" name="TextBox 18"/>
              <p:cNvSpPr txBox="1">
                <a:spLocks noRot="1" noChangeAspect="1" noMove="1" noResize="1" noEditPoints="1" noAdjustHandles="1" noChangeArrowheads="1" noChangeShapeType="1" noTextEdit="1"/>
              </p:cNvSpPr>
              <p:nvPr/>
            </p:nvSpPr>
            <p:spPr>
              <a:xfrm>
                <a:off x="3581400" y="1931634"/>
                <a:ext cx="533400" cy="400110"/>
              </a:xfrm>
              <a:prstGeom prst="rect">
                <a:avLst/>
              </a:prstGeom>
              <a:blipFill rotWithShape="1">
                <a:blip r:embed="rId6"/>
                <a:stretch>
                  <a:fillRect r="-11494" b="-1515"/>
                </a:stretch>
              </a:blipFill>
            </p:spPr>
            <p:txBody>
              <a:bodyPr/>
              <a:lstStyle/>
              <a:p>
                <a:r>
                  <a:rPr lang="en-US">
                    <a:noFill/>
                  </a:rPr>
                  <a:t> </a:t>
                </a:r>
              </a:p>
            </p:txBody>
          </p:sp>
        </mc:Fallback>
      </mc:AlternateContent>
      <p:cxnSp>
        <p:nvCxnSpPr>
          <p:cNvPr id="20" name="Straight Arrow Connector 19"/>
          <p:cNvCxnSpPr/>
          <p:nvPr/>
        </p:nvCxnSpPr>
        <p:spPr>
          <a:xfrm flipH="1">
            <a:off x="3581400" y="2705100"/>
            <a:ext cx="304800" cy="19050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21" name="TextBox 2"/>
          <p:cNvSpPr txBox="1">
            <a:spLocks noChangeArrowheads="1"/>
          </p:cNvSpPr>
          <p:nvPr/>
        </p:nvSpPr>
        <p:spPr bwMode="auto">
          <a:xfrm>
            <a:off x="3831020" y="2477869"/>
            <a:ext cx="1295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FF"/>
                </a:solidFill>
                <a:latin typeface="Franklin Gothic Medium Cond" pitchFamily="34" charset="0"/>
              </a:rPr>
              <a:t>noiseless</a:t>
            </a:r>
            <a:endParaRPr lang="en-US" b="1" dirty="0">
              <a:solidFill>
                <a:srgbClr val="0000FF"/>
              </a:solidFill>
              <a:latin typeface="Franklin Gothic Medium Cond" pitchFamily="34" charset="0"/>
            </a:endParaRPr>
          </a:p>
        </p:txBody>
      </p:sp>
      <mc:AlternateContent xmlns:mc="http://schemas.openxmlformats.org/markup-compatibility/2006" xmlns:a14="http://schemas.microsoft.com/office/drawing/2010/main">
        <mc:Choice Requires="a14">
          <p:sp>
            <p:nvSpPr>
              <p:cNvPr id="22" name="TextBox 21"/>
              <p:cNvSpPr txBox="1"/>
              <p:nvPr/>
            </p:nvSpPr>
            <p:spPr>
              <a:xfrm>
                <a:off x="5098830" y="2057400"/>
                <a:ext cx="3522280" cy="427746"/>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acc>
                        <m:accPr>
                          <m:chr m:val="̅"/>
                          <m:ctrlPr>
                            <a:rPr lang="en-US" b="1" i="1" smtClean="0">
                              <a:solidFill>
                                <a:schemeClr val="tx1"/>
                              </a:solidFill>
                              <a:latin typeface="Cambria Math"/>
                            </a:rPr>
                          </m:ctrlPr>
                        </m:accPr>
                        <m:e>
                          <m:sSub>
                            <m:sSubPr>
                              <m:ctrlPr>
                                <a:rPr lang="en-US" b="1" i="1">
                                  <a:solidFill>
                                    <a:schemeClr val="tx1"/>
                                  </a:solidFill>
                                  <a:latin typeface="Cambria Math"/>
                                </a:rPr>
                              </m:ctrlPr>
                            </m:sSubPr>
                            <m:e>
                              <m:r>
                                <a:rPr lang="en-US" b="1" i="0" smtClean="0">
                                  <a:solidFill>
                                    <a:schemeClr val="tx1"/>
                                  </a:solidFill>
                                  <a:latin typeface="Cambria Math"/>
                                </a:rPr>
                                <m:t>𝐕</m:t>
                              </m:r>
                            </m:e>
                            <m:sub>
                              <m:r>
                                <a:rPr lang="en-US" b="1" i="0" smtClean="0">
                                  <a:solidFill>
                                    <a:schemeClr val="tx1"/>
                                  </a:solidFill>
                                  <a:latin typeface="Cambria Math"/>
                                </a:rPr>
                                <m:t>𝐢𝐧</m:t>
                              </m:r>
                            </m:sub>
                          </m:sSub>
                        </m:e>
                      </m:acc>
                      <m:r>
                        <a:rPr lang="en-US" b="1" i="0" smtClean="0">
                          <a:solidFill>
                            <a:schemeClr val="tx1"/>
                          </a:solidFill>
                          <a:latin typeface="Cambria Math"/>
                        </a:rPr>
                        <m:t>=</m:t>
                      </m:r>
                      <m:acc>
                        <m:accPr>
                          <m:chr m:val="̅"/>
                          <m:ctrlPr>
                            <a:rPr lang="en-US" b="1" i="1" smtClean="0">
                              <a:solidFill>
                                <a:schemeClr val="tx1"/>
                              </a:solidFill>
                              <a:latin typeface="Cambria Math"/>
                            </a:rPr>
                          </m:ctrlPr>
                        </m:accPr>
                        <m:e>
                          <m:sSub>
                            <m:sSubPr>
                              <m:ctrlPr>
                                <a:rPr lang="en-US" b="1" i="1">
                                  <a:solidFill>
                                    <a:schemeClr val="tx1"/>
                                  </a:solidFill>
                                  <a:latin typeface="Cambria Math"/>
                                </a:rPr>
                              </m:ctrlPr>
                            </m:sSubPr>
                            <m:e>
                              <m:r>
                                <a:rPr lang="en-US" b="1" i="0" smtClean="0">
                                  <a:solidFill>
                                    <a:schemeClr val="tx1"/>
                                  </a:solidFill>
                                  <a:latin typeface="Cambria Math"/>
                                </a:rPr>
                                <m:t>𝐢</m:t>
                              </m:r>
                            </m:e>
                            <m:sub>
                              <m:r>
                                <a:rPr lang="en-US" b="1" i="0" smtClean="0">
                                  <a:solidFill>
                                    <a:schemeClr val="tx1"/>
                                  </a:solidFill>
                                  <a:latin typeface="Cambria Math"/>
                                </a:rPr>
                                <m:t>𝐑𝐬</m:t>
                              </m:r>
                            </m:sub>
                          </m:sSub>
                        </m:e>
                      </m:acc>
                      <m:r>
                        <a:rPr lang="en-US" b="1" i="1" smtClean="0">
                          <a:solidFill>
                            <a:schemeClr val="tx1"/>
                          </a:solidFill>
                          <a:latin typeface="Cambria Math"/>
                          <a:ea typeface="Cambria Math"/>
                        </a:rPr>
                        <m:t>×</m:t>
                      </m:r>
                      <m:sSub>
                        <m:sSubPr>
                          <m:ctrlPr>
                            <a:rPr lang="en-US" b="1" i="1" smtClean="0">
                              <a:solidFill>
                                <a:schemeClr val="tx1"/>
                              </a:solidFill>
                              <a:latin typeface="Cambria Math"/>
                            </a:rPr>
                          </m:ctrlPr>
                        </m:sSubPr>
                        <m:e>
                          <m:r>
                            <a:rPr lang="en-US" b="1" i="0" smtClean="0">
                              <a:solidFill>
                                <a:schemeClr val="tx1"/>
                              </a:solidFill>
                              <a:latin typeface="Cambria Math"/>
                            </a:rPr>
                            <m:t>𝐑</m:t>
                          </m:r>
                        </m:e>
                        <m:sub>
                          <m:r>
                            <a:rPr lang="en-US" b="1" i="0" smtClean="0">
                              <a:solidFill>
                                <a:schemeClr val="tx1"/>
                              </a:solidFill>
                              <a:latin typeface="Cambria Math"/>
                            </a:rPr>
                            <m:t>𝐬</m:t>
                          </m:r>
                        </m:sub>
                      </m:sSub>
                      <m:r>
                        <a:rPr lang="en-US" b="1" i="1" smtClean="0">
                          <a:solidFill>
                            <a:schemeClr val="tx1"/>
                          </a:solidFill>
                          <a:latin typeface="Cambria Math"/>
                        </a:rPr>
                        <m:t>=</m:t>
                      </m:r>
                      <m:rad>
                        <m:radPr>
                          <m:degHide m:val="on"/>
                          <m:ctrlPr>
                            <a:rPr lang="en-US" b="1" i="1" smtClean="0">
                              <a:solidFill>
                                <a:schemeClr val="tx1"/>
                              </a:solidFill>
                              <a:latin typeface="Cambria Math"/>
                            </a:rPr>
                          </m:ctrlPr>
                        </m:radPr>
                        <m:deg/>
                        <m:e>
                          <m:r>
                            <a:rPr lang="en-US" b="1" i="1" smtClean="0">
                              <a:solidFill>
                                <a:schemeClr val="tx1"/>
                              </a:solidFill>
                              <a:latin typeface="Cambria Math"/>
                            </a:rPr>
                            <m:t>𝟒</m:t>
                          </m:r>
                          <m:r>
                            <a:rPr lang="en-US" b="1" i="1" smtClean="0">
                              <a:solidFill>
                                <a:schemeClr val="tx1"/>
                              </a:solidFill>
                              <a:latin typeface="Cambria Math"/>
                            </a:rPr>
                            <m:t>𝒌𝑻</m:t>
                          </m:r>
                          <m:sSub>
                            <m:sSubPr>
                              <m:ctrlPr>
                                <a:rPr lang="en-US" b="1" i="1" smtClean="0">
                                  <a:solidFill>
                                    <a:schemeClr val="tx1"/>
                                  </a:solidFill>
                                  <a:latin typeface="Cambria Math"/>
                                </a:rPr>
                              </m:ctrlPr>
                            </m:sSubPr>
                            <m:e>
                              <m:r>
                                <a:rPr lang="en-US" b="1" i="0" smtClean="0">
                                  <a:solidFill>
                                    <a:schemeClr val="tx1"/>
                                  </a:solidFill>
                                  <a:latin typeface="Cambria Math"/>
                                </a:rPr>
                                <m:t>𝐑</m:t>
                              </m:r>
                            </m:e>
                            <m:sub>
                              <m:r>
                                <a:rPr lang="en-US" b="1" i="0" smtClean="0">
                                  <a:solidFill>
                                    <a:schemeClr val="tx1"/>
                                  </a:solidFill>
                                  <a:latin typeface="Cambria Math"/>
                                </a:rPr>
                                <m:t>𝐬</m:t>
                              </m:r>
                            </m:sub>
                          </m:sSub>
                          <m:r>
                            <a:rPr lang="en-US" b="1" i="1" smtClean="0">
                              <a:solidFill>
                                <a:schemeClr val="tx1"/>
                              </a:solidFill>
                              <a:latin typeface="Cambria Math"/>
                              <a:ea typeface="Cambria Math"/>
                            </a:rPr>
                            <m:t>∆</m:t>
                          </m:r>
                          <m:r>
                            <a:rPr lang="en-US" b="1" i="1" smtClean="0">
                              <a:solidFill>
                                <a:schemeClr val="tx1"/>
                              </a:solidFill>
                              <a:latin typeface="Cambria Math"/>
                              <a:ea typeface="Cambria Math"/>
                            </a:rPr>
                            <m:t>𝒇</m:t>
                          </m:r>
                        </m:e>
                      </m:rad>
                    </m:oMath>
                  </m:oMathPara>
                </a14:m>
                <a:endParaRPr lang="en-US" b="1" dirty="0">
                  <a:solidFill>
                    <a:schemeClr val="tx1"/>
                  </a:solidFill>
                </a:endParaRPr>
              </a:p>
            </p:txBody>
          </p:sp>
        </mc:Choice>
        <mc:Fallback xmlns="">
          <p:sp>
            <p:nvSpPr>
              <p:cNvPr id="22" name="TextBox 21"/>
              <p:cNvSpPr txBox="1">
                <a:spLocks noRot="1" noChangeAspect="1" noMove="1" noResize="1" noEditPoints="1" noAdjustHandles="1" noChangeArrowheads="1" noChangeShapeType="1" noTextEdit="1"/>
              </p:cNvSpPr>
              <p:nvPr/>
            </p:nvSpPr>
            <p:spPr>
              <a:xfrm>
                <a:off x="5098830" y="2057400"/>
                <a:ext cx="3522280" cy="427746"/>
              </a:xfrm>
              <a:prstGeom prst="rect">
                <a:avLst/>
              </a:prstGeom>
              <a:blipFill rotWithShape="1">
                <a:blip r:embed="rId7"/>
                <a:stretch>
                  <a:fillRect b="-714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3" name="TextBox 22"/>
              <p:cNvSpPr txBox="1"/>
              <p:nvPr/>
            </p:nvSpPr>
            <p:spPr>
              <a:xfrm>
                <a:off x="5105400" y="2489858"/>
                <a:ext cx="3522280" cy="3693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acc>
                        <m:accPr>
                          <m:chr m:val="̅"/>
                          <m:ctrlPr>
                            <a:rPr lang="en-US" b="1" i="1" smtClean="0">
                              <a:solidFill>
                                <a:schemeClr val="tx1"/>
                              </a:solidFill>
                              <a:latin typeface="Cambria Math"/>
                            </a:rPr>
                          </m:ctrlPr>
                        </m:accPr>
                        <m:e>
                          <m:sSub>
                            <m:sSubPr>
                              <m:ctrlPr>
                                <a:rPr lang="en-US" b="1" i="1">
                                  <a:solidFill>
                                    <a:schemeClr val="tx1"/>
                                  </a:solidFill>
                                  <a:latin typeface="Cambria Math"/>
                                </a:rPr>
                              </m:ctrlPr>
                            </m:sSubPr>
                            <m:e>
                              <m:r>
                                <a:rPr lang="en-US" b="1" i="0" smtClean="0">
                                  <a:solidFill>
                                    <a:schemeClr val="tx1"/>
                                  </a:solidFill>
                                  <a:latin typeface="Cambria Math"/>
                                </a:rPr>
                                <m:t>𝐕</m:t>
                              </m:r>
                            </m:e>
                            <m:sub>
                              <m:r>
                                <a:rPr lang="en-US" b="1" i="0" smtClean="0">
                                  <a:solidFill>
                                    <a:schemeClr val="tx1"/>
                                  </a:solidFill>
                                  <a:latin typeface="Cambria Math"/>
                                </a:rPr>
                                <m:t>𝐨𝐮𝐭</m:t>
                              </m:r>
                            </m:sub>
                          </m:sSub>
                        </m:e>
                      </m:acc>
                      <m:r>
                        <a:rPr lang="en-US" b="1" i="0" smtClean="0">
                          <a:solidFill>
                            <a:schemeClr val="tx1"/>
                          </a:solidFill>
                          <a:latin typeface="Cambria Math"/>
                        </a:rPr>
                        <m:t>=</m:t>
                      </m:r>
                      <m:acc>
                        <m:accPr>
                          <m:chr m:val="̅"/>
                          <m:ctrlPr>
                            <a:rPr lang="en-US" b="1" i="1" smtClean="0">
                              <a:solidFill>
                                <a:schemeClr val="tx1"/>
                              </a:solidFill>
                              <a:latin typeface="Cambria Math"/>
                            </a:rPr>
                          </m:ctrlPr>
                        </m:accPr>
                        <m:e>
                          <m:sSub>
                            <m:sSubPr>
                              <m:ctrlPr>
                                <a:rPr lang="en-US" b="1" i="1">
                                  <a:solidFill>
                                    <a:schemeClr val="tx1"/>
                                  </a:solidFill>
                                  <a:latin typeface="Cambria Math"/>
                                </a:rPr>
                              </m:ctrlPr>
                            </m:sSubPr>
                            <m:e>
                              <m:r>
                                <a:rPr lang="en-US" b="1" i="0" smtClean="0">
                                  <a:solidFill>
                                    <a:schemeClr val="tx1"/>
                                  </a:solidFill>
                                  <a:latin typeface="Cambria Math"/>
                                </a:rPr>
                                <m:t>𝐕</m:t>
                              </m:r>
                            </m:e>
                            <m:sub>
                              <m:r>
                                <a:rPr lang="en-US" b="1" i="0" smtClean="0">
                                  <a:solidFill>
                                    <a:schemeClr val="tx1"/>
                                  </a:solidFill>
                                  <a:latin typeface="Cambria Math"/>
                                </a:rPr>
                                <m:t>𝐢𝐧</m:t>
                              </m:r>
                            </m:sub>
                          </m:sSub>
                        </m:e>
                      </m:acc>
                      <m:r>
                        <a:rPr lang="en-US" b="1" i="1" smtClean="0">
                          <a:solidFill>
                            <a:schemeClr val="tx1"/>
                          </a:solidFill>
                          <a:latin typeface="Cambria Math"/>
                          <a:ea typeface="Cambria Math"/>
                        </a:rPr>
                        <m:t>×</m:t>
                      </m:r>
                      <m:sSub>
                        <m:sSubPr>
                          <m:ctrlPr>
                            <a:rPr lang="en-US" b="1" i="1" smtClean="0">
                              <a:solidFill>
                                <a:schemeClr val="tx1"/>
                              </a:solidFill>
                              <a:latin typeface="Cambria Math"/>
                            </a:rPr>
                          </m:ctrlPr>
                        </m:sSubPr>
                        <m:e>
                          <m:r>
                            <a:rPr lang="en-US" b="1" i="0" smtClean="0">
                              <a:solidFill>
                                <a:schemeClr val="tx1"/>
                              </a:solidFill>
                              <a:latin typeface="Cambria Math"/>
                            </a:rPr>
                            <m:t>𝐀</m:t>
                          </m:r>
                        </m:e>
                        <m:sub>
                          <m:r>
                            <a:rPr lang="en-US" b="1" i="0" smtClean="0">
                              <a:solidFill>
                                <a:schemeClr val="tx1"/>
                              </a:solidFill>
                              <a:latin typeface="Cambria Math"/>
                            </a:rPr>
                            <m:t>𝐕</m:t>
                          </m:r>
                        </m:sub>
                      </m:sSub>
                      <m:r>
                        <a:rPr lang="en-US" b="1" i="1" smtClean="0">
                          <a:solidFill>
                            <a:schemeClr val="tx1"/>
                          </a:solidFill>
                          <a:latin typeface="Cambria Math"/>
                        </a:rPr>
                        <m:t>                          (</m:t>
                      </m:r>
                      <m:r>
                        <a:rPr lang="en-US" b="1" i="1" smtClean="0">
                          <a:solidFill>
                            <a:schemeClr val="tx1"/>
                          </a:solidFill>
                          <a:latin typeface="Cambria Math"/>
                        </a:rPr>
                        <m:t>𝟏</m:t>
                      </m:r>
                      <m:r>
                        <a:rPr lang="en-US" b="1" i="1" smtClean="0">
                          <a:solidFill>
                            <a:schemeClr val="tx1"/>
                          </a:solidFill>
                          <a:latin typeface="Cambria Math"/>
                        </a:rPr>
                        <m:t>)</m:t>
                      </m:r>
                    </m:oMath>
                  </m:oMathPara>
                </a14:m>
                <a:endParaRPr lang="en-US" b="1" dirty="0">
                  <a:solidFill>
                    <a:schemeClr val="tx1"/>
                  </a:solidFill>
                </a:endParaRPr>
              </a:p>
            </p:txBody>
          </p:sp>
        </mc:Choice>
        <mc:Fallback xmlns="">
          <p:sp>
            <p:nvSpPr>
              <p:cNvPr id="23" name="TextBox 22"/>
              <p:cNvSpPr txBox="1">
                <a:spLocks noRot="1" noChangeAspect="1" noMove="1" noResize="1" noEditPoints="1" noAdjustHandles="1" noChangeArrowheads="1" noChangeShapeType="1" noTextEdit="1"/>
              </p:cNvSpPr>
              <p:nvPr/>
            </p:nvSpPr>
            <p:spPr>
              <a:xfrm>
                <a:off x="5105400" y="2489858"/>
                <a:ext cx="3522280" cy="369332"/>
              </a:xfrm>
              <a:prstGeom prst="rect">
                <a:avLst/>
              </a:prstGeom>
              <a:blipFill rotWithShape="1">
                <a:blip r:embed="rId8"/>
                <a:stretch>
                  <a:fillRect b="-13115"/>
                </a:stretch>
              </a:blipFill>
            </p:spPr>
            <p:txBody>
              <a:bodyPr/>
              <a:lstStyle/>
              <a:p>
                <a:r>
                  <a:rPr lang="en-US">
                    <a:noFill/>
                  </a:rPr>
                  <a:t> </a:t>
                </a:r>
              </a:p>
            </p:txBody>
          </p:sp>
        </mc:Fallback>
      </mc:AlternateContent>
      <p:sp>
        <p:nvSpPr>
          <p:cNvPr id="24" name="TextBox 2"/>
          <p:cNvSpPr txBox="1">
            <a:spLocks noChangeArrowheads="1"/>
          </p:cNvSpPr>
          <p:nvPr/>
        </p:nvSpPr>
        <p:spPr bwMode="auto">
          <a:xfrm>
            <a:off x="5126420" y="2895600"/>
            <a:ext cx="320828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Apparently there is no additional noise from amplifier. </a:t>
            </a:r>
            <a:endParaRPr lang="en-US" b="1" dirty="0">
              <a:latin typeface="Franklin Gothic Medium Cond" pitchFamily="34" charset="0"/>
            </a:endParaRPr>
          </a:p>
        </p:txBody>
      </p:sp>
      <p:cxnSp>
        <p:nvCxnSpPr>
          <p:cNvPr id="25" name="Straight Arrow Connector 24"/>
          <p:cNvCxnSpPr>
            <a:stCxn id="3" idx="2"/>
          </p:cNvCxnSpPr>
          <p:nvPr/>
        </p:nvCxnSpPr>
        <p:spPr>
          <a:xfrm flipH="1" flipV="1">
            <a:off x="2209800" y="3127484"/>
            <a:ext cx="173010" cy="30867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26" name="TextBox 2"/>
          <p:cNvSpPr txBox="1">
            <a:spLocks noChangeArrowheads="1"/>
          </p:cNvSpPr>
          <p:nvPr/>
        </p:nvSpPr>
        <p:spPr bwMode="auto">
          <a:xfrm>
            <a:off x="2286000" y="3364468"/>
            <a:ext cx="18288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FF"/>
                </a:solidFill>
                <a:latin typeface="Franklin Gothic Medium Cond" pitchFamily="34" charset="0"/>
              </a:rPr>
              <a:t>Now it’s noiseless.</a:t>
            </a:r>
            <a:endParaRPr lang="en-US" b="1" dirty="0">
              <a:solidFill>
                <a:srgbClr val="0000FF"/>
              </a:solidFill>
              <a:latin typeface="Franklin Gothic Medium Cond" pitchFamily="34" charset="0"/>
            </a:endParaRPr>
          </a:p>
        </p:txBody>
      </p:sp>
      <p:graphicFrame>
        <p:nvGraphicFramePr>
          <p:cNvPr id="27" name="Object 26"/>
          <p:cNvGraphicFramePr>
            <a:graphicFrameLocks noChangeAspect="1"/>
          </p:cNvGraphicFramePr>
          <p:nvPr>
            <p:extLst>
              <p:ext uri="{D42A27DB-BD31-4B8C-83A1-F6EECF244321}">
                <p14:modId xmlns:p14="http://schemas.microsoft.com/office/powerpoint/2010/main" val="1915689444"/>
              </p:ext>
            </p:extLst>
          </p:nvPr>
        </p:nvGraphicFramePr>
        <p:xfrm>
          <a:off x="990600" y="4038600"/>
          <a:ext cx="2784421" cy="1531154"/>
        </p:xfrm>
        <a:graphic>
          <a:graphicData uri="http://schemas.openxmlformats.org/presentationml/2006/ole">
            <mc:AlternateContent xmlns:mc="http://schemas.openxmlformats.org/markup-compatibility/2006">
              <mc:Choice xmlns:v="urn:schemas-microsoft-com:vml" Requires="v">
                <p:oleObj spid="_x0000_s62696" name="Visio" r:id="rId9" imgW="1670232" imgH="861840" progId="Visio.Drawing.11">
                  <p:embed/>
                </p:oleObj>
              </mc:Choice>
              <mc:Fallback>
                <p:oleObj name="Visio" r:id="rId9" imgW="1670232" imgH="861840" progId="Visio.Drawing.11">
                  <p:embed/>
                  <p:pic>
                    <p:nvPicPr>
                      <p:cNvPr id="0" name=""/>
                      <p:cNvPicPr/>
                      <p:nvPr/>
                    </p:nvPicPr>
                    <p:blipFill>
                      <a:blip r:embed="rId10"/>
                      <a:stretch>
                        <a:fillRect/>
                      </a:stretch>
                    </p:blipFill>
                    <p:spPr>
                      <a:xfrm>
                        <a:off x="990600" y="4038600"/>
                        <a:ext cx="2784421" cy="1531154"/>
                      </a:xfrm>
                      <a:prstGeom prst="rect">
                        <a:avLst/>
                      </a:prstGeom>
                    </p:spPr>
                  </p:pic>
                </p:oleObj>
              </mc:Fallback>
            </mc:AlternateContent>
          </a:graphicData>
        </a:graphic>
      </p:graphicFrame>
      <p:cxnSp>
        <p:nvCxnSpPr>
          <p:cNvPr id="28" name="Straight Arrow Connector 27"/>
          <p:cNvCxnSpPr/>
          <p:nvPr/>
        </p:nvCxnSpPr>
        <p:spPr>
          <a:xfrm>
            <a:off x="1905000" y="4114800"/>
            <a:ext cx="76200" cy="38100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flipH="1">
            <a:off x="3352800" y="4305300"/>
            <a:ext cx="304800" cy="19050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0" name="TextBox 29"/>
              <p:cNvSpPr txBox="1"/>
              <p:nvPr/>
            </p:nvSpPr>
            <p:spPr>
              <a:xfrm>
                <a:off x="1371600" y="3867090"/>
                <a:ext cx="533400"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en-US" sz="2000" b="1" i="1" smtClean="0">
                              <a:solidFill>
                                <a:srgbClr val="0000FF"/>
                              </a:solidFill>
                              <a:latin typeface="Cambria Math"/>
                            </a:rPr>
                          </m:ctrlPr>
                        </m:accPr>
                        <m:e>
                          <m:sSub>
                            <m:sSubPr>
                              <m:ctrlPr>
                                <a:rPr lang="en-US" sz="2000" b="1" i="1">
                                  <a:solidFill>
                                    <a:srgbClr val="0000FF"/>
                                  </a:solidFill>
                                  <a:latin typeface="Cambria Math"/>
                                </a:rPr>
                              </m:ctrlPr>
                            </m:sSubPr>
                            <m:e>
                              <m:r>
                                <a:rPr lang="en-US" sz="2000" b="1" i="0" smtClean="0">
                                  <a:solidFill>
                                    <a:srgbClr val="0000FF"/>
                                  </a:solidFill>
                                  <a:latin typeface="Cambria Math"/>
                                </a:rPr>
                                <m:t>𝐕</m:t>
                              </m:r>
                            </m:e>
                            <m:sub>
                              <m:r>
                                <a:rPr lang="en-US" sz="2000" b="1" i="0" smtClean="0">
                                  <a:solidFill>
                                    <a:srgbClr val="0000FF"/>
                                  </a:solidFill>
                                  <a:latin typeface="Cambria Math"/>
                                </a:rPr>
                                <m:t>𝐢𝐧</m:t>
                              </m:r>
                            </m:sub>
                          </m:sSub>
                        </m:e>
                      </m:acc>
                    </m:oMath>
                  </m:oMathPara>
                </a14:m>
                <a:endParaRPr lang="en-US" sz="2000" b="1" dirty="0">
                  <a:solidFill>
                    <a:srgbClr val="0000FF"/>
                  </a:solidFill>
                </a:endParaRPr>
              </a:p>
            </p:txBody>
          </p:sp>
        </mc:Choice>
        <mc:Fallback xmlns="">
          <p:sp>
            <p:nvSpPr>
              <p:cNvPr id="30" name="TextBox 29"/>
              <p:cNvSpPr txBox="1">
                <a:spLocks noRot="1" noChangeAspect="1" noMove="1" noResize="1" noEditPoints="1" noAdjustHandles="1" noChangeArrowheads="1" noChangeShapeType="1" noTextEdit="1"/>
              </p:cNvSpPr>
              <p:nvPr/>
            </p:nvSpPr>
            <p:spPr>
              <a:xfrm>
                <a:off x="1371600" y="3867090"/>
                <a:ext cx="533400" cy="400110"/>
              </a:xfrm>
              <a:prstGeom prst="rect">
                <a:avLst/>
              </a:prstGeom>
              <a:blipFill rotWithShape="1">
                <a:blip r:embed="rId5"/>
                <a:stretch>
                  <a:fillRect b="-303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1" name="TextBox 30"/>
              <p:cNvSpPr txBox="1"/>
              <p:nvPr/>
            </p:nvSpPr>
            <p:spPr>
              <a:xfrm>
                <a:off x="3581400" y="4065234"/>
                <a:ext cx="533400"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en-US" sz="2000" b="1" i="1" smtClean="0">
                              <a:solidFill>
                                <a:srgbClr val="0000FF"/>
                              </a:solidFill>
                              <a:latin typeface="Cambria Math"/>
                            </a:rPr>
                          </m:ctrlPr>
                        </m:accPr>
                        <m:e>
                          <m:sSub>
                            <m:sSubPr>
                              <m:ctrlPr>
                                <a:rPr lang="en-US" sz="2000" b="1" i="1">
                                  <a:solidFill>
                                    <a:srgbClr val="0000FF"/>
                                  </a:solidFill>
                                  <a:latin typeface="Cambria Math"/>
                                </a:rPr>
                              </m:ctrlPr>
                            </m:sSubPr>
                            <m:e>
                              <m:r>
                                <a:rPr lang="en-US" sz="2000" b="1" i="0" smtClean="0">
                                  <a:solidFill>
                                    <a:srgbClr val="0000FF"/>
                                  </a:solidFill>
                                  <a:latin typeface="Cambria Math"/>
                                </a:rPr>
                                <m:t>𝐕</m:t>
                              </m:r>
                            </m:e>
                            <m:sub>
                              <m:r>
                                <a:rPr lang="en-US" sz="2000" b="1" i="0" smtClean="0">
                                  <a:solidFill>
                                    <a:srgbClr val="0000FF"/>
                                  </a:solidFill>
                                  <a:latin typeface="Cambria Math"/>
                                </a:rPr>
                                <m:t>𝐨𝐮𝐭</m:t>
                              </m:r>
                            </m:sub>
                          </m:sSub>
                        </m:e>
                      </m:acc>
                    </m:oMath>
                  </m:oMathPara>
                </a14:m>
                <a:endParaRPr lang="en-US" sz="2000" b="1" dirty="0">
                  <a:solidFill>
                    <a:srgbClr val="0000FF"/>
                  </a:solidFill>
                </a:endParaRPr>
              </a:p>
            </p:txBody>
          </p:sp>
        </mc:Choice>
        <mc:Fallback xmlns="">
          <p:sp>
            <p:nvSpPr>
              <p:cNvPr id="31" name="TextBox 30"/>
              <p:cNvSpPr txBox="1">
                <a:spLocks noRot="1" noChangeAspect="1" noMove="1" noResize="1" noEditPoints="1" noAdjustHandles="1" noChangeArrowheads="1" noChangeShapeType="1" noTextEdit="1"/>
              </p:cNvSpPr>
              <p:nvPr/>
            </p:nvSpPr>
            <p:spPr>
              <a:xfrm>
                <a:off x="3581400" y="4065234"/>
                <a:ext cx="533400" cy="400110"/>
              </a:xfrm>
              <a:prstGeom prst="rect">
                <a:avLst/>
              </a:prstGeom>
              <a:blipFill rotWithShape="1">
                <a:blip r:embed="rId6"/>
                <a:stretch>
                  <a:fillRect r="-11494" b="-1515"/>
                </a:stretch>
              </a:blipFill>
            </p:spPr>
            <p:txBody>
              <a:bodyPr/>
              <a:lstStyle/>
              <a:p>
                <a:r>
                  <a:rPr lang="en-US">
                    <a:noFill/>
                  </a:rPr>
                  <a:t> </a:t>
                </a:r>
              </a:p>
            </p:txBody>
          </p:sp>
        </mc:Fallback>
      </mc:AlternateContent>
      <p:cxnSp>
        <p:nvCxnSpPr>
          <p:cNvPr id="32" name="Straight Arrow Connector 31"/>
          <p:cNvCxnSpPr/>
          <p:nvPr/>
        </p:nvCxnSpPr>
        <p:spPr>
          <a:xfrm flipH="1">
            <a:off x="3581400" y="4838700"/>
            <a:ext cx="304800" cy="19050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33" name="TextBox 2"/>
          <p:cNvSpPr txBox="1">
            <a:spLocks noChangeArrowheads="1"/>
          </p:cNvSpPr>
          <p:nvPr/>
        </p:nvSpPr>
        <p:spPr bwMode="auto">
          <a:xfrm>
            <a:off x="3831020" y="4611469"/>
            <a:ext cx="1295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FF"/>
                </a:solidFill>
                <a:latin typeface="Franklin Gothic Medium Cond" pitchFamily="34" charset="0"/>
              </a:rPr>
              <a:t>noiseless</a:t>
            </a:r>
            <a:endParaRPr lang="en-US" b="1" dirty="0">
              <a:solidFill>
                <a:srgbClr val="0000FF"/>
              </a:solidFill>
              <a:latin typeface="Franklin Gothic Medium Cond" pitchFamily="34" charset="0"/>
            </a:endParaRPr>
          </a:p>
        </p:txBody>
      </p:sp>
      <mc:AlternateContent xmlns:mc="http://schemas.openxmlformats.org/markup-compatibility/2006" xmlns:a14="http://schemas.microsoft.com/office/drawing/2010/main">
        <mc:Choice Requires="a14">
          <p:sp>
            <p:nvSpPr>
              <p:cNvPr id="34" name="TextBox 33"/>
              <p:cNvSpPr txBox="1"/>
              <p:nvPr/>
            </p:nvSpPr>
            <p:spPr>
              <a:xfrm>
                <a:off x="5098830" y="4191000"/>
                <a:ext cx="3522280" cy="427746"/>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acc>
                        <m:accPr>
                          <m:chr m:val="̅"/>
                          <m:ctrlPr>
                            <a:rPr lang="en-US" b="1" i="1" smtClean="0">
                              <a:solidFill>
                                <a:schemeClr val="tx1"/>
                              </a:solidFill>
                              <a:latin typeface="Cambria Math"/>
                            </a:rPr>
                          </m:ctrlPr>
                        </m:accPr>
                        <m:e>
                          <m:sSub>
                            <m:sSubPr>
                              <m:ctrlPr>
                                <a:rPr lang="en-US" b="1" i="1">
                                  <a:solidFill>
                                    <a:schemeClr val="tx1"/>
                                  </a:solidFill>
                                  <a:latin typeface="Cambria Math"/>
                                </a:rPr>
                              </m:ctrlPr>
                            </m:sSubPr>
                            <m:e>
                              <m:r>
                                <a:rPr lang="en-US" b="1" i="0" smtClean="0">
                                  <a:solidFill>
                                    <a:schemeClr val="tx1"/>
                                  </a:solidFill>
                                  <a:latin typeface="Cambria Math"/>
                                </a:rPr>
                                <m:t>𝐕</m:t>
                              </m:r>
                            </m:e>
                            <m:sub>
                              <m:r>
                                <a:rPr lang="en-US" b="1" i="0" smtClean="0">
                                  <a:solidFill>
                                    <a:schemeClr val="tx1"/>
                                  </a:solidFill>
                                  <a:latin typeface="Cambria Math"/>
                                </a:rPr>
                                <m:t>𝐢𝐧</m:t>
                              </m:r>
                            </m:sub>
                          </m:sSub>
                        </m:e>
                      </m:acc>
                      <m:r>
                        <a:rPr lang="en-US" b="1" i="0" smtClean="0">
                          <a:solidFill>
                            <a:schemeClr val="tx1"/>
                          </a:solidFill>
                          <a:latin typeface="Cambria Math"/>
                        </a:rPr>
                        <m:t>=</m:t>
                      </m:r>
                      <m:acc>
                        <m:accPr>
                          <m:chr m:val="̅"/>
                          <m:ctrlPr>
                            <a:rPr lang="en-US" b="1" i="1" smtClean="0">
                              <a:solidFill>
                                <a:schemeClr val="tx1"/>
                              </a:solidFill>
                              <a:latin typeface="Cambria Math"/>
                            </a:rPr>
                          </m:ctrlPr>
                        </m:accPr>
                        <m:e>
                          <m:sSub>
                            <m:sSubPr>
                              <m:ctrlPr>
                                <a:rPr lang="en-US" b="1" i="1">
                                  <a:solidFill>
                                    <a:schemeClr val="tx1"/>
                                  </a:solidFill>
                                  <a:latin typeface="Cambria Math"/>
                                </a:rPr>
                              </m:ctrlPr>
                            </m:sSubPr>
                            <m:e>
                              <m:r>
                                <a:rPr lang="en-US" b="1" i="0" smtClean="0">
                                  <a:solidFill>
                                    <a:schemeClr val="tx1"/>
                                  </a:solidFill>
                                  <a:latin typeface="Cambria Math"/>
                                </a:rPr>
                                <m:t>𝐢</m:t>
                              </m:r>
                            </m:e>
                            <m:sub>
                              <m:r>
                                <a:rPr lang="en-US" b="1" i="0" smtClean="0">
                                  <a:solidFill>
                                    <a:schemeClr val="tx1"/>
                                  </a:solidFill>
                                  <a:latin typeface="Cambria Math"/>
                                </a:rPr>
                                <m:t>𝐑𝐬</m:t>
                              </m:r>
                            </m:sub>
                          </m:sSub>
                        </m:e>
                      </m:acc>
                      <m:r>
                        <a:rPr lang="en-US" b="1" i="1" smtClean="0">
                          <a:solidFill>
                            <a:schemeClr val="tx1"/>
                          </a:solidFill>
                          <a:latin typeface="Cambria Math"/>
                          <a:ea typeface="Cambria Math"/>
                        </a:rPr>
                        <m:t>×</m:t>
                      </m:r>
                      <m:sSub>
                        <m:sSubPr>
                          <m:ctrlPr>
                            <a:rPr lang="en-US" b="1" i="1" smtClean="0">
                              <a:solidFill>
                                <a:schemeClr val="tx1"/>
                              </a:solidFill>
                              <a:latin typeface="Cambria Math"/>
                            </a:rPr>
                          </m:ctrlPr>
                        </m:sSubPr>
                        <m:e>
                          <m:r>
                            <a:rPr lang="en-US" b="1" i="0" smtClean="0">
                              <a:solidFill>
                                <a:schemeClr val="tx1"/>
                              </a:solidFill>
                              <a:latin typeface="Cambria Math"/>
                            </a:rPr>
                            <m:t>𝐑</m:t>
                          </m:r>
                        </m:e>
                        <m:sub>
                          <m:r>
                            <a:rPr lang="en-US" b="1" i="0" smtClean="0">
                              <a:solidFill>
                                <a:schemeClr val="tx1"/>
                              </a:solidFill>
                              <a:latin typeface="Cambria Math"/>
                            </a:rPr>
                            <m:t>𝐬</m:t>
                          </m:r>
                        </m:sub>
                      </m:sSub>
                      <m:r>
                        <a:rPr lang="en-US" b="1" i="1" smtClean="0">
                          <a:solidFill>
                            <a:schemeClr val="tx1"/>
                          </a:solidFill>
                          <a:latin typeface="Cambria Math"/>
                        </a:rPr>
                        <m:t>=</m:t>
                      </m:r>
                      <m:rad>
                        <m:radPr>
                          <m:degHide m:val="on"/>
                          <m:ctrlPr>
                            <a:rPr lang="en-US" b="1" i="1" smtClean="0">
                              <a:solidFill>
                                <a:schemeClr val="tx1"/>
                              </a:solidFill>
                              <a:latin typeface="Cambria Math"/>
                            </a:rPr>
                          </m:ctrlPr>
                        </m:radPr>
                        <m:deg/>
                        <m:e>
                          <m:r>
                            <a:rPr lang="en-US" b="1" i="1" smtClean="0">
                              <a:solidFill>
                                <a:schemeClr val="tx1"/>
                              </a:solidFill>
                              <a:latin typeface="Cambria Math"/>
                            </a:rPr>
                            <m:t>𝟒</m:t>
                          </m:r>
                          <m:r>
                            <a:rPr lang="en-US" b="1" i="1" smtClean="0">
                              <a:solidFill>
                                <a:schemeClr val="tx1"/>
                              </a:solidFill>
                              <a:latin typeface="Cambria Math"/>
                            </a:rPr>
                            <m:t>𝒌𝑻</m:t>
                          </m:r>
                          <m:sSub>
                            <m:sSubPr>
                              <m:ctrlPr>
                                <a:rPr lang="en-US" b="1" i="1" smtClean="0">
                                  <a:solidFill>
                                    <a:schemeClr val="tx1"/>
                                  </a:solidFill>
                                  <a:latin typeface="Cambria Math"/>
                                </a:rPr>
                              </m:ctrlPr>
                            </m:sSubPr>
                            <m:e>
                              <m:r>
                                <a:rPr lang="en-US" b="1" i="0" smtClean="0">
                                  <a:solidFill>
                                    <a:schemeClr val="tx1"/>
                                  </a:solidFill>
                                  <a:latin typeface="Cambria Math"/>
                                </a:rPr>
                                <m:t>𝐑</m:t>
                              </m:r>
                            </m:e>
                            <m:sub>
                              <m:r>
                                <a:rPr lang="en-US" b="1" i="0" smtClean="0">
                                  <a:solidFill>
                                    <a:schemeClr val="tx1"/>
                                  </a:solidFill>
                                  <a:latin typeface="Cambria Math"/>
                                </a:rPr>
                                <m:t>𝐬</m:t>
                              </m:r>
                            </m:sub>
                          </m:sSub>
                          <m:r>
                            <a:rPr lang="en-US" b="1" i="1" smtClean="0">
                              <a:solidFill>
                                <a:schemeClr val="tx1"/>
                              </a:solidFill>
                              <a:latin typeface="Cambria Math"/>
                              <a:ea typeface="Cambria Math"/>
                            </a:rPr>
                            <m:t>∆</m:t>
                          </m:r>
                          <m:r>
                            <a:rPr lang="en-US" b="1" i="1" smtClean="0">
                              <a:solidFill>
                                <a:schemeClr val="tx1"/>
                              </a:solidFill>
                              <a:latin typeface="Cambria Math"/>
                              <a:ea typeface="Cambria Math"/>
                            </a:rPr>
                            <m:t>𝒇</m:t>
                          </m:r>
                        </m:e>
                      </m:rad>
                    </m:oMath>
                  </m:oMathPara>
                </a14:m>
                <a:endParaRPr lang="en-US" b="1" dirty="0">
                  <a:solidFill>
                    <a:schemeClr val="tx1"/>
                  </a:solidFill>
                </a:endParaRPr>
              </a:p>
            </p:txBody>
          </p:sp>
        </mc:Choice>
        <mc:Fallback xmlns="">
          <p:sp>
            <p:nvSpPr>
              <p:cNvPr id="34" name="TextBox 33"/>
              <p:cNvSpPr txBox="1">
                <a:spLocks noRot="1" noChangeAspect="1" noMove="1" noResize="1" noEditPoints="1" noAdjustHandles="1" noChangeArrowheads="1" noChangeShapeType="1" noTextEdit="1"/>
              </p:cNvSpPr>
              <p:nvPr/>
            </p:nvSpPr>
            <p:spPr>
              <a:xfrm>
                <a:off x="5098830" y="4191000"/>
                <a:ext cx="3522280" cy="427746"/>
              </a:xfrm>
              <a:prstGeom prst="rect">
                <a:avLst/>
              </a:prstGeom>
              <a:blipFill rotWithShape="1">
                <a:blip r:embed="rId7"/>
                <a:stretch>
                  <a:fillRect b="-714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5" name="TextBox 34"/>
              <p:cNvSpPr txBox="1"/>
              <p:nvPr/>
            </p:nvSpPr>
            <p:spPr>
              <a:xfrm>
                <a:off x="5105400" y="4623458"/>
                <a:ext cx="3522280" cy="399276"/>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acc>
                        <m:accPr>
                          <m:chr m:val="̅"/>
                          <m:ctrlPr>
                            <a:rPr lang="en-US" b="1" i="1" smtClean="0">
                              <a:solidFill>
                                <a:schemeClr val="tx1"/>
                              </a:solidFill>
                              <a:latin typeface="Cambria Math"/>
                            </a:rPr>
                          </m:ctrlPr>
                        </m:accPr>
                        <m:e>
                          <m:sSub>
                            <m:sSubPr>
                              <m:ctrlPr>
                                <a:rPr lang="en-US" b="1" i="1">
                                  <a:solidFill>
                                    <a:schemeClr val="tx1"/>
                                  </a:solidFill>
                                  <a:latin typeface="Cambria Math"/>
                                </a:rPr>
                              </m:ctrlPr>
                            </m:sSubPr>
                            <m:e>
                              <m:r>
                                <a:rPr lang="en-US" b="1" i="0" smtClean="0">
                                  <a:solidFill>
                                    <a:schemeClr val="tx1"/>
                                  </a:solidFill>
                                  <a:latin typeface="Cambria Math"/>
                                </a:rPr>
                                <m:t>𝐕</m:t>
                              </m:r>
                            </m:e>
                            <m:sub>
                              <m:r>
                                <a:rPr lang="en-US" b="1" i="0" smtClean="0">
                                  <a:solidFill>
                                    <a:schemeClr val="tx1"/>
                                  </a:solidFill>
                                  <a:latin typeface="Cambria Math"/>
                                </a:rPr>
                                <m:t>𝐨𝐮𝐭</m:t>
                              </m:r>
                            </m:sub>
                          </m:sSub>
                        </m:e>
                      </m:acc>
                      <m:r>
                        <a:rPr lang="en-US" b="1" i="0" smtClean="0">
                          <a:solidFill>
                            <a:schemeClr val="tx1"/>
                          </a:solidFill>
                          <a:latin typeface="Cambria Math"/>
                        </a:rPr>
                        <m:t>=</m:t>
                      </m:r>
                      <m:acc>
                        <m:accPr>
                          <m:chr m:val="̅"/>
                          <m:ctrlPr>
                            <a:rPr lang="en-US" b="1" i="1" smtClean="0">
                              <a:solidFill>
                                <a:schemeClr val="tx1"/>
                              </a:solidFill>
                              <a:latin typeface="Cambria Math"/>
                            </a:rPr>
                          </m:ctrlPr>
                        </m:accPr>
                        <m:e>
                          <m:sSub>
                            <m:sSubPr>
                              <m:ctrlPr>
                                <a:rPr lang="en-US" b="1" i="1">
                                  <a:solidFill>
                                    <a:schemeClr val="tx1"/>
                                  </a:solidFill>
                                  <a:latin typeface="Cambria Math"/>
                                </a:rPr>
                              </m:ctrlPr>
                            </m:sSubPr>
                            <m:e>
                              <m:r>
                                <a:rPr lang="en-US" b="1" i="0" smtClean="0">
                                  <a:solidFill>
                                    <a:schemeClr val="tx1"/>
                                  </a:solidFill>
                                  <a:latin typeface="Cambria Math"/>
                                </a:rPr>
                                <m:t>𝐕</m:t>
                              </m:r>
                            </m:e>
                            <m:sub>
                              <m:r>
                                <a:rPr lang="en-US" b="1" i="0" smtClean="0">
                                  <a:solidFill>
                                    <a:schemeClr val="tx1"/>
                                  </a:solidFill>
                                  <a:latin typeface="Cambria Math"/>
                                </a:rPr>
                                <m:t>𝐢𝐧</m:t>
                              </m:r>
                            </m:sub>
                          </m:sSub>
                        </m:e>
                      </m:acc>
                      <m:r>
                        <a:rPr lang="en-US" b="1" i="1" smtClean="0">
                          <a:solidFill>
                            <a:schemeClr val="tx1"/>
                          </a:solidFill>
                          <a:latin typeface="Cambria Math"/>
                          <a:ea typeface="Cambria Math"/>
                        </a:rPr>
                        <m:t>×</m:t>
                      </m:r>
                      <m:sSub>
                        <m:sSubPr>
                          <m:ctrlPr>
                            <a:rPr lang="en-US" b="1" i="1" smtClean="0">
                              <a:solidFill>
                                <a:schemeClr val="tx1"/>
                              </a:solidFill>
                              <a:latin typeface="Cambria Math"/>
                            </a:rPr>
                          </m:ctrlPr>
                        </m:sSubPr>
                        <m:e>
                          <m:r>
                            <a:rPr lang="en-US" b="1" i="0" smtClean="0">
                              <a:solidFill>
                                <a:schemeClr val="tx1"/>
                              </a:solidFill>
                              <a:latin typeface="Cambria Math"/>
                            </a:rPr>
                            <m:t>𝐀</m:t>
                          </m:r>
                        </m:e>
                        <m:sub>
                          <m:r>
                            <a:rPr lang="en-US" b="1" i="0" smtClean="0">
                              <a:solidFill>
                                <a:schemeClr val="tx1"/>
                              </a:solidFill>
                              <a:latin typeface="Cambria Math"/>
                            </a:rPr>
                            <m:t>𝐕</m:t>
                          </m:r>
                        </m:sub>
                      </m:sSub>
                      <m:r>
                        <a:rPr lang="en-US" b="1" i="1" smtClean="0">
                          <a:solidFill>
                            <a:schemeClr val="tx1"/>
                          </a:solidFill>
                          <a:latin typeface="Cambria Math"/>
                        </a:rPr>
                        <m:t>+</m:t>
                      </m:r>
                      <m:acc>
                        <m:accPr>
                          <m:chr m:val="̅"/>
                          <m:ctrlPr>
                            <a:rPr lang="en-US" b="1" i="1" smtClean="0">
                              <a:solidFill>
                                <a:srgbClr val="FF0000"/>
                              </a:solidFill>
                              <a:latin typeface="Cambria Math"/>
                            </a:rPr>
                          </m:ctrlPr>
                        </m:accPr>
                        <m:e>
                          <m:sSub>
                            <m:sSubPr>
                              <m:ctrlPr>
                                <a:rPr lang="en-US" b="1" i="1">
                                  <a:solidFill>
                                    <a:srgbClr val="FF0000"/>
                                  </a:solidFill>
                                  <a:latin typeface="Cambria Math"/>
                                </a:rPr>
                              </m:ctrlPr>
                            </m:sSubPr>
                            <m:e>
                              <m:r>
                                <a:rPr lang="en-US" b="1" i="0" smtClean="0">
                                  <a:solidFill>
                                    <a:srgbClr val="FF0000"/>
                                  </a:solidFill>
                                  <a:latin typeface="Cambria Math"/>
                                </a:rPr>
                                <m:t>𝐕</m:t>
                              </m:r>
                            </m:e>
                            <m:sub>
                              <m:r>
                                <a:rPr lang="en-US" b="1" i="0" smtClean="0">
                                  <a:solidFill>
                                    <a:srgbClr val="FF0000"/>
                                  </a:solidFill>
                                  <a:latin typeface="Cambria Math"/>
                                </a:rPr>
                                <m:t>𝐧</m:t>
                              </m:r>
                              <m:r>
                                <a:rPr lang="en-US" b="1" i="0" smtClean="0">
                                  <a:solidFill>
                                    <a:srgbClr val="FF0000"/>
                                  </a:solidFill>
                                  <a:latin typeface="Cambria Math"/>
                                </a:rPr>
                                <m:t>,</m:t>
                              </m:r>
                              <m:r>
                                <a:rPr lang="en-US" b="1" i="0" smtClean="0">
                                  <a:solidFill>
                                    <a:srgbClr val="FF0000"/>
                                  </a:solidFill>
                                  <a:latin typeface="Cambria Math"/>
                                </a:rPr>
                                <m:t>𝐚𝐦𝐩</m:t>
                              </m:r>
                            </m:sub>
                          </m:sSub>
                        </m:e>
                      </m:acc>
                      <m:r>
                        <a:rPr lang="en-US" b="1" i="1" smtClean="0">
                          <a:solidFill>
                            <a:srgbClr val="FF0000"/>
                          </a:solidFill>
                          <a:latin typeface="Cambria Math"/>
                        </a:rPr>
                        <m:t>          </m:t>
                      </m:r>
                      <m:r>
                        <a:rPr lang="en-US" b="1" i="1" smtClean="0">
                          <a:solidFill>
                            <a:schemeClr val="tx1"/>
                          </a:solidFill>
                          <a:latin typeface="Cambria Math"/>
                        </a:rPr>
                        <m:t>(</m:t>
                      </m:r>
                      <m:r>
                        <a:rPr lang="en-US" b="1" i="1" smtClean="0">
                          <a:solidFill>
                            <a:schemeClr val="tx1"/>
                          </a:solidFill>
                          <a:latin typeface="Cambria Math"/>
                        </a:rPr>
                        <m:t>𝟐</m:t>
                      </m:r>
                      <m:r>
                        <a:rPr lang="en-US" b="1" i="1" smtClean="0">
                          <a:solidFill>
                            <a:schemeClr val="tx1"/>
                          </a:solidFill>
                          <a:latin typeface="Cambria Math"/>
                        </a:rPr>
                        <m:t>)</m:t>
                      </m:r>
                    </m:oMath>
                  </m:oMathPara>
                </a14:m>
                <a:endParaRPr lang="en-US" b="1" dirty="0">
                  <a:solidFill>
                    <a:schemeClr val="tx1"/>
                  </a:solidFill>
                </a:endParaRPr>
              </a:p>
            </p:txBody>
          </p:sp>
        </mc:Choice>
        <mc:Fallback xmlns="">
          <p:sp>
            <p:nvSpPr>
              <p:cNvPr id="35" name="TextBox 34"/>
              <p:cNvSpPr txBox="1">
                <a:spLocks noRot="1" noChangeAspect="1" noMove="1" noResize="1" noEditPoints="1" noAdjustHandles="1" noChangeArrowheads="1" noChangeShapeType="1" noTextEdit="1"/>
              </p:cNvSpPr>
              <p:nvPr/>
            </p:nvSpPr>
            <p:spPr>
              <a:xfrm>
                <a:off x="5105400" y="4623458"/>
                <a:ext cx="3522280" cy="399276"/>
              </a:xfrm>
              <a:prstGeom prst="rect">
                <a:avLst/>
              </a:prstGeom>
              <a:blipFill rotWithShape="1">
                <a:blip r:embed="rId11"/>
                <a:stretch>
                  <a:fillRect b="-4545"/>
                </a:stretch>
              </a:blipFill>
            </p:spPr>
            <p:txBody>
              <a:bodyPr/>
              <a:lstStyle/>
              <a:p>
                <a:r>
                  <a:rPr lang="en-US">
                    <a:noFill/>
                  </a:rPr>
                  <a:t> </a:t>
                </a:r>
              </a:p>
            </p:txBody>
          </p:sp>
        </mc:Fallback>
      </mc:AlternateContent>
      <p:cxnSp>
        <p:nvCxnSpPr>
          <p:cNvPr id="37" name="Straight Arrow Connector 36"/>
          <p:cNvCxnSpPr>
            <a:stCxn id="27" idx="2"/>
          </p:cNvCxnSpPr>
          <p:nvPr/>
        </p:nvCxnSpPr>
        <p:spPr>
          <a:xfrm flipH="1" flipV="1">
            <a:off x="2209800" y="5261084"/>
            <a:ext cx="173010" cy="30867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38" name="TextBox 2"/>
          <p:cNvSpPr txBox="1">
            <a:spLocks noChangeArrowheads="1"/>
          </p:cNvSpPr>
          <p:nvPr/>
        </p:nvSpPr>
        <p:spPr bwMode="auto">
          <a:xfrm>
            <a:off x="2286000" y="5498068"/>
            <a:ext cx="18288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FF"/>
                </a:solidFill>
                <a:latin typeface="Franklin Gothic Medium Cond" pitchFamily="34" charset="0"/>
              </a:rPr>
              <a:t>Now it’s noiseless.</a:t>
            </a:r>
            <a:endParaRPr lang="en-US" b="1" dirty="0">
              <a:solidFill>
                <a:srgbClr val="0000FF"/>
              </a:solidFill>
              <a:latin typeface="Franklin Gothic Medium Cond" pitchFamily="34" charset="0"/>
            </a:endParaRPr>
          </a:p>
        </p:txBody>
      </p:sp>
      <p:cxnSp>
        <p:nvCxnSpPr>
          <p:cNvPr id="41" name="Straight Arrow Connector 40"/>
          <p:cNvCxnSpPr/>
          <p:nvPr/>
        </p:nvCxnSpPr>
        <p:spPr>
          <a:xfrm flipV="1">
            <a:off x="5943600" y="5184884"/>
            <a:ext cx="117585" cy="230535"/>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4" name="TextBox 2"/>
          <p:cNvSpPr txBox="1">
            <a:spLocks noChangeArrowheads="1"/>
          </p:cNvSpPr>
          <p:nvPr/>
        </p:nvSpPr>
        <p:spPr bwMode="auto">
          <a:xfrm>
            <a:off x="5126421" y="5334000"/>
            <a:ext cx="1883979"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Output noise due to input noise source only</a:t>
            </a:r>
            <a:endParaRPr lang="en-US" b="1" dirty="0">
              <a:latin typeface="Franklin Gothic Medium Cond" pitchFamily="34" charset="0"/>
            </a:endParaRPr>
          </a:p>
        </p:txBody>
      </p:sp>
      <p:cxnSp>
        <p:nvCxnSpPr>
          <p:cNvPr id="45" name="Straight Arrow Connector 44"/>
          <p:cNvCxnSpPr/>
          <p:nvPr/>
        </p:nvCxnSpPr>
        <p:spPr>
          <a:xfrm flipH="1" flipV="1">
            <a:off x="7379247" y="5131641"/>
            <a:ext cx="88353" cy="28377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8" name="TextBox 2"/>
          <p:cNvSpPr txBox="1">
            <a:spLocks noChangeArrowheads="1"/>
          </p:cNvSpPr>
          <p:nvPr/>
        </p:nvSpPr>
        <p:spPr bwMode="auto">
          <a:xfrm>
            <a:off x="6955221" y="5334000"/>
            <a:ext cx="1883979"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Output noise by the noisy amplifier</a:t>
            </a:r>
            <a:endParaRPr lang="en-US" b="1" dirty="0">
              <a:latin typeface="Franklin Gothic Medium Cond" pitchFamily="34" charset="0"/>
            </a:endParaRPr>
          </a:p>
        </p:txBody>
      </p:sp>
      <p:sp>
        <p:nvSpPr>
          <p:cNvPr id="49" name="Slide Number Placeholder 48"/>
          <p:cNvSpPr>
            <a:spLocks noGrp="1"/>
          </p:cNvSpPr>
          <p:nvPr>
            <p:ph type="sldNum" sz="quarter" idx="11"/>
          </p:nvPr>
        </p:nvSpPr>
        <p:spPr/>
        <p:txBody>
          <a:bodyPr/>
          <a:lstStyle/>
          <a:p>
            <a:pPr>
              <a:defRPr/>
            </a:pPr>
            <a:fld id="{18299DBC-902B-41D7-A3A4-44EB87A37C73}" type="slidenum">
              <a:rPr lang="en-US" smtClean="0"/>
              <a:pPr>
                <a:defRPr/>
              </a:pPr>
              <a:t>48</a:t>
            </a:fld>
            <a:endParaRPr lang="en-US"/>
          </a:p>
        </p:txBody>
      </p:sp>
    </p:spTree>
    <p:extLst>
      <p:ext uri="{BB962C8B-B14F-4D97-AF65-F5344CB8AC3E}">
        <p14:creationId xmlns:p14="http://schemas.microsoft.com/office/powerpoint/2010/main" val="388910579"/>
      </p:ext>
    </p:extLst>
  </p:cSld>
  <p:clrMapOvr>
    <a:masterClrMapping/>
  </p:clrMapOv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Noise Factor</a:t>
            </a:r>
            <a:endParaRPr lang="en-US" dirty="0"/>
          </a:p>
        </p:txBody>
      </p:sp>
      <p:sp>
        <p:nvSpPr>
          <p:cNvPr id="4" name="TextBox 2"/>
          <p:cNvSpPr txBox="1">
            <a:spLocks noChangeArrowheads="1"/>
          </p:cNvSpPr>
          <p:nvPr/>
        </p:nvSpPr>
        <p:spPr bwMode="auto">
          <a:xfrm>
            <a:off x="1295400" y="1371600"/>
            <a:ext cx="7010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a:solidFill>
                  <a:srgbClr val="000000"/>
                </a:solidFill>
                <a:latin typeface="Franklin Gothic Medium Cond" pitchFamily="34" charset="0"/>
              </a:rPr>
              <a:t>Now, let’s take output noise power ratio of (1) and (2) in previous slide. </a:t>
            </a:r>
          </a:p>
        </p:txBody>
      </p:sp>
      <mc:AlternateContent xmlns:mc="http://schemas.openxmlformats.org/markup-compatibility/2006" xmlns:a14="http://schemas.microsoft.com/office/drawing/2010/main">
        <mc:Choice Requires="a14">
          <p:sp>
            <p:nvSpPr>
              <p:cNvPr id="36" name="TextBox 35"/>
              <p:cNvSpPr txBox="1"/>
              <p:nvPr/>
            </p:nvSpPr>
            <p:spPr>
              <a:xfrm>
                <a:off x="1524000" y="1828800"/>
                <a:ext cx="6781800" cy="1678986"/>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f>
                        <m:fPr>
                          <m:ctrlPr>
                            <a:rPr lang="en-US" sz="1600" b="1" i="1">
                              <a:solidFill>
                                <a:srgbClr val="000000"/>
                              </a:solidFill>
                              <a:latin typeface="Cambria Math"/>
                            </a:rPr>
                          </m:ctrlPr>
                        </m:fPr>
                        <m:num>
                          <m:r>
                            <a:rPr lang="en-US" sz="1600" b="1">
                              <a:solidFill>
                                <a:srgbClr val="000000"/>
                              </a:solidFill>
                              <a:latin typeface="Cambria Math"/>
                            </a:rPr>
                            <m:t>𝐏𝐨𝐰𝐞𝐫</m:t>
                          </m:r>
                          <m:r>
                            <a:rPr lang="en-US" sz="1600" b="1">
                              <a:solidFill>
                                <a:srgbClr val="000000"/>
                              </a:solidFill>
                              <a:latin typeface="Cambria Math"/>
                            </a:rPr>
                            <m:t> </m:t>
                          </m:r>
                          <m:r>
                            <a:rPr lang="en-US" sz="1600" b="1">
                              <a:solidFill>
                                <a:srgbClr val="000000"/>
                              </a:solidFill>
                              <a:latin typeface="Cambria Math"/>
                            </a:rPr>
                            <m:t>𝐨𝐟</m:t>
                          </m:r>
                          <m:r>
                            <a:rPr lang="en-US" sz="1600" b="1">
                              <a:solidFill>
                                <a:srgbClr val="000000"/>
                              </a:solidFill>
                              <a:latin typeface="Cambria Math"/>
                            </a:rPr>
                            <m:t> (</m:t>
                          </m:r>
                          <m:r>
                            <a:rPr lang="en-US" sz="1600" b="1">
                              <a:solidFill>
                                <a:srgbClr val="000000"/>
                              </a:solidFill>
                              <a:latin typeface="Cambria Math"/>
                            </a:rPr>
                            <m:t>𝟐</m:t>
                          </m:r>
                          <m:r>
                            <a:rPr lang="en-US" sz="1600" b="1">
                              <a:solidFill>
                                <a:srgbClr val="000000"/>
                              </a:solidFill>
                              <a:latin typeface="Cambria Math"/>
                            </a:rPr>
                            <m:t>)</m:t>
                          </m:r>
                        </m:num>
                        <m:den>
                          <m:r>
                            <a:rPr lang="en-US" sz="1600" b="1">
                              <a:solidFill>
                                <a:srgbClr val="000000"/>
                              </a:solidFill>
                              <a:latin typeface="Cambria Math"/>
                            </a:rPr>
                            <m:t>𝐩𝐨𝐰𝐞𝐫</m:t>
                          </m:r>
                          <m:r>
                            <a:rPr lang="en-US" sz="1600" b="1">
                              <a:solidFill>
                                <a:srgbClr val="000000"/>
                              </a:solidFill>
                              <a:latin typeface="Cambria Math"/>
                            </a:rPr>
                            <m:t> </m:t>
                          </m:r>
                          <m:r>
                            <a:rPr lang="en-US" sz="1600" b="1">
                              <a:solidFill>
                                <a:srgbClr val="000000"/>
                              </a:solidFill>
                              <a:latin typeface="Cambria Math"/>
                            </a:rPr>
                            <m:t>𝐨𝐟</m:t>
                          </m:r>
                          <m:r>
                            <a:rPr lang="en-US" sz="1600" b="1">
                              <a:solidFill>
                                <a:srgbClr val="000000"/>
                              </a:solidFill>
                              <a:latin typeface="Cambria Math"/>
                            </a:rPr>
                            <m:t> (</m:t>
                          </m:r>
                          <m:r>
                            <a:rPr lang="en-US" sz="1600" b="1">
                              <a:solidFill>
                                <a:srgbClr val="000000"/>
                              </a:solidFill>
                              <a:latin typeface="Cambria Math"/>
                            </a:rPr>
                            <m:t>𝟏</m:t>
                          </m:r>
                          <m:r>
                            <a:rPr lang="en-US" sz="1600" b="1">
                              <a:solidFill>
                                <a:srgbClr val="000000"/>
                              </a:solidFill>
                              <a:latin typeface="Cambria Math"/>
                            </a:rPr>
                            <m:t>)</m:t>
                          </m:r>
                        </m:den>
                      </m:f>
                      <m:r>
                        <a:rPr lang="en-US" sz="1600" b="1">
                          <a:solidFill>
                            <a:srgbClr val="000000"/>
                          </a:solidFill>
                          <a:latin typeface="Cambria Math"/>
                        </a:rPr>
                        <m:t>=</m:t>
                      </m:r>
                      <m:f>
                        <m:fPr>
                          <m:ctrlPr>
                            <a:rPr lang="en-US" sz="1600" b="1" i="1">
                              <a:solidFill>
                                <a:srgbClr val="000000"/>
                              </a:solidFill>
                              <a:latin typeface="Cambria Math"/>
                            </a:rPr>
                          </m:ctrlPr>
                        </m:fPr>
                        <m:num>
                          <m:d>
                            <m:dPr>
                              <m:ctrlPr>
                                <a:rPr lang="en-US" sz="1600" b="1" i="1">
                                  <a:solidFill>
                                    <a:srgbClr val="000000"/>
                                  </a:solidFill>
                                  <a:latin typeface="Cambria Math"/>
                                </a:rPr>
                              </m:ctrlPr>
                            </m:dPr>
                            <m:e>
                              <m:acc>
                                <m:accPr>
                                  <m:chr m:val="̅"/>
                                  <m:ctrlPr>
                                    <a:rPr lang="en-US" sz="1600" b="1" i="1">
                                      <a:solidFill>
                                        <a:srgbClr val="000000"/>
                                      </a:solidFill>
                                      <a:latin typeface="Cambria Math"/>
                                    </a:rPr>
                                  </m:ctrlPr>
                                </m:accPr>
                                <m:e>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𝐢𝐧</m:t>
                                      </m:r>
                                    </m:sub>
                                  </m:sSub>
                                </m:e>
                              </m:acc>
                              <m:r>
                                <a:rPr lang="en-US" sz="1600" b="1">
                                  <a:solidFill>
                                    <a:srgbClr val="000000"/>
                                  </a:solidFill>
                                  <a:latin typeface="Cambria Math"/>
                                  <a:ea typeface="Cambria Math"/>
                                </a:rPr>
                                <m:t>×</m:t>
                              </m:r>
                              <m:sSub>
                                <m:sSubPr>
                                  <m:ctrlPr>
                                    <a:rPr lang="en-US" sz="1600" b="1" i="1">
                                      <a:solidFill>
                                        <a:srgbClr val="000000"/>
                                      </a:solidFill>
                                      <a:latin typeface="Cambria Math"/>
                                    </a:rPr>
                                  </m:ctrlPr>
                                </m:sSubPr>
                                <m:e>
                                  <m:r>
                                    <a:rPr lang="en-US" sz="1600" b="1">
                                      <a:solidFill>
                                        <a:srgbClr val="000000"/>
                                      </a:solidFill>
                                      <a:latin typeface="Cambria Math"/>
                                    </a:rPr>
                                    <m:t>𝐀</m:t>
                                  </m:r>
                                </m:e>
                                <m:sub>
                                  <m:r>
                                    <a:rPr lang="en-US" sz="1600" b="1">
                                      <a:solidFill>
                                        <a:srgbClr val="000000"/>
                                      </a:solidFill>
                                      <a:latin typeface="Cambria Math"/>
                                    </a:rPr>
                                    <m:t>𝐕</m:t>
                                  </m:r>
                                </m:sub>
                              </m:sSub>
                              <m:r>
                                <a:rPr lang="en-US" sz="1600" b="1">
                                  <a:solidFill>
                                    <a:srgbClr val="000000"/>
                                  </a:solidFill>
                                  <a:latin typeface="Cambria Math"/>
                                </a:rPr>
                                <m:t>+</m:t>
                              </m:r>
                              <m:acc>
                                <m:accPr>
                                  <m:chr m:val="̅"/>
                                  <m:ctrlPr>
                                    <a:rPr lang="en-US" sz="1600" b="1" i="1">
                                      <a:solidFill>
                                        <a:srgbClr val="FF0000"/>
                                      </a:solidFill>
                                      <a:latin typeface="Cambria Math"/>
                                    </a:rPr>
                                  </m:ctrlPr>
                                </m:accPr>
                                <m:e>
                                  <m:sSub>
                                    <m:sSubPr>
                                      <m:ctrlPr>
                                        <a:rPr lang="en-US" sz="1600" b="1" i="1">
                                          <a:solidFill>
                                            <a:srgbClr val="FF0000"/>
                                          </a:solidFill>
                                          <a:latin typeface="Cambria Math"/>
                                        </a:rPr>
                                      </m:ctrlPr>
                                    </m:sSubPr>
                                    <m:e>
                                      <m:r>
                                        <a:rPr lang="en-US" sz="1600" b="1">
                                          <a:solidFill>
                                            <a:srgbClr val="FF0000"/>
                                          </a:solidFill>
                                          <a:latin typeface="Cambria Math"/>
                                        </a:rPr>
                                        <m:t>𝐕</m:t>
                                      </m:r>
                                    </m:e>
                                    <m:sub>
                                      <m:r>
                                        <a:rPr lang="en-US" sz="1600" b="1">
                                          <a:solidFill>
                                            <a:srgbClr val="FF0000"/>
                                          </a:solidFill>
                                          <a:latin typeface="Cambria Math"/>
                                        </a:rPr>
                                        <m:t>𝐧</m:t>
                                      </m:r>
                                      <m:r>
                                        <a:rPr lang="en-US" sz="1600" b="1">
                                          <a:solidFill>
                                            <a:srgbClr val="FF0000"/>
                                          </a:solidFill>
                                          <a:latin typeface="Cambria Math"/>
                                        </a:rPr>
                                        <m:t>,</m:t>
                                      </m:r>
                                      <m:r>
                                        <a:rPr lang="en-US" sz="1600" b="1">
                                          <a:solidFill>
                                            <a:srgbClr val="FF0000"/>
                                          </a:solidFill>
                                          <a:latin typeface="Cambria Math"/>
                                        </a:rPr>
                                        <m:t>𝐚𝐦𝐩</m:t>
                                      </m:r>
                                    </m:sub>
                                  </m:sSub>
                                </m:e>
                              </m:acc>
                            </m:e>
                          </m:d>
                          <m:sSup>
                            <m:sSupPr>
                              <m:ctrlPr>
                                <a:rPr lang="en-US" sz="1600" b="1" i="1">
                                  <a:solidFill>
                                    <a:srgbClr val="000000"/>
                                  </a:solidFill>
                                  <a:latin typeface="Cambria Math"/>
                                </a:rPr>
                              </m:ctrlPr>
                            </m:sSupPr>
                            <m:e>
                              <m:d>
                                <m:dPr>
                                  <m:ctrlPr>
                                    <a:rPr lang="en-US" sz="1600" b="1" i="1">
                                      <a:solidFill>
                                        <a:srgbClr val="000000"/>
                                      </a:solidFill>
                                      <a:latin typeface="Cambria Math"/>
                                    </a:rPr>
                                  </m:ctrlPr>
                                </m:dPr>
                                <m:e>
                                  <m:acc>
                                    <m:accPr>
                                      <m:chr m:val="̅"/>
                                      <m:ctrlPr>
                                        <a:rPr lang="en-US" sz="1600" b="1" i="1">
                                          <a:solidFill>
                                            <a:srgbClr val="000000"/>
                                          </a:solidFill>
                                          <a:latin typeface="Cambria Math"/>
                                        </a:rPr>
                                      </m:ctrlPr>
                                    </m:accPr>
                                    <m:e>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𝐢𝐧</m:t>
                                          </m:r>
                                        </m:sub>
                                      </m:sSub>
                                    </m:e>
                                  </m:acc>
                                  <m:r>
                                    <a:rPr lang="en-US" sz="1600" b="1">
                                      <a:solidFill>
                                        <a:srgbClr val="000000"/>
                                      </a:solidFill>
                                      <a:latin typeface="Cambria Math"/>
                                      <a:ea typeface="Cambria Math"/>
                                    </a:rPr>
                                    <m:t>×</m:t>
                                  </m:r>
                                  <m:sSub>
                                    <m:sSubPr>
                                      <m:ctrlPr>
                                        <a:rPr lang="en-US" sz="1600" b="1" i="1">
                                          <a:solidFill>
                                            <a:srgbClr val="000000"/>
                                          </a:solidFill>
                                          <a:latin typeface="Cambria Math"/>
                                        </a:rPr>
                                      </m:ctrlPr>
                                    </m:sSubPr>
                                    <m:e>
                                      <m:r>
                                        <a:rPr lang="en-US" sz="1600" b="1">
                                          <a:solidFill>
                                            <a:srgbClr val="000000"/>
                                          </a:solidFill>
                                          <a:latin typeface="Cambria Math"/>
                                        </a:rPr>
                                        <m:t>𝐀</m:t>
                                      </m:r>
                                    </m:e>
                                    <m:sub>
                                      <m:r>
                                        <a:rPr lang="en-US" sz="1600" b="1">
                                          <a:solidFill>
                                            <a:srgbClr val="000000"/>
                                          </a:solidFill>
                                          <a:latin typeface="Cambria Math"/>
                                        </a:rPr>
                                        <m:t>𝐕</m:t>
                                      </m:r>
                                    </m:sub>
                                  </m:sSub>
                                  <m:r>
                                    <a:rPr lang="en-US" sz="1600" b="1">
                                      <a:solidFill>
                                        <a:srgbClr val="000000"/>
                                      </a:solidFill>
                                      <a:latin typeface="Cambria Math"/>
                                    </a:rPr>
                                    <m:t>+</m:t>
                                  </m:r>
                                  <m:acc>
                                    <m:accPr>
                                      <m:chr m:val="̅"/>
                                      <m:ctrlPr>
                                        <a:rPr lang="en-US" sz="1600" b="1" i="1">
                                          <a:solidFill>
                                            <a:srgbClr val="FF0000"/>
                                          </a:solidFill>
                                          <a:latin typeface="Cambria Math"/>
                                        </a:rPr>
                                      </m:ctrlPr>
                                    </m:accPr>
                                    <m:e>
                                      <m:sSub>
                                        <m:sSubPr>
                                          <m:ctrlPr>
                                            <a:rPr lang="en-US" sz="1600" b="1" i="1">
                                              <a:solidFill>
                                                <a:srgbClr val="FF0000"/>
                                              </a:solidFill>
                                              <a:latin typeface="Cambria Math"/>
                                            </a:rPr>
                                          </m:ctrlPr>
                                        </m:sSubPr>
                                        <m:e>
                                          <m:r>
                                            <a:rPr lang="en-US" sz="1600" b="1">
                                              <a:solidFill>
                                                <a:srgbClr val="FF0000"/>
                                              </a:solidFill>
                                              <a:latin typeface="Cambria Math"/>
                                            </a:rPr>
                                            <m:t>𝐕</m:t>
                                          </m:r>
                                        </m:e>
                                        <m:sub>
                                          <m:r>
                                            <a:rPr lang="en-US" sz="1600" b="1">
                                              <a:solidFill>
                                                <a:srgbClr val="FF0000"/>
                                              </a:solidFill>
                                              <a:latin typeface="Cambria Math"/>
                                            </a:rPr>
                                            <m:t>𝐧</m:t>
                                          </m:r>
                                          <m:r>
                                            <a:rPr lang="en-US" sz="1600" b="1">
                                              <a:solidFill>
                                                <a:srgbClr val="FF0000"/>
                                              </a:solidFill>
                                              <a:latin typeface="Cambria Math"/>
                                            </a:rPr>
                                            <m:t>,</m:t>
                                          </m:r>
                                          <m:r>
                                            <a:rPr lang="en-US" sz="1600" b="1">
                                              <a:solidFill>
                                                <a:srgbClr val="FF0000"/>
                                              </a:solidFill>
                                              <a:latin typeface="Cambria Math"/>
                                            </a:rPr>
                                            <m:t>𝐚𝐦𝐩</m:t>
                                          </m:r>
                                        </m:sub>
                                      </m:sSub>
                                    </m:e>
                                  </m:acc>
                                </m:e>
                              </m:d>
                            </m:e>
                            <m:sup>
                              <m:r>
                                <a:rPr lang="en-US" sz="1600" b="1">
                                  <a:solidFill>
                                    <a:srgbClr val="000000"/>
                                  </a:solidFill>
                                  <a:latin typeface="Cambria Math"/>
                                </a:rPr>
                                <m:t>∗</m:t>
                              </m:r>
                            </m:sup>
                          </m:sSup>
                        </m:num>
                        <m:den>
                          <m:d>
                            <m:dPr>
                              <m:ctrlPr>
                                <a:rPr lang="en-US" sz="1600" b="1" i="1">
                                  <a:solidFill>
                                    <a:srgbClr val="000000"/>
                                  </a:solidFill>
                                  <a:latin typeface="Cambria Math"/>
                                </a:rPr>
                              </m:ctrlPr>
                            </m:dPr>
                            <m:e>
                              <m:acc>
                                <m:accPr>
                                  <m:chr m:val="̅"/>
                                  <m:ctrlPr>
                                    <a:rPr lang="en-US" sz="1600" b="1" i="1">
                                      <a:solidFill>
                                        <a:srgbClr val="000000"/>
                                      </a:solidFill>
                                      <a:latin typeface="Cambria Math"/>
                                    </a:rPr>
                                  </m:ctrlPr>
                                </m:accPr>
                                <m:e>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𝐢𝐧</m:t>
                                      </m:r>
                                    </m:sub>
                                  </m:sSub>
                                </m:e>
                              </m:acc>
                              <m:r>
                                <a:rPr lang="en-US" sz="1600" b="1">
                                  <a:solidFill>
                                    <a:srgbClr val="000000"/>
                                  </a:solidFill>
                                  <a:latin typeface="Cambria Math"/>
                                  <a:ea typeface="Cambria Math"/>
                                </a:rPr>
                                <m:t>×</m:t>
                              </m:r>
                              <m:sSub>
                                <m:sSubPr>
                                  <m:ctrlPr>
                                    <a:rPr lang="en-US" sz="1600" b="1" i="1">
                                      <a:solidFill>
                                        <a:srgbClr val="000000"/>
                                      </a:solidFill>
                                      <a:latin typeface="Cambria Math"/>
                                    </a:rPr>
                                  </m:ctrlPr>
                                </m:sSubPr>
                                <m:e>
                                  <m:r>
                                    <a:rPr lang="en-US" sz="1600" b="1">
                                      <a:solidFill>
                                        <a:srgbClr val="000000"/>
                                      </a:solidFill>
                                      <a:latin typeface="Cambria Math"/>
                                    </a:rPr>
                                    <m:t>𝐀</m:t>
                                  </m:r>
                                </m:e>
                                <m:sub>
                                  <m:r>
                                    <a:rPr lang="en-US" sz="1600" b="1">
                                      <a:solidFill>
                                        <a:srgbClr val="000000"/>
                                      </a:solidFill>
                                      <a:latin typeface="Cambria Math"/>
                                    </a:rPr>
                                    <m:t>𝐕</m:t>
                                  </m:r>
                                </m:sub>
                              </m:sSub>
                            </m:e>
                          </m:d>
                          <m:sSup>
                            <m:sSupPr>
                              <m:ctrlPr>
                                <a:rPr lang="en-US" sz="1600" b="1" i="1">
                                  <a:solidFill>
                                    <a:srgbClr val="000000"/>
                                  </a:solidFill>
                                  <a:latin typeface="Cambria Math"/>
                                </a:rPr>
                              </m:ctrlPr>
                            </m:sSupPr>
                            <m:e>
                              <m:d>
                                <m:dPr>
                                  <m:ctrlPr>
                                    <a:rPr lang="en-US" sz="1600" b="1" i="1">
                                      <a:solidFill>
                                        <a:srgbClr val="000000"/>
                                      </a:solidFill>
                                      <a:latin typeface="Cambria Math"/>
                                    </a:rPr>
                                  </m:ctrlPr>
                                </m:dPr>
                                <m:e>
                                  <m:acc>
                                    <m:accPr>
                                      <m:chr m:val="̅"/>
                                      <m:ctrlPr>
                                        <a:rPr lang="en-US" sz="1600" b="1" i="1">
                                          <a:solidFill>
                                            <a:srgbClr val="000000"/>
                                          </a:solidFill>
                                          <a:latin typeface="Cambria Math"/>
                                        </a:rPr>
                                      </m:ctrlPr>
                                    </m:accPr>
                                    <m:e>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𝐢𝐧</m:t>
                                          </m:r>
                                        </m:sub>
                                      </m:sSub>
                                    </m:e>
                                  </m:acc>
                                  <m:r>
                                    <a:rPr lang="en-US" sz="1600" b="1">
                                      <a:solidFill>
                                        <a:srgbClr val="000000"/>
                                      </a:solidFill>
                                      <a:latin typeface="Cambria Math"/>
                                      <a:ea typeface="Cambria Math"/>
                                    </a:rPr>
                                    <m:t>×</m:t>
                                  </m:r>
                                  <m:sSub>
                                    <m:sSubPr>
                                      <m:ctrlPr>
                                        <a:rPr lang="en-US" sz="1600" b="1" i="1">
                                          <a:solidFill>
                                            <a:srgbClr val="000000"/>
                                          </a:solidFill>
                                          <a:latin typeface="Cambria Math"/>
                                        </a:rPr>
                                      </m:ctrlPr>
                                    </m:sSubPr>
                                    <m:e>
                                      <m:r>
                                        <a:rPr lang="en-US" sz="1600" b="1">
                                          <a:solidFill>
                                            <a:srgbClr val="000000"/>
                                          </a:solidFill>
                                          <a:latin typeface="Cambria Math"/>
                                        </a:rPr>
                                        <m:t>𝐀</m:t>
                                      </m:r>
                                    </m:e>
                                    <m:sub>
                                      <m:r>
                                        <a:rPr lang="en-US" sz="1600" b="1">
                                          <a:solidFill>
                                            <a:srgbClr val="000000"/>
                                          </a:solidFill>
                                          <a:latin typeface="Cambria Math"/>
                                        </a:rPr>
                                        <m:t>𝐕</m:t>
                                      </m:r>
                                    </m:sub>
                                  </m:sSub>
                                </m:e>
                              </m:d>
                            </m:e>
                            <m:sup>
                              <m:r>
                                <a:rPr lang="en-US" sz="1600" b="1">
                                  <a:solidFill>
                                    <a:srgbClr val="000000"/>
                                  </a:solidFill>
                                  <a:latin typeface="Cambria Math"/>
                                </a:rPr>
                                <m:t>∗</m:t>
                              </m:r>
                            </m:sup>
                          </m:sSup>
                        </m:den>
                      </m:f>
                    </m:oMath>
                  </m:oMathPara>
                </a14:m>
                <a:endParaRPr lang="en-US" sz="1600" b="1" dirty="0">
                  <a:solidFill>
                    <a:srgbClr val="000000"/>
                  </a:solidFill>
                  <a:latin typeface="Cambria Math"/>
                </a:endParaRPr>
              </a:p>
              <a:p>
                <a:endParaRPr lang="en-US" sz="1600" b="1" dirty="0">
                  <a:solidFill>
                    <a:srgbClr val="000000"/>
                  </a:solidFill>
                  <a:latin typeface="Cambria Math"/>
                </a:endParaRPr>
              </a:p>
              <a:p>
                <a:r>
                  <a:rPr lang="en-US" sz="1600" b="1" dirty="0">
                    <a:solidFill>
                      <a:srgbClr val="000000"/>
                    </a:solidFill>
                    <a:latin typeface="Cambria Math"/>
                  </a:rPr>
                  <a:t>                             </a:t>
                </a:r>
                <a14:m>
                  <m:oMath xmlns:m="http://schemas.openxmlformats.org/officeDocument/2006/math">
                    <m:r>
                      <a:rPr lang="en-US" sz="2000" b="1">
                        <a:solidFill>
                          <a:srgbClr val="000000"/>
                        </a:solidFill>
                        <a:latin typeface="Cambria Math"/>
                      </a:rPr>
                      <m:t>=</m:t>
                    </m:r>
                    <m:f>
                      <m:fPr>
                        <m:ctrlPr>
                          <a:rPr lang="en-US" sz="2000" b="1" i="1">
                            <a:solidFill>
                              <a:srgbClr val="000000"/>
                            </a:solidFill>
                            <a:latin typeface="Cambria Math"/>
                          </a:rPr>
                        </m:ctrlPr>
                      </m:fPr>
                      <m:num>
                        <m:sSup>
                          <m:sSupPr>
                            <m:ctrlPr>
                              <a:rPr lang="en-US" sz="2000" b="1" i="1">
                                <a:solidFill>
                                  <a:srgbClr val="000000"/>
                                </a:solidFill>
                                <a:latin typeface="Cambria Math"/>
                              </a:rPr>
                            </m:ctrlPr>
                          </m:sSupPr>
                          <m:e>
                            <m:sSub>
                              <m:sSubPr>
                                <m:ctrlPr>
                                  <a:rPr lang="en-US" sz="2000" b="1" i="1">
                                    <a:solidFill>
                                      <a:srgbClr val="000000"/>
                                    </a:solidFill>
                                    <a:latin typeface="Cambria Math"/>
                                  </a:rPr>
                                </m:ctrlPr>
                              </m:sSubPr>
                              <m:e>
                                <m:acc>
                                  <m:accPr>
                                    <m:chr m:val="̅"/>
                                    <m:ctrlPr>
                                      <a:rPr lang="en-US" sz="2000" b="1" i="1">
                                        <a:solidFill>
                                          <a:srgbClr val="000000"/>
                                        </a:solidFill>
                                        <a:latin typeface="Cambria Math"/>
                                      </a:rPr>
                                    </m:ctrlPr>
                                  </m:accPr>
                                  <m:e>
                                    <m:sSup>
                                      <m:sSupPr>
                                        <m:ctrlPr>
                                          <a:rPr lang="en-US" sz="2000" b="1" i="1">
                                            <a:solidFill>
                                              <a:srgbClr val="000000"/>
                                            </a:solidFill>
                                            <a:latin typeface="Cambria Math"/>
                                          </a:rPr>
                                        </m:ctrlPr>
                                      </m:sSupPr>
                                      <m:e>
                                        <m:sSub>
                                          <m:sSubPr>
                                            <m:ctrlPr>
                                              <a:rPr lang="en-US" sz="2000" b="1" i="1">
                                                <a:solidFill>
                                                  <a:srgbClr val="000000"/>
                                                </a:solidFill>
                                                <a:latin typeface="Cambria Math"/>
                                              </a:rPr>
                                            </m:ctrlPr>
                                          </m:sSubPr>
                                          <m:e>
                                            <m:r>
                                              <a:rPr lang="en-US" sz="2000" b="1">
                                                <a:solidFill>
                                                  <a:srgbClr val="000000"/>
                                                </a:solidFill>
                                                <a:latin typeface="Cambria Math"/>
                                              </a:rPr>
                                              <m:t>𝐕</m:t>
                                            </m:r>
                                          </m:e>
                                          <m:sub>
                                            <m:r>
                                              <a:rPr lang="en-US" sz="2000" b="1">
                                                <a:solidFill>
                                                  <a:srgbClr val="000000"/>
                                                </a:solidFill>
                                                <a:latin typeface="Cambria Math"/>
                                              </a:rPr>
                                              <m:t>𝐢𝐧</m:t>
                                            </m:r>
                                          </m:sub>
                                        </m:sSub>
                                      </m:e>
                                      <m:sup>
                                        <m:r>
                                          <a:rPr lang="en-US" sz="2000" b="1" i="1">
                                            <a:solidFill>
                                              <a:srgbClr val="000000"/>
                                            </a:solidFill>
                                            <a:latin typeface="Cambria Math"/>
                                          </a:rPr>
                                          <m:t>𝟐</m:t>
                                        </m:r>
                                      </m:sup>
                                    </m:sSup>
                                  </m:e>
                                </m:acc>
                                <m:r>
                                  <a:rPr lang="en-US" sz="2000" b="1">
                                    <a:solidFill>
                                      <a:srgbClr val="000000"/>
                                    </a:solidFill>
                                    <a:latin typeface="Cambria Math"/>
                                  </a:rPr>
                                  <m:t>𝐀</m:t>
                                </m:r>
                              </m:e>
                              <m:sub>
                                <m:r>
                                  <a:rPr lang="en-US" sz="2000" b="1">
                                    <a:solidFill>
                                      <a:srgbClr val="000000"/>
                                    </a:solidFill>
                                    <a:latin typeface="Cambria Math"/>
                                  </a:rPr>
                                  <m:t>𝐕</m:t>
                                </m:r>
                              </m:sub>
                            </m:sSub>
                          </m:e>
                          <m:sup>
                            <m:r>
                              <a:rPr lang="en-US" sz="2000" b="1" i="1">
                                <a:solidFill>
                                  <a:srgbClr val="000000"/>
                                </a:solidFill>
                                <a:latin typeface="Cambria Math"/>
                              </a:rPr>
                              <m:t>𝟐</m:t>
                            </m:r>
                          </m:sup>
                        </m:sSup>
                        <m:r>
                          <a:rPr lang="en-US" sz="2000" b="1" i="1">
                            <a:solidFill>
                              <a:srgbClr val="000000"/>
                            </a:solidFill>
                            <a:latin typeface="Cambria Math"/>
                          </a:rPr>
                          <m:t>+</m:t>
                        </m:r>
                        <m:acc>
                          <m:accPr>
                            <m:chr m:val="̅"/>
                            <m:ctrlPr>
                              <a:rPr lang="en-US" sz="2000" b="1" i="1">
                                <a:solidFill>
                                  <a:srgbClr val="FF0000"/>
                                </a:solidFill>
                                <a:latin typeface="Cambria Math"/>
                              </a:rPr>
                            </m:ctrlPr>
                          </m:accPr>
                          <m:e>
                            <m:sSup>
                              <m:sSupPr>
                                <m:ctrlPr>
                                  <a:rPr lang="en-US" sz="2000" b="1" i="1">
                                    <a:solidFill>
                                      <a:srgbClr val="FF0000"/>
                                    </a:solidFill>
                                    <a:latin typeface="Cambria Math"/>
                                  </a:rPr>
                                </m:ctrlPr>
                              </m:sSupPr>
                              <m:e>
                                <m:sSub>
                                  <m:sSubPr>
                                    <m:ctrlPr>
                                      <a:rPr lang="en-US" sz="2000" b="1" i="1">
                                        <a:solidFill>
                                          <a:srgbClr val="FF0000"/>
                                        </a:solidFill>
                                        <a:latin typeface="Cambria Math"/>
                                      </a:rPr>
                                    </m:ctrlPr>
                                  </m:sSubPr>
                                  <m:e>
                                    <m:r>
                                      <a:rPr lang="en-US" sz="2000" b="1">
                                        <a:solidFill>
                                          <a:srgbClr val="FF0000"/>
                                        </a:solidFill>
                                        <a:latin typeface="Cambria Math"/>
                                      </a:rPr>
                                      <m:t>𝐕</m:t>
                                    </m:r>
                                  </m:e>
                                  <m:sub>
                                    <m:r>
                                      <a:rPr lang="en-US" sz="2000" b="1">
                                        <a:solidFill>
                                          <a:srgbClr val="FF0000"/>
                                        </a:solidFill>
                                        <a:latin typeface="Cambria Math"/>
                                      </a:rPr>
                                      <m:t>𝐧</m:t>
                                    </m:r>
                                    <m:r>
                                      <a:rPr lang="en-US" sz="2000" b="1">
                                        <a:solidFill>
                                          <a:srgbClr val="FF0000"/>
                                        </a:solidFill>
                                        <a:latin typeface="Cambria Math"/>
                                      </a:rPr>
                                      <m:t>,</m:t>
                                    </m:r>
                                    <m:r>
                                      <a:rPr lang="en-US" sz="2000" b="1">
                                        <a:solidFill>
                                          <a:srgbClr val="FF0000"/>
                                        </a:solidFill>
                                        <a:latin typeface="Cambria Math"/>
                                      </a:rPr>
                                      <m:t>𝐚𝐦𝐩</m:t>
                                    </m:r>
                                  </m:sub>
                                </m:sSub>
                              </m:e>
                              <m:sup>
                                <m:r>
                                  <a:rPr lang="en-US" sz="2000" b="1" i="1">
                                    <a:solidFill>
                                      <a:srgbClr val="FF0000"/>
                                    </a:solidFill>
                                    <a:latin typeface="Cambria Math"/>
                                  </a:rPr>
                                  <m:t>𝟐</m:t>
                                </m:r>
                              </m:sup>
                            </m:sSup>
                          </m:e>
                        </m:acc>
                      </m:num>
                      <m:den>
                        <m:sSup>
                          <m:sSupPr>
                            <m:ctrlPr>
                              <a:rPr lang="en-US" sz="2000" b="1" i="1">
                                <a:solidFill>
                                  <a:srgbClr val="000000"/>
                                </a:solidFill>
                                <a:latin typeface="Cambria Math"/>
                              </a:rPr>
                            </m:ctrlPr>
                          </m:sSupPr>
                          <m:e>
                            <m:sSub>
                              <m:sSubPr>
                                <m:ctrlPr>
                                  <a:rPr lang="en-US" sz="2000" b="1" i="1">
                                    <a:solidFill>
                                      <a:srgbClr val="000000"/>
                                    </a:solidFill>
                                    <a:latin typeface="Cambria Math"/>
                                  </a:rPr>
                                </m:ctrlPr>
                              </m:sSubPr>
                              <m:e>
                                <m:acc>
                                  <m:accPr>
                                    <m:chr m:val="̅"/>
                                    <m:ctrlPr>
                                      <a:rPr lang="en-US" sz="2000" b="1" i="1">
                                        <a:solidFill>
                                          <a:srgbClr val="000000"/>
                                        </a:solidFill>
                                        <a:latin typeface="Cambria Math"/>
                                      </a:rPr>
                                    </m:ctrlPr>
                                  </m:accPr>
                                  <m:e>
                                    <m:sSup>
                                      <m:sSupPr>
                                        <m:ctrlPr>
                                          <a:rPr lang="en-US" sz="2000" b="1" i="1">
                                            <a:solidFill>
                                              <a:srgbClr val="000000"/>
                                            </a:solidFill>
                                            <a:latin typeface="Cambria Math"/>
                                          </a:rPr>
                                        </m:ctrlPr>
                                      </m:sSupPr>
                                      <m:e>
                                        <m:sSub>
                                          <m:sSubPr>
                                            <m:ctrlPr>
                                              <a:rPr lang="en-US" sz="2000" b="1" i="1">
                                                <a:solidFill>
                                                  <a:srgbClr val="000000"/>
                                                </a:solidFill>
                                                <a:latin typeface="Cambria Math"/>
                                              </a:rPr>
                                            </m:ctrlPr>
                                          </m:sSubPr>
                                          <m:e>
                                            <m:r>
                                              <a:rPr lang="en-US" sz="2000" b="1">
                                                <a:solidFill>
                                                  <a:srgbClr val="000000"/>
                                                </a:solidFill>
                                                <a:latin typeface="Cambria Math"/>
                                              </a:rPr>
                                              <m:t>𝐕</m:t>
                                            </m:r>
                                          </m:e>
                                          <m:sub>
                                            <m:r>
                                              <a:rPr lang="en-US" sz="2000" b="1">
                                                <a:solidFill>
                                                  <a:srgbClr val="000000"/>
                                                </a:solidFill>
                                                <a:latin typeface="Cambria Math"/>
                                              </a:rPr>
                                              <m:t>𝐢𝐧</m:t>
                                            </m:r>
                                          </m:sub>
                                        </m:sSub>
                                      </m:e>
                                      <m:sup>
                                        <m:r>
                                          <a:rPr lang="en-US" sz="2000" b="1" i="1">
                                            <a:solidFill>
                                              <a:srgbClr val="000000"/>
                                            </a:solidFill>
                                            <a:latin typeface="Cambria Math"/>
                                          </a:rPr>
                                          <m:t>𝟐</m:t>
                                        </m:r>
                                      </m:sup>
                                    </m:sSup>
                                  </m:e>
                                </m:acc>
                                <m:r>
                                  <a:rPr lang="en-US" sz="2000" b="1">
                                    <a:solidFill>
                                      <a:srgbClr val="000000"/>
                                    </a:solidFill>
                                    <a:latin typeface="Cambria Math"/>
                                  </a:rPr>
                                  <m:t>𝐀</m:t>
                                </m:r>
                              </m:e>
                              <m:sub>
                                <m:r>
                                  <a:rPr lang="en-US" sz="2000" b="1">
                                    <a:solidFill>
                                      <a:srgbClr val="000000"/>
                                    </a:solidFill>
                                    <a:latin typeface="Cambria Math"/>
                                  </a:rPr>
                                  <m:t>𝐕</m:t>
                                </m:r>
                              </m:sub>
                            </m:sSub>
                          </m:e>
                          <m:sup>
                            <m:r>
                              <a:rPr lang="en-US" sz="2000" b="1" i="1">
                                <a:solidFill>
                                  <a:srgbClr val="000000"/>
                                </a:solidFill>
                                <a:latin typeface="Cambria Math"/>
                              </a:rPr>
                              <m:t>𝟐</m:t>
                            </m:r>
                          </m:sup>
                        </m:sSup>
                      </m:den>
                    </m:f>
                    <m:r>
                      <a:rPr lang="en-US" sz="2000" b="1">
                        <a:solidFill>
                          <a:srgbClr val="000000"/>
                        </a:solidFill>
                        <a:latin typeface="Cambria Math"/>
                      </a:rPr>
                      <m:t>=</m:t>
                    </m:r>
                    <m:r>
                      <a:rPr lang="en-US" sz="2000" b="1">
                        <a:solidFill>
                          <a:srgbClr val="000000"/>
                        </a:solidFill>
                        <a:latin typeface="Cambria Math"/>
                      </a:rPr>
                      <m:t>𝟏</m:t>
                    </m:r>
                    <m:r>
                      <a:rPr lang="en-US" sz="2000" b="1">
                        <a:solidFill>
                          <a:srgbClr val="000000"/>
                        </a:solidFill>
                        <a:latin typeface="Cambria Math"/>
                      </a:rPr>
                      <m:t>+</m:t>
                    </m:r>
                    <m:f>
                      <m:fPr>
                        <m:ctrlPr>
                          <a:rPr lang="en-US" sz="2000" b="1" i="1">
                            <a:solidFill>
                              <a:srgbClr val="000000"/>
                            </a:solidFill>
                            <a:latin typeface="Cambria Math"/>
                          </a:rPr>
                        </m:ctrlPr>
                      </m:fPr>
                      <m:num>
                        <m:acc>
                          <m:accPr>
                            <m:chr m:val="̅"/>
                            <m:ctrlPr>
                              <a:rPr lang="en-US" sz="2000" b="1" i="1">
                                <a:solidFill>
                                  <a:srgbClr val="FF0000"/>
                                </a:solidFill>
                                <a:latin typeface="Cambria Math"/>
                              </a:rPr>
                            </m:ctrlPr>
                          </m:accPr>
                          <m:e>
                            <m:sSup>
                              <m:sSupPr>
                                <m:ctrlPr>
                                  <a:rPr lang="en-US" sz="2000" b="1" i="1">
                                    <a:solidFill>
                                      <a:srgbClr val="FF0000"/>
                                    </a:solidFill>
                                    <a:latin typeface="Cambria Math"/>
                                  </a:rPr>
                                </m:ctrlPr>
                              </m:sSupPr>
                              <m:e>
                                <m:sSub>
                                  <m:sSubPr>
                                    <m:ctrlPr>
                                      <a:rPr lang="en-US" sz="2000" b="1" i="1">
                                        <a:solidFill>
                                          <a:srgbClr val="FF0000"/>
                                        </a:solidFill>
                                        <a:latin typeface="Cambria Math"/>
                                      </a:rPr>
                                    </m:ctrlPr>
                                  </m:sSubPr>
                                  <m:e>
                                    <m:r>
                                      <a:rPr lang="en-US" sz="2000" b="1">
                                        <a:solidFill>
                                          <a:srgbClr val="FF0000"/>
                                        </a:solidFill>
                                        <a:latin typeface="Cambria Math"/>
                                      </a:rPr>
                                      <m:t>𝐕</m:t>
                                    </m:r>
                                  </m:e>
                                  <m:sub>
                                    <m:r>
                                      <a:rPr lang="en-US" sz="2000" b="1">
                                        <a:solidFill>
                                          <a:srgbClr val="FF0000"/>
                                        </a:solidFill>
                                        <a:latin typeface="Cambria Math"/>
                                      </a:rPr>
                                      <m:t>𝐧</m:t>
                                    </m:r>
                                    <m:r>
                                      <a:rPr lang="en-US" sz="2000" b="1">
                                        <a:solidFill>
                                          <a:srgbClr val="FF0000"/>
                                        </a:solidFill>
                                        <a:latin typeface="Cambria Math"/>
                                      </a:rPr>
                                      <m:t>,</m:t>
                                    </m:r>
                                    <m:r>
                                      <a:rPr lang="en-US" sz="2000" b="1">
                                        <a:solidFill>
                                          <a:srgbClr val="FF0000"/>
                                        </a:solidFill>
                                        <a:latin typeface="Cambria Math"/>
                                      </a:rPr>
                                      <m:t>𝐚𝐦𝐩</m:t>
                                    </m:r>
                                  </m:sub>
                                </m:sSub>
                              </m:e>
                              <m:sup>
                                <m:r>
                                  <a:rPr lang="en-US" sz="2000" b="1" i="1">
                                    <a:solidFill>
                                      <a:srgbClr val="FF0000"/>
                                    </a:solidFill>
                                    <a:latin typeface="Cambria Math"/>
                                  </a:rPr>
                                  <m:t>𝟐</m:t>
                                </m:r>
                              </m:sup>
                            </m:sSup>
                          </m:e>
                        </m:acc>
                      </m:num>
                      <m:den>
                        <m:sSup>
                          <m:sSupPr>
                            <m:ctrlPr>
                              <a:rPr lang="en-US" sz="2000" b="1" i="1">
                                <a:solidFill>
                                  <a:srgbClr val="000000"/>
                                </a:solidFill>
                                <a:latin typeface="Cambria Math"/>
                              </a:rPr>
                            </m:ctrlPr>
                          </m:sSupPr>
                          <m:e>
                            <m:sSub>
                              <m:sSubPr>
                                <m:ctrlPr>
                                  <a:rPr lang="en-US" sz="2000" b="1" i="1">
                                    <a:solidFill>
                                      <a:srgbClr val="000000"/>
                                    </a:solidFill>
                                    <a:latin typeface="Cambria Math"/>
                                  </a:rPr>
                                </m:ctrlPr>
                              </m:sSubPr>
                              <m:e>
                                <m:acc>
                                  <m:accPr>
                                    <m:chr m:val="̅"/>
                                    <m:ctrlPr>
                                      <a:rPr lang="en-US" sz="2000" b="1" i="1">
                                        <a:solidFill>
                                          <a:srgbClr val="000000"/>
                                        </a:solidFill>
                                        <a:latin typeface="Cambria Math"/>
                                      </a:rPr>
                                    </m:ctrlPr>
                                  </m:accPr>
                                  <m:e>
                                    <m:sSup>
                                      <m:sSupPr>
                                        <m:ctrlPr>
                                          <a:rPr lang="en-US" sz="2000" b="1" i="1">
                                            <a:solidFill>
                                              <a:srgbClr val="000000"/>
                                            </a:solidFill>
                                            <a:latin typeface="Cambria Math"/>
                                          </a:rPr>
                                        </m:ctrlPr>
                                      </m:sSupPr>
                                      <m:e>
                                        <m:sSub>
                                          <m:sSubPr>
                                            <m:ctrlPr>
                                              <a:rPr lang="en-US" sz="2000" b="1" i="1">
                                                <a:solidFill>
                                                  <a:srgbClr val="000000"/>
                                                </a:solidFill>
                                                <a:latin typeface="Cambria Math"/>
                                              </a:rPr>
                                            </m:ctrlPr>
                                          </m:sSubPr>
                                          <m:e>
                                            <m:r>
                                              <a:rPr lang="en-US" sz="2000" b="1">
                                                <a:solidFill>
                                                  <a:srgbClr val="000000"/>
                                                </a:solidFill>
                                                <a:latin typeface="Cambria Math"/>
                                              </a:rPr>
                                              <m:t>𝐕</m:t>
                                            </m:r>
                                          </m:e>
                                          <m:sub>
                                            <m:r>
                                              <a:rPr lang="en-US" sz="2000" b="1">
                                                <a:solidFill>
                                                  <a:srgbClr val="000000"/>
                                                </a:solidFill>
                                                <a:latin typeface="Cambria Math"/>
                                              </a:rPr>
                                              <m:t>𝐢𝐧</m:t>
                                            </m:r>
                                          </m:sub>
                                        </m:sSub>
                                      </m:e>
                                      <m:sup>
                                        <m:r>
                                          <a:rPr lang="en-US" sz="2000" b="1" i="1">
                                            <a:solidFill>
                                              <a:srgbClr val="000000"/>
                                            </a:solidFill>
                                            <a:latin typeface="Cambria Math"/>
                                          </a:rPr>
                                          <m:t>𝟐</m:t>
                                        </m:r>
                                      </m:sup>
                                    </m:sSup>
                                  </m:e>
                                </m:acc>
                                <m:r>
                                  <a:rPr lang="en-US" sz="2000" b="1">
                                    <a:solidFill>
                                      <a:srgbClr val="000000"/>
                                    </a:solidFill>
                                    <a:latin typeface="Cambria Math"/>
                                  </a:rPr>
                                  <m:t>𝐀</m:t>
                                </m:r>
                              </m:e>
                              <m:sub>
                                <m:r>
                                  <a:rPr lang="en-US" sz="2000" b="1">
                                    <a:solidFill>
                                      <a:srgbClr val="000000"/>
                                    </a:solidFill>
                                    <a:latin typeface="Cambria Math"/>
                                  </a:rPr>
                                  <m:t>𝐕</m:t>
                                </m:r>
                              </m:sub>
                            </m:sSub>
                          </m:e>
                          <m:sup>
                            <m:r>
                              <a:rPr lang="en-US" sz="2000" b="1" i="1">
                                <a:solidFill>
                                  <a:srgbClr val="000000"/>
                                </a:solidFill>
                                <a:latin typeface="Cambria Math"/>
                              </a:rPr>
                              <m:t>𝟐</m:t>
                            </m:r>
                          </m:sup>
                        </m:sSup>
                      </m:den>
                    </m:f>
                  </m:oMath>
                </a14:m>
                <a:endParaRPr lang="en-US" sz="1600" b="1" dirty="0">
                  <a:solidFill>
                    <a:srgbClr val="000000"/>
                  </a:solidFill>
                </a:endParaRPr>
              </a:p>
            </p:txBody>
          </p:sp>
        </mc:Choice>
        <mc:Fallback xmlns="">
          <p:sp>
            <p:nvSpPr>
              <p:cNvPr id="36" name="TextBox 35"/>
              <p:cNvSpPr txBox="1">
                <a:spLocks noRot="1" noChangeAspect="1" noMove="1" noResize="1" noEditPoints="1" noAdjustHandles="1" noChangeArrowheads="1" noChangeShapeType="1" noTextEdit="1"/>
              </p:cNvSpPr>
              <p:nvPr/>
            </p:nvSpPr>
            <p:spPr>
              <a:xfrm>
                <a:off x="1524000" y="1828800"/>
                <a:ext cx="6781800" cy="1678986"/>
              </a:xfrm>
              <a:prstGeom prst="rect">
                <a:avLst/>
              </a:prstGeom>
              <a:blipFill rotWithShape="1">
                <a:blip r:embed="rId2"/>
                <a:stretch>
                  <a:fillRect/>
                </a:stretch>
              </a:blipFill>
            </p:spPr>
            <p:txBody>
              <a:bodyPr/>
              <a:lstStyle/>
              <a:p>
                <a:r>
                  <a:rPr lang="en-US">
                    <a:noFill/>
                  </a:rPr>
                  <a:t> </a:t>
                </a:r>
              </a:p>
            </p:txBody>
          </p:sp>
        </mc:Fallback>
      </mc:AlternateContent>
      <p:sp>
        <p:nvSpPr>
          <p:cNvPr id="5" name="Rectangle 4"/>
          <p:cNvSpPr/>
          <p:nvPr/>
        </p:nvSpPr>
        <p:spPr>
          <a:xfrm>
            <a:off x="4914900" y="2590800"/>
            <a:ext cx="1485900" cy="1066800"/>
          </a:xfrm>
          <a:prstGeom prst="rect">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42" name="TextBox 2"/>
          <p:cNvSpPr txBox="1">
            <a:spLocks noChangeArrowheads="1"/>
          </p:cNvSpPr>
          <p:nvPr/>
        </p:nvSpPr>
        <p:spPr bwMode="auto">
          <a:xfrm>
            <a:off x="6400800" y="2569779"/>
            <a:ext cx="20955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a:solidFill>
                  <a:srgbClr val="0000FF"/>
                </a:solidFill>
                <a:latin typeface="Franklin Gothic Medium Cond" pitchFamily="34" charset="0"/>
              </a:rPr>
              <a:t>This is basically </a:t>
            </a:r>
            <a:r>
              <a:rPr lang="en-US" b="1" dirty="0">
                <a:solidFill>
                  <a:srgbClr val="FF0000"/>
                </a:solidFill>
                <a:latin typeface="Franklin Gothic Medium Cond" pitchFamily="34" charset="0"/>
              </a:rPr>
              <a:t>noise factor </a:t>
            </a:r>
            <a:r>
              <a:rPr lang="en-US" b="1" dirty="0">
                <a:solidFill>
                  <a:srgbClr val="0000FF"/>
                </a:solidFill>
                <a:latin typeface="Franklin Gothic Medium Cond" pitchFamily="34" charset="0"/>
              </a:rPr>
              <a:t>of the amplifier.</a:t>
            </a:r>
          </a:p>
        </p:txBody>
      </p:sp>
      <p:sp>
        <p:nvSpPr>
          <p:cNvPr id="43" name="TextBox 2"/>
          <p:cNvSpPr txBox="1">
            <a:spLocks noChangeArrowheads="1"/>
          </p:cNvSpPr>
          <p:nvPr/>
        </p:nvSpPr>
        <p:spPr bwMode="auto">
          <a:xfrm>
            <a:off x="1295400" y="3733800"/>
            <a:ext cx="7010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a:solidFill>
                  <a:srgbClr val="000000"/>
                </a:solidFill>
                <a:latin typeface="Franklin Gothic Medium Cond" pitchFamily="34" charset="0"/>
              </a:rPr>
              <a:t>Noise factor (F) definition: </a:t>
            </a:r>
          </a:p>
        </p:txBody>
      </p:sp>
      <mc:AlternateContent xmlns:mc="http://schemas.openxmlformats.org/markup-compatibility/2006" xmlns:a14="http://schemas.microsoft.com/office/drawing/2010/main">
        <mc:Choice Requires="a14">
          <p:sp>
            <p:nvSpPr>
              <p:cNvPr id="6" name="Rectangle 5"/>
              <p:cNvSpPr/>
              <p:nvPr/>
            </p:nvSpPr>
            <p:spPr>
              <a:xfrm>
                <a:off x="1524000" y="4198319"/>
                <a:ext cx="6400800" cy="602281"/>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sz="1600" b="1">
                          <a:solidFill>
                            <a:srgbClr val="000000"/>
                          </a:solidFill>
                          <a:latin typeface="Cambria Math"/>
                        </a:rPr>
                        <m:t>𝐅</m:t>
                      </m:r>
                      <m:r>
                        <a:rPr lang="en-US" sz="1600" b="1">
                          <a:solidFill>
                            <a:srgbClr val="000000"/>
                          </a:solidFill>
                          <a:latin typeface="Cambria Math"/>
                        </a:rPr>
                        <m:t>=</m:t>
                      </m:r>
                      <m:f>
                        <m:fPr>
                          <m:ctrlPr>
                            <a:rPr lang="en-US" sz="1600" b="1" i="1">
                              <a:solidFill>
                                <a:srgbClr val="000000"/>
                              </a:solidFill>
                              <a:latin typeface="Cambria Math"/>
                            </a:rPr>
                          </m:ctrlPr>
                        </m:fPr>
                        <m:num>
                          <m:r>
                            <a:rPr lang="en-US" sz="1600" b="1">
                              <a:solidFill>
                                <a:srgbClr val="000000"/>
                              </a:solidFill>
                              <a:latin typeface="Cambria Math"/>
                            </a:rPr>
                            <m:t>𝐓𝐨𝐭𝐚𝐥</m:t>
                          </m:r>
                          <m:r>
                            <a:rPr lang="en-US" sz="1600" b="1">
                              <a:solidFill>
                                <a:srgbClr val="000000"/>
                              </a:solidFill>
                              <a:latin typeface="Cambria Math"/>
                            </a:rPr>
                            <m:t> </m:t>
                          </m:r>
                          <m:r>
                            <a:rPr lang="en-US" sz="1600" b="1">
                              <a:solidFill>
                                <a:srgbClr val="000000"/>
                              </a:solidFill>
                              <a:latin typeface="Cambria Math"/>
                            </a:rPr>
                            <m:t>𝐍𝐨𝐢𝐬𝐞</m:t>
                          </m:r>
                          <m:r>
                            <a:rPr lang="en-US" sz="1600" b="1">
                              <a:solidFill>
                                <a:srgbClr val="000000"/>
                              </a:solidFill>
                              <a:latin typeface="Cambria Math"/>
                            </a:rPr>
                            <m:t> </m:t>
                          </m:r>
                          <m:r>
                            <a:rPr lang="en-US" sz="1600" b="1">
                              <a:solidFill>
                                <a:srgbClr val="000000"/>
                              </a:solidFill>
                              <a:latin typeface="Cambria Math"/>
                            </a:rPr>
                            <m:t>𝐏𝐨𝐰𝐞𝐫</m:t>
                          </m:r>
                          <m:r>
                            <a:rPr lang="en-US" sz="1600" b="1">
                              <a:solidFill>
                                <a:srgbClr val="000000"/>
                              </a:solidFill>
                              <a:latin typeface="Cambria Math"/>
                            </a:rPr>
                            <m:t> </m:t>
                          </m:r>
                          <m:r>
                            <a:rPr lang="en-US" sz="1600" b="1">
                              <a:solidFill>
                                <a:srgbClr val="000000"/>
                              </a:solidFill>
                              <a:latin typeface="Cambria Math"/>
                            </a:rPr>
                            <m:t>𝐝𝐞𝐥𝐢𝐯𝐞𝐫𝐞𝐝</m:t>
                          </m:r>
                          <m:r>
                            <a:rPr lang="en-US" sz="1600" b="1">
                              <a:solidFill>
                                <a:srgbClr val="000000"/>
                              </a:solidFill>
                              <a:latin typeface="Cambria Math"/>
                            </a:rPr>
                            <m:t> </m:t>
                          </m:r>
                          <m:r>
                            <a:rPr lang="en-US" sz="1600" b="1">
                              <a:solidFill>
                                <a:srgbClr val="000000"/>
                              </a:solidFill>
                              <a:latin typeface="Cambria Math"/>
                            </a:rPr>
                            <m:t>𝐭𝐨</m:t>
                          </m:r>
                          <m:r>
                            <a:rPr lang="en-US" sz="1600" b="1">
                              <a:solidFill>
                                <a:srgbClr val="000000"/>
                              </a:solidFill>
                              <a:latin typeface="Cambria Math"/>
                            </a:rPr>
                            <m:t> </m:t>
                          </m:r>
                          <m:r>
                            <a:rPr lang="en-US" sz="1600" b="1">
                              <a:solidFill>
                                <a:srgbClr val="000000"/>
                              </a:solidFill>
                              <a:latin typeface="Cambria Math"/>
                            </a:rPr>
                            <m:t>𝐥𝐨𝐚𝐝</m:t>
                          </m:r>
                          <m:r>
                            <a:rPr lang="en-US" sz="1600" b="1">
                              <a:solidFill>
                                <a:srgbClr val="000000"/>
                              </a:solidFill>
                              <a:latin typeface="Cambria Math"/>
                            </a:rPr>
                            <m:t> </m:t>
                          </m:r>
                          <m:r>
                            <a:rPr lang="en-US" sz="1600" b="1">
                              <a:solidFill>
                                <a:srgbClr val="000000"/>
                              </a:solidFill>
                              <a:latin typeface="Cambria Math"/>
                            </a:rPr>
                            <m:t>𝐝𝐮𝐞</m:t>
                          </m:r>
                          <m:r>
                            <a:rPr lang="en-US" sz="1600" b="1">
                              <a:solidFill>
                                <a:srgbClr val="000000"/>
                              </a:solidFill>
                              <a:latin typeface="Cambria Math"/>
                            </a:rPr>
                            <m:t> </m:t>
                          </m:r>
                          <m:r>
                            <a:rPr lang="en-US" sz="1600" b="1">
                              <a:solidFill>
                                <a:srgbClr val="000000"/>
                              </a:solidFill>
                              <a:latin typeface="Cambria Math"/>
                            </a:rPr>
                            <m:t>𝐭𝐨</m:t>
                          </m:r>
                          <m:r>
                            <a:rPr lang="en-US" sz="1600" b="1">
                              <a:solidFill>
                                <a:srgbClr val="000000"/>
                              </a:solidFill>
                              <a:latin typeface="Cambria Math"/>
                            </a:rPr>
                            <m:t> </m:t>
                          </m:r>
                          <m:r>
                            <a:rPr lang="en-US" sz="1600" b="1">
                              <a:solidFill>
                                <a:srgbClr val="FF0000"/>
                              </a:solidFill>
                              <a:latin typeface="Cambria Math"/>
                            </a:rPr>
                            <m:t>𝐚𝐥𝐥</m:t>
                          </m:r>
                          <m:r>
                            <a:rPr lang="en-US" sz="1600" b="1">
                              <a:solidFill>
                                <a:srgbClr val="FF0000"/>
                              </a:solidFill>
                              <a:latin typeface="Cambria Math"/>
                            </a:rPr>
                            <m:t> </m:t>
                          </m:r>
                          <m:r>
                            <a:rPr lang="en-US" sz="1600" b="1">
                              <a:solidFill>
                                <a:srgbClr val="FF0000"/>
                              </a:solidFill>
                              <a:latin typeface="Cambria Math"/>
                            </a:rPr>
                            <m:t>𝐧𝐨𝐢𝐬𝐞</m:t>
                          </m:r>
                          <m:r>
                            <a:rPr lang="en-US" sz="1600" b="1">
                              <a:solidFill>
                                <a:srgbClr val="FF0000"/>
                              </a:solidFill>
                              <a:latin typeface="Cambria Math"/>
                            </a:rPr>
                            <m:t> </m:t>
                          </m:r>
                          <m:r>
                            <a:rPr lang="en-US" sz="1600" b="1">
                              <a:solidFill>
                                <a:srgbClr val="FF0000"/>
                              </a:solidFill>
                              <a:latin typeface="Cambria Math"/>
                            </a:rPr>
                            <m:t>𝐬𝐨𝐮𝐫𝐜𝐞𝐬</m:t>
                          </m:r>
                        </m:num>
                        <m:den>
                          <m:r>
                            <a:rPr lang="en-US" sz="1600" b="1">
                              <a:solidFill>
                                <a:srgbClr val="000000"/>
                              </a:solidFill>
                              <a:latin typeface="Cambria Math"/>
                            </a:rPr>
                            <m:t>𝐓𝐨𝐭𝐚𝐥</m:t>
                          </m:r>
                          <m:r>
                            <a:rPr lang="en-US" sz="1600" b="1">
                              <a:solidFill>
                                <a:srgbClr val="000000"/>
                              </a:solidFill>
                              <a:latin typeface="Cambria Math"/>
                            </a:rPr>
                            <m:t> </m:t>
                          </m:r>
                          <m:r>
                            <a:rPr lang="en-US" sz="1600" b="1">
                              <a:solidFill>
                                <a:srgbClr val="000000"/>
                              </a:solidFill>
                              <a:latin typeface="Cambria Math"/>
                            </a:rPr>
                            <m:t>𝐍𝐨𝐢𝐬𝐞</m:t>
                          </m:r>
                          <m:r>
                            <a:rPr lang="en-US" sz="1600" b="1">
                              <a:solidFill>
                                <a:srgbClr val="000000"/>
                              </a:solidFill>
                              <a:latin typeface="Cambria Math"/>
                            </a:rPr>
                            <m:t> </m:t>
                          </m:r>
                          <m:r>
                            <a:rPr lang="en-US" sz="1600" b="1">
                              <a:solidFill>
                                <a:srgbClr val="000000"/>
                              </a:solidFill>
                              <a:latin typeface="Cambria Math"/>
                            </a:rPr>
                            <m:t>𝐏𝐨𝐰𝐞𝐫</m:t>
                          </m:r>
                          <m:r>
                            <a:rPr lang="en-US" sz="1600" b="1">
                              <a:solidFill>
                                <a:srgbClr val="000000"/>
                              </a:solidFill>
                              <a:latin typeface="Cambria Math"/>
                            </a:rPr>
                            <m:t> </m:t>
                          </m:r>
                          <m:r>
                            <a:rPr lang="en-US" sz="1600" b="1">
                              <a:solidFill>
                                <a:srgbClr val="000000"/>
                              </a:solidFill>
                              <a:latin typeface="Cambria Math"/>
                            </a:rPr>
                            <m:t>𝐝𝐞𝐥𝐢𝐯𝐞𝐫𝐞𝐝</m:t>
                          </m:r>
                          <m:r>
                            <a:rPr lang="en-US" sz="1600" b="1">
                              <a:solidFill>
                                <a:srgbClr val="000000"/>
                              </a:solidFill>
                              <a:latin typeface="Cambria Math"/>
                            </a:rPr>
                            <m:t> </m:t>
                          </m:r>
                          <m:r>
                            <a:rPr lang="en-US" sz="1600" b="1">
                              <a:solidFill>
                                <a:srgbClr val="000000"/>
                              </a:solidFill>
                              <a:latin typeface="Cambria Math"/>
                            </a:rPr>
                            <m:t>𝐭𝐨</m:t>
                          </m:r>
                          <m:r>
                            <a:rPr lang="en-US" sz="1600" b="1">
                              <a:solidFill>
                                <a:srgbClr val="000000"/>
                              </a:solidFill>
                              <a:latin typeface="Cambria Math"/>
                            </a:rPr>
                            <m:t> </m:t>
                          </m:r>
                          <m:r>
                            <a:rPr lang="en-US" sz="1600" b="1">
                              <a:solidFill>
                                <a:srgbClr val="000000"/>
                              </a:solidFill>
                              <a:latin typeface="Cambria Math"/>
                            </a:rPr>
                            <m:t>𝐥𝐨𝐚𝐝</m:t>
                          </m:r>
                          <m:r>
                            <a:rPr lang="en-US" sz="1600" b="1">
                              <a:solidFill>
                                <a:srgbClr val="000000"/>
                              </a:solidFill>
                              <a:latin typeface="Cambria Math"/>
                            </a:rPr>
                            <m:t> </m:t>
                          </m:r>
                          <m:r>
                            <a:rPr lang="en-US" sz="1600" b="1">
                              <a:solidFill>
                                <a:srgbClr val="000000"/>
                              </a:solidFill>
                              <a:latin typeface="Cambria Math"/>
                            </a:rPr>
                            <m:t>𝐝𝐮𝐞</m:t>
                          </m:r>
                          <m:r>
                            <a:rPr lang="en-US" sz="1600" b="1">
                              <a:solidFill>
                                <a:srgbClr val="000000"/>
                              </a:solidFill>
                              <a:latin typeface="Cambria Math"/>
                            </a:rPr>
                            <m:t> </m:t>
                          </m:r>
                          <m:r>
                            <a:rPr lang="en-US" sz="1600" b="1">
                              <a:solidFill>
                                <a:srgbClr val="000000"/>
                              </a:solidFill>
                              <a:latin typeface="Cambria Math"/>
                            </a:rPr>
                            <m:t>𝐭𝐨</m:t>
                          </m:r>
                          <m:r>
                            <a:rPr lang="en-US" sz="1600" b="1">
                              <a:solidFill>
                                <a:srgbClr val="000000"/>
                              </a:solidFill>
                              <a:latin typeface="Cambria Math"/>
                            </a:rPr>
                            <m:t> </m:t>
                          </m:r>
                          <m:r>
                            <a:rPr lang="en-US" sz="1600" b="1">
                              <a:solidFill>
                                <a:srgbClr val="FF0000"/>
                              </a:solidFill>
                              <a:latin typeface="Cambria Math"/>
                            </a:rPr>
                            <m:t>𝐬𝐨𝐮𝐫𝐜𝐞</m:t>
                          </m:r>
                          <m:r>
                            <a:rPr lang="en-US" sz="1600" b="1">
                              <a:solidFill>
                                <a:srgbClr val="FF0000"/>
                              </a:solidFill>
                              <a:latin typeface="Cambria Math"/>
                            </a:rPr>
                            <m:t> </m:t>
                          </m:r>
                          <m:r>
                            <a:rPr lang="en-US" sz="1600" b="1">
                              <a:solidFill>
                                <a:srgbClr val="FF0000"/>
                              </a:solidFill>
                              <a:latin typeface="Cambria Math"/>
                            </a:rPr>
                            <m:t>𝐧𝐨𝐢𝐬𝐞</m:t>
                          </m:r>
                          <m:r>
                            <a:rPr lang="en-US" sz="1600" b="1">
                              <a:solidFill>
                                <a:srgbClr val="FF0000"/>
                              </a:solidFill>
                              <a:latin typeface="Cambria Math"/>
                            </a:rPr>
                            <m:t> </m:t>
                          </m:r>
                          <m:r>
                            <a:rPr lang="en-US" sz="1600" b="1">
                              <a:solidFill>
                                <a:srgbClr val="FF0000"/>
                              </a:solidFill>
                              <a:latin typeface="Cambria Math"/>
                            </a:rPr>
                            <m:t>𝐨𝐧𝐥𝐲</m:t>
                          </m:r>
                        </m:den>
                      </m:f>
                    </m:oMath>
                  </m:oMathPara>
                </a14:m>
                <a:endParaRPr lang="en-US" sz="1600" dirty="0">
                  <a:solidFill>
                    <a:srgbClr val="000000"/>
                  </a:solidFill>
                </a:endParaRPr>
              </a:p>
            </p:txBody>
          </p:sp>
        </mc:Choice>
        <mc:Fallback xmlns="">
          <p:sp>
            <p:nvSpPr>
              <p:cNvPr id="6" name="Rectangle 5"/>
              <p:cNvSpPr>
                <a:spLocks noRot="1" noChangeAspect="1" noMove="1" noResize="1" noEditPoints="1" noAdjustHandles="1" noChangeArrowheads="1" noChangeShapeType="1" noTextEdit="1"/>
              </p:cNvSpPr>
              <p:nvPr/>
            </p:nvSpPr>
            <p:spPr>
              <a:xfrm>
                <a:off x="1524000" y="4198319"/>
                <a:ext cx="6400800" cy="602281"/>
              </a:xfrm>
              <a:prstGeom prst="rect">
                <a:avLst/>
              </a:prstGeom>
              <a:blipFill rotWithShape="1">
                <a:blip r:embed="rId3"/>
                <a:stretch>
                  <a:fillRect/>
                </a:stretch>
              </a:blipFill>
            </p:spPr>
            <p:txBody>
              <a:bodyPr/>
              <a:lstStyle/>
              <a:p>
                <a:r>
                  <a:rPr lang="en-US">
                    <a:noFill/>
                  </a:rPr>
                  <a:t> </a:t>
                </a:r>
              </a:p>
            </p:txBody>
          </p:sp>
        </mc:Fallback>
      </mc:AlternateContent>
      <p:sp>
        <p:nvSpPr>
          <p:cNvPr id="46" name="TextBox 2"/>
          <p:cNvSpPr txBox="1">
            <a:spLocks noChangeArrowheads="1"/>
          </p:cNvSpPr>
          <p:nvPr/>
        </p:nvSpPr>
        <p:spPr bwMode="auto">
          <a:xfrm>
            <a:off x="1295400" y="5020270"/>
            <a:ext cx="70104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a:solidFill>
                  <a:srgbClr val="000000"/>
                </a:solidFill>
                <a:latin typeface="Franklin Gothic Medium Cond" pitchFamily="34" charset="0"/>
              </a:rPr>
              <a:t>Meaning of noise factor (F) : Noise factor is a measure of relative amount of noise added by a 2-port noisy network, compared with the  noise added by the source.  </a:t>
            </a:r>
          </a:p>
        </p:txBody>
      </p:sp>
      <p:sp>
        <p:nvSpPr>
          <p:cNvPr id="3" name="Slide Number Placeholder 2"/>
          <p:cNvSpPr>
            <a:spLocks noGrp="1"/>
          </p:cNvSpPr>
          <p:nvPr>
            <p:ph type="sldNum" sz="quarter" idx="11"/>
          </p:nvPr>
        </p:nvSpPr>
        <p:spPr/>
        <p:txBody>
          <a:bodyPr/>
          <a:lstStyle/>
          <a:p>
            <a:pPr>
              <a:defRPr/>
            </a:pPr>
            <a:fld id="{18299DBC-902B-41D7-A3A4-44EB87A37C73}" type="slidenum">
              <a:rPr lang="en-US" smtClean="0"/>
              <a:pPr>
                <a:defRPr/>
              </a:pPr>
              <a:t>49</a:t>
            </a:fld>
            <a:endParaRPr lang="en-US"/>
          </a:p>
        </p:txBody>
      </p:sp>
    </p:spTree>
    <p:extLst>
      <p:ext uri="{BB962C8B-B14F-4D97-AF65-F5344CB8AC3E}">
        <p14:creationId xmlns:p14="http://schemas.microsoft.com/office/powerpoint/2010/main" val="1323150855"/>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Freeform 32"/>
          <p:cNvSpPr/>
          <p:nvPr/>
        </p:nvSpPr>
        <p:spPr>
          <a:xfrm>
            <a:off x="3946525" y="3995738"/>
            <a:ext cx="1119188" cy="798512"/>
          </a:xfrm>
          <a:custGeom>
            <a:avLst/>
            <a:gdLst>
              <a:gd name="connsiteX0" fmla="*/ 1062681 w 1120346"/>
              <a:gd name="connsiteY0" fmla="*/ 189471 h 799071"/>
              <a:gd name="connsiteX1" fmla="*/ 1013254 w 1120346"/>
              <a:gd name="connsiteY1" fmla="*/ 148281 h 799071"/>
              <a:gd name="connsiteX2" fmla="*/ 922638 w 1120346"/>
              <a:gd name="connsiteY2" fmla="*/ 107092 h 799071"/>
              <a:gd name="connsiteX3" fmla="*/ 881449 w 1120346"/>
              <a:gd name="connsiteY3" fmla="*/ 82379 h 799071"/>
              <a:gd name="connsiteX4" fmla="*/ 848498 w 1120346"/>
              <a:gd name="connsiteY4" fmla="*/ 74141 h 799071"/>
              <a:gd name="connsiteX5" fmla="*/ 823784 w 1120346"/>
              <a:gd name="connsiteY5" fmla="*/ 65903 h 799071"/>
              <a:gd name="connsiteX6" fmla="*/ 782595 w 1120346"/>
              <a:gd name="connsiteY6" fmla="*/ 49427 h 799071"/>
              <a:gd name="connsiteX7" fmla="*/ 741406 w 1120346"/>
              <a:gd name="connsiteY7" fmla="*/ 41190 h 799071"/>
              <a:gd name="connsiteX8" fmla="*/ 675503 w 1120346"/>
              <a:gd name="connsiteY8" fmla="*/ 24714 h 799071"/>
              <a:gd name="connsiteX9" fmla="*/ 617838 w 1120346"/>
              <a:gd name="connsiteY9" fmla="*/ 16476 h 799071"/>
              <a:gd name="connsiteX10" fmla="*/ 428368 w 1120346"/>
              <a:gd name="connsiteY10" fmla="*/ 0 h 799071"/>
              <a:gd name="connsiteX11" fmla="*/ 82379 w 1120346"/>
              <a:gd name="connsiteY11" fmla="*/ 8238 h 799071"/>
              <a:gd name="connsiteX12" fmla="*/ 57665 w 1120346"/>
              <a:gd name="connsiteY12" fmla="*/ 16476 h 799071"/>
              <a:gd name="connsiteX13" fmla="*/ 24714 w 1120346"/>
              <a:gd name="connsiteY13" fmla="*/ 74141 h 799071"/>
              <a:gd name="connsiteX14" fmla="*/ 0 w 1120346"/>
              <a:gd name="connsiteY14" fmla="*/ 123568 h 799071"/>
              <a:gd name="connsiteX15" fmla="*/ 8238 w 1120346"/>
              <a:gd name="connsiteY15" fmla="*/ 403654 h 799071"/>
              <a:gd name="connsiteX16" fmla="*/ 16476 w 1120346"/>
              <a:gd name="connsiteY16" fmla="*/ 444844 h 799071"/>
              <a:gd name="connsiteX17" fmla="*/ 32952 w 1120346"/>
              <a:gd name="connsiteY17" fmla="*/ 477795 h 799071"/>
              <a:gd name="connsiteX18" fmla="*/ 49427 w 1120346"/>
              <a:gd name="connsiteY18" fmla="*/ 518984 h 799071"/>
              <a:gd name="connsiteX19" fmla="*/ 98854 w 1120346"/>
              <a:gd name="connsiteY19" fmla="*/ 584887 h 799071"/>
              <a:gd name="connsiteX20" fmla="*/ 164757 w 1120346"/>
              <a:gd name="connsiteY20" fmla="*/ 659027 h 799071"/>
              <a:gd name="connsiteX21" fmla="*/ 214184 w 1120346"/>
              <a:gd name="connsiteY21" fmla="*/ 691979 h 799071"/>
              <a:gd name="connsiteX22" fmla="*/ 238898 w 1120346"/>
              <a:gd name="connsiteY22" fmla="*/ 716692 h 799071"/>
              <a:gd name="connsiteX23" fmla="*/ 271849 w 1120346"/>
              <a:gd name="connsiteY23" fmla="*/ 724930 h 799071"/>
              <a:gd name="connsiteX24" fmla="*/ 345990 w 1120346"/>
              <a:gd name="connsiteY24" fmla="*/ 741406 h 799071"/>
              <a:gd name="connsiteX25" fmla="*/ 411892 w 1120346"/>
              <a:gd name="connsiteY25" fmla="*/ 766119 h 799071"/>
              <a:gd name="connsiteX26" fmla="*/ 477795 w 1120346"/>
              <a:gd name="connsiteY26" fmla="*/ 774357 h 799071"/>
              <a:gd name="connsiteX27" fmla="*/ 700217 w 1120346"/>
              <a:gd name="connsiteY27" fmla="*/ 799071 h 799071"/>
              <a:gd name="connsiteX28" fmla="*/ 906162 w 1120346"/>
              <a:gd name="connsiteY28" fmla="*/ 790833 h 799071"/>
              <a:gd name="connsiteX29" fmla="*/ 930876 w 1120346"/>
              <a:gd name="connsiteY29" fmla="*/ 774357 h 799071"/>
              <a:gd name="connsiteX30" fmla="*/ 980303 w 1120346"/>
              <a:gd name="connsiteY30" fmla="*/ 749644 h 799071"/>
              <a:gd name="connsiteX31" fmla="*/ 1021492 w 1120346"/>
              <a:gd name="connsiteY31" fmla="*/ 700217 h 799071"/>
              <a:gd name="connsiteX32" fmla="*/ 1046206 w 1120346"/>
              <a:gd name="connsiteY32" fmla="*/ 675503 h 799071"/>
              <a:gd name="connsiteX33" fmla="*/ 1062681 w 1120346"/>
              <a:gd name="connsiteY33" fmla="*/ 642552 h 799071"/>
              <a:gd name="connsiteX34" fmla="*/ 1079157 w 1120346"/>
              <a:gd name="connsiteY34" fmla="*/ 617838 h 799071"/>
              <a:gd name="connsiteX35" fmla="*/ 1087395 w 1120346"/>
              <a:gd name="connsiteY35" fmla="*/ 593125 h 799071"/>
              <a:gd name="connsiteX36" fmla="*/ 1103871 w 1120346"/>
              <a:gd name="connsiteY36" fmla="*/ 560173 h 799071"/>
              <a:gd name="connsiteX37" fmla="*/ 1120346 w 1120346"/>
              <a:gd name="connsiteY37" fmla="*/ 486033 h 799071"/>
              <a:gd name="connsiteX38" fmla="*/ 1103871 w 1120346"/>
              <a:gd name="connsiteY38" fmla="*/ 296563 h 799071"/>
              <a:gd name="connsiteX39" fmla="*/ 1079157 w 1120346"/>
              <a:gd name="connsiteY39" fmla="*/ 214184 h 799071"/>
              <a:gd name="connsiteX40" fmla="*/ 1054444 w 1120346"/>
              <a:gd name="connsiteY40" fmla="*/ 205946 h 799071"/>
              <a:gd name="connsiteX41" fmla="*/ 1062681 w 1120346"/>
              <a:gd name="connsiteY41" fmla="*/ 189471 h 7990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1120346" h="799071">
                <a:moveTo>
                  <a:pt x="1062681" y="189471"/>
                </a:moveTo>
                <a:cubicBezTo>
                  <a:pt x="1046205" y="175741"/>
                  <a:pt x="1031294" y="159879"/>
                  <a:pt x="1013254" y="148281"/>
                </a:cubicBezTo>
                <a:cubicBezTo>
                  <a:pt x="854842" y="46443"/>
                  <a:pt x="1000614" y="146079"/>
                  <a:pt x="922638" y="107092"/>
                </a:cubicBezTo>
                <a:cubicBezTo>
                  <a:pt x="908317" y="99932"/>
                  <a:pt x="896080" y="88882"/>
                  <a:pt x="881449" y="82379"/>
                </a:cubicBezTo>
                <a:cubicBezTo>
                  <a:pt x="871103" y="77781"/>
                  <a:pt x="859384" y="77251"/>
                  <a:pt x="848498" y="74141"/>
                </a:cubicBezTo>
                <a:cubicBezTo>
                  <a:pt x="840149" y="71755"/>
                  <a:pt x="831915" y="68952"/>
                  <a:pt x="823784" y="65903"/>
                </a:cubicBezTo>
                <a:cubicBezTo>
                  <a:pt x="809938" y="60711"/>
                  <a:pt x="796759" y="53676"/>
                  <a:pt x="782595" y="49427"/>
                </a:cubicBezTo>
                <a:cubicBezTo>
                  <a:pt x="769184" y="45404"/>
                  <a:pt x="755049" y="44338"/>
                  <a:pt x="741406" y="41190"/>
                </a:cubicBezTo>
                <a:cubicBezTo>
                  <a:pt x="719342" y="36098"/>
                  <a:pt x="697707" y="29155"/>
                  <a:pt x="675503" y="24714"/>
                </a:cubicBezTo>
                <a:cubicBezTo>
                  <a:pt x="656463" y="20906"/>
                  <a:pt x="637084" y="19042"/>
                  <a:pt x="617838" y="16476"/>
                </a:cubicBezTo>
                <a:cubicBezTo>
                  <a:pt x="524332" y="4008"/>
                  <a:pt x="549116" y="8050"/>
                  <a:pt x="428368" y="0"/>
                </a:cubicBezTo>
                <a:cubicBezTo>
                  <a:pt x="313038" y="2746"/>
                  <a:pt x="197628" y="3116"/>
                  <a:pt x="82379" y="8238"/>
                </a:cubicBezTo>
                <a:cubicBezTo>
                  <a:pt x="73704" y="8624"/>
                  <a:pt x="64446" y="11051"/>
                  <a:pt x="57665" y="16476"/>
                </a:cubicBezTo>
                <a:cubicBezTo>
                  <a:pt x="48675" y="23668"/>
                  <a:pt x="27885" y="66741"/>
                  <a:pt x="24714" y="74141"/>
                </a:cubicBezTo>
                <a:cubicBezTo>
                  <a:pt x="4249" y="121890"/>
                  <a:pt x="31664" y="76073"/>
                  <a:pt x="0" y="123568"/>
                </a:cubicBezTo>
                <a:cubicBezTo>
                  <a:pt x="2746" y="216930"/>
                  <a:pt x="3454" y="310374"/>
                  <a:pt x="8238" y="403654"/>
                </a:cubicBezTo>
                <a:cubicBezTo>
                  <a:pt x="8955" y="417638"/>
                  <a:pt x="12048" y="431561"/>
                  <a:pt x="16476" y="444844"/>
                </a:cubicBezTo>
                <a:cubicBezTo>
                  <a:pt x="20359" y="456494"/>
                  <a:pt x="27965" y="466573"/>
                  <a:pt x="32952" y="477795"/>
                </a:cubicBezTo>
                <a:cubicBezTo>
                  <a:pt x="38958" y="491308"/>
                  <a:pt x="41677" y="506390"/>
                  <a:pt x="49427" y="518984"/>
                </a:cubicBezTo>
                <a:cubicBezTo>
                  <a:pt x="63818" y="542370"/>
                  <a:pt x="83622" y="562040"/>
                  <a:pt x="98854" y="584887"/>
                </a:cubicBezTo>
                <a:cubicBezTo>
                  <a:pt x="118664" y="614600"/>
                  <a:pt x="130901" y="636456"/>
                  <a:pt x="164757" y="659027"/>
                </a:cubicBezTo>
                <a:cubicBezTo>
                  <a:pt x="181233" y="670011"/>
                  <a:pt x="200182" y="677978"/>
                  <a:pt x="214184" y="691979"/>
                </a:cubicBezTo>
                <a:cubicBezTo>
                  <a:pt x="222422" y="700217"/>
                  <a:pt x="228783" y="710912"/>
                  <a:pt x="238898" y="716692"/>
                </a:cubicBezTo>
                <a:cubicBezTo>
                  <a:pt x="248728" y="722309"/>
                  <a:pt x="260963" y="721820"/>
                  <a:pt x="271849" y="724930"/>
                </a:cubicBezTo>
                <a:cubicBezTo>
                  <a:pt x="328632" y="741154"/>
                  <a:pt x="256789" y="726539"/>
                  <a:pt x="345990" y="741406"/>
                </a:cubicBezTo>
                <a:cubicBezTo>
                  <a:pt x="349419" y="742777"/>
                  <a:pt x="400058" y="763967"/>
                  <a:pt x="411892" y="766119"/>
                </a:cubicBezTo>
                <a:cubicBezTo>
                  <a:pt x="433674" y="770079"/>
                  <a:pt x="455782" y="771998"/>
                  <a:pt x="477795" y="774357"/>
                </a:cubicBezTo>
                <a:cubicBezTo>
                  <a:pt x="698688" y="798024"/>
                  <a:pt x="574962" y="781177"/>
                  <a:pt x="700217" y="799071"/>
                </a:cubicBezTo>
                <a:cubicBezTo>
                  <a:pt x="768865" y="796325"/>
                  <a:pt x="837850" y="798152"/>
                  <a:pt x="906162" y="790833"/>
                </a:cubicBezTo>
                <a:cubicBezTo>
                  <a:pt x="916006" y="789778"/>
                  <a:pt x="922020" y="778785"/>
                  <a:pt x="930876" y="774357"/>
                </a:cubicBezTo>
                <a:cubicBezTo>
                  <a:pt x="968028" y="755781"/>
                  <a:pt x="944892" y="779153"/>
                  <a:pt x="980303" y="749644"/>
                </a:cubicBezTo>
                <a:cubicBezTo>
                  <a:pt x="1019687" y="716824"/>
                  <a:pt x="992037" y="735563"/>
                  <a:pt x="1021492" y="700217"/>
                </a:cubicBezTo>
                <a:cubicBezTo>
                  <a:pt x="1028950" y="691267"/>
                  <a:pt x="1037968" y="683741"/>
                  <a:pt x="1046206" y="675503"/>
                </a:cubicBezTo>
                <a:cubicBezTo>
                  <a:pt x="1051698" y="664519"/>
                  <a:pt x="1056588" y="653214"/>
                  <a:pt x="1062681" y="642552"/>
                </a:cubicBezTo>
                <a:cubicBezTo>
                  <a:pt x="1067593" y="633956"/>
                  <a:pt x="1074729" y="626694"/>
                  <a:pt x="1079157" y="617838"/>
                </a:cubicBezTo>
                <a:cubicBezTo>
                  <a:pt x="1083040" y="610071"/>
                  <a:pt x="1083974" y="601106"/>
                  <a:pt x="1087395" y="593125"/>
                </a:cubicBezTo>
                <a:cubicBezTo>
                  <a:pt x="1092233" y="581837"/>
                  <a:pt x="1098379" y="571157"/>
                  <a:pt x="1103871" y="560173"/>
                </a:cubicBezTo>
                <a:cubicBezTo>
                  <a:pt x="1107047" y="547468"/>
                  <a:pt x="1120346" y="496486"/>
                  <a:pt x="1120346" y="486033"/>
                </a:cubicBezTo>
                <a:cubicBezTo>
                  <a:pt x="1120346" y="420009"/>
                  <a:pt x="1116502" y="359721"/>
                  <a:pt x="1103871" y="296563"/>
                </a:cubicBezTo>
                <a:cubicBezTo>
                  <a:pt x="1101560" y="285009"/>
                  <a:pt x="1083660" y="215685"/>
                  <a:pt x="1079157" y="214184"/>
                </a:cubicBezTo>
                <a:lnTo>
                  <a:pt x="1054444" y="205946"/>
                </a:lnTo>
                <a:lnTo>
                  <a:pt x="1062681" y="189471"/>
                </a:ln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7" name="Freeform 26"/>
          <p:cNvSpPr/>
          <p:nvPr/>
        </p:nvSpPr>
        <p:spPr>
          <a:xfrm>
            <a:off x="6194425" y="4911725"/>
            <a:ext cx="649288" cy="609600"/>
          </a:xfrm>
          <a:custGeom>
            <a:avLst/>
            <a:gdLst>
              <a:gd name="connsiteX0" fmla="*/ 584887 w 648665"/>
              <a:gd name="connsiteY0" fmla="*/ 131805 h 609600"/>
              <a:gd name="connsiteX1" fmla="*/ 568411 w 648665"/>
              <a:gd name="connsiteY1" fmla="*/ 90616 h 609600"/>
              <a:gd name="connsiteX2" fmla="*/ 535460 w 648665"/>
              <a:gd name="connsiteY2" fmla="*/ 65903 h 609600"/>
              <a:gd name="connsiteX3" fmla="*/ 510746 w 648665"/>
              <a:gd name="connsiteY3" fmla="*/ 49427 h 609600"/>
              <a:gd name="connsiteX4" fmla="*/ 453081 w 648665"/>
              <a:gd name="connsiteY4" fmla="*/ 32951 h 609600"/>
              <a:gd name="connsiteX5" fmla="*/ 395416 w 648665"/>
              <a:gd name="connsiteY5" fmla="*/ 16476 h 609600"/>
              <a:gd name="connsiteX6" fmla="*/ 345989 w 648665"/>
              <a:gd name="connsiteY6" fmla="*/ 8238 h 609600"/>
              <a:gd name="connsiteX7" fmla="*/ 304800 w 648665"/>
              <a:gd name="connsiteY7" fmla="*/ 0 h 609600"/>
              <a:gd name="connsiteX8" fmla="*/ 90616 w 648665"/>
              <a:gd name="connsiteY8" fmla="*/ 8238 h 609600"/>
              <a:gd name="connsiteX9" fmla="*/ 65903 w 648665"/>
              <a:gd name="connsiteY9" fmla="*/ 24713 h 609600"/>
              <a:gd name="connsiteX10" fmla="*/ 32951 w 648665"/>
              <a:gd name="connsiteY10" fmla="*/ 74140 h 609600"/>
              <a:gd name="connsiteX11" fmla="*/ 16476 w 648665"/>
              <a:gd name="connsiteY11" fmla="*/ 98854 h 609600"/>
              <a:gd name="connsiteX12" fmla="*/ 0 w 648665"/>
              <a:gd name="connsiteY12" fmla="*/ 156519 h 609600"/>
              <a:gd name="connsiteX13" fmla="*/ 8238 w 648665"/>
              <a:gd name="connsiteY13" fmla="*/ 337751 h 609600"/>
              <a:gd name="connsiteX14" fmla="*/ 32951 w 648665"/>
              <a:gd name="connsiteY14" fmla="*/ 395416 h 609600"/>
              <a:gd name="connsiteX15" fmla="*/ 57665 w 648665"/>
              <a:gd name="connsiteY15" fmla="*/ 444843 h 609600"/>
              <a:gd name="connsiteX16" fmla="*/ 115330 w 648665"/>
              <a:gd name="connsiteY16" fmla="*/ 518984 h 609600"/>
              <a:gd name="connsiteX17" fmla="*/ 197708 w 648665"/>
              <a:gd name="connsiteY17" fmla="*/ 568411 h 609600"/>
              <a:gd name="connsiteX18" fmla="*/ 288324 w 648665"/>
              <a:gd name="connsiteY18" fmla="*/ 593124 h 609600"/>
              <a:gd name="connsiteX19" fmla="*/ 345989 w 648665"/>
              <a:gd name="connsiteY19" fmla="*/ 609600 h 609600"/>
              <a:gd name="connsiteX20" fmla="*/ 469557 w 648665"/>
              <a:gd name="connsiteY20" fmla="*/ 601362 h 609600"/>
              <a:gd name="connsiteX21" fmla="*/ 494270 w 648665"/>
              <a:gd name="connsiteY21" fmla="*/ 593124 h 609600"/>
              <a:gd name="connsiteX22" fmla="*/ 568411 w 648665"/>
              <a:gd name="connsiteY22" fmla="*/ 535459 h 609600"/>
              <a:gd name="connsiteX23" fmla="*/ 584887 w 648665"/>
              <a:gd name="connsiteY23" fmla="*/ 510746 h 609600"/>
              <a:gd name="connsiteX24" fmla="*/ 609600 w 648665"/>
              <a:gd name="connsiteY24" fmla="*/ 453081 h 609600"/>
              <a:gd name="connsiteX25" fmla="*/ 634314 w 648665"/>
              <a:gd name="connsiteY25" fmla="*/ 403654 h 609600"/>
              <a:gd name="connsiteX26" fmla="*/ 634314 w 648665"/>
              <a:gd name="connsiteY26" fmla="*/ 222422 h 609600"/>
              <a:gd name="connsiteX27" fmla="*/ 626076 w 648665"/>
              <a:gd name="connsiteY27" fmla="*/ 197708 h 609600"/>
              <a:gd name="connsiteX28" fmla="*/ 593124 w 648665"/>
              <a:gd name="connsiteY28" fmla="*/ 148281 h 609600"/>
              <a:gd name="connsiteX29" fmla="*/ 584887 w 648665"/>
              <a:gd name="connsiteY29" fmla="*/ 131805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48665" h="609600">
                <a:moveTo>
                  <a:pt x="584887" y="131805"/>
                </a:moveTo>
                <a:cubicBezTo>
                  <a:pt x="579395" y="118075"/>
                  <a:pt x="577283" y="102446"/>
                  <a:pt x="568411" y="90616"/>
                </a:cubicBezTo>
                <a:cubicBezTo>
                  <a:pt x="560173" y="79632"/>
                  <a:pt x="546632" y="73883"/>
                  <a:pt x="535460" y="65903"/>
                </a:cubicBezTo>
                <a:cubicBezTo>
                  <a:pt x="527403" y="60148"/>
                  <a:pt x="519602" y="53855"/>
                  <a:pt x="510746" y="49427"/>
                </a:cubicBezTo>
                <a:cubicBezTo>
                  <a:pt x="497579" y="42843"/>
                  <a:pt x="465398" y="36470"/>
                  <a:pt x="453081" y="32951"/>
                </a:cubicBezTo>
                <a:cubicBezTo>
                  <a:pt x="416433" y="22480"/>
                  <a:pt x="438350" y="25062"/>
                  <a:pt x="395416" y="16476"/>
                </a:cubicBezTo>
                <a:cubicBezTo>
                  <a:pt x="379037" y="13200"/>
                  <a:pt x="362423" y="11226"/>
                  <a:pt x="345989" y="8238"/>
                </a:cubicBezTo>
                <a:cubicBezTo>
                  <a:pt x="332213" y="5733"/>
                  <a:pt x="318530" y="2746"/>
                  <a:pt x="304800" y="0"/>
                </a:cubicBezTo>
                <a:cubicBezTo>
                  <a:pt x="233405" y="2746"/>
                  <a:pt x="161684" y="886"/>
                  <a:pt x="90616" y="8238"/>
                </a:cubicBezTo>
                <a:cubicBezTo>
                  <a:pt x="80768" y="9257"/>
                  <a:pt x="72422" y="17262"/>
                  <a:pt x="65903" y="24713"/>
                </a:cubicBezTo>
                <a:cubicBezTo>
                  <a:pt x="52864" y="39615"/>
                  <a:pt x="43935" y="57664"/>
                  <a:pt x="32951" y="74140"/>
                </a:cubicBezTo>
                <a:cubicBezTo>
                  <a:pt x="27459" y="82378"/>
                  <a:pt x="19607" y="89461"/>
                  <a:pt x="16476" y="98854"/>
                </a:cubicBezTo>
                <a:cubicBezTo>
                  <a:pt x="4658" y="134308"/>
                  <a:pt x="10344" y="115143"/>
                  <a:pt x="0" y="156519"/>
                </a:cubicBezTo>
                <a:cubicBezTo>
                  <a:pt x="2746" y="216930"/>
                  <a:pt x="3415" y="277471"/>
                  <a:pt x="8238" y="337751"/>
                </a:cubicBezTo>
                <a:cubicBezTo>
                  <a:pt x="9505" y="353586"/>
                  <a:pt x="27943" y="383730"/>
                  <a:pt x="32951" y="395416"/>
                </a:cubicBezTo>
                <a:cubicBezTo>
                  <a:pt x="53413" y="443162"/>
                  <a:pt x="26005" y="397354"/>
                  <a:pt x="57665" y="444843"/>
                </a:cubicBezTo>
                <a:cubicBezTo>
                  <a:pt x="70313" y="482786"/>
                  <a:pt x="67701" y="487232"/>
                  <a:pt x="115330" y="518984"/>
                </a:cubicBezTo>
                <a:cubicBezTo>
                  <a:pt x="150464" y="542406"/>
                  <a:pt x="162247" y="553213"/>
                  <a:pt x="197708" y="568411"/>
                </a:cubicBezTo>
                <a:cubicBezTo>
                  <a:pt x="219266" y="577650"/>
                  <a:pt x="278242" y="590604"/>
                  <a:pt x="288324" y="593124"/>
                </a:cubicBezTo>
                <a:cubicBezTo>
                  <a:pt x="329698" y="603467"/>
                  <a:pt x="310537" y="597782"/>
                  <a:pt x="345989" y="609600"/>
                </a:cubicBezTo>
                <a:cubicBezTo>
                  <a:pt x="387178" y="606854"/>
                  <a:pt x="428529" y="605921"/>
                  <a:pt x="469557" y="601362"/>
                </a:cubicBezTo>
                <a:cubicBezTo>
                  <a:pt x="478187" y="600403"/>
                  <a:pt x="486679" y="597341"/>
                  <a:pt x="494270" y="593124"/>
                </a:cubicBezTo>
                <a:cubicBezTo>
                  <a:pt x="522778" y="577286"/>
                  <a:pt x="547707" y="560304"/>
                  <a:pt x="568411" y="535459"/>
                </a:cubicBezTo>
                <a:cubicBezTo>
                  <a:pt x="574749" y="527853"/>
                  <a:pt x="579395" y="518984"/>
                  <a:pt x="584887" y="510746"/>
                </a:cubicBezTo>
                <a:cubicBezTo>
                  <a:pt x="604201" y="452796"/>
                  <a:pt x="579066" y="524325"/>
                  <a:pt x="609600" y="453081"/>
                </a:cubicBezTo>
                <a:cubicBezTo>
                  <a:pt x="630064" y="405332"/>
                  <a:pt x="602651" y="451147"/>
                  <a:pt x="634314" y="403654"/>
                </a:cubicBezTo>
                <a:cubicBezTo>
                  <a:pt x="658245" y="331853"/>
                  <a:pt x="647976" y="372705"/>
                  <a:pt x="634314" y="222422"/>
                </a:cubicBezTo>
                <a:cubicBezTo>
                  <a:pt x="633528" y="213774"/>
                  <a:pt x="630293" y="205299"/>
                  <a:pt x="626076" y="197708"/>
                </a:cubicBezTo>
                <a:cubicBezTo>
                  <a:pt x="616459" y="180399"/>
                  <a:pt x="609600" y="159265"/>
                  <a:pt x="593124" y="148281"/>
                </a:cubicBezTo>
                <a:lnTo>
                  <a:pt x="584887" y="131805"/>
                </a:ln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6" name="Freeform 25"/>
          <p:cNvSpPr/>
          <p:nvPr/>
        </p:nvSpPr>
        <p:spPr>
          <a:xfrm>
            <a:off x="6137275" y="4154488"/>
            <a:ext cx="1150938" cy="511175"/>
          </a:xfrm>
          <a:custGeom>
            <a:avLst/>
            <a:gdLst>
              <a:gd name="connsiteX0" fmla="*/ 1145060 w 1151033"/>
              <a:gd name="connsiteY0" fmla="*/ 99059 h 510951"/>
              <a:gd name="connsiteX1" fmla="*/ 1070919 w 1151033"/>
              <a:gd name="connsiteY1" fmla="*/ 57870 h 510951"/>
              <a:gd name="connsiteX2" fmla="*/ 955589 w 1151033"/>
              <a:gd name="connsiteY2" fmla="*/ 49632 h 510951"/>
              <a:gd name="connsiteX3" fmla="*/ 823784 w 1151033"/>
              <a:gd name="connsiteY3" fmla="*/ 33156 h 510951"/>
              <a:gd name="connsiteX4" fmla="*/ 716692 w 1151033"/>
              <a:gd name="connsiteY4" fmla="*/ 24918 h 510951"/>
              <a:gd name="connsiteX5" fmla="*/ 502508 w 1151033"/>
              <a:gd name="connsiteY5" fmla="*/ 8443 h 510951"/>
              <a:gd name="connsiteX6" fmla="*/ 461319 w 1151033"/>
              <a:gd name="connsiteY6" fmla="*/ 205 h 510951"/>
              <a:gd name="connsiteX7" fmla="*/ 74141 w 1151033"/>
              <a:gd name="connsiteY7" fmla="*/ 8443 h 510951"/>
              <a:gd name="connsiteX8" fmla="*/ 57665 w 1151033"/>
              <a:gd name="connsiteY8" fmla="*/ 33156 h 510951"/>
              <a:gd name="connsiteX9" fmla="*/ 41189 w 1151033"/>
              <a:gd name="connsiteY9" fmla="*/ 66108 h 510951"/>
              <a:gd name="connsiteX10" fmla="*/ 24714 w 1151033"/>
              <a:gd name="connsiteY10" fmla="*/ 90821 h 510951"/>
              <a:gd name="connsiteX11" fmla="*/ 8238 w 1151033"/>
              <a:gd name="connsiteY11" fmla="*/ 164962 h 510951"/>
              <a:gd name="connsiteX12" fmla="*/ 0 w 1151033"/>
              <a:gd name="connsiteY12" fmla="*/ 189675 h 510951"/>
              <a:gd name="connsiteX13" fmla="*/ 16476 w 1151033"/>
              <a:gd name="connsiteY13" fmla="*/ 288529 h 510951"/>
              <a:gd name="connsiteX14" fmla="*/ 49427 w 1151033"/>
              <a:gd name="connsiteY14" fmla="*/ 337956 h 510951"/>
              <a:gd name="connsiteX15" fmla="*/ 90616 w 1151033"/>
              <a:gd name="connsiteY15" fmla="*/ 395621 h 510951"/>
              <a:gd name="connsiteX16" fmla="*/ 140043 w 1151033"/>
              <a:gd name="connsiteY16" fmla="*/ 420335 h 510951"/>
              <a:gd name="connsiteX17" fmla="*/ 164757 w 1151033"/>
              <a:gd name="connsiteY17" fmla="*/ 436810 h 510951"/>
              <a:gd name="connsiteX18" fmla="*/ 247135 w 1151033"/>
              <a:gd name="connsiteY18" fmla="*/ 461524 h 510951"/>
              <a:gd name="connsiteX19" fmla="*/ 296562 w 1151033"/>
              <a:gd name="connsiteY19" fmla="*/ 486237 h 510951"/>
              <a:gd name="connsiteX20" fmla="*/ 354227 w 1151033"/>
              <a:gd name="connsiteY20" fmla="*/ 494475 h 510951"/>
              <a:gd name="connsiteX21" fmla="*/ 395416 w 1151033"/>
              <a:gd name="connsiteY21" fmla="*/ 502713 h 510951"/>
              <a:gd name="connsiteX22" fmla="*/ 444843 w 1151033"/>
              <a:gd name="connsiteY22" fmla="*/ 510951 h 510951"/>
              <a:gd name="connsiteX23" fmla="*/ 708454 w 1151033"/>
              <a:gd name="connsiteY23" fmla="*/ 502713 h 510951"/>
              <a:gd name="connsiteX24" fmla="*/ 790833 w 1151033"/>
              <a:gd name="connsiteY24" fmla="*/ 477999 h 510951"/>
              <a:gd name="connsiteX25" fmla="*/ 815546 w 1151033"/>
              <a:gd name="connsiteY25" fmla="*/ 469762 h 510951"/>
              <a:gd name="connsiteX26" fmla="*/ 873211 w 1151033"/>
              <a:gd name="connsiteY26" fmla="*/ 428572 h 510951"/>
              <a:gd name="connsiteX27" fmla="*/ 897925 w 1151033"/>
              <a:gd name="connsiteY27" fmla="*/ 412097 h 510951"/>
              <a:gd name="connsiteX28" fmla="*/ 922638 w 1151033"/>
              <a:gd name="connsiteY28" fmla="*/ 403859 h 510951"/>
              <a:gd name="connsiteX29" fmla="*/ 947352 w 1151033"/>
              <a:gd name="connsiteY29" fmla="*/ 387383 h 510951"/>
              <a:gd name="connsiteX30" fmla="*/ 972065 w 1151033"/>
              <a:gd name="connsiteY30" fmla="*/ 379145 h 510951"/>
              <a:gd name="connsiteX31" fmla="*/ 1021492 w 1151033"/>
              <a:gd name="connsiteY31" fmla="*/ 354432 h 510951"/>
              <a:gd name="connsiteX32" fmla="*/ 1095633 w 1151033"/>
              <a:gd name="connsiteY32" fmla="*/ 288529 h 510951"/>
              <a:gd name="connsiteX33" fmla="*/ 1120346 w 1151033"/>
              <a:gd name="connsiteY33" fmla="*/ 239102 h 510951"/>
              <a:gd name="connsiteX34" fmla="*/ 1136822 w 1151033"/>
              <a:gd name="connsiteY34" fmla="*/ 214389 h 510951"/>
              <a:gd name="connsiteX35" fmla="*/ 1145060 w 1151033"/>
              <a:gd name="connsiteY35" fmla="*/ 99059 h 510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151033" h="510951">
                <a:moveTo>
                  <a:pt x="1145060" y="99059"/>
                </a:moveTo>
                <a:cubicBezTo>
                  <a:pt x="1134076" y="72972"/>
                  <a:pt x="1081830" y="59688"/>
                  <a:pt x="1070919" y="57870"/>
                </a:cubicBezTo>
                <a:cubicBezTo>
                  <a:pt x="1032902" y="51534"/>
                  <a:pt x="994032" y="52378"/>
                  <a:pt x="955589" y="49632"/>
                </a:cubicBezTo>
                <a:cubicBezTo>
                  <a:pt x="901681" y="41931"/>
                  <a:pt x="880888" y="38347"/>
                  <a:pt x="823784" y="33156"/>
                </a:cubicBezTo>
                <a:cubicBezTo>
                  <a:pt x="788128" y="29915"/>
                  <a:pt x="752371" y="27891"/>
                  <a:pt x="716692" y="24918"/>
                </a:cubicBezTo>
                <a:cubicBezTo>
                  <a:pt x="525117" y="8954"/>
                  <a:pt x="737794" y="24129"/>
                  <a:pt x="502508" y="8443"/>
                </a:cubicBezTo>
                <a:cubicBezTo>
                  <a:pt x="488778" y="5697"/>
                  <a:pt x="475321" y="205"/>
                  <a:pt x="461319" y="205"/>
                </a:cubicBezTo>
                <a:cubicBezTo>
                  <a:pt x="332230" y="205"/>
                  <a:pt x="202802" y="-2060"/>
                  <a:pt x="74141" y="8443"/>
                </a:cubicBezTo>
                <a:cubicBezTo>
                  <a:pt x="64273" y="9249"/>
                  <a:pt x="62577" y="24560"/>
                  <a:pt x="57665" y="33156"/>
                </a:cubicBezTo>
                <a:cubicBezTo>
                  <a:pt x="51572" y="43818"/>
                  <a:pt x="47282" y="55446"/>
                  <a:pt x="41189" y="66108"/>
                </a:cubicBezTo>
                <a:cubicBezTo>
                  <a:pt x="36277" y="74704"/>
                  <a:pt x="29142" y="81966"/>
                  <a:pt x="24714" y="90821"/>
                </a:cubicBezTo>
                <a:cubicBezTo>
                  <a:pt x="13587" y="113076"/>
                  <a:pt x="13301" y="142180"/>
                  <a:pt x="8238" y="164962"/>
                </a:cubicBezTo>
                <a:cubicBezTo>
                  <a:pt x="6354" y="173439"/>
                  <a:pt x="2746" y="181437"/>
                  <a:pt x="0" y="189675"/>
                </a:cubicBezTo>
                <a:cubicBezTo>
                  <a:pt x="474" y="192991"/>
                  <a:pt x="11457" y="277486"/>
                  <a:pt x="16476" y="288529"/>
                </a:cubicBezTo>
                <a:cubicBezTo>
                  <a:pt x="24670" y="306555"/>
                  <a:pt x="38443" y="321480"/>
                  <a:pt x="49427" y="337956"/>
                </a:cubicBezTo>
                <a:cubicBezTo>
                  <a:pt x="58781" y="351987"/>
                  <a:pt x="80399" y="385404"/>
                  <a:pt x="90616" y="395621"/>
                </a:cubicBezTo>
                <a:cubicBezTo>
                  <a:pt x="114223" y="419228"/>
                  <a:pt x="113244" y="406936"/>
                  <a:pt x="140043" y="420335"/>
                </a:cubicBezTo>
                <a:cubicBezTo>
                  <a:pt x="148898" y="424763"/>
                  <a:pt x="155902" y="432382"/>
                  <a:pt x="164757" y="436810"/>
                </a:cubicBezTo>
                <a:cubicBezTo>
                  <a:pt x="200885" y="454874"/>
                  <a:pt x="208547" y="453806"/>
                  <a:pt x="247135" y="461524"/>
                </a:cubicBezTo>
                <a:cubicBezTo>
                  <a:pt x="263611" y="469762"/>
                  <a:pt x="278956" y="480820"/>
                  <a:pt x="296562" y="486237"/>
                </a:cubicBezTo>
                <a:cubicBezTo>
                  <a:pt x="315120" y="491947"/>
                  <a:pt x="335074" y="491283"/>
                  <a:pt x="354227" y="494475"/>
                </a:cubicBezTo>
                <a:cubicBezTo>
                  <a:pt x="368038" y="496777"/>
                  <a:pt x="381640" y="500208"/>
                  <a:pt x="395416" y="502713"/>
                </a:cubicBezTo>
                <a:cubicBezTo>
                  <a:pt x="411850" y="505701"/>
                  <a:pt x="428367" y="508205"/>
                  <a:pt x="444843" y="510951"/>
                </a:cubicBezTo>
                <a:cubicBezTo>
                  <a:pt x="532713" y="508205"/>
                  <a:pt x="620676" y="507590"/>
                  <a:pt x="708454" y="502713"/>
                </a:cubicBezTo>
                <a:cubicBezTo>
                  <a:pt x="723395" y="501883"/>
                  <a:pt x="784136" y="480231"/>
                  <a:pt x="790833" y="477999"/>
                </a:cubicBezTo>
                <a:lnTo>
                  <a:pt x="815546" y="469762"/>
                </a:lnTo>
                <a:cubicBezTo>
                  <a:pt x="855799" y="429509"/>
                  <a:pt x="822614" y="457484"/>
                  <a:pt x="873211" y="428572"/>
                </a:cubicBezTo>
                <a:cubicBezTo>
                  <a:pt x="881807" y="423660"/>
                  <a:pt x="889070" y="416525"/>
                  <a:pt x="897925" y="412097"/>
                </a:cubicBezTo>
                <a:cubicBezTo>
                  <a:pt x="905692" y="408214"/>
                  <a:pt x="914871" y="407742"/>
                  <a:pt x="922638" y="403859"/>
                </a:cubicBezTo>
                <a:cubicBezTo>
                  <a:pt x="931494" y="399431"/>
                  <a:pt x="938496" y="391811"/>
                  <a:pt x="947352" y="387383"/>
                </a:cubicBezTo>
                <a:cubicBezTo>
                  <a:pt x="955119" y="383500"/>
                  <a:pt x="964298" y="383028"/>
                  <a:pt x="972065" y="379145"/>
                </a:cubicBezTo>
                <a:cubicBezTo>
                  <a:pt x="1035942" y="347207"/>
                  <a:pt x="959376" y="375138"/>
                  <a:pt x="1021492" y="354432"/>
                </a:cubicBezTo>
                <a:cubicBezTo>
                  <a:pt x="1077920" y="298004"/>
                  <a:pt x="1051532" y="317930"/>
                  <a:pt x="1095633" y="288529"/>
                </a:cubicBezTo>
                <a:cubicBezTo>
                  <a:pt x="1142853" y="217698"/>
                  <a:pt x="1086236" y="307322"/>
                  <a:pt x="1120346" y="239102"/>
                </a:cubicBezTo>
                <a:cubicBezTo>
                  <a:pt x="1124774" y="230247"/>
                  <a:pt x="1131330" y="222627"/>
                  <a:pt x="1136822" y="214389"/>
                </a:cubicBezTo>
                <a:cubicBezTo>
                  <a:pt x="1151054" y="157462"/>
                  <a:pt x="1156044" y="125146"/>
                  <a:pt x="1145060" y="99059"/>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Title 1"/>
          <p:cNvSpPr>
            <a:spLocks noGrp="1"/>
          </p:cNvSpPr>
          <p:nvPr>
            <p:ph type="title"/>
          </p:nvPr>
        </p:nvSpPr>
        <p:spPr>
          <a:xfrm>
            <a:off x="457200" y="639763"/>
            <a:ext cx="8229600" cy="655637"/>
          </a:xfrm>
        </p:spPr>
        <p:txBody>
          <a:bodyPr/>
          <a:lstStyle/>
          <a:p>
            <a:pPr>
              <a:defRPr/>
            </a:pPr>
            <a:r>
              <a:rPr lang="en-US" dirty="0" smtClean="0"/>
              <a:t>Quantifying Noise Power</a:t>
            </a:r>
            <a:endParaRPr lang="en-US" dirty="0"/>
          </a:p>
        </p:txBody>
      </p:sp>
      <p:cxnSp>
        <p:nvCxnSpPr>
          <p:cNvPr id="8" name="Straight Connector 7"/>
          <p:cNvCxnSpPr/>
          <p:nvPr/>
        </p:nvCxnSpPr>
        <p:spPr>
          <a:xfrm>
            <a:off x="1371600" y="2551113"/>
            <a:ext cx="2438400" cy="0"/>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13" name="Freeform 12"/>
          <p:cNvSpPr/>
          <p:nvPr/>
        </p:nvSpPr>
        <p:spPr>
          <a:xfrm>
            <a:off x="1573213" y="2057400"/>
            <a:ext cx="2109787" cy="1030288"/>
          </a:xfrm>
          <a:custGeom>
            <a:avLst/>
            <a:gdLst>
              <a:gd name="connsiteX0" fmla="*/ 0 w 2108887"/>
              <a:gd name="connsiteY0" fmla="*/ 551935 h 1030977"/>
              <a:gd name="connsiteX1" fmla="*/ 8238 w 2108887"/>
              <a:gd name="connsiteY1" fmla="*/ 477794 h 1030977"/>
              <a:gd name="connsiteX2" fmla="*/ 16476 w 2108887"/>
              <a:gd name="connsiteY2" fmla="*/ 502508 h 1030977"/>
              <a:gd name="connsiteX3" fmla="*/ 24714 w 2108887"/>
              <a:gd name="connsiteY3" fmla="*/ 551935 h 1030977"/>
              <a:gd name="connsiteX4" fmla="*/ 49427 w 2108887"/>
              <a:gd name="connsiteY4" fmla="*/ 518984 h 1030977"/>
              <a:gd name="connsiteX5" fmla="*/ 57665 w 2108887"/>
              <a:gd name="connsiteY5" fmla="*/ 494270 h 1030977"/>
              <a:gd name="connsiteX6" fmla="*/ 74141 w 2108887"/>
              <a:gd name="connsiteY6" fmla="*/ 469556 h 1030977"/>
              <a:gd name="connsiteX7" fmla="*/ 90616 w 2108887"/>
              <a:gd name="connsiteY7" fmla="*/ 494270 h 1030977"/>
              <a:gd name="connsiteX8" fmla="*/ 140043 w 2108887"/>
              <a:gd name="connsiteY8" fmla="*/ 420129 h 1030977"/>
              <a:gd name="connsiteX9" fmla="*/ 148281 w 2108887"/>
              <a:gd name="connsiteY9" fmla="*/ 453081 h 1030977"/>
              <a:gd name="connsiteX10" fmla="*/ 156519 w 2108887"/>
              <a:gd name="connsiteY10" fmla="*/ 510746 h 1030977"/>
              <a:gd name="connsiteX11" fmla="*/ 181232 w 2108887"/>
              <a:gd name="connsiteY11" fmla="*/ 494270 h 1030977"/>
              <a:gd name="connsiteX12" fmla="*/ 214184 w 2108887"/>
              <a:gd name="connsiteY12" fmla="*/ 436605 h 1030977"/>
              <a:gd name="connsiteX13" fmla="*/ 222422 w 2108887"/>
              <a:gd name="connsiteY13" fmla="*/ 411892 h 1030977"/>
              <a:gd name="connsiteX14" fmla="*/ 238897 w 2108887"/>
              <a:gd name="connsiteY14" fmla="*/ 461319 h 1030977"/>
              <a:gd name="connsiteX15" fmla="*/ 247135 w 2108887"/>
              <a:gd name="connsiteY15" fmla="*/ 486032 h 1030977"/>
              <a:gd name="connsiteX16" fmla="*/ 263611 w 2108887"/>
              <a:gd name="connsiteY16" fmla="*/ 543697 h 1030977"/>
              <a:gd name="connsiteX17" fmla="*/ 288324 w 2108887"/>
              <a:gd name="connsiteY17" fmla="*/ 527221 h 1030977"/>
              <a:gd name="connsiteX18" fmla="*/ 296562 w 2108887"/>
              <a:gd name="connsiteY18" fmla="*/ 494270 h 1030977"/>
              <a:gd name="connsiteX19" fmla="*/ 329514 w 2108887"/>
              <a:gd name="connsiteY19" fmla="*/ 403654 h 1030977"/>
              <a:gd name="connsiteX20" fmla="*/ 337751 w 2108887"/>
              <a:gd name="connsiteY20" fmla="*/ 370702 h 1030977"/>
              <a:gd name="connsiteX21" fmla="*/ 370703 w 2108887"/>
              <a:gd name="connsiteY21" fmla="*/ 280086 h 1030977"/>
              <a:gd name="connsiteX22" fmla="*/ 395416 w 2108887"/>
              <a:gd name="connsiteY22" fmla="*/ 172994 h 1030977"/>
              <a:gd name="connsiteX23" fmla="*/ 411892 w 2108887"/>
              <a:gd name="connsiteY23" fmla="*/ 131805 h 1030977"/>
              <a:gd name="connsiteX24" fmla="*/ 436605 w 2108887"/>
              <a:gd name="connsiteY24" fmla="*/ 0 h 1030977"/>
              <a:gd name="connsiteX25" fmla="*/ 444843 w 2108887"/>
              <a:gd name="connsiteY25" fmla="*/ 1021492 h 1030977"/>
              <a:gd name="connsiteX26" fmla="*/ 461319 w 2108887"/>
              <a:gd name="connsiteY26" fmla="*/ 881448 h 1030977"/>
              <a:gd name="connsiteX27" fmla="*/ 469557 w 2108887"/>
              <a:gd name="connsiteY27" fmla="*/ 832021 h 1030977"/>
              <a:gd name="connsiteX28" fmla="*/ 494270 w 2108887"/>
              <a:gd name="connsiteY28" fmla="*/ 650789 h 1030977"/>
              <a:gd name="connsiteX29" fmla="*/ 527222 w 2108887"/>
              <a:gd name="connsiteY29" fmla="*/ 535459 h 1030977"/>
              <a:gd name="connsiteX30" fmla="*/ 535459 w 2108887"/>
              <a:gd name="connsiteY30" fmla="*/ 453081 h 1030977"/>
              <a:gd name="connsiteX31" fmla="*/ 543697 w 2108887"/>
              <a:gd name="connsiteY31" fmla="*/ 428367 h 1030977"/>
              <a:gd name="connsiteX32" fmla="*/ 551935 w 2108887"/>
              <a:gd name="connsiteY32" fmla="*/ 518984 h 1030977"/>
              <a:gd name="connsiteX33" fmla="*/ 560173 w 2108887"/>
              <a:gd name="connsiteY33" fmla="*/ 584886 h 1030977"/>
              <a:gd name="connsiteX34" fmla="*/ 576649 w 2108887"/>
              <a:gd name="connsiteY34" fmla="*/ 535459 h 1030977"/>
              <a:gd name="connsiteX35" fmla="*/ 584887 w 2108887"/>
              <a:gd name="connsiteY35" fmla="*/ 502508 h 1030977"/>
              <a:gd name="connsiteX36" fmla="*/ 601362 w 2108887"/>
              <a:gd name="connsiteY36" fmla="*/ 469556 h 1030977"/>
              <a:gd name="connsiteX37" fmla="*/ 609600 w 2108887"/>
              <a:gd name="connsiteY37" fmla="*/ 444843 h 1030977"/>
              <a:gd name="connsiteX38" fmla="*/ 617838 w 2108887"/>
              <a:gd name="connsiteY38" fmla="*/ 469556 h 1030977"/>
              <a:gd name="connsiteX39" fmla="*/ 626076 w 2108887"/>
              <a:gd name="connsiteY39" fmla="*/ 502508 h 1030977"/>
              <a:gd name="connsiteX40" fmla="*/ 634314 w 2108887"/>
              <a:gd name="connsiteY40" fmla="*/ 477794 h 1030977"/>
              <a:gd name="connsiteX41" fmla="*/ 650789 w 2108887"/>
              <a:gd name="connsiteY41" fmla="*/ 502508 h 1030977"/>
              <a:gd name="connsiteX42" fmla="*/ 659027 w 2108887"/>
              <a:gd name="connsiteY42" fmla="*/ 527221 h 1030977"/>
              <a:gd name="connsiteX43" fmla="*/ 667265 w 2108887"/>
              <a:gd name="connsiteY43" fmla="*/ 502508 h 1030977"/>
              <a:gd name="connsiteX44" fmla="*/ 683741 w 2108887"/>
              <a:gd name="connsiteY44" fmla="*/ 477794 h 1030977"/>
              <a:gd name="connsiteX45" fmla="*/ 691978 w 2108887"/>
              <a:gd name="connsiteY45" fmla="*/ 453081 h 1030977"/>
              <a:gd name="connsiteX46" fmla="*/ 700216 w 2108887"/>
              <a:gd name="connsiteY46" fmla="*/ 477794 h 1030977"/>
              <a:gd name="connsiteX47" fmla="*/ 708454 w 2108887"/>
              <a:gd name="connsiteY47" fmla="*/ 510746 h 1030977"/>
              <a:gd name="connsiteX48" fmla="*/ 724930 w 2108887"/>
              <a:gd name="connsiteY48" fmla="*/ 486032 h 1030977"/>
              <a:gd name="connsiteX49" fmla="*/ 741405 w 2108887"/>
              <a:gd name="connsiteY49" fmla="*/ 502508 h 1030977"/>
              <a:gd name="connsiteX50" fmla="*/ 766119 w 2108887"/>
              <a:gd name="connsiteY50" fmla="*/ 477794 h 1030977"/>
              <a:gd name="connsiteX51" fmla="*/ 774357 w 2108887"/>
              <a:gd name="connsiteY51" fmla="*/ 510746 h 1030977"/>
              <a:gd name="connsiteX52" fmla="*/ 782595 w 2108887"/>
              <a:gd name="connsiteY52" fmla="*/ 486032 h 1030977"/>
              <a:gd name="connsiteX53" fmla="*/ 799070 w 2108887"/>
              <a:gd name="connsiteY53" fmla="*/ 535459 h 1030977"/>
              <a:gd name="connsiteX54" fmla="*/ 815546 w 2108887"/>
              <a:gd name="connsiteY54" fmla="*/ 510746 h 1030977"/>
              <a:gd name="connsiteX55" fmla="*/ 823784 w 2108887"/>
              <a:gd name="connsiteY55" fmla="*/ 486032 h 1030977"/>
              <a:gd name="connsiteX56" fmla="*/ 848497 w 2108887"/>
              <a:gd name="connsiteY56" fmla="*/ 411892 h 1030977"/>
              <a:gd name="connsiteX57" fmla="*/ 873211 w 2108887"/>
              <a:gd name="connsiteY57" fmla="*/ 469556 h 1030977"/>
              <a:gd name="connsiteX58" fmla="*/ 897924 w 2108887"/>
              <a:gd name="connsiteY58" fmla="*/ 543697 h 1030977"/>
              <a:gd name="connsiteX59" fmla="*/ 914400 w 2108887"/>
              <a:gd name="connsiteY59" fmla="*/ 510746 h 1030977"/>
              <a:gd name="connsiteX60" fmla="*/ 930876 w 2108887"/>
              <a:gd name="connsiteY60" fmla="*/ 461319 h 1030977"/>
              <a:gd name="connsiteX61" fmla="*/ 947351 w 2108887"/>
              <a:gd name="connsiteY61" fmla="*/ 486032 h 1030977"/>
              <a:gd name="connsiteX62" fmla="*/ 955589 w 2108887"/>
              <a:gd name="connsiteY62" fmla="*/ 527221 h 1030977"/>
              <a:gd name="connsiteX63" fmla="*/ 963827 w 2108887"/>
              <a:gd name="connsiteY63" fmla="*/ 551935 h 1030977"/>
              <a:gd name="connsiteX64" fmla="*/ 972065 w 2108887"/>
              <a:gd name="connsiteY64" fmla="*/ 494270 h 1030977"/>
              <a:gd name="connsiteX65" fmla="*/ 988541 w 2108887"/>
              <a:gd name="connsiteY65" fmla="*/ 543697 h 1030977"/>
              <a:gd name="connsiteX66" fmla="*/ 996778 w 2108887"/>
              <a:gd name="connsiteY66" fmla="*/ 494270 h 1030977"/>
              <a:gd name="connsiteX67" fmla="*/ 1005016 w 2108887"/>
              <a:gd name="connsiteY67" fmla="*/ 527221 h 1030977"/>
              <a:gd name="connsiteX68" fmla="*/ 1021492 w 2108887"/>
              <a:gd name="connsiteY68" fmla="*/ 502508 h 1030977"/>
              <a:gd name="connsiteX69" fmla="*/ 1037968 w 2108887"/>
              <a:gd name="connsiteY69" fmla="*/ 518984 h 1030977"/>
              <a:gd name="connsiteX70" fmla="*/ 1054443 w 2108887"/>
              <a:gd name="connsiteY70" fmla="*/ 551935 h 1030977"/>
              <a:gd name="connsiteX71" fmla="*/ 1062681 w 2108887"/>
              <a:gd name="connsiteY71" fmla="*/ 576648 h 1030977"/>
              <a:gd name="connsiteX72" fmla="*/ 1095632 w 2108887"/>
              <a:gd name="connsiteY72" fmla="*/ 510746 h 1030977"/>
              <a:gd name="connsiteX73" fmla="*/ 1112108 w 2108887"/>
              <a:gd name="connsiteY73" fmla="*/ 477794 h 1030977"/>
              <a:gd name="connsiteX74" fmla="*/ 1120346 w 2108887"/>
              <a:gd name="connsiteY74" fmla="*/ 453081 h 1030977"/>
              <a:gd name="connsiteX75" fmla="*/ 1128584 w 2108887"/>
              <a:gd name="connsiteY75" fmla="*/ 477794 h 1030977"/>
              <a:gd name="connsiteX76" fmla="*/ 1145059 w 2108887"/>
              <a:gd name="connsiteY76" fmla="*/ 518984 h 1030977"/>
              <a:gd name="connsiteX77" fmla="*/ 1153297 w 2108887"/>
              <a:gd name="connsiteY77" fmla="*/ 560173 h 1030977"/>
              <a:gd name="connsiteX78" fmla="*/ 1169773 w 2108887"/>
              <a:gd name="connsiteY78" fmla="*/ 527221 h 1030977"/>
              <a:gd name="connsiteX79" fmla="*/ 1202724 w 2108887"/>
              <a:gd name="connsiteY79" fmla="*/ 453081 h 1030977"/>
              <a:gd name="connsiteX80" fmla="*/ 1210962 w 2108887"/>
              <a:gd name="connsiteY80" fmla="*/ 510746 h 1030977"/>
              <a:gd name="connsiteX81" fmla="*/ 1219200 w 2108887"/>
              <a:gd name="connsiteY81" fmla="*/ 551935 h 1030977"/>
              <a:gd name="connsiteX82" fmla="*/ 1235676 w 2108887"/>
              <a:gd name="connsiteY82" fmla="*/ 527221 h 1030977"/>
              <a:gd name="connsiteX83" fmla="*/ 1260389 w 2108887"/>
              <a:gd name="connsiteY83" fmla="*/ 461319 h 1030977"/>
              <a:gd name="connsiteX84" fmla="*/ 1276865 w 2108887"/>
              <a:gd name="connsiteY84" fmla="*/ 428367 h 1030977"/>
              <a:gd name="connsiteX85" fmla="*/ 1285103 w 2108887"/>
              <a:gd name="connsiteY85" fmla="*/ 486032 h 1030977"/>
              <a:gd name="connsiteX86" fmla="*/ 1293341 w 2108887"/>
              <a:gd name="connsiteY86" fmla="*/ 453081 h 1030977"/>
              <a:gd name="connsiteX87" fmla="*/ 1301578 w 2108887"/>
              <a:gd name="connsiteY87" fmla="*/ 477794 h 1030977"/>
              <a:gd name="connsiteX88" fmla="*/ 1309816 w 2108887"/>
              <a:gd name="connsiteY88" fmla="*/ 518984 h 1030977"/>
              <a:gd name="connsiteX89" fmla="*/ 1342768 w 2108887"/>
              <a:gd name="connsiteY89" fmla="*/ 617838 h 1030977"/>
              <a:gd name="connsiteX90" fmla="*/ 1383957 w 2108887"/>
              <a:gd name="connsiteY90" fmla="*/ 535459 h 1030977"/>
              <a:gd name="connsiteX91" fmla="*/ 1408670 w 2108887"/>
              <a:gd name="connsiteY91" fmla="*/ 551935 h 1030977"/>
              <a:gd name="connsiteX92" fmla="*/ 1425146 w 2108887"/>
              <a:gd name="connsiteY92" fmla="*/ 518984 h 1030977"/>
              <a:gd name="connsiteX93" fmla="*/ 1441622 w 2108887"/>
              <a:gd name="connsiteY93" fmla="*/ 477794 h 1030977"/>
              <a:gd name="connsiteX94" fmla="*/ 1458097 w 2108887"/>
              <a:gd name="connsiteY94" fmla="*/ 510746 h 1030977"/>
              <a:gd name="connsiteX95" fmla="*/ 1482811 w 2108887"/>
              <a:gd name="connsiteY95" fmla="*/ 593124 h 1030977"/>
              <a:gd name="connsiteX96" fmla="*/ 1507524 w 2108887"/>
              <a:gd name="connsiteY96" fmla="*/ 527221 h 1030977"/>
              <a:gd name="connsiteX97" fmla="*/ 1524000 w 2108887"/>
              <a:gd name="connsiteY97" fmla="*/ 477794 h 1030977"/>
              <a:gd name="connsiteX98" fmla="*/ 1532238 w 2108887"/>
              <a:gd name="connsiteY98" fmla="*/ 453081 h 1030977"/>
              <a:gd name="connsiteX99" fmla="*/ 1540476 w 2108887"/>
              <a:gd name="connsiteY99" fmla="*/ 477794 h 1030977"/>
              <a:gd name="connsiteX100" fmla="*/ 1556951 w 2108887"/>
              <a:gd name="connsiteY100" fmla="*/ 535459 h 1030977"/>
              <a:gd name="connsiteX101" fmla="*/ 1581665 w 2108887"/>
              <a:gd name="connsiteY101" fmla="*/ 527221 h 1030977"/>
              <a:gd name="connsiteX102" fmla="*/ 1631092 w 2108887"/>
              <a:gd name="connsiteY102" fmla="*/ 527221 h 1030977"/>
              <a:gd name="connsiteX103" fmla="*/ 1647568 w 2108887"/>
              <a:gd name="connsiteY103" fmla="*/ 494270 h 1030977"/>
              <a:gd name="connsiteX104" fmla="*/ 1655805 w 2108887"/>
              <a:gd name="connsiteY104" fmla="*/ 461319 h 1030977"/>
              <a:gd name="connsiteX105" fmla="*/ 1664043 w 2108887"/>
              <a:gd name="connsiteY105" fmla="*/ 436605 h 1030977"/>
              <a:gd name="connsiteX106" fmla="*/ 1696995 w 2108887"/>
              <a:gd name="connsiteY106" fmla="*/ 362465 h 1030977"/>
              <a:gd name="connsiteX107" fmla="*/ 1713470 w 2108887"/>
              <a:gd name="connsiteY107" fmla="*/ 428367 h 1030977"/>
              <a:gd name="connsiteX108" fmla="*/ 1721708 w 2108887"/>
              <a:gd name="connsiteY108" fmla="*/ 453081 h 1030977"/>
              <a:gd name="connsiteX109" fmla="*/ 1738184 w 2108887"/>
              <a:gd name="connsiteY109" fmla="*/ 518984 h 1030977"/>
              <a:gd name="connsiteX110" fmla="*/ 1746422 w 2108887"/>
              <a:gd name="connsiteY110" fmla="*/ 494270 h 1030977"/>
              <a:gd name="connsiteX111" fmla="*/ 1754659 w 2108887"/>
              <a:gd name="connsiteY111" fmla="*/ 444843 h 1030977"/>
              <a:gd name="connsiteX112" fmla="*/ 1771135 w 2108887"/>
              <a:gd name="connsiteY112" fmla="*/ 477794 h 1030977"/>
              <a:gd name="connsiteX113" fmla="*/ 1779373 w 2108887"/>
              <a:gd name="connsiteY113" fmla="*/ 576648 h 1030977"/>
              <a:gd name="connsiteX114" fmla="*/ 1795849 w 2108887"/>
              <a:gd name="connsiteY114" fmla="*/ 617838 h 1030977"/>
              <a:gd name="connsiteX115" fmla="*/ 1812324 w 2108887"/>
              <a:gd name="connsiteY115" fmla="*/ 568411 h 1030977"/>
              <a:gd name="connsiteX116" fmla="*/ 1820562 w 2108887"/>
              <a:gd name="connsiteY116" fmla="*/ 543697 h 1030977"/>
              <a:gd name="connsiteX117" fmla="*/ 1837038 w 2108887"/>
              <a:gd name="connsiteY117" fmla="*/ 568411 h 1030977"/>
              <a:gd name="connsiteX118" fmla="*/ 1869989 w 2108887"/>
              <a:gd name="connsiteY118" fmla="*/ 551935 h 1030977"/>
              <a:gd name="connsiteX119" fmla="*/ 1886465 w 2108887"/>
              <a:gd name="connsiteY119" fmla="*/ 518984 h 1030977"/>
              <a:gd name="connsiteX120" fmla="*/ 1894703 w 2108887"/>
              <a:gd name="connsiteY120" fmla="*/ 543697 h 1030977"/>
              <a:gd name="connsiteX121" fmla="*/ 1911178 w 2108887"/>
              <a:gd name="connsiteY121" fmla="*/ 601362 h 1030977"/>
              <a:gd name="connsiteX122" fmla="*/ 1919416 w 2108887"/>
              <a:gd name="connsiteY122" fmla="*/ 568411 h 1030977"/>
              <a:gd name="connsiteX123" fmla="*/ 1927654 w 2108887"/>
              <a:gd name="connsiteY123" fmla="*/ 518984 h 1030977"/>
              <a:gd name="connsiteX124" fmla="*/ 1935892 w 2108887"/>
              <a:gd name="connsiteY124" fmla="*/ 477794 h 1030977"/>
              <a:gd name="connsiteX125" fmla="*/ 1952368 w 2108887"/>
              <a:gd name="connsiteY125" fmla="*/ 502508 h 1030977"/>
              <a:gd name="connsiteX126" fmla="*/ 1960605 w 2108887"/>
              <a:gd name="connsiteY126" fmla="*/ 527221 h 1030977"/>
              <a:gd name="connsiteX127" fmla="*/ 1985319 w 2108887"/>
              <a:gd name="connsiteY127" fmla="*/ 535459 h 1030977"/>
              <a:gd name="connsiteX128" fmla="*/ 1993557 w 2108887"/>
              <a:gd name="connsiteY128" fmla="*/ 486032 h 1030977"/>
              <a:gd name="connsiteX129" fmla="*/ 2001795 w 2108887"/>
              <a:gd name="connsiteY129" fmla="*/ 461319 h 1030977"/>
              <a:gd name="connsiteX130" fmla="*/ 2018270 w 2108887"/>
              <a:gd name="connsiteY130" fmla="*/ 486032 h 1030977"/>
              <a:gd name="connsiteX131" fmla="*/ 2026508 w 2108887"/>
              <a:gd name="connsiteY131" fmla="*/ 518984 h 1030977"/>
              <a:gd name="connsiteX132" fmla="*/ 2034746 w 2108887"/>
              <a:gd name="connsiteY132" fmla="*/ 543697 h 1030977"/>
              <a:gd name="connsiteX133" fmla="*/ 2042984 w 2108887"/>
              <a:gd name="connsiteY133" fmla="*/ 494270 h 1030977"/>
              <a:gd name="connsiteX134" fmla="*/ 2059459 w 2108887"/>
              <a:gd name="connsiteY134" fmla="*/ 518984 h 1030977"/>
              <a:gd name="connsiteX135" fmla="*/ 2084173 w 2108887"/>
              <a:gd name="connsiteY135" fmla="*/ 510746 h 1030977"/>
              <a:gd name="connsiteX136" fmla="*/ 2108887 w 2108887"/>
              <a:gd name="connsiteY136" fmla="*/ 494270 h 10309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Lst>
            <a:rect l="l" t="t" r="r" b="b"/>
            <a:pathLst>
              <a:path w="2108887" h="1030977">
                <a:moveTo>
                  <a:pt x="0" y="551935"/>
                </a:moveTo>
                <a:cubicBezTo>
                  <a:pt x="2746" y="527221"/>
                  <a:pt x="375" y="501384"/>
                  <a:pt x="8238" y="477794"/>
                </a:cubicBezTo>
                <a:cubicBezTo>
                  <a:pt x="10984" y="469556"/>
                  <a:pt x="14592" y="494031"/>
                  <a:pt x="16476" y="502508"/>
                </a:cubicBezTo>
                <a:cubicBezTo>
                  <a:pt x="20099" y="518813"/>
                  <a:pt x="21968" y="535459"/>
                  <a:pt x="24714" y="551935"/>
                </a:cubicBezTo>
                <a:cubicBezTo>
                  <a:pt x="32952" y="540951"/>
                  <a:pt x="42615" y="530905"/>
                  <a:pt x="49427" y="518984"/>
                </a:cubicBezTo>
                <a:cubicBezTo>
                  <a:pt x="53735" y="511444"/>
                  <a:pt x="53782" y="502037"/>
                  <a:pt x="57665" y="494270"/>
                </a:cubicBezTo>
                <a:cubicBezTo>
                  <a:pt x="62093" y="485414"/>
                  <a:pt x="68649" y="477794"/>
                  <a:pt x="74141" y="469556"/>
                </a:cubicBezTo>
                <a:cubicBezTo>
                  <a:pt x="79633" y="477794"/>
                  <a:pt x="81223" y="497401"/>
                  <a:pt x="90616" y="494270"/>
                </a:cubicBezTo>
                <a:cubicBezTo>
                  <a:pt x="108899" y="488176"/>
                  <a:pt x="131309" y="437599"/>
                  <a:pt x="140043" y="420129"/>
                </a:cubicBezTo>
                <a:cubicBezTo>
                  <a:pt x="142789" y="431113"/>
                  <a:pt x="146256" y="441942"/>
                  <a:pt x="148281" y="453081"/>
                </a:cubicBezTo>
                <a:cubicBezTo>
                  <a:pt x="151754" y="472185"/>
                  <a:pt x="144389" y="495584"/>
                  <a:pt x="156519" y="510746"/>
                </a:cubicBezTo>
                <a:cubicBezTo>
                  <a:pt x="162704" y="518477"/>
                  <a:pt x="172994" y="499762"/>
                  <a:pt x="181232" y="494270"/>
                </a:cubicBezTo>
                <a:cubicBezTo>
                  <a:pt x="197778" y="469451"/>
                  <a:pt x="201642" y="465869"/>
                  <a:pt x="214184" y="436605"/>
                </a:cubicBezTo>
                <a:cubicBezTo>
                  <a:pt x="217605" y="428624"/>
                  <a:pt x="219676" y="420130"/>
                  <a:pt x="222422" y="411892"/>
                </a:cubicBezTo>
                <a:lnTo>
                  <a:pt x="238897" y="461319"/>
                </a:lnTo>
                <a:cubicBezTo>
                  <a:pt x="241643" y="469557"/>
                  <a:pt x="245029" y="477608"/>
                  <a:pt x="247135" y="486032"/>
                </a:cubicBezTo>
                <a:cubicBezTo>
                  <a:pt x="257479" y="527408"/>
                  <a:pt x="251793" y="508243"/>
                  <a:pt x="263611" y="543697"/>
                </a:cubicBezTo>
                <a:cubicBezTo>
                  <a:pt x="271849" y="538205"/>
                  <a:pt x="282832" y="535459"/>
                  <a:pt x="288324" y="527221"/>
                </a:cubicBezTo>
                <a:cubicBezTo>
                  <a:pt x="294604" y="517801"/>
                  <a:pt x="293452" y="505156"/>
                  <a:pt x="296562" y="494270"/>
                </a:cubicBezTo>
                <a:cubicBezTo>
                  <a:pt x="303415" y="470284"/>
                  <a:pt x="325537" y="415585"/>
                  <a:pt x="329514" y="403654"/>
                </a:cubicBezTo>
                <a:cubicBezTo>
                  <a:pt x="333094" y="392913"/>
                  <a:pt x="334171" y="381443"/>
                  <a:pt x="337751" y="370702"/>
                </a:cubicBezTo>
                <a:cubicBezTo>
                  <a:pt x="359866" y="304354"/>
                  <a:pt x="350503" y="354152"/>
                  <a:pt x="370703" y="280086"/>
                </a:cubicBezTo>
                <a:cubicBezTo>
                  <a:pt x="401838" y="165928"/>
                  <a:pt x="345698" y="334579"/>
                  <a:pt x="395416" y="172994"/>
                </a:cubicBezTo>
                <a:cubicBezTo>
                  <a:pt x="399765" y="158861"/>
                  <a:pt x="406400" y="145535"/>
                  <a:pt x="411892" y="131805"/>
                </a:cubicBezTo>
                <a:cubicBezTo>
                  <a:pt x="430229" y="21783"/>
                  <a:pt x="420267" y="65360"/>
                  <a:pt x="436605" y="0"/>
                </a:cubicBezTo>
                <a:cubicBezTo>
                  <a:pt x="439351" y="340497"/>
                  <a:pt x="435300" y="681117"/>
                  <a:pt x="444843" y="1021492"/>
                </a:cubicBezTo>
                <a:cubicBezTo>
                  <a:pt x="446160" y="1068477"/>
                  <a:pt x="455240" y="928056"/>
                  <a:pt x="461319" y="881448"/>
                </a:cubicBezTo>
                <a:cubicBezTo>
                  <a:pt x="463479" y="864885"/>
                  <a:pt x="467195" y="848556"/>
                  <a:pt x="469557" y="832021"/>
                </a:cubicBezTo>
                <a:cubicBezTo>
                  <a:pt x="478179" y="771664"/>
                  <a:pt x="477520" y="709413"/>
                  <a:pt x="494270" y="650789"/>
                </a:cubicBezTo>
                <a:lnTo>
                  <a:pt x="527222" y="535459"/>
                </a:lnTo>
                <a:cubicBezTo>
                  <a:pt x="529968" y="508000"/>
                  <a:pt x="531263" y="480356"/>
                  <a:pt x="535459" y="453081"/>
                </a:cubicBezTo>
                <a:cubicBezTo>
                  <a:pt x="536779" y="444498"/>
                  <a:pt x="541591" y="419943"/>
                  <a:pt x="543697" y="428367"/>
                </a:cubicBezTo>
                <a:cubicBezTo>
                  <a:pt x="551053" y="457792"/>
                  <a:pt x="548760" y="488820"/>
                  <a:pt x="551935" y="518984"/>
                </a:cubicBezTo>
                <a:cubicBezTo>
                  <a:pt x="554253" y="541001"/>
                  <a:pt x="557427" y="562919"/>
                  <a:pt x="560173" y="584886"/>
                </a:cubicBezTo>
                <a:cubicBezTo>
                  <a:pt x="565665" y="568410"/>
                  <a:pt x="572437" y="552307"/>
                  <a:pt x="576649" y="535459"/>
                </a:cubicBezTo>
                <a:cubicBezTo>
                  <a:pt x="579395" y="524475"/>
                  <a:pt x="580912" y="513109"/>
                  <a:pt x="584887" y="502508"/>
                </a:cubicBezTo>
                <a:cubicBezTo>
                  <a:pt x="589199" y="491010"/>
                  <a:pt x="596525" y="480843"/>
                  <a:pt x="601362" y="469556"/>
                </a:cubicBezTo>
                <a:cubicBezTo>
                  <a:pt x="604782" y="461575"/>
                  <a:pt x="606854" y="453081"/>
                  <a:pt x="609600" y="444843"/>
                </a:cubicBezTo>
                <a:cubicBezTo>
                  <a:pt x="612346" y="453081"/>
                  <a:pt x="615452" y="461207"/>
                  <a:pt x="617838" y="469556"/>
                </a:cubicBezTo>
                <a:cubicBezTo>
                  <a:pt x="620948" y="480442"/>
                  <a:pt x="615949" y="497445"/>
                  <a:pt x="626076" y="502508"/>
                </a:cubicBezTo>
                <a:cubicBezTo>
                  <a:pt x="633843" y="506391"/>
                  <a:pt x="631568" y="486032"/>
                  <a:pt x="634314" y="477794"/>
                </a:cubicBezTo>
                <a:cubicBezTo>
                  <a:pt x="639806" y="486032"/>
                  <a:pt x="646361" y="493653"/>
                  <a:pt x="650789" y="502508"/>
                </a:cubicBezTo>
                <a:cubicBezTo>
                  <a:pt x="654672" y="510275"/>
                  <a:pt x="650344" y="527221"/>
                  <a:pt x="659027" y="527221"/>
                </a:cubicBezTo>
                <a:cubicBezTo>
                  <a:pt x="667710" y="527221"/>
                  <a:pt x="663382" y="510275"/>
                  <a:pt x="667265" y="502508"/>
                </a:cubicBezTo>
                <a:cubicBezTo>
                  <a:pt x="671693" y="493652"/>
                  <a:pt x="678249" y="486032"/>
                  <a:pt x="683741" y="477794"/>
                </a:cubicBezTo>
                <a:cubicBezTo>
                  <a:pt x="686487" y="469556"/>
                  <a:pt x="683295" y="453081"/>
                  <a:pt x="691978" y="453081"/>
                </a:cubicBezTo>
                <a:cubicBezTo>
                  <a:pt x="700661" y="453081"/>
                  <a:pt x="697830" y="469445"/>
                  <a:pt x="700216" y="477794"/>
                </a:cubicBezTo>
                <a:cubicBezTo>
                  <a:pt x="703326" y="488680"/>
                  <a:pt x="705708" y="499762"/>
                  <a:pt x="708454" y="510746"/>
                </a:cubicBezTo>
                <a:cubicBezTo>
                  <a:pt x="713946" y="502508"/>
                  <a:pt x="720502" y="494888"/>
                  <a:pt x="724930" y="486032"/>
                </a:cubicBezTo>
                <a:cubicBezTo>
                  <a:pt x="739405" y="457083"/>
                  <a:pt x="728548" y="438217"/>
                  <a:pt x="741405" y="502508"/>
                </a:cubicBezTo>
                <a:cubicBezTo>
                  <a:pt x="758514" y="451181"/>
                  <a:pt x="753445" y="433437"/>
                  <a:pt x="766119" y="477794"/>
                </a:cubicBezTo>
                <a:cubicBezTo>
                  <a:pt x="769229" y="488680"/>
                  <a:pt x="771611" y="499762"/>
                  <a:pt x="774357" y="510746"/>
                </a:cubicBezTo>
                <a:cubicBezTo>
                  <a:pt x="777103" y="502508"/>
                  <a:pt x="776455" y="479892"/>
                  <a:pt x="782595" y="486032"/>
                </a:cubicBezTo>
                <a:cubicBezTo>
                  <a:pt x="794875" y="498312"/>
                  <a:pt x="799070" y="535459"/>
                  <a:pt x="799070" y="535459"/>
                </a:cubicBezTo>
                <a:cubicBezTo>
                  <a:pt x="804562" y="527221"/>
                  <a:pt x="811118" y="519601"/>
                  <a:pt x="815546" y="510746"/>
                </a:cubicBezTo>
                <a:cubicBezTo>
                  <a:pt x="819429" y="502979"/>
                  <a:pt x="820735" y="494163"/>
                  <a:pt x="823784" y="486032"/>
                </a:cubicBezTo>
                <a:cubicBezTo>
                  <a:pt x="847049" y="423991"/>
                  <a:pt x="834693" y="467105"/>
                  <a:pt x="848497" y="411892"/>
                </a:cubicBezTo>
                <a:cubicBezTo>
                  <a:pt x="877455" y="455328"/>
                  <a:pt x="855479" y="416362"/>
                  <a:pt x="873211" y="469556"/>
                </a:cubicBezTo>
                <a:cubicBezTo>
                  <a:pt x="904227" y="562603"/>
                  <a:pt x="878188" y="464745"/>
                  <a:pt x="897924" y="543697"/>
                </a:cubicBezTo>
                <a:cubicBezTo>
                  <a:pt x="903416" y="532713"/>
                  <a:pt x="909839" y="522148"/>
                  <a:pt x="914400" y="510746"/>
                </a:cubicBezTo>
                <a:cubicBezTo>
                  <a:pt x="920850" y="494621"/>
                  <a:pt x="930876" y="461319"/>
                  <a:pt x="930876" y="461319"/>
                </a:cubicBezTo>
                <a:cubicBezTo>
                  <a:pt x="936368" y="469557"/>
                  <a:pt x="943875" y="476762"/>
                  <a:pt x="947351" y="486032"/>
                </a:cubicBezTo>
                <a:cubicBezTo>
                  <a:pt x="952267" y="499142"/>
                  <a:pt x="952193" y="513637"/>
                  <a:pt x="955589" y="527221"/>
                </a:cubicBezTo>
                <a:cubicBezTo>
                  <a:pt x="957695" y="535645"/>
                  <a:pt x="961081" y="543697"/>
                  <a:pt x="963827" y="551935"/>
                </a:cubicBezTo>
                <a:cubicBezTo>
                  <a:pt x="966573" y="532713"/>
                  <a:pt x="953645" y="500410"/>
                  <a:pt x="972065" y="494270"/>
                </a:cubicBezTo>
                <a:cubicBezTo>
                  <a:pt x="988541" y="488778"/>
                  <a:pt x="988541" y="543697"/>
                  <a:pt x="988541" y="543697"/>
                </a:cubicBezTo>
                <a:cubicBezTo>
                  <a:pt x="991287" y="527221"/>
                  <a:pt x="984968" y="506081"/>
                  <a:pt x="996778" y="494270"/>
                </a:cubicBezTo>
                <a:cubicBezTo>
                  <a:pt x="1004783" y="486264"/>
                  <a:pt x="994275" y="523641"/>
                  <a:pt x="1005016" y="527221"/>
                </a:cubicBezTo>
                <a:cubicBezTo>
                  <a:pt x="1014409" y="530352"/>
                  <a:pt x="1016000" y="510746"/>
                  <a:pt x="1021492" y="502508"/>
                </a:cubicBezTo>
                <a:cubicBezTo>
                  <a:pt x="1036270" y="443395"/>
                  <a:pt x="1024196" y="473077"/>
                  <a:pt x="1037968" y="518984"/>
                </a:cubicBezTo>
                <a:cubicBezTo>
                  <a:pt x="1041497" y="530746"/>
                  <a:pt x="1049606" y="540648"/>
                  <a:pt x="1054443" y="551935"/>
                </a:cubicBezTo>
                <a:cubicBezTo>
                  <a:pt x="1057864" y="559916"/>
                  <a:pt x="1059935" y="568410"/>
                  <a:pt x="1062681" y="576648"/>
                </a:cubicBezTo>
                <a:cubicBezTo>
                  <a:pt x="1106052" y="533279"/>
                  <a:pt x="1074587" y="573881"/>
                  <a:pt x="1095632" y="510746"/>
                </a:cubicBezTo>
                <a:cubicBezTo>
                  <a:pt x="1099515" y="499096"/>
                  <a:pt x="1107270" y="489082"/>
                  <a:pt x="1112108" y="477794"/>
                </a:cubicBezTo>
                <a:cubicBezTo>
                  <a:pt x="1115529" y="469813"/>
                  <a:pt x="1117600" y="461319"/>
                  <a:pt x="1120346" y="453081"/>
                </a:cubicBezTo>
                <a:cubicBezTo>
                  <a:pt x="1123092" y="461319"/>
                  <a:pt x="1125535" y="469664"/>
                  <a:pt x="1128584" y="477794"/>
                </a:cubicBezTo>
                <a:cubicBezTo>
                  <a:pt x="1133776" y="491640"/>
                  <a:pt x="1140810" y="504820"/>
                  <a:pt x="1145059" y="518984"/>
                </a:cubicBezTo>
                <a:cubicBezTo>
                  <a:pt x="1149082" y="532395"/>
                  <a:pt x="1150551" y="546443"/>
                  <a:pt x="1153297" y="560173"/>
                </a:cubicBezTo>
                <a:cubicBezTo>
                  <a:pt x="1158789" y="549189"/>
                  <a:pt x="1164785" y="538443"/>
                  <a:pt x="1169773" y="527221"/>
                </a:cubicBezTo>
                <a:cubicBezTo>
                  <a:pt x="1211852" y="432545"/>
                  <a:pt x="1162162" y="534207"/>
                  <a:pt x="1202724" y="453081"/>
                </a:cubicBezTo>
                <a:cubicBezTo>
                  <a:pt x="1205470" y="472303"/>
                  <a:pt x="1207770" y="491593"/>
                  <a:pt x="1210962" y="510746"/>
                </a:cubicBezTo>
                <a:cubicBezTo>
                  <a:pt x="1213264" y="524557"/>
                  <a:pt x="1207550" y="544169"/>
                  <a:pt x="1219200" y="551935"/>
                </a:cubicBezTo>
                <a:cubicBezTo>
                  <a:pt x="1227438" y="557427"/>
                  <a:pt x="1231579" y="536234"/>
                  <a:pt x="1235676" y="527221"/>
                </a:cubicBezTo>
                <a:cubicBezTo>
                  <a:pt x="1245384" y="505863"/>
                  <a:pt x="1251366" y="482975"/>
                  <a:pt x="1260389" y="461319"/>
                </a:cubicBezTo>
                <a:cubicBezTo>
                  <a:pt x="1265112" y="449983"/>
                  <a:pt x="1271373" y="439351"/>
                  <a:pt x="1276865" y="428367"/>
                </a:cubicBezTo>
                <a:cubicBezTo>
                  <a:pt x="1279611" y="447589"/>
                  <a:pt x="1274332" y="469876"/>
                  <a:pt x="1285103" y="486032"/>
                </a:cubicBezTo>
                <a:cubicBezTo>
                  <a:pt x="1291383" y="495452"/>
                  <a:pt x="1283215" y="458144"/>
                  <a:pt x="1293341" y="453081"/>
                </a:cubicBezTo>
                <a:cubicBezTo>
                  <a:pt x="1301107" y="449198"/>
                  <a:pt x="1299472" y="469370"/>
                  <a:pt x="1301578" y="477794"/>
                </a:cubicBezTo>
                <a:cubicBezTo>
                  <a:pt x="1304974" y="491378"/>
                  <a:pt x="1306667" y="505341"/>
                  <a:pt x="1309816" y="518984"/>
                </a:cubicBezTo>
                <a:cubicBezTo>
                  <a:pt x="1326491" y="591240"/>
                  <a:pt x="1317673" y="567648"/>
                  <a:pt x="1342768" y="617838"/>
                </a:cubicBezTo>
                <a:cubicBezTo>
                  <a:pt x="1347778" y="605313"/>
                  <a:pt x="1370487" y="542194"/>
                  <a:pt x="1383957" y="535459"/>
                </a:cubicBezTo>
                <a:cubicBezTo>
                  <a:pt x="1392812" y="531031"/>
                  <a:pt x="1400432" y="546443"/>
                  <a:pt x="1408670" y="551935"/>
                </a:cubicBezTo>
                <a:cubicBezTo>
                  <a:pt x="1414162" y="540951"/>
                  <a:pt x="1420158" y="530206"/>
                  <a:pt x="1425146" y="518984"/>
                </a:cubicBezTo>
                <a:cubicBezTo>
                  <a:pt x="1431152" y="505471"/>
                  <a:pt x="1427276" y="481381"/>
                  <a:pt x="1441622" y="477794"/>
                </a:cubicBezTo>
                <a:cubicBezTo>
                  <a:pt x="1453536" y="474815"/>
                  <a:pt x="1453536" y="499344"/>
                  <a:pt x="1458097" y="510746"/>
                </a:cubicBezTo>
                <a:cubicBezTo>
                  <a:pt x="1471469" y="544175"/>
                  <a:pt x="1474719" y="560756"/>
                  <a:pt x="1482811" y="593124"/>
                </a:cubicBezTo>
                <a:cubicBezTo>
                  <a:pt x="1507297" y="519670"/>
                  <a:pt x="1468119" y="635588"/>
                  <a:pt x="1507524" y="527221"/>
                </a:cubicBezTo>
                <a:cubicBezTo>
                  <a:pt x="1513459" y="510900"/>
                  <a:pt x="1518508" y="494270"/>
                  <a:pt x="1524000" y="477794"/>
                </a:cubicBezTo>
                <a:lnTo>
                  <a:pt x="1532238" y="453081"/>
                </a:lnTo>
                <a:cubicBezTo>
                  <a:pt x="1534984" y="461319"/>
                  <a:pt x="1538090" y="469445"/>
                  <a:pt x="1540476" y="477794"/>
                </a:cubicBezTo>
                <a:cubicBezTo>
                  <a:pt x="1561172" y="550227"/>
                  <a:pt x="1537195" y="476186"/>
                  <a:pt x="1556951" y="535459"/>
                </a:cubicBezTo>
                <a:cubicBezTo>
                  <a:pt x="1565189" y="532713"/>
                  <a:pt x="1572981" y="527221"/>
                  <a:pt x="1581665" y="527221"/>
                </a:cubicBezTo>
                <a:cubicBezTo>
                  <a:pt x="1647568" y="527221"/>
                  <a:pt x="1565187" y="549189"/>
                  <a:pt x="1631092" y="527221"/>
                </a:cubicBezTo>
                <a:cubicBezTo>
                  <a:pt x="1636584" y="516237"/>
                  <a:pt x="1643256" y="505768"/>
                  <a:pt x="1647568" y="494270"/>
                </a:cubicBezTo>
                <a:cubicBezTo>
                  <a:pt x="1651543" y="483669"/>
                  <a:pt x="1652695" y="472205"/>
                  <a:pt x="1655805" y="461319"/>
                </a:cubicBezTo>
                <a:cubicBezTo>
                  <a:pt x="1658190" y="452969"/>
                  <a:pt x="1660994" y="444736"/>
                  <a:pt x="1664043" y="436605"/>
                </a:cubicBezTo>
                <a:cubicBezTo>
                  <a:pt x="1679820" y="394533"/>
                  <a:pt x="1678274" y="399907"/>
                  <a:pt x="1696995" y="362465"/>
                </a:cubicBezTo>
                <a:cubicBezTo>
                  <a:pt x="1715826" y="418962"/>
                  <a:pt x="1693586" y="348831"/>
                  <a:pt x="1713470" y="428367"/>
                </a:cubicBezTo>
                <a:cubicBezTo>
                  <a:pt x="1715576" y="436791"/>
                  <a:pt x="1719423" y="444703"/>
                  <a:pt x="1721708" y="453081"/>
                </a:cubicBezTo>
                <a:cubicBezTo>
                  <a:pt x="1727666" y="474927"/>
                  <a:pt x="1738184" y="518984"/>
                  <a:pt x="1738184" y="518984"/>
                </a:cubicBezTo>
                <a:cubicBezTo>
                  <a:pt x="1740930" y="510746"/>
                  <a:pt x="1744538" y="502747"/>
                  <a:pt x="1746422" y="494270"/>
                </a:cubicBezTo>
                <a:cubicBezTo>
                  <a:pt x="1750045" y="477965"/>
                  <a:pt x="1740762" y="454108"/>
                  <a:pt x="1754659" y="444843"/>
                </a:cubicBezTo>
                <a:cubicBezTo>
                  <a:pt x="1764877" y="438031"/>
                  <a:pt x="1765643" y="466810"/>
                  <a:pt x="1771135" y="477794"/>
                </a:cubicBezTo>
                <a:cubicBezTo>
                  <a:pt x="1773881" y="510745"/>
                  <a:pt x="1773627" y="544086"/>
                  <a:pt x="1779373" y="576648"/>
                </a:cubicBezTo>
                <a:cubicBezTo>
                  <a:pt x="1781943" y="591211"/>
                  <a:pt x="1781503" y="621424"/>
                  <a:pt x="1795849" y="617838"/>
                </a:cubicBezTo>
                <a:cubicBezTo>
                  <a:pt x="1812697" y="613626"/>
                  <a:pt x="1806832" y="584887"/>
                  <a:pt x="1812324" y="568411"/>
                </a:cubicBezTo>
                <a:lnTo>
                  <a:pt x="1820562" y="543697"/>
                </a:lnTo>
                <a:cubicBezTo>
                  <a:pt x="1826054" y="551935"/>
                  <a:pt x="1829307" y="562226"/>
                  <a:pt x="1837038" y="568411"/>
                </a:cubicBezTo>
                <a:cubicBezTo>
                  <a:pt x="1867418" y="592715"/>
                  <a:pt x="1861576" y="571564"/>
                  <a:pt x="1869989" y="551935"/>
                </a:cubicBezTo>
                <a:cubicBezTo>
                  <a:pt x="1874827" y="540648"/>
                  <a:pt x="1880973" y="529968"/>
                  <a:pt x="1886465" y="518984"/>
                </a:cubicBezTo>
                <a:cubicBezTo>
                  <a:pt x="1889211" y="527222"/>
                  <a:pt x="1892317" y="535348"/>
                  <a:pt x="1894703" y="543697"/>
                </a:cubicBezTo>
                <a:cubicBezTo>
                  <a:pt x="1915401" y="616139"/>
                  <a:pt x="1891420" y="542080"/>
                  <a:pt x="1911178" y="601362"/>
                </a:cubicBezTo>
                <a:cubicBezTo>
                  <a:pt x="1913924" y="590378"/>
                  <a:pt x="1917196" y="579513"/>
                  <a:pt x="1919416" y="568411"/>
                </a:cubicBezTo>
                <a:cubicBezTo>
                  <a:pt x="1922692" y="552032"/>
                  <a:pt x="1924666" y="535418"/>
                  <a:pt x="1927654" y="518984"/>
                </a:cubicBezTo>
                <a:cubicBezTo>
                  <a:pt x="1930159" y="505208"/>
                  <a:pt x="1933146" y="491524"/>
                  <a:pt x="1935892" y="477794"/>
                </a:cubicBezTo>
                <a:cubicBezTo>
                  <a:pt x="1941384" y="486032"/>
                  <a:pt x="1947940" y="493652"/>
                  <a:pt x="1952368" y="502508"/>
                </a:cubicBezTo>
                <a:cubicBezTo>
                  <a:pt x="1956251" y="510275"/>
                  <a:pt x="1954465" y="521081"/>
                  <a:pt x="1960605" y="527221"/>
                </a:cubicBezTo>
                <a:cubicBezTo>
                  <a:pt x="1966745" y="533361"/>
                  <a:pt x="1977081" y="532713"/>
                  <a:pt x="1985319" y="535459"/>
                </a:cubicBezTo>
                <a:cubicBezTo>
                  <a:pt x="1988065" y="518983"/>
                  <a:pt x="1989934" y="502337"/>
                  <a:pt x="1993557" y="486032"/>
                </a:cubicBezTo>
                <a:cubicBezTo>
                  <a:pt x="1995441" y="477555"/>
                  <a:pt x="1993112" y="461319"/>
                  <a:pt x="2001795" y="461319"/>
                </a:cubicBezTo>
                <a:cubicBezTo>
                  <a:pt x="2011695" y="461319"/>
                  <a:pt x="2012778" y="477794"/>
                  <a:pt x="2018270" y="486032"/>
                </a:cubicBezTo>
                <a:cubicBezTo>
                  <a:pt x="2021016" y="497016"/>
                  <a:pt x="2023398" y="508098"/>
                  <a:pt x="2026508" y="518984"/>
                </a:cubicBezTo>
                <a:cubicBezTo>
                  <a:pt x="2028894" y="527333"/>
                  <a:pt x="2029929" y="550922"/>
                  <a:pt x="2034746" y="543697"/>
                </a:cubicBezTo>
                <a:cubicBezTo>
                  <a:pt x="2044011" y="529799"/>
                  <a:pt x="2040238" y="510746"/>
                  <a:pt x="2042984" y="494270"/>
                </a:cubicBezTo>
                <a:cubicBezTo>
                  <a:pt x="2048476" y="502508"/>
                  <a:pt x="2050266" y="515307"/>
                  <a:pt x="2059459" y="518984"/>
                </a:cubicBezTo>
                <a:cubicBezTo>
                  <a:pt x="2067522" y="522209"/>
                  <a:pt x="2076406" y="514629"/>
                  <a:pt x="2084173" y="510746"/>
                </a:cubicBezTo>
                <a:cubicBezTo>
                  <a:pt x="2093029" y="506318"/>
                  <a:pt x="2108887" y="494270"/>
                  <a:pt x="2108887" y="494270"/>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152" name="TextBox 2"/>
          <p:cNvSpPr txBox="1">
            <a:spLocks noChangeArrowheads="1"/>
          </p:cNvSpPr>
          <p:nvPr/>
        </p:nvSpPr>
        <p:spPr bwMode="auto">
          <a:xfrm>
            <a:off x="1524000" y="1335088"/>
            <a:ext cx="65532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smtClean="0">
                <a:solidFill>
                  <a:srgbClr val="000000"/>
                </a:solidFill>
                <a:latin typeface="Franklin Gothic Medium Cond" pitchFamily="34" charset="0"/>
              </a:rPr>
              <a:t>Let’s </a:t>
            </a:r>
            <a:r>
              <a:rPr lang="en-US" b="1" dirty="0">
                <a:solidFill>
                  <a:srgbClr val="000000"/>
                </a:solidFill>
                <a:latin typeface="Franklin Gothic Medium Cond" pitchFamily="34" charset="0"/>
              </a:rPr>
              <a:t>think about how to quantify random noise </a:t>
            </a:r>
            <a:r>
              <a:rPr lang="en-US" b="1" dirty="0" err="1">
                <a:solidFill>
                  <a:srgbClr val="000000"/>
                </a:solidFill>
                <a:latin typeface="Franklin Gothic Medium Cond" pitchFamily="34" charset="0"/>
              </a:rPr>
              <a:t>X</a:t>
            </a:r>
            <a:r>
              <a:rPr lang="en-US" b="1" baseline="-25000" dirty="0" err="1">
                <a:solidFill>
                  <a:srgbClr val="000000"/>
                </a:solidFill>
                <a:latin typeface="Franklin Gothic Medium Cond" pitchFamily="34" charset="0"/>
              </a:rPr>
              <a:t>n</a:t>
            </a:r>
            <a:r>
              <a:rPr lang="en-US" b="1" dirty="0">
                <a:solidFill>
                  <a:srgbClr val="000000"/>
                </a:solidFill>
                <a:latin typeface="Franklin Gothic Medium Cond" pitchFamily="34" charset="0"/>
              </a:rPr>
              <a:t>(t</a:t>
            </a:r>
            <a:r>
              <a:rPr lang="en-US" b="1" dirty="0" smtClean="0">
                <a:solidFill>
                  <a:srgbClr val="000000"/>
                </a:solidFill>
                <a:latin typeface="Franklin Gothic Medium Cond" pitchFamily="34" charset="0"/>
              </a:rPr>
              <a:t>) which </a:t>
            </a:r>
            <a:r>
              <a:rPr lang="en-US" b="1" dirty="0">
                <a:solidFill>
                  <a:srgbClr val="000000"/>
                </a:solidFill>
                <a:latin typeface="Franklin Gothic Medium Cond" pitchFamily="34" charset="0"/>
              </a:rPr>
              <a:t>can be either random voltage or current signal. </a:t>
            </a:r>
          </a:p>
        </p:txBody>
      </p:sp>
      <p:sp>
        <p:nvSpPr>
          <p:cNvPr id="6153" name="Rectangle 14"/>
          <p:cNvSpPr>
            <a:spLocks noChangeArrowheads="1"/>
          </p:cNvSpPr>
          <p:nvPr/>
        </p:nvSpPr>
        <p:spPr bwMode="auto">
          <a:xfrm>
            <a:off x="1366838" y="2106613"/>
            <a:ext cx="53816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FF0000"/>
                </a:solidFill>
                <a:latin typeface="Franklin Gothic Medium Cond" pitchFamily="34" charset="0"/>
              </a:rPr>
              <a:t>X</a:t>
            </a:r>
            <a:r>
              <a:rPr lang="en-US" b="1" baseline="-25000">
                <a:solidFill>
                  <a:srgbClr val="FF0000"/>
                </a:solidFill>
                <a:latin typeface="Franklin Gothic Medium Cond" pitchFamily="34" charset="0"/>
              </a:rPr>
              <a:t>n</a:t>
            </a:r>
            <a:r>
              <a:rPr lang="en-US" b="1">
                <a:solidFill>
                  <a:srgbClr val="FF0000"/>
                </a:solidFill>
                <a:latin typeface="Franklin Gothic Medium Cond" pitchFamily="34" charset="0"/>
              </a:rPr>
              <a:t>(t)</a:t>
            </a:r>
            <a:endParaRPr lang="en-US">
              <a:solidFill>
                <a:srgbClr val="FF0000"/>
              </a:solidFill>
            </a:endParaRPr>
          </a:p>
        </p:txBody>
      </p:sp>
      <p:sp>
        <p:nvSpPr>
          <p:cNvPr id="6154" name="TextBox 2"/>
          <p:cNvSpPr txBox="1">
            <a:spLocks noChangeArrowheads="1"/>
          </p:cNvSpPr>
          <p:nvPr/>
        </p:nvSpPr>
        <p:spPr bwMode="auto">
          <a:xfrm>
            <a:off x="3886200" y="1981200"/>
            <a:ext cx="41910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a:solidFill>
                  <a:srgbClr val="000000"/>
                </a:solidFill>
                <a:latin typeface="Franklin Gothic Medium Cond" pitchFamily="34" charset="0"/>
              </a:rPr>
              <a:t>Random noise is unpredictable, but one thing </a:t>
            </a:r>
            <a:r>
              <a:rPr lang="en-US" b="1" dirty="0" smtClean="0">
                <a:solidFill>
                  <a:srgbClr val="000000"/>
                </a:solidFill>
                <a:latin typeface="Franklin Gothic Medium Cond" pitchFamily="34" charset="0"/>
              </a:rPr>
              <a:t>well-known is </a:t>
            </a:r>
            <a:r>
              <a:rPr lang="en-US" b="1" dirty="0">
                <a:solidFill>
                  <a:srgbClr val="000000"/>
                </a:solidFill>
                <a:latin typeface="Franklin Gothic Medium Cond" pitchFamily="34" charset="0"/>
              </a:rPr>
              <a:t>that its time average is zero. </a:t>
            </a:r>
          </a:p>
        </p:txBody>
      </p:sp>
      <p:sp>
        <p:nvSpPr>
          <p:cNvPr id="17" name="TextBox 16"/>
          <p:cNvSpPr txBox="1">
            <a:spLocks noRot="1" noChangeAspect="1" noMove="1" noResize="1" noEditPoints="1" noAdjustHandles="1" noChangeArrowheads="1" noChangeShapeType="1" noTextEdit="1"/>
          </p:cNvSpPr>
          <p:nvPr/>
        </p:nvSpPr>
        <p:spPr>
          <a:xfrm>
            <a:off x="3962400" y="2609248"/>
            <a:ext cx="3147593" cy="812210"/>
          </a:xfrm>
          <a:prstGeom prst="rect">
            <a:avLst/>
          </a:prstGeom>
          <a:blipFill rotWithShape="1">
            <a:blip r:embed="rId2"/>
            <a:stretch>
              <a:fillRect/>
            </a:stretch>
          </a:blipFill>
        </p:spPr>
        <p:txBody>
          <a:bodyPr/>
          <a:lstStyle/>
          <a:p>
            <a:pPr>
              <a:defRPr/>
            </a:pPr>
            <a:r>
              <a:rPr lang="en-US">
                <a:noFill/>
              </a:rPr>
              <a:t> </a:t>
            </a:r>
          </a:p>
        </p:txBody>
      </p:sp>
      <p:sp>
        <p:nvSpPr>
          <p:cNvPr id="6156" name="TextBox 2"/>
          <p:cNvSpPr txBox="1">
            <a:spLocks noChangeArrowheads="1"/>
          </p:cNvSpPr>
          <p:nvPr/>
        </p:nvSpPr>
        <p:spPr bwMode="auto">
          <a:xfrm>
            <a:off x="3886200" y="3384550"/>
            <a:ext cx="42672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a:solidFill>
                  <a:srgbClr val="000000"/>
                </a:solidFill>
                <a:latin typeface="Franklin Gothic Medium Cond" pitchFamily="34" charset="0"/>
              </a:rPr>
              <a:t>So, we need a different way to quantify the </a:t>
            </a:r>
            <a:r>
              <a:rPr lang="en-US" b="1" dirty="0" smtClean="0">
                <a:solidFill>
                  <a:srgbClr val="000000"/>
                </a:solidFill>
                <a:latin typeface="Franklin Gothic Medium Cond" pitchFamily="34" charset="0"/>
              </a:rPr>
              <a:t>noise. Let’s mean square-value </a:t>
            </a:r>
            <a:r>
              <a:rPr lang="en-US" b="1" dirty="0">
                <a:solidFill>
                  <a:srgbClr val="000000"/>
                </a:solidFill>
                <a:latin typeface="Franklin Gothic Medium Cond" pitchFamily="34" charset="0"/>
              </a:rPr>
              <a:t>of </a:t>
            </a:r>
            <a:r>
              <a:rPr lang="en-US" b="1" dirty="0" err="1">
                <a:solidFill>
                  <a:srgbClr val="000000"/>
                </a:solidFill>
                <a:latin typeface="Franklin Gothic Medium Cond" pitchFamily="34" charset="0"/>
              </a:rPr>
              <a:t>X</a:t>
            </a:r>
            <a:r>
              <a:rPr lang="en-US" b="1" baseline="-25000" dirty="0" err="1">
                <a:solidFill>
                  <a:srgbClr val="000000"/>
                </a:solidFill>
                <a:latin typeface="Franklin Gothic Medium Cond" pitchFamily="34" charset="0"/>
              </a:rPr>
              <a:t>n</a:t>
            </a:r>
            <a:r>
              <a:rPr lang="en-US" b="1" dirty="0">
                <a:solidFill>
                  <a:srgbClr val="000000"/>
                </a:solidFill>
                <a:latin typeface="Franklin Gothic Medium Cond" pitchFamily="34" charset="0"/>
              </a:rPr>
              <a:t>(t). </a:t>
            </a:r>
          </a:p>
        </p:txBody>
      </p:sp>
      <p:sp>
        <p:nvSpPr>
          <p:cNvPr id="19" name="TextBox 18"/>
          <p:cNvSpPr txBox="1">
            <a:spLocks noRot="1" noChangeAspect="1" noMove="1" noResize="1" noEditPoints="1" noAdjustHandles="1" noChangeArrowheads="1" noChangeShapeType="1" noTextEdit="1"/>
          </p:cNvSpPr>
          <p:nvPr/>
        </p:nvSpPr>
        <p:spPr>
          <a:xfrm>
            <a:off x="3962400" y="3943778"/>
            <a:ext cx="3771930" cy="2154372"/>
          </a:xfrm>
          <a:prstGeom prst="rect">
            <a:avLst/>
          </a:prstGeom>
          <a:blipFill rotWithShape="1">
            <a:blip r:embed="rId3"/>
            <a:stretch>
              <a:fillRect/>
            </a:stretch>
          </a:blipFill>
        </p:spPr>
        <p:txBody>
          <a:bodyPr/>
          <a:lstStyle/>
          <a:p>
            <a:pPr>
              <a:defRPr/>
            </a:pPr>
            <a:r>
              <a:rPr lang="en-US">
                <a:noFill/>
              </a:rPr>
              <a:t> </a:t>
            </a:r>
          </a:p>
        </p:txBody>
      </p:sp>
      <p:cxnSp>
        <p:nvCxnSpPr>
          <p:cNvPr id="30" name="Straight Arrow Connector 29"/>
          <p:cNvCxnSpPr/>
          <p:nvPr/>
        </p:nvCxnSpPr>
        <p:spPr>
          <a:xfrm flipH="1">
            <a:off x="6519863" y="4665663"/>
            <a:ext cx="192087" cy="246062"/>
          </a:xfrm>
          <a:prstGeom prst="straightConnector1">
            <a:avLst/>
          </a:prstGeom>
          <a:ln w="19050">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6159" name="TextBox 2"/>
          <p:cNvSpPr txBox="1">
            <a:spLocks noChangeArrowheads="1"/>
          </p:cNvSpPr>
          <p:nvPr/>
        </p:nvSpPr>
        <p:spPr bwMode="auto">
          <a:xfrm>
            <a:off x="6543675" y="4629150"/>
            <a:ext cx="194151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r>
              <a:rPr lang="en-US" sz="1600" b="1">
                <a:solidFill>
                  <a:srgbClr val="0000FF"/>
                </a:solidFill>
                <a:latin typeface="Franklin Gothic Medium Cond" pitchFamily="34" charset="0"/>
              </a:rPr>
              <a:t>Because most noise is real quantity.</a:t>
            </a:r>
          </a:p>
        </p:txBody>
      </p:sp>
      <p:sp>
        <p:nvSpPr>
          <p:cNvPr id="6160" name="TextBox 2"/>
          <p:cNvSpPr txBox="1">
            <a:spLocks noChangeArrowheads="1"/>
          </p:cNvSpPr>
          <p:nvPr/>
        </p:nvSpPr>
        <p:spPr bwMode="auto">
          <a:xfrm>
            <a:off x="1219200" y="3962400"/>
            <a:ext cx="2398713"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r>
              <a:rPr lang="en-US" sz="1600" b="1">
                <a:solidFill>
                  <a:srgbClr val="0000FF"/>
                </a:solidFill>
                <a:latin typeface="Franklin Gothic Medium Cond" pitchFamily="34" charset="0"/>
              </a:rPr>
              <a:t>This is called mean-square power (or just power) of X</a:t>
            </a:r>
            <a:r>
              <a:rPr lang="en-US" sz="1600" b="1" baseline="-25000">
                <a:solidFill>
                  <a:srgbClr val="0000FF"/>
                </a:solidFill>
                <a:latin typeface="Franklin Gothic Medium Cond" pitchFamily="34" charset="0"/>
              </a:rPr>
              <a:t>n</a:t>
            </a:r>
            <a:r>
              <a:rPr lang="en-US" sz="1600" b="1">
                <a:solidFill>
                  <a:srgbClr val="0000FF"/>
                </a:solidFill>
                <a:latin typeface="Franklin Gothic Medium Cond" pitchFamily="34" charset="0"/>
              </a:rPr>
              <a:t>(t) </a:t>
            </a:r>
          </a:p>
          <a:p>
            <a:pPr algn="r" eaLnBrk="1" hangingPunct="1"/>
            <a:r>
              <a:rPr lang="en-US" sz="1600" b="1">
                <a:solidFill>
                  <a:srgbClr val="0000FF"/>
                </a:solidFill>
                <a:latin typeface="Franklin Gothic Medium Cond" pitchFamily="34" charset="0"/>
              </a:rPr>
              <a:t>(with respect to 1</a:t>
            </a:r>
            <a:r>
              <a:rPr lang="en-US" sz="1600" b="1">
                <a:solidFill>
                  <a:srgbClr val="0000FF"/>
                </a:solidFill>
                <a:latin typeface="Symbol" pitchFamily="18" charset="2"/>
              </a:rPr>
              <a:t>W</a:t>
            </a:r>
            <a:r>
              <a:rPr lang="en-US" sz="1600" b="1">
                <a:solidFill>
                  <a:srgbClr val="0000FF"/>
                </a:solidFill>
                <a:latin typeface="Franklin Gothic Medium Cond" pitchFamily="34" charset="0"/>
              </a:rPr>
              <a:t>).</a:t>
            </a:r>
          </a:p>
        </p:txBody>
      </p:sp>
      <p:sp>
        <p:nvSpPr>
          <p:cNvPr id="35" name="Striped Right Arrow 34"/>
          <p:cNvSpPr/>
          <p:nvPr/>
        </p:nvSpPr>
        <p:spPr>
          <a:xfrm rot="10800000">
            <a:off x="3581400" y="4191000"/>
            <a:ext cx="304800" cy="296863"/>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 name="Slide Number Placeholder 2"/>
          <p:cNvSpPr>
            <a:spLocks noGrp="1"/>
          </p:cNvSpPr>
          <p:nvPr>
            <p:ph type="sldNum" sz="quarter" idx="11"/>
          </p:nvPr>
        </p:nvSpPr>
        <p:spPr/>
        <p:txBody>
          <a:bodyPr/>
          <a:lstStyle/>
          <a:p>
            <a:pPr>
              <a:defRPr/>
            </a:pPr>
            <a:fld id="{18299DBC-902B-41D7-A3A4-44EB87A37C73}" type="slidenum">
              <a:rPr lang="en-US" smtClean="0"/>
              <a:pPr>
                <a:defRPr/>
              </a:pPr>
              <a:t>5</a:t>
            </a:fld>
            <a:endParaRPr lang="en-US"/>
          </a:p>
        </p:txBody>
      </p:sp>
    </p:spTree>
  </p:cSld>
  <p:clrMapOvr>
    <a:masterClrMapping/>
  </p:clrMapOvr>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Noise Figure</a:t>
            </a:r>
            <a:endParaRPr lang="en-US" dirty="0"/>
          </a:p>
        </p:txBody>
      </p:sp>
      <p:sp>
        <p:nvSpPr>
          <p:cNvPr id="4" name="TextBox 2"/>
          <p:cNvSpPr txBox="1">
            <a:spLocks noChangeArrowheads="1"/>
          </p:cNvSpPr>
          <p:nvPr/>
        </p:nvSpPr>
        <p:spPr bwMode="auto">
          <a:xfrm>
            <a:off x="1295400" y="1524000"/>
            <a:ext cx="7010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Noise Figure (NF) is just dB-scale of noise factor (F). </a:t>
            </a:r>
            <a:endParaRPr lang="en-US" b="1"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36" name="TextBox 35"/>
              <p:cNvSpPr txBox="1"/>
              <p:nvPr/>
            </p:nvSpPr>
            <p:spPr>
              <a:xfrm>
                <a:off x="2286000" y="1981200"/>
                <a:ext cx="3124200" cy="369332"/>
              </a:xfrm>
              <a:prstGeom prst="rect">
                <a:avLst/>
              </a:prstGeom>
              <a:noFill/>
            </p:spPr>
            <p:txBody>
              <a:bodyPr wrap="square" rtlCol="0">
                <a:spAutoFit/>
              </a:bodyPr>
              <a:lstStyle/>
              <a:p>
                <a14:m>
                  <m:oMath xmlns:m="http://schemas.openxmlformats.org/officeDocument/2006/math">
                    <m:r>
                      <a:rPr lang="en-US" b="1" i="0" smtClean="0">
                        <a:solidFill>
                          <a:srgbClr val="000000"/>
                        </a:solidFill>
                        <a:latin typeface="Cambria Math"/>
                      </a:rPr>
                      <m:t>𝐍𝐅</m:t>
                    </m:r>
                    <m:r>
                      <a:rPr lang="en-US" b="1">
                        <a:solidFill>
                          <a:srgbClr val="000000"/>
                        </a:solidFill>
                        <a:latin typeface="Cambria Math"/>
                      </a:rPr>
                      <m:t>=</m:t>
                    </m:r>
                    <m:r>
                      <a:rPr lang="en-US" b="1" i="0" smtClean="0">
                        <a:solidFill>
                          <a:srgbClr val="000000"/>
                        </a:solidFill>
                        <a:latin typeface="Cambria Math"/>
                      </a:rPr>
                      <m:t>𝟏𝟎</m:t>
                    </m:r>
                    <m:r>
                      <a:rPr lang="en-US" b="1" i="1" smtClean="0">
                        <a:solidFill>
                          <a:srgbClr val="000000"/>
                        </a:solidFill>
                        <a:latin typeface="Cambria Math"/>
                        <a:ea typeface="Cambria Math"/>
                      </a:rPr>
                      <m:t>×</m:t>
                    </m:r>
                    <m:r>
                      <a:rPr lang="en-US" b="1" i="0" smtClean="0">
                        <a:solidFill>
                          <a:srgbClr val="000000"/>
                        </a:solidFill>
                        <a:latin typeface="Cambria Math"/>
                      </a:rPr>
                      <m:t>𝐥𝐨𝐠</m:t>
                    </m:r>
                    <m:r>
                      <a:rPr lang="en-US" b="1" i="0" smtClean="0">
                        <a:solidFill>
                          <a:srgbClr val="000000"/>
                        </a:solidFill>
                        <a:latin typeface="Cambria Math"/>
                      </a:rPr>
                      <m:t>(</m:t>
                    </m:r>
                    <m:r>
                      <a:rPr lang="en-US" b="1" i="0" smtClean="0">
                        <a:solidFill>
                          <a:srgbClr val="000000"/>
                        </a:solidFill>
                        <a:latin typeface="Cambria Math"/>
                      </a:rPr>
                      <m:t>𝐅</m:t>
                    </m:r>
                    <m:r>
                      <a:rPr lang="en-US" b="1" i="0" smtClean="0">
                        <a:solidFill>
                          <a:srgbClr val="000000"/>
                        </a:solidFill>
                        <a:latin typeface="Cambria Math"/>
                      </a:rPr>
                      <m:t>)</m:t>
                    </m:r>
                  </m:oMath>
                </a14:m>
                <a:r>
                  <a:rPr lang="en-US" b="1" dirty="0" smtClean="0">
                    <a:solidFill>
                      <a:srgbClr val="000000"/>
                    </a:solidFill>
                  </a:rPr>
                  <a:t>   (dB)</a:t>
                </a:r>
                <a:endParaRPr lang="en-US" b="1" dirty="0">
                  <a:solidFill>
                    <a:srgbClr val="000000"/>
                  </a:solidFill>
                </a:endParaRPr>
              </a:p>
            </p:txBody>
          </p:sp>
        </mc:Choice>
        <mc:Fallback xmlns="">
          <p:sp>
            <p:nvSpPr>
              <p:cNvPr id="36" name="TextBox 35"/>
              <p:cNvSpPr txBox="1">
                <a:spLocks noRot="1" noChangeAspect="1" noMove="1" noResize="1" noEditPoints="1" noAdjustHandles="1" noChangeArrowheads="1" noChangeShapeType="1" noTextEdit="1"/>
              </p:cNvSpPr>
              <p:nvPr/>
            </p:nvSpPr>
            <p:spPr>
              <a:xfrm>
                <a:off x="2286000" y="1981200"/>
                <a:ext cx="3124200" cy="369332"/>
              </a:xfrm>
              <a:prstGeom prst="rect">
                <a:avLst/>
              </a:prstGeom>
              <a:blipFill rotWithShape="1">
                <a:blip r:embed="rId2"/>
                <a:stretch>
                  <a:fillRect t="-8197" b="-24590"/>
                </a:stretch>
              </a:blipFill>
            </p:spPr>
            <p:txBody>
              <a:bodyPr/>
              <a:lstStyle/>
              <a:p>
                <a:r>
                  <a:rPr lang="en-US">
                    <a:noFill/>
                  </a:rPr>
                  <a:t> </a:t>
                </a:r>
              </a:p>
            </p:txBody>
          </p:sp>
        </mc:Fallback>
      </mc:AlternateContent>
      <p:sp>
        <p:nvSpPr>
          <p:cNvPr id="10" name="TextBox 2"/>
          <p:cNvSpPr txBox="1">
            <a:spLocks noChangeArrowheads="1"/>
          </p:cNvSpPr>
          <p:nvPr/>
        </p:nvSpPr>
        <p:spPr bwMode="auto">
          <a:xfrm>
            <a:off x="1295400" y="2362200"/>
            <a:ext cx="7010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Rule of thumb</a:t>
            </a:r>
            <a:endParaRPr lang="en-US" b="1" dirty="0">
              <a:solidFill>
                <a:srgbClr val="000000"/>
              </a:solidFill>
              <a:latin typeface="Franklin Gothic Medium Cond"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3856760650"/>
              </p:ext>
            </p:extLst>
          </p:nvPr>
        </p:nvGraphicFramePr>
        <p:xfrm>
          <a:off x="1600200" y="2807732"/>
          <a:ext cx="6705600" cy="2021840"/>
        </p:xfrm>
        <a:graphic>
          <a:graphicData uri="http://schemas.openxmlformats.org/drawingml/2006/table">
            <a:tbl>
              <a:tblPr firstRow="1" bandRow="1">
                <a:tableStyleId>{5C22544A-7EE6-4342-B048-85BDC9FD1C3A}</a:tableStyleId>
              </a:tblPr>
              <a:tblGrid>
                <a:gridCol w="1600200"/>
                <a:gridCol w="1828800"/>
                <a:gridCol w="3276600"/>
              </a:tblGrid>
              <a:tr h="370840">
                <a:tc>
                  <a:txBody>
                    <a:bodyPr/>
                    <a:lstStyle/>
                    <a:p>
                      <a:pPr algn="ctr"/>
                      <a:r>
                        <a:rPr lang="en-US" dirty="0" smtClean="0">
                          <a:solidFill>
                            <a:schemeClr val="tx1"/>
                          </a:solidFill>
                        </a:rPr>
                        <a:t>Noise  Factor (F)</a:t>
                      </a:r>
                      <a:endParaRPr lang="en-US" dirty="0">
                        <a:solidFill>
                          <a:schemeClr val="tx1"/>
                        </a:solidFill>
                      </a:endParaRPr>
                    </a:p>
                  </a:txBody>
                  <a:tcPr/>
                </a:tc>
                <a:tc>
                  <a:txBody>
                    <a:bodyPr/>
                    <a:lstStyle/>
                    <a:p>
                      <a:pPr algn="ctr"/>
                      <a:r>
                        <a:rPr lang="en-US" dirty="0" smtClean="0">
                          <a:solidFill>
                            <a:schemeClr val="tx1"/>
                          </a:solidFill>
                        </a:rPr>
                        <a:t>Noise</a:t>
                      </a:r>
                      <a:r>
                        <a:rPr lang="en-US" baseline="0" dirty="0" smtClean="0">
                          <a:solidFill>
                            <a:schemeClr val="tx1"/>
                          </a:solidFill>
                        </a:rPr>
                        <a:t> Figure (NF)</a:t>
                      </a:r>
                      <a:endParaRPr lang="en-US" dirty="0">
                        <a:solidFill>
                          <a:schemeClr val="tx1"/>
                        </a:solidFill>
                      </a:endParaRPr>
                    </a:p>
                  </a:txBody>
                  <a:tcPr/>
                </a:tc>
                <a:tc>
                  <a:txBody>
                    <a:bodyPr/>
                    <a:lstStyle/>
                    <a:p>
                      <a:pPr algn="ctr"/>
                      <a:r>
                        <a:rPr lang="en-US" dirty="0" smtClean="0">
                          <a:solidFill>
                            <a:schemeClr val="tx1"/>
                          </a:solidFill>
                        </a:rPr>
                        <a:t>Meaning</a:t>
                      </a:r>
                      <a:endParaRPr lang="en-US" dirty="0">
                        <a:solidFill>
                          <a:schemeClr val="tx1"/>
                        </a:solidFill>
                      </a:endParaRPr>
                    </a:p>
                  </a:txBody>
                  <a:tcPr/>
                </a:tc>
              </a:tr>
              <a:tr h="370840">
                <a:tc>
                  <a:txBody>
                    <a:bodyPr/>
                    <a:lstStyle/>
                    <a:p>
                      <a:pPr algn="ctr"/>
                      <a:r>
                        <a:rPr lang="en-US" dirty="0" smtClean="0">
                          <a:solidFill>
                            <a:schemeClr val="tx1"/>
                          </a:solidFill>
                        </a:rPr>
                        <a:t>1</a:t>
                      </a:r>
                      <a:endParaRPr lang="en-US" dirty="0">
                        <a:solidFill>
                          <a:schemeClr val="tx1"/>
                        </a:solidFill>
                      </a:endParaRPr>
                    </a:p>
                  </a:txBody>
                  <a:tcPr/>
                </a:tc>
                <a:tc>
                  <a:txBody>
                    <a:bodyPr/>
                    <a:lstStyle/>
                    <a:p>
                      <a:pPr algn="ctr"/>
                      <a:r>
                        <a:rPr lang="en-US" dirty="0" smtClean="0">
                          <a:solidFill>
                            <a:schemeClr val="tx1"/>
                          </a:solidFill>
                        </a:rPr>
                        <a:t>0 dB</a:t>
                      </a:r>
                      <a:endParaRPr lang="en-US" dirty="0">
                        <a:solidFill>
                          <a:schemeClr val="tx1"/>
                        </a:solidFill>
                      </a:endParaRPr>
                    </a:p>
                  </a:txBody>
                  <a:tcPr/>
                </a:tc>
                <a:tc>
                  <a:txBody>
                    <a:bodyPr/>
                    <a:lstStyle/>
                    <a:p>
                      <a:pPr algn="l"/>
                      <a:r>
                        <a:rPr lang="en-US" dirty="0" smtClean="0">
                          <a:solidFill>
                            <a:schemeClr val="tx1"/>
                          </a:solidFill>
                        </a:rPr>
                        <a:t>No noise in the 2-port</a:t>
                      </a:r>
                      <a:endParaRPr lang="en-US" dirty="0">
                        <a:solidFill>
                          <a:schemeClr val="tx1"/>
                        </a:solidFill>
                      </a:endParaRPr>
                    </a:p>
                  </a:txBody>
                  <a:tcPr/>
                </a:tc>
              </a:tr>
              <a:tr h="370840">
                <a:tc>
                  <a:txBody>
                    <a:bodyPr/>
                    <a:lstStyle/>
                    <a:p>
                      <a:pPr algn="ctr"/>
                      <a:endParaRPr lang="en-US" dirty="0" smtClean="0">
                        <a:solidFill>
                          <a:schemeClr val="tx1"/>
                        </a:solidFill>
                      </a:endParaRPr>
                    </a:p>
                    <a:p>
                      <a:pPr algn="ctr"/>
                      <a:r>
                        <a:rPr lang="en-US" dirty="0" smtClean="0">
                          <a:solidFill>
                            <a:schemeClr val="tx1"/>
                          </a:solidFill>
                        </a:rPr>
                        <a:t>1.5</a:t>
                      </a:r>
                      <a:endParaRPr lang="en-US" dirty="0">
                        <a:solidFill>
                          <a:schemeClr val="tx1"/>
                        </a:solidFill>
                      </a:endParaRPr>
                    </a:p>
                  </a:txBody>
                  <a:tcPr/>
                </a:tc>
                <a:tc>
                  <a:txBody>
                    <a:bodyPr/>
                    <a:lstStyle/>
                    <a:p>
                      <a:pPr algn="ctr"/>
                      <a:endParaRPr lang="en-US" dirty="0" smtClean="0">
                        <a:solidFill>
                          <a:schemeClr val="tx1"/>
                        </a:solidFill>
                      </a:endParaRPr>
                    </a:p>
                    <a:p>
                      <a:pPr algn="ctr"/>
                      <a:r>
                        <a:rPr lang="en-US" dirty="0" smtClean="0">
                          <a:solidFill>
                            <a:schemeClr val="tx1"/>
                          </a:solidFill>
                        </a:rPr>
                        <a:t>1.76 dB</a:t>
                      </a:r>
                      <a:endParaRPr lang="en-US" dirty="0">
                        <a:solidFill>
                          <a:schemeClr val="tx1"/>
                        </a:solidFill>
                      </a:endParaRPr>
                    </a:p>
                  </a:txBody>
                  <a:tcPr/>
                </a:tc>
                <a:tc>
                  <a:txBody>
                    <a:bodyPr/>
                    <a:lstStyle/>
                    <a:p>
                      <a:pPr algn="l"/>
                      <a:r>
                        <a:rPr lang="en-US" dirty="0" smtClean="0">
                          <a:solidFill>
                            <a:schemeClr val="tx1"/>
                          </a:solidFill>
                        </a:rPr>
                        <a:t>The 2-port will</a:t>
                      </a:r>
                      <a:r>
                        <a:rPr lang="en-US" baseline="0" dirty="0" smtClean="0">
                          <a:solidFill>
                            <a:schemeClr val="tx1"/>
                          </a:solidFill>
                        </a:rPr>
                        <a:t> add 50% of the noise added by the input noise source </a:t>
                      </a:r>
                      <a:endParaRPr lang="en-US" dirty="0">
                        <a:solidFill>
                          <a:schemeClr val="tx1"/>
                        </a:solidFill>
                      </a:endParaRPr>
                    </a:p>
                  </a:txBody>
                  <a:tcPr/>
                </a:tc>
              </a:tr>
              <a:tr h="370840">
                <a:tc>
                  <a:txBody>
                    <a:bodyPr/>
                    <a:lstStyle/>
                    <a:p>
                      <a:pPr algn="ctr"/>
                      <a:endParaRPr lang="en-US" dirty="0" smtClean="0">
                        <a:solidFill>
                          <a:schemeClr val="tx1"/>
                        </a:solidFill>
                      </a:endParaRPr>
                    </a:p>
                    <a:p>
                      <a:pPr algn="ctr"/>
                      <a:r>
                        <a:rPr lang="en-US" dirty="0" smtClean="0">
                          <a:solidFill>
                            <a:schemeClr val="tx1"/>
                          </a:solidFill>
                        </a:rPr>
                        <a:t>2</a:t>
                      </a:r>
                      <a:endParaRPr lang="en-US" dirty="0">
                        <a:solidFill>
                          <a:schemeClr val="tx1"/>
                        </a:solidFill>
                      </a:endParaRPr>
                    </a:p>
                  </a:txBody>
                  <a:tcPr/>
                </a:tc>
                <a:tc>
                  <a:txBody>
                    <a:bodyPr/>
                    <a:lstStyle/>
                    <a:p>
                      <a:pPr algn="ctr"/>
                      <a:endParaRPr lang="en-US" dirty="0" smtClean="0">
                        <a:solidFill>
                          <a:schemeClr val="tx1"/>
                        </a:solidFill>
                      </a:endParaRPr>
                    </a:p>
                    <a:p>
                      <a:pPr algn="ctr"/>
                      <a:r>
                        <a:rPr lang="en-US" dirty="0" smtClean="0">
                          <a:solidFill>
                            <a:schemeClr val="tx1"/>
                          </a:solidFill>
                        </a:rPr>
                        <a:t>3 dB</a:t>
                      </a:r>
                      <a:endParaRPr lang="en-US" dirty="0">
                        <a:solidFill>
                          <a:schemeClr val="tx1"/>
                        </a:solidFill>
                      </a:endParaRPr>
                    </a:p>
                  </a:txBody>
                  <a:tcPr/>
                </a:tc>
                <a:tc>
                  <a:txBody>
                    <a:bodyPr/>
                    <a:lstStyle/>
                    <a:p>
                      <a:pPr algn="l"/>
                      <a:r>
                        <a:rPr lang="en-US" dirty="0" smtClean="0">
                          <a:solidFill>
                            <a:schemeClr val="tx1"/>
                          </a:solidFill>
                        </a:rPr>
                        <a:t>The 2-port will add the same noise amount</a:t>
                      </a:r>
                      <a:r>
                        <a:rPr lang="en-US" baseline="0" dirty="0" smtClean="0">
                          <a:solidFill>
                            <a:schemeClr val="tx1"/>
                          </a:solidFill>
                        </a:rPr>
                        <a:t> as input noise source</a:t>
                      </a:r>
                      <a:endParaRPr lang="en-US" dirty="0">
                        <a:solidFill>
                          <a:schemeClr val="tx1"/>
                        </a:solidFill>
                      </a:endParaRPr>
                    </a:p>
                  </a:txBody>
                  <a:tcPr/>
                </a:tc>
              </a:tr>
            </a:tbl>
          </a:graphicData>
        </a:graphic>
      </p:graphicFrame>
      <p:sp>
        <p:nvSpPr>
          <p:cNvPr id="12" name="TextBox 2"/>
          <p:cNvSpPr txBox="1">
            <a:spLocks noChangeArrowheads="1"/>
          </p:cNvSpPr>
          <p:nvPr/>
        </p:nvSpPr>
        <p:spPr bwMode="auto">
          <a:xfrm>
            <a:off x="1295400" y="4953000"/>
            <a:ext cx="70104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Typical LNA NF performances </a:t>
            </a:r>
          </a:p>
          <a:p>
            <a:pPr eaLnBrk="1" hangingPunct="1">
              <a:buFontTx/>
              <a:buChar char="-"/>
            </a:pPr>
            <a:r>
              <a:rPr lang="en-US" b="1" dirty="0" smtClean="0">
                <a:solidFill>
                  <a:srgbClr val="000000"/>
                </a:solidFill>
                <a:latin typeface="Franklin Gothic Medium Cond" pitchFamily="34" charset="0"/>
              </a:rPr>
              <a:t>CMOS, </a:t>
            </a:r>
            <a:r>
              <a:rPr lang="en-US" b="1" dirty="0" err="1" smtClean="0">
                <a:solidFill>
                  <a:srgbClr val="000000"/>
                </a:solidFill>
                <a:latin typeface="Franklin Gothic Medium Cond" pitchFamily="34" charset="0"/>
              </a:rPr>
              <a:t>SiGe</a:t>
            </a:r>
            <a:r>
              <a:rPr lang="en-US" b="1" dirty="0" smtClean="0">
                <a:solidFill>
                  <a:srgbClr val="000000"/>
                </a:solidFill>
                <a:latin typeface="Franklin Gothic Medium Cond" pitchFamily="34" charset="0"/>
              </a:rPr>
              <a:t> : 2~3.5 dB (with gain &gt; 20 dB)</a:t>
            </a:r>
          </a:p>
          <a:p>
            <a:pPr eaLnBrk="1" hangingPunct="1">
              <a:buFontTx/>
              <a:buChar char="-"/>
            </a:pPr>
            <a:r>
              <a:rPr lang="en-US" b="1" dirty="0" err="1" smtClean="0">
                <a:solidFill>
                  <a:srgbClr val="000000"/>
                </a:solidFill>
                <a:latin typeface="Franklin Gothic Medium Cond" pitchFamily="34" charset="0"/>
              </a:rPr>
              <a:t>GaAs</a:t>
            </a:r>
            <a:r>
              <a:rPr lang="en-US" b="1" dirty="0" smtClean="0">
                <a:solidFill>
                  <a:srgbClr val="000000"/>
                </a:solidFill>
                <a:latin typeface="Franklin Gothic Medium Cond" pitchFamily="34" charset="0"/>
              </a:rPr>
              <a:t>, </a:t>
            </a:r>
            <a:r>
              <a:rPr lang="en-US" b="1" dirty="0" err="1" smtClean="0">
                <a:solidFill>
                  <a:srgbClr val="000000"/>
                </a:solidFill>
                <a:latin typeface="Franklin Gothic Medium Cond" pitchFamily="34" charset="0"/>
              </a:rPr>
              <a:t>InP</a:t>
            </a:r>
            <a:r>
              <a:rPr lang="en-US" b="1" dirty="0" smtClean="0">
                <a:solidFill>
                  <a:srgbClr val="000000"/>
                </a:solidFill>
                <a:latin typeface="Franklin Gothic Medium Cond" pitchFamily="34" charset="0"/>
              </a:rPr>
              <a:t>: 1 ~ 2 dB (very good designs  &lt;1 dB, with gain &gt; 20 dB)</a:t>
            </a:r>
            <a:endParaRPr lang="en-US" b="1" dirty="0">
              <a:solidFill>
                <a:srgbClr val="000000"/>
              </a:solidFill>
              <a:latin typeface="Franklin Gothic Medium Cond" pitchFamily="34" charset="0"/>
            </a:endParaRPr>
          </a:p>
        </p:txBody>
      </p:sp>
      <p:sp>
        <p:nvSpPr>
          <p:cNvPr id="7" name="Slide Number Placeholder 6"/>
          <p:cNvSpPr>
            <a:spLocks noGrp="1"/>
          </p:cNvSpPr>
          <p:nvPr>
            <p:ph type="sldNum" sz="quarter" idx="11"/>
          </p:nvPr>
        </p:nvSpPr>
        <p:spPr/>
        <p:txBody>
          <a:bodyPr/>
          <a:lstStyle/>
          <a:p>
            <a:pPr>
              <a:defRPr/>
            </a:pPr>
            <a:fld id="{18299DBC-902B-41D7-A3A4-44EB87A37C73}" type="slidenum">
              <a:rPr lang="en-US" smtClean="0"/>
              <a:pPr>
                <a:defRPr/>
              </a:pPr>
              <a:t>50</a:t>
            </a:fld>
            <a:endParaRPr lang="en-US"/>
          </a:p>
        </p:txBody>
      </p:sp>
    </p:spTree>
    <p:extLst>
      <p:ext uri="{BB962C8B-B14F-4D97-AF65-F5344CB8AC3E}">
        <p14:creationId xmlns:p14="http://schemas.microsoft.com/office/powerpoint/2010/main" val="3863629526"/>
      </p:ext>
    </p:extLst>
  </p:cSld>
  <p:clrMapOvr>
    <a:masterClrMapping/>
  </p:clrMapOv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Freeform 56"/>
          <p:cNvSpPr/>
          <p:nvPr/>
        </p:nvSpPr>
        <p:spPr>
          <a:xfrm>
            <a:off x="7468938" y="2133600"/>
            <a:ext cx="897296" cy="813109"/>
          </a:xfrm>
          <a:custGeom>
            <a:avLst/>
            <a:gdLst>
              <a:gd name="connsiteX0" fmla="*/ 224634 w 897296"/>
              <a:gd name="connsiteY0" fmla="*/ 777766 h 813109"/>
              <a:gd name="connsiteX1" fmla="*/ 172083 w 897296"/>
              <a:gd name="connsiteY1" fmla="*/ 746234 h 813109"/>
              <a:gd name="connsiteX2" fmla="*/ 109021 w 897296"/>
              <a:gd name="connsiteY2" fmla="*/ 704193 h 813109"/>
              <a:gd name="connsiteX3" fmla="*/ 88000 w 897296"/>
              <a:gd name="connsiteY3" fmla="*/ 672662 h 813109"/>
              <a:gd name="connsiteX4" fmla="*/ 56469 w 897296"/>
              <a:gd name="connsiteY4" fmla="*/ 641131 h 813109"/>
              <a:gd name="connsiteX5" fmla="*/ 35448 w 897296"/>
              <a:gd name="connsiteY5" fmla="*/ 599090 h 813109"/>
              <a:gd name="connsiteX6" fmla="*/ 14428 w 897296"/>
              <a:gd name="connsiteY6" fmla="*/ 567559 h 813109"/>
              <a:gd name="connsiteX7" fmla="*/ 14428 w 897296"/>
              <a:gd name="connsiteY7" fmla="*/ 273269 h 813109"/>
              <a:gd name="connsiteX8" fmla="*/ 35448 w 897296"/>
              <a:gd name="connsiteY8" fmla="*/ 210207 h 813109"/>
              <a:gd name="connsiteX9" fmla="*/ 77490 w 897296"/>
              <a:gd name="connsiteY9" fmla="*/ 136634 h 813109"/>
              <a:gd name="connsiteX10" fmla="*/ 109021 w 897296"/>
              <a:gd name="connsiteY10" fmla="*/ 105103 h 813109"/>
              <a:gd name="connsiteX11" fmla="*/ 172083 w 897296"/>
              <a:gd name="connsiteY11" fmla="*/ 84083 h 813109"/>
              <a:gd name="connsiteX12" fmla="*/ 298207 w 897296"/>
              <a:gd name="connsiteY12" fmla="*/ 31531 h 813109"/>
              <a:gd name="connsiteX13" fmla="*/ 445352 w 897296"/>
              <a:gd name="connsiteY13" fmla="*/ 10510 h 813109"/>
              <a:gd name="connsiteX14" fmla="*/ 476883 w 897296"/>
              <a:gd name="connsiteY14" fmla="*/ 0 h 813109"/>
              <a:gd name="connsiteX15" fmla="*/ 676579 w 897296"/>
              <a:gd name="connsiteY15" fmla="*/ 10510 h 813109"/>
              <a:gd name="connsiteX16" fmla="*/ 708110 w 897296"/>
              <a:gd name="connsiteY16" fmla="*/ 31531 h 813109"/>
              <a:gd name="connsiteX17" fmla="*/ 781683 w 897296"/>
              <a:gd name="connsiteY17" fmla="*/ 94593 h 813109"/>
              <a:gd name="connsiteX18" fmla="*/ 802703 w 897296"/>
              <a:gd name="connsiteY18" fmla="*/ 136634 h 813109"/>
              <a:gd name="connsiteX19" fmla="*/ 844745 w 897296"/>
              <a:gd name="connsiteY19" fmla="*/ 210207 h 813109"/>
              <a:gd name="connsiteX20" fmla="*/ 865765 w 897296"/>
              <a:gd name="connsiteY20" fmla="*/ 273269 h 813109"/>
              <a:gd name="connsiteX21" fmla="*/ 886786 w 897296"/>
              <a:gd name="connsiteY21" fmla="*/ 346841 h 813109"/>
              <a:gd name="connsiteX22" fmla="*/ 897296 w 897296"/>
              <a:gd name="connsiteY22" fmla="*/ 420414 h 813109"/>
              <a:gd name="connsiteX23" fmla="*/ 876276 w 897296"/>
              <a:gd name="connsiteY23" fmla="*/ 609600 h 813109"/>
              <a:gd name="connsiteX24" fmla="*/ 855255 w 897296"/>
              <a:gd name="connsiteY24" fmla="*/ 641131 h 813109"/>
              <a:gd name="connsiteX25" fmla="*/ 823724 w 897296"/>
              <a:gd name="connsiteY25" fmla="*/ 672662 h 813109"/>
              <a:gd name="connsiteX26" fmla="*/ 792193 w 897296"/>
              <a:gd name="connsiteY26" fmla="*/ 683172 h 813109"/>
              <a:gd name="connsiteX27" fmla="*/ 729131 w 897296"/>
              <a:gd name="connsiteY27" fmla="*/ 714703 h 813109"/>
              <a:gd name="connsiteX28" fmla="*/ 697600 w 897296"/>
              <a:gd name="connsiteY28" fmla="*/ 735724 h 813109"/>
              <a:gd name="connsiteX29" fmla="*/ 666069 w 897296"/>
              <a:gd name="connsiteY29" fmla="*/ 746234 h 813109"/>
              <a:gd name="connsiteX30" fmla="*/ 624028 w 897296"/>
              <a:gd name="connsiteY30" fmla="*/ 767255 h 813109"/>
              <a:gd name="connsiteX31" fmla="*/ 518924 w 897296"/>
              <a:gd name="connsiteY31" fmla="*/ 798786 h 813109"/>
              <a:gd name="connsiteX32" fmla="*/ 382290 w 897296"/>
              <a:gd name="connsiteY32" fmla="*/ 809297 h 813109"/>
              <a:gd name="connsiteX33" fmla="*/ 172083 w 897296"/>
              <a:gd name="connsiteY33" fmla="*/ 777766 h 813109"/>
              <a:gd name="connsiteX34" fmla="*/ 161572 w 897296"/>
              <a:gd name="connsiteY34" fmla="*/ 735724 h 813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897296" h="813109">
                <a:moveTo>
                  <a:pt x="224634" y="777766"/>
                </a:moveTo>
                <a:cubicBezTo>
                  <a:pt x="207117" y="767255"/>
                  <a:pt x="189318" y="757202"/>
                  <a:pt x="172083" y="746234"/>
                </a:cubicBezTo>
                <a:cubicBezTo>
                  <a:pt x="150769" y="732670"/>
                  <a:pt x="109021" y="704193"/>
                  <a:pt x="109021" y="704193"/>
                </a:cubicBezTo>
                <a:cubicBezTo>
                  <a:pt x="102014" y="693683"/>
                  <a:pt x="96087" y="682366"/>
                  <a:pt x="88000" y="672662"/>
                </a:cubicBezTo>
                <a:cubicBezTo>
                  <a:pt x="78484" y="661243"/>
                  <a:pt x="65109" y="653226"/>
                  <a:pt x="56469" y="641131"/>
                </a:cubicBezTo>
                <a:cubicBezTo>
                  <a:pt x="47362" y="628382"/>
                  <a:pt x="43221" y="612693"/>
                  <a:pt x="35448" y="599090"/>
                </a:cubicBezTo>
                <a:cubicBezTo>
                  <a:pt x="29181" y="588123"/>
                  <a:pt x="21435" y="578069"/>
                  <a:pt x="14428" y="567559"/>
                </a:cubicBezTo>
                <a:cubicBezTo>
                  <a:pt x="-3552" y="441709"/>
                  <a:pt x="-6028" y="457371"/>
                  <a:pt x="14428" y="273269"/>
                </a:cubicBezTo>
                <a:cubicBezTo>
                  <a:pt x="16875" y="251247"/>
                  <a:pt x="25539" y="230025"/>
                  <a:pt x="35448" y="210207"/>
                </a:cubicBezTo>
                <a:cubicBezTo>
                  <a:pt x="48297" y="184509"/>
                  <a:pt x="58921" y="158917"/>
                  <a:pt x="77490" y="136634"/>
                </a:cubicBezTo>
                <a:cubicBezTo>
                  <a:pt x="87006" y="125215"/>
                  <a:pt x="96028" y="112321"/>
                  <a:pt x="109021" y="105103"/>
                </a:cubicBezTo>
                <a:cubicBezTo>
                  <a:pt x="128390" y="94342"/>
                  <a:pt x="172083" y="84083"/>
                  <a:pt x="172083" y="84083"/>
                </a:cubicBezTo>
                <a:cubicBezTo>
                  <a:pt x="216539" y="54445"/>
                  <a:pt x="230384" y="41220"/>
                  <a:pt x="298207" y="31531"/>
                </a:cubicBezTo>
                <a:lnTo>
                  <a:pt x="445352" y="10510"/>
                </a:lnTo>
                <a:cubicBezTo>
                  <a:pt x="455862" y="7007"/>
                  <a:pt x="465804" y="0"/>
                  <a:pt x="476883" y="0"/>
                </a:cubicBezTo>
                <a:cubicBezTo>
                  <a:pt x="543540" y="0"/>
                  <a:pt x="610533" y="1504"/>
                  <a:pt x="676579" y="10510"/>
                </a:cubicBezTo>
                <a:cubicBezTo>
                  <a:pt x="689095" y="12217"/>
                  <a:pt x="697831" y="24189"/>
                  <a:pt x="708110" y="31531"/>
                </a:cubicBezTo>
                <a:cubicBezTo>
                  <a:pt x="755303" y="65241"/>
                  <a:pt x="743484" y="56394"/>
                  <a:pt x="781683" y="94593"/>
                </a:cubicBezTo>
                <a:cubicBezTo>
                  <a:pt x="788690" y="108607"/>
                  <a:pt x="794930" y="123031"/>
                  <a:pt x="802703" y="136634"/>
                </a:cubicBezTo>
                <a:cubicBezTo>
                  <a:pt x="827982" y="180873"/>
                  <a:pt x="823573" y="157276"/>
                  <a:pt x="844745" y="210207"/>
                </a:cubicBezTo>
                <a:cubicBezTo>
                  <a:pt x="852974" y="230780"/>
                  <a:pt x="858758" y="252248"/>
                  <a:pt x="865765" y="273269"/>
                </a:cubicBezTo>
                <a:cubicBezTo>
                  <a:pt x="874772" y="300291"/>
                  <a:pt x="881506" y="317798"/>
                  <a:pt x="886786" y="346841"/>
                </a:cubicBezTo>
                <a:cubicBezTo>
                  <a:pt x="891217" y="371215"/>
                  <a:pt x="893793" y="395890"/>
                  <a:pt x="897296" y="420414"/>
                </a:cubicBezTo>
                <a:cubicBezTo>
                  <a:pt x="895983" y="440102"/>
                  <a:pt x="901351" y="559450"/>
                  <a:pt x="876276" y="609600"/>
                </a:cubicBezTo>
                <a:cubicBezTo>
                  <a:pt x="870627" y="620898"/>
                  <a:pt x="863342" y="631427"/>
                  <a:pt x="855255" y="641131"/>
                </a:cubicBezTo>
                <a:cubicBezTo>
                  <a:pt x="845739" y="652550"/>
                  <a:pt x="836092" y="664417"/>
                  <a:pt x="823724" y="672662"/>
                </a:cubicBezTo>
                <a:cubicBezTo>
                  <a:pt x="814506" y="678807"/>
                  <a:pt x="802703" y="679669"/>
                  <a:pt x="792193" y="683172"/>
                </a:cubicBezTo>
                <a:cubicBezTo>
                  <a:pt x="701829" y="743416"/>
                  <a:pt x="816160" y="671188"/>
                  <a:pt x="729131" y="714703"/>
                </a:cubicBezTo>
                <a:cubicBezTo>
                  <a:pt x="717833" y="720352"/>
                  <a:pt x="708898" y="730075"/>
                  <a:pt x="697600" y="735724"/>
                </a:cubicBezTo>
                <a:cubicBezTo>
                  <a:pt x="687691" y="740679"/>
                  <a:pt x="676252" y="741870"/>
                  <a:pt x="666069" y="746234"/>
                </a:cubicBezTo>
                <a:cubicBezTo>
                  <a:pt x="651668" y="752406"/>
                  <a:pt x="638575" y="761436"/>
                  <a:pt x="624028" y="767255"/>
                </a:cubicBezTo>
                <a:cubicBezTo>
                  <a:pt x="611071" y="772438"/>
                  <a:pt x="540864" y="796205"/>
                  <a:pt x="518924" y="798786"/>
                </a:cubicBezTo>
                <a:cubicBezTo>
                  <a:pt x="473558" y="804123"/>
                  <a:pt x="427835" y="805793"/>
                  <a:pt x="382290" y="809297"/>
                </a:cubicBezTo>
                <a:cubicBezTo>
                  <a:pt x="378761" y="809089"/>
                  <a:pt x="213503" y="829541"/>
                  <a:pt x="172083" y="777766"/>
                </a:cubicBezTo>
                <a:cubicBezTo>
                  <a:pt x="160464" y="763243"/>
                  <a:pt x="161572" y="750884"/>
                  <a:pt x="161572" y="735724"/>
                </a:cubicBez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Freeform 46"/>
          <p:cNvSpPr/>
          <p:nvPr/>
        </p:nvSpPr>
        <p:spPr>
          <a:xfrm>
            <a:off x="4319752" y="4046482"/>
            <a:ext cx="3178899" cy="2201917"/>
          </a:xfrm>
          <a:custGeom>
            <a:avLst/>
            <a:gdLst>
              <a:gd name="connsiteX0" fmla="*/ 2448910 w 3178899"/>
              <a:gd name="connsiteY0" fmla="*/ 1870841 h 1954924"/>
              <a:gd name="connsiteX1" fmla="*/ 2312276 w 3178899"/>
              <a:gd name="connsiteY1" fmla="*/ 1912883 h 1954924"/>
              <a:gd name="connsiteX2" fmla="*/ 2249214 w 3178899"/>
              <a:gd name="connsiteY2" fmla="*/ 1923393 h 1954924"/>
              <a:gd name="connsiteX3" fmla="*/ 2217682 w 3178899"/>
              <a:gd name="connsiteY3" fmla="*/ 1933903 h 1954924"/>
              <a:gd name="connsiteX4" fmla="*/ 2049517 w 3178899"/>
              <a:gd name="connsiteY4" fmla="*/ 1954924 h 1954924"/>
              <a:gd name="connsiteX5" fmla="*/ 1271751 w 3178899"/>
              <a:gd name="connsiteY5" fmla="*/ 1944414 h 1954924"/>
              <a:gd name="connsiteX6" fmla="*/ 1240220 w 3178899"/>
              <a:gd name="connsiteY6" fmla="*/ 1933903 h 1954924"/>
              <a:gd name="connsiteX7" fmla="*/ 1145627 w 3178899"/>
              <a:gd name="connsiteY7" fmla="*/ 1912883 h 1954924"/>
              <a:gd name="connsiteX8" fmla="*/ 987972 w 3178899"/>
              <a:gd name="connsiteY8" fmla="*/ 1891862 h 1954924"/>
              <a:gd name="connsiteX9" fmla="*/ 861848 w 3178899"/>
              <a:gd name="connsiteY9" fmla="*/ 1860331 h 1954924"/>
              <a:gd name="connsiteX10" fmla="*/ 788276 w 3178899"/>
              <a:gd name="connsiteY10" fmla="*/ 1839310 h 1954924"/>
              <a:gd name="connsiteX11" fmla="*/ 756745 w 3178899"/>
              <a:gd name="connsiteY11" fmla="*/ 1828800 h 1954924"/>
              <a:gd name="connsiteX12" fmla="*/ 704193 w 3178899"/>
              <a:gd name="connsiteY12" fmla="*/ 1818289 h 1954924"/>
              <a:gd name="connsiteX13" fmla="*/ 651641 w 3178899"/>
              <a:gd name="connsiteY13" fmla="*/ 1797269 h 1954924"/>
              <a:gd name="connsiteX14" fmla="*/ 609600 w 3178899"/>
              <a:gd name="connsiteY14" fmla="*/ 1786758 h 1954924"/>
              <a:gd name="connsiteX15" fmla="*/ 557048 w 3178899"/>
              <a:gd name="connsiteY15" fmla="*/ 1765738 h 1954924"/>
              <a:gd name="connsiteX16" fmla="*/ 515007 w 3178899"/>
              <a:gd name="connsiteY16" fmla="*/ 1755227 h 1954924"/>
              <a:gd name="connsiteX17" fmla="*/ 462455 w 3178899"/>
              <a:gd name="connsiteY17" fmla="*/ 1734207 h 1954924"/>
              <a:gd name="connsiteX18" fmla="*/ 430924 w 3178899"/>
              <a:gd name="connsiteY18" fmla="*/ 1713186 h 1954924"/>
              <a:gd name="connsiteX19" fmla="*/ 388882 w 3178899"/>
              <a:gd name="connsiteY19" fmla="*/ 1702676 h 1954924"/>
              <a:gd name="connsiteX20" fmla="*/ 357351 w 3178899"/>
              <a:gd name="connsiteY20" fmla="*/ 1681655 h 1954924"/>
              <a:gd name="connsiteX21" fmla="*/ 273269 w 3178899"/>
              <a:gd name="connsiteY21" fmla="*/ 1660634 h 1954924"/>
              <a:gd name="connsiteX22" fmla="*/ 220717 w 3178899"/>
              <a:gd name="connsiteY22" fmla="*/ 1629103 h 1954924"/>
              <a:gd name="connsiteX23" fmla="*/ 157655 w 3178899"/>
              <a:gd name="connsiteY23" fmla="*/ 1608083 h 1954924"/>
              <a:gd name="connsiteX24" fmla="*/ 115614 w 3178899"/>
              <a:gd name="connsiteY24" fmla="*/ 1576551 h 1954924"/>
              <a:gd name="connsiteX25" fmla="*/ 84082 w 3178899"/>
              <a:gd name="connsiteY25" fmla="*/ 1566041 h 1954924"/>
              <a:gd name="connsiteX26" fmla="*/ 31531 w 3178899"/>
              <a:gd name="connsiteY26" fmla="*/ 1502979 h 1954924"/>
              <a:gd name="connsiteX27" fmla="*/ 10510 w 3178899"/>
              <a:gd name="connsiteY27" fmla="*/ 1439917 h 1954924"/>
              <a:gd name="connsiteX28" fmla="*/ 0 w 3178899"/>
              <a:gd name="connsiteY28" fmla="*/ 1408386 h 1954924"/>
              <a:gd name="connsiteX29" fmla="*/ 10510 w 3178899"/>
              <a:gd name="connsiteY29" fmla="*/ 1229710 h 1954924"/>
              <a:gd name="connsiteX30" fmla="*/ 21020 w 3178899"/>
              <a:gd name="connsiteY30" fmla="*/ 1187669 h 1954924"/>
              <a:gd name="connsiteX31" fmla="*/ 42041 w 3178899"/>
              <a:gd name="connsiteY31" fmla="*/ 1124607 h 1954924"/>
              <a:gd name="connsiteX32" fmla="*/ 52551 w 3178899"/>
              <a:gd name="connsiteY32" fmla="*/ 1093076 h 1954924"/>
              <a:gd name="connsiteX33" fmla="*/ 94593 w 3178899"/>
              <a:gd name="connsiteY33" fmla="*/ 1030014 h 1954924"/>
              <a:gd name="connsiteX34" fmla="*/ 115614 w 3178899"/>
              <a:gd name="connsiteY34" fmla="*/ 998483 h 1954924"/>
              <a:gd name="connsiteX35" fmla="*/ 178676 w 3178899"/>
              <a:gd name="connsiteY35" fmla="*/ 956441 h 1954924"/>
              <a:gd name="connsiteX36" fmla="*/ 241738 w 3178899"/>
              <a:gd name="connsiteY36" fmla="*/ 914400 h 1954924"/>
              <a:gd name="connsiteX37" fmla="*/ 273269 w 3178899"/>
              <a:gd name="connsiteY37" fmla="*/ 893379 h 1954924"/>
              <a:gd name="connsiteX38" fmla="*/ 420414 w 3178899"/>
              <a:gd name="connsiteY38" fmla="*/ 872358 h 1954924"/>
              <a:gd name="connsiteX39" fmla="*/ 662151 w 3178899"/>
              <a:gd name="connsiteY39" fmla="*/ 861848 h 1954924"/>
              <a:gd name="connsiteX40" fmla="*/ 861848 w 3178899"/>
              <a:gd name="connsiteY40" fmla="*/ 851338 h 1954924"/>
              <a:gd name="connsiteX41" fmla="*/ 924910 w 3178899"/>
              <a:gd name="connsiteY41" fmla="*/ 819807 h 1954924"/>
              <a:gd name="connsiteX42" fmla="*/ 945931 w 3178899"/>
              <a:gd name="connsiteY42" fmla="*/ 788276 h 1954924"/>
              <a:gd name="connsiteX43" fmla="*/ 956441 w 3178899"/>
              <a:gd name="connsiteY43" fmla="*/ 714703 h 1954924"/>
              <a:gd name="connsiteX44" fmla="*/ 956441 w 3178899"/>
              <a:gd name="connsiteY44" fmla="*/ 136634 h 1954924"/>
              <a:gd name="connsiteX45" fmla="*/ 1030014 w 3178899"/>
              <a:gd name="connsiteY45" fmla="*/ 42041 h 1954924"/>
              <a:gd name="connsiteX46" fmla="*/ 1061545 w 3178899"/>
              <a:gd name="connsiteY46" fmla="*/ 21020 h 1954924"/>
              <a:gd name="connsiteX47" fmla="*/ 1124607 w 3178899"/>
              <a:gd name="connsiteY47" fmla="*/ 0 h 1954924"/>
              <a:gd name="connsiteX48" fmla="*/ 1408386 w 3178899"/>
              <a:gd name="connsiteY48" fmla="*/ 10510 h 1954924"/>
              <a:gd name="connsiteX49" fmla="*/ 1439917 w 3178899"/>
              <a:gd name="connsiteY49" fmla="*/ 21020 h 1954924"/>
              <a:gd name="connsiteX50" fmla="*/ 1502979 w 3178899"/>
              <a:gd name="connsiteY50" fmla="*/ 31531 h 1954924"/>
              <a:gd name="connsiteX51" fmla="*/ 1629103 w 3178899"/>
              <a:gd name="connsiteY51" fmla="*/ 63062 h 1954924"/>
              <a:gd name="connsiteX52" fmla="*/ 1671145 w 3178899"/>
              <a:gd name="connsiteY52" fmla="*/ 73572 h 1954924"/>
              <a:gd name="connsiteX53" fmla="*/ 1744717 w 3178899"/>
              <a:gd name="connsiteY53" fmla="*/ 84083 h 1954924"/>
              <a:gd name="connsiteX54" fmla="*/ 1807779 w 3178899"/>
              <a:gd name="connsiteY54" fmla="*/ 115614 h 1954924"/>
              <a:gd name="connsiteX55" fmla="*/ 1818289 w 3178899"/>
              <a:gd name="connsiteY55" fmla="*/ 147145 h 1954924"/>
              <a:gd name="connsiteX56" fmla="*/ 1818289 w 3178899"/>
              <a:gd name="connsiteY56" fmla="*/ 504496 h 1954924"/>
              <a:gd name="connsiteX57" fmla="*/ 1849820 w 3178899"/>
              <a:gd name="connsiteY57" fmla="*/ 683172 h 1954924"/>
              <a:gd name="connsiteX58" fmla="*/ 1933903 w 3178899"/>
              <a:gd name="connsiteY58" fmla="*/ 704193 h 1954924"/>
              <a:gd name="connsiteX59" fmla="*/ 1975945 w 3178899"/>
              <a:gd name="connsiteY59" fmla="*/ 714703 h 1954924"/>
              <a:gd name="connsiteX60" fmla="*/ 2333296 w 3178899"/>
              <a:gd name="connsiteY60" fmla="*/ 735724 h 1954924"/>
              <a:gd name="connsiteX61" fmla="*/ 2690648 w 3178899"/>
              <a:gd name="connsiteY61" fmla="*/ 746234 h 1954924"/>
              <a:gd name="connsiteX62" fmla="*/ 2774731 w 3178899"/>
              <a:gd name="connsiteY62" fmla="*/ 767255 h 1954924"/>
              <a:gd name="connsiteX63" fmla="*/ 2879834 w 3178899"/>
              <a:gd name="connsiteY63" fmla="*/ 788276 h 1954924"/>
              <a:gd name="connsiteX64" fmla="*/ 2974427 w 3178899"/>
              <a:gd name="connsiteY64" fmla="*/ 809296 h 1954924"/>
              <a:gd name="connsiteX65" fmla="*/ 3005958 w 3178899"/>
              <a:gd name="connsiteY65" fmla="*/ 830317 h 1954924"/>
              <a:gd name="connsiteX66" fmla="*/ 3079531 w 3178899"/>
              <a:gd name="connsiteY66" fmla="*/ 872358 h 1954924"/>
              <a:gd name="connsiteX67" fmla="*/ 3142593 w 3178899"/>
              <a:gd name="connsiteY67" fmla="*/ 935420 h 1954924"/>
              <a:gd name="connsiteX68" fmla="*/ 3153103 w 3178899"/>
              <a:gd name="connsiteY68" fmla="*/ 966951 h 1954924"/>
              <a:gd name="connsiteX69" fmla="*/ 3174124 w 3178899"/>
              <a:gd name="connsiteY69" fmla="*/ 998483 h 1954924"/>
              <a:gd name="connsiteX70" fmla="*/ 3153103 w 3178899"/>
              <a:gd name="connsiteY70" fmla="*/ 1187669 h 1954924"/>
              <a:gd name="connsiteX71" fmla="*/ 3142593 w 3178899"/>
              <a:gd name="connsiteY71" fmla="*/ 1240220 h 1954924"/>
              <a:gd name="connsiteX72" fmla="*/ 3111062 w 3178899"/>
              <a:gd name="connsiteY72" fmla="*/ 1313793 h 1954924"/>
              <a:gd name="connsiteX73" fmla="*/ 3069020 w 3178899"/>
              <a:gd name="connsiteY73" fmla="*/ 1429407 h 1954924"/>
              <a:gd name="connsiteX74" fmla="*/ 3037489 w 3178899"/>
              <a:gd name="connsiteY74" fmla="*/ 1545020 h 1954924"/>
              <a:gd name="connsiteX75" fmla="*/ 3026979 w 3178899"/>
              <a:gd name="connsiteY75" fmla="*/ 1576551 h 1954924"/>
              <a:gd name="connsiteX76" fmla="*/ 3005958 w 3178899"/>
              <a:gd name="connsiteY76" fmla="*/ 1608083 h 1954924"/>
              <a:gd name="connsiteX77" fmla="*/ 2963917 w 3178899"/>
              <a:gd name="connsiteY77" fmla="*/ 1734207 h 1954924"/>
              <a:gd name="connsiteX78" fmla="*/ 2953407 w 3178899"/>
              <a:gd name="connsiteY78" fmla="*/ 1765738 h 1954924"/>
              <a:gd name="connsiteX79" fmla="*/ 2921876 w 3178899"/>
              <a:gd name="connsiteY79" fmla="*/ 1807779 h 1954924"/>
              <a:gd name="connsiteX80" fmla="*/ 2858814 w 3178899"/>
              <a:gd name="connsiteY80" fmla="*/ 1860331 h 1954924"/>
              <a:gd name="connsiteX81" fmla="*/ 2795751 w 3178899"/>
              <a:gd name="connsiteY81" fmla="*/ 1881351 h 1954924"/>
              <a:gd name="connsiteX82" fmla="*/ 2764220 w 3178899"/>
              <a:gd name="connsiteY82" fmla="*/ 1891862 h 1954924"/>
              <a:gd name="connsiteX83" fmla="*/ 2732689 w 3178899"/>
              <a:gd name="connsiteY83" fmla="*/ 1912883 h 1954924"/>
              <a:gd name="connsiteX84" fmla="*/ 2669627 w 3178899"/>
              <a:gd name="connsiteY84" fmla="*/ 1933903 h 1954924"/>
              <a:gd name="connsiteX85" fmla="*/ 2354317 w 3178899"/>
              <a:gd name="connsiteY85" fmla="*/ 1923393 h 1954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Lst>
            <a:rect l="l" t="t" r="r" b="b"/>
            <a:pathLst>
              <a:path w="3178899" h="1954924">
                <a:moveTo>
                  <a:pt x="2448910" y="1870841"/>
                </a:moveTo>
                <a:cubicBezTo>
                  <a:pt x="2404729" y="1885568"/>
                  <a:pt x="2358696" y="1903599"/>
                  <a:pt x="2312276" y="1912883"/>
                </a:cubicBezTo>
                <a:cubicBezTo>
                  <a:pt x="2291379" y="1917062"/>
                  <a:pt x="2270017" y="1918770"/>
                  <a:pt x="2249214" y="1923393"/>
                </a:cubicBezTo>
                <a:cubicBezTo>
                  <a:pt x="2238399" y="1925796"/>
                  <a:pt x="2228546" y="1931730"/>
                  <a:pt x="2217682" y="1933903"/>
                </a:cubicBezTo>
                <a:cubicBezTo>
                  <a:pt x="2180176" y="1941404"/>
                  <a:pt x="2082324" y="1951279"/>
                  <a:pt x="2049517" y="1954924"/>
                </a:cubicBezTo>
                <a:lnTo>
                  <a:pt x="1271751" y="1944414"/>
                </a:lnTo>
                <a:cubicBezTo>
                  <a:pt x="1260676" y="1944126"/>
                  <a:pt x="1250873" y="1936947"/>
                  <a:pt x="1240220" y="1933903"/>
                </a:cubicBezTo>
                <a:cubicBezTo>
                  <a:pt x="1218365" y="1927659"/>
                  <a:pt x="1165946" y="1915592"/>
                  <a:pt x="1145627" y="1912883"/>
                </a:cubicBezTo>
                <a:cubicBezTo>
                  <a:pt x="1082921" y="1904522"/>
                  <a:pt x="1044519" y="1907284"/>
                  <a:pt x="987972" y="1891862"/>
                </a:cubicBezTo>
                <a:cubicBezTo>
                  <a:pt x="857102" y="1856170"/>
                  <a:pt x="992537" y="1882112"/>
                  <a:pt x="861848" y="1860331"/>
                </a:cubicBezTo>
                <a:cubicBezTo>
                  <a:pt x="786267" y="1835136"/>
                  <a:pt x="880631" y="1865696"/>
                  <a:pt x="788276" y="1839310"/>
                </a:cubicBezTo>
                <a:cubicBezTo>
                  <a:pt x="777623" y="1836266"/>
                  <a:pt x="767493" y="1831487"/>
                  <a:pt x="756745" y="1828800"/>
                </a:cubicBezTo>
                <a:cubicBezTo>
                  <a:pt x="739414" y="1824467"/>
                  <a:pt x="721304" y="1823422"/>
                  <a:pt x="704193" y="1818289"/>
                </a:cubicBezTo>
                <a:cubicBezTo>
                  <a:pt x="686122" y="1812868"/>
                  <a:pt x="669539" y="1803235"/>
                  <a:pt x="651641" y="1797269"/>
                </a:cubicBezTo>
                <a:cubicBezTo>
                  <a:pt x="637937" y="1792701"/>
                  <a:pt x="623304" y="1791326"/>
                  <a:pt x="609600" y="1786758"/>
                </a:cubicBezTo>
                <a:cubicBezTo>
                  <a:pt x="591702" y="1780792"/>
                  <a:pt x="574946" y="1771704"/>
                  <a:pt x="557048" y="1765738"/>
                </a:cubicBezTo>
                <a:cubicBezTo>
                  <a:pt x="543344" y="1761170"/>
                  <a:pt x="528711" y="1759795"/>
                  <a:pt x="515007" y="1755227"/>
                </a:cubicBezTo>
                <a:cubicBezTo>
                  <a:pt x="497109" y="1749261"/>
                  <a:pt x="479330" y="1742644"/>
                  <a:pt x="462455" y="1734207"/>
                </a:cubicBezTo>
                <a:cubicBezTo>
                  <a:pt x="451157" y="1728558"/>
                  <a:pt x="442535" y="1718162"/>
                  <a:pt x="430924" y="1713186"/>
                </a:cubicBezTo>
                <a:cubicBezTo>
                  <a:pt x="417647" y="1707496"/>
                  <a:pt x="402896" y="1706179"/>
                  <a:pt x="388882" y="1702676"/>
                </a:cubicBezTo>
                <a:cubicBezTo>
                  <a:pt x="378372" y="1695669"/>
                  <a:pt x="369222" y="1685972"/>
                  <a:pt x="357351" y="1681655"/>
                </a:cubicBezTo>
                <a:cubicBezTo>
                  <a:pt x="330200" y="1671782"/>
                  <a:pt x="273269" y="1660634"/>
                  <a:pt x="273269" y="1660634"/>
                </a:cubicBezTo>
                <a:cubicBezTo>
                  <a:pt x="255752" y="1650124"/>
                  <a:pt x="239314" y="1637556"/>
                  <a:pt x="220717" y="1629103"/>
                </a:cubicBezTo>
                <a:cubicBezTo>
                  <a:pt x="200545" y="1619934"/>
                  <a:pt x="157655" y="1608083"/>
                  <a:pt x="157655" y="1608083"/>
                </a:cubicBezTo>
                <a:cubicBezTo>
                  <a:pt x="143641" y="1597572"/>
                  <a:pt x="130823" y="1585242"/>
                  <a:pt x="115614" y="1576551"/>
                </a:cubicBezTo>
                <a:cubicBezTo>
                  <a:pt x="105995" y="1571054"/>
                  <a:pt x="93300" y="1572187"/>
                  <a:pt x="84082" y="1566041"/>
                </a:cubicBezTo>
                <a:cubicBezTo>
                  <a:pt x="68449" y="1555619"/>
                  <a:pt x="39695" y="1521348"/>
                  <a:pt x="31531" y="1502979"/>
                </a:cubicBezTo>
                <a:cubicBezTo>
                  <a:pt x="22532" y="1482731"/>
                  <a:pt x="17517" y="1460938"/>
                  <a:pt x="10510" y="1439917"/>
                </a:cubicBezTo>
                <a:lnTo>
                  <a:pt x="0" y="1408386"/>
                </a:lnTo>
                <a:cubicBezTo>
                  <a:pt x="3503" y="1348827"/>
                  <a:pt x="4854" y="1289103"/>
                  <a:pt x="10510" y="1229710"/>
                </a:cubicBezTo>
                <a:cubicBezTo>
                  <a:pt x="11879" y="1215330"/>
                  <a:pt x="16869" y="1201505"/>
                  <a:pt x="21020" y="1187669"/>
                </a:cubicBezTo>
                <a:cubicBezTo>
                  <a:pt x="27387" y="1166446"/>
                  <a:pt x="35034" y="1145628"/>
                  <a:pt x="42041" y="1124607"/>
                </a:cubicBezTo>
                <a:cubicBezTo>
                  <a:pt x="45544" y="1114097"/>
                  <a:pt x="46406" y="1102294"/>
                  <a:pt x="52551" y="1093076"/>
                </a:cubicBezTo>
                <a:lnTo>
                  <a:pt x="94593" y="1030014"/>
                </a:lnTo>
                <a:cubicBezTo>
                  <a:pt x="101600" y="1019504"/>
                  <a:pt x="105104" y="1005490"/>
                  <a:pt x="115614" y="998483"/>
                </a:cubicBezTo>
                <a:cubicBezTo>
                  <a:pt x="136635" y="984469"/>
                  <a:pt x="160812" y="974305"/>
                  <a:pt x="178676" y="956441"/>
                </a:cubicBezTo>
                <a:cubicBezTo>
                  <a:pt x="218041" y="917076"/>
                  <a:pt x="196106" y="929610"/>
                  <a:pt x="241738" y="914400"/>
                </a:cubicBezTo>
                <a:cubicBezTo>
                  <a:pt x="252248" y="907393"/>
                  <a:pt x="261441" y="897814"/>
                  <a:pt x="273269" y="893379"/>
                </a:cubicBezTo>
                <a:cubicBezTo>
                  <a:pt x="300236" y="883266"/>
                  <a:pt x="408749" y="873087"/>
                  <a:pt x="420414" y="872358"/>
                </a:cubicBezTo>
                <a:cubicBezTo>
                  <a:pt x="500912" y="867327"/>
                  <a:pt x="581587" y="865684"/>
                  <a:pt x="662151" y="861848"/>
                </a:cubicBezTo>
                <a:lnTo>
                  <a:pt x="861848" y="851338"/>
                </a:lnTo>
                <a:cubicBezTo>
                  <a:pt x="887491" y="842790"/>
                  <a:pt x="904537" y="840180"/>
                  <a:pt x="924910" y="819807"/>
                </a:cubicBezTo>
                <a:cubicBezTo>
                  <a:pt x="933842" y="810875"/>
                  <a:pt x="938924" y="798786"/>
                  <a:pt x="945931" y="788276"/>
                </a:cubicBezTo>
                <a:cubicBezTo>
                  <a:pt x="949434" y="763752"/>
                  <a:pt x="956441" y="739476"/>
                  <a:pt x="956441" y="714703"/>
                </a:cubicBezTo>
                <a:cubicBezTo>
                  <a:pt x="956441" y="574852"/>
                  <a:pt x="931167" y="288283"/>
                  <a:pt x="956441" y="136634"/>
                </a:cubicBezTo>
                <a:cubicBezTo>
                  <a:pt x="960222" y="113949"/>
                  <a:pt x="1007979" y="60403"/>
                  <a:pt x="1030014" y="42041"/>
                </a:cubicBezTo>
                <a:cubicBezTo>
                  <a:pt x="1039718" y="33954"/>
                  <a:pt x="1050002" y="26150"/>
                  <a:pt x="1061545" y="21020"/>
                </a:cubicBezTo>
                <a:cubicBezTo>
                  <a:pt x="1081793" y="12021"/>
                  <a:pt x="1124607" y="0"/>
                  <a:pt x="1124607" y="0"/>
                </a:cubicBezTo>
                <a:cubicBezTo>
                  <a:pt x="1219200" y="3503"/>
                  <a:pt x="1313938" y="4214"/>
                  <a:pt x="1408386" y="10510"/>
                </a:cubicBezTo>
                <a:cubicBezTo>
                  <a:pt x="1419440" y="11247"/>
                  <a:pt x="1429102" y="18617"/>
                  <a:pt x="1439917" y="21020"/>
                </a:cubicBezTo>
                <a:cubicBezTo>
                  <a:pt x="1460720" y="25643"/>
                  <a:pt x="1482176" y="26908"/>
                  <a:pt x="1502979" y="31531"/>
                </a:cubicBezTo>
                <a:cubicBezTo>
                  <a:pt x="1545282" y="40932"/>
                  <a:pt x="1587062" y="52552"/>
                  <a:pt x="1629103" y="63062"/>
                </a:cubicBezTo>
                <a:cubicBezTo>
                  <a:pt x="1643117" y="66565"/>
                  <a:pt x="1656845" y="71529"/>
                  <a:pt x="1671145" y="73572"/>
                </a:cubicBezTo>
                <a:lnTo>
                  <a:pt x="1744717" y="84083"/>
                </a:lnTo>
                <a:cubicBezTo>
                  <a:pt x="1765489" y="91007"/>
                  <a:pt x="1792961" y="97091"/>
                  <a:pt x="1807779" y="115614"/>
                </a:cubicBezTo>
                <a:cubicBezTo>
                  <a:pt x="1814700" y="124265"/>
                  <a:pt x="1814786" y="136635"/>
                  <a:pt x="1818289" y="147145"/>
                </a:cubicBezTo>
                <a:cubicBezTo>
                  <a:pt x="1843701" y="350424"/>
                  <a:pt x="1818289" y="110236"/>
                  <a:pt x="1818289" y="504496"/>
                </a:cubicBezTo>
                <a:cubicBezTo>
                  <a:pt x="1818289" y="523501"/>
                  <a:pt x="1804455" y="646879"/>
                  <a:pt x="1849820" y="683172"/>
                </a:cubicBezTo>
                <a:cubicBezTo>
                  <a:pt x="1860657" y="691842"/>
                  <a:pt x="1931182" y="703588"/>
                  <a:pt x="1933903" y="704193"/>
                </a:cubicBezTo>
                <a:cubicBezTo>
                  <a:pt x="1948004" y="707326"/>
                  <a:pt x="1961733" y="712119"/>
                  <a:pt x="1975945" y="714703"/>
                </a:cubicBezTo>
                <a:cubicBezTo>
                  <a:pt x="2097199" y="736749"/>
                  <a:pt x="2200622" y="731374"/>
                  <a:pt x="2333296" y="735724"/>
                </a:cubicBezTo>
                <a:lnTo>
                  <a:pt x="2690648" y="746234"/>
                </a:lnTo>
                <a:cubicBezTo>
                  <a:pt x="2718676" y="753241"/>
                  <a:pt x="2746402" y="761589"/>
                  <a:pt x="2774731" y="767255"/>
                </a:cubicBezTo>
                <a:cubicBezTo>
                  <a:pt x="2809765" y="774262"/>
                  <a:pt x="2845172" y="779611"/>
                  <a:pt x="2879834" y="788276"/>
                </a:cubicBezTo>
                <a:cubicBezTo>
                  <a:pt x="2939207" y="803118"/>
                  <a:pt x="2907711" y="795953"/>
                  <a:pt x="2974427" y="809296"/>
                </a:cubicBezTo>
                <a:cubicBezTo>
                  <a:pt x="2984937" y="816303"/>
                  <a:pt x="2994990" y="824050"/>
                  <a:pt x="3005958" y="830317"/>
                </a:cubicBezTo>
                <a:cubicBezTo>
                  <a:pt x="3032600" y="845541"/>
                  <a:pt x="3056487" y="851875"/>
                  <a:pt x="3079531" y="872358"/>
                </a:cubicBezTo>
                <a:cubicBezTo>
                  <a:pt x="3101750" y="892108"/>
                  <a:pt x="3142593" y="935420"/>
                  <a:pt x="3142593" y="935420"/>
                </a:cubicBezTo>
                <a:cubicBezTo>
                  <a:pt x="3146096" y="945930"/>
                  <a:pt x="3148148" y="957042"/>
                  <a:pt x="3153103" y="966951"/>
                </a:cubicBezTo>
                <a:cubicBezTo>
                  <a:pt x="3158752" y="978250"/>
                  <a:pt x="3173423" y="985870"/>
                  <a:pt x="3174124" y="998483"/>
                </a:cubicBezTo>
                <a:cubicBezTo>
                  <a:pt x="3185619" y="1205388"/>
                  <a:pt x="3175486" y="1098138"/>
                  <a:pt x="3153103" y="1187669"/>
                </a:cubicBezTo>
                <a:cubicBezTo>
                  <a:pt x="3148770" y="1204999"/>
                  <a:pt x="3148242" y="1223273"/>
                  <a:pt x="3142593" y="1240220"/>
                </a:cubicBezTo>
                <a:cubicBezTo>
                  <a:pt x="3099522" y="1369433"/>
                  <a:pt x="3138615" y="1212767"/>
                  <a:pt x="3111062" y="1313793"/>
                </a:cubicBezTo>
                <a:cubicBezTo>
                  <a:pt x="3083273" y="1415688"/>
                  <a:pt x="3107686" y="1371408"/>
                  <a:pt x="3069020" y="1429407"/>
                </a:cubicBezTo>
                <a:cubicBezTo>
                  <a:pt x="3054164" y="1503688"/>
                  <a:pt x="3064160" y="1465008"/>
                  <a:pt x="3037489" y="1545020"/>
                </a:cubicBezTo>
                <a:cubicBezTo>
                  <a:pt x="3033986" y="1555530"/>
                  <a:pt x="3033124" y="1567333"/>
                  <a:pt x="3026979" y="1576551"/>
                </a:cubicBezTo>
                <a:lnTo>
                  <a:pt x="3005958" y="1608083"/>
                </a:lnTo>
                <a:lnTo>
                  <a:pt x="2963917" y="1734207"/>
                </a:lnTo>
                <a:cubicBezTo>
                  <a:pt x="2960414" y="1744717"/>
                  <a:pt x="2960054" y="1756875"/>
                  <a:pt x="2953407" y="1765738"/>
                </a:cubicBezTo>
                <a:cubicBezTo>
                  <a:pt x="2942897" y="1779752"/>
                  <a:pt x="2933276" y="1794479"/>
                  <a:pt x="2921876" y="1807779"/>
                </a:cubicBezTo>
                <a:cubicBezTo>
                  <a:pt x="2906645" y="1825548"/>
                  <a:pt x="2881269" y="1850351"/>
                  <a:pt x="2858814" y="1860331"/>
                </a:cubicBezTo>
                <a:cubicBezTo>
                  <a:pt x="2838566" y="1869330"/>
                  <a:pt x="2816772" y="1874344"/>
                  <a:pt x="2795751" y="1881351"/>
                </a:cubicBezTo>
                <a:cubicBezTo>
                  <a:pt x="2785241" y="1884854"/>
                  <a:pt x="2773438" y="1885716"/>
                  <a:pt x="2764220" y="1891862"/>
                </a:cubicBezTo>
                <a:cubicBezTo>
                  <a:pt x="2753710" y="1898869"/>
                  <a:pt x="2744232" y="1907753"/>
                  <a:pt x="2732689" y="1912883"/>
                </a:cubicBezTo>
                <a:cubicBezTo>
                  <a:pt x="2712441" y="1921882"/>
                  <a:pt x="2669627" y="1933903"/>
                  <a:pt x="2669627" y="1933903"/>
                </a:cubicBezTo>
                <a:cubicBezTo>
                  <a:pt x="2375345" y="1923004"/>
                  <a:pt x="2480506" y="1923393"/>
                  <a:pt x="2354317" y="1923393"/>
                </a:cubicBez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Another Definition of Noise Factor</a:t>
            </a:r>
            <a:endParaRPr lang="en-US" dirty="0"/>
          </a:p>
        </p:txBody>
      </p:sp>
      <p:sp>
        <p:nvSpPr>
          <p:cNvPr id="4" name="TextBox 2"/>
          <p:cNvSpPr txBox="1">
            <a:spLocks noChangeArrowheads="1"/>
          </p:cNvSpPr>
          <p:nvPr/>
        </p:nvSpPr>
        <p:spPr bwMode="auto">
          <a:xfrm>
            <a:off x="1295400" y="1371600"/>
            <a:ext cx="71628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Another way of defining noise factor (F): it’s just different way of same meaning. </a:t>
            </a:r>
            <a:endParaRPr lang="en-US" b="1" dirty="0">
              <a:solidFill>
                <a:srgbClr val="000000"/>
              </a:solidFill>
              <a:latin typeface="Franklin Gothic Medium Cond" pitchFamily="34" charset="0"/>
            </a:endParaRPr>
          </a:p>
        </p:txBody>
      </p:sp>
      <p:graphicFrame>
        <p:nvGraphicFramePr>
          <p:cNvPr id="7" name="Object 6"/>
          <p:cNvGraphicFramePr>
            <a:graphicFrameLocks noChangeAspect="1"/>
          </p:cNvGraphicFramePr>
          <p:nvPr>
            <p:extLst>
              <p:ext uri="{D42A27DB-BD31-4B8C-83A1-F6EECF244321}">
                <p14:modId xmlns:p14="http://schemas.microsoft.com/office/powerpoint/2010/main" val="1746759484"/>
              </p:ext>
            </p:extLst>
          </p:nvPr>
        </p:nvGraphicFramePr>
        <p:xfrm>
          <a:off x="1219200" y="1954279"/>
          <a:ext cx="2895600" cy="2236721"/>
        </p:xfrm>
        <a:graphic>
          <a:graphicData uri="http://schemas.openxmlformats.org/presentationml/2006/ole">
            <mc:AlternateContent xmlns:mc="http://schemas.openxmlformats.org/markup-compatibility/2006">
              <mc:Choice xmlns:v="urn:schemas-microsoft-com:vml" Requires="v">
                <p:oleObj spid="_x0000_s63607" name="Visio" r:id="rId3" imgW="1670232" imgH="1213920" progId="Visio.Drawing.11">
                  <p:embed/>
                </p:oleObj>
              </mc:Choice>
              <mc:Fallback>
                <p:oleObj name="Visio" r:id="rId3" imgW="1670232" imgH="1213920" progId="Visio.Drawing.11">
                  <p:embed/>
                  <p:pic>
                    <p:nvPicPr>
                      <p:cNvPr id="0" name=""/>
                      <p:cNvPicPr/>
                      <p:nvPr/>
                    </p:nvPicPr>
                    <p:blipFill>
                      <a:blip r:embed="rId4"/>
                      <a:stretch>
                        <a:fillRect/>
                      </a:stretch>
                    </p:blipFill>
                    <p:spPr>
                      <a:xfrm>
                        <a:off x="1219200" y="1954279"/>
                        <a:ext cx="2895600" cy="2236721"/>
                      </a:xfrm>
                      <a:prstGeom prst="rect">
                        <a:avLst/>
                      </a:prstGeom>
                    </p:spPr>
                  </p:pic>
                </p:oleObj>
              </mc:Fallback>
            </mc:AlternateContent>
          </a:graphicData>
        </a:graphic>
      </p:graphicFrame>
      <p:cxnSp>
        <p:nvCxnSpPr>
          <p:cNvPr id="15" name="Straight Arrow Connector 14"/>
          <p:cNvCxnSpPr/>
          <p:nvPr/>
        </p:nvCxnSpPr>
        <p:spPr>
          <a:xfrm>
            <a:off x="2209800" y="2411479"/>
            <a:ext cx="304800" cy="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V="1">
            <a:off x="2209800" y="2106679"/>
            <a:ext cx="0" cy="304800"/>
          </a:xfrm>
          <a:prstGeom prst="line">
            <a:avLst/>
          </a:prstGeom>
          <a:ln w="28575">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a:off x="3429000" y="2411479"/>
            <a:ext cx="304800" cy="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flipV="1">
            <a:off x="3429000" y="2106679"/>
            <a:ext cx="0" cy="304800"/>
          </a:xfrm>
          <a:prstGeom prst="line">
            <a:avLst/>
          </a:prstGeom>
          <a:ln w="28575">
            <a:solidFill>
              <a:srgbClr val="0000FF"/>
            </a:solidFill>
          </a:ln>
        </p:spPr>
        <p:style>
          <a:lnRef idx="1">
            <a:schemeClr val="accent1"/>
          </a:lnRef>
          <a:fillRef idx="0">
            <a:schemeClr val="accent1"/>
          </a:fillRef>
          <a:effectRef idx="0">
            <a:schemeClr val="accent1"/>
          </a:effectRef>
          <a:fontRef idx="minor">
            <a:schemeClr val="tx1"/>
          </a:fontRef>
        </p:style>
      </p:cxnSp>
      <p:sp>
        <p:nvSpPr>
          <p:cNvPr id="51" name="TextBox 2"/>
          <p:cNvSpPr txBox="1">
            <a:spLocks noChangeArrowheads="1"/>
          </p:cNvSpPr>
          <p:nvPr/>
        </p:nvSpPr>
        <p:spPr bwMode="auto">
          <a:xfrm>
            <a:off x="1905000" y="1801879"/>
            <a:ext cx="8382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err="1" smtClean="0">
                <a:solidFill>
                  <a:srgbClr val="0000FF"/>
                </a:solidFill>
                <a:latin typeface="Franklin Gothic Medium Cond" pitchFamily="34" charset="0"/>
              </a:rPr>
              <a:t>SNR</a:t>
            </a:r>
            <a:r>
              <a:rPr lang="en-US" b="1" baseline="-25000" dirty="0" err="1" smtClean="0">
                <a:solidFill>
                  <a:srgbClr val="0000FF"/>
                </a:solidFill>
                <a:latin typeface="Franklin Gothic Medium Cond" pitchFamily="34" charset="0"/>
              </a:rPr>
              <a:t>in</a:t>
            </a:r>
            <a:endParaRPr lang="en-US" b="1" baseline="-25000" dirty="0">
              <a:solidFill>
                <a:srgbClr val="0000FF"/>
              </a:solidFill>
              <a:latin typeface="Franklin Gothic Medium Cond" pitchFamily="34" charset="0"/>
            </a:endParaRPr>
          </a:p>
        </p:txBody>
      </p:sp>
      <p:sp>
        <p:nvSpPr>
          <p:cNvPr id="52" name="TextBox 2"/>
          <p:cNvSpPr txBox="1">
            <a:spLocks noChangeArrowheads="1"/>
          </p:cNvSpPr>
          <p:nvPr/>
        </p:nvSpPr>
        <p:spPr bwMode="auto">
          <a:xfrm>
            <a:off x="3200400" y="1801879"/>
            <a:ext cx="8382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err="1" smtClean="0">
                <a:solidFill>
                  <a:srgbClr val="0000FF"/>
                </a:solidFill>
                <a:latin typeface="Franklin Gothic Medium Cond" pitchFamily="34" charset="0"/>
              </a:rPr>
              <a:t>SNR</a:t>
            </a:r>
            <a:r>
              <a:rPr lang="en-US" b="1" baseline="-25000" dirty="0" err="1" smtClean="0">
                <a:solidFill>
                  <a:srgbClr val="0000FF"/>
                </a:solidFill>
                <a:latin typeface="Franklin Gothic Medium Cond" pitchFamily="34" charset="0"/>
              </a:rPr>
              <a:t>out</a:t>
            </a:r>
            <a:endParaRPr lang="en-US" b="1" baseline="-25000" dirty="0">
              <a:solidFill>
                <a:srgbClr val="0000FF"/>
              </a:solidFill>
              <a:latin typeface="Franklin Gothic Medium Cond" pitchFamily="34" charset="0"/>
            </a:endParaRPr>
          </a:p>
        </p:txBody>
      </p:sp>
      <mc:AlternateContent xmlns:mc="http://schemas.openxmlformats.org/markup-compatibility/2006" xmlns:a14="http://schemas.microsoft.com/office/drawing/2010/main">
        <mc:Choice Requires="a14">
          <p:sp>
            <p:nvSpPr>
              <p:cNvPr id="53" name="TextBox 52"/>
              <p:cNvSpPr txBox="1"/>
              <p:nvPr/>
            </p:nvSpPr>
            <p:spPr>
              <a:xfrm>
                <a:off x="4125310" y="2204521"/>
                <a:ext cx="4180490" cy="1681679"/>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en-US" sz="1600" b="1" i="0" smtClean="0">
                          <a:solidFill>
                            <a:srgbClr val="000000"/>
                          </a:solidFill>
                          <a:latin typeface="Cambria Math"/>
                        </a:rPr>
                        <m:t>𝐅</m:t>
                      </m:r>
                      <m:r>
                        <a:rPr lang="en-US" sz="1600" b="1" i="0">
                          <a:solidFill>
                            <a:srgbClr val="000000"/>
                          </a:solidFill>
                          <a:latin typeface="Cambria Math"/>
                        </a:rPr>
                        <m:t>=</m:t>
                      </m:r>
                      <m:f>
                        <m:fPr>
                          <m:ctrlPr>
                            <a:rPr lang="en-US" sz="1600" b="1" i="1" smtClean="0">
                              <a:solidFill>
                                <a:srgbClr val="000000"/>
                              </a:solidFill>
                              <a:latin typeface="Cambria Math"/>
                            </a:rPr>
                          </m:ctrlPr>
                        </m:fPr>
                        <m:num>
                          <m:sSub>
                            <m:sSubPr>
                              <m:ctrlPr>
                                <a:rPr lang="en-US" sz="1600" b="1" i="1" smtClean="0">
                                  <a:solidFill>
                                    <a:srgbClr val="000000"/>
                                  </a:solidFill>
                                  <a:latin typeface="Cambria Math"/>
                                </a:rPr>
                              </m:ctrlPr>
                            </m:sSubPr>
                            <m:e>
                              <m:r>
                                <a:rPr lang="en-US" sz="1600" b="1" i="0" smtClean="0">
                                  <a:solidFill>
                                    <a:srgbClr val="000000"/>
                                  </a:solidFill>
                                  <a:latin typeface="Cambria Math"/>
                                </a:rPr>
                                <m:t>𝐒𝐍𝐑</m:t>
                              </m:r>
                            </m:e>
                            <m:sub>
                              <m:r>
                                <a:rPr lang="en-US" sz="1600" b="1" i="0" smtClean="0">
                                  <a:solidFill>
                                    <a:srgbClr val="000000"/>
                                  </a:solidFill>
                                  <a:latin typeface="Cambria Math"/>
                                </a:rPr>
                                <m:t>𝐢𝐧</m:t>
                              </m:r>
                            </m:sub>
                          </m:sSub>
                        </m:num>
                        <m:den>
                          <m:sSub>
                            <m:sSubPr>
                              <m:ctrlPr>
                                <a:rPr lang="en-US" sz="1600" b="1" i="1">
                                  <a:solidFill>
                                    <a:srgbClr val="000000"/>
                                  </a:solidFill>
                                  <a:latin typeface="Cambria Math"/>
                                </a:rPr>
                              </m:ctrlPr>
                            </m:sSubPr>
                            <m:e>
                              <m:r>
                                <a:rPr lang="en-US" sz="1600" b="1" i="0">
                                  <a:solidFill>
                                    <a:srgbClr val="000000"/>
                                  </a:solidFill>
                                  <a:latin typeface="Cambria Math"/>
                                </a:rPr>
                                <m:t>𝐒𝐍𝐑</m:t>
                              </m:r>
                            </m:e>
                            <m:sub>
                              <m:r>
                                <a:rPr lang="en-US" sz="1600" b="1" i="0" smtClean="0">
                                  <a:solidFill>
                                    <a:srgbClr val="000000"/>
                                  </a:solidFill>
                                  <a:latin typeface="Cambria Math"/>
                                </a:rPr>
                                <m:t>𝐨𝐮𝐭</m:t>
                              </m:r>
                            </m:sub>
                          </m:sSub>
                        </m:den>
                      </m:f>
                      <m:r>
                        <a:rPr lang="en-US" sz="1600" b="1" i="0" smtClean="0">
                          <a:solidFill>
                            <a:srgbClr val="000000"/>
                          </a:solidFill>
                          <a:latin typeface="Cambria Math"/>
                        </a:rPr>
                        <m:t>=</m:t>
                      </m:r>
                      <m:f>
                        <m:fPr>
                          <m:ctrlPr>
                            <a:rPr lang="en-US" sz="1600" b="1" i="1" smtClean="0">
                              <a:solidFill>
                                <a:srgbClr val="000000"/>
                              </a:solidFill>
                              <a:latin typeface="Cambria Math"/>
                            </a:rPr>
                          </m:ctrlPr>
                        </m:fPr>
                        <m:num>
                          <m:f>
                            <m:fPr>
                              <m:type m:val="lin"/>
                              <m:ctrlPr>
                                <a:rPr lang="en-US" sz="1600" b="1" i="1">
                                  <a:solidFill>
                                    <a:srgbClr val="000000"/>
                                  </a:solidFill>
                                  <a:latin typeface="Cambria Math"/>
                                </a:rPr>
                              </m:ctrlPr>
                            </m:fPr>
                            <m:num>
                              <m:sSub>
                                <m:sSubPr>
                                  <m:ctrlPr>
                                    <a:rPr lang="en-US" sz="1600" b="1" i="1" smtClean="0">
                                      <a:solidFill>
                                        <a:srgbClr val="000000"/>
                                      </a:solidFill>
                                      <a:latin typeface="Cambria Math"/>
                                    </a:rPr>
                                  </m:ctrlPr>
                                </m:sSubPr>
                                <m:e>
                                  <m:r>
                                    <a:rPr lang="en-US" sz="1600" b="1" i="0" smtClean="0">
                                      <a:solidFill>
                                        <a:srgbClr val="000000"/>
                                      </a:solidFill>
                                      <a:latin typeface="Cambria Math"/>
                                    </a:rPr>
                                    <m:t>𝐒</m:t>
                                  </m:r>
                                </m:e>
                                <m:sub>
                                  <m:r>
                                    <a:rPr lang="en-US" sz="1600" b="1" i="0" smtClean="0">
                                      <a:solidFill>
                                        <a:srgbClr val="000000"/>
                                      </a:solidFill>
                                      <a:latin typeface="Cambria Math"/>
                                    </a:rPr>
                                    <m:t>𝐢𝐧</m:t>
                                  </m:r>
                                </m:sub>
                              </m:sSub>
                            </m:num>
                            <m:den>
                              <m:sSub>
                                <m:sSubPr>
                                  <m:ctrlPr>
                                    <a:rPr lang="en-US" sz="1600" b="1" i="1" smtClean="0">
                                      <a:solidFill>
                                        <a:srgbClr val="000000"/>
                                      </a:solidFill>
                                      <a:latin typeface="Cambria Math"/>
                                    </a:rPr>
                                  </m:ctrlPr>
                                </m:sSubPr>
                                <m:e>
                                  <m:r>
                                    <a:rPr lang="en-US" sz="1600" b="1" i="0" smtClean="0">
                                      <a:solidFill>
                                        <a:srgbClr val="000000"/>
                                      </a:solidFill>
                                      <a:latin typeface="Cambria Math"/>
                                    </a:rPr>
                                    <m:t>𝐍</m:t>
                                  </m:r>
                                </m:e>
                                <m:sub>
                                  <m:r>
                                    <a:rPr lang="en-US" sz="1600" b="1" i="0" smtClean="0">
                                      <a:solidFill>
                                        <a:srgbClr val="000000"/>
                                      </a:solidFill>
                                      <a:latin typeface="Cambria Math"/>
                                    </a:rPr>
                                    <m:t>𝐢𝐧</m:t>
                                  </m:r>
                                </m:sub>
                              </m:sSub>
                            </m:den>
                          </m:f>
                        </m:num>
                        <m:den>
                          <m:f>
                            <m:fPr>
                              <m:type m:val="lin"/>
                              <m:ctrlPr>
                                <a:rPr lang="en-US" sz="1600" b="1" i="1">
                                  <a:solidFill>
                                    <a:srgbClr val="000000"/>
                                  </a:solidFill>
                                  <a:latin typeface="Cambria Math"/>
                                </a:rPr>
                              </m:ctrlPr>
                            </m:fPr>
                            <m:num>
                              <m:sSub>
                                <m:sSubPr>
                                  <m:ctrlPr>
                                    <a:rPr lang="en-US" sz="1600" b="1" i="1">
                                      <a:solidFill>
                                        <a:srgbClr val="000000"/>
                                      </a:solidFill>
                                      <a:latin typeface="Cambria Math"/>
                                    </a:rPr>
                                  </m:ctrlPr>
                                </m:sSubPr>
                                <m:e>
                                  <m:r>
                                    <a:rPr lang="en-US" sz="1600" b="1" i="0">
                                      <a:solidFill>
                                        <a:srgbClr val="000000"/>
                                      </a:solidFill>
                                      <a:latin typeface="Cambria Math"/>
                                    </a:rPr>
                                    <m:t>𝐒</m:t>
                                  </m:r>
                                </m:e>
                                <m:sub>
                                  <m:r>
                                    <a:rPr lang="en-US" sz="1600" b="1" i="0" smtClean="0">
                                      <a:solidFill>
                                        <a:srgbClr val="000000"/>
                                      </a:solidFill>
                                      <a:latin typeface="Cambria Math"/>
                                    </a:rPr>
                                    <m:t>𝐨𝐮𝐭</m:t>
                                  </m:r>
                                </m:sub>
                              </m:sSub>
                            </m:num>
                            <m:den>
                              <m:sSub>
                                <m:sSubPr>
                                  <m:ctrlPr>
                                    <a:rPr lang="en-US" sz="1600" b="1" i="1">
                                      <a:solidFill>
                                        <a:srgbClr val="000000"/>
                                      </a:solidFill>
                                      <a:latin typeface="Cambria Math"/>
                                    </a:rPr>
                                  </m:ctrlPr>
                                </m:sSubPr>
                                <m:e>
                                  <m:r>
                                    <a:rPr lang="en-US" sz="1600" b="1" i="0">
                                      <a:solidFill>
                                        <a:srgbClr val="000000"/>
                                      </a:solidFill>
                                      <a:latin typeface="Cambria Math"/>
                                    </a:rPr>
                                    <m:t>𝐍</m:t>
                                  </m:r>
                                </m:e>
                                <m:sub>
                                  <m:r>
                                    <a:rPr lang="en-US" sz="1600" b="1" i="0" smtClean="0">
                                      <a:solidFill>
                                        <a:srgbClr val="000000"/>
                                      </a:solidFill>
                                      <a:latin typeface="Cambria Math"/>
                                    </a:rPr>
                                    <m:t>𝐨𝐮𝐭</m:t>
                                  </m:r>
                                </m:sub>
                              </m:sSub>
                            </m:den>
                          </m:f>
                        </m:den>
                      </m:f>
                      <m:r>
                        <a:rPr lang="en-US" sz="1600" b="1" i="0" smtClean="0">
                          <a:solidFill>
                            <a:srgbClr val="000000"/>
                          </a:solidFill>
                          <a:latin typeface="Cambria Math"/>
                        </a:rPr>
                        <m:t>=</m:t>
                      </m:r>
                      <m:f>
                        <m:fPr>
                          <m:ctrlPr>
                            <a:rPr lang="en-US" sz="1600" b="1" i="1" smtClean="0">
                              <a:solidFill>
                                <a:srgbClr val="000000"/>
                              </a:solidFill>
                              <a:latin typeface="Cambria Math"/>
                            </a:rPr>
                          </m:ctrlPr>
                        </m:fPr>
                        <m:num>
                          <m:sSub>
                            <m:sSubPr>
                              <m:ctrlPr>
                                <a:rPr lang="en-US" sz="1600" b="1" i="1">
                                  <a:solidFill>
                                    <a:srgbClr val="000000"/>
                                  </a:solidFill>
                                  <a:latin typeface="Cambria Math"/>
                                </a:rPr>
                              </m:ctrlPr>
                            </m:sSubPr>
                            <m:e>
                              <m:r>
                                <a:rPr lang="en-US" sz="1600" b="1" i="0">
                                  <a:solidFill>
                                    <a:srgbClr val="000000"/>
                                  </a:solidFill>
                                  <a:latin typeface="Cambria Math"/>
                                </a:rPr>
                                <m:t>𝐍</m:t>
                              </m:r>
                            </m:e>
                            <m:sub>
                              <m:r>
                                <a:rPr lang="en-US" sz="1600" b="1" i="0">
                                  <a:solidFill>
                                    <a:srgbClr val="000000"/>
                                  </a:solidFill>
                                  <a:latin typeface="Cambria Math"/>
                                </a:rPr>
                                <m:t>𝐨𝐮𝐭</m:t>
                              </m:r>
                            </m:sub>
                          </m:sSub>
                        </m:num>
                        <m:den>
                          <m:sSub>
                            <m:sSubPr>
                              <m:ctrlPr>
                                <a:rPr lang="en-US" sz="1600" b="1" i="1" smtClean="0">
                                  <a:solidFill>
                                    <a:srgbClr val="000000"/>
                                  </a:solidFill>
                                  <a:latin typeface="Cambria Math"/>
                                </a:rPr>
                              </m:ctrlPr>
                            </m:sSubPr>
                            <m:e>
                              <m:r>
                                <a:rPr lang="en-US" sz="1600" b="1" i="0" smtClean="0">
                                  <a:solidFill>
                                    <a:srgbClr val="000000"/>
                                  </a:solidFill>
                                  <a:latin typeface="Cambria Math"/>
                                </a:rPr>
                                <m:t>𝐍</m:t>
                              </m:r>
                            </m:e>
                            <m:sub>
                              <m:r>
                                <a:rPr lang="en-US" sz="1600" b="1" i="0" smtClean="0">
                                  <a:solidFill>
                                    <a:srgbClr val="000000"/>
                                  </a:solidFill>
                                  <a:latin typeface="Cambria Math"/>
                                </a:rPr>
                                <m:t>𝐢𝐧</m:t>
                              </m:r>
                            </m:sub>
                          </m:sSub>
                        </m:den>
                      </m:f>
                      <m:f>
                        <m:fPr>
                          <m:ctrlPr>
                            <a:rPr lang="en-US" sz="1600" b="1" i="1" smtClean="0">
                              <a:solidFill>
                                <a:srgbClr val="000000"/>
                              </a:solidFill>
                              <a:latin typeface="Cambria Math"/>
                            </a:rPr>
                          </m:ctrlPr>
                        </m:fPr>
                        <m:num>
                          <m:sSub>
                            <m:sSubPr>
                              <m:ctrlPr>
                                <a:rPr lang="en-US" sz="1600" b="1" i="1" smtClean="0">
                                  <a:solidFill>
                                    <a:srgbClr val="000000"/>
                                  </a:solidFill>
                                  <a:latin typeface="Cambria Math"/>
                                </a:rPr>
                              </m:ctrlPr>
                            </m:sSubPr>
                            <m:e>
                              <m:r>
                                <a:rPr lang="en-US" sz="1600" b="1" i="0" smtClean="0">
                                  <a:solidFill>
                                    <a:srgbClr val="000000"/>
                                  </a:solidFill>
                                  <a:latin typeface="Cambria Math"/>
                                </a:rPr>
                                <m:t>𝐒</m:t>
                              </m:r>
                            </m:e>
                            <m:sub>
                              <m:r>
                                <a:rPr lang="en-US" sz="1600" b="1" i="0" smtClean="0">
                                  <a:solidFill>
                                    <a:srgbClr val="000000"/>
                                  </a:solidFill>
                                  <a:latin typeface="Cambria Math"/>
                                </a:rPr>
                                <m:t>𝐢𝐧</m:t>
                              </m:r>
                            </m:sub>
                          </m:sSub>
                        </m:num>
                        <m:den>
                          <m:sSub>
                            <m:sSubPr>
                              <m:ctrlPr>
                                <a:rPr lang="en-US" sz="1600" b="1" i="1" smtClean="0">
                                  <a:solidFill>
                                    <a:srgbClr val="000000"/>
                                  </a:solidFill>
                                  <a:latin typeface="Cambria Math"/>
                                </a:rPr>
                              </m:ctrlPr>
                            </m:sSubPr>
                            <m:e>
                              <m:r>
                                <a:rPr lang="en-US" sz="1600" b="1" i="0" smtClean="0">
                                  <a:solidFill>
                                    <a:srgbClr val="000000"/>
                                  </a:solidFill>
                                  <a:latin typeface="Cambria Math"/>
                                </a:rPr>
                                <m:t>𝐒</m:t>
                              </m:r>
                            </m:e>
                            <m:sub>
                              <m:r>
                                <a:rPr lang="en-US" sz="1600" b="1" i="0" smtClean="0">
                                  <a:solidFill>
                                    <a:srgbClr val="000000"/>
                                  </a:solidFill>
                                  <a:latin typeface="Cambria Math"/>
                                </a:rPr>
                                <m:t>𝐨𝐮𝐭</m:t>
                              </m:r>
                            </m:sub>
                          </m:sSub>
                        </m:den>
                      </m:f>
                      <m:r>
                        <a:rPr lang="en-US" sz="1600" b="1" i="0" smtClean="0">
                          <a:solidFill>
                            <a:srgbClr val="000000"/>
                          </a:solidFill>
                          <a:latin typeface="Cambria Math"/>
                        </a:rPr>
                        <m:t>=</m:t>
                      </m:r>
                      <m:f>
                        <m:fPr>
                          <m:ctrlPr>
                            <a:rPr lang="en-US" sz="1600" b="1" i="1">
                              <a:solidFill>
                                <a:srgbClr val="000000"/>
                              </a:solidFill>
                              <a:latin typeface="Cambria Math"/>
                            </a:rPr>
                          </m:ctrlPr>
                        </m:fPr>
                        <m:num>
                          <m:sSub>
                            <m:sSubPr>
                              <m:ctrlPr>
                                <a:rPr lang="en-US" sz="1600" b="1" i="1">
                                  <a:solidFill>
                                    <a:srgbClr val="000000"/>
                                  </a:solidFill>
                                  <a:latin typeface="Cambria Math"/>
                                </a:rPr>
                              </m:ctrlPr>
                            </m:sSubPr>
                            <m:e>
                              <m:r>
                                <a:rPr lang="en-US" sz="1600" b="1" i="0">
                                  <a:solidFill>
                                    <a:srgbClr val="000000"/>
                                  </a:solidFill>
                                  <a:latin typeface="Cambria Math"/>
                                </a:rPr>
                                <m:t>𝐍</m:t>
                              </m:r>
                            </m:e>
                            <m:sub>
                              <m:r>
                                <a:rPr lang="en-US" sz="1600" b="1" i="0">
                                  <a:solidFill>
                                    <a:srgbClr val="000000"/>
                                  </a:solidFill>
                                  <a:latin typeface="Cambria Math"/>
                                </a:rPr>
                                <m:t>𝐨𝐮𝐭</m:t>
                              </m:r>
                            </m:sub>
                          </m:sSub>
                        </m:num>
                        <m:den>
                          <m:sSub>
                            <m:sSubPr>
                              <m:ctrlPr>
                                <a:rPr lang="en-US" sz="1600" b="1" i="1">
                                  <a:solidFill>
                                    <a:srgbClr val="000000"/>
                                  </a:solidFill>
                                  <a:latin typeface="Cambria Math"/>
                                </a:rPr>
                              </m:ctrlPr>
                            </m:sSubPr>
                            <m:e>
                              <m:r>
                                <a:rPr lang="en-US" sz="1600" b="1" i="0">
                                  <a:solidFill>
                                    <a:srgbClr val="000000"/>
                                  </a:solidFill>
                                  <a:latin typeface="Cambria Math"/>
                                </a:rPr>
                                <m:t>𝐍</m:t>
                              </m:r>
                            </m:e>
                            <m:sub>
                              <m:r>
                                <a:rPr lang="en-US" sz="1600" b="1" i="0">
                                  <a:solidFill>
                                    <a:srgbClr val="000000"/>
                                  </a:solidFill>
                                  <a:latin typeface="Cambria Math"/>
                                </a:rPr>
                                <m:t>𝐢𝐧</m:t>
                              </m:r>
                            </m:sub>
                          </m:sSub>
                          <m:sSub>
                            <m:sSubPr>
                              <m:ctrlPr>
                                <a:rPr lang="en-US" sz="1600" b="1" i="1" smtClean="0">
                                  <a:solidFill>
                                    <a:srgbClr val="000000"/>
                                  </a:solidFill>
                                  <a:latin typeface="Cambria Math"/>
                                </a:rPr>
                              </m:ctrlPr>
                            </m:sSubPr>
                            <m:e>
                              <m:r>
                                <a:rPr lang="en-US" sz="1600" b="1" i="0" smtClean="0">
                                  <a:solidFill>
                                    <a:srgbClr val="000000"/>
                                  </a:solidFill>
                                  <a:latin typeface="Cambria Math"/>
                                </a:rPr>
                                <m:t>𝐀</m:t>
                              </m:r>
                            </m:e>
                            <m:sub>
                              <m:r>
                                <a:rPr lang="en-US" sz="1600" b="1" i="0" smtClean="0">
                                  <a:solidFill>
                                    <a:srgbClr val="000000"/>
                                  </a:solidFill>
                                  <a:latin typeface="Cambria Math"/>
                                </a:rPr>
                                <m:t>𝐩</m:t>
                              </m:r>
                            </m:sub>
                          </m:sSub>
                        </m:den>
                      </m:f>
                    </m:oMath>
                  </m:oMathPara>
                </a14:m>
                <a:endParaRPr lang="en-US" sz="1600" b="1" dirty="0" smtClean="0">
                  <a:solidFill>
                    <a:srgbClr val="000000"/>
                  </a:solidFill>
                </a:endParaRPr>
              </a:p>
              <a:p>
                <a:endParaRPr lang="en-US" sz="1600" b="1" dirty="0" smtClean="0">
                  <a:solidFill>
                    <a:srgbClr val="000000"/>
                  </a:solidFill>
                </a:endParaRPr>
              </a:p>
              <a:p>
                <a:pPr/>
                <a14:m>
                  <m:oMathPara xmlns:m="http://schemas.openxmlformats.org/officeDocument/2006/math">
                    <m:oMathParaPr>
                      <m:jc m:val="left"/>
                    </m:oMathParaPr>
                    <m:oMath xmlns:m="http://schemas.openxmlformats.org/officeDocument/2006/math">
                      <m:r>
                        <a:rPr lang="en-US" sz="1400" b="1" i="0" smtClean="0">
                          <a:solidFill>
                            <a:srgbClr val="000000"/>
                          </a:solidFill>
                          <a:latin typeface="Cambria Math"/>
                        </a:rPr>
                        <m:t>    </m:t>
                      </m:r>
                      <m:r>
                        <a:rPr lang="en-US" sz="1400" b="1">
                          <a:solidFill>
                            <a:srgbClr val="000000"/>
                          </a:solidFill>
                          <a:latin typeface="Cambria Math"/>
                        </a:rPr>
                        <m:t>=</m:t>
                      </m:r>
                      <m:f>
                        <m:fPr>
                          <m:ctrlPr>
                            <a:rPr lang="en-US" sz="1400" b="1" i="1">
                              <a:solidFill>
                                <a:srgbClr val="000000"/>
                              </a:solidFill>
                              <a:latin typeface="Cambria Math"/>
                            </a:rPr>
                          </m:ctrlPr>
                        </m:fPr>
                        <m:num>
                          <m:eqArr>
                            <m:eqArrPr>
                              <m:ctrlPr>
                                <a:rPr lang="en-US" sz="1400" b="1" i="1">
                                  <a:solidFill>
                                    <a:srgbClr val="000000"/>
                                  </a:solidFill>
                                  <a:latin typeface="Cambria Math"/>
                                </a:rPr>
                              </m:ctrlPr>
                            </m:eqArrPr>
                            <m:e>
                              <m:r>
                                <a:rPr lang="en-US" sz="1400" b="1">
                                  <a:solidFill>
                                    <a:srgbClr val="000000"/>
                                  </a:solidFill>
                                  <a:latin typeface="Cambria Math"/>
                                </a:rPr>
                                <m:t>𝐓𝐨𝐭𝐚𝐥</m:t>
                              </m:r>
                              <m:r>
                                <a:rPr lang="en-US" sz="1400" b="1">
                                  <a:solidFill>
                                    <a:srgbClr val="000000"/>
                                  </a:solidFill>
                                  <a:latin typeface="Cambria Math"/>
                                </a:rPr>
                                <m:t> </m:t>
                              </m:r>
                              <m:r>
                                <a:rPr lang="en-US" sz="1400" b="1">
                                  <a:solidFill>
                                    <a:srgbClr val="000000"/>
                                  </a:solidFill>
                                  <a:latin typeface="Cambria Math"/>
                                </a:rPr>
                                <m:t>𝐍𝐨𝐢𝐬𝐞</m:t>
                              </m:r>
                              <m:r>
                                <a:rPr lang="en-US" sz="1400" b="1">
                                  <a:solidFill>
                                    <a:srgbClr val="000000"/>
                                  </a:solidFill>
                                  <a:latin typeface="Cambria Math"/>
                                </a:rPr>
                                <m:t> </m:t>
                              </m:r>
                              <m:r>
                                <a:rPr lang="en-US" sz="1400" b="1">
                                  <a:solidFill>
                                    <a:srgbClr val="000000"/>
                                  </a:solidFill>
                                  <a:latin typeface="Cambria Math"/>
                                </a:rPr>
                                <m:t>𝐏𝐨𝐰𝐞𝐫</m:t>
                              </m:r>
                              <m:r>
                                <a:rPr lang="en-US" sz="1400" b="1">
                                  <a:solidFill>
                                    <a:srgbClr val="000000"/>
                                  </a:solidFill>
                                  <a:latin typeface="Cambria Math"/>
                                </a:rPr>
                                <m:t> </m:t>
                              </m:r>
                              <m:r>
                                <a:rPr lang="en-US" sz="1400" b="1">
                                  <a:solidFill>
                                    <a:srgbClr val="000000"/>
                                  </a:solidFill>
                                  <a:latin typeface="Cambria Math"/>
                                </a:rPr>
                                <m:t>𝐝𝐞𝐥𝐢𝐯𝐞𝐫𝐞𝐝</m:t>
                              </m:r>
                              <m:r>
                                <a:rPr lang="en-US" sz="1400" b="1">
                                  <a:solidFill>
                                    <a:srgbClr val="000000"/>
                                  </a:solidFill>
                                  <a:latin typeface="Cambria Math"/>
                                </a:rPr>
                                <m:t> </m:t>
                              </m:r>
                              <m:r>
                                <a:rPr lang="en-US" sz="1400" b="1">
                                  <a:solidFill>
                                    <a:srgbClr val="000000"/>
                                  </a:solidFill>
                                  <a:latin typeface="Cambria Math"/>
                                </a:rPr>
                                <m:t>𝐭𝐨</m:t>
                              </m:r>
                              <m:r>
                                <a:rPr lang="en-US" sz="1400" b="1">
                                  <a:solidFill>
                                    <a:srgbClr val="000000"/>
                                  </a:solidFill>
                                  <a:latin typeface="Cambria Math"/>
                                </a:rPr>
                                <m:t> </m:t>
                              </m:r>
                              <m:r>
                                <a:rPr lang="en-US" sz="1400" b="1">
                                  <a:solidFill>
                                    <a:srgbClr val="000000"/>
                                  </a:solidFill>
                                  <a:latin typeface="Cambria Math"/>
                                </a:rPr>
                                <m:t>𝐥𝐨𝐚𝐝</m:t>
                              </m:r>
                              <m:r>
                                <a:rPr lang="en-US" sz="1400" b="1">
                                  <a:solidFill>
                                    <a:srgbClr val="000000"/>
                                  </a:solidFill>
                                  <a:latin typeface="Cambria Math"/>
                                </a:rPr>
                                <m:t> </m:t>
                              </m:r>
                              <m:r>
                                <a:rPr lang="en-US" sz="1400" b="1">
                                  <a:solidFill>
                                    <a:srgbClr val="000000"/>
                                  </a:solidFill>
                                  <a:latin typeface="Cambria Math"/>
                                </a:rPr>
                                <m:t>𝐝𝐮𝐞</m:t>
                              </m:r>
                              <m:r>
                                <a:rPr lang="en-US" sz="1400" b="1">
                                  <a:solidFill>
                                    <a:srgbClr val="000000"/>
                                  </a:solidFill>
                                  <a:latin typeface="Cambria Math"/>
                                </a:rPr>
                                <m:t> </m:t>
                              </m:r>
                              <m:r>
                                <a:rPr lang="en-US" sz="1400" b="1">
                                  <a:solidFill>
                                    <a:srgbClr val="000000"/>
                                  </a:solidFill>
                                  <a:latin typeface="Cambria Math"/>
                                </a:rPr>
                                <m:t>𝐭𝐨</m:t>
                              </m:r>
                              <m:r>
                                <a:rPr lang="en-US" sz="1400" b="1">
                                  <a:solidFill>
                                    <a:srgbClr val="000000"/>
                                  </a:solidFill>
                                  <a:latin typeface="Cambria Math"/>
                                </a:rPr>
                                <m:t> </m:t>
                              </m:r>
                            </m:e>
                            <m:e>
                              <m:r>
                                <a:rPr lang="en-US" sz="1400" b="1">
                                  <a:solidFill>
                                    <a:srgbClr val="FF0000"/>
                                  </a:solidFill>
                                  <a:latin typeface="Cambria Math"/>
                                </a:rPr>
                                <m:t>𝐚𝐥𝐥</m:t>
                              </m:r>
                              <m:r>
                                <a:rPr lang="en-US" sz="1400" b="1">
                                  <a:solidFill>
                                    <a:srgbClr val="FF0000"/>
                                  </a:solidFill>
                                  <a:latin typeface="Cambria Math"/>
                                </a:rPr>
                                <m:t> </m:t>
                              </m:r>
                              <m:r>
                                <a:rPr lang="en-US" sz="1400" b="1">
                                  <a:solidFill>
                                    <a:srgbClr val="FF0000"/>
                                  </a:solidFill>
                                  <a:latin typeface="Cambria Math"/>
                                </a:rPr>
                                <m:t>𝐧𝐨𝐢𝐬𝐞</m:t>
                              </m:r>
                              <m:r>
                                <a:rPr lang="en-US" sz="1400" b="1">
                                  <a:solidFill>
                                    <a:srgbClr val="FF0000"/>
                                  </a:solidFill>
                                  <a:latin typeface="Cambria Math"/>
                                </a:rPr>
                                <m:t> </m:t>
                              </m:r>
                              <m:r>
                                <a:rPr lang="en-US" sz="1400" b="1">
                                  <a:solidFill>
                                    <a:srgbClr val="FF0000"/>
                                  </a:solidFill>
                                  <a:latin typeface="Cambria Math"/>
                                </a:rPr>
                                <m:t>𝐬𝐨𝐮𝐫𝐜𝐞𝐬</m:t>
                              </m:r>
                            </m:e>
                          </m:eqArr>
                        </m:num>
                        <m:den>
                          <m:eqArr>
                            <m:eqArrPr>
                              <m:ctrlPr>
                                <a:rPr lang="en-US" sz="1400" b="1" i="1">
                                  <a:solidFill>
                                    <a:srgbClr val="000000"/>
                                  </a:solidFill>
                                  <a:latin typeface="Cambria Math"/>
                                </a:rPr>
                              </m:ctrlPr>
                            </m:eqArrPr>
                            <m:e>
                              <m:r>
                                <a:rPr lang="en-US" sz="1400" b="1">
                                  <a:solidFill>
                                    <a:srgbClr val="000000"/>
                                  </a:solidFill>
                                  <a:latin typeface="Cambria Math"/>
                                </a:rPr>
                                <m:t>𝐓𝐨𝐭𝐚𝐥</m:t>
                              </m:r>
                              <m:r>
                                <a:rPr lang="en-US" sz="1400" b="1">
                                  <a:solidFill>
                                    <a:srgbClr val="000000"/>
                                  </a:solidFill>
                                  <a:latin typeface="Cambria Math"/>
                                </a:rPr>
                                <m:t> </m:t>
                              </m:r>
                              <m:r>
                                <a:rPr lang="en-US" sz="1400" b="1">
                                  <a:solidFill>
                                    <a:srgbClr val="000000"/>
                                  </a:solidFill>
                                  <a:latin typeface="Cambria Math"/>
                                </a:rPr>
                                <m:t>𝐍𝐨𝐢𝐬𝐞</m:t>
                              </m:r>
                              <m:r>
                                <a:rPr lang="en-US" sz="1400" b="1">
                                  <a:solidFill>
                                    <a:srgbClr val="000000"/>
                                  </a:solidFill>
                                  <a:latin typeface="Cambria Math"/>
                                </a:rPr>
                                <m:t> </m:t>
                              </m:r>
                              <m:r>
                                <a:rPr lang="en-US" sz="1400" b="1">
                                  <a:solidFill>
                                    <a:srgbClr val="000000"/>
                                  </a:solidFill>
                                  <a:latin typeface="Cambria Math"/>
                                </a:rPr>
                                <m:t>𝐏𝐨𝐰𝐞𝐫</m:t>
                              </m:r>
                              <m:r>
                                <a:rPr lang="en-US" sz="1400" b="1">
                                  <a:solidFill>
                                    <a:srgbClr val="000000"/>
                                  </a:solidFill>
                                  <a:latin typeface="Cambria Math"/>
                                </a:rPr>
                                <m:t> </m:t>
                              </m:r>
                              <m:r>
                                <a:rPr lang="en-US" sz="1400" b="1">
                                  <a:solidFill>
                                    <a:srgbClr val="000000"/>
                                  </a:solidFill>
                                  <a:latin typeface="Cambria Math"/>
                                </a:rPr>
                                <m:t>𝐝𝐞𝐥𝐢𝐯𝐞𝐫𝐞𝐝</m:t>
                              </m:r>
                              <m:r>
                                <a:rPr lang="en-US" sz="1400" b="1">
                                  <a:solidFill>
                                    <a:srgbClr val="000000"/>
                                  </a:solidFill>
                                  <a:latin typeface="Cambria Math"/>
                                </a:rPr>
                                <m:t> </m:t>
                              </m:r>
                              <m:r>
                                <a:rPr lang="en-US" sz="1400" b="1">
                                  <a:solidFill>
                                    <a:srgbClr val="000000"/>
                                  </a:solidFill>
                                  <a:latin typeface="Cambria Math"/>
                                </a:rPr>
                                <m:t>𝐭𝐨</m:t>
                              </m:r>
                              <m:r>
                                <a:rPr lang="en-US" sz="1400" b="1">
                                  <a:solidFill>
                                    <a:srgbClr val="000000"/>
                                  </a:solidFill>
                                  <a:latin typeface="Cambria Math"/>
                                </a:rPr>
                                <m:t> </m:t>
                              </m:r>
                              <m:r>
                                <a:rPr lang="en-US" sz="1400" b="1">
                                  <a:solidFill>
                                    <a:srgbClr val="000000"/>
                                  </a:solidFill>
                                  <a:latin typeface="Cambria Math"/>
                                </a:rPr>
                                <m:t>𝐥𝐨𝐚𝐝</m:t>
                              </m:r>
                              <m:r>
                                <a:rPr lang="en-US" sz="1400" b="1">
                                  <a:solidFill>
                                    <a:srgbClr val="000000"/>
                                  </a:solidFill>
                                  <a:latin typeface="Cambria Math"/>
                                </a:rPr>
                                <m:t> </m:t>
                              </m:r>
                              <m:r>
                                <a:rPr lang="en-US" sz="1400" b="1">
                                  <a:solidFill>
                                    <a:srgbClr val="000000"/>
                                  </a:solidFill>
                                  <a:latin typeface="Cambria Math"/>
                                </a:rPr>
                                <m:t>𝐝𝐮𝐞</m:t>
                              </m:r>
                              <m:r>
                                <a:rPr lang="en-US" sz="1400" b="1">
                                  <a:solidFill>
                                    <a:srgbClr val="000000"/>
                                  </a:solidFill>
                                  <a:latin typeface="Cambria Math"/>
                                </a:rPr>
                                <m:t> </m:t>
                              </m:r>
                              <m:r>
                                <a:rPr lang="en-US" sz="1400" b="1">
                                  <a:solidFill>
                                    <a:srgbClr val="000000"/>
                                  </a:solidFill>
                                  <a:latin typeface="Cambria Math"/>
                                </a:rPr>
                                <m:t>𝐭𝐨</m:t>
                              </m:r>
                              <m:r>
                                <a:rPr lang="en-US" sz="1400" b="1">
                                  <a:solidFill>
                                    <a:srgbClr val="000000"/>
                                  </a:solidFill>
                                  <a:latin typeface="Cambria Math"/>
                                </a:rPr>
                                <m:t> </m:t>
                              </m:r>
                            </m:e>
                            <m:e>
                              <m:r>
                                <a:rPr lang="en-US" sz="1400" b="1">
                                  <a:solidFill>
                                    <a:srgbClr val="FF0000"/>
                                  </a:solidFill>
                                  <a:latin typeface="Cambria Math"/>
                                </a:rPr>
                                <m:t>𝐬𝐨𝐮𝐫𝐜𝐞</m:t>
                              </m:r>
                              <m:r>
                                <a:rPr lang="en-US" sz="1400" b="1">
                                  <a:solidFill>
                                    <a:srgbClr val="FF0000"/>
                                  </a:solidFill>
                                  <a:latin typeface="Cambria Math"/>
                                </a:rPr>
                                <m:t> </m:t>
                              </m:r>
                              <m:r>
                                <a:rPr lang="en-US" sz="1400" b="1">
                                  <a:solidFill>
                                    <a:srgbClr val="FF0000"/>
                                  </a:solidFill>
                                  <a:latin typeface="Cambria Math"/>
                                </a:rPr>
                                <m:t>𝐧𝐨𝐢𝐬𝐞</m:t>
                              </m:r>
                              <m:r>
                                <a:rPr lang="en-US" sz="1400" b="1">
                                  <a:solidFill>
                                    <a:srgbClr val="FF0000"/>
                                  </a:solidFill>
                                  <a:latin typeface="Cambria Math"/>
                                </a:rPr>
                                <m:t> </m:t>
                              </m:r>
                              <m:r>
                                <a:rPr lang="en-US" sz="1400" b="1">
                                  <a:solidFill>
                                    <a:srgbClr val="FF0000"/>
                                  </a:solidFill>
                                  <a:latin typeface="Cambria Math"/>
                                </a:rPr>
                                <m:t>𝐨𝐧𝐥𝐲</m:t>
                              </m:r>
                            </m:e>
                          </m:eqArr>
                        </m:den>
                      </m:f>
                    </m:oMath>
                  </m:oMathPara>
                </a14:m>
                <a:endParaRPr lang="en-US" sz="1600" dirty="0">
                  <a:solidFill>
                    <a:srgbClr val="000000"/>
                  </a:solidFill>
                </a:endParaRPr>
              </a:p>
            </p:txBody>
          </p:sp>
        </mc:Choice>
        <mc:Fallback xmlns="">
          <p:sp>
            <p:nvSpPr>
              <p:cNvPr id="53" name="TextBox 52"/>
              <p:cNvSpPr txBox="1">
                <a:spLocks noRot="1" noChangeAspect="1" noMove="1" noResize="1" noEditPoints="1" noAdjustHandles="1" noChangeArrowheads="1" noChangeShapeType="1" noTextEdit="1"/>
              </p:cNvSpPr>
              <p:nvPr/>
            </p:nvSpPr>
            <p:spPr>
              <a:xfrm>
                <a:off x="4125310" y="2204521"/>
                <a:ext cx="4180490" cy="1681679"/>
              </a:xfrm>
              <a:prstGeom prst="rect">
                <a:avLst/>
              </a:prstGeom>
              <a:blipFill rotWithShape="1">
                <a:blip r:embed="rId5"/>
                <a:stretch>
                  <a:fillRect/>
                </a:stretch>
              </a:blipFill>
            </p:spPr>
            <p:txBody>
              <a:bodyPr/>
              <a:lstStyle/>
              <a:p>
                <a:r>
                  <a:rPr lang="en-US">
                    <a:noFill/>
                  </a:rPr>
                  <a:t> </a:t>
                </a:r>
              </a:p>
            </p:txBody>
          </p:sp>
        </mc:Fallback>
      </mc:AlternateContent>
      <p:sp>
        <p:nvSpPr>
          <p:cNvPr id="55" name="TextBox 2"/>
          <p:cNvSpPr txBox="1">
            <a:spLocks noChangeArrowheads="1"/>
          </p:cNvSpPr>
          <p:nvPr/>
        </p:nvSpPr>
        <p:spPr bwMode="auto">
          <a:xfrm>
            <a:off x="1344010" y="4267200"/>
            <a:ext cx="2618390" cy="1354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smtClean="0">
                <a:solidFill>
                  <a:srgbClr val="000000"/>
                </a:solidFill>
                <a:latin typeface="Franklin Gothic Medium Cond" pitchFamily="34" charset="0"/>
              </a:rPr>
              <a:t>S</a:t>
            </a:r>
            <a:r>
              <a:rPr lang="en-US" sz="1600" b="1" baseline="-25000" dirty="0" smtClean="0">
                <a:solidFill>
                  <a:srgbClr val="000000"/>
                </a:solidFill>
                <a:latin typeface="Franklin Gothic Medium Cond" pitchFamily="34" charset="0"/>
              </a:rPr>
              <a:t>in</a:t>
            </a:r>
            <a:r>
              <a:rPr lang="en-US" sz="1600" b="1" dirty="0" smtClean="0">
                <a:solidFill>
                  <a:srgbClr val="000000"/>
                </a:solidFill>
                <a:latin typeface="Franklin Gothic Medium Cond" pitchFamily="34" charset="0"/>
              </a:rPr>
              <a:t>: input signal power</a:t>
            </a:r>
          </a:p>
          <a:p>
            <a:pPr marL="0" indent="0" eaLnBrk="1" hangingPunct="1"/>
            <a:r>
              <a:rPr lang="en-US" sz="1600" b="1" dirty="0" err="1" smtClean="0">
                <a:solidFill>
                  <a:srgbClr val="000000"/>
                </a:solidFill>
                <a:latin typeface="Franklin Gothic Medium Cond" pitchFamily="34" charset="0"/>
              </a:rPr>
              <a:t>S</a:t>
            </a:r>
            <a:r>
              <a:rPr lang="en-US" sz="1600" b="1" baseline="-25000" dirty="0" err="1" smtClean="0">
                <a:solidFill>
                  <a:srgbClr val="000000"/>
                </a:solidFill>
                <a:latin typeface="Franklin Gothic Medium Cond" pitchFamily="34" charset="0"/>
              </a:rPr>
              <a:t>out</a:t>
            </a:r>
            <a:r>
              <a:rPr lang="en-US" sz="1600" b="1" dirty="0" smtClean="0">
                <a:solidFill>
                  <a:srgbClr val="000000"/>
                </a:solidFill>
                <a:latin typeface="Franklin Gothic Medium Cond" pitchFamily="34" charset="0"/>
              </a:rPr>
              <a:t>: output signal power</a:t>
            </a:r>
          </a:p>
          <a:p>
            <a:pPr marL="0" indent="0" eaLnBrk="1" hangingPunct="1"/>
            <a:r>
              <a:rPr lang="en-US" sz="1600" b="1" dirty="0" smtClean="0">
                <a:solidFill>
                  <a:srgbClr val="000000"/>
                </a:solidFill>
                <a:latin typeface="Franklin Gothic Medium Cond" pitchFamily="34" charset="0"/>
              </a:rPr>
              <a:t>N</a:t>
            </a:r>
            <a:r>
              <a:rPr lang="en-US" sz="1600" b="1" baseline="-25000" dirty="0" smtClean="0">
                <a:solidFill>
                  <a:srgbClr val="000000"/>
                </a:solidFill>
                <a:latin typeface="Franklin Gothic Medium Cond" pitchFamily="34" charset="0"/>
              </a:rPr>
              <a:t>in</a:t>
            </a:r>
            <a:r>
              <a:rPr lang="en-US" sz="1600" b="1" dirty="0" smtClean="0">
                <a:solidFill>
                  <a:srgbClr val="000000"/>
                </a:solidFill>
                <a:latin typeface="Franklin Gothic Medium Cond" pitchFamily="34" charset="0"/>
              </a:rPr>
              <a:t>: input noise power</a:t>
            </a:r>
          </a:p>
          <a:p>
            <a:pPr marL="0" indent="0" eaLnBrk="1" hangingPunct="1"/>
            <a:r>
              <a:rPr lang="en-US" sz="1600" b="1" dirty="0" err="1" smtClean="0">
                <a:solidFill>
                  <a:srgbClr val="000000"/>
                </a:solidFill>
                <a:latin typeface="Franklin Gothic Medium Cond" pitchFamily="34" charset="0"/>
              </a:rPr>
              <a:t>N</a:t>
            </a:r>
            <a:r>
              <a:rPr lang="en-US" sz="1600" b="1" baseline="-25000" dirty="0" err="1" smtClean="0">
                <a:solidFill>
                  <a:srgbClr val="000000"/>
                </a:solidFill>
                <a:latin typeface="Franklin Gothic Medium Cond" pitchFamily="34" charset="0"/>
              </a:rPr>
              <a:t>out</a:t>
            </a:r>
            <a:r>
              <a:rPr lang="en-US" sz="1600" b="1" dirty="0" smtClean="0">
                <a:solidFill>
                  <a:srgbClr val="000000"/>
                </a:solidFill>
                <a:latin typeface="Franklin Gothic Medium Cond" pitchFamily="34" charset="0"/>
              </a:rPr>
              <a:t>: output noise power</a:t>
            </a:r>
          </a:p>
          <a:p>
            <a:pPr marL="0" indent="0" eaLnBrk="1" hangingPunct="1"/>
            <a:r>
              <a:rPr lang="en-US" sz="1600" b="1" dirty="0" err="1" smtClean="0">
                <a:solidFill>
                  <a:srgbClr val="000000"/>
                </a:solidFill>
                <a:latin typeface="Franklin Gothic Medium Cond" pitchFamily="34" charset="0"/>
              </a:rPr>
              <a:t>A</a:t>
            </a:r>
            <a:r>
              <a:rPr lang="en-US" sz="1600" b="1" baseline="-25000" dirty="0" err="1" smtClean="0">
                <a:solidFill>
                  <a:srgbClr val="000000"/>
                </a:solidFill>
                <a:latin typeface="Franklin Gothic Medium Cond" pitchFamily="34" charset="0"/>
              </a:rPr>
              <a:t>p</a:t>
            </a:r>
            <a:r>
              <a:rPr lang="en-US" sz="1600" b="1" dirty="0" smtClean="0">
                <a:solidFill>
                  <a:srgbClr val="000000"/>
                </a:solidFill>
                <a:latin typeface="Franklin Gothic Medium Cond" pitchFamily="34" charset="0"/>
              </a:rPr>
              <a:t>: power gain of 2-port network</a:t>
            </a:r>
            <a:endParaRPr lang="en-US" sz="1600" b="1"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56" name="TextBox 55"/>
              <p:cNvSpPr txBox="1"/>
              <p:nvPr/>
            </p:nvSpPr>
            <p:spPr>
              <a:xfrm>
                <a:off x="4114800" y="4109521"/>
                <a:ext cx="4180490" cy="2009653"/>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en-US" sz="1600" b="1" i="0" smtClean="0">
                          <a:solidFill>
                            <a:srgbClr val="000000"/>
                          </a:solidFill>
                          <a:latin typeface="Cambria Math"/>
                        </a:rPr>
                        <m:t>𝐅</m:t>
                      </m:r>
                      <m:r>
                        <a:rPr lang="en-US" sz="1600" b="1" i="0">
                          <a:solidFill>
                            <a:srgbClr val="000000"/>
                          </a:solidFill>
                          <a:latin typeface="Cambria Math"/>
                        </a:rPr>
                        <m:t>=</m:t>
                      </m:r>
                      <m:f>
                        <m:fPr>
                          <m:ctrlPr>
                            <a:rPr lang="en-US" sz="1600" b="1" i="1">
                              <a:solidFill>
                                <a:srgbClr val="000000"/>
                              </a:solidFill>
                              <a:latin typeface="Cambria Math"/>
                            </a:rPr>
                          </m:ctrlPr>
                        </m:fPr>
                        <m:num>
                          <m:sSub>
                            <m:sSubPr>
                              <m:ctrlPr>
                                <a:rPr lang="en-US" sz="1600" b="1" i="1">
                                  <a:solidFill>
                                    <a:srgbClr val="000000"/>
                                  </a:solidFill>
                                  <a:latin typeface="Cambria Math"/>
                                </a:rPr>
                              </m:ctrlPr>
                            </m:sSubPr>
                            <m:e>
                              <m:r>
                                <a:rPr lang="en-US" sz="1600" b="1" i="0">
                                  <a:solidFill>
                                    <a:srgbClr val="000000"/>
                                  </a:solidFill>
                                  <a:latin typeface="Cambria Math"/>
                                </a:rPr>
                                <m:t>𝐍</m:t>
                              </m:r>
                            </m:e>
                            <m:sub>
                              <m:r>
                                <a:rPr lang="en-US" sz="1600" b="1" i="0">
                                  <a:solidFill>
                                    <a:srgbClr val="000000"/>
                                  </a:solidFill>
                                  <a:latin typeface="Cambria Math"/>
                                </a:rPr>
                                <m:t>𝐨𝐮𝐭</m:t>
                              </m:r>
                            </m:sub>
                          </m:sSub>
                        </m:num>
                        <m:den>
                          <m:sSub>
                            <m:sSubPr>
                              <m:ctrlPr>
                                <a:rPr lang="en-US" sz="1600" b="1" i="1">
                                  <a:solidFill>
                                    <a:srgbClr val="000000"/>
                                  </a:solidFill>
                                  <a:latin typeface="Cambria Math"/>
                                </a:rPr>
                              </m:ctrlPr>
                            </m:sSubPr>
                            <m:e>
                              <m:r>
                                <a:rPr lang="en-US" sz="1600" b="1" i="0">
                                  <a:solidFill>
                                    <a:srgbClr val="000000"/>
                                  </a:solidFill>
                                  <a:latin typeface="Cambria Math"/>
                                </a:rPr>
                                <m:t>𝐍</m:t>
                              </m:r>
                            </m:e>
                            <m:sub>
                              <m:r>
                                <a:rPr lang="en-US" sz="1600" b="1" i="0">
                                  <a:solidFill>
                                    <a:srgbClr val="000000"/>
                                  </a:solidFill>
                                  <a:latin typeface="Cambria Math"/>
                                </a:rPr>
                                <m:t>𝐢𝐧</m:t>
                              </m:r>
                            </m:sub>
                          </m:sSub>
                          <m:sSub>
                            <m:sSubPr>
                              <m:ctrlPr>
                                <a:rPr lang="en-US" sz="1600" b="1" i="1" smtClean="0">
                                  <a:solidFill>
                                    <a:srgbClr val="000000"/>
                                  </a:solidFill>
                                  <a:latin typeface="Cambria Math"/>
                                </a:rPr>
                              </m:ctrlPr>
                            </m:sSubPr>
                            <m:e>
                              <m:r>
                                <a:rPr lang="en-US" sz="1600" b="1" i="0" smtClean="0">
                                  <a:solidFill>
                                    <a:srgbClr val="000000"/>
                                  </a:solidFill>
                                  <a:latin typeface="Cambria Math"/>
                                </a:rPr>
                                <m:t>𝐀</m:t>
                              </m:r>
                            </m:e>
                            <m:sub>
                              <m:r>
                                <a:rPr lang="en-US" sz="1600" b="1" i="0" smtClean="0">
                                  <a:solidFill>
                                    <a:srgbClr val="000000"/>
                                  </a:solidFill>
                                  <a:latin typeface="Cambria Math"/>
                                </a:rPr>
                                <m:t>𝐩</m:t>
                              </m:r>
                            </m:sub>
                          </m:sSub>
                        </m:den>
                      </m:f>
                      <m:r>
                        <a:rPr lang="en-US" sz="1600" b="1" i="0" smtClean="0">
                          <a:solidFill>
                            <a:srgbClr val="000000"/>
                          </a:solidFill>
                          <a:latin typeface="Cambria Math"/>
                        </a:rPr>
                        <m:t>=</m:t>
                      </m:r>
                      <m:f>
                        <m:fPr>
                          <m:ctrlPr>
                            <a:rPr lang="en-US" sz="1600" b="1" i="1" smtClean="0">
                              <a:solidFill>
                                <a:srgbClr val="000000"/>
                              </a:solidFill>
                              <a:latin typeface="Cambria Math"/>
                            </a:rPr>
                          </m:ctrlPr>
                        </m:fPr>
                        <m:num>
                          <m:d>
                            <m:dPr>
                              <m:ctrlPr>
                                <a:rPr lang="en-US" sz="1600" b="1" i="1" smtClean="0">
                                  <a:solidFill>
                                    <a:srgbClr val="000000"/>
                                  </a:solidFill>
                                  <a:latin typeface="Cambria Math"/>
                                </a:rPr>
                              </m:ctrlPr>
                            </m:dPr>
                            <m:e>
                              <m:f>
                                <m:fPr>
                                  <m:ctrlPr>
                                    <a:rPr lang="en-US" sz="1600" b="1" i="1">
                                      <a:solidFill>
                                        <a:srgbClr val="000000"/>
                                      </a:solidFill>
                                      <a:latin typeface="Cambria Math"/>
                                    </a:rPr>
                                  </m:ctrlPr>
                                </m:fPr>
                                <m:num>
                                  <m:sSub>
                                    <m:sSubPr>
                                      <m:ctrlPr>
                                        <a:rPr lang="en-US" sz="1600" b="1" i="1">
                                          <a:solidFill>
                                            <a:srgbClr val="000000"/>
                                          </a:solidFill>
                                          <a:latin typeface="Cambria Math"/>
                                        </a:rPr>
                                      </m:ctrlPr>
                                    </m:sSubPr>
                                    <m:e>
                                      <m:r>
                                        <a:rPr lang="en-US" sz="1600" b="1">
                                          <a:solidFill>
                                            <a:srgbClr val="000000"/>
                                          </a:solidFill>
                                          <a:latin typeface="Cambria Math"/>
                                        </a:rPr>
                                        <m:t>𝐍</m:t>
                                      </m:r>
                                    </m:e>
                                    <m:sub>
                                      <m:r>
                                        <a:rPr lang="en-US" sz="1600" b="1">
                                          <a:solidFill>
                                            <a:srgbClr val="000000"/>
                                          </a:solidFill>
                                          <a:latin typeface="Cambria Math"/>
                                        </a:rPr>
                                        <m:t>𝐨𝐮𝐭</m:t>
                                      </m:r>
                                    </m:sub>
                                  </m:sSub>
                                </m:num>
                                <m:den>
                                  <m:sSub>
                                    <m:sSubPr>
                                      <m:ctrlPr>
                                        <a:rPr lang="en-US" sz="1600" b="1" i="1" smtClean="0">
                                          <a:solidFill>
                                            <a:srgbClr val="000000"/>
                                          </a:solidFill>
                                          <a:latin typeface="Cambria Math"/>
                                        </a:rPr>
                                      </m:ctrlPr>
                                    </m:sSubPr>
                                    <m:e>
                                      <m:r>
                                        <a:rPr lang="en-US" sz="1600" b="1">
                                          <a:solidFill>
                                            <a:srgbClr val="000000"/>
                                          </a:solidFill>
                                          <a:latin typeface="Cambria Math"/>
                                        </a:rPr>
                                        <m:t>𝐀</m:t>
                                      </m:r>
                                    </m:e>
                                    <m:sub>
                                      <m:r>
                                        <a:rPr lang="en-US" sz="1600" b="1" i="1" smtClean="0">
                                          <a:solidFill>
                                            <a:srgbClr val="000000"/>
                                          </a:solidFill>
                                          <a:latin typeface="Cambria Math"/>
                                        </a:rPr>
                                        <m:t>𝒑</m:t>
                                      </m:r>
                                    </m:sub>
                                  </m:sSub>
                                </m:den>
                              </m:f>
                            </m:e>
                          </m:d>
                        </m:num>
                        <m:den>
                          <m:sSub>
                            <m:sSubPr>
                              <m:ctrlPr>
                                <a:rPr lang="en-US" sz="1600" b="1" i="1">
                                  <a:solidFill>
                                    <a:srgbClr val="000000"/>
                                  </a:solidFill>
                                  <a:latin typeface="Cambria Math"/>
                                </a:rPr>
                              </m:ctrlPr>
                            </m:sSubPr>
                            <m:e>
                              <m:r>
                                <a:rPr lang="en-US" sz="1600" b="1">
                                  <a:solidFill>
                                    <a:srgbClr val="000000"/>
                                  </a:solidFill>
                                  <a:latin typeface="Cambria Math"/>
                                </a:rPr>
                                <m:t>𝐍</m:t>
                              </m:r>
                            </m:e>
                            <m:sub>
                              <m:r>
                                <a:rPr lang="en-US" sz="1600" b="1">
                                  <a:solidFill>
                                    <a:srgbClr val="000000"/>
                                  </a:solidFill>
                                  <a:latin typeface="Cambria Math"/>
                                </a:rPr>
                                <m:t>𝐢𝐧</m:t>
                              </m:r>
                            </m:sub>
                          </m:sSub>
                        </m:den>
                      </m:f>
                    </m:oMath>
                  </m:oMathPara>
                </a14:m>
                <a:endParaRPr lang="en-US" sz="1600" b="1" dirty="0" smtClean="0">
                  <a:solidFill>
                    <a:srgbClr val="000000"/>
                  </a:solidFill>
                </a:endParaRPr>
              </a:p>
              <a:p>
                <a:endParaRPr lang="en-US" sz="1600" b="1" dirty="0" smtClean="0">
                  <a:solidFill>
                    <a:srgbClr val="000000"/>
                  </a:solidFill>
                </a:endParaRPr>
              </a:p>
              <a:p>
                <a:pPr/>
                <a14:m>
                  <m:oMathPara xmlns:m="http://schemas.openxmlformats.org/officeDocument/2006/math">
                    <m:oMathParaPr>
                      <m:jc m:val="left"/>
                    </m:oMathParaPr>
                    <m:oMath xmlns:m="http://schemas.openxmlformats.org/officeDocument/2006/math">
                      <m:r>
                        <a:rPr lang="en-US" sz="1400" b="1" i="0" smtClean="0">
                          <a:solidFill>
                            <a:srgbClr val="000000"/>
                          </a:solidFill>
                          <a:latin typeface="Cambria Math"/>
                        </a:rPr>
                        <m:t>    </m:t>
                      </m:r>
                      <m:r>
                        <a:rPr lang="en-US" sz="1400" b="1">
                          <a:solidFill>
                            <a:srgbClr val="000000"/>
                          </a:solidFill>
                          <a:latin typeface="Cambria Math"/>
                        </a:rPr>
                        <m:t>=</m:t>
                      </m:r>
                      <m:f>
                        <m:fPr>
                          <m:ctrlPr>
                            <a:rPr lang="en-US" sz="1400" b="1" i="1">
                              <a:solidFill>
                                <a:srgbClr val="000000"/>
                              </a:solidFill>
                              <a:latin typeface="Cambria Math"/>
                            </a:rPr>
                          </m:ctrlPr>
                        </m:fPr>
                        <m:num>
                          <m:eqArr>
                            <m:eqArrPr>
                              <m:ctrlPr>
                                <a:rPr lang="en-US" sz="1400" b="1" i="1">
                                  <a:solidFill>
                                    <a:srgbClr val="000000"/>
                                  </a:solidFill>
                                  <a:latin typeface="Cambria Math"/>
                                </a:rPr>
                              </m:ctrlPr>
                            </m:eqArrPr>
                            <m:e>
                              <m:r>
                                <a:rPr lang="en-US" sz="1400" b="1" i="0" smtClean="0">
                                  <a:solidFill>
                                    <a:srgbClr val="000000"/>
                                  </a:solidFill>
                                  <a:latin typeface="Cambria Math"/>
                                </a:rPr>
                                <m:t>𝐈𝐧𝐩𝐮𝐭</m:t>
                              </m:r>
                              <m:r>
                                <a:rPr lang="en-US" sz="1400" b="1" i="0" smtClean="0">
                                  <a:solidFill>
                                    <a:srgbClr val="000000"/>
                                  </a:solidFill>
                                  <a:latin typeface="Cambria Math"/>
                                </a:rPr>
                                <m:t> </m:t>
                              </m:r>
                              <m:r>
                                <a:rPr lang="en-US" sz="1400" b="1" i="0" smtClean="0">
                                  <a:solidFill>
                                    <a:srgbClr val="000000"/>
                                  </a:solidFill>
                                  <a:latin typeface="Cambria Math"/>
                                </a:rPr>
                                <m:t>𝐫𝐞𝐟𝐞𝐫𝐫𝐞𝐝</m:t>
                              </m:r>
                              <m:r>
                                <a:rPr lang="en-US" sz="1400" b="1" i="0" smtClean="0">
                                  <a:solidFill>
                                    <a:srgbClr val="000000"/>
                                  </a:solidFill>
                                  <a:latin typeface="Cambria Math"/>
                                </a:rPr>
                                <m:t> </m:t>
                              </m:r>
                              <m:r>
                                <a:rPr lang="en-US" sz="1400" b="1" i="0" smtClean="0">
                                  <a:solidFill>
                                    <a:srgbClr val="000000"/>
                                  </a:solidFill>
                                  <a:latin typeface="Cambria Math"/>
                                </a:rPr>
                                <m:t>𝐧𝐨𝐢𝐬𝐞</m:t>
                              </m:r>
                              <m:r>
                                <a:rPr lang="en-US" sz="1400" b="1" i="0" smtClean="0">
                                  <a:solidFill>
                                    <a:srgbClr val="000000"/>
                                  </a:solidFill>
                                  <a:latin typeface="Cambria Math"/>
                                </a:rPr>
                                <m:t> </m:t>
                              </m:r>
                              <m:r>
                                <a:rPr lang="en-US" sz="1400" b="1" i="0" smtClean="0">
                                  <a:solidFill>
                                    <a:srgbClr val="000000"/>
                                  </a:solidFill>
                                  <a:latin typeface="Cambria Math"/>
                                </a:rPr>
                                <m:t>𝐩𝐨𝐰𝐞𝐫</m:t>
                              </m:r>
                              <m:r>
                                <a:rPr lang="en-US" sz="1400" b="1" i="0" smtClean="0">
                                  <a:solidFill>
                                    <a:srgbClr val="000000"/>
                                  </a:solidFill>
                                  <a:latin typeface="Cambria Math"/>
                                </a:rPr>
                                <m:t> </m:t>
                              </m:r>
                              <m:r>
                                <a:rPr lang="en-US" sz="1400" b="1">
                                  <a:solidFill>
                                    <a:srgbClr val="000000"/>
                                  </a:solidFill>
                                  <a:latin typeface="Cambria Math"/>
                                </a:rPr>
                                <m:t>𝐝𝐮𝐞</m:t>
                              </m:r>
                              <m:r>
                                <a:rPr lang="en-US" sz="1400" b="1">
                                  <a:solidFill>
                                    <a:srgbClr val="000000"/>
                                  </a:solidFill>
                                  <a:latin typeface="Cambria Math"/>
                                </a:rPr>
                                <m:t> </m:t>
                              </m:r>
                              <m:r>
                                <a:rPr lang="en-US" sz="1400" b="1">
                                  <a:solidFill>
                                    <a:srgbClr val="000000"/>
                                  </a:solidFill>
                                  <a:latin typeface="Cambria Math"/>
                                </a:rPr>
                                <m:t>𝐭𝐨</m:t>
                              </m:r>
                              <m:r>
                                <a:rPr lang="en-US" sz="1400" b="1">
                                  <a:solidFill>
                                    <a:srgbClr val="000000"/>
                                  </a:solidFill>
                                  <a:latin typeface="Cambria Math"/>
                                </a:rPr>
                                <m:t> </m:t>
                              </m:r>
                            </m:e>
                            <m:e>
                              <m:r>
                                <a:rPr lang="en-US" sz="1400" b="1">
                                  <a:solidFill>
                                    <a:srgbClr val="FF0000"/>
                                  </a:solidFill>
                                  <a:latin typeface="Cambria Math"/>
                                </a:rPr>
                                <m:t>𝐚𝐥𝐥</m:t>
                              </m:r>
                              <m:r>
                                <a:rPr lang="en-US" sz="1400" b="1">
                                  <a:solidFill>
                                    <a:srgbClr val="FF0000"/>
                                  </a:solidFill>
                                  <a:latin typeface="Cambria Math"/>
                                </a:rPr>
                                <m:t> </m:t>
                              </m:r>
                              <m:r>
                                <a:rPr lang="en-US" sz="1400" b="1">
                                  <a:solidFill>
                                    <a:srgbClr val="FF0000"/>
                                  </a:solidFill>
                                  <a:latin typeface="Cambria Math"/>
                                </a:rPr>
                                <m:t>𝐧𝐨𝐢𝐬𝐞</m:t>
                              </m:r>
                              <m:r>
                                <a:rPr lang="en-US" sz="1400" b="1">
                                  <a:solidFill>
                                    <a:srgbClr val="FF0000"/>
                                  </a:solidFill>
                                  <a:latin typeface="Cambria Math"/>
                                </a:rPr>
                                <m:t> </m:t>
                              </m:r>
                              <m:r>
                                <a:rPr lang="en-US" sz="1400" b="1">
                                  <a:solidFill>
                                    <a:srgbClr val="FF0000"/>
                                  </a:solidFill>
                                  <a:latin typeface="Cambria Math"/>
                                </a:rPr>
                                <m:t>𝐬𝐨𝐮𝐫𝐜𝐞𝐬</m:t>
                              </m:r>
                            </m:e>
                          </m:eqArr>
                        </m:num>
                        <m:den>
                          <m:eqArr>
                            <m:eqArrPr>
                              <m:ctrlPr>
                                <a:rPr lang="en-US" sz="1400" b="1" i="1">
                                  <a:solidFill>
                                    <a:srgbClr val="000000"/>
                                  </a:solidFill>
                                  <a:latin typeface="Cambria Math"/>
                                </a:rPr>
                              </m:ctrlPr>
                            </m:eqArrPr>
                            <m:e>
                              <m:r>
                                <a:rPr lang="en-US" sz="1400" b="1" i="0" smtClean="0">
                                  <a:solidFill>
                                    <a:srgbClr val="000000"/>
                                  </a:solidFill>
                                  <a:latin typeface="Cambria Math"/>
                                </a:rPr>
                                <m:t>𝐈𝐧𝐩𝐮𝐭</m:t>
                              </m:r>
                              <m:r>
                                <a:rPr lang="en-US" sz="1400" b="1" i="0" smtClean="0">
                                  <a:solidFill>
                                    <a:srgbClr val="000000"/>
                                  </a:solidFill>
                                  <a:latin typeface="Cambria Math"/>
                                </a:rPr>
                                <m:t> </m:t>
                              </m:r>
                              <m:r>
                                <a:rPr lang="en-US" sz="1400" b="1" i="0" smtClean="0">
                                  <a:solidFill>
                                    <a:srgbClr val="000000"/>
                                  </a:solidFill>
                                  <a:latin typeface="Cambria Math"/>
                                </a:rPr>
                                <m:t>𝐫𝐞𝐟𝐞𝐫𝐫𝐞𝐝</m:t>
                              </m:r>
                              <m:r>
                                <a:rPr lang="en-US" sz="1400" b="1" i="0" smtClean="0">
                                  <a:solidFill>
                                    <a:srgbClr val="000000"/>
                                  </a:solidFill>
                                  <a:latin typeface="Cambria Math"/>
                                </a:rPr>
                                <m:t> </m:t>
                              </m:r>
                              <m:r>
                                <a:rPr lang="en-US" sz="1400" b="1" i="0" smtClean="0">
                                  <a:solidFill>
                                    <a:srgbClr val="000000"/>
                                  </a:solidFill>
                                  <a:latin typeface="Cambria Math"/>
                                </a:rPr>
                                <m:t>𝐧𝐨𝐢𝐬𝐞</m:t>
                              </m:r>
                              <m:r>
                                <a:rPr lang="en-US" sz="1400" b="1" i="0" smtClean="0">
                                  <a:solidFill>
                                    <a:srgbClr val="000000"/>
                                  </a:solidFill>
                                  <a:latin typeface="Cambria Math"/>
                                </a:rPr>
                                <m:t> </m:t>
                              </m:r>
                              <m:r>
                                <a:rPr lang="en-US" sz="1400" b="1" i="0" smtClean="0">
                                  <a:solidFill>
                                    <a:srgbClr val="000000"/>
                                  </a:solidFill>
                                  <a:latin typeface="Cambria Math"/>
                                </a:rPr>
                                <m:t>𝐩𝐨𝐰𝐞𝐫</m:t>
                              </m:r>
                              <m:r>
                                <a:rPr lang="en-US" sz="1400" b="1">
                                  <a:solidFill>
                                    <a:srgbClr val="000000"/>
                                  </a:solidFill>
                                  <a:latin typeface="Cambria Math"/>
                                </a:rPr>
                                <m:t> </m:t>
                              </m:r>
                              <m:r>
                                <a:rPr lang="en-US" sz="1400" b="1">
                                  <a:solidFill>
                                    <a:srgbClr val="000000"/>
                                  </a:solidFill>
                                  <a:latin typeface="Cambria Math"/>
                                </a:rPr>
                                <m:t>𝐝𝐮𝐞</m:t>
                              </m:r>
                              <m:r>
                                <a:rPr lang="en-US" sz="1400" b="1">
                                  <a:solidFill>
                                    <a:srgbClr val="000000"/>
                                  </a:solidFill>
                                  <a:latin typeface="Cambria Math"/>
                                </a:rPr>
                                <m:t> </m:t>
                              </m:r>
                              <m:r>
                                <a:rPr lang="en-US" sz="1400" b="1">
                                  <a:solidFill>
                                    <a:srgbClr val="000000"/>
                                  </a:solidFill>
                                  <a:latin typeface="Cambria Math"/>
                                </a:rPr>
                                <m:t>𝐭𝐨</m:t>
                              </m:r>
                              <m:r>
                                <a:rPr lang="en-US" sz="1400" b="1">
                                  <a:solidFill>
                                    <a:srgbClr val="000000"/>
                                  </a:solidFill>
                                  <a:latin typeface="Cambria Math"/>
                                </a:rPr>
                                <m:t> </m:t>
                              </m:r>
                            </m:e>
                            <m:e>
                              <m:r>
                                <a:rPr lang="en-US" sz="1400" b="1">
                                  <a:solidFill>
                                    <a:srgbClr val="FF0000"/>
                                  </a:solidFill>
                                  <a:latin typeface="Cambria Math"/>
                                </a:rPr>
                                <m:t>𝐬𝐨𝐮𝐫𝐜𝐞</m:t>
                              </m:r>
                              <m:r>
                                <a:rPr lang="en-US" sz="1400" b="1">
                                  <a:solidFill>
                                    <a:srgbClr val="FF0000"/>
                                  </a:solidFill>
                                  <a:latin typeface="Cambria Math"/>
                                </a:rPr>
                                <m:t> </m:t>
                              </m:r>
                              <m:r>
                                <a:rPr lang="en-US" sz="1400" b="1">
                                  <a:solidFill>
                                    <a:srgbClr val="FF0000"/>
                                  </a:solidFill>
                                  <a:latin typeface="Cambria Math"/>
                                </a:rPr>
                                <m:t>𝐧𝐨𝐢𝐬𝐞</m:t>
                              </m:r>
                              <m:r>
                                <a:rPr lang="en-US" sz="1400" b="1">
                                  <a:solidFill>
                                    <a:srgbClr val="FF0000"/>
                                  </a:solidFill>
                                  <a:latin typeface="Cambria Math"/>
                                </a:rPr>
                                <m:t> </m:t>
                              </m:r>
                              <m:r>
                                <a:rPr lang="en-US" sz="1400" b="1">
                                  <a:solidFill>
                                    <a:srgbClr val="FF0000"/>
                                  </a:solidFill>
                                  <a:latin typeface="Cambria Math"/>
                                </a:rPr>
                                <m:t>𝐨𝐧𝐥𝐲</m:t>
                              </m:r>
                            </m:e>
                          </m:eqArr>
                        </m:den>
                      </m:f>
                    </m:oMath>
                  </m:oMathPara>
                </a14:m>
                <a:endParaRPr lang="en-US" sz="1600" dirty="0">
                  <a:solidFill>
                    <a:srgbClr val="000000"/>
                  </a:solidFill>
                </a:endParaRPr>
              </a:p>
            </p:txBody>
          </p:sp>
        </mc:Choice>
        <mc:Fallback xmlns="">
          <p:sp>
            <p:nvSpPr>
              <p:cNvPr id="56" name="TextBox 55"/>
              <p:cNvSpPr txBox="1">
                <a:spLocks noRot="1" noChangeAspect="1" noMove="1" noResize="1" noEditPoints="1" noAdjustHandles="1" noChangeArrowheads="1" noChangeShapeType="1" noTextEdit="1"/>
              </p:cNvSpPr>
              <p:nvPr/>
            </p:nvSpPr>
            <p:spPr>
              <a:xfrm>
                <a:off x="4114800" y="4109521"/>
                <a:ext cx="4180490" cy="2009653"/>
              </a:xfrm>
              <a:prstGeom prst="rect">
                <a:avLst/>
              </a:prstGeom>
              <a:blipFill rotWithShape="1">
                <a:blip r:embed="rId6"/>
                <a:stretch>
                  <a:fillRect/>
                </a:stretch>
              </a:blipFill>
            </p:spPr>
            <p:txBody>
              <a:bodyPr/>
              <a:lstStyle/>
              <a:p>
                <a:r>
                  <a:rPr lang="en-US">
                    <a:noFill/>
                  </a:rPr>
                  <a:t> </a:t>
                </a:r>
              </a:p>
            </p:txBody>
          </p:sp>
        </mc:Fallback>
      </mc:AlternateContent>
      <p:sp>
        <p:nvSpPr>
          <p:cNvPr id="58" name="Freeform 57"/>
          <p:cNvSpPr/>
          <p:nvPr/>
        </p:nvSpPr>
        <p:spPr>
          <a:xfrm>
            <a:off x="6211614" y="2848303"/>
            <a:ext cx="2112579" cy="1629252"/>
          </a:xfrm>
          <a:custGeom>
            <a:avLst/>
            <a:gdLst>
              <a:gd name="connsiteX0" fmla="*/ 2070538 w 2112579"/>
              <a:gd name="connsiteY0" fmla="*/ 0 h 1629252"/>
              <a:gd name="connsiteX1" fmla="*/ 2091558 w 2112579"/>
              <a:gd name="connsiteY1" fmla="*/ 157656 h 1629252"/>
              <a:gd name="connsiteX2" fmla="*/ 2112579 w 2112579"/>
              <a:gd name="connsiteY2" fmla="*/ 336331 h 1629252"/>
              <a:gd name="connsiteX3" fmla="*/ 2102069 w 2112579"/>
              <a:gd name="connsiteY3" fmla="*/ 567559 h 1629252"/>
              <a:gd name="connsiteX4" fmla="*/ 2091558 w 2112579"/>
              <a:gd name="connsiteY4" fmla="*/ 641131 h 1629252"/>
              <a:gd name="connsiteX5" fmla="*/ 2070538 w 2112579"/>
              <a:gd name="connsiteY5" fmla="*/ 725214 h 1629252"/>
              <a:gd name="connsiteX6" fmla="*/ 2049517 w 2112579"/>
              <a:gd name="connsiteY6" fmla="*/ 756745 h 1629252"/>
              <a:gd name="connsiteX7" fmla="*/ 2017986 w 2112579"/>
              <a:gd name="connsiteY7" fmla="*/ 851338 h 1629252"/>
              <a:gd name="connsiteX8" fmla="*/ 2007476 w 2112579"/>
              <a:gd name="connsiteY8" fmla="*/ 882869 h 1629252"/>
              <a:gd name="connsiteX9" fmla="*/ 1996965 w 2112579"/>
              <a:gd name="connsiteY9" fmla="*/ 924911 h 1629252"/>
              <a:gd name="connsiteX10" fmla="*/ 1975945 w 2112579"/>
              <a:gd name="connsiteY10" fmla="*/ 956442 h 1629252"/>
              <a:gd name="connsiteX11" fmla="*/ 1954924 w 2112579"/>
              <a:gd name="connsiteY11" fmla="*/ 1030014 h 1629252"/>
              <a:gd name="connsiteX12" fmla="*/ 1923393 w 2112579"/>
              <a:gd name="connsiteY12" fmla="*/ 1061545 h 1629252"/>
              <a:gd name="connsiteX13" fmla="*/ 1881352 w 2112579"/>
              <a:gd name="connsiteY13" fmla="*/ 1124607 h 1629252"/>
              <a:gd name="connsiteX14" fmla="*/ 1818289 w 2112579"/>
              <a:gd name="connsiteY14" fmla="*/ 1187669 h 1629252"/>
              <a:gd name="connsiteX15" fmla="*/ 1786758 w 2112579"/>
              <a:gd name="connsiteY15" fmla="*/ 1208690 h 1629252"/>
              <a:gd name="connsiteX16" fmla="*/ 1755227 w 2112579"/>
              <a:gd name="connsiteY16" fmla="*/ 1240221 h 1629252"/>
              <a:gd name="connsiteX17" fmla="*/ 1723696 w 2112579"/>
              <a:gd name="connsiteY17" fmla="*/ 1261242 h 1629252"/>
              <a:gd name="connsiteX18" fmla="*/ 1692165 w 2112579"/>
              <a:gd name="connsiteY18" fmla="*/ 1292773 h 1629252"/>
              <a:gd name="connsiteX19" fmla="*/ 1650124 w 2112579"/>
              <a:gd name="connsiteY19" fmla="*/ 1313794 h 1629252"/>
              <a:gd name="connsiteX20" fmla="*/ 1555531 w 2112579"/>
              <a:gd name="connsiteY20" fmla="*/ 1387366 h 1629252"/>
              <a:gd name="connsiteX21" fmla="*/ 1439917 w 2112579"/>
              <a:gd name="connsiteY21" fmla="*/ 1429407 h 1629252"/>
              <a:gd name="connsiteX22" fmla="*/ 1324303 w 2112579"/>
              <a:gd name="connsiteY22" fmla="*/ 1471449 h 1629252"/>
              <a:gd name="connsiteX23" fmla="*/ 1292772 w 2112579"/>
              <a:gd name="connsiteY23" fmla="*/ 1481959 h 1629252"/>
              <a:gd name="connsiteX24" fmla="*/ 1166648 w 2112579"/>
              <a:gd name="connsiteY24" fmla="*/ 1502980 h 1629252"/>
              <a:gd name="connsiteX25" fmla="*/ 1114096 w 2112579"/>
              <a:gd name="connsiteY25" fmla="*/ 1513490 h 1629252"/>
              <a:gd name="connsiteX26" fmla="*/ 998483 w 2112579"/>
              <a:gd name="connsiteY26" fmla="*/ 1524000 h 1629252"/>
              <a:gd name="connsiteX27" fmla="*/ 882869 w 2112579"/>
              <a:gd name="connsiteY27" fmla="*/ 1545021 h 1629252"/>
              <a:gd name="connsiteX28" fmla="*/ 777765 w 2112579"/>
              <a:gd name="connsiteY28" fmla="*/ 1555531 h 1629252"/>
              <a:gd name="connsiteX29" fmla="*/ 525517 w 2112579"/>
              <a:gd name="connsiteY29" fmla="*/ 1576552 h 1629252"/>
              <a:gd name="connsiteX30" fmla="*/ 399393 w 2112579"/>
              <a:gd name="connsiteY30" fmla="*/ 1587063 h 1629252"/>
              <a:gd name="connsiteX31" fmla="*/ 252248 w 2112579"/>
              <a:gd name="connsiteY31" fmla="*/ 1608083 h 1629252"/>
              <a:gd name="connsiteX32" fmla="*/ 189186 w 2112579"/>
              <a:gd name="connsiteY32" fmla="*/ 1618594 h 1629252"/>
              <a:gd name="connsiteX33" fmla="*/ 0 w 2112579"/>
              <a:gd name="connsiteY33" fmla="*/ 1629104 h 1629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112579" h="1629252">
                <a:moveTo>
                  <a:pt x="2070538" y="0"/>
                </a:moveTo>
                <a:cubicBezTo>
                  <a:pt x="2088646" y="90545"/>
                  <a:pt x="2077904" y="27942"/>
                  <a:pt x="2091558" y="157656"/>
                </a:cubicBezTo>
                <a:cubicBezTo>
                  <a:pt x="2100640" y="243933"/>
                  <a:pt x="2102184" y="253167"/>
                  <a:pt x="2112579" y="336331"/>
                </a:cubicBezTo>
                <a:cubicBezTo>
                  <a:pt x="2109076" y="413407"/>
                  <a:pt x="2107378" y="490586"/>
                  <a:pt x="2102069" y="567559"/>
                </a:cubicBezTo>
                <a:cubicBezTo>
                  <a:pt x="2100365" y="592273"/>
                  <a:pt x="2095631" y="616695"/>
                  <a:pt x="2091558" y="641131"/>
                </a:cubicBezTo>
                <a:cubicBezTo>
                  <a:pt x="2088560" y="659119"/>
                  <a:pt x="2080691" y="704908"/>
                  <a:pt x="2070538" y="725214"/>
                </a:cubicBezTo>
                <a:cubicBezTo>
                  <a:pt x="2064889" y="736512"/>
                  <a:pt x="2056524" y="746235"/>
                  <a:pt x="2049517" y="756745"/>
                </a:cubicBezTo>
                <a:cubicBezTo>
                  <a:pt x="2031800" y="845335"/>
                  <a:pt x="2050623" y="775186"/>
                  <a:pt x="2017986" y="851338"/>
                </a:cubicBezTo>
                <a:cubicBezTo>
                  <a:pt x="2013622" y="861521"/>
                  <a:pt x="2010520" y="872216"/>
                  <a:pt x="2007476" y="882869"/>
                </a:cubicBezTo>
                <a:cubicBezTo>
                  <a:pt x="2003508" y="896759"/>
                  <a:pt x="2002655" y="911634"/>
                  <a:pt x="1996965" y="924911"/>
                </a:cubicBezTo>
                <a:cubicBezTo>
                  <a:pt x="1991989" y="936521"/>
                  <a:pt x="1982952" y="945932"/>
                  <a:pt x="1975945" y="956442"/>
                </a:cubicBezTo>
                <a:cubicBezTo>
                  <a:pt x="1974544" y="962044"/>
                  <a:pt x="1960954" y="1020970"/>
                  <a:pt x="1954924" y="1030014"/>
                </a:cubicBezTo>
                <a:cubicBezTo>
                  <a:pt x="1946679" y="1042382"/>
                  <a:pt x="1932518" y="1049812"/>
                  <a:pt x="1923393" y="1061545"/>
                </a:cubicBezTo>
                <a:cubicBezTo>
                  <a:pt x="1907883" y="1081487"/>
                  <a:pt x="1901563" y="1109449"/>
                  <a:pt x="1881352" y="1124607"/>
                </a:cubicBezTo>
                <a:cubicBezTo>
                  <a:pt x="1743960" y="1227649"/>
                  <a:pt x="1910497" y="1095461"/>
                  <a:pt x="1818289" y="1187669"/>
                </a:cubicBezTo>
                <a:cubicBezTo>
                  <a:pt x="1809357" y="1196601"/>
                  <a:pt x="1796462" y="1200603"/>
                  <a:pt x="1786758" y="1208690"/>
                </a:cubicBezTo>
                <a:cubicBezTo>
                  <a:pt x="1775339" y="1218206"/>
                  <a:pt x="1766646" y="1230705"/>
                  <a:pt x="1755227" y="1240221"/>
                </a:cubicBezTo>
                <a:cubicBezTo>
                  <a:pt x="1745523" y="1248308"/>
                  <a:pt x="1733400" y="1253155"/>
                  <a:pt x="1723696" y="1261242"/>
                </a:cubicBezTo>
                <a:cubicBezTo>
                  <a:pt x="1712277" y="1270758"/>
                  <a:pt x="1704260" y="1284133"/>
                  <a:pt x="1692165" y="1292773"/>
                </a:cubicBezTo>
                <a:cubicBezTo>
                  <a:pt x="1679416" y="1301880"/>
                  <a:pt x="1662873" y="1304687"/>
                  <a:pt x="1650124" y="1313794"/>
                </a:cubicBezTo>
                <a:cubicBezTo>
                  <a:pt x="1593479" y="1354255"/>
                  <a:pt x="1643283" y="1352265"/>
                  <a:pt x="1555531" y="1387366"/>
                </a:cubicBezTo>
                <a:cubicBezTo>
                  <a:pt x="1424959" y="1439595"/>
                  <a:pt x="1588345" y="1375434"/>
                  <a:pt x="1439917" y="1429407"/>
                </a:cubicBezTo>
                <a:cubicBezTo>
                  <a:pt x="1279024" y="1487913"/>
                  <a:pt x="1508341" y="1410103"/>
                  <a:pt x="1324303" y="1471449"/>
                </a:cubicBezTo>
                <a:cubicBezTo>
                  <a:pt x="1313793" y="1474952"/>
                  <a:pt x="1303700" y="1480138"/>
                  <a:pt x="1292772" y="1481959"/>
                </a:cubicBezTo>
                <a:cubicBezTo>
                  <a:pt x="1250731" y="1488966"/>
                  <a:pt x="1208442" y="1494622"/>
                  <a:pt x="1166648" y="1502980"/>
                </a:cubicBezTo>
                <a:cubicBezTo>
                  <a:pt x="1149131" y="1506483"/>
                  <a:pt x="1131822" y="1511274"/>
                  <a:pt x="1114096" y="1513490"/>
                </a:cubicBezTo>
                <a:cubicBezTo>
                  <a:pt x="1075698" y="1518290"/>
                  <a:pt x="1037021" y="1520497"/>
                  <a:pt x="998483" y="1524000"/>
                </a:cubicBezTo>
                <a:cubicBezTo>
                  <a:pt x="962601" y="1531177"/>
                  <a:pt x="918739" y="1540537"/>
                  <a:pt x="882869" y="1545021"/>
                </a:cubicBezTo>
                <a:cubicBezTo>
                  <a:pt x="847931" y="1549388"/>
                  <a:pt x="812800" y="1552028"/>
                  <a:pt x="777765" y="1555531"/>
                </a:cubicBezTo>
                <a:cubicBezTo>
                  <a:pt x="654736" y="1580139"/>
                  <a:pt x="762138" y="1561286"/>
                  <a:pt x="525517" y="1576552"/>
                </a:cubicBezTo>
                <a:cubicBezTo>
                  <a:pt x="483417" y="1579268"/>
                  <a:pt x="441434" y="1583559"/>
                  <a:pt x="399393" y="1587063"/>
                </a:cubicBezTo>
                <a:cubicBezTo>
                  <a:pt x="313388" y="1608564"/>
                  <a:pt x="395627" y="1590160"/>
                  <a:pt x="252248" y="1608083"/>
                </a:cubicBezTo>
                <a:cubicBezTo>
                  <a:pt x="231102" y="1610726"/>
                  <a:pt x="210351" y="1616104"/>
                  <a:pt x="189186" y="1618594"/>
                </a:cubicBezTo>
                <a:cubicBezTo>
                  <a:pt x="80981" y="1631324"/>
                  <a:pt x="92096" y="1629104"/>
                  <a:pt x="0" y="1629104"/>
                </a:cubicBezTo>
              </a:path>
            </a:pathLst>
          </a:custGeom>
          <a:noFill/>
          <a:ln>
            <a:solidFill>
              <a:srgbClr val="0000FF"/>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TextBox 2"/>
          <p:cNvSpPr txBox="1">
            <a:spLocks noChangeArrowheads="1"/>
          </p:cNvSpPr>
          <p:nvPr/>
        </p:nvSpPr>
        <p:spPr bwMode="auto">
          <a:xfrm>
            <a:off x="7621338" y="4191000"/>
            <a:ext cx="1294062"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FF"/>
                </a:solidFill>
                <a:latin typeface="Franklin Gothic Medium Cond" pitchFamily="34" charset="0"/>
              </a:rPr>
              <a:t>This gives short-cut to calculate noise factor (see next page).</a:t>
            </a:r>
            <a:endParaRPr lang="en-US" b="1" baseline="-25000" dirty="0">
              <a:solidFill>
                <a:srgbClr val="0000FF"/>
              </a:solidFill>
              <a:latin typeface="Franklin Gothic Medium Cond" pitchFamily="34" charset="0"/>
            </a:endParaRPr>
          </a:p>
        </p:txBody>
      </p:sp>
      <p:sp>
        <p:nvSpPr>
          <p:cNvPr id="61" name="Slide Number Placeholder 60"/>
          <p:cNvSpPr>
            <a:spLocks noGrp="1"/>
          </p:cNvSpPr>
          <p:nvPr>
            <p:ph type="sldNum" sz="quarter" idx="11"/>
          </p:nvPr>
        </p:nvSpPr>
        <p:spPr/>
        <p:txBody>
          <a:bodyPr/>
          <a:lstStyle/>
          <a:p>
            <a:pPr>
              <a:defRPr/>
            </a:pPr>
            <a:fld id="{18299DBC-902B-41D7-A3A4-44EB87A37C73}" type="slidenum">
              <a:rPr lang="en-US" smtClean="0"/>
              <a:pPr>
                <a:defRPr/>
              </a:pPr>
              <a:t>51</a:t>
            </a:fld>
            <a:endParaRPr lang="en-US"/>
          </a:p>
        </p:txBody>
      </p:sp>
    </p:spTree>
    <p:extLst>
      <p:ext uri="{BB962C8B-B14F-4D97-AF65-F5344CB8AC3E}">
        <p14:creationId xmlns:p14="http://schemas.microsoft.com/office/powerpoint/2010/main" val="3609286931"/>
      </p:ext>
    </p:extLst>
  </p:cSld>
  <p:clrMapOvr>
    <a:masterClrMapping/>
  </p:clrMapOv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Short Cuts to Noise Factor (from Input Referred Noise)</a:t>
            </a:r>
            <a:endParaRPr lang="en-US" sz="2400" dirty="0"/>
          </a:p>
        </p:txBody>
      </p:sp>
      <p:sp>
        <p:nvSpPr>
          <p:cNvPr id="5" name="Striped Right Arrow 4"/>
          <p:cNvSpPr/>
          <p:nvPr/>
        </p:nvSpPr>
        <p:spPr>
          <a:xfrm rot="5400000">
            <a:off x="2393927" y="3689327"/>
            <a:ext cx="546146" cy="4572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6" name="Striped Right Arrow 5"/>
          <p:cNvSpPr/>
          <p:nvPr/>
        </p:nvSpPr>
        <p:spPr>
          <a:xfrm rot="2400629">
            <a:off x="4103615" y="3740262"/>
            <a:ext cx="700285" cy="4572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graphicFrame>
        <p:nvGraphicFramePr>
          <p:cNvPr id="7" name="Object 6"/>
          <p:cNvGraphicFramePr>
            <a:graphicFrameLocks noChangeAspect="1"/>
          </p:cNvGraphicFramePr>
          <p:nvPr>
            <p:extLst>
              <p:ext uri="{D42A27DB-BD31-4B8C-83A1-F6EECF244321}">
                <p14:modId xmlns:p14="http://schemas.microsoft.com/office/powerpoint/2010/main" val="300052808"/>
              </p:ext>
            </p:extLst>
          </p:nvPr>
        </p:nvGraphicFramePr>
        <p:xfrm>
          <a:off x="685800" y="1843092"/>
          <a:ext cx="7035076" cy="4252908"/>
        </p:xfrm>
        <a:graphic>
          <a:graphicData uri="http://schemas.openxmlformats.org/presentationml/2006/ole">
            <mc:AlternateContent xmlns:mc="http://schemas.openxmlformats.org/markup-compatibility/2006">
              <mc:Choice xmlns:v="urn:schemas-microsoft-com:vml" Requires="v">
                <p:oleObj spid="_x0000_s64628" name="Visio" r:id="rId3" imgW="3983650" imgH="2385720" progId="Visio.Drawing.11">
                  <p:embed/>
                </p:oleObj>
              </mc:Choice>
              <mc:Fallback>
                <p:oleObj name="Visio" r:id="rId3" imgW="3983650" imgH="2385720" progId="Visio.Drawing.11">
                  <p:embed/>
                  <p:pic>
                    <p:nvPicPr>
                      <p:cNvPr id="0" name=""/>
                      <p:cNvPicPr/>
                      <p:nvPr/>
                    </p:nvPicPr>
                    <p:blipFill>
                      <a:blip r:embed="rId4"/>
                      <a:stretch>
                        <a:fillRect/>
                      </a:stretch>
                    </p:blipFill>
                    <p:spPr>
                      <a:xfrm>
                        <a:off x="685800" y="1843092"/>
                        <a:ext cx="7035076" cy="4252908"/>
                      </a:xfrm>
                      <a:prstGeom prst="rect">
                        <a:avLst/>
                      </a:prstGeom>
                    </p:spPr>
                  </p:pic>
                </p:oleObj>
              </mc:Fallback>
            </mc:AlternateContent>
          </a:graphicData>
        </a:graphic>
      </p:graphicFrame>
      <p:sp>
        <p:nvSpPr>
          <p:cNvPr id="9" name="TextBox 2"/>
          <p:cNvSpPr txBox="1">
            <a:spLocks noChangeArrowheads="1"/>
          </p:cNvSpPr>
          <p:nvPr/>
        </p:nvSpPr>
        <p:spPr bwMode="auto">
          <a:xfrm>
            <a:off x="1295400" y="1143000"/>
            <a:ext cx="71628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Recall that if source impedance is well defined, the noisy 2-port network can be represented with </a:t>
            </a:r>
            <a:r>
              <a:rPr lang="en-US" b="1" dirty="0" smtClean="0">
                <a:solidFill>
                  <a:srgbClr val="FF0000"/>
                </a:solidFill>
                <a:latin typeface="Franklin Gothic Medium Cond" pitchFamily="34" charset="0"/>
              </a:rPr>
              <a:t>input referred noise voltage or current</a:t>
            </a:r>
            <a:r>
              <a:rPr lang="en-US" b="1" dirty="0" smtClean="0">
                <a:solidFill>
                  <a:srgbClr val="000000"/>
                </a:solidFill>
                <a:latin typeface="Franklin Gothic Medium Cond" pitchFamily="34" charset="0"/>
              </a:rPr>
              <a:t>. </a:t>
            </a:r>
            <a:endParaRPr lang="en-US" b="1" dirty="0">
              <a:solidFill>
                <a:srgbClr val="000000"/>
              </a:solidFill>
              <a:latin typeface="Franklin Gothic Medium Cond" pitchFamily="34" charset="0"/>
            </a:endParaRPr>
          </a:p>
        </p:txBody>
      </p:sp>
      <p:cxnSp>
        <p:nvCxnSpPr>
          <p:cNvPr id="11" name="Straight Arrow Connector 10"/>
          <p:cNvCxnSpPr/>
          <p:nvPr/>
        </p:nvCxnSpPr>
        <p:spPr>
          <a:xfrm flipH="1" flipV="1">
            <a:off x="1295400" y="5410200"/>
            <a:ext cx="152400" cy="381000"/>
          </a:xfrm>
          <a:prstGeom prst="straightConnector1">
            <a:avLst/>
          </a:prstGeom>
          <a:ln w="19050">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12" name="TextBox 2"/>
          <p:cNvSpPr txBox="1">
            <a:spLocks noChangeArrowheads="1"/>
          </p:cNvSpPr>
          <p:nvPr/>
        </p:nvSpPr>
        <p:spPr bwMode="auto">
          <a:xfrm>
            <a:off x="1066800" y="5791200"/>
            <a:ext cx="20574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FF"/>
                </a:solidFill>
                <a:latin typeface="Franklin Gothic Medium Cond" pitchFamily="34" charset="0"/>
              </a:rPr>
              <a:t>Input noise voltage due to </a:t>
            </a:r>
            <a:r>
              <a:rPr lang="en-US" b="1" dirty="0" err="1" smtClean="0">
                <a:solidFill>
                  <a:srgbClr val="0000FF"/>
                </a:solidFill>
                <a:latin typeface="Franklin Gothic Medium Cond" pitchFamily="34" charset="0"/>
              </a:rPr>
              <a:t>Z</a:t>
            </a:r>
            <a:r>
              <a:rPr lang="en-US" b="1" baseline="-25000" dirty="0" err="1" smtClean="0">
                <a:solidFill>
                  <a:srgbClr val="0000FF"/>
                </a:solidFill>
                <a:latin typeface="Franklin Gothic Medium Cond" pitchFamily="34" charset="0"/>
              </a:rPr>
              <a:t>s</a:t>
            </a:r>
            <a:endParaRPr lang="en-US" b="1" baseline="-25000" dirty="0">
              <a:solidFill>
                <a:srgbClr val="0000FF"/>
              </a:solidFill>
              <a:latin typeface="Franklin Gothic Medium Cond" pitchFamily="34" charset="0"/>
            </a:endParaRPr>
          </a:p>
        </p:txBody>
      </p:sp>
      <p:sp>
        <p:nvSpPr>
          <p:cNvPr id="13" name="TextBox 2"/>
          <p:cNvSpPr txBox="1">
            <a:spLocks noChangeArrowheads="1"/>
          </p:cNvSpPr>
          <p:nvPr/>
        </p:nvSpPr>
        <p:spPr bwMode="auto">
          <a:xfrm>
            <a:off x="4724400" y="5791200"/>
            <a:ext cx="20574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FF"/>
                </a:solidFill>
                <a:latin typeface="Franklin Gothic Medium Cond" pitchFamily="34" charset="0"/>
              </a:rPr>
              <a:t>Input noise current due to </a:t>
            </a:r>
            <a:r>
              <a:rPr lang="en-US" b="1" dirty="0" err="1" smtClean="0">
                <a:solidFill>
                  <a:srgbClr val="0000FF"/>
                </a:solidFill>
                <a:latin typeface="Franklin Gothic Medium Cond" pitchFamily="34" charset="0"/>
              </a:rPr>
              <a:t>Y</a:t>
            </a:r>
            <a:r>
              <a:rPr lang="en-US" b="1" baseline="-25000" dirty="0" err="1" smtClean="0">
                <a:solidFill>
                  <a:srgbClr val="0000FF"/>
                </a:solidFill>
                <a:latin typeface="Franklin Gothic Medium Cond" pitchFamily="34" charset="0"/>
              </a:rPr>
              <a:t>s</a:t>
            </a:r>
            <a:endParaRPr lang="en-US" b="1" baseline="-25000" dirty="0">
              <a:solidFill>
                <a:srgbClr val="0000FF"/>
              </a:solidFill>
              <a:latin typeface="Franklin Gothic Medium Cond" pitchFamily="34" charset="0"/>
            </a:endParaRPr>
          </a:p>
        </p:txBody>
      </p:sp>
      <p:cxnSp>
        <p:nvCxnSpPr>
          <p:cNvPr id="14" name="Straight Arrow Connector 13"/>
          <p:cNvCxnSpPr/>
          <p:nvPr/>
        </p:nvCxnSpPr>
        <p:spPr>
          <a:xfrm flipH="1" flipV="1">
            <a:off x="4953000" y="5403631"/>
            <a:ext cx="152400" cy="381000"/>
          </a:xfrm>
          <a:prstGeom prst="straightConnector1">
            <a:avLst/>
          </a:prstGeom>
          <a:ln w="19050">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15" name="TextBox 2"/>
          <p:cNvSpPr txBox="1">
            <a:spLocks noChangeArrowheads="1"/>
          </p:cNvSpPr>
          <p:nvPr/>
        </p:nvSpPr>
        <p:spPr bwMode="auto">
          <a:xfrm>
            <a:off x="1066800" y="3644854"/>
            <a:ext cx="1524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algn="r" eaLnBrk="1" hangingPunct="1"/>
            <a:r>
              <a:rPr lang="en-US" b="1" dirty="0" err="1" smtClean="0">
                <a:latin typeface="Franklin Gothic Medium Cond" pitchFamily="34" charset="0"/>
              </a:rPr>
              <a:t>Thevenin</a:t>
            </a:r>
            <a:r>
              <a:rPr lang="en-US" b="1" dirty="0" smtClean="0">
                <a:latin typeface="Franklin Gothic Medium Cond" pitchFamily="34" charset="0"/>
              </a:rPr>
              <a:t> form</a:t>
            </a:r>
            <a:endParaRPr lang="en-US" b="1" baseline="-25000" dirty="0">
              <a:latin typeface="Franklin Gothic Medium Cond" pitchFamily="34" charset="0"/>
            </a:endParaRPr>
          </a:p>
        </p:txBody>
      </p:sp>
      <p:sp>
        <p:nvSpPr>
          <p:cNvPr id="16" name="TextBox 2"/>
          <p:cNvSpPr txBox="1">
            <a:spLocks noChangeArrowheads="1"/>
          </p:cNvSpPr>
          <p:nvPr/>
        </p:nvSpPr>
        <p:spPr bwMode="auto">
          <a:xfrm>
            <a:off x="3124200" y="3593068"/>
            <a:ext cx="1295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algn="r" eaLnBrk="1" hangingPunct="1"/>
            <a:r>
              <a:rPr lang="en-US" b="1" dirty="0" smtClean="0">
                <a:latin typeface="Franklin Gothic Medium Cond" pitchFamily="34" charset="0"/>
              </a:rPr>
              <a:t>Norton form</a:t>
            </a:r>
            <a:endParaRPr lang="en-US" b="1" baseline="-25000" dirty="0">
              <a:latin typeface="Franklin Gothic Medium Cond" pitchFamily="34" charset="0"/>
            </a:endParaRPr>
          </a:p>
        </p:txBody>
      </p:sp>
      <mc:AlternateContent xmlns:mc="http://schemas.openxmlformats.org/markup-compatibility/2006" xmlns:a14="http://schemas.microsoft.com/office/drawing/2010/main">
        <mc:Choice Requires="a14">
          <p:sp>
            <p:nvSpPr>
              <p:cNvPr id="17" name="TextBox 16"/>
              <p:cNvSpPr txBox="1"/>
              <p:nvPr/>
            </p:nvSpPr>
            <p:spPr>
              <a:xfrm>
                <a:off x="4724400" y="2053741"/>
                <a:ext cx="3581400" cy="765659"/>
              </a:xfrm>
              <a:prstGeom prst="rect">
                <a:avLst/>
              </a:prstGeom>
              <a:noFill/>
            </p:spPr>
            <p:txBody>
              <a:bodyPr wrap="square" rtlCol="0">
                <a:spAutoFit/>
              </a:bodyPr>
              <a:lstStyle/>
              <a:p>
                <a:r>
                  <a:rPr lang="en-US" sz="1600" b="1" dirty="0" smtClean="0">
                    <a:solidFill>
                      <a:srgbClr val="000000"/>
                    </a:solidFill>
                    <a:latin typeface="Cambria Math"/>
                  </a:rPr>
                  <a:t>F</a:t>
                </a:r>
                <a14:m>
                  <m:oMath xmlns:m="http://schemas.openxmlformats.org/officeDocument/2006/math">
                    <m:r>
                      <a:rPr lang="en-US" sz="2000" b="1">
                        <a:solidFill>
                          <a:srgbClr val="000000"/>
                        </a:solidFill>
                        <a:latin typeface="Cambria Math"/>
                      </a:rPr>
                      <m:t>=</m:t>
                    </m:r>
                    <m:f>
                      <m:fPr>
                        <m:ctrlPr>
                          <a:rPr lang="en-US" sz="2000" b="1" i="1">
                            <a:solidFill>
                              <a:srgbClr val="000000"/>
                            </a:solidFill>
                            <a:latin typeface="Cambria Math"/>
                          </a:rPr>
                        </m:ctrlPr>
                      </m:fPr>
                      <m:num>
                        <m:f>
                          <m:fPr>
                            <m:type m:val="lin"/>
                            <m:ctrlPr>
                              <a:rPr lang="en-US" sz="2000" b="1" i="1" smtClean="0">
                                <a:solidFill>
                                  <a:srgbClr val="000000"/>
                                </a:solidFill>
                                <a:latin typeface="Cambria Math"/>
                              </a:rPr>
                            </m:ctrlPr>
                          </m:fPr>
                          <m:num>
                            <m:d>
                              <m:dPr>
                                <m:ctrlPr>
                                  <a:rPr lang="en-US" sz="2000" b="1" i="1" smtClean="0">
                                    <a:solidFill>
                                      <a:srgbClr val="000000"/>
                                    </a:solidFill>
                                    <a:latin typeface="Cambria Math"/>
                                  </a:rPr>
                                </m:ctrlPr>
                              </m:dPr>
                              <m:e>
                                <m:acc>
                                  <m:accPr>
                                    <m:chr m:val="̅"/>
                                    <m:ctrlPr>
                                      <a:rPr lang="en-US" sz="2000" b="1" i="1">
                                        <a:solidFill>
                                          <a:srgbClr val="000000"/>
                                        </a:solidFill>
                                        <a:latin typeface="Cambria Math"/>
                                      </a:rPr>
                                    </m:ctrlPr>
                                  </m:accPr>
                                  <m:e>
                                    <m:sSup>
                                      <m:sSupPr>
                                        <m:ctrlPr>
                                          <a:rPr lang="en-US" sz="2000" b="1" i="1">
                                            <a:solidFill>
                                              <a:srgbClr val="000000"/>
                                            </a:solidFill>
                                            <a:latin typeface="Cambria Math"/>
                                          </a:rPr>
                                        </m:ctrlPr>
                                      </m:sSupPr>
                                      <m:e>
                                        <m:sSub>
                                          <m:sSubPr>
                                            <m:ctrlPr>
                                              <a:rPr lang="en-US" sz="2000" b="1" i="1">
                                                <a:solidFill>
                                                  <a:srgbClr val="000000"/>
                                                </a:solidFill>
                                                <a:latin typeface="Cambria Math"/>
                                              </a:rPr>
                                            </m:ctrlPr>
                                          </m:sSubPr>
                                          <m:e>
                                            <m:r>
                                              <a:rPr lang="en-US" sz="2000" b="1">
                                                <a:solidFill>
                                                  <a:srgbClr val="000000"/>
                                                </a:solidFill>
                                                <a:latin typeface="Cambria Math"/>
                                              </a:rPr>
                                              <m:t>𝐕</m:t>
                                            </m:r>
                                          </m:e>
                                          <m:sub>
                                            <m:r>
                                              <a:rPr lang="en-US" sz="2000" b="1" i="0" smtClean="0">
                                                <a:solidFill>
                                                  <a:srgbClr val="000000"/>
                                                </a:solidFill>
                                                <a:latin typeface="Cambria Math"/>
                                              </a:rPr>
                                              <m:t>𝐬</m:t>
                                            </m:r>
                                          </m:sub>
                                        </m:sSub>
                                      </m:e>
                                      <m:sup>
                                        <m:r>
                                          <a:rPr lang="en-US" sz="2000" b="1" i="1">
                                            <a:solidFill>
                                              <a:srgbClr val="000000"/>
                                            </a:solidFill>
                                            <a:latin typeface="Cambria Math"/>
                                          </a:rPr>
                                          <m:t>𝟐</m:t>
                                        </m:r>
                                      </m:sup>
                                    </m:sSup>
                                  </m:e>
                                </m:acc>
                                <m:r>
                                  <a:rPr lang="en-US" sz="2000" b="1" i="1" smtClean="0">
                                    <a:solidFill>
                                      <a:srgbClr val="000000"/>
                                    </a:solidFill>
                                    <a:latin typeface="Cambria Math"/>
                                  </a:rPr>
                                  <m:t>+</m:t>
                                </m:r>
                                <m:acc>
                                  <m:accPr>
                                    <m:chr m:val="̅"/>
                                    <m:ctrlPr>
                                      <a:rPr lang="en-US" sz="2000" b="1" i="1">
                                        <a:solidFill>
                                          <a:srgbClr val="000000"/>
                                        </a:solidFill>
                                        <a:latin typeface="Cambria Math"/>
                                      </a:rPr>
                                    </m:ctrlPr>
                                  </m:accPr>
                                  <m:e>
                                    <m:sSup>
                                      <m:sSupPr>
                                        <m:ctrlPr>
                                          <a:rPr lang="en-US" sz="2000" b="1" i="1">
                                            <a:solidFill>
                                              <a:srgbClr val="000000"/>
                                            </a:solidFill>
                                            <a:latin typeface="Cambria Math"/>
                                          </a:rPr>
                                        </m:ctrlPr>
                                      </m:sSupPr>
                                      <m:e>
                                        <m:sSub>
                                          <m:sSubPr>
                                            <m:ctrlPr>
                                              <a:rPr lang="en-US" sz="2000" b="1" i="1">
                                                <a:solidFill>
                                                  <a:srgbClr val="000000"/>
                                                </a:solidFill>
                                                <a:latin typeface="Cambria Math"/>
                                              </a:rPr>
                                            </m:ctrlPr>
                                          </m:sSubPr>
                                          <m:e>
                                            <m:r>
                                              <a:rPr lang="en-US" sz="2000" b="1">
                                                <a:solidFill>
                                                  <a:srgbClr val="000000"/>
                                                </a:solidFill>
                                                <a:latin typeface="Cambria Math"/>
                                              </a:rPr>
                                              <m:t>𝐕</m:t>
                                            </m:r>
                                          </m:e>
                                          <m:sub>
                                            <m:r>
                                              <a:rPr lang="en-US" sz="2000" b="1">
                                                <a:solidFill>
                                                  <a:srgbClr val="000000"/>
                                                </a:solidFill>
                                                <a:latin typeface="Cambria Math"/>
                                              </a:rPr>
                                              <m:t>𝐧</m:t>
                                            </m:r>
                                            <m:r>
                                              <a:rPr lang="en-US" sz="2000" b="1" i="0" smtClean="0">
                                                <a:solidFill>
                                                  <a:srgbClr val="000000"/>
                                                </a:solidFill>
                                                <a:latin typeface="Cambria Math"/>
                                              </a:rPr>
                                              <m:t>,</m:t>
                                            </m:r>
                                            <m:r>
                                              <a:rPr lang="en-US" sz="2000" b="1" i="0" smtClean="0">
                                                <a:solidFill>
                                                  <a:srgbClr val="000000"/>
                                                </a:solidFill>
                                                <a:latin typeface="Cambria Math"/>
                                              </a:rPr>
                                              <m:t>𝐢𝐧</m:t>
                                            </m:r>
                                          </m:sub>
                                        </m:sSub>
                                      </m:e>
                                      <m:sup>
                                        <m:r>
                                          <a:rPr lang="en-US" sz="2000" b="1" i="1">
                                            <a:solidFill>
                                              <a:srgbClr val="000000"/>
                                            </a:solidFill>
                                            <a:latin typeface="Cambria Math"/>
                                          </a:rPr>
                                          <m:t>𝟐</m:t>
                                        </m:r>
                                      </m:sup>
                                    </m:sSup>
                                  </m:e>
                                </m:acc>
                              </m:e>
                            </m:d>
                          </m:num>
                          <m:den>
                            <m:sSub>
                              <m:sSubPr>
                                <m:ctrlPr>
                                  <a:rPr lang="en-US" sz="2000" b="1" i="1" smtClean="0">
                                    <a:solidFill>
                                      <a:srgbClr val="000000"/>
                                    </a:solidFill>
                                    <a:latin typeface="Cambria Math"/>
                                  </a:rPr>
                                </m:ctrlPr>
                              </m:sSubPr>
                              <m:e>
                                <m:r>
                                  <a:rPr lang="en-US" sz="2000" b="1" i="1" smtClean="0">
                                    <a:solidFill>
                                      <a:srgbClr val="000000"/>
                                    </a:solidFill>
                                    <a:latin typeface="Cambria Math"/>
                                  </a:rPr>
                                  <m:t>𝒁</m:t>
                                </m:r>
                              </m:e>
                              <m:sub>
                                <m:r>
                                  <a:rPr lang="en-US" sz="2000" b="1" i="1" smtClean="0">
                                    <a:solidFill>
                                      <a:srgbClr val="000000"/>
                                    </a:solidFill>
                                    <a:latin typeface="Cambria Math"/>
                                  </a:rPr>
                                  <m:t>𝒔</m:t>
                                </m:r>
                              </m:sub>
                            </m:sSub>
                          </m:den>
                        </m:f>
                      </m:num>
                      <m:den>
                        <m:f>
                          <m:fPr>
                            <m:type m:val="lin"/>
                            <m:ctrlPr>
                              <a:rPr lang="en-US" sz="2000" b="1" i="1">
                                <a:solidFill>
                                  <a:srgbClr val="000000"/>
                                </a:solidFill>
                                <a:latin typeface="Cambria Math"/>
                              </a:rPr>
                            </m:ctrlPr>
                          </m:fPr>
                          <m:num>
                            <m:acc>
                              <m:accPr>
                                <m:chr m:val="̅"/>
                                <m:ctrlPr>
                                  <a:rPr lang="en-US" sz="2000" b="1" i="1">
                                    <a:solidFill>
                                      <a:srgbClr val="000000"/>
                                    </a:solidFill>
                                    <a:latin typeface="Cambria Math"/>
                                  </a:rPr>
                                </m:ctrlPr>
                              </m:accPr>
                              <m:e>
                                <m:sSup>
                                  <m:sSupPr>
                                    <m:ctrlPr>
                                      <a:rPr lang="en-US" sz="2000" b="1" i="1">
                                        <a:solidFill>
                                          <a:srgbClr val="000000"/>
                                        </a:solidFill>
                                        <a:latin typeface="Cambria Math"/>
                                      </a:rPr>
                                    </m:ctrlPr>
                                  </m:sSupPr>
                                  <m:e>
                                    <m:sSub>
                                      <m:sSubPr>
                                        <m:ctrlPr>
                                          <a:rPr lang="en-US" sz="2000" b="1" i="1">
                                            <a:solidFill>
                                              <a:srgbClr val="000000"/>
                                            </a:solidFill>
                                            <a:latin typeface="Cambria Math"/>
                                          </a:rPr>
                                        </m:ctrlPr>
                                      </m:sSubPr>
                                      <m:e>
                                        <m:r>
                                          <a:rPr lang="en-US" sz="2000" b="1">
                                            <a:solidFill>
                                              <a:srgbClr val="000000"/>
                                            </a:solidFill>
                                            <a:latin typeface="Cambria Math"/>
                                          </a:rPr>
                                          <m:t>𝐕</m:t>
                                        </m:r>
                                      </m:e>
                                      <m:sub>
                                        <m:r>
                                          <a:rPr lang="en-US" sz="2000" b="1" i="0" smtClean="0">
                                            <a:solidFill>
                                              <a:srgbClr val="000000"/>
                                            </a:solidFill>
                                            <a:latin typeface="Cambria Math"/>
                                          </a:rPr>
                                          <m:t>𝐙𝐬</m:t>
                                        </m:r>
                                      </m:sub>
                                    </m:sSub>
                                  </m:e>
                                  <m:sup>
                                    <m:r>
                                      <a:rPr lang="en-US" sz="2000" b="1" i="1">
                                        <a:solidFill>
                                          <a:srgbClr val="000000"/>
                                        </a:solidFill>
                                        <a:latin typeface="Cambria Math"/>
                                      </a:rPr>
                                      <m:t>𝟐</m:t>
                                    </m:r>
                                  </m:sup>
                                </m:sSup>
                              </m:e>
                            </m:acc>
                          </m:num>
                          <m:den>
                            <m:sSub>
                              <m:sSubPr>
                                <m:ctrlPr>
                                  <a:rPr lang="en-US" sz="2000" b="1" i="1">
                                    <a:solidFill>
                                      <a:srgbClr val="000000"/>
                                    </a:solidFill>
                                    <a:latin typeface="Cambria Math"/>
                                  </a:rPr>
                                </m:ctrlPr>
                              </m:sSubPr>
                              <m:e>
                                <m:r>
                                  <a:rPr lang="en-US" sz="2000" b="1" i="1">
                                    <a:solidFill>
                                      <a:srgbClr val="000000"/>
                                    </a:solidFill>
                                    <a:latin typeface="Cambria Math"/>
                                  </a:rPr>
                                  <m:t>𝒁</m:t>
                                </m:r>
                              </m:e>
                              <m:sub>
                                <m:r>
                                  <a:rPr lang="en-US" sz="2000" b="1" i="1">
                                    <a:solidFill>
                                      <a:srgbClr val="000000"/>
                                    </a:solidFill>
                                    <a:latin typeface="Cambria Math"/>
                                  </a:rPr>
                                  <m:t>𝒔</m:t>
                                </m:r>
                              </m:sub>
                            </m:sSub>
                          </m:den>
                        </m:f>
                      </m:den>
                    </m:f>
                    <m:r>
                      <a:rPr lang="en-US" sz="2000" b="1">
                        <a:solidFill>
                          <a:srgbClr val="000000"/>
                        </a:solidFill>
                        <a:latin typeface="Cambria Math"/>
                      </a:rPr>
                      <m:t>=</m:t>
                    </m:r>
                    <m:r>
                      <a:rPr lang="en-US" sz="2000" b="1">
                        <a:solidFill>
                          <a:srgbClr val="000000"/>
                        </a:solidFill>
                        <a:latin typeface="Cambria Math"/>
                      </a:rPr>
                      <m:t>𝟏</m:t>
                    </m:r>
                    <m:r>
                      <a:rPr lang="en-US" sz="2000" b="1">
                        <a:solidFill>
                          <a:srgbClr val="000000"/>
                        </a:solidFill>
                        <a:latin typeface="Cambria Math"/>
                      </a:rPr>
                      <m:t>+</m:t>
                    </m:r>
                    <m:f>
                      <m:fPr>
                        <m:ctrlPr>
                          <a:rPr lang="en-US" sz="2000" b="1" i="1">
                            <a:solidFill>
                              <a:srgbClr val="000000"/>
                            </a:solidFill>
                            <a:latin typeface="Cambria Math"/>
                          </a:rPr>
                        </m:ctrlPr>
                      </m:fPr>
                      <m:num>
                        <m:acc>
                          <m:accPr>
                            <m:chr m:val="̅"/>
                            <m:ctrlPr>
                              <a:rPr lang="en-US" sz="2000" b="1" i="1">
                                <a:solidFill>
                                  <a:srgbClr val="000000"/>
                                </a:solidFill>
                                <a:latin typeface="Cambria Math"/>
                              </a:rPr>
                            </m:ctrlPr>
                          </m:accPr>
                          <m:e>
                            <m:sSup>
                              <m:sSupPr>
                                <m:ctrlPr>
                                  <a:rPr lang="en-US" sz="2000" b="1" i="1">
                                    <a:solidFill>
                                      <a:srgbClr val="000000"/>
                                    </a:solidFill>
                                    <a:latin typeface="Cambria Math"/>
                                  </a:rPr>
                                </m:ctrlPr>
                              </m:sSupPr>
                              <m:e>
                                <m:sSub>
                                  <m:sSubPr>
                                    <m:ctrlPr>
                                      <a:rPr lang="en-US" sz="2000" b="1" i="1">
                                        <a:solidFill>
                                          <a:srgbClr val="000000"/>
                                        </a:solidFill>
                                        <a:latin typeface="Cambria Math"/>
                                      </a:rPr>
                                    </m:ctrlPr>
                                  </m:sSubPr>
                                  <m:e>
                                    <m:r>
                                      <a:rPr lang="en-US" sz="2000" b="1">
                                        <a:solidFill>
                                          <a:srgbClr val="000000"/>
                                        </a:solidFill>
                                        <a:latin typeface="Cambria Math"/>
                                      </a:rPr>
                                      <m:t>𝐕</m:t>
                                    </m:r>
                                  </m:e>
                                  <m:sub>
                                    <m:r>
                                      <a:rPr lang="en-US" sz="2000" b="1">
                                        <a:solidFill>
                                          <a:srgbClr val="000000"/>
                                        </a:solidFill>
                                        <a:latin typeface="Cambria Math"/>
                                      </a:rPr>
                                      <m:t>𝐧</m:t>
                                    </m:r>
                                    <m:r>
                                      <a:rPr lang="en-US" sz="2000" b="1" i="0" smtClean="0">
                                        <a:solidFill>
                                          <a:srgbClr val="000000"/>
                                        </a:solidFill>
                                        <a:latin typeface="Cambria Math"/>
                                      </a:rPr>
                                      <m:t>,</m:t>
                                    </m:r>
                                    <m:r>
                                      <a:rPr lang="en-US" sz="2000" b="1" i="0" smtClean="0">
                                        <a:solidFill>
                                          <a:srgbClr val="000000"/>
                                        </a:solidFill>
                                        <a:latin typeface="Cambria Math"/>
                                      </a:rPr>
                                      <m:t>𝐢𝐧</m:t>
                                    </m:r>
                                  </m:sub>
                                </m:sSub>
                              </m:e>
                              <m:sup>
                                <m:r>
                                  <a:rPr lang="en-US" sz="2000" b="1" i="1">
                                    <a:solidFill>
                                      <a:srgbClr val="000000"/>
                                    </a:solidFill>
                                    <a:latin typeface="Cambria Math"/>
                                  </a:rPr>
                                  <m:t>𝟐</m:t>
                                </m:r>
                              </m:sup>
                            </m:sSup>
                          </m:e>
                        </m:acc>
                      </m:num>
                      <m:den>
                        <m:acc>
                          <m:accPr>
                            <m:chr m:val="̅"/>
                            <m:ctrlPr>
                              <a:rPr lang="en-US" sz="2000" b="1" i="1">
                                <a:solidFill>
                                  <a:srgbClr val="000000"/>
                                </a:solidFill>
                                <a:latin typeface="Cambria Math"/>
                              </a:rPr>
                            </m:ctrlPr>
                          </m:accPr>
                          <m:e>
                            <m:sSup>
                              <m:sSupPr>
                                <m:ctrlPr>
                                  <a:rPr lang="en-US" sz="2000" b="1" i="1">
                                    <a:solidFill>
                                      <a:srgbClr val="000000"/>
                                    </a:solidFill>
                                    <a:latin typeface="Cambria Math"/>
                                  </a:rPr>
                                </m:ctrlPr>
                              </m:sSupPr>
                              <m:e>
                                <m:sSub>
                                  <m:sSubPr>
                                    <m:ctrlPr>
                                      <a:rPr lang="en-US" sz="2000" b="1" i="1">
                                        <a:solidFill>
                                          <a:srgbClr val="000000"/>
                                        </a:solidFill>
                                        <a:latin typeface="Cambria Math"/>
                                      </a:rPr>
                                    </m:ctrlPr>
                                  </m:sSubPr>
                                  <m:e>
                                    <m:r>
                                      <a:rPr lang="en-US" sz="2000" b="1">
                                        <a:solidFill>
                                          <a:srgbClr val="000000"/>
                                        </a:solidFill>
                                        <a:latin typeface="Cambria Math"/>
                                      </a:rPr>
                                      <m:t>𝐕</m:t>
                                    </m:r>
                                  </m:e>
                                  <m:sub>
                                    <m:r>
                                      <a:rPr lang="en-US" sz="2000" b="1" i="0" smtClean="0">
                                        <a:solidFill>
                                          <a:srgbClr val="000000"/>
                                        </a:solidFill>
                                        <a:latin typeface="Cambria Math"/>
                                      </a:rPr>
                                      <m:t>𝐙𝐬</m:t>
                                    </m:r>
                                  </m:sub>
                                </m:sSub>
                              </m:e>
                              <m:sup>
                                <m:r>
                                  <a:rPr lang="en-US" sz="2000" b="1" i="1">
                                    <a:solidFill>
                                      <a:srgbClr val="000000"/>
                                    </a:solidFill>
                                    <a:latin typeface="Cambria Math"/>
                                  </a:rPr>
                                  <m:t>𝟐</m:t>
                                </m:r>
                              </m:sup>
                            </m:sSup>
                          </m:e>
                        </m:acc>
                      </m:den>
                    </m:f>
                  </m:oMath>
                </a14:m>
                <a:endParaRPr lang="en-US" sz="1600" b="1" dirty="0">
                  <a:solidFill>
                    <a:srgbClr val="000000"/>
                  </a:solidFill>
                </a:endParaRPr>
              </a:p>
            </p:txBody>
          </p:sp>
        </mc:Choice>
        <mc:Fallback xmlns="">
          <p:sp>
            <p:nvSpPr>
              <p:cNvPr id="17" name="TextBox 16"/>
              <p:cNvSpPr txBox="1">
                <a:spLocks noRot="1" noChangeAspect="1" noMove="1" noResize="1" noEditPoints="1" noAdjustHandles="1" noChangeArrowheads="1" noChangeShapeType="1" noTextEdit="1"/>
              </p:cNvSpPr>
              <p:nvPr/>
            </p:nvSpPr>
            <p:spPr>
              <a:xfrm>
                <a:off x="4724400" y="2053741"/>
                <a:ext cx="3581400" cy="765659"/>
              </a:xfrm>
              <a:prstGeom prst="rect">
                <a:avLst/>
              </a:prstGeom>
              <a:blipFill rotWithShape="1">
                <a:blip r:embed="rId5"/>
                <a:stretch>
                  <a:fillRect l="-85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TextBox 17"/>
              <p:cNvSpPr txBox="1"/>
              <p:nvPr/>
            </p:nvSpPr>
            <p:spPr>
              <a:xfrm>
                <a:off x="4724400" y="2891941"/>
                <a:ext cx="3581400" cy="765659"/>
              </a:xfrm>
              <a:prstGeom prst="rect">
                <a:avLst/>
              </a:prstGeom>
              <a:noFill/>
            </p:spPr>
            <p:txBody>
              <a:bodyPr wrap="square" rtlCol="0">
                <a:spAutoFit/>
              </a:bodyPr>
              <a:lstStyle/>
              <a:p>
                <a:r>
                  <a:rPr lang="en-US" sz="1600" b="1" dirty="0" smtClean="0">
                    <a:solidFill>
                      <a:srgbClr val="000000"/>
                    </a:solidFill>
                    <a:latin typeface="Cambria Math"/>
                  </a:rPr>
                  <a:t>F</a:t>
                </a:r>
                <a14:m>
                  <m:oMath xmlns:m="http://schemas.openxmlformats.org/officeDocument/2006/math">
                    <m:r>
                      <a:rPr lang="en-US" sz="2000" b="1">
                        <a:solidFill>
                          <a:srgbClr val="000000"/>
                        </a:solidFill>
                        <a:latin typeface="Cambria Math"/>
                      </a:rPr>
                      <m:t>=</m:t>
                    </m:r>
                    <m:f>
                      <m:fPr>
                        <m:ctrlPr>
                          <a:rPr lang="en-US" sz="2000" b="1" i="1">
                            <a:solidFill>
                              <a:srgbClr val="000000"/>
                            </a:solidFill>
                            <a:latin typeface="Cambria Math"/>
                          </a:rPr>
                        </m:ctrlPr>
                      </m:fPr>
                      <m:num>
                        <m:d>
                          <m:dPr>
                            <m:ctrlPr>
                              <a:rPr lang="en-US" sz="2000" b="1" i="1">
                                <a:solidFill>
                                  <a:srgbClr val="000000"/>
                                </a:solidFill>
                                <a:latin typeface="Cambria Math"/>
                              </a:rPr>
                            </m:ctrlPr>
                          </m:dPr>
                          <m:e>
                            <m:acc>
                              <m:accPr>
                                <m:chr m:val="̅"/>
                                <m:ctrlPr>
                                  <a:rPr lang="en-US" sz="2000" b="1" i="1">
                                    <a:solidFill>
                                      <a:srgbClr val="000000"/>
                                    </a:solidFill>
                                    <a:latin typeface="Cambria Math"/>
                                  </a:rPr>
                                </m:ctrlPr>
                              </m:accPr>
                              <m:e>
                                <m:sSup>
                                  <m:sSupPr>
                                    <m:ctrlPr>
                                      <a:rPr lang="en-US" sz="2000" b="1" i="1">
                                        <a:solidFill>
                                          <a:srgbClr val="000000"/>
                                        </a:solidFill>
                                        <a:latin typeface="Cambria Math"/>
                                      </a:rPr>
                                    </m:ctrlPr>
                                  </m:sSupPr>
                                  <m:e>
                                    <m:sSub>
                                      <m:sSubPr>
                                        <m:ctrlPr>
                                          <a:rPr lang="en-US" sz="2000" b="1" i="1">
                                            <a:solidFill>
                                              <a:srgbClr val="000000"/>
                                            </a:solidFill>
                                            <a:latin typeface="Cambria Math"/>
                                          </a:rPr>
                                        </m:ctrlPr>
                                      </m:sSubPr>
                                      <m:e>
                                        <m:r>
                                          <a:rPr lang="en-US" sz="2000" b="1" i="0" smtClean="0">
                                            <a:solidFill>
                                              <a:srgbClr val="000000"/>
                                            </a:solidFill>
                                            <a:latin typeface="Cambria Math"/>
                                          </a:rPr>
                                          <m:t>𝐢</m:t>
                                        </m:r>
                                      </m:e>
                                      <m:sub>
                                        <m:r>
                                          <a:rPr lang="en-US" sz="2000" b="1">
                                            <a:solidFill>
                                              <a:srgbClr val="000000"/>
                                            </a:solidFill>
                                            <a:latin typeface="Cambria Math"/>
                                          </a:rPr>
                                          <m:t>𝐬</m:t>
                                        </m:r>
                                      </m:sub>
                                    </m:sSub>
                                  </m:e>
                                  <m:sup>
                                    <m:r>
                                      <a:rPr lang="en-US" sz="2000" b="1" i="1">
                                        <a:solidFill>
                                          <a:srgbClr val="000000"/>
                                        </a:solidFill>
                                        <a:latin typeface="Cambria Math"/>
                                      </a:rPr>
                                      <m:t>𝟐</m:t>
                                    </m:r>
                                  </m:sup>
                                </m:sSup>
                              </m:e>
                            </m:acc>
                            <m:r>
                              <a:rPr lang="en-US" sz="2000" b="1" i="1">
                                <a:solidFill>
                                  <a:srgbClr val="000000"/>
                                </a:solidFill>
                                <a:latin typeface="Cambria Math"/>
                              </a:rPr>
                              <m:t>+</m:t>
                            </m:r>
                            <m:acc>
                              <m:accPr>
                                <m:chr m:val="̅"/>
                                <m:ctrlPr>
                                  <a:rPr lang="en-US" sz="2000" b="1" i="1">
                                    <a:solidFill>
                                      <a:srgbClr val="000000"/>
                                    </a:solidFill>
                                    <a:latin typeface="Cambria Math"/>
                                  </a:rPr>
                                </m:ctrlPr>
                              </m:accPr>
                              <m:e>
                                <m:sSup>
                                  <m:sSupPr>
                                    <m:ctrlPr>
                                      <a:rPr lang="en-US" sz="2000" b="1" i="1">
                                        <a:solidFill>
                                          <a:srgbClr val="000000"/>
                                        </a:solidFill>
                                        <a:latin typeface="Cambria Math"/>
                                      </a:rPr>
                                    </m:ctrlPr>
                                  </m:sSupPr>
                                  <m:e>
                                    <m:sSub>
                                      <m:sSubPr>
                                        <m:ctrlPr>
                                          <a:rPr lang="en-US" sz="2000" b="1" i="1">
                                            <a:solidFill>
                                              <a:srgbClr val="000000"/>
                                            </a:solidFill>
                                            <a:latin typeface="Cambria Math"/>
                                          </a:rPr>
                                        </m:ctrlPr>
                                      </m:sSubPr>
                                      <m:e>
                                        <m:r>
                                          <a:rPr lang="en-US" sz="2000" b="1" i="0" smtClean="0">
                                            <a:solidFill>
                                              <a:srgbClr val="000000"/>
                                            </a:solidFill>
                                            <a:latin typeface="Cambria Math"/>
                                          </a:rPr>
                                          <m:t>𝐢</m:t>
                                        </m:r>
                                      </m:e>
                                      <m:sub>
                                        <m:r>
                                          <a:rPr lang="en-US" sz="2000" b="1">
                                            <a:solidFill>
                                              <a:srgbClr val="000000"/>
                                            </a:solidFill>
                                            <a:latin typeface="Cambria Math"/>
                                          </a:rPr>
                                          <m:t>𝐧</m:t>
                                        </m:r>
                                        <m:r>
                                          <a:rPr lang="en-US" sz="2000" b="1">
                                            <a:solidFill>
                                              <a:srgbClr val="000000"/>
                                            </a:solidFill>
                                            <a:latin typeface="Cambria Math"/>
                                          </a:rPr>
                                          <m:t>,</m:t>
                                        </m:r>
                                        <m:r>
                                          <a:rPr lang="en-US" sz="2000" b="1">
                                            <a:solidFill>
                                              <a:srgbClr val="000000"/>
                                            </a:solidFill>
                                            <a:latin typeface="Cambria Math"/>
                                          </a:rPr>
                                          <m:t>𝐢𝐧</m:t>
                                        </m:r>
                                      </m:sub>
                                    </m:sSub>
                                  </m:e>
                                  <m:sup>
                                    <m:r>
                                      <a:rPr lang="en-US" sz="2000" b="1" i="1">
                                        <a:solidFill>
                                          <a:srgbClr val="000000"/>
                                        </a:solidFill>
                                        <a:latin typeface="Cambria Math"/>
                                      </a:rPr>
                                      <m:t>𝟐</m:t>
                                    </m:r>
                                  </m:sup>
                                </m:sSup>
                              </m:e>
                            </m:acc>
                          </m:e>
                        </m:d>
                        <m:r>
                          <a:rPr lang="en-US" sz="2000" b="1" i="1" smtClean="0">
                            <a:solidFill>
                              <a:srgbClr val="000000"/>
                            </a:solidFill>
                            <a:latin typeface="Cambria Math"/>
                            <a:ea typeface="Cambria Math"/>
                          </a:rPr>
                          <m:t>×</m:t>
                        </m:r>
                        <m:sSub>
                          <m:sSubPr>
                            <m:ctrlPr>
                              <a:rPr lang="en-US" sz="2000" b="1" i="1">
                                <a:solidFill>
                                  <a:srgbClr val="000000"/>
                                </a:solidFill>
                                <a:latin typeface="Cambria Math"/>
                              </a:rPr>
                            </m:ctrlPr>
                          </m:sSubPr>
                          <m:e>
                            <m:r>
                              <a:rPr lang="en-US" sz="2000" b="1" i="1" smtClean="0">
                                <a:solidFill>
                                  <a:srgbClr val="000000"/>
                                </a:solidFill>
                                <a:latin typeface="Cambria Math"/>
                              </a:rPr>
                              <m:t>𝒀</m:t>
                            </m:r>
                          </m:e>
                          <m:sub>
                            <m:r>
                              <a:rPr lang="en-US" sz="2000" b="1" i="1">
                                <a:solidFill>
                                  <a:srgbClr val="000000"/>
                                </a:solidFill>
                                <a:latin typeface="Cambria Math"/>
                              </a:rPr>
                              <m:t>𝒔</m:t>
                            </m:r>
                          </m:sub>
                        </m:sSub>
                      </m:num>
                      <m:den>
                        <m:acc>
                          <m:accPr>
                            <m:chr m:val="̅"/>
                            <m:ctrlPr>
                              <a:rPr lang="en-US" sz="2000" b="1" i="1">
                                <a:solidFill>
                                  <a:srgbClr val="000000"/>
                                </a:solidFill>
                                <a:latin typeface="Cambria Math"/>
                              </a:rPr>
                            </m:ctrlPr>
                          </m:accPr>
                          <m:e>
                            <m:sSup>
                              <m:sSupPr>
                                <m:ctrlPr>
                                  <a:rPr lang="en-US" sz="2000" b="1" i="1">
                                    <a:solidFill>
                                      <a:srgbClr val="000000"/>
                                    </a:solidFill>
                                    <a:latin typeface="Cambria Math"/>
                                  </a:rPr>
                                </m:ctrlPr>
                              </m:sSupPr>
                              <m:e>
                                <m:sSub>
                                  <m:sSubPr>
                                    <m:ctrlPr>
                                      <a:rPr lang="en-US" sz="2000" b="1" i="1">
                                        <a:solidFill>
                                          <a:srgbClr val="000000"/>
                                        </a:solidFill>
                                        <a:latin typeface="Cambria Math"/>
                                      </a:rPr>
                                    </m:ctrlPr>
                                  </m:sSubPr>
                                  <m:e>
                                    <m:r>
                                      <a:rPr lang="en-US" sz="2000" b="1">
                                        <a:solidFill>
                                          <a:srgbClr val="000000"/>
                                        </a:solidFill>
                                        <a:latin typeface="Cambria Math"/>
                                      </a:rPr>
                                      <m:t>𝐢</m:t>
                                    </m:r>
                                  </m:e>
                                  <m:sub>
                                    <m:r>
                                      <a:rPr lang="en-US" sz="2000" b="1" i="0" smtClean="0">
                                        <a:solidFill>
                                          <a:srgbClr val="000000"/>
                                        </a:solidFill>
                                        <a:latin typeface="Cambria Math"/>
                                      </a:rPr>
                                      <m:t>𝐘𝐬</m:t>
                                    </m:r>
                                  </m:sub>
                                </m:sSub>
                              </m:e>
                              <m:sup>
                                <m:r>
                                  <a:rPr lang="en-US" sz="2000" b="1" i="1">
                                    <a:solidFill>
                                      <a:srgbClr val="000000"/>
                                    </a:solidFill>
                                    <a:latin typeface="Cambria Math"/>
                                  </a:rPr>
                                  <m:t>𝟐</m:t>
                                </m:r>
                              </m:sup>
                            </m:sSup>
                          </m:e>
                        </m:acc>
                        <m:r>
                          <a:rPr lang="en-US" sz="2000" b="1" i="1" smtClean="0">
                            <a:solidFill>
                              <a:srgbClr val="000000"/>
                            </a:solidFill>
                            <a:latin typeface="Cambria Math"/>
                            <a:ea typeface="Cambria Math"/>
                          </a:rPr>
                          <m:t>×</m:t>
                        </m:r>
                        <m:sSub>
                          <m:sSubPr>
                            <m:ctrlPr>
                              <a:rPr lang="en-US" sz="2000" b="1" i="1">
                                <a:solidFill>
                                  <a:srgbClr val="000000"/>
                                </a:solidFill>
                                <a:latin typeface="Cambria Math"/>
                              </a:rPr>
                            </m:ctrlPr>
                          </m:sSubPr>
                          <m:e>
                            <m:r>
                              <a:rPr lang="en-US" sz="2000" b="1" i="1">
                                <a:solidFill>
                                  <a:srgbClr val="000000"/>
                                </a:solidFill>
                                <a:latin typeface="Cambria Math"/>
                              </a:rPr>
                              <m:t>𝒀</m:t>
                            </m:r>
                          </m:e>
                          <m:sub>
                            <m:r>
                              <a:rPr lang="en-US" sz="2000" b="1" i="1">
                                <a:solidFill>
                                  <a:srgbClr val="000000"/>
                                </a:solidFill>
                                <a:latin typeface="Cambria Math"/>
                              </a:rPr>
                              <m:t>𝒔</m:t>
                            </m:r>
                          </m:sub>
                        </m:sSub>
                      </m:den>
                    </m:f>
                    <m:r>
                      <a:rPr lang="en-US" sz="2000" b="1">
                        <a:solidFill>
                          <a:srgbClr val="000000"/>
                        </a:solidFill>
                        <a:latin typeface="Cambria Math"/>
                      </a:rPr>
                      <m:t>=</m:t>
                    </m:r>
                    <m:r>
                      <a:rPr lang="en-US" sz="2000" b="1">
                        <a:solidFill>
                          <a:srgbClr val="000000"/>
                        </a:solidFill>
                        <a:latin typeface="Cambria Math"/>
                      </a:rPr>
                      <m:t>𝟏</m:t>
                    </m:r>
                    <m:r>
                      <a:rPr lang="en-US" sz="2000" b="1">
                        <a:solidFill>
                          <a:srgbClr val="000000"/>
                        </a:solidFill>
                        <a:latin typeface="Cambria Math"/>
                      </a:rPr>
                      <m:t>+</m:t>
                    </m:r>
                    <m:f>
                      <m:fPr>
                        <m:ctrlPr>
                          <a:rPr lang="en-US" sz="2000" b="1" i="1">
                            <a:solidFill>
                              <a:srgbClr val="000000"/>
                            </a:solidFill>
                            <a:latin typeface="Cambria Math"/>
                          </a:rPr>
                        </m:ctrlPr>
                      </m:fPr>
                      <m:num>
                        <m:acc>
                          <m:accPr>
                            <m:chr m:val="̅"/>
                            <m:ctrlPr>
                              <a:rPr lang="en-US" sz="2000" b="1" i="1">
                                <a:solidFill>
                                  <a:srgbClr val="000000"/>
                                </a:solidFill>
                                <a:latin typeface="Cambria Math"/>
                              </a:rPr>
                            </m:ctrlPr>
                          </m:accPr>
                          <m:e>
                            <m:sSup>
                              <m:sSupPr>
                                <m:ctrlPr>
                                  <a:rPr lang="en-US" sz="2000" b="1" i="1">
                                    <a:solidFill>
                                      <a:srgbClr val="000000"/>
                                    </a:solidFill>
                                    <a:latin typeface="Cambria Math"/>
                                  </a:rPr>
                                </m:ctrlPr>
                              </m:sSupPr>
                              <m:e>
                                <m:sSub>
                                  <m:sSubPr>
                                    <m:ctrlPr>
                                      <a:rPr lang="en-US" sz="2000" b="1" i="1">
                                        <a:solidFill>
                                          <a:srgbClr val="000000"/>
                                        </a:solidFill>
                                        <a:latin typeface="Cambria Math"/>
                                      </a:rPr>
                                    </m:ctrlPr>
                                  </m:sSubPr>
                                  <m:e>
                                    <m:r>
                                      <a:rPr lang="en-US" sz="2000" b="1" i="0" smtClean="0">
                                        <a:solidFill>
                                          <a:srgbClr val="000000"/>
                                        </a:solidFill>
                                        <a:latin typeface="Cambria Math"/>
                                      </a:rPr>
                                      <m:t>𝐢</m:t>
                                    </m:r>
                                  </m:e>
                                  <m:sub>
                                    <m:r>
                                      <a:rPr lang="en-US" sz="2000" b="1">
                                        <a:solidFill>
                                          <a:srgbClr val="000000"/>
                                        </a:solidFill>
                                        <a:latin typeface="Cambria Math"/>
                                      </a:rPr>
                                      <m:t>𝐧</m:t>
                                    </m:r>
                                    <m:r>
                                      <a:rPr lang="en-US" sz="2000" b="1" i="0" smtClean="0">
                                        <a:solidFill>
                                          <a:srgbClr val="000000"/>
                                        </a:solidFill>
                                        <a:latin typeface="Cambria Math"/>
                                      </a:rPr>
                                      <m:t>,</m:t>
                                    </m:r>
                                    <m:r>
                                      <a:rPr lang="en-US" sz="2000" b="1" i="0" smtClean="0">
                                        <a:solidFill>
                                          <a:srgbClr val="000000"/>
                                        </a:solidFill>
                                        <a:latin typeface="Cambria Math"/>
                                      </a:rPr>
                                      <m:t>𝐢𝐧</m:t>
                                    </m:r>
                                  </m:sub>
                                </m:sSub>
                              </m:e>
                              <m:sup>
                                <m:r>
                                  <a:rPr lang="en-US" sz="2000" b="1" i="1">
                                    <a:solidFill>
                                      <a:srgbClr val="000000"/>
                                    </a:solidFill>
                                    <a:latin typeface="Cambria Math"/>
                                  </a:rPr>
                                  <m:t>𝟐</m:t>
                                </m:r>
                              </m:sup>
                            </m:sSup>
                          </m:e>
                        </m:acc>
                      </m:num>
                      <m:den>
                        <m:acc>
                          <m:accPr>
                            <m:chr m:val="̅"/>
                            <m:ctrlPr>
                              <a:rPr lang="en-US" sz="2000" b="1" i="1">
                                <a:solidFill>
                                  <a:srgbClr val="000000"/>
                                </a:solidFill>
                                <a:latin typeface="Cambria Math"/>
                              </a:rPr>
                            </m:ctrlPr>
                          </m:accPr>
                          <m:e>
                            <m:sSup>
                              <m:sSupPr>
                                <m:ctrlPr>
                                  <a:rPr lang="en-US" sz="2000" b="1" i="1">
                                    <a:solidFill>
                                      <a:srgbClr val="000000"/>
                                    </a:solidFill>
                                    <a:latin typeface="Cambria Math"/>
                                  </a:rPr>
                                </m:ctrlPr>
                              </m:sSupPr>
                              <m:e>
                                <m:sSub>
                                  <m:sSubPr>
                                    <m:ctrlPr>
                                      <a:rPr lang="en-US" sz="2000" b="1" i="1">
                                        <a:solidFill>
                                          <a:srgbClr val="000000"/>
                                        </a:solidFill>
                                        <a:latin typeface="Cambria Math"/>
                                      </a:rPr>
                                    </m:ctrlPr>
                                  </m:sSubPr>
                                  <m:e>
                                    <m:r>
                                      <a:rPr lang="en-US" sz="2000" b="1" i="0" smtClean="0">
                                        <a:solidFill>
                                          <a:srgbClr val="000000"/>
                                        </a:solidFill>
                                        <a:latin typeface="Cambria Math"/>
                                      </a:rPr>
                                      <m:t>𝐢</m:t>
                                    </m:r>
                                  </m:e>
                                  <m:sub>
                                    <m:r>
                                      <a:rPr lang="en-US" sz="2000" b="1" i="0" smtClean="0">
                                        <a:solidFill>
                                          <a:srgbClr val="000000"/>
                                        </a:solidFill>
                                        <a:latin typeface="Cambria Math"/>
                                      </a:rPr>
                                      <m:t>𝐘𝐬</m:t>
                                    </m:r>
                                  </m:sub>
                                </m:sSub>
                              </m:e>
                              <m:sup>
                                <m:r>
                                  <a:rPr lang="en-US" sz="2000" b="1" i="1">
                                    <a:solidFill>
                                      <a:srgbClr val="000000"/>
                                    </a:solidFill>
                                    <a:latin typeface="Cambria Math"/>
                                  </a:rPr>
                                  <m:t>𝟐</m:t>
                                </m:r>
                              </m:sup>
                            </m:sSup>
                          </m:e>
                        </m:acc>
                      </m:den>
                    </m:f>
                  </m:oMath>
                </a14:m>
                <a:endParaRPr lang="en-US" sz="1600" b="1" dirty="0">
                  <a:solidFill>
                    <a:srgbClr val="000000"/>
                  </a:solidFill>
                </a:endParaRPr>
              </a:p>
            </p:txBody>
          </p:sp>
        </mc:Choice>
        <mc:Fallback xmlns="">
          <p:sp>
            <p:nvSpPr>
              <p:cNvPr id="18" name="TextBox 17"/>
              <p:cNvSpPr txBox="1">
                <a:spLocks noRot="1" noChangeAspect="1" noMove="1" noResize="1" noEditPoints="1" noAdjustHandles="1" noChangeArrowheads="1" noChangeShapeType="1" noTextEdit="1"/>
              </p:cNvSpPr>
              <p:nvPr/>
            </p:nvSpPr>
            <p:spPr>
              <a:xfrm>
                <a:off x="4724400" y="2891941"/>
                <a:ext cx="3581400" cy="765659"/>
              </a:xfrm>
              <a:prstGeom prst="rect">
                <a:avLst/>
              </a:prstGeom>
              <a:blipFill rotWithShape="1">
                <a:blip r:embed="rId6"/>
                <a:stretch>
                  <a:fillRect l="-850"/>
                </a:stretch>
              </a:blipFill>
            </p:spPr>
            <p:txBody>
              <a:bodyPr/>
              <a:lstStyle/>
              <a:p>
                <a:r>
                  <a:rPr lang="en-US">
                    <a:noFill/>
                  </a:rPr>
                  <a:t> </a:t>
                </a:r>
              </a:p>
            </p:txBody>
          </p:sp>
        </mc:Fallback>
      </mc:AlternateContent>
      <p:sp>
        <p:nvSpPr>
          <p:cNvPr id="19" name="Rectangle 18"/>
          <p:cNvSpPr/>
          <p:nvPr/>
        </p:nvSpPr>
        <p:spPr>
          <a:xfrm>
            <a:off x="6781800" y="2053740"/>
            <a:ext cx="1295400" cy="76565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6781800" y="2927130"/>
            <a:ext cx="1295400" cy="76565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Slide Number Placeholder 20"/>
          <p:cNvSpPr>
            <a:spLocks noGrp="1"/>
          </p:cNvSpPr>
          <p:nvPr>
            <p:ph type="sldNum" sz="quarter" idx="11"/>
          </p:nvPr>
        </p:nvSpPr>
        <p:spPr/>
        <p:txBody>
          <a:bodyPr/>
          <a:lstStyle/>
          <a:p>
            <a:pPr>
              <a:defRPr/>
            </a:pPr>
            <a:fld id="{18299DBC-902B-41D7-A3A4-44EB87A37C73}" type="slidenum">
              <a:rPr lang="en-US" smtClean="0"/>
              <a:pPr>
                <a:defRPr/>
              </a:pPr>
              <a:t>52</a:t>
            </a:fld>
            <a:endParaRPr lang="en-US"/>
          </a:p>
        </p:txBody>
      </p:sp>
    </p:spTree>
    <p:extLst>
      <p:ext uri="{BB962C8B-B14F-4D97-AF65-F5344CB8AC3E}">
        <p14:creationId xmlns:p14="http://schemas.microsoft.com/office/powerpoint/2010/main" val="226764126"/>
      </p:ext>
    </p:extLst>
  </p:cSld>
  <p:clrMapOvr>
    <a:masterClrMapping/>
  </p:clrMapOv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unded Rectangle 8"/>
          <p:cNvSpPr/>
          <p:nvPr/>
        </p:nvSpPr>
        <p:spPr>
          <a:xfrm>
            <a:off x="5257800" y="3885565"/>
            <a:ext cx="2133600" cy="1472083"/>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MOSFET Noise Factor</a:t>
            </a:r>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2113924748"/>
              </p:ext>
            </p:extLst>
          </p:nvPr>
        </p:nvGraphicFramePr>
        <p:xfrm>
          <a:off x="533400" y="1676400"/>
          <a:ext cx="3736975" cy="2312597"/>
        </p:xfrm>
        <a:graphic>
          <a:graphicData uri="http://schemas.openxmlformats.org/presentationml/2006/ole">
            <mc:AlternateContent xmlns:mc="http://schemas.openxmlformats.org/markup-compatibility/2006">
              <mc:Choice xmlns:v="urn:schemas-microsoft-com:vml" Requires="v">
                <p:oleObj spid="_x0000_s65650" name="Visio" r:id="rId3" imgW="1951440" imgH="1142100" progId="Visio.Drawing.11">
                  <p:embed/>
                </p:oleObj>
              </mc:Choice>
              <mc:Fallback>
                <p:oleObj name="Visio" r:id="rId3" imgW="1951440" imgH="1142100" progId="Visio.Drawing.11">
                  <p:embed/>
                  <p:pic>
                    <p:nvPicPr>
                      <p:cNvPr id="0" name=""/>
                      <p:cNvPicPr/>
                      <p:nvPr/>
                    </p:nvPicPr>
                    <p:blipFill>
                      <a:blip r:embed="rId4"/>
                      <a:stretch>
                        <a:fillRect/>
                      </a:stretch>
                    </p:blipFill>
                    <p:spPr>
                      <a:xfrm>
                        <a:off x="533400" y="1676400"/>
                        <a:ext cx="3736975" cy="2312597"/>
                      </a:xfrm>
                      <a:prstGeom prst="rect">
                        <a:avLst/>
                      </a:prstGeom>
                    </p:spPr>
                  </p:pic>
                </p:oleObj>
              </mc:Fallback>
            </mc:AlternateContent>
          </a:graphicData>
        </a:graphic>
      </p:graphicFrame>
      <mc:AlternateContent xmlns:mc="http://schemas.openxmlformats.org/markup-compatibility/2006" xmlns:a14="http://schemas.microsoft.com/office/drawing/2010/main">
        <mc:Choice Requires="a14">
          <p:sp>
            <p:nvSpPr>
              <p:cNvPr id="5" name="TextBox 4"/>
              <p:cNvSpPr txBox="1"/>
              <p:nvPr/>
            </p:nvSpPr>
            <p:spPr>
              <a:xfrm>
                <a:off x="4724400" y="1676400"/>
                <a:ext cx="3567900" cy="65306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US" sz="1600" b="1" i="1">
                              <a:solidFill>
                                <a:srgbClr val="000000"/>
                              </a:solidFill>
                              <a:latin typeface="Cambria Math"/>
                            </a:rPr>
                          </m:ctrlPr>
                        </m:accPr>
                        <m:e>
                          <m:sSub>
                            <m:sSubPr>
                              <m:ctrlPr>
                                <a:rPr lang="en-US" sz="1600" b="1" i="1">
                                  <a:solidFill>
                                    <a:srgbClr val="000000"/>
                                  </a:solidFill>
                                  <a:latin typeface="Cambria Math"/>
                                </a:rPr>
                              </m:ctrlPr>
                            </m:sSubPr>
                            <m:e>
                              <m:r>
                                <a:rPr lang="en-US" sz="1600" b="1" i="0">
                                  <a:solidFill>
                                    <a:srgbClr val="000000"/>
                                  </a:solidFill>
                                  <a:latin typeface="Cambria Math"/>
                                </a:rPr>
                                <m:t> </m:t>
                              </m:r>
                              <m:r>
                                <a:rPr lang="en-US" sz="1600" b="1" i="0">
                                  <a:solidFill>
                                    <a:srgbClr val="000000"/>
                                  </a:solidFill>
                                  <a:latin typeface="Cambria Math"/>
                                </a:rPr>
                                <m:t>𝐯</m:t>
                              </m:r>
                            </m:e>
                            <m:sub>
                              <m:r>
                                <a:rPr lang="en-US" sz="1600" b="1" i="0">
                                  <a:solidFill>
                                    <a:srgbClr val="000000"/>
                                  </a:solidFill>
                                  <a:latin typeface="Cambria Math"/>
                                </a:rPr>
                                <m:t>𝐧</m:t>
                              </m:r>
                              <m:r>
                                <a:rPr lang="en-US" sz="1600" b="1" i="0" smtClean="0">
                                  <a:solidFill>
                                    <a:srgbClr val="000000"/>
                                  </a:solidFill>
                                  <a:latin typeface="Cambria Math"/>
                                </a:rPr>
                                <m:t>,</m:t>
                              </m:r>
                              <m:r>
                                <a:rPr lang="en-US" sz="1600" b="1" i="0" smtClean="0">
                                  <a:solidFill>
                                    <a:srgbClr val="000000"/>
                                  </a:solidFill>
                                  <a:latin typeface="Cambria Math"/>
                                </a:rPr>
                                <m:t>𝐢𝐧</m:t>
                              </m:r>
                            </m:sub>
                          </m:sSub>
                        </m:e>
                      </m:acc>
                      <m:r>
                        <a:rPr lang="en-US" sz="1600" b="1" i="0">
                          <a:solidFill>
                            <a:srgbClr val="000000"/>
                          </a:solidFill>
                          <a:latin typeface="Cambria Math"/>
                        </a:rPr>
                        <m:t>=</m:t>
                      </m:r>
                      <m:acc>
                        <m:accPr>
                          <m:chr m:val="̅"/>
                          <m:ctrlPr>
                            <a:rPr lang="en-US" sz="1600" b="1" i="1">
                              <a:solidFill>
                                <a:srgbClr val="000000"/>
                              </a:solidFill>
                              <a:latin typeface="Cambria Math"/>
                            </a:rPr>
                          </m:ctrlPr>
                        </m:accPr>
                        <m:e>
                          <m:sSub>
                            <m:sSubPr>
                              <m:ctrlPr>
                                <a:rPr lang="en-US" sz="1600" b="1" i="1">
                                  <a:solidFill>
                                    <a:srgbClr val="000000"/>
                                  </a:solidFill>
                                  <a:latin typeface="Cambria Math"/>
                                </a:rPr>
                              </m:ctrlPr>
                            </m:sSubPr>
                            <m:e>
                              <m:r>
                                <a:rPr lang="en-US" sz="1600" b="1" i="0">
                                  <a:solidFill>
                                    <a:srgbClr val="000000"/>
                                  </a:solidFill>
                                  <a:latin typeface="Cambria Math"/>
                                </a:rPr>
                                <m:t> </m:t>
                              </m:r>
                              <m:r>
                                <a:rPr lang="en-US" sz="1600" b="1" i="0">
                                  <a:solidFill>
                                    <a:srgbClr val="000000"/>
                                  </a:solidFill>
                                  <a:latin typeface="Cambria Math"/>
                                </a:rPr>
                                <m:t>𝐯</m:t>
                              </m:r>
                            </m:e>
                            <m:sub>
                              <m:r>
                                <a:rPr lang="en-US" sz="1600" b="1" i="0">
                                  <a:solidFill>
                                    <a:srgbClr val="000000"/>
                                  </a:solidFill>
                                  <a:latin typeface="Cambria Math"/>
                                </a:rPr>
                                <m:t>𝐧𝐠</m:t>
                              </m:r>
                            </m:sub>
                          </m:sSub>
                        </m:e>
                      </m:acc>
                      <m:r>
                        <a:rPr lang="en-US" sz="1600" b="1" i="0">
                          <a:solidFill>
                            <a:srgbClr val="000000"/>
                          </a:solidFill>
                          <a:latin typeface="Cambria Math"/>
                        </a:rPr>
                        <m:t>+</m:t>
                      </m:r>
                      <m:acc>
                        <m:accPr>
                          <m:chr m:val="̅"/>
                          <m:ctrlPr>
                            <a:rPr lang="en-US" sz="1600" b="1" i="1">
                              <a:solidFill>
                                <a:srgbClr val="000000"/>
                              </a:solidFill>
                              <a:latin typeface="Cambria Math"/>
                            </a:rPr>
                          </m:ctrlPr>
                        </m:accPr>
                        <m:e>
                          <m:sSub>
                            <m:sSubPr>
                              <m:ctrlPr>
                                <a:rPr lang="en-US" sz="1600" b="1" i="1">
                                  <a:solidFill>
                                    <a:srgbClr val="000000"/>
                                  </a:solidFill>
                                  <a:latin typeface="Cambria Math"/>
                                </a:rPr>
                              </m:ctrlPr>
                            </m:sSubPr>
                            <m:e>
                              <m:r>
                                <a:rPr lang="en-US" sz="1600" b="1" i="0">
                                  <a:solidFill>
                                    <a:srgbClr val="000000"/>
                                  </a:solidFill>
                                  <a:latin typeface="Cambria Math"/>
                                </a:rPr>
                                <m:t>𝐢</m:t>
                              </m:r>
                            </m:e>
                            <m:sub>
                              <m:r>
                                <a:rPr lang="en-US" sz="1600" b="1" i="0">
                                  <a:solidFill>
                                    <a:srgbClr val="000000"/>
                                  </a:solidFill>
                                  <a:latin typeface="Cambria Math"/>
                                </a:rPr>
                                <m:t>𝐧𝐝</m:t>
                              </m:r>
                            </m:sub>
                          </m:sSub>
                        </m:e>
                      </m:acc>
                      <m:f>
                        <m:fPr>
                          <m:ctrlPr>
                            <a:rPr lang="en-US" sz="1600" b="1" i="1" smtClean="0">
                              <a:solidFill>
                                <a:srgbClr val="000000"/>
                              </a:solidFill>
                              <a:latin typeface="Cambria Math"/>
                            </a:rPr>
                          </m:ctrlPr>
                        </m:fPr>
                        <m:num>
                          <m:r>
                            <a:rPr lang="en-US" sz="1600" b="1" i="0">
                              <a:solidFill>
                                <a:srgbClr val="000000"/>
                              </a:solidFill>
                              <a:latin typeface="Cambria Math"/>
                              <a:ea typeface="Cambria Math"/>
                            </a:rPr>
                            <m:t>𝟏</m:t>
                          </m:r>
                          <m:r>
                            <a:rPr lang="en-US" sz="1600" b="1" i="0">
                              <a:solidFill>
                                <a:srgbClr val="000000"/>
                              </a:solidFill>
                              <a:latin typeface="Cambria Math"/>
                              <a:ea typeface="Cambria Math"/>
                            </a:rPr>
                            <m:t>+</m:t>
                          </m:r>
                          <m:r>
                            <a:rPr lang="en-US" sz="1600" b="1" i="0">
                              <a:solidFill>
                                <a:srgbClr val="000000"/>
                              </a:solidFill>
                              <a:latin typeface="Cambria Math"/>
                              <a:ea typeface="Cambria Math"/>
                            </a:rPr>
                            <m:t>𝐣</m:t>
                          </m:r>
                          <m:r>
                            <a:rPr lang="en-US" sz="1600" b="1" i="0">
                              <a:solidFill>
                                <a:srgbClr val="000000"/>
                              </a:solidFill>
                              <a:latin typeface="Cambria Math"/>
                              <a:ea typeface="Cambria Math"/>
                            </a:rPr>
                            <m:t>𝛚</m:t>
                          </m:r>
                          <m:sSub>
                            <m:sSubPr>
                              <m:ctrlPr>
                                <a:rPr lang="en-US" sz="1600" b="1" i="1">
                                  <a:solidFill>
                                    <a:srgbClr val="000000"/>
                                  </a:solidFill>
                                  <a:latin typeface="Cambria Math"/>
                                  <a:ea typeface="Cambria Math"/>
                                </a:rPr>
                              </m:ctrlPr>
                            </m:sSubPr>
                            <m:e>
                              <m:r>
                                <a:rPr lang="en-US" sz="1600" b="1" i="0">
                                  <a:solidFill>
                                    <a:srgbClr val="000000"/>
                                  </a:solidFill>
                                  <a:latin typeface="Cambria Math"/>
                                  <a:ea typeface="Cambria Math"/>
                                </a:rPr>
                                <m:t>𝐂</m:t>
                              </m:r>
                            </m:e>
                            <m:sub>
                              <m:r>
                                <a:rPr lang="en-US" sz="1600" b="1" i="0">
                                  <a:solidFill>
                                    <a:srgbClr val="000000"/>
                                  </a:solidFill>
                                  <a:latin typeface="Cambria Math"/>
                                  <a:ea typeface="Cambria Math"/>
                                </a:rPr>
                                <m:t>𝐠𝐬</m:t>
                              </m:r>
                            </m:sub>
                          </m:sSub>
                          <m:d>
                            <m:dPr>
                              <m:ctrlPr>
                                <a:rPr lang="en-US" sz="1600" b="1" i="1">
                                  <a:solidFill>
                                    <a:srgbClr val="000000"/>
                                  </a:solidFill>
                                  <a:latin typeface="Cambria Math"/>
                                  <a:ea typeface="Cambria Math"/>
                                </a:rPr>
                              </m:ctrlPr>
                            </m:dPr>
                            <m:e>
                              <m:sSub>
                                <m:sSubPr>
                                  <m:ctrlPr>
                                    <a:rPr lang="en-US" sz="1600" b="1" i="1">
                                      <a:solidFill>
                                        <a:srgbClr val="000000"/>
                                      </a:solidFill>
                                      <a:latin typeface="Cambria Math"/>
                                      <a:ea typeface="Cambria Math"/>
                                    </a:rPr>
                                  </m:ctrlPr>
                                </m:sSubPr>
                                <m:e>
                                  <m:r>
                                    <a:rPr lang="en-US" sz="1600" b="1" i="0">
                                      <a:solidFill>
                                        <a:srgbClr val="000000"/>
                                      </a:solidFill>
                                      <a:latin typeface="Cambria Math"/>
                                      <a:ea typeface="Cambria Math"/>
                                    </a:rPr>
                                    <m:t>𝐑</m:t>
                                  </m:r>
                                </m:e>
                                <m:sub>
                                  <m:r>
                                    <a:rPr lang="en-US" sz="1600" b="1" i="0">
                                      <a:solidFill>
                                        <a:srgbClr val="000000"/>
                                      </a:solidFill>
                                      <a:latin typeface="Cambria Math"/>
                                      <a:ea typeface="Cambria Math"/>
                                    </a:rPr>
                                    <m:t>𝐬</m:t>
                                  </m:r>
                                </m:sub>
                              </m:sSub>
                              <m:r>
                                <a:rPr lang="en-US" sz="1600" b="1" i="0">
                                  <a:solidFill>
                                    <a:srgbClr val="000000"/>
                                  </a:solidFill>
                                  <a:latin typeface="Cambria Math"/>
                                  <a:ea typeface="Cambria Math"/>
                                </a:rPr>
                                <m:t>+</m:t>
                              </m:r>
                              <m:sSub>
                                <m:sSubPr>
                                  <m:ctrlPr>
                                    <a:rPr lang="en-US" sz="1600" b="1" i="1">
                                      <a:solidFill>
                                        <a:srgbClr val="000000"/>
                                      </a:solidFill>
                                      <a:latin typeface="Cambria Math"/>
                                      <a:ea typeface="Cambria Math"/>
                                    </a:rPr>
                                  </m:ctrlPr>
                                </m:sSubPr>
                                <m:e>
                                  <m:r>
                                    <a:rPr lang="en-US" sz="1600" b="1" i="0">
                                      <a:solidFill>
                                        <a:srgbClr val="000000"/>
                                      </a:solidFill>
                                      <a:latin typeface="Cambria Math"/>
                                      <a:ea typeface="Cambria Math"/>
                                    </a:rPr>
                                    <m:t>𝐑</m:t>
                                  </m:r>
                                </m:e>
                                <m:sub>
                                  <m:r>
                                    <a:rPr lang="en-US" sz="1600" b="1" i="0">
                                      <a:solidFill>
                                        <a:srgbClr val="000000"/>
                                      </a:solidFill>
                                      <a:latin typeface="Cambria Math"/>
                                      <a:ea typeface="Cambria Math"/>
                                    </a:rPr>
                                    <m:t>𝐠</m:t>
                                  </m:r>
                                </m:sub>
                              </m:sSub>
                            </m:e>
                          </m:d>
                        </m:num>
                        <m:den>
                          <m:sSub>
                            <m:sSubPr>
                              <m:ctrlPr>
                                <a:rPr lang="en-US" sz="1600" b="1" i="1">
                                  <a:solidFill>
                                    <a:srgbClr val="000000"/>
                                  </a:solidFill>
                                  <a:latin typeface="Cambria Math"/>
                                  <a:ea typeface="Cambria Math"/>
                                </a:rPr>
                              </m:ctrlPr>
                            </m:sSubPr>
                            <m:e>
                              <m:r>
                                <a:rPr lang="en-US" sz="1600" b="1" i="0">
                                  <a:solidFill>
                                    <a:srgbClr val="000000"/>
                                  </a:solidFill>
                                  <a:latin typeface="Cambria Math"/>
                                  <a:ea typeface="Cambria Math"/>
                                </a:rPr>
                                <m:t>𝐠</m:t>
                              </m:r>
                            </m:e>
                            <m:sub>
                              <m:r>
                                <a:rPr lang="en-US" sz="1600" b="1" i="0">
                                  <a:solidFill>
                                    <a:srgbClr val="000000"/>
                                  </a:solidFill>
                                  <a:latin typeface="Cambria Math"/>
                                  <a:ea typeface="Cambria Math"/>
                                </a:rPr>
                                <m:t>𝐦</m:t>
                              </m:r>
                            </m:sub>
                          </m:sSub>
                        </m:den>
                      </m:f>
                    </m:oMath>
                  </m:oMathPara>
                </a14:m>
                <a:endParaRPr lang="en-US" sz="1600" b="1" dirty="0">
                  <a:solidFill>
                    <a:srgbClr val="000000"/>
                  </a:solidFill>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4724400" y="1676400"/>
                <a:ext cx="3567900" cy="653064"/>
              </a:xfrm>
              <a:prstGeom prst="rect">
                <a:avLst/>
              </a:prstGeom>
              <a:blipFill rotWithShape="1">
                <a:blip r:embed="rId5"/>
                <a:stretch>
                  <a:fillRect/>
                </a:stretch>
              </a:blipFill>
            </p:spPr>
            <p:txBody>
              <a:bodyPr/>
              <a:lstStyle/>
              <a:p>
                <a:r>
                  <a:rPr lang="en-US">
                    <a:noFill/>
                  </a:rPr>
                  <a:t> </a:t>
                </a:r>
              </a:p>
            </p:txBody>
          </p:sp>
        </mc:Fallback>
      </mc:AlternateContent>
      <p:sp>
        <p:nvSpPr>
          <p:cNvPr id="6" name="TextBox 2"/>
          <p:cNvSpPr txBox="1">
            <a:spLocks noChangeArrowheads="1"/>
          </p:cNvSpPr>
          <p:nvPr/>
        </p:nvSpPr>
        <p:spPr bwMode="auto">
          <a:xfrm>
            <a:off x="1295400" y="1334869"/>
            <a:ext cx="71628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Previously we calculate input referred noise voltage of NMOS.</a:t>
            </a:r>
            <a:endParaRPr lang="en-US" b="1"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7" name="TextBox 6"/>
              <p:cNvSpPr txBox="1"/>
              <p:nvPr/>
            </p:nvSpPr>
            <p:spPr>
              <a:xfrm>
                <a:off x="4800600" y="2362200"/>
                <a:ext cx="3810000" cy="1272208"/>
              </a:xfrm>
              <a:prstGeom prst="rect">
                <a:avLst/>
              </a:prstGeom>
              <a:noFill/>
            </p:spPr>
            <p:txBody>
              <a:bodyPr wrap="square" rtlCol="0">
                <a:spAutoFit/>
              </a:bodyPr>
              <a:lstStyle/>
              <a:p>
                <a:r>
                  <a:rPr lang="en-US" sz="1400" b="1" dirty="0" smtClean="0">
                    <a:solidFill>
                      <a:srgbClr val="000000"/>
                    </a:solidFill>
                    <a:latin typeface="Cambria Math"/>
                  </a:rPr>
                  <a:t>F</a:t>
                </a:r>
                <a14:m>
                  <m:oMath xmlns:m="http://schemas.openxmlformats.org/officeDocument/2006/math">
                    <m:r>
                      <a:rPr lang="en-US" b="1" i="0" dirty="0" smtClean="0">
                        <a:solidFill>
                          <a:srgbClr val="000000"/>
                        </a:solidFill>
                        <a:latin typeface="Cambria Math"/>
                      </a:rPr>
                      <m:t>=</m:t>
                    </m:r>
                    <m:r>
                      <a:rPr lang="en-US" b="1" i="0">
                        <a:solidFill>
                          <a:srgbClr val="000000"/>
                        </a:solidFill>
                        <a:latin typeface="Cambria Math"/>
                      </a:rPr>
                      <m:t>𝟏</m:t>
                    </m:r>
                    <m:r>
                      <a:rPr lang="en-US" b="1" i="0">
                        <a:solidFill>
                          <a:srgbClr val="000000"/>
                        </a:solidFill>
                        <a:latin typeface="Cambria Math"/>
                      </a:rPr>
                      <m:t>+</m:t>
                    </m:r>
                    <m:f>
                      <m:fPr>
                        <m:ctrlPr>
                          <a:rPr lang="en-US" b="1" i="1">
                            <a:solidFill>
                              <a:srgbClr val="000000"/>
                            </a:solidFill>
                            <a:latin typeface="Cambria Math"/>
                          </a:rPr>
                        </m:ctrlPr>
                      </m:fPr>
                      <m:num>
                        <m:acc>
                          <m:accPr>
                            <m:chr m:val="̅"/>
                            <m:ctrlPr>
                              <a:rPr lang="en-US" b="1" i="1">
                                <a:solidFill>
                                  <a:srgbClr val="000000"/>
                                </a:solidFill>
                                <a:latin typeface="Cambria Math"/>
                              </a:rPr>
                            </m:ctrlPr>
                          </m:accPr>
                          <m:e>
                            <m:sSup>
                              <m:sSupPr>
                                <m:ctrlPr>
                                  <a:rPr lang="en-US" b="1" i="1">
                                    <a:solidFill>
                                      <a:srgbClr val="000000"/>
                                    </a:solidFill>
                                    <a:latin typeface="Cambria Math"/>
                                  </a:rPr>
                                </m:ctrlPr>
                              </m:sSupPr>
                              <m:e>
                                <m:sSub>
                                  <m:sSubPr>
                                    <m:ctrlPr>
                                      <a:rPr lang="en-US" b="1" i="1">
                                        <a:solidFill>
                                          <a:srgbClr val="000000"/>
                                        </a:solidFill>
                                        <a:latin typeface="Cambria Math"/>
                                      </a:rPr>
                                    </m:ctrlPr>
                                  </m:sSubPr>
                                  <m:e>
                                    <m:r>
                                      <a:rPr lang="en-US" b="1" i="0">
                                        <a:solidFill>
                                          <a:srgbClr val="000000"/>
                                        </a:solidFill>
                                        <a:latin typeface="Cambria Math"/>
                                      </a:rPr>
                                      <m:t>𝐕</m:t>
                                    </m:r>
                                  </m:e>
                                  <m:sub>
                                    <m:r>
                                      <a:rPr lang="en-US" b="1" i="0">
                                        <a:solidFill>
                                          <a:srgbClr val="000000"/>
                                        </a:solidFill>
                                        <a:latin typeface="Cambria Math"/>
                                      </a:rPr>
                                      <m:t>𝐧</m:t>
                                    </m:r>
                                    <m:r>
                                      <a:rPr lang="en-US" b="1" i="0" smtClean="0">
                                        <a:solidFill>
                                          <a:srgbClr val="000000"/>
                                        </a:solidFill>
                                        <a:latin typeface="Cambria Math"/>
                                      </a:rPr>
                                      <m:t>,</m:t>
                                    </m:r>
                                    <m:r>
                                      <a:rPr lang="en-US" b="1" i="0" smtClean="0">
                                        <a:solidFill>
                                          <a:srgbClr val="000000"/>
                                        </a:solidFill>
                                        <a:latin typeface="Cambria Math"/>
                                      </a:rPr>
                                      <m:t>𝐢𝐧</m:t>
                                    </m:r>
                                  </m:sub>
                                </m:sSub>
                              </m:e>
                              <m:sup>
                                <m:r>
                                  <a:rPr lang="en-US" b="1" i="0">
                                    <a:solidFill>
                                      <a:srgbClr val="000000"/>
                                    </a:solidFill>
                                    <a:latin typeface="Cambria Math"/>
                                  </a:rPr>
                                  <m:t>𝟐</m:t>
                                </m:r>
                              </m:sup>
                            </m:sSup>
                          </m:e>
                        </m:acc>
                      </m:num>
                      <m:den>
                        <m:acc>
                          <m:accPr>
                            <m:chr m:val="̅"/>
                            <m:ctrlPr>
                              <a:rPr lang="en-US" b="1" i="1">
                                <a:solidFill>
                                  <a:srgbClr val="000000"/>
                                </a:solidFill>
                                <a:latin typeface="Cambria Math"/>
                              </a:rPr>
                            </m:ctrlPr>
                          </m:accPr>
                          <m:e>
                            <m:sSup>
                              <m:sSupPr>
                                <m:ctrlPr>
                                  <a:rPr lang="en-US" b="1" i="1">
                                    <a:solidFill>
                                      <a:srgbClr val="000000"/>
                                    </a:solidFill>
                                    <a:latin typeface="Cambria Math"/>
                                  </a:rPr>
                                </m:ctrlPr>
                              </m:sSupPr>
                              <m:e>
                                <m:sSub>
                                  <m:sSubPr>
                                    <m:ctrlPr>
                                      <a:rPr lang="en-US" b="1" i="1">
                                        <a:solidFill>
                                          <a:srgbClr val="000000"/>
                                        </a:solidFill>
                                        <a:latin typeface="Cambria Math"/>
                                      </a:rPr>
                                    </m:ctrlPr>
                                  </m:sSubPr>
                                  <m:e>
                                    <m:r>
                                      <a:rPr lang="en-US" b="1" i="0">
                                        <a:solidFill>
                                          <a:srgbClr val="000000"/>
                                        </a:solidFill>
                                        <a:latin typeface="Cambria Math"/>
                                      </a:rPr>
                                      <m:t>𝐕</m:t>
                                    </m:r>
                                  </m:e>
                                  <m:sub>
                                    <m:r>
                                      <a:rPr lang="en-US" b="1" i="0" smtClean="0">
                                        <a:solidFill>
                                          <a:srgbClr val="000000"/>
                                        </a:solidFill>
                                        <a:latin typeface="Cambria Math"/>
                                      </a:rPr>
                                      <m:t>𝐑𝐬</m:t>
                                    </m:r>
                                  </m:sub>
                                </m:sSub>
                              </m:e>
                              <m:sup>
                                <m:r>
                                  <a:rPr lang="en-US" b="1" i="0">
                                    <a:solidFill>
                                      <a:srgbClr val="000000"/>
                                    </a:solidFill>
                                    <a:latin typeface="Cambria Math"/>
                                  </a:rPr>
                                  <m:t>𝟐</m:t>
                                </m:r>
                              </m:sup>
                            </m:sSup>
                          </m:e>
                        </m:acc>
                      </m:den>
                    </m:f>
                  </m:oMath>
                </a14:m>
                <a:endParaRPr lang="en-US" b="1" dirty="0" smtClean="0">
                  <a:solidFill>
                    <a:srgbClr val="000000"/>
                  </a:solidFill>
                  <a:latin typeface="Cambria Math"/>
                </a:endParaRPr>
              </a:p>
              <a:p>
                <a:r>
                  <a:rPr lang="en-US" sz="2400" b="1" dirty="0" smtClean="0">
                    <a:solidFill>
                      <a:srgbClr val="000000"/>
                    </a:solidFill>
                  </a:rPr>
                  <a:t> </a:t>
                </a:r>
                <a14:m>
                  <m:oMath xmlns:m="http://schemas.openxmlformats.org/officeDocument/2006/math">
                    <m:r>
                      <a:rPr lang="en-US" b="1" i="0" smtClean="0">
                        <a:solidFill>
                          <a:srgbClr val="000000"/>
                        </a:solidFill>
                        <a:latin typeface="Cambria Math"/>
                      </a:rPr>
                      <m:t>=</m:t>
                    </m:r>
                    <m:r>
                      <a:rPr lang="en-US" b="1" i="0">
                        <a:solidFill>
                          <a:srgbClr val="000000"/>
                        </a:solidFill>
                        <a:latin typeface="Cambria Math"/>
                      </a:rPr>
                      <m:t>𝟏</m:t>
                    </m:r>
                    <m:r>
                      <a:rPr lang="en-US" b="1" i="0">
                        <a:solidFill>
                          <a:srgbClr val="000000"/>
                        </a:solidFill>
                        <a:latin typeface="Cambria Math"/>
                      </a:rPr>
                      <m:t>+</m:t>
                    </m:r>
                    <m:f>
                      <m:fPr>
                        <m:ctrlPr>
                          <a:rPr lang="en-US" b="1" i="1">
                            <a:solidFill>
                              <a:srgbClr val="000000"/>
                            </a:solidFill>
                            <a:latin typeface="Cambria Math"/>
                          </a:rPr>
                        </m:ctrlPr>
                      </m:fPr>
                      <m:num>
                        <m:acc>
                          <m:accPr>
                            <m:chr m:val="̅"/>
                            <m:ctrlPr>
                              <a:rPr lang="en-US" b="1" i="1">
                                <a:solidFill>
                                  <a:srgbClr val="000000"/>
                                </a:solidFill>
                                <a:latin typeface="Cambria Math"/>
                              </a:rPr>
                            </m:ctrlPr>
                          </m:accPr>
                          <m:e>
                            <m:sSup>
                              <m:sSupPr>
                                <m:ctrlPr>
                                  <a:rPr lang="en-US" b="1" i="1">
                                    <a:solidFill>
                                      <a:srgbClr val="000000"/>
                                    </a:solidFill>
                                    <a:latin typeface="Cambria Math"/>
                                  </a:rPr>
                                </m:ctrlPr>
                              </m:sSupPr>
                              <m:e>
                                <m:sSub>
                                  <m:sSubPr>
                                    <m:ctrlPr>
                                      <a:rPr lang="en-US" b="1" i="1">
                                        <a:solidFill>
                                          <a:srgbClr val="000000"/>
                                        </a:solidFill>
                                        <a:latin typeface="Cambria Math"/>
                                      </a:rPr>
                                    </m:ctrlPr>
                                  </m:sSubPr>
                                  <m:e>
                                    <m:r>
                                      <a:rPr lang="en-US" b="1" i="0">
                                        <a:solidFill>
                                          <a:srgbClr val="000000"/>
                                        </a:solidFill>
                                        <a:latin typeface="Cambria Math"/>
                                      </a:rPr>
                                      <m:t>𝐕</m:t>
                                    </m:r>
                                  </m:e>
                                  <m:sub>
                                    <m:r>
                                      <a:rPr lang="en-US" b="1" i="0" smtClean="0">
                                        <a:solidFill>
                                          <a:srgbClr val="000000"/>
                                        </a:solidFill>
                                        <a:latin typeface="Cambria Math"/>
                                      </a:rPr>
                                      <m:t>𝐧𝐠</m:t>
                                    </m:r>
                                  </m:sub>
                                </m:sSub>
                              </m:e>
                              <m:sup>
                                <m:r>
                                  <a:rPr lang="en-US" b="1" i="0">
                                    <a:solidFill>
                                      <a:srgbClr val="000000"/>
                                    </a:solidFill>
                                    <a:latin typeface="Cambria Math"/>
                                  </a:rPr>
                                  <m:t>𝟐</m:t>
                                </m:r>
                              </m:sup>
                            </m:sSup>
                          </m:e>
                        </m:acc>
                      </m:num>
                      <m:den>
                        <m:acc>
                          <m:accPr>
                            <m:chr m:val="̅"/>
                            <m:ctrlPr>
                              <a:rPr lang="en-US" b="1" i="1">
                                <a:solidFill>
                                  <a:srgbClr val="000000"/>
                                </a:solidFill>
                                <a:latin typeface="Cambria Math"/>
                              </a:rPr>
                            </m:ctrlPr>
                          </m:accPr>
                          <m:e>
                            <m:sSup>
                              <m:sSupPr>
                                <m:ctrlPr>
                                  <a:rPr lang="en-US" b="1" i="1">
                                    <a:solidFill>
                                      <a:srgbClr val="000000"/>
                                    </a:solidFill>
                                    <a:latin typeface="Cambria Math"/>
                                  </a:rPr>
                                </m:ctrlPr>
                              </m:sSupPr>
                              <m:e>
                                <m:sSub>
                                  <m:sSubPr>
                                    <m:ctrlPr>
                                      <a:rPr lang="en-US" b="1" i="1">
                                        <a:solidFill>
                                          <a:srgbClr val="000000"/>
                                        </a:solidFill>
                                        <a:latin typeface="Cambria Math"/>
                                      </a:rPr>
                                    </m:ctrlPr>
                                  </m:sSubPr>
                                  <m:e>
                                    <m:r>
                                      <a:rPr lang="en-US" b="1" i="0">
                                        <a:solidFill>
                                          <a:srgbClr val="000000"/>
                                        </a:solidFill>
                                        <a:latin typeface="Cambria Math"/>
                                      </a:rPr>
                                      <m:t>𝐕</m:t>
                                    </m:r>
                                  </m:e>
                                  <m:sub>
                                    <m:r>
                                      <a:rPr lang="en-US" b="1" i="0" smtClean="0">
                                        <a:solidFill>
                                          <a:srgbClr val="000000"/>
                                        </a:solidFill>
                                        <a:latin typeface="Cambria Math"/>
                                      </a:rPr>
                                      <m:t>𝐑𝐬</m:t>
                                    </m:r>
                                  </m:sub>
                                </m:sSub>
                              </m:e>
                              <m:sup>
                                <m:r>
                                  <a:rPr lang="en-US" b="1" i="0">
                                    <a:solidFill>
                                      <a:srgbClr val="000000"/>
                                    </a:solidFill>
                                    <a:latin typeface="Cambria Math"/>
                                  </a:rPr>
                                  <m:t>𝟐</m:t>
                                </m:r>
                              </m:sup>
                            </m:sSup>
                          </m:e>
                        </m:acc>
                      </m:den>
                    </m:f>
                    <m:r>
                      <a:rPr lang="en-US" b="1" i="0" smtClean="0">
                        <a:solidFill>
                          <a:srgbClr val="000000"/>
                        </a:solidFill>
                        <a:latin typeface="Cambria Math"/>
                      </a:rPr>
                      <m:t>+</m:t>
                    </m:r>
                    <m:f>
                      <m:fPr>
                        <m:ctrlPr>
                          <a:rPr lang="en-US" b="1" i="1">
                            <a:solidFill>
                              <a:srgbClr val="000000"/>
                            </a:solidFill>
                            <a:latin typeface="Cambria Math"/>
                          </a:rPr>
                        </m:ctrlPr>
                      </m:fPr>
                      <m:num>
                        <m:acc>
                          <m:accPr>
                            <m:chr m:val="̅"/>
                            <m:ctrlPr>
                              <a:rPr lang="en-US" b="1" i="1">
                                <a:solidFill>
                                  <a:srgbClr val="000000"/>
                                </a:solidFill>
                                <a:latin typeface="Cambria Math"/>
                              </a:rPr>
                            </m:ctrlPr>
                          </m:accPr>
                          <m:e>
                            <m:sSup>
                              <m:sSupPr>
                                <m:ctrlPr>
                                  <a:rPr lang="en-US" b="1" i="1">
                                    <a:solidFill>
                                      <a:srgbClr val="000000"/>
                                    </a:solidFill>
                                    <a:latin typeface="Cambria Math"/>
                                  </a:rPr>
                                </m:ctrlPr>
                              </m:sSupPr>
                              <m:e>
                                <m:sSub>
                                  <m:sSubPr>
                                    <m:ctrlPr>
                                      <a:rPr lang="en-US" b="1" i="1">
                                        <a:solidFill>
                                          <a:srgbClr val="000000"/>
                                        </a:solidFill>
                                        <a:latin typeface="Cambria Math"/>
                                      </a:rPr>
                                    </m:ctrlPr>
                                  </m:sSubPr>
                                  <m:e>
                                    <m:r>
                                      <a:rPr lang="en-US" b="1" i="0" smtClean="0">
                                        <a:solidFill>
                                          <a:srgbClr val="000000"/>
                                        </a:solidFill>
                                        <a:latin typeface="Cambria Math"/>
                                      </a:rPr>
                                      <m:t>𝐢</m:t>
                                    </m:r>
                                  </m:e>
                                  <m:sub>
                                    <m:r>
                                      <a:rPr lang="en-US" b="1" i="0">
                                        <a:solidFill>
                                          <a:srgbClr val="000000"/>
                                        </a:solidFill>
                                        <a:latin typeface="Cambria Math"/>
                                      </a:rPr>
                                      <m:t>𝐧</m:t>
                                    </m:r>
                                    <m:r>
                                      <a:rPr lang="en-US" b="1" i="0" smtClean="0">
                                        <a:solidFill>
                                          <a:srgbClr val="000000"/>
                                        </a:solidFill>
                                        <a:latin typeface="Cambria Math"/>
                                      </a:rPr>
                                      <m:t>𝐝</m:t>
                                    </m:r>
                                  </m:sub>
                                </m:sSub>
                              </m:e>
                              <m:sup>
                                <m:r>
                                  <a:rPr lang="en-US" b="1" i="0">
                                    <a:solidFill>
                                      <a:srgbClr val="000000"/>
                                    </a:solidFill>
                                    <a:latin typeface="Cambria Math"/>
                                  </a:rPr>
                                  <m:t>𝟐</m:t>
                                </m:r>
                              </m:sup>
                            </m:sSup>
                          </m:e>
                        </m:acc>
                      </m:num>
                      <m:den>
                        <m:acc>
                          <m:accPr>
                            <m:chr m:val="̅"/>
                            <m:ctrlPr>
                              <a:rPr lang="en-US" b="1" i="1">
                                <a:solidFill>
                                  <a:srgbClr val="000000"/>
                                </a:solidFill>
                                <a:latin typeface="Cambria Math"/>
                              </a:rPr>
                            </m:ctrlPr>
                          </m:accPr>
                          <m:e>
                            <m:sSup>
                              <m:sSupPr>
                                <m:ctrlPr>
                                  <a:rPr lang="en-US" b="1" i="1">
                                    <a:solidFill>
                                      <a:srgbClr val="000000"/>
                                    </a:solidFill>
                                    <a:latin typeface="Cambria Math"/>
                                  </a:rPr>
                                </m:ctrlPr>
                              </m:sSupPr>
                              <m:e>
                                <m:sSub>
                                  <m:sSubPr>
                                    <m:ctrlPr>
                                      <a:rPr lang="en-US" b="1" i="1">
                                        <a:solidFill>
                                          <a:srgbClr val="000000"/>
                                        </a:solidFill>
                                        <a:latin typeface="Cambria Math"/>
                                      </a:rPr>
                                    </m:ctrlPr>
                                  </m:sSubPr>
                                  <m:e>
                                    <m:r>
                                      <a:rPr lang="en-US" b="1" i="0">
                                        <a:solidFill>
                                          <a:srgbClr val="000000"/>
                                        </a:solidFill>
                                        <a:latin typeface="Cambria Math"/>
                                      </a:rPr>
                                      <m:t>𝐕</m:t>
                                    </m:r>
                                  </m:e>
                                  <m:sub>
                                    <m:r>
                                      <a:rPr lang="en-US" b="1" i="0" smtClean="0">
                                        <a:solidFill>
                                          <a:srgbClr val="000000"/>
                                        </a:solidFill>
                                        <a:latin typeface="Cambria Math"/>
                                      </a:rPr>
                                      <m:t>𝐑𝐬</m:t>
                                    </m:r>
                                  </m:sub>
                                </m:sSub>
                              </m:e>
                              <m:sup>
                                <m:r>
                                  <a:rPr lang="en-US" b="1" i="0">
                                    <a:solidFill>
                                      <a:srgbClr val="000000"/>
                                    </a:solidFill>
                                    <a:latin typeface="Cambria Math"/>
                                  </a:rPr>
                                  <m:t>𝟐</m:t>
                                </m:r>
                              </m:sup>
                            </m:sSup>
                          </m:e>
                        </m:acc>
                      </m:den>
                    </m:f>
                    <m:d>
                      <m:dPr>
                        <m:ctrlPr>
                          <a:rPr lang="en-US" b="1" i="1" smtClean="0">
                            <a:solidFill>
                              <a:srgbClr val="000000"/>
                            </a:solidFill>
                            <a:latin typeface="Cambria Math"/>
                          </a:rPr>
                        </m:ctrlPr>
                      </m:dPr>
                      <m:e>
                        <m:f>
                          <m:fPr>
                            <m:ctrlPr>
                              <a:rPr lang="en-US" b="1" i="1" smtClean="0">
                                <a:solidFill>
                                  <a:srgbClr val="000000"/>
                                </a:solidFill>
                                <a:latin typeface="Cambria Math"/>
                              </a:rPr>
                            </m:ctrlPr>
                          </m:fPr>
                          <m:num>
                            <m:r>
                              <a:rPr lang="en-US" b="1" i="0" smtClean="0">
                                <a:solidFill>
                                  <a:srgbClr val="000000"/>
                                </a:solidFill>
                                <a:latin typeface="Cambria Math"/>
                              </a:rPr>
                              <m:t>𝟏</m:t>
                            </m:r>
                            <m:r>
                              <a:rPr lang="en-US" b="1" i="0" smtClean="0">
                                <a:solidFill>
                                  <a:srgbClr val="000000"/>
                                </a:solidFill>
                                <a:latin typeface="Cambria Math"/>
                              </a:rPr>
                              <m:t>+</m:t>
                            </m:r>
                            <m:sSup>
                              <m:sSupPr>
                                <m:ctrlPr>
                                  <a:rPr lang="en-US" b="1" i="1" smtClean="0">
                                    <a:solidFill>
                                      <a:srgbClr val="000000"/>
                                    </a:solidFill>
                                    <a:latin typeface="Cambria Math"/>
                                  </a:rPr>
                                </m:ctrlPr>
                              </m:sSupPr>
                              <m:e>
                                <m:r>
                                  <a:rPr lang="en-US" b="1" i="0">
                                    <a:solidFill>
                                      <a:srgbClr val="000000"/>
                                    </a:solidFill>
                                    <a:latin typeface="Cambria Math"/>
                                    <a:ea typeface="Cambria Math"/>
                                  </a:rPr>
                                  <m:t>𝛚</m:t>
                                </m:r>
                              </m:e>
                              <m:sup>
                                <m:r>
                                  <a:rPr lang="en-US" b="1" i="0" smtClean="0">
                                    <a:solidFill>
                                      <a:srgbClr val="000000"/>
                                    </a:solidFill>
                                    <a:latin typeface="Cambria Math"/>
                                  </a:rPr>
                                  <m:t>𝟐</m:t>
                                </m:r>
                              </m:sup>
                            </m:sSup>
                            <m:sSup>
                              <m:sSupPr>
                                <m:ctrlPr>
                                  <a:rPr lang="en-US" b="1" i="1" smtClean="0">
                                    <a:solidFill>
                                      <a:srgbClr val="000000"/>
                                    </a:solidFill>
                                    <a:latin typeface="Cambria Math"/>
                                  </a:rPr>
                                </m:ctrlPr>
                              </m:sSupPr>
                              <m:e>
                                <m:sSub>
                                  <m:sSubPr>
                                    <m:ctrlPr>
                                      <a:rPr lang="en-US" b="1" i="1">
                                        <a:solidFill>
                                          <a:srgbClr val="000000"/>
                                        </a:solidFill>
                                        <a:latin typeface="Cambria Math"/>
                                        <a:ea typeface="Cambria Math"/>
                                      </a:rPr>
                                    </m:ctrlPr>
                                  </m:sSubPr>
                                  <m:e>
                                    <m:r>
                                      <a:rPr lang="en-US" b="1" i="0">
                                        <a:solidFill>
                                          <a:srgbClr val="000000"/>
                                        </a:solidFill>
                                        <a:latin typeface="Cambria Math"/>
                                        <a:ea typeface="Cambria Math"/>
                                      </a:rPr>
                                      <m:t>𝐂</m:t>
                                    </m:r>
                                  </m:e>
                                  <m:sub>
                                    <m:r>
                                      <a:rPr lang="en-US" b="1" i="0">
                                        <a:solidFill>
                                          <a:srgbClr val="000000"/>
                                        </a:solidFill>
                                        <a:latin typeface="Cambria Math"/>
                                        <a:ea typeface="Cambria Math"/>
                                      </a:rPr>
                                      <m:t>𝐠𝐬</m:t>
                                    </m:r>
                                  </m:sub>
                                </m:sSub>
                              </m:e>
                              <m:sup>
                                <m:r>
                                  <a:rPr lang="en-US" b="1" i="0" smtClean="0">
                                    <a:solidFill>
                                      <a:srgbClr val="000000"/>
                                    </a:solidFill>
                                    <a:latin typeface="Cambria Math"/>
                                  </a:rPr>
                                  <m:t>𝟐</m:t>
                                </m:r>
                              </m:sup>
                            </m:sSup>
                            <m:sSup>
                              <m:sSupPr>
                                <m:ctrlPr>
                                  <a:rPr lang="en-US" b="1" i="1" smtClean="0">
                                    <a:solidFill>
                                      <a:srgbClr val="000000"/>
                                    </a:solidFill>
                                    <a:latin typeface="Cambria Math"/>
                                  </a:rPr>
                                </m:ctrlPr>
                              </m:sSupPr>
                              <m:e>
                                <m:d>
                                  <m:dPr>
                                    <m:ctrlPr>
                                      <a:rPr lang="en-US" b="1" i="1" smtClean="0">
                                        <a:solidFill>
                                          <a:srgbClr val="000000"/>
                                        </a:solidFill>
                                        <a:latin typeface="Cambria Math"/>
                                      </a:rPr>
                                    </m:ctrlPr>
                                  </m:dPr>
                                  <m:e>
                                    <m:sSub>
                                      <m:sSubPr>
                                        <m:ctrlPr>
                                          <a:rPr lang="en-US" b="1" i="1">
                                            <a:solidFill>
                                              <a:srgbClr val="000000"/>
                                            </a:solidFill>
                                            <a:latin typeface="Cambria Math"/>
                                            <a:ea typeface="Cambria Math"/>
                                          </a:rPr>
                                        </m:ctrlPr>
                                      </m:sSubPr>
                                      <m:e>
                                        <m:r>
                                          <a:rPr lang="en-US" b="1" i="0">
                                            <a:solidFill>
                                              <a:srgbClr val="000000"/>
                                            </a:solidFill>
                                            <a:latin typeface="Cambria Math"/>
                                            <a:ea typeface="Cambria Math"/>
                                          </a:rPr>
                                          <m:t>𝐑</m:t>
                                        </m:r>
                                      </m:e>
                                      <m:sub>
                                        <m:r>
                                          <a:rPr lang="en-US" b="1" i="0">
                                            <a:solidFill>
                                              <a:srgbClr val="000000"/>
                                            </a:solidFill>
                                            <a:latin typeface="Cambria Math"/>
                                            <a:ea typeface="Cambria Math"/>
                                          </a:rPr>
                                          <m:t>𝐬</m:t>
                                        </m:r>
                                      </m:sub>
                                    </m:sSub>
                                    <m:r>
                                      <a:rPr lang="en-US" b="1" i="0">
                                        <a:solidFill>
                                          <a:srgbClr val="000000"/>
                                        </a:solidFill>
                                        <a:latin typeface="Cambria Math"/>
                                        <a:ea typeface="Cambria Math"/>
                                      </a:rPr>
                                      <m:t>+</m:t>
                                    </m:r>
                                    <m:sSub>
                                      <m:sSubPr>
                                        <m:ctrlPr>
                                          <a:rPr lang="en-US" b="1" i="1">
                                            <a:solidFill>
                                              <a:srgbClr val="000000"/>
                                            </a:solidFill>
                                            <a:latin typeface="Cambria Math"/>
                                            <a:ea typeface="Cambria Math"/>
                                          </a:rPr>
                                        </m:ctrlPr>
                                      </m:sSubPr>
                                      <m:e>
                                        <m:r>
                                          <a:rPr lang="en-US" b="1" i="0">
                                            <a:solidFill>
                                              <a:srgbClr val="000000"/>
                                            </a:solidFill>
                                            <a:latin typeface="Cambria Math"/>
                                            <a:ea typeface="Cambria Math"/>
                                          </a:rPr>
                                          <m:t>𝐑</m:t>
                                        </m:r>
                                      </m:e>
                                      <m:sub>
                                        <m:r>
                                          <a:rPr lang="en-US" b="1" i="0">
                                            <a:solidFill>
                                              <a:srgbClr val="000000"/>
                                            </a:solidFill>
                                            <a:latin typeface="Cambria Math"/>
                                            <a:ea typeface="Cambria Math"/>
                                          </a:rPr>
                                          <m:t>𝐠</m:t>
                                        </m:r>
                                      </m:sub>
                                    </m:sSub>
                                  </m:e>
                                </m:d>
                              </m:e>
                              <m:sup>
                                <m:r>
                                  <a:rPr lang="en-US" b="1" i="0" smtClean="0">
                                    <a:solidFill>
                                      <a:srgbClr val="000000"/>
                                    </a:solidFill>
                                    <a:latin typeface="Cambria Math"/>
                                  </a:rPr>
                                  <m:t>𝟐</m:t>
                                </m:r>
                              </m:sup>
                            </m:sSup>
                          </m:num>
                          <m:den>
                            <m:sSup>
                              <m:sSupPr>
                                <m:ctrlPr>
                                  <a:rPr lang="en-US" b="1" i="1" smtClean="0">
                                    <a:solidFill>
                                      <a:srgbClr val="000000"/>
                                    </a:solidFill>
                                    <a:latin typeface="Cambria Math"/>
                                  </a:rPr>
                                </m:ctrlPr>
                              </m:sSupPr>
                              <m:e>
                                <m:sSub>
                                  <m:sSubPr>
                                    <m:ctrlPr>
                                      <a:rPr lang="en-US" b="1" i="1">
                                        <a:solidFill>
                                          <a:srgbClr val="000000"/>
                                        </a:solidFill>
                                        <a:latin typeface="Cambria Math"/>
                                        <a:ea typeface="Cambria Math"/>
                                      </a:rPr>
                                    </m:ctrlPr>
                                  </m:sSubPr>
                                  <m:e>
                                    <m:r>
                                      <a:rPr lang="en-US" b="1" i="0">
                                        <a:solidFill>
                                          <a:srgbClr val="000000"/>
                                        </a:solidFill>
                                        <a:latin typeface="Cambria Math"/>
                                        <a:ea typeface="Cambria Math"/>
                                      </a:rPr>
                                      <m:t>𝐠</m:t>
                                    </m:r>
                                  </m:e>
                                  <m:sub>
                                    <m:r>
                                      <a:rPr lang="en-US" b="1" i="0">
                                        <a:solidFill>
                                          <a:srgbClr val="000000"/>
                                        </a:solidFill>
                                        <a:latin typeface="Cambria Math"/>
                                        <a:ea typeface="Cambria Math"/>
                                      </a:rPr>
                                      <m:t>𝐦</m:t>
                                    </m:r>
                                  </m:sub>
                                </m:sSub>
                              </m:e>
                              <m:sup>
                                <m:r>
                                  <a:rPr lang="en-US" b="1" i="0" smtClean="0">
                                    <a:solidFill>
                                      <a:srgbClr val="000000"/>
                                    </a:solidFill>
                                    <a:latin typeface="Cambria Math"/>
                                  </a:rPr>
                                  <m:t>𝟐</m:t>
                                </m:r>
                              </m:sup>
                            </m:sSup>
                          </m:den>
                        </m:f>
                      </m:e>
                    </m:d>
                  </m:oMath>
                </a14:m>
                <a:endParaRPr lang="en-US" b="1" dirty="0" smtClean="0">
                  <a:solidFill>
                    <a:srgbClr val="000000"/>
                  </a:solidFill>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4800600" y="2362200"/>
                <a:ext cx="3810000" cy="1272208"/>
              </a:xfrm>
              <a:prstGeom prst="rect">
                <a:avLst/>
              </a:prstGeom>
              <a:blipFill rotWithShape="1">
                <a:blip r:embed="rId6"/>
                <a:stretch>
                  <a:fillRect l="-48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5410200" y="4037965"/>
                <a:ext cx="1981200" cy="1024191"/>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acc>
                        <m:accPr>
                          <m:chr m:val="̅"/>
                          <m:ctrlPr>
                            <a:rPr lang="en-US" sz="1600" b="1" i="1">
                              <a:solidFill>
                                <a:srgbClr val="000000"/>
                              </a:solidFill>
                              <a:latin typeface="Cambria Math"/>
                            </a:rPr>
                          </m:ctrlPr>
                        </m:accPr>
                        <m:e>
                          <m:sSup>
                            <m:sSupPr>
                              <m:ctrlPr>
                                <a:rPr lang="en-US" sz="1600" b="1" i="1">
                                  <a:solidFill>
                                    <a:srgbClr val="000000"/>
                                  </a:solidFill>
                                  <a:latin typeface="Cambria Math"/>
                                </a:rPr>
                              </m:ctrlPr>
                            </m:sSupPr>
                            <m:e>
                              <m:sSub>
                                <m:sSubPr>
                                  <m:ctrlPr>
                                    <a:rPr lang="en-US" sz="1600" b="1" i="1">
                                      <a:solidFill>
                                        <a:srgbClr val="000000"/>
                                      </a:solidFill>
                                      <a:latin typeface="Cambria Math"/>
                                    </a:rPr>
                                  </m:ctrlPr>
                                </m:sSubPr>
                                <m:e>
                                  <m:r>
                                    <a:rPr lang="en-US" sz="1600" b="1" i="0">
                                      <a:solidFill>
                                        <a:srgbClr val="000000"/>
                                      </a:solidFill>
                                      <a:latin typeface="Cambria Math"/>
                                    </a:rPr>
                                    <m:t>𝐕</m:t>
                                  </m:r>
                                </m:e>
                                <m:sub>
                                  <m:r>
                                    <a:rPr lang="en-US" sz="1600" b="1" i="0">
                                      <a:solidFill>
                                        <a:srgbClr val="000000"/>
                                      </a:solidFill>
                                      <a:latin typeface="Cambria Math"/>
                                    </a:rPr>
                                    <m:t>𝐧𝐠</m:t>
                                  </m:r>
                                </m:sub>
                              </m:sSub>
                            </m:e>
                            <m:sup>
                              <m:r>
                                <a:rPr lang="en-US" sz="1600" b="1" i="0">
                                  <a:solidFill>
                                    <a:srgbClr val="000000"/>
                                  </a:solidFill>
                                  <a:latin typeface="Cambria Math"/>
                                </a:rPr>
                                <m:t>𝟐</m:t>
                              </m:r>
                            </m:sup>
                          </m:sSup>
                        </m:e>
                      </m:acc>
                      <m:r>
                        <a:rPr lang="en-US" sz="1600" b="1" i="0" dirty="0">
                          <a:solidFill>
                            <a:srgbClr val="000000"/>
                          </a:solidFill>
                          <a:latin typeface="Cambria Math"/>
                        </a:rPr>
                        <m:t>=</m:t>
                      </m:r>
                      <m:r>
                        <a:rPr lang="en-US" sz="1600" b="1" i="0" dirty="0">
                          <a:solidFill>
                            <a:srgbClr val="000000"/>
                          </a:solidFill>
                          <a:latin typeface="Cambria Math"/>
                        </a:rPr>
                        <m:t>𝟒𝐤𝐓</m:t>
                      </m:r>
                      <m:sSub>
                        <m:sSubPr>
                          <m:ctrlPr>
                            <a:rPr lang="en-US" sz="1600" b="1" i="1" dirty="0">
                              <a:solidFill>
                                <a:srgbClr val="000000"/>
                              </a:solidFill>
                              <a:latin typeface="Cambria Math"/>
                            </a:rPr>
                          </m:ctrlPr>
                        </m:sSubPr>
                        <m:e>
                          <m:r>
                            <a:rPr lang="en-US" sz="1600" b="1" i="0" dirty="0">
                              <a:solidFill>
                                <a:srgbClr val="000000"/>
                              </a:solidFill>
                              <a:latin typeface="Cambria Math"/>
                            </a:rPr>
                            <m:t>𝐑</m:t>
                          </m:r>
                        </m:e>
                        <m:sub>
                          <m:r>
                            <a:rPr lang="en-US" sz="1600" b="1" i="0" dirty="0">
                              <a:solidFill>
                                <a:srgbClr val="000000"/>
                              </a:solidFill>
                              <a:latin typeface="Cambria Math"/>
                            </a:rPr>
                            <m:t>𝐠</m:t>
                          </m:r>
                        </m:sub>
                      </m:sSub>
                      <m:r>
                        <a:rPr lang="en-US" sz="1600" b="1" i="0" dirty="0">
                          <a:solidFill>
                            <a:srgbClr val="000000"/>
                          </a:solidFill>
                          <a:latin typeface="Cambria Math"/>
                          <a:ea typeface="Cambria Math"/>
                        </a:rPr>
                        <m:t>∆</m:t>
                      </m:r>
                      <m:r>
                        <a:rPr lang="en-US" sz="1600" b="1" i="0" dirty="0">
                          <a:solidFill>
                            <a:srgbClr val="000000"/>
                          </a:solidFill>
                          <a:latin typeface="Cambria Math"/>
                          <a:ea typeface="Cambria Math"/>
                        </a:rPr>
                        <m:t>𝐟</m:t>
                      </m:r>
                    </m:oMath>
                  </m:oMathPara>
                </a14:m>
                <a:endParaRPr lang="en-US" sz="1600" b="1" dirty="0">
                  <a:solidFill>
                    <a:srgbClr val="000000"/>
                  </a:solidFill>
                  <a:ea typeface="Cambria Math"/>
                </a:endParaRPr>
              </a:p>
              <a:p>
                <a:pPr/>
                <a14:m>
                  <m:oMathPara xmlns:m="http://schemas.openxmlformats.org/officeDocument/2006/math">
                    <m:oMathParaPr>
                      <m:jc m:val="left"/>
                    </m:oMathParaPr>
                    <m:oMath xmlns:m="http://schemas.openxmlformats.org/officeDocument/2006/math">
                      <m:acc>
                        <m:accPr>
                          <m:chr m:val="̅"/>
                          <m:ctrlPr>
                            <a:rPr lang="en-US" sz="1600" b="1" i="1">
                              <a:solidFill>
                                <a:srgbClr val="000000"/>
                              </a:solidFill>
                              <a:latin typeface="Cambria Math"/>
                            </a:rPr>
                          </m:ctrlPr>
                        </m:accPr>
                        <m:e>
                          <m:sSup>
                            <m:sSupPr>
                              <m:ctrlPr>
                                <a:rPr lang="en-US" sz="1600" b="1" i="1">
                                  <a:solidFill>
                                    <a:srgbClr val="000000"/>
                                  </a:solidFill>
                                  <a:latin typeface="Cambria Math"/>
                                </a:rPr>
                              </m:ctrlPr>
                            </m:sSupPr>
                            <m:e>
                              <m:sSub>
                                <m:sSubPr>
                                  <m:ctrlPr>
                                    <a:rPr lang="en-US" sz="1600" b="1" i="1">
                                      <a:solidFill>
                                        <a:srgbClr val="000000"/>
                                      </a:solidFill>
                                      <a:latin typeface="Cambria Math"/>
                                    </a:rPr>
                                  </m:ctrlPr>
                                </m:sSubPr>
                                <m:e>
                                  <m:r>
                                    <a:rPr lang="en-US" sz="1600" b="1" i="0">
                                      <a:solidFill>
                                        <a:srgbClr val="000000"/>
                                      </a:solidFill>
                                      <a:latin typeface="Cambria Math"/>
                                    </a:rPr>
                                    <m:t>𝐕</m:t>
                                  </m:r>
                                </m:e>
                                <m:sub>
                                  <m:r>
                                    <a:rPr lang="en-US" sz="1600" b="1" i="0" smtClean="0">
                                      <a:solidFill>
                                        <a:srgbClr val="000000"/>
                                      </a:solidFill>
                                      <a:latin typeface="Cambria Math"/>
                                    </a:rPr>
                                    <m:t>𝐑𝐬</m:t>
                                  </m:r>
                                </m:sub>
                              </m:sSub>
                            </m:e>
                            <m:sup>
                              <m:r>
                                <a:rPr lang="en-US" sz="1600" b="1" i="0">
                                  <a:solidFill>
                                    <a:srgbClr val="000000"/>
                                  </a:solidFill>
                                  <a:latin typeface="Cambria Math"/>
                                </a:rPr>
                                <m:t>𝟐</m:t>
                              </m:r>
                            </m:sup>
                          </m:sSup>
                        </m:e>
                      </m:acc>
                      <m:r>
                        <a:rPr lang="en-US" sz="1600" b="1" i="0" dirty="0">
                          <a:solidFill>
                            <a:srgbClr val="000000"/>
                          </a:solidFill>
                          <a:latin typeface="Cambria Math"/>
                        </a:rPr>
                        <m:t>=</m:t>
                      </m:r>
                      <m:r>
                        <a:rPr lang="en-US" sz="1600" b="1" i="0" dirty="0">
                          <a:solidFill>
                            <a:srgbClr val="000000"/>
                          </a:solidFill>
                          <a:latin typeface="Cambria Math"/>
                        </a:rPr>
                        <m:t>𝟒𝐤𝐓</m:t>
                      </m:r>
                      <m:sSub>
                        <m:sSubPr>
                          <m:ctrlPr>
                            <a:rPr lang="en-US" sz="1600" b="1" i="1" dirty="0">
                              <a:solidFill>
                                <a:srgbClr val="000000"/>
                              </a:solidFill>
                              <a:latin typeface="Cambria Math"/>
                            </a:rPr>
                          </m:ctrlPr>
                        </m:sSubPr>
                        <m:e>
                          <m:r>
                            <a:rPr lang="en-US" sz="1600" b="1" i="0" dirty="0">
                              <a:solidFill>
                                <a:srgbClr val="000000"/>
                              </a:solidFill>
                              <a:latin typeface="Cambria Math"/>
                            </a:rPr>
                            <m:t>𝐑</m:t>
                          </m:r>
                        </m:e>
                        <m:sub>
                          <m:r>
                            <a:rPr lang="en-US" sz="1600" b="1" i="0" dirty="0" smtClean="0">
                              <a:solidFill>
                                <a:srgbClr val="000000"/>
                              </a:solidFill>
                              <a:latin typeface="Cambria Math"/>
                            </a:rPr>
                            <m:t>𝐒</m:t>
                          </m:r>
                        </m:sub>
                      </m:sSub>
                      <m:r>
                        <a:rPr lang="en-US" sz="1600" b="1" i="0" dirty="0">
                          <a:solidFill>
                            <a:srgbClr val="000000"/>
                          </a:solidFill>
                          <a:latin typeface="Cambria Math"/>
                          <a:ea typeface="Cambria Math"/>
                        </a:rPr>
                        <m:t>∆</m:t>
                      </m:r>
                      <m:r>
                        <a:rPr lang="en-US" sz="1600" b="1" i="0" dirty="0">
                          <a:solidFill>
                            <a:srgbClr val="000000"/>
                          </a:solidFill>
                          <a:latin typeface="Cambria Math"/>
                          <a:ea typeface="Cambria Math"/>
                        </a:rPr>
                        <m:t>𝐟</m:t>
                      </m:r>
                    </m:oMath>
                  </m:oMathPara>
                </a14:m>
                <a:endParaRPr lang="en-US" sz="1600" b="1" dirty="0" smtClean="0">
                  <a:solidFill>
                    <a:srgbClr val="000000"/>
                  </a:solidFill>
                  <a:ea typeface="Cambria Math"/>
                </a:endParaRPr>
              </a:p>
              <a:p>
                <a:pPr/>
                <a14:m>
                  <m:oMathPara xmlns:m="http://schemas.openxmlformats.org/officeDocument/2006/math">
                    <m:oMathParaPr>
                      <m:jc m:val="left"/>
                    </m:oMathParaPr>
                    <m:oMath xmlns:m="http://schemas.openxmlformats.org/officeDocument/2006/math">
                      <m:acc>
                        <m:accPr>
                          <m:chr m:val="̅"/>
                          <m:ctrlPr>
                            <a:rPr lang="en-US" sz="1600" b="1" i="1">
                              <a:solidFill>
                                <a:srgbClr val="000000"/>
                              </a:solidFill>
                              <a:latin typeface="Cambria Math"/>
                            </a:rPr>
                          </m:ctrlPr>
                        </m:accPr>
                        <m:e>
                          <m:sSup>
                            <m:sSupPr>
                              <m:ctrlPr>
                                <a:rPr lang="en-US" sz="1600" b="1" i="1">
                                  <a:solidFill>
                                    <a:srgbClr val="000000"/>
                                  </a:solidFill>
                                  <a:latin typeface="Cambria Math"/>
                                </a:rPr>
                              </m:ctrlPr>
                            </m:sSupPr>
                            <m:e>
                              <m:sSub>
                                <m:sSubPr>
                                  <m:ctrlPr>
                                    <a:rPr lang="en-US" sz="1600" b="1" i="1">
                                      <a:solidFill>
                                        <a:srgbClr val="000000"/>
                                      </a:solidFill>
                                      <a:latin typeface="Cambria Math"/>
                                    </a:rPr>
                                  </m:ctrlPr>
                                </m:sSubPr>
                                <m:e>
                                  <m:r>
                                    <a:rPr lang="en-US" sz="1600" b="1" i="0" smtClean="0">
                                      <a:solidFill>
                                        <a:srgbClr val="000000"/>
                                      </a:solidFill>
                                      <a:latin typeface="Cambria Math"/>
                                    </a:rPr>
                                    <m:t>𝐢</m:t>
                                  </m:r>
                                </m:e>
                                <m:sub>
                                  <m:r>
                                    <a:rPr lang="en-US" sz="1600" b="1" i="0">
                                      <a:solidFill>
                                        <a:srgbClr val="000000"/>
                                      </a:solidFill>
                                      <a:latin typeface="Cambria Math"/>
                                    </a:rPr>
                                    <m:t>𝐧</m:t>
                                  </m:r>
                                  <m:r>
                                    <a:rPr lang="en-US" sz="1600" b="1" i="0" smtClean="0">
                                      <a:solidFill>
                                        <a:srgbClr val="000000"/>
                                      </a:solidFill>
                                      <a:latin typeface="Cambria Math"/>
                                    </a:rPr>
                                    <m:t>𝐝</m:t>
                                  </m:r>
                                </m:sub>
                              </m:sSub>
                            </m:e>
                            <m:sup>
                              <m:r>
                                <a:rPr lang="en-US" sz="1600" b="1" i="0">
                                  <a:solidFill>
                                    <a:srgbClr val="000000"/>
                                  </a:solidFill>
                                  <a:latin typeface="Cambria Math"/>
                                </a:rPr>
                                <m:t>𝟐</m:t>
                              </m:r>
                            </m:sup>
                          </m:sSup>
                        </m:e>
                      </m:acc>
                      <m:r>
                        <a:rPr lang="en-US" sz="1600" b="1" i="0" dirty="0">
                          <a:solidFill>
                            <a:srgbClr val="000000"/>
                          </a:solidFill>
                          <a:latin typeface="Cambria Math"/>
                        </a:rPr>
                        <m:t>=</m:t>
                      </m:r>
                      <m:r>
                        <a:rPr lang="en-US" sz="1600" b="1" i="0" dirty="0">
                          <a:solidFill>
                            <a:srgbClr val="000000"/>
                          </a:solidFill>
                          <a:latin typeface="Cambria Math"/>
                        </a:rPr>
                        <m:t>𝟒𝐤𝐓</m:t>
                      </m:r>
                      <m:r>
                        <a:rPr lang="en-US" sz="1600" b="1" i="0" dirty="0" smtClean="0">
                          <a:solidFill>
                            <a:srgbClr val="000000"/>
                          </a:solidFill>
                          <a:latin typeface="Cambria Math"/>
                          <a:ea typeface="Cambria Math"/>
                        </a:rPr>
                        <m:t>𝛄</m:t>
                      </m:r>
                      <m:sSub>
                        <m:sSubPr>
                          <m:ctrlPr>
                            <a:rPr lang="en-US" sz="1600" b="1" i="1" dirty="0" smtClean="0">
                              <a:solidFill>
                                <a:srgbClr val="000000"/>
                              </a:solidFill>
                              <a:latin typeface="Cambria Math"/>
                              <a:ea typeface="Cambria Math"/>
                            </a:rPr>
                          </m:ctrlPr>
                        </m:sSubPr>
                        <m:e>
                          <m:r>
                            <a:rPr lang="en-US" sz="1600" b="1" i="0" dirty="0" smtClean="0">
                              <a:solidFill>
                                <a:srgbClr val="000000"/>
                              </a:solidFill>
                              <a:latin typeface="Cambria Math"/>
                              <a:ea typeface="Cambria Math"/>
                            </a:rPr>
                            <m:t>𝐠</m:t>
                          </m:r>
                        </m:e>
                        <m:sub>
                          <m:r>
                            <a:rPr lang="en-US" sz="1600" b="1" i="0" dirty="0" smtClean="0">
                              <a:solidFill>
                                <a:srgbClr val="000000"/>
                              </a:solidFill>
                              <a:latin typeface="Cambria Math"/>
                              <a:ea typeface="Cambria Math"/>
                            </a:rPr>
                            <m:t>𝐦</m:t>
                          </m:r>
                        </m:sub>
                      </m:sSub>
                      <m:r>
                        <a:rPr lang="en-US" sz="1600" b="1" i="0" dirty="0">
                          <a:solidFill>
                            <a:srgbClr val="000000"/>
                          </a:solidFill>
                          <a:latin typeface="Cambria Math"/>
                          <a:ea typeface="Cambria Math"/>
                        </a:rPr>
                        <m:t>∆</m:t>
                      </m:r>
                      <m:r>
                        <a:rPr lang="en-US" sz="1600" b="1" i="0" dirty="0">
                          <a:solidFill>
                            <a:srgbClr val="000000"/>
                          </a:solidFill>
                          <a:latin typeface="Cambria Math"/>
                          <a:ea typeface="Cambria Math"/>
                        </a:rPr>
                        <m:t>𝐟</m:t>
                      </m:r>
                    </m:oMath>
                  </m:oMathPara>
                </a14:m>
                <a:endParaRPr lang="en-US" sz="1600" b="1" dirty="0">
                  <a:solidFill>
                    <a:srgbClr val="000000"/>
                  </a:solidFill>
                  <a:ea typeface="Cambria Math"/>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5410200" y="4037965"/>
                <a:ext cx="1981200" cy="1024191"/>
              </a:xfrm>
              <a:prstGeom prst="rect">
                <a:avLst/>
              </a:prstGeom>
              <a:blipFill rotWithShape="1">
                <a:blip r:embed="rId7"/>
                <a:stretch>
                  <a:fillRect b="-1190"/>
                </a:stretch>
              </a:blipFill>
            </p:spPr>
            <p:txBody>
              <a:bodyPr/>
              <a:lstStyle/>
              <a:p>
                <a:r>
                  <a:rPr lang="en-US">
                    <a:noFill/>
                  </a:rPr>
                  <a:t> </a:t>
                </a:r>
              </a:p>
            </p:txBody>
          </p:sp>
        </mc:Fallback>
      </mc:AlternateContent>
      <p:sp>
        <p:nvSpPr>
          <p:cNvPr id="10" name="Curved Up Arrow 9"/>
          <p:cNvSpPr/>
          <p:nvPr/>
        </p:nvSpPr>
        <p:spPr>
          <a:xfrm rot="5616136" flipH="1">
            <a:off x="4687956" y="3477640"/>
            <a:ext cx="685800" cy="411612"/>
          </a:xfrm>
          <a:prstGeom prst="curvedUp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TextBox 2"/>
          <p:cNvSpPr txBox="1">
            <a:spLocks noChangeArrowheads="1"/>
          </p:cNvSpPr>
          <p:nvPr/>
        </p:nvSpPr>
        <p:spPr bwMode="auto">
          <a:xfrm>
            <a:off x="4495800" y="3505200"/>
            <a:ext cx="7620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smtClean="0">
                <a:solidFill>
                  <a:srgbClr val="000000"/>
                </a:solidFill>
                <a:latin typeface="Franklin Gothic Medium Cond" pitchFamily="34" charset="0"/>
              </a:rPr>
              <a:t>apply</a:t>
            </a:r>
            <a:endParaRPr lang="en-US" sz="1600" b="1"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12" name="TextBox 11"/>
              <p:cNvSpPr txBox="1"/>
              <p:nvPr/>
            </p:nvSpPr>
            <p:spPr>
              <a:xfrm>
                <a:off x="609600" y="4191000"/>
                <a:ext cx="4038600" cy="783869"/>
              </a:xfrm>
              <a:prstGeom prst="rect">
                <a:avLst/>
              </a:prstGeom>
              <a:noFill/>
            </p:spPr>
            <p:txBody>
              <a:bodyPr wrap="square" rtlCol="0">
                <a:spAutoFit/>
              </a:bodyPr>
              <a:lstStyle/>
              <a:p>
                <a:r>
                  <a:rPr lang="en-US" sz="1600" b="1" dirty="0" smtClean="0">
                    <a:solidFill>
                      <a:srgbClr val="000000"/>
                    </a:solidFill>
                    <a:latin typeface="Cambria Math"/>
                  </a:rPr>
                  <a:t>F</a:t>
                </a:r>
                <a14:m>
                  <m:oMath xmlns:m="http://schemas.openxmlformats.org/officeDocument/2006/math">
                    <m:r>
                      <a:rPr lang="en-US" sz="2000" b="1" i="0" smtClean="0">
                        <a:solidFill>
                          <a:srgbClr val="000000"/>
                        </a:solidFill>
                        <a:latin typeface="Cambria Math"/>
                      </a:rPr>
                      <m:t>=</m:t>
                    </m:r>
                    <m:r>
                      <a:rPr lang="en-US" sz="2000" b="1" i="0">
                        <a:solidFill>
                          <a:srgbClr val="000000"/>
                        </a:solidFill>
                        <a:latin typeface="Cambria Math"/>
                      </a:rPr>
                      <m:t>𝟏</m:t>
                    </m:r>
                    <m:r>
                      <a:rPr lang="en-US" sz="2000" b="1" i="0">
                        <a:solidFill>
                          <a:srgbClr val="000000"/>
                        </a:solidFill>
                        <a:latin typeface="Cambria Math"/>
                      </a:rPr>
                      <m:t>+</m:t>
                    </m:r>
                    <m:f>
                      <m:fPr>
                        <m:ctrlPr>
                          <a:rPr lang="en-US" sz="2000" b="1" i="1">
                            <a:solidFill>
                              <a:srgbClr val="000000"/>
                            </a:solidFill>
                            <a:latin typeface="Cambria Math"/>
                          </a:rPr>
                        </m:ctrlPr>
                      </m:fPr>
                      <m:num>
                        <m:sSub>
                          <m:sSubPr>
                            <m:ctrlPr>
                              <a:rPr lang="en-US" sz="2000" b="1" i="1">
                                <a:solidFill>
                                  <a:srgbClr val="000000"/>
                                </a:solidFill>
                                <a:latin typeface="Cambria Math"/>
                                <a:ea typeface="Cambria Math"/>
                              </a:rPr>
                            </m:ctrlPr>
                          </m:sSubPr>
                          <m:e>
                            <m:r>
                              <a:rPr lang="en-US" sz="2000" b="1" i="0">
                                <a:solidFill>
                                  <a:srgbClr val="000000"/>
                                </a:solidFill>
                                <a:latin typeface="Cambria Math"/>
                                <a:ea typeface="Cambria Math"/>
                              </a:rPr>
                              <m:t>𝐑</m:t>
                            </m:r>
                          </m:e>
                          <m:sub>
                            <m:r>
                              <a:rPr lang="en-US" sz="2000" b="1" i="0">
                                <a:solidFill>
                                  <a:srgbClr val="000000"/>
                                </a:solidFill>
                                <a:latin typeface="Cambria Math"/>
                                <a:ea typeface="Cambria Math"/>
                              </a:rPr>
                              <m:t>𝐠</m:t>
                            </m:r>
                          </m:sub>
                        </m:sSub>
                      </m:num>
                      <m:den>
                        <m:sSub>
                          <m:sSubPr>
                            <m:ctrlPr>
                              <a:rPr lang="en-US" sz="2000" b="1" i="1">
                                <a:solidFill>
                                  <a:srgbClr val="000000"/>
                                </a:solidFill>
                                <a:latin typeface="Cambria Math"/>
                                <a:ea typeface="Cambria Math"/>
                              </a:rPr>
                            </m:ctrlPr>
                          </m:sSubPr>
                          <m:e>
                            <m:r>
                              <a:rPr lang="en-US" sz="2000" b="1" i="0">
                                <a:solidFill>
                                  <a:srgbClr val="000000"/>
                                </a:solidFill>
                                <a:latin typeface="Cambria Math"/>
                                <a:ea typeface="Cambria Math"/>
                              </a:rPr>
                              <m:t>𝐑</m:t>
                            </m:r>
                          </m:e>
                          <m:sub>
                            <m:r>
                              <a:rPr lang="en-US" sz="2000" b="1" i="0" smtClean="0">
                                <a:solidFill>
                                  <a:srgbClr val="000000"/>
                                </a:solidFill>
                                <a:latin typeface="Cambria Math"/>
                                <a:ea typeface="Cambria Math"/>
                              </a:rPr>
                              <m:t>𝐬</m:t>
                            </m:r>
                          </m:sub>
                        </m:sSub>
                      </m:den>
                    </m:f>
                    <m:r>
                      <a:rPr lang="en-US" sz="2000" b="1" i="0" smtClean="0">
                        <a:solidFill>
                          <a:srgbClr val="000000"/>
                        </a:solidFill>
                        <a:latin typeface="Cambria Math"/>
                      </a:rPr>
                      <m:t>+</m:t>
                    </m:r>
                    <m:f>
                      <m:fPr>
                        <m:ctrlPr>
                          <a:rPr lang="en-US" sz="2000" b="1" i="1" dirty="0" smtClean="0">
                            <a:solidFill>
                              <a:srgbClr val="000000"/>
                            </a:solidFill>
                            <a:latin typeface="Cambria Math"/>
                            <a:ea typeface="Cambria Math"/>
                          </a:rPr>
                        </m:ctrlPr>
                      </m:fPr>
                      <m:num>
                        <m:r>
                          <a:rPr lang="en-US" sz="2000" b="1" dirty="0">
                            <a:solidFill>
                              <a:srgbClr val="000000"/>
                            </a:solidFill>
                            <a:latin typeface="Cambria Math"/>
                            <a:ea typeface="Cambria Math"/>
                          </a:rPr>
                          <m:t>𝛄</m:t>
                        </m:r>
                      </m:num>
                      <m:den>
                        <m:sSub>
                          <m:sSubPr>
                            <m:ctrlPr>
                              <a:rPr lang="en-US" sz="2000" b="1" i="1" dirty="0">
                                <a:solidFill>
                                  <a:srgbClr val="000000"/>
                                </a:solidFill>
                                <a:latin typeface="Cambria Math"/>
                                <a:ea typeface="Cambria Math"/>
                              </a:rPr>
                            </m:ctrlPr>
                          </m:sSubPr>
                          <m:e>
                            <m:r>
                              <a:rPr lang="en-US" sz="2000" b="1" dirty="0">
                                <a:solidFill>
                                  <a:srgbClr val="000000"/>
                                </a:solidFill>
                                <a:latin typeface="Cambria Math"/>
                                <a:ea typeface="Cambria Math"/>
                              </a:rPr>
                              <m:t>𝐠</m:t>
                            </m:r>
                          </m:e>
                          <m:sub>
                            <m:r>
                              <a:rPr lang="en-US" sz="2000" b="1" dirty="0">
                                <a:solidFill>
                                  <a:srgbClr val="000000"/>
                                </a:solidFill>
                                <a:latin typeface="Cambria Math"/>
                                <a:ea typeface="Cambria Math"/>
                              </a:rPr>
                              <m:t>𝐦</m:t>
                            </m:r>
                          </m:sub>
                        </m:sSub>
                      </m:den>
                    </m:f>
                    <m:d>
                      <m:dPr>
                        <m:ctrlPr>
                          <a:rPr lang="en-US" sz="2000" b="1" i="1" smtClean="0">
                            <a:solidFill>
                              <a:srgbClr val="000000"/>
                            </a:solidFill>
                            <a:latin typeface="Cambria Math"/>
                          </a:rPr>
                        </m:ctrlPr>
                      </m:dPr>
                      <m:e>
                        <m:f>
                          <m:fPr>
                            <m:ctrlPr>
                              <a:rPr lang="en-US" sz="2000" b="1" i="1" smtClean="0">
                                <a:solidFill>
                                  <a:srgbClr val="000000"/>
                                </a:solidFill>
                                <a:latin typeface="Cambria Math"/>
                              </a:rPr>
                            </m:ctrlPr>
                          </m:fPr>
                          <m:num>
                            <m:r>
                              <a:rPr lang="en-US" sz="2000" b="1" i="0" smtClean="0">
                                <a:solidFill>
                                  <a:srgbClr val="000000"/>
                                </a:solidFill>
                                <a:latin typeface="Cambria Math"/>
                              </a:rPr>
                              <m:t>𝟏</m:t>
                            </m:r>
                            <m:r>
                              <a:rPr lang="en-US" sz="2000" b="1" i="0" smtClean="0">
                                <a:solidFill>
                                  <a:srgbClr val="000000"/>
                                </a:solidFill>
                                <a:latin typeface="Cambria Math"/>
                              </a:rPr>
                              <m:t>+</m:t>
                            </m:r>
                            <m:sSup>
                              <m:sSupPr>
                                <m:ctrlPr>
                                  <a:rPr lang="en-US" sz="2000" b="1" i="1" smtClean="0">
                                    <a:solidFill>
                                      <a:srgbClr val="000000"/>
                                    </a:solidFill>
                                    <a:latin typeface="Cambria Math"/>
                                  </a:rPr>
                                </m:ctrlPr>
                              </m:sSupPr>
                              <m:e>
                                <m:r>
                                  <a:rPr lang="en-US" sz="2000" b="1" i="0">
                                    <a:solidFill>
                                      <a:srgbClr val="000000"/>
                                    </a:solidFill>
                                    <a:latin typeface="Cambria Math"/>
                                    <a:ea typeface="Cambria Math"/>
                                  </a:rPr>
                                  <m:t>𝛚</m:t>
                                </m:r>
                              </m:e>
                              <m:sup>
                                <m:r>
                                  <a:rPr lang="en-US" sz="2000" b="1" i="0" smtClean="0">
                                    <a:solidFill>
                                      <a:srgbClr val="000000"/>
                                    </a:solidFill>
                                    <a:latin typeface="Cambria Math"/>
                                  </a:rPr>
                                  <m:t>𝟐</m:t>
                                </m:r>
                              </m:sup>
                            </m:sSup>
                            <m:sSup>
                              <m:sSupPr>
                                <m:ctrlPr>
                                  <a:rPr lang="en-US" sz="2000" b="1" i="1" smtClean="0">
                                    <a:solidFill>
                                      <a:srgbClr val="000000"/>
                                    </a:solidFill>
                                    <a:latin typeface="Cambria Math"/>
                                  </a:rPr>
                                </m:ctrlPr>
                              </m:sSupPr>
                              <m:e>
                                <m:sSub>
                                  <m:sSubPr>
                                    <m:ctrlPr>
                                      <a:rPr lang="en-US" sz="2000" b="1" i="1">
                                        <a:solidFill>
                                          <a:srgbClr val="000000"/>
                                        </a:solidFill>
                                        <a:latin typeface="Cambria Math"/>
                                        <a:ea typeface="Cambria Math"/>
                                      </a:rPr>
                                    </m:ctrlPr>
                                  </m:sSubPr>
                                  <m:e>
                                    <m:r>
                                      <a:rPr lang="en-US" sz="2000" b="1" i="0">
                                        <a:solidFill>
                                          <a:srgbClr val="000000"/>
                                        </a:solidFill>
                                        <a:latin typeface="Cambria Math"/>
                                        <a:ea typeface="Cambria Math"/>
                                      </a:rPr>
                                      <m:t>𝐂</m:t>
                                    </m:r>
                                  </m:e>
                                  <m:sub>
                                    <m:r>
                                      <a:rPr lang="en-US" sz="2000" b="1" i="0">
                                        <a:solidFill>
                                          <a:srgbClr val="000000"/>
                                        </a:solidFill>
                                        <a:latin typeface="Cambria Math"/>
                                        <a:ea typeface="Cambria Math"/>
                                      </a:rPr>
                                      <m:t>𝐠𝐬</m:t>
                                    </m:r>
                                  </m:sub>
                                </m:sSub>
                              </m:e>
                              <m:sup>
                                <m:r>
                                  <a:rPr lang="en-US" sz="2000" b="1" i="0" smtClean="0">
                                    <a:solidFill>
                                      <a:srgbClr val="000000"/>
                                    </a:solidFill>
                                    <a:latin typeface="Cambria Math"/>
                                  </a:rPr>
                                  <m:t>𝟐</m:t>
                                </m:r>
                              </m:sup>
                            </m:sSup>
                            <m:sSup>
                              <m:sSupPr>
                                <m:ctrlPr>
                                  <a:rPr lang="en-US" sz="2000" b="1" i="1" smtClean="0">
                                    <a:solidFill>
                                      <a:srgbClr val="000000"/>
                                    </a:solidFill>
                                    <a:latin typeface="Cambria Math"/>
                                  </a:rPr>
                                </m:ctrlPr>
                              </m:sSupPr>
                              <m:e>
                                <m:d>
                                  <m:dPr>
                                    <m:ctrlPr>
                                      <a:rPr lang="en-US" sz="2000" b="1" i="1" smtClean="0">
                                        <a:solidFill>
                                          <a:srgbClr val="000000"/>
                                        </a:solidFill>
                                        <a:latin typeface="Cambria Math"/>
                                      </a:rPr>
                                    </m:ctrlPr>
                                  </m:dPr>
                                  <m:e>
                                    <m:sSub>
                                      <m:sSubPr>
                                        <m:ctrlPr>
                                          <a:rPr lang="en-US" sz="2000" b="1" i="1">
                                            <a:solidFill>
                                              <a:srgbClr val="000000"/>
                                            </a:solidFill>
                                            <a:latin typeface="Cambria Math"/>
                                            <a:ea typeface="Cambria Math"/>
                                          </a:rPr>
                                        </m:ctrlPr>
                                      </m:sSubPr>
                                      <m:e>
                                        <m:r>
                                          <a:rPr lang="en-US" sz="2000" b="1" i="0">
                                            <a:solidFill>
                                              <a:srgbClr val="000000"/>
                                            </a:solidFill>
                                            <a:latin typeface="Cambria Math"/>
                                            <a:ea typeface="Cambria Math"/>
                                          </a:rPr>
                                          <m:t>𝐑</m:t>
                                        </m:r>
                                      </m:e>
                                      <m:sub>
                                        <m:r>
                                          <a:rPr lang="en-US" sz="2000" b="1" i="0">
                                            <a:solidFill>
                                              <a:srgbClr val="000000"/>
                                            </a:solidFill>
                                            <a:latin typeface="Cambria Math"/>
                                            <a:ea typeface="Cambria Math"/>
                                          </a:rPr>
                                          <m:t>𝐬</m:t>
                                        </m:r>
                                      </m:sub>
                                    </m:sSub>
                                    <m:r>
                                      <a:rPr lang="en-US" sz="2000" b="1" i="0">
                                        <a:solidFill>
                                          <a:srgbClr val="000000"/>
                                        </a:solidFill>
                                        <a:latin typeface="Cambria Math"/>
                                        <a:ea typeface="Cambria Math"/>
                                      </a:rPr>
                                      <m:t>+</m:t>
                                    </m:r>
                                    <m:sSub>
                                      <m:sSubPr>
                                        <m:ctrlPr>
                                          <a:rPr lang="en-US" sz="2000" b="1" i="1">
                                            <a:solidFill>
                                              <a:srgbClr val="000000"/>
                                            </a:solidFill>
                                            <a:latin typeface="Cambria Math"/>
                                            <a:ea typeface="Cambria Math"/>
                                          </a:rPr>
                                        </m:ctrlPr>
                                      </m:sSubPr>
                                      <m:e>
                                        <m:r>
                                          <a:rPr lang="en-US" sz="2000" b="1" i="0">
                                            <a:solidFill>
                                              <a:srgbClr val="000000"/>
                                            </a:solidFill>
                                            <a:latin typeface="Cambria Math"/>
                                            <a:ea typeface="Cambria Math"/>
                                          </a:rPr>
                                          <m:t>𝐑</m:t>
                                        </m:r>
                                      </m:e>
                                      <m:sub>
                                        <m:r>
                                          <a:rPr lang="en-US" sz="2000" b="1" i="0">
                                            <a:solidFill>
                                              <a:srgbClr val="000000"/>
                                            </a:solidFill>
                                            <a:latin typeface="Cambria Math"/>
                                            <a:ea typeface="Cambria Math"/>
                                          </a:rPr>
                                          <m:t>𝐠</m:t>
                                        </m:r>
                                      </m:sub>
                                    </m:sSub>
                                  </m:e>
                                </m:d>
                              </m:e>
                              <m:sup>
                                <m:r>
                                  <a:rPr lang="en-US" sz="2000" b="1" i="0" smtClean="0">
                                    <a:solidFill>
                                      <a:srgbClr val="000000"/>
                                    </a:solidFill>
                                    <a:latin typeface="Cambria Math"/>
                                  </a:rPr>
                                  <m:t>𝟐</m:t>
                                </m:r>
                              </m:sup>
                            </m:sSup>
                          </m:num>
                          <m:den>
                            <m:sSub>
                              <m:sSubPr>
                                <m:ctrlPr>
                                  <a:rPr lang="en-US" sz="2000" b="1" i="1">
                                    <a:solidFill>
                                      <a:srgbClr val="000000"/>
                                    </a:solidFill>
                                    <a:latin typeface="Cambria Math"/>
                                    <a:ea typeface="Cambria Math"/>
                                  </a:rPr>
                                </m:ctrlPr>
                              </m:sSubPr>
                              <m:e>
                                <m:r>
                                  <a:rPr lang="en-US" sz="2000" b="1">
                                    <a:solidFill>
                                      <a:srgbClr val="000000"/>
                                    </a:solidFill>
                                    <a:latin typeface="Cambria Math"/>
                                    <a:ea typeface="Cambria Math"/>
                                  </a:rPr>
                                  <m:t>𝐑</m:t>
                                </m:r>
                              </m:e>
                              <m:sub>
                                <m:r>
                                  <a:rPr lang="en-US" sz="2000" b="1">
                                    <a:solidFill>
                                      <a:srgbClr val="000000"/>
                                    </a:solidFill>
                                    <a:latin typeface="Cambria Math"/>
                                    <a:ea typeface="Cambria Math"/>
                                  </a:rPr>
                                  <m:t>𝐬</m:t>
                                </m:r>
                              </m:sub>
                            </m:sSub>
                          </m:den>
                        </m:f>
                      </m:e>
                    </m:d>
                  </m:oMath>
                </a14:m>
                <a:endParaRPr lang="en-US" sz="2000" b="1" dirty="0" smtClean="0">
                  <a:solidFill>
                    <a:srgbClr val="000000"/>
                  </a:solidFill>
                </a:endParaRPr>
              </a:p>
            </p:txBody>
          </p:sp>
        </mc:Choice>
        <mc:Fallback xmlns="">
          <p:sp>
            <p:nvSpPr>
              <p:cNvPr id="12" name="TextBox 11"/>
              <p:cNvSpPr txBox="1">
                <a:spLocks noRot="1" noChangeAspect="1" noMove="1" noResize="1" noEditPoints="1" noAdjustHandles="1" noChangeArrowheads="1" noChangeShapeType="1" noTextEdit="1"/>
              </p:cNvSpPr>
              <p:nvPr/>
            </p:nvSpPr>
            <p:spPr>
              <a:xfrm>
                <a:off x="609600" y="4191000"/>
                <a:ext cx="4038600" cy="783869"/>
              </a:xfrm>
              <a:prstGeom prst="rect">
                <a:avLst/>
              </a:prstGeom>
              <a:blipFill rotWithShape="1">
                <a:blip r:embed="rId8"/>
                <a:stretch>
                  <a:fillRect l="-754"/>
                </a:stretch>
              </a:blipFill>
            </p:spPr>
            <p:txBody>
              <a:bodyPr/>
              <a:lstStyle/>
              <a:p>
                <a:r>
                  <a:rPr lang="en-US">
                    <a:noFill/>
                  </a:rPr>
                  <a:t> </a:t>
                </a:r>
              </a:p>
            </p:txBody>
          </p:sp>
        </mc:Fallback>
      </mc:AlternateContent>
      <p:sp>
        <p:nvSpPr>
          <p:cNvPr id="13" name="Striped Right Arrow 12"/>
          <p:cNvSpPr/>
          <p:nvPr/>
        </p:nvSpPr>
        <p:spPr>
          <a:xfrm rot="8352588">
            <a:off x="4247639" y="3814397"/>
            <a:ext cx="546146" cy="4572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15" name="TextBox 2"/>
          <p:cNvSpPr txBox="1">
            <a:spLocks noChangeArrowheads="1"/>
          </p:cNvSpPr>
          <p:nvPr/>
        </p:nvSpPr>
        <p:spPr bwMode="auto">
          <a:xfrm>
            <a:off x="685800" y="5018782"/>
            <a:ext cx="45720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smtClean="0">
                <a:solidFill>
                  <a:srgbClr val="000000"/>
                </a:solidFill>
                <a:latin typeface="Franklin Gothic Medium Cond" pitchFamily="34" charset="0"/>
              </a:rPr>
              <a:t>Ex) If you apply, </a:t>
            </a:r>
            <a:r>
              <a:rPr lang="en-US" sz="1600" b="1" dirty="0" err="1" smtClean="0">
                <a:solidFill>
                  <a:srgbClr val="FF0000"/>
                </a:solidFill>
                <a:latin typeface="Franklin Gothic Medium Cond" pitchFamily="34" charset="0"/>
              </a:rPr>
              <a:t>R</a:t>
            </a:r>
            <a:r>
              <a:rPr lang="en-US" sz="1600" b="1" baseline="-25000" dirty="0" err="1" smtClean="0">
                <a:solidFill>
                  <a:srgbClr val="FF0000"/>
                </a:solidFill>
                <a:latin typeface="Franklin Gothic Medium Cond" pitchFamily="34" charset="0"/>
              </a:rPr>
              <a:t>s</a:t>
            </a:r>
            <a:r>
              <a:rPr lang="en-US" sz="1600" b="1" dirty="0" smtClean="0">
                <a:solidFill>
                  <a:srgbClr val="FF0000"/>
                </a:solidFill>
                <a:latin typeface="Franklin Gothic Medium Cond" pitchFamily="34" charset="0"/>
              </a:rPr>
              <a:t>=50</a:t>
            </a:r>
            <a:r>
              <a:rPr lang="en-US" sz="1600" b="1" dirty="0" smtClean="0">
                <a:solidFill>
                  <a:srgbClr val="FF0000"/>
                </a:solidFill>
                <a:latin typeface="Symbol" pitchFamily="18" charset="2"/>
                <a:cs typeface="Sakkal Majalla" pitchFamily="2" charset="-78"/>
              </a:rPr>
              <a:t>W</a:t>
            </a:r>
            <a:r>
              <a:rPr lang="en-US" sz="1600" b="1" dirty="0" smtClean="0">
                <a:solidFill>
                  <a:srgbClr val="000000"/>
                </a:solidFill>
                <a:latin typeface="Franklin Gothic Medium Cond" pitchFamily="34" charset="0"/>
              </a:rPr>
              <a:t>, </a:t>
            </a:r>
            <a:r>
              <a:rPr lang="en-US" sz="1600" b="1" dirty="0" err="1" smtClean="0">
                <a:solidFill>
                  <a:srgbClr val="000000"/>
                </a:solidFill>
                <a:latin typeface="Franklin Gothic Medium Cond" pitchFamily="34" charset="0"/>
              </a:rPr>
              <a:t>R</a:t>
            </a:r>
            <a:r>
              <a:rPr lang="en-US" sz="1600" b="1" baseline="-25000" dirty="0" err="1" smtClean="0">
                <a:solidFill>
                  <a:srgbClr val="000000"/>
                </a:solidFill>
                <a:latin typeface="Franklin Gothic Medium Cond" pitchFamily="34" charset="0"/>
              </a:rPr>
              <a:t>g</a:t>
            </a:r>
            <a:r>
              <a:rPr lang="en-US" sz="1600" b="1" dirty="0" smtClean="0">
                <a:solidFill>
                  <a:srgbClr val="000000"/>
                </a:solidFill>
                <a:latin typeface="Franklin Gothic Medium Cond" pitchFamily="34" charset="0"/>
              </a:rPr>
              <a:t>=3</a:t>
            </a:r>
            <a:r>
              <a:rPr lang="en-US" sz="1600" b="1" dirty="0" smtClean="0">
                <a:solidFill>
                  <a:srgbClr val="000000"/>
                </a:solidFill>
                <a:latin typeface="Symbol" pitchFamily="18" charset="2"/>
              </a:rPr>
              <a:t>W</a:t>
            </a:r>
            <a:r>
              <a:rPr lang="en-US" sz="1600" b="1" dirty="0" smtClean="0">
                <a:solidFill>
                  <a:srgbClr val="000000"/>
                </a:solidFill>
                <a:latin typeface="Franklin Gothic Medium Cond" pitchFamily="34" charset="0"/>
              </a:rPr>
              <a:t>, </a:t>
            </a:r>
            <a:r>
              <a:rPr lang="en-US" sz="1600" b="1" dirty="0" smtClean="0">
                <a:solidFill>
                  <a:srgbClr val="000000"/>
                </a:solidFill>
                <a:latin typeface="Symbol" pitchFamily="18" charset="2"/>
              </a:rPr>
              <a:t>g</a:t>
            </a:r>
            <a:r>
              <a:rPr lang="en-US" sz="1600" b="1" dirty="0" smtClean="0">
                <a:solidFill>
                  <a:srgbClr val="000000"/>
                </a:solidFill>
                <a:latin typeface="Franklin Gothic Medium Cond" pitchFamily="34" charset="0"/>
              </a:rPr>
              <a:t>=3.5, </a:t>
            </a:r>
            <a:r>
              <a:rPr lang="en-US" sz="1600" b="1" dirty="0" smtClean="0">
                <a:solidFill>
                  <a:srgbClr val="000000"/>
                </a:solidFill>
                <a:latin typeface="Symbol" pitchFamily="18" charset="2"/>
              </a:rPr>
              <a:t>w</a:t>
            </a:r>
            <a:r>
              <a:rPr lang="en-US" sz="1600" b="1" dirty="0" smtClean="0">
                <a:solidFill>
                  <a:srgbClr val="000000"/>
                </a:solidFill>
                <a:latin typeface="Franklin Gothic Medium Cond" pitchFamily="34" charset="0"/>
              </a:rPr>
              <a:t>=2</a:t>
            </a:r>
            <a:r>
              <a:rPr lang="en-US" sz="1600" b="1" dirty="0" smtClean="0">
                <a:solidFill>
                  <a:srgbClr val="000000"/>
                </a:solidFill>
                <a:latin typeface="Symbol" pitchFamily="18" charset="2"/>
              </a:rPr>
              <a:t>p</a:t>
            </a:r>
            <a:r>
              <a:rPr lang="en-US" sz="1600" b="1" dirty="0" smtClean="0">
                <a:solidFill>
                  <a:srgbClr val="000000"/>
                </a:solidFill>
                <a:latin typeface="Franklin Gothic Medium Cond" pitchFamily="34" charset="0"/>
              </a:rPr>
              <a:t>x2.5 GHz, W=180um, L=0.18um, C</a:t>
            </a:r>
            <a:r>
              <a:rPr lang="en-US" sz="1600" b="1" baseline="-25000" dirty="0" smtClean="0">
                <a:solidFill>
                  <a:srgbClr val="000000"/>
                </a:solidFill>
                <a:latin typeface="Franklin Gothic Medium Cond" pitchFamily="34" charset="0"/>
              </a:rPr>
              <a:t>ox</a:t>
            </a:r>
            <a:r>
              <a:rPr lang="en-US" sz="1600" b="1" dirty="0" smtClean="0">
                <a:solidFill>
                  <a:srgbClr val="000000"/>
                </a:solidFill>
                <a:latin typeface="Franklin Gothic Medium Cond" pitchFamily="34" charset="0"/>
              </a:rPr>
              <a:t>=1uF/cm</a:t>
            </a:r>
            <a:r>
              <a:rPr lang="en-US" sz="1600" b="1" baseline="30000" dirty="0" smtClean="0">
                <a:solidFill>
                  <a:srgbClr val="000000"/>
                </a:solidFill>
                <a:latin typeface="Franklin Gothic Medium Cond" pitchFamily="34" charset="0"/>
              </a:rPr>
              <a:t>2</a:t>
            </a:r>
            <a:r>
              <a:rPr lang="en-US" sz="1600" b="1" dirty="0" smtClean="0">
                <a:solidFill>
                  <a:srgbClr val="000000"/>
                </a:solidFill>
                <a:latin typeface="Franklin Gothic Medium Cond" pitchFamily="34" charset="0"/>
              </a:rPr>
              <a:t> (for 0.18um CMOS), </a:t>
            </a:r>
            <a:r>
              <a:rPr lang="en-US" sz="1600" b="1" dirty="0" err="1" smtClean="0">
                <a:solidFill>
                  <a:srgbClr val="000000"/>
                </a:solidFill>
                <a:latin typeface="Franklin Gothic Medium Cond" pitchFamily="34" charset="0"/>
              </a:rPr>
              <a:t>C</a:t>
            </a:r>
            <a:r>
              <a:rPr lang="en-US" sz="1600" b="1" baseline="-25000" dirty="0" err="1" smtClean="0">
                <a:solidFill>
                  <a:srgbClr val="000000"/>
                </a:solidFill>
                <a:latin typeface="Franklin Gothic Medium Cond" pitchFamily="34" charset="0"/>
              </a:rPr>
              <a:t>gs</a:t>
            </a:r>
            <a:r>
              <a:rPr lang="en-US" sz="1600" b="1" dirty="0" smtClean="0">
                <a:solidFill>
                  <a:srgbClr val="000000"/>
                </a:solidFill>
                <a:latin typeface="Franklin Gothic Medium Cond" pitchFamily="34" charset="0"/>
              </a:rPr>
              <a:t>=2/3 </a:t>
            </a:r>
            <a:r>
              <a:rPr lang="en-US" sz="1600" b="1" dirty="0" err="1" smtClean="0">
                <a:solidFill>
                  <a:srgbClr val="000000"/>
                </a:solidFill>
                <a:latin typeface="Franklin Gothic Medium Cond" pitchFamily="34" charset="0"/>
              </a:rPr>
              <a:t>C</a:t>
            </a:r>
            <a:r>
              <a:rPr lang="en-US" sz="1600" b="1" baseline="-25000" dirty="0" err="1" smtClean="0">
                <a:solidFill>
                  <a:srgbClr val="000000"/>
                </a:solidFill>
                <a:latin typeface="Franklin Gothic Medium Cond" pitchFamily="34" charset="0"/>
              </a:rPr>
              <a:t>ox</a:t>
            </a:r>
            <a:r>
              <a:rPr lang="en-US" sz="1600" b="1" dirty="0" err="1" smtClean="0">
                <a:solidFill>
                  <a:srgbClr val="000000"/>
                </a:solidFill>
                <a:latin typeface="Franklin Gothic Medium Cond" pitchFamily="34" charset="0"/>
              </a:rPr>
              <a:t>WL</a:t>
            </a:r>
            <a:r>
              <a:rPr lang="en-US" sz="1600" b="1" dirty="0" smtClean="0">
                <a:solidFill>
                  <a:srgbClr val="000000"/>
                </a:solidFill>
                <a:latin typeface="Franklin Gothic Medium Cond" pitchFamily="34" charset="0"/>
              </a:rPr>
              <a:t>=324 </a:t>
            </a:r>
            <a:r>
              <a:rPr lang="en-US" sz="1600" b="1" dirty="0" err="1" smtClean="0">
                <a:solidFill>
                  <a:srgbClr val="000000"/>
                </a:solidFill>
                <a:latin typeface="Franklin Gothic Medium Cond" pitchFamily="34" charset="0"/>
              </a:rPr>
              <a:t>fF</a:t>
            </a:r>
            <a:r>
              <a:rPr lang="en-US" sz="1600" b="1" dirty="0" smtClean="0">
                <a:solidFill>
                  <a:srgbClr val="000000"/>
                </a:solidFill>
                <a:latin typeface="Franklin Gothic Medium Cond" pitchFamily="34" charset="0"/>
              </a:rPr>
              <a:t>, </a:t>
            </a:r>
            <a:r>
              <a:rPr lang="en-US" sz="1600" b="1" dirty="0" err="1" smtClean="0">
                <a:solidFill>
                  <a:srgbClr val="000000"/>
                </a:solidFill>
                <a:latin typeface="Franklin Gothic Medium Cond" pitchFamily="34" charset="0"/>
              </a:rPr>
              <a:t>g</a:t>
            </a:r>
            <a:r>
              <a:rPr lang="en-US" sz="1600" b="1" baseline="-25000" dirty="0" err="1" smtClean="0">
                <a:solidFill>
                  <a:srgbClr val="000000"/>
                </a:solidFill>
                <a:latin typeface="Franklin Gothic Medium Cond" pitchFamily="34" charset="0"/>
              </a:rPr>
              <a:t>m</a:t>
            </a:r>
            <a:r>
              <a:rPr lang="en-US" sz="1600" b="1" dirty="0" smtClean="0">
                <a:solidFill>
                  <a:srgbClr val="000000"/>
                </a:solidFill>
                <a:latin typeface="Franklin Gothic Medium Cond" pitchFamily="34" charset="0"/>
              </a:rPr>
              <a:t>=60mS, </a:t>
            </a:r>
          </a:p>
          <a:p>
            <a:pPr marL="0" indent="0" eaLnBrk="1" hangingPunct="1"/>
            <a:r>
              <a:rPr lang="en-US" sz="1600" b="1" dirty="0" smtClean="0">
                <a:solidFill>
                  <a:srgbClr val="000000"/>
                </a:solidFill>
                <a:latin typeface="Franklin Gothic Medium Cond" pitchFamily="34" charset="0"/>
              </a:rPr>
              <a:t>then, </a:t>
            </a:r>
            <a:r>
              <a:rPr lang="en-US" sz="1600" b="1" dirty="0" smtClean="0">
                <a:solidFill>
                  <a:srgbClr val="FF0000"/>
                </a:solidFill>
                <a:latin typeface="Franklin Gothic Medium Cond" pitchFamily="34" charset="0"/>
              </a:rPr>
              <a:t>F=2.31, NF=10log(F)=3.64 </a:t>
            </a:r>
            <a:r>
              <a:rPr lang="en-US" sz="1600" b="1" dirty="0" err="1" smtClean="0">
                <a:solidFill>
                  <a:srgbClr val="FF0000"/>
                </a:solidFill>
                <a:latin typeface="Franklin Gothic Medium Cond" pitchFamily="34" charset="0"/>
              </a:rPr>
              <a:t>dB</a:t>
            </a:r>
            <a:r>
              <a:rPr lang="en-US" sz="1600" b="1" dirty="0" err="1" smtClean="0">
                <a:solidFill>
                  <a:srgbClr val="000000"/>
                </a:solidFill>
                <a:latin typeface="Franklin Gothic Medium Cond" pitchFamily="34" charset="0"/>
              </a:rPr>
              <a:t>.</a:t>
            </a:r>
            <a:r>
              <a:rPr lang="en-US" sz="1600" b="1" dirty="0" smtClean="0">
                <a:solidFill>
                  <a:srgbClr val="000000"/>
                </a:solidFill>
                <a:latin typeface="Franklin Gothic Medium Cond" pitchFamily="34" charset="0"/>
              </a:rPr>
              <a:t>  </a:t>
            </a:r>
            <a:endParaRPr lang="en-US" sz="1600" b="1" dirty="0">
              <a:solidFill>
                <a:srgbClr val="000000"/>
              </a:solidFill>
              <a:latin typeface="Franklin Gothic Medium Cond" pitchFamily="34" charset="0"/>
            </a:endParaRPr>
          </a:p>
        </p:txBody>
      </p:sp>
      <p:sp>
        <p:nvSpPr>
          <p:cNvPr id="16" name="Slide Number Placeholder 15"/>
          <p:cNvSpPr>
            <a:spLocks noGrp="1"/>
          </p:cNvSpPr>
          <p:nvPr>
            <p:ph type="sldNum" sz="quarter" idx="11"/>
          </p:nvPr>
        </p:nvSpPr>
        <p:spPr/>
        <p:txBody>
          <a:bodyPr/>
          <a:lstStyle/>
          <a:p>
            <a:pPr>
              <a:defRPr/>
            </a:pPr>
            <a:fld id="{18299DBC-902B-41D7-A3A4-44EB87A37C73}" type="slidenum">
              <a:rPr lang="en-US" smtClean="0"/>
              <a:pPr>
                <a:defRPr/>
              </a:pPr>
              <a:t>53</a:t>
            </a:fld>
            <a:endParaRPr lang="en-US"/>
          </a:p>
        </p:txBody>
      </p:sp>
    </p:spTree>
    <p:extLst>
      <p:ext uri="{BB962C8B-B14F-4D97-AF65-F5344CB8AC3E}">
        <p14:creationId xmlns:p14="http://schemas.microsoft.com/office/powerpoint/2010/main" val="874120232"/>
      </p:ext>
    </p:extLst>
  </p:cSld>
  <p:clrMapOvr>
    <a:masterClrMapping/>
  </p:clrMapOvr>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MOSFET Noise Factor</a:t>
            </a:r>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543068558"/>
              </p:ext>
            </p:extLst>
          </p:nvPr>
        </p:nvGraphicFramePr>
        <p:xfrm>
          <a:off x="533400" y="1560731"/>
          <a:ext cx="3736975" cy="2312597"/>
        </p:xfrm>
        <a:graphic>
          <a:graphicData uri="http://schemas.openxmlformats.org/presentationml/2006/ole">
            <mc:AlternateContent xmlns:mc="http://schemas.openxmlformats.org/markup-compatibility/2006">
              <mc:Choice xmlns:v="urn:schemas-microsoft-com:vml" Requires="v">
                <p:oleObj spid="_x0000_s66675" name="Visio" r:id="rId3" imgW="1951440" imgH="1142100" progId="Visio.Drawing.11">
                  <p:embed/>
                </p:oleObj>
              </mc:Choice>
              <mc:Fallback>
                <p:oleObj name="Visio" r:id="rId3" imgW="1951440" imgH="1142100" progId="Visio.Drawing.11">
                  <p:embed/>
                  <p:pic>
                    <p:nvPicPr>
                      <p:cNvPr id="0" name=""/>
                      <p:cNvPicPr/>
                      <p:nvPr/>
                    </p:nvPicPr>
                    <p:blipFill>
                      <a:blip r:embed="rId4"/>
                      <a:stretch>
                        <a:fillRect/>
                      </a:stretch>
                    </p:blipFill>
                    <p:spPr>
                      <a:xfrm>
                        <a:off x="533400" y="1560731"/>
                        <a:ext cx="3736975" cy="2312597"/>
                      </a:xfrm>
                      <a:prstGeom prst="rect">
                        <a:avLst/>
                      </a:prstGeom>
                    </p:spPr>
                  </p:pic>
                </p:oleObj>
              </mc:Fallback>
            </mc:AlternateContent>
          </a:graphicData>
        </a:graphic>
      </p:graphicFrame>
      <p:sp>
        <p:nvSpPr>
          <p:cNvPr id="6" name="TextBox 2"/>
          <p:cNvSpPr txBox="1">
            <a:spLocks noChangeArrowheads="1"/>
          </p:cNvSpPr>
          <p:nvPr/>
        </p:nvSpPr>
        <p:spPr bwMode="auto">
          <a:xfrm>
            <a:off x="1295400" y="1219200"/>
            <a:ext cx="71628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Let us think about how we can minimize F. </a:t>
            </a:r>
            <a:endParaRPr lang="en-US" b="1"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12" name="TextBox 11"/>
              <p:cNvSpPr txBox="1"/>
              <p:nvPr/>
            </p:nvSpPr>
            <p:spPr>
              <a:xfrm>
                <a:off x="4343400" y="1560731"/>
                <a:ext cx="3886200" cy="783869"/>
              </a:xfrm>
              <a:prstGeom prst="rect">
                <a:avLst/>
              </a:prstGeom>
              <a:noFill/>
            </p:spPr>
            <p:txBody>
              <a:bodyPr wrap="square" rtlCol="0">
                <a:spAutoFit/>
              </a:bodyPr>
              <a:lstStyle/>
              <a:p>
                <a:r>
                  <a:rPr lang="en-US" sz="1600" b="1" dirty="0">
                    <a:solidFill>
                      <a:srgbClr val="000000"/>
                    </a:solidFill>
                    <a:latin typeface="Cambria Math"/>
                  </a:rPr>
                  <a:t>F</a:t>
                </a:r>
                <a14:m>
                  <m:oMath xmlns:m="http://schemas.openxmlformats.org/officeDocument/2006/math">
                    <m:r>
                      <a:rPr lang="en-US" sz="2000" b="1">
                        <a:solidFill>
                          <a:srgbClr val="000000"/>
                        </a:solidFill>
                        <a:latin typeface="Cambria Math"/>
                      </a:rPr>
                      <m:t>=</m:t>
                    </m:r>
                    <m:r>
                      <a:rPr lang="en-US" sz="2000" b="1">
                        <a:solidFill>
                          <a:srgbClr val="000000"/>
                        </a:solidFill>
                        <a:latin typeface="Cambria Math"/>
                      </a:rPr>
                      <m:t>𝟏</m:t>
                    </m:r>
                    <m:r>
                      <a:rPr lang="en-US" sz="2000" b="1">
                        <a:solidFill>
                          <a:srgbClr val="000000"/>
                        </a:solidFill>
                        <a:latin typeface="Cambria Math"/>
                      </a:rPr>
                      <m:t>+</m:t>
                    </m:r>
                    <m:f>
                      <m:fPr>
                        <m:ctrlPr>
                          <a:rPr lang="en-US" sz="2000" b="1" i="1">
                            <a:solidFill>
                              <a:srgbClr val="000000"/>
                            </a:solidFill>
                            <a:latin typeface="Cambria Math"/>
                          </a:rPr>
                        </m:ctrlPr>
                      </m:fPr>
                      <m:num>
                        <m:sSub>
                          <m:sSubPr>
                            <m:ctrlPr>
                              <a:rPr lang="en-US" sz="2000" b="1" i="1">
                                <a:solidFill>
                                  <a:srgbClr val="000000"/>
                                </a:solidFill>
                                <a:latin typeface="Cambria Math"/>
                                <a:ea typeface="Cambria Math"/>
                              </a:rPr>
                            </m:ctrlPr>
                          </m:sSubPr>
                          <m:e>
                            <m:r>
                              <a:rPr lang="en-US" sz="2000" b="1">
                                <a:solidFill>
                                  <a:srgbClr val="000000"/>
                                </a:solidFill>
                                <a:latin typeface="Cambria Math"/>
                                <a:ea typeface="Cambria Math"/>
                              </a:rPr>
                              <m:t>𝐑</m:t>
                            </m:r>
                          </m:e>
                          <m:sub>
                            <m:r>
                              <a:rPr lang="en-US" sz="2000" b="1">
                                <a:solidFill>
                                  <a:srgbClr val="000000"/>
                                </a:solidFill>
                                <a:latin typeface="Cambria Math"/>
                                <a:ea typeface="Cambria Math"/>
                              </a:rPr>
                              <m:t>𝐠</m:t>
                            </m:r>
                          </m:sub>
                        </m:sSub>
                      </m:num>
                      <m:den>
                        <m:sSub>
                          <m:sSubPr>
                            <m:ctrlPr>
                              <a:rPr lang="en-US" sz="2000" b="1" i="1">
                                <a:solidFill>
                                  <a:srgbClr val="000000"/>
                                </a:solidFill>
                                <a:latin typeface="Cambria Math"/>
                                <a:ea typeface="Cambria Math"/>
                              </a:rPr>
                            </m:ctrlPr>
                          </m:sSubPr>
                          <m:e>
                            <m:r>
                              <a:rPr lang="en-US" sz="2000" b="1">
                                <a:solidFill>
                                  <a:srgbClr val="000000"/>
                                </a:solidFill>
                                <a:latin typeface="Cambria Math"/>
                                <a:ea typeface="Cambria Math"/>
                              </a:rPr>
                              <m:t>𝐑</m:t>
                            </m:r>
                          </m:e>
                          <m:sub>
                            <m:r>
                              <a:rPr lang="en-US" sz="2000" b="1">
                                <a:solidFill>
                                  <a:srgbClr val="000000"/>
                                </a:solidFill>
                                <a:latin typeface="Cambria Math"/>
                                <a:ea typeface="Cambria Math"/>
                              </a:rPr>
                              <m:t>𝐬</m:t>
                            </m:r>
                          </m:sub>
                        </m:sSub>
                      </m:den>
                    </m:f>
                    <m:r>
                      <a:rPr lang="en-US" sz="2000" b="1">
                        <a:solidFill>
                          <a:srgbClr val="000000"/>
                        </a:solidFill>
                        <a:latin typeface="Cambria Math"/>
                      </a:rPr>
                      <m:t>+</m:t>
                    </m:r>
                    <m:f>
                      <m:fPr>
                        <m:ctrlPr>
                          <a:rPr lang="en-US" sz="2000" b="1" i="1" dirty="0">
                            <a:solidFill>
                              <a:srgbClr val="000000"/>
                            </a:solidFill>
                            <a:latin typeface="Cambria Math"/>
                            <a:ea typeface="Cambria Math"/>
                          </a:rPr>
                        </m:ctrlPr>
                      </m:fPr>
                      <m:num>
                        <m:r>
                          <a:rPr lang="en-US" sz="2000" b="1" dirty="0">
                            <a:solidFill>
                              <a:srgbClr val="000000"/>
                            </a:solidFill>
                            <a:latin typeface="Cambria Math"/>
                            <a:ea typeface="Cambria Math"/>
                          </a:rPr>
                          <m:t>𝛄</m:t>
                        </m:r>
                      </m:num>
                      <m:den>
                        <m:sSub>
                          <m:sSubPr>
                            <m:ctrlPr>
                              <a:rPr lang="en-US" sz="2000" b="1" i="1" dirty="0">
                                <a:solidFill>
                                  <a:srgbClr val="000000"/>
                                </a:solidFill>
                                <a:latin typeface="Cambria Math"/>
                                <a:ea typeface="Cambria Math"/>
                              </a:rPr>
                            </m:ctrlPr>
                          </m:sSubPr>
                          <m:e>
                            <m:r>
                              <a:rPr lang="en-US" sz="2000" b="1" dirty="0">
                                <a:solidFill>
                                  <a:srgbClr val="000000"/>
                                </a:solidFill>
                                <a:latin typeface="Cambria Math"/>
                                <a:ea typeface="Cambria Math"/>
                              </a:rPr>
                              <m:t>𝐠</m:t>
                            </m:r>
                          </m:e>
                          <m:sub>
                            <m:r>
                              <a:rPr lang="en-US" sz="2000" b="1" dirty="0">
                                <a:solidFill>
                                  <a:srgbClr val="000000"/>
                                </a:solidFill>
                                <a:latin typeface="Cambria Math"/>
                                <a:ea typeface="Cambria Math"/>
                              </a:rPr>
                              <m:t>𝐦</m:t>
                            </m:r>
                          </m:sub>
                        </m:sSub>
                      </m:den>
                    </m:f>
                    <m:d>
                      <m:dPr>
                        <m:ctrlPr>
                          <a:rPr lang="en-US" sz="2000" b="1" i="1">
                            <a:solidFill>
                              <a:srgbClr val="000000"/>
                            </a:solidFill>
                            <a:latin typeface="Cambria Math"/>
                          </a:rPr>
                        </m:ctrlPr>
                      </m:dPr>
                      <m:e>
                        <m:f>
                          <m:fPr>
                            <m:ctrlPr>
                              <a:rPr lang="en-US" sz="2000" b="1" i="1">
                                <a:solidFill>
                                  <a:srgbClr val="000000"/>
                                </a:solidFill>
                                <a:latin typeface="Cambria Math"/>
                              </a:rPr>
                            </m:ctrlPr>
                          </m:fPr>
                          <m:num>
                            <m:r>
                              <a:rPr lang="en-US" sz="2000" b="1">
                                <a:solidFill>
                                  <a:srgbClr val="000000"/>
                                </a:solidFill>
                                <a:latin typeface="Cambria Math"/>
                              </a:rPr>
                              <m:t>𝟏</m:t>
                            </m:r>
                            <m:r>
                              <a:rPr lang="en-US" sz="2000" b="1">
                                <a:solidFill>
                                  <a:srgbClr val="000000"/>
                                </a:solidFill>
                                <a:latin typeface="Cambria Math"/>
                              </a:rPr>
                              <m:t>+</m:t>
                            </m:r>
                            <m:sSup>
                              <m:sSupPr>
                                <m:ctrlPr>
                                  <a:rPr lang="en-US" sz="2000" b="1" i="1">
                                    <a:solidFill>
                                      <a:srgbClr val="000000"/>
                                    </a:solidFill>
                                    <a:latin typeface="Cambria Math"/>
                                  </a:rPr>
                                </m:ctrlPr>
                              </m:sSupPr>
                              <m:e>
                                <m:r>
                                  <a:rPr lang="en-US" sz="2000" b="1">
                                    <a:solidFill>
                                      <a:srgbClr val="000000"/>
                                    </a:solidFill>
                                    <a:latin typeface="Cambria Math"/>
                                    <a:ea typeface="Cambria Math"/>
                                  </a:rPr>
                                  <m:t>𝛚</m:t>
                                </m:r>
                              </m:e>
                              <m:sup>
                                <m:r>
                                  <a:rPr lang="en-US" sz="2000" b="1">
                                    <a:solidFill>
                                      <a:srgbClr val="000000"/>
                                    </a:solidFill>
                                    <a:latin typeface="Cambria Math"/>
                                  </a:rPr>
                                  <m:t>𝟐</m:t>
                                </m:r>
                              </m:sup>
                            </m:sSup>
                            <m:sSup>
                              <m:sSupPr>
                                <m:ctrlPr>
                                  <a:rPr lang="en-US" sz="2000" b="1" i="1">
                                    <a:solidFill>
                                      <a:srgbClr val="000000"/>
                                    </a:solidFill>
                                    <a:latin typeface="Cambria Math"/>
                                  </a:rPr>
                                </m:ctrlPr>
                              </m:sSupPr>
                              <m:e>
                                <m:sSub>
                                  <m:sSubPr>
                                    <m:ctrlPr>
                                      <a:rPr lang="en-US" sz="2000" b="1" i="1">
                                        <a:solidFill>
                                          <a:srgbClr val="000000"/>
                                        </a:solidFill>
                                        <a:latin typeface="Cambria Math"/>
                                        <a:ea typeface="Cambria Math"/>
                                      </a:rPr>
                                    </m:ctrlPr>
                                  </m:sSubPr>
                                  <m:e>
                                    <m:r>
                                      <a:rPr lang="en-US" sz="2000" b="1">
                                        <a:solidFill>
                                          <a:srgbClr val="000000"/>
                                        </a:solidFill>
                                        <a:latin typeface="Cambria Math"/>
                                        <a:ea typeface="Cambria Math"/>
                                      </a:rPr>
                                      <m:t>𝐂</m:t>
                                    </m:r>
                                  </m:e>
                                  <m:sub>
                                    <m:r>
                                      <a:rPr lang="en-US" sz="2000" b="1">
                                        <a:solidFill>
                                          <a:srgbClr val="000000"/>
                                        </a:solidFill>
                                        <a:latin typeface="Cambria Math"/>
                                        <a:ea typeface="Cambria Math"/>
                                      </a:rPr>
                                      <m:t>𝐠𝐬</m:t>
                                    </m:r>
                                  </m:sub>
                                </m:sSub>
                              </m:e>
                              <m:sup>
                                <m:r>
                                  <a:rPr lang="en-US" sz="2000" b="1">
                                    <a:solidFill>
                                      <a:srgbClr val="000000"/>
                                    </a:solidFill>
                                    <a:latin typeface="Cambria Math"/>
                                  </a:rPr>
                                  <m:t>𝟐</m:t>
                                </m:r>
                              </m:sup>
                            </m:sSup>
                            <m:sSup>
                              <m:sSupPr>
                                <m:ctrlPr>
                                  <a:rPr lang="en-US" sz="2000" b="1" i="1">
                                    <a:solidFill>
                                      <a:srgbClr val="000000"/>
                                    </a:solidFill>
                                    <a:latin typeface="Cambria Math"/>
                                  </a:rPr>
                                </m:ctrlPr>
                              </m:sSupPr>
                              <m:e>
                                <m:d>
                                  <m:dPr>
                                    <m:ctrlPr>
                                      <a:rPr lang="en-US" sz="2000" b="1" i="1">
                                        <a:solidFill>
                                          <a:srgbClr val="000000"/>
                                        </a:solidFill>
                                        <a:latin typeface="Cambria Math"/>
                                      </a:rPr>
                                    </m:ctrlPr>
                                  </m:dPr>
                                  <m:e>
                                    <m:sSub>
                                      <m:sSubPr>
                                        <m:ctrlPr>
                                          <a:rPr lang="en-US" sz="2000" b="1" i="1">
                                            <a:solidFill>
                                              <a:srgbClr val="000000"/>
                                            </a:solidFill>
                                            <a:latin typeface="Cambria Math"/>
                                            <a:ea typeface="Cambria Math"/>
                                          </a:rPr>
                                        </m:ctrlPr>
                                      </m:sSubPr>
                                      <m:e>
                                        <m:r>
                                          <a:rPr lang="en-US" sz="2000" b="1">
                                            <a:solidFill>
                                              <a:srgbClr val="000000"/>
                                            </a:solidFill>
                                            <a:latin typeface="Cambria Math"/>
                                            <a:ea typeface="Cambria Math"/>
                                          </a:rPr>
                                          <m:t>𝐑</m:t>
                                        </m:r>
                                      </m:e>
                                      <m:sub>
                                        <m:r>
                                          <a:rPr lang="en-US" sz="2000" b="1">
                                            <a:solidFill>
                                              <a:srgbClr val="000000"/>
                                            </a:solidFill>
                                            <a:latin typeface="Cambria Math"/>
                                            <a:ea typeface="Cambria Math"/>
                                          </a:rPr>
                                          <m:t>𝐬</m:t>
                                        </m:r>
                                      </m:sub>
                                    </m:sSub>
                                    <m:r>
                                      <a:rPr lang="en-US" sz="2000" b="1">
                                        <a:solidFill>
                                          <a:srgbClr val="000000"/>
                                        </a:solidFill>
                                        <a:latin typeface="Cambria Math"/>
                                        <a:ea typeface="Cambria Math"/>
                                      </a:rPr>
                                      <m:t>+</m:t>
                                    </m:r>
                                    <m:sSub>
                                      <m:sSubPr>
                                        <m:ctrlPr>
                                          <a:rPr lang="en-US" sz="2000" b="1" i="1">
                                            <a:solidFill>
                                              <a:srgbClr val="000000"/>
                                            </a:solidFill>
                                            <a:latin typeface="Cambria Math"/>
                                            <a:ea typeface="Cambria Math"/>
                                          </a:rPr>
                                        </m:ctrlPr>
                                      </m:sSubPr>
                                      <m:e>
                                        <m:r>
                                          <a:rPr lang="en-US" sz="2000" b="1">
                                            <a:solidFill>
                                              <a:srgbClr val="000000"/>
                                            </a:solidFill>
                                            <a:latin typeface="Cambria Math"/>
                                            <a:ea typeface="Cambria Math"/>
                                          </a:rPr>
                                          <m:t>𝐑</m:t>
                                        </m:r>
                                      </m:e>
                                      <m:sub>
                                        <m:r>
                                          <a:rPr lang="en-US" sz="2000" b="1">
                                            <a:solidFill>
                                              <a:srgbClr val="000000"/>
                                            </a:solidFill>
                                            <a:latin typeface="Cambria Math"/>
                                            <a:ea typeface="Cambria Math"/>
                                          </a:rPr>
                                          <m:t>𝐠</m:t>
                                        </m:r>
                                      </m:sub>
                                    </m:sSub>
                                  </m:e>
                                </m:d>
                              </m:e>
                              <m:sup>
                                <m:r>
                                  <a:rPr lang="en-US" sz="2000" b="1">
                                    <a:solidFill>
                                      <a:srgbClr val="000000"/>
                                    </a:solidFill>
                                    <a:latin typeface="Cambria Math"/>
                                  </a:rPr>
                                  <m:t>𝟐</m:t>
                                </m:r>
                              </m:sup>
                            </m:sSup>
                          </m:num>
                          <m:den>
                            <m:sSub>
                              <m:sSubPr>
                                <m:ctrlPr>
                                  <a:rPr lang="en-US" sz="2000" b="1" i="1">
                                    <a:solidFill>
                                      <a:srgbClr val="000000"/>
                                    </a:solidFill>
                                    <a:latin typeface="Cambria Math"/>
                                    <a:ea typeface="Cambria Math"/>
                                  </a:rPr>
                                </m:ctrlPr>
                              </m:sSubPr>
                              <m:e>
                                <m:r>
                                  <a:rPr lang="en-US" sz="2000" b="1">
                                    <a:solidFill>
                                      <a:srgbClr val="000000"/>
                                    </a:solidFill>
                                    <a:latin typeface="Cambria Math"/>
                                    <a:ea typeface="Cambria Math"/>
                                  </a:rPr>
                                  <m:t>𝐑</m:t>
                                </m:r>
                              </m:e>
                              <m:sub>
                                <m:r>
                                  <a:rPr lang="en-US" sz="2000" b="1">
                                    <a:solidFill>
                                      <a:srgbClr val="000000"/>
                                    </a:solidFill>
                                    <a:latin typeface="Cambria Math"/>
                                    <a:ea typeface="Cambria Math"/>
                                  </a:rPr>
                                  <m:t>𝐬</m:t>
                                </m:r>
                              </m:sub>
                            </m:sSub>
                          </m:den>
                        </m:f>
                      </m:e>
                    </m:d>
                  </m:oMath>
                </a14:m>
                <a:endParaRPr lang="en-US" sz="2000" b="1" dirty="0">
                  <a:solidFill>
                    <a:srgbClr val="000000"/>
                  </a:solidFill>
                </a:endParaRPr>
              </a:p>
            </p:txBody>
          </p:sp>
        </mc:Choice>
        <mc:Fallback xmlns="">
          <p:sp>
            <p:nvSpPr>
              <p:cNvPr id="12" name="TextBox 11"/>
              <p:cNvSpPr txBox="1">
                <a:spLocks noRot="1" noChangeAspect="1" noMove="1" noResize="1" noEditPoints="1" noAdjustHandles="1" noChangeArrowheads="1" noChangeShapeType="1" noTextEdit="1"/>
              </p:cNvSpPr>
              <p:nvPr/>
            </p:nvSpPr>
            <p:spPr>
              <a:xfrm>
                <a:off x="4343400" y="1560731"/>
                <a:ext cx="3886200" cy="783869"/>
              </a:xfrm>
              <a:prstGeom prst="rect">
                <a:avLst/>
              </a:prstGeom>
              <a:blipFill rotWithShape="1">
                <a:blip r:embed="rId5"/>
                <a:stretch>
                  <a:fillRect l="-942"/>
                </a:stretch>
              </a:blipFill>
            </p:spPr>
            <p:txBody>
              <a:bodyPr/>
              <a:lstStyle/>
              <a:p>
                <a:r>
                  <a:rPr lang="en-US">
                    <a:noFill/>
                  </a:rPr>
                  <a:t> </a:t>
                </a:r>
              </a:p>
            </p:txBody>
          </p:sp>
        </mc:Fallback>
      </mc:AlternateContent>
      <p:sp>
        <p:nvSpPr>
          <p:cNvPr id="14" name="TextBox 2"/>
          <p:cNvSpPr txBox="1">
            <a:spLocks noChangeArrowheads="1"/>
          </p:cNvSpPr>
          <p:nvPr/>
        </p:nvSpPr>
        <p:spPr bwMode="auto">
          <a:xfrm>
            <a:off x="4440621" y="2279805"/>
            <a:ext cx="4038600"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From the noise factor equation, we can observe that in order to minimize F,  </a:t>
            </a:r>
          </a:p>
          <a:p>
            <a:pPr eaLnBrk="1" hangingPunct="1">
              <a:buFontTx/>
              <a:buChar char="-"/>
            </a:pPr>
            <a:r>
              <a:rPr lang="en-US" b="1" dirty="0" smtClean="0">
                <a:solidFill>
                  <a:srgbClr val="000000"/>
                </a:solidFill>
                <a:latin typeface="Franklin Gothic Medium Cond" pitchFamily="34" charset="0"/>
              </a:rPr>
              <a:t>Increase </a:t>
            </a:r>
            <a:r>
              <a:rPr lang="en-US" b="1" dirty="0" err="1" smtClean="0">
                <a:solidFill>
                  <a:srgbClr val="000000"/>
                </a:solidFill>
                <a:latin typeface="Franklin Gothic Medium Cond" pitchFamily="34" charset="0"/>
              </a:rPr>
              <a:t>g</a:t>
            </a:r>
            <a:r>
              <a:rPr lang="en-US" b="1" baseline="-25000" dirty="0" err="1" smtClean="0">
                <a:solidFill>
                  <a:srgbClr val="000000"/>
                </a:solidFill>
                <a:latin typeface="Franklin Gothic Medium Cond" pitchFamily="34" charset="0"/>
              </a:rPr>
              <a:t>m</a:t>
            </a:r>
            <a:r>
              <a:rPr lang="en-US" b="1" dirty="0" smtClean="0">
                <a:solidFill>
                  <a:srgbClr val="000000"/>
                </a:solidFill>
                <a:latin typeface="Franklin Gothic Medium Cond" pitchFamily="34" charset="0"/>
              </a:rPr>
              <a:t> (more current </a:t>
            </a:r>
            <a:r>
              <a:rPr lang="en-US" b="1" dirty="0" smtClean="0">
                <a:solidFill>
                  <a:srgbClr val="000000"/>
                </a:solidFill>
                <a:latin typeface="Franklin Gothic Medium Cond" pitchFamily="34" charset="0"/>
                <a:sym typeface="Wingdings" pitchFamily="2" charset="2"/>
              </a:rPr>
              <a:t> more power consumption). </a:t>
            </a:r>
          </a:p>
          <a:p>
            <a:pPr eaLnBrk="1" hangingPunct="1">
              <a:buFontTx/>
              <a:buChar char="-"/>
            </a:pPr>
            <a:r>
              <a:rPr lang="en-US" b="1" dirty="0" smtClean="0">
                <a:solidFill>
                  <a:srgbClr val="000000"/>
                </a:solidFill>
                <a:latin typeface="Franklin Gothic Medium Cond" pitchFamily="34" charset="0"/>
              </a:rPr>
              <a:t>There is </a:t>
            </a:r>
            <a:r>
              <a:rPr lang="en-US" b="1" dirty="0" smtClean="0">
                <a:solidFill>
                  <a:srgbClr val="FF0000"/>
                </a:solidFill>
                <a:latin typeface="Franklin Gothic Medium Cond" pitchFamily="34" charset="0"/>
              </a:rPr>
              <a:t>optimum </a:t>
            </a:r>
            <a:r>
              <a:rPr lang="en-US" b="1" dirty="0" err="1" smtClean="0">
                <a:solidFill>
                  <a:srgbClr val="FF0000"/>
                </a:solidFill>
                <a:latin typeface="Franklin Gothic Medium Cond" pitchFamily="34" charset="0"/>
              </a:rPr>
              <a:t>R</a:t>
            </a:r>
            <a:r>
              <a:rPr lang="en-US" b="1" baseline="-25000" dirty="0" err="1" smtClean="0">
                <a:solidFill>
                  <a:srgbClr val="FF0000"/>
                </a:solidFill>
                <a:latin typeface="Franklin Gothic Medium Cond" pitchFamily="34" charset="0"/>
              </a:rPr>
              <a:t>s</a:t>
            </a:r>
            <a:r>
              <a:rPr lang="en-US" b="1" dirty="0" smtClean="0">
                <a:solidFill>
                  <a:srgbClr val="000000"/>
                </a:solidFill>
                <a:latin typeface="Franklin Gothic Medium Cond" pitchFamily="34" charset="0"/>
              </a:rPr>
              <a:t> where F can be minimized, which can be found by this equation: </a:t>
            </a:r>
            <a:endParaRPr lang="en-US" b="1"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16" name="TextBox 15"/>
              <p:cNvSpPr txBox="1"/>
              <p:nvPr/>
            </p:nvSpPr>
            <p:spPr>
              <a:xfrm>
                <a:off x="3810000" y="4337205"/>
                <a:ext cx="4953000" cy="728726"/>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f>
                        <m:fPr>
                          <m:ctrlPr>
                            <a:rPr lang="en-US" sz="1600" b="1" i="1" smtClean="0">
                              <a:solidFill>
                                <a:srgbClr val="000000"/>
                              </a:solidFill>
                              <a:latin typeface="Cambria Math"/>
                            </a:rPr>
                          </m:ctrlPr>
                        </m:fPr>
                        <m:num>
                          <m:r>
                            <a:rPr lang="en-US" sz="1600" b="1" i="0" smtClean="0">
                              <a:solidFill>
                                <a:srgbClr val="000000"/>
                              </a:solidFill>
                              <a:latin typeface="Cambria Math"/>
                            </a:rPr>
                            <m:t>𝐝𝐅</m:t>
                          </m:r>
                        </m:num>
                        <m:den>
                          <m:r>
                            <a:rPr lang="en-US" sz="1600" b="1" i="0" smtClean="0">
                              <a:solidFill>
                                <a:srgbClr val="000000"/>
                              </a:solidFill>
                              <a:latin typeface="Cambria Math"/>
                            </a:rPr>
                            <m:t>𝐝</m:t>
                          </m:r>
                          <m:sSub>
                            <m:sSubPr>
                              <m:ctrlPr>
                                <a:rPr lang="en-US" sz="1600" b="1" i="1" smtClean="0">
                                  <a:solidFill>
                                    <a:srgbClr val="000000"/>
                                  </a:solidFill>
                                  <a:latin typeface="Cambria Math"/>
                                </a:rPr>
                              </m:ctrlPr>
                            </m:sSubPr>
                            <m:e>
                              <m:r>
                                <a:rPr lang="en-US" sz="1600" b="1" i="0" smtClean="0">
                                  <a:solidFill>
                                    <a:srgbClr val="000000"/>
                                  </a:solidFill>
                                  <a:latin typeface="Cambria Math"/>
                                </a:rPr>
                                <m:t>𝐑</m:t>
                              </m:r>
                            </m:e>
                            <m:sub>
                              <m:r>
                                <a:rPr lang="en-US" sz="1600" b="1" i="0" smtClean="0">
                                  <a:solidFill>
                                    <a:srgbClr val="000000"/>
                                  </a:solidFill>
                                  <a:latin typeface="Cambria Math"/>
                                </a:rPr>
                                <m:t>𝐬</m:t>
                              </m:r>
                            </m:sub>
                          </m:sSub>
                        </m:den>
                      </m:f>
                      <m:r>
                        <a:rPr lang="en-US" sz="1600" b="1" i="0">
                          <a:solidFill>
                            <a:srgbClr val="000000"/>
                          </a:solidFill>
                          <a:latin typeface="Cambria Math"/>
                        </a:rPr>
                        <m:t>=</m:t>
                      </m:r>
                      <m:r>
                        <a:rPr lang="en-US" sz="1600" b="1" i="0" smtClean="0">
                          <a:solidFill>
                            <a:srgbClr val="000000"/>
                          </a:solidFill>
                          <a:latin typeface="Cambria Math"/>
                        </a:rPr>
                        <m:t>−</m:t>
                      </m:r>
                      <m:f>
                        <m:fPr>
                          <m:ctrlPr>
                            <a:rPr lang="en-US" sz="1600" b="1" i="1">
                              <a:solidFill>
                                <a:srgbClr val="000000"/>
                              </a:solidFill>
                              <a:latin typeface="Cambria Math"/>
                            </a:rPr>
                          </m:ctrlPr>
                        </m:fPr>
                        <m:num>
                          <m:sSub>
                            <m:sSubPr>
                              <m:ctrlPr>
                                <a:rPr lang="en-US" sz="1600" b="1" i="1">
                                  <a:solidFill>
                                    <a:srgbClr val="000000"/>
                                  </a:solidFill>
                                  <a:latin typeface="Cambria Math"/>
                                  <a:ea typeface="Cambria Math"/>
                                </a:rPr>
                              </m:ctrlPr>
                            </m:sSubPr>
                            <m:e>
                              <m:r>
                                <a:rPr lang="en-US" sz="1600" b="1" i="0">
                                  <a:solidFill>
                                    <a:srgbClr val="000000"/>
                                  </a:solidFill>
                                  <a:latin typeface="Cambria Math"/>
                                  <a:ea typeface="Cambria Math"/>
                                </a:rPr>
                                <m:t>𝐑</m:t>
                              </m:r>
                            </m:e>
                            <m:sub>
                              <m:r>
                                <a:rPr lang="en-US" sz="1600" b="1" i="0">
                                  <a:solidFill>
                                    <a:srgbClr val="000000"/>
                                  </a:solidFill>
                                  <a:latin typeface="Cambria Math"/>
                                  <a:ea typeface="Cambria Math"/>
                                </a:rPr>
                                <m:t>𝐠</m:t>
                              </m:r>
                            </m:sub>
                          </m:sSub>
                        </m:num>
                        <m:den>
                          <m:sSup>
                            <m:sSupPr>
                              <m:ctrlPr>
                                <a:rPr lang="en-US" sz="1600" b="1" i="1" smtClean="0">
                                  <a:solidFill>
                                    <a:srgbClr val="000000"/>
                                  </a:solidFill>
                                  <a:latin typeface="Cambria Math"/>
                                </a:rPr>
                              </m:ctrlPr>
                            </m:sSup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𝐑</m:t>
                                  </m:r>
                                </m:e>
                                <m:sub>
                                  <m:r>
                                    <a:rPr lang="en-US" sz="1600" b="1">
                                      <a:solidFill>
                                        <a:srgbClr val="000000"/>
                                      </a:solidFill>
                                      <a:latin typeface="Cambria Math"/>
                                      <a:ea typeface="Cambria Math"/>
                                    </a:rPr>
                                    <m:t>𝐬</m:t>
                                  </m:r>
                                </m:sub>
                              </m:sSub>
                            </m:e>
                            <m:sup>
                              <m:r>
                                <a:rPr lang="en-US" sz="1600" b="1" i="1" smtClean="0">
                                  <a:solidFill>
                                    <a:srgbClr val="000000"/>
                                  </a:solidFill>
                                  <a:latin typeface="Cambria Math"/>
                                </a:rPr>
                                <m:t>𝟐</m:t>
                              </m:r>
                            </m:sup>
                          </m:sSup>
                        </m:den>
                      </m:f>
                      <m:r>
                        <a:rPr lang="en-US" sz="1600" b="1" i="0">
                          <a:solidFill>
                            <a:srgbClr val="000000"/>
                          </a:solidFill>
                          <a:latin typeface="Cambria Math"/>
                        </a:rPr>
                        <m:t>+</m:t>
                      </m:r>
                      <m:f>
                        <m:fPr>
                          <m:ctrlPr>
                            <a:rPr lang="en-US" sz="1600" b="1" i="1" dirty="0">
                              <a:solidFill>
                                <a:srgbClr val="000000"/>
                              </a:solidFill>
                              <a:latin typeface="Cambria Math"/>
                              <a:ea typeface="Cambria Math"/>
                            </a:rPr>
                          </m:ctrlPr>
                        </m:fPr>
                        <m:num>
                          <m:r>
                            <a:rPr lang="en-US" sz="1600" b="1" i="0" dirty="0">
                              <a:solidFill>
                                <a:srgbClr val="000000"/>
                              </a:solidFill>
                              <a:latin typeface="Cambria Math"/>
                              <a:ea typeface="Cambria Math"/>
                            </a:rPr>
                            <m:t>𝛄</m:t>
                          </m:r>
                        </m:num>
                        <m:den>
                          <m:sSub>
                            <m:sSubPr>
                              <m:ctrlPr>
                                <a:rPr lang="en-US" sz="1600" b="1" i="1" dirty="0">
                                  <a:solidFill>
                                    <a:srgbClr val="000000"/>
                                  </a:solidFill>
                                  <a:latin typeface="Cambria Math"/>
                                  <a:ea typeface="Cambria Math"/>
                                </a:rPr>
                              </m:ctrlPr>
                            </m:sSubPr>
                            <m:e>
                              <m:r>
                                <a:rPr lang="en-US" sz="1600" b="1" i="0" dirty="0">
                                  <a:solidFill>
                                    <a:srgbClr val="000000"/>
                                  </a:solidFill>
                                  <a:latin typeface="Cambria Math"/>
                                  <a:ea typeface="Cambria Math"/>
                                </a:rPr>
                                <m:t>𝐠</m:t>
                              </m:r>
                            </m:e>
                            <m:sub>
                              <m:r>
                                <a:rPr lang="en-US" sz="1600" b="1" i="0" dirty="0">
                                  <a:solidFill>
                                    <a:srgbClr val="000000"/>
                                  </a:solidFill>
                                  <a:latin typeface="Cambria Math"/>
                                  <a:ea typeface="Cambria Math"/>
                                </a:rPr>
                                <m:t>𝐦</m:t>
                              </m:r>
                            </m:sub>
                          </m:sSub>
                        </m:den>
                      </m:f>
                      <m:d>
                        <m:dPr>
                          <m:ctrlPr>
                            <a:rPr lang="en-US" sz="1600" b="1" i="1">
                              <a:solidFill>
                                <a:srgbClr val="000000"/>
                              </a:solidFill>
                              <a:latin typeface="Cambria Math"/>
                            </a:rPr>
                          </m:ctrlPr>
                        </m:dPr>
                        <m:e>
                          <m:f>
                            <m:fPr>
                              <m:ctrlPr>
                                <a:rPr lang="en-US" sz="1600" b="1" i="1" smtClean="0">
                                  <a:solidFill>
                                    <a:srgbClr val="000000"/>
                                  </a:solidFill>
                                  <a:latin typeface="Cambria Math"/>
                                </a:rPr>
                              </m:ctrlPr>
                            </m:fPr>
                            <m:num>
                              <m:r>
                                <a:rPr lang="en-US" sz="1600" b="1" i="1" smtClean="0">
                                  <a:solidFill>
                                    <a:srgbClr val="000000"/>
                                  </a:solidFill>
                                  <a:latin typeface="Cambria Math"/>
                                </a:rPr>
                                <m:t>−</m:t>
                              </m:r>
                              <m:r>
                                <a:rPr lang="en-US" sz="1600" b="1" i="1" smtClean="0">
                                  <a:solidFill>
                                    <a:srgbClr val="000000"/>
                                  </a:solidFill>
                                  <a:latin typeface="Cambria Math"/>
                                </a:rPr>
                                <m:t>𝟏</m:t>
                              </m:r>
                            </m:num>
                            <m:den>
                              <m:sSup>
                                <m:sSupPr>
                                  <m:ctrlPr>
                                    <a:rPr lang="en-US" sz="1600" b="1" i="1">
                                      <a:solidFill>
                                        <a:srgbClr val="000000"/>
                                      </a:solidFill>
                                      <a:latin typeface="Cambria Math"/>
                                    </a:rPr>
                                  </m:ctrlPr>
                                </m:sSup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𝐑</m:t>
                                      </m:r>
                                    </m:e>
                                    <m:sub>
                                      <m:r>
                                        <a:rPr lang="en-US" sz="1600" b="1">
                                          <a:solidFill>
                                            <a:srgbClr val="000000"/>
                                          </a:solidFill>
                                          <a:latin typeface="Cambria Math"/>
                                          <a:ea typeface="Cambria Math"/>
                                        </a:rPr>
                                        <m:t>𝐬</m:t>
                                      </m:r>
                                    </m:sub>
                                  </m:sSub>
                                </m:e>
                                <m:sup>
                                  <m:r>
                                    <a:rPr lang="en-US" sz="1600" b="1" i="1">
                                      <a:solidFill>
                                        <a:srgbClr val="000000"/>
                                      </a:solidFill>
                                      <a:latin typeface="Cambria Math"/>
                                    </a:rPr>
                                    <m:t>𝟐</m:t>
                                  </m:r>
                                </m:sup>
                              </m:sSup>
                            </m:den>
                          </m:f>
                          <m:r>
                            <a:rPr lang="en-US" sz="1600" b="1" i="1" smtClean="0">
                              <a:solidFill>
                                <a:srgbClr val="000000"/>
                              </a:solidFill>
                              <a:latin typeface="Cambria Math"/>
                            </a:rPr>
                            <m:t>+</m:t>
                          </m:r>
                          <m:sSup>
                            <m:sSupPr>
                              <m:ctrlPr>
                                <a:rPr lang="en-US" sz="1600" b="1" i="1">
                                  <a:solidFill>
                                    <a:srgbClr val="000000"/>
                                  </a:solidFill>
                                  <a:latin typeface="Cambria Math"/>
                                </a:rPr>
                              </m:ctrlPr>
                            </m:sSupPr>
                            <m:e>
                              <m:r>
                                <a:rPr lang="en-US" sz="1600" b="1">
                                  <a:solidFill>
                                    <a:srgbClr val="000000"/>
                                  </a:solidFill>
                                  <a:latin typeface="Cambria Math"/>
                                  <a:ea typeface="Cambria Math"/>
                                </a:rPr>
                                <m:t>𝛚</m:t>
                              </m:r>
                            </m:e>
                            <m:sup>
                              <m:r>
                                <a:rPr lang="en-US" sz="1600" b="1">
                                  <a:solidFill>
                                    <a:srgbClr val="000000"/>
                                  </a:solidFill>
                                  <a:latin typeface="Cambria Math"/>
                                </a:rPr>
                                <m:t>𝟐</m:t>
                              </m:r>
                            </m:sup>
                          </m:sSup>
                          <m:sSup>
                            <m:sSupPr>
                              <m:ctrlPr>
                                <a:rPr lang="en-US" sz="1600" b="1" i="1">
                                  <a:solidFill>
                                    <a:srgbClr val="000000"/>
                                  </a:solidFill>
                                  <a:latin typeface="Cambria Math"/>
                                </a:rPr>
                              </m:ctrlPr>
                            </m:sSup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𝐂</m:t>
                                  </m:r>
                                </m:e>
                                <m:sub>
                                  <m:r>
                                    <a:rPr lang="en-US" sz="1600" b="1">
                                      <a:solidFill>
                                        <a:srgbClr val="000000"/>
                                      </a:solidFill>
                                      <a:latin typeface="Cambria Math"/>
                                      <a:ea typeface="Cambria Math"/>
                                    </a:rPr>
                                    <m:t>𝐠𝐬</m:t>
                                  </m:r>
                                </m:sub>
                              </m:sSub>
                            </m:e>
                            <m:sup>
                              <m:r>
                                <a:rPr lang="en-US" sz="1600" b="1">
                                  <a:solidFill>
                                    <a:srgbClr val="000000"/>
                                  </a:solidFill>
                                  <a:latin typeface="Cambria Math"/>
                                </a:rPr>
                                <m:t>𝟐</m:t>
                              </m:r>
                            </m:sup>
                          </m:sSup>
                          <m:r>
                            <a:rPr lang="en-US" sz="1600" b="1" i="0" smtClean="0">
                              <a:solidFill>
                                <a:srgbClr val="000000"/>
                              </a:solidFill>
                              <a:latin typeface="Cambria Math"/>
                            </a:rPr>
                            <m:t>−</m:t>
                          </m:r>
                          <m:f>
                            <m:fPr>
                              <m:ctrlPr>
                                <a:rPr lang="en-US" sz="1600" b="1" i="1">
                                  <a:solidFill>
                                    <a:srgbClr val="000000"/>
                                  </a:solidFill>
                                  <a:latin typeface="Cambria Math"/>
                                </a:rPr>
                              </m:ctrlPr>
                            </m:fPr>
                            <m:num>
                              <m:sSup>
                                <m:sSupPr>
                                  <m:ctrlPr>
                                    <a:rPr lang="en-US" sz="1600" b="1" i="1">
                                      <a:solidFill>
                                        <a:srgbClr val="000000"/>
                                      </a:solidFill>
                                      <a:latin typeface="Cambria Math"/>
                                    </a:rPr>
                                  </m:ctrlPr>
                                </m:sSupPr>
                                <m:e>
                                  <m:r>
                                    <a:rPr lang="en-US" sz="1600" b="1" i="0">
                                      <a:solidFill>
                                        <a:srgbClr val="000000"/>
                                      </a:solidFill>
                                      <a:latin typeface="Cambria Math"/>
                                      <a:ea typeface="Cambria Math"/>
                                    </a:rPr>
                                    <m:t>𝛚</m:t>
                                  </m:r>
                                </m:e>
                                <m:sup>
                                  <m:r>
                                    <a:rPr lang="en-US" sz="1600" b="1" i="0">
                                      <a:solidFill>
                                        <a:srgbClr val="000000"/>
                                      </a:solidFill>
                                      <a:latin typeface="Cambria Math"/>
                                    </a:rPr>
                                    <m:t>𝟐</m:t>
                                  </m:r>
                                </m:sup>
                              </m:sSup>
                              <m:sSup>
                                <m:sSupPr>
                                  <m:ctrlPr>
                                    <a:rPr lang="en-US" sz="1600" b="1" i="1">
                                      <a:solidFill>
                                        <a:srgbClr val="000000"/>
                                      </a:solidFill>
                                      <a:latin typeface="Cambria Math"/>
                                    </a:rPr>
                                  </m:ctrlPr>
                                </m:sSupPr>
                                <m:e>
                                  <m:sSub>
                                    <m:sSubPr>
                                      <m:ctrlPr>
                                        <a:rPr lang="en-US" sz="1600" b="1" i="1">
                                          <a:solidFill>
                                            <a:srgbClr val="000000"/>
                                          </a:solidFill>
                                          <a:latin typeface="Cambria Math"/>
                                          <a:ea typeface="Cambria Math"/>
                                        </a:rPr>
                                      </m:ctrlPr>
                                    </m:sSubPr>
                                    <m:e>
                                      <m:r>
                                        <a:rPr lang="en-US" sz="1600" b="1" i="0">
                                          <a:solidFill>
                                            <a:srgbClr val="000000"/>
                                          </a:solidFill>
                                          <a:latin typeface="Cambria Math"/>
                                          <a:ea typeface="Cambria Math"/>
                                        </a:rPr>
                                        <m:t>𝐂</m:t>
                                      </m:r>
                                    </m:e>
                                    <m:sub>
                                      <m:r>
                                        <a:rPr lang="en-US" sz="1600" b="1" i="0">
                                          <a:solidFill>
                                            <a:srgbClr val="000000"/>
                                          </a:solidFill>
                                          <a:latin typeface="Cambria Math"/>
                                          <a:ea typeface="Cambria Math"/>
                                        </a:rPr>
                                        <m:t>𝐠𝐬</m:t>
                                      </m:r>
                                    </m:sub>
                                  </m:sSub>
                                </m:e>
                                <m:sup>
                                  <m:r>
                                    <a:rPr lang="en-US" sz="1600" b="1" i="0">
                                      <a:solidFill>
                                        <a:srgbClr val="000000"/>
                                      </a:solidFill>
                                      <a:latin typeface="Cambria Math"/>
                                    </a:rPr>
                                    <m:t>𝟐</m:t>
                                  </m:r>
                                </m:sup>
                              </m:sSup>
                              <m:sSup>
                                <m:sSupPr>
                                  <m:ctrlPr>
                                    <a:rPr lang="en-US" sz="1600" b="1" i="1">
                                      <a:solidFill>
                                        <a:srgbClr val="000000"/>
                                      </a:solidFill>
                                      <a:latin typeface="Cambria Math"/>
                                    </a:rPr>
                                  </m:ctrlPr>
                                </m:sSup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𝐑</m:t>
                                      </m:r>
                                    </m:e>
                                    <m:sub>
                                      <m:r>
                                        <a:rPr lang="en-US" sz="1600" b="1" i="0" smtClean="0">
                                          <a:solidFill>
                                            <a:srgbClr val="000000"/>
                                          </a:solidFill>
                                          <a:latin typeface="Cambria Math"/>
                                          <a:ea typeface="Cambria Math"/>
                                        </a:rPr>
                                        <m:t>𝐠</m:t>
                                      </m:r>
                                    </m:sub>
                                  </m:sSub>
                                </m:e>
                                <m:sup>
                                  <m:r>
                                    <a:rPr lang="en-US" sz="1600" b="1" i="1">
                                      <a:solidFill>
                                        <a:srgbClr val="000000"/>
                                      </a:solidFill>
                                      <a:latin typeface="Cambria Math"/>
                                    </a:rPr>
                                    <m:t>𝟐</m:t>
                                  </m:r>
                                </m:sup>
                              </m:sSup>
                            </m:num>
                            <m:den>
                              <m:sSup>
                                <m:sSupPr>
                                  <m:ctrlPr>
                                    <a:rPr lang="en-US" sz="1600" b="1" i="1">
                                      <a:solidFill>
                                        <a:srgbClr val="000000"/>
                                      </a:solidFill>
                                      <a:latin typeface="Cambria Math"/>
                                    </a:rPr>
                                  </m:ctrlPr>
                                </m:sSup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𝐑</m:t>
                                      </m:r>
                                    </m:e>
                                    <m:sub>
                                      <m:r>
                                        <a:rPr lang="en-US" sz="1600" b="1">
                                          <a:solidFill>
                                            <a:srgbClr val="000000"/>
                                          </a:solidFill>
                                          <a:latin typeface="Cambria Math"/>
                                          <a:ea typeface="Cambria Math"/>
                                        </a:rPr>
                                        <m:t>𝐬</m:t>
                                      </m:r>
                                    </m:sub>
                                  </m:sSub>
                                </m:e>
                                <m:sup>
                                  <m:r>
                                    <a:rPr lang="en-US" sz="1600" b="1" i="1">
                                      <a:solidFill>
                                        <a:srgbClr val="000000"/>
                                      </a:solidFill>
                                      <a:latin typeface="Cambria Math"/>
                                    </a:rPr>
                                    <m:t>𝟐</m:t>
                                  </m:r>
                                </m:sup>
                              </m:sSup>
                            </m:den>
                          </m:f>
                        </m:e>
                      </m:d>
                      <m:r>
                        <a:rPr lang="en-US" sz="1600" b="1" i="0" smtClean="0">
                          <a:solidFill>
                            <a:srgbClr val="000000"/>
                          </a:solidFill>
                          <a:latin typeface="Cambria Math"/>
                        </a:rPr>
                        <m:t>=</m:t>
                      </m:r>
                      <m:r>
                        <a:rPr lang="en-US" sz="1600" b="1" i="0" smtClean="0">
                          <a:solidFill>
                            <a:srgbClr val="000000"/>
                          </a:solidFill>
                          <a:latin typeface="Cambria Math"/>
                        </a:rPr>
                        <m:t>𝟎</m:t>
                      </m:r>
                    </m:oMath>
                  </m:oMathPara>
                </a14:m>
                <a:endParaRPr lang="en-US" sz="1600" b="1" dirty="0">
                  <a:solidFill>
                    <a:srgbClr val="000000"/>
                  </a:solidFill>
                </a:endParaRPr>
              </a:p>
            </p:txBody>
          </p:sp>
        </mc:Choice>
        <mc:Fallback xmlns="">
          <p:sp>
            <p:nvSpPr>
              <p:cNvPr id="16" name="TextBox 15"/>
              <p:cNvSpPr txBox="1">
                <a:spLocks noRot="1" noChangeAspect="1" noMove="1" noResize="1" noEditPoints="1" noAdjustHandles="1" noChangeArrowheads="1" noChangeShapeType="1" noTextEdit="1"/>
              </p:cNvSpPr>
              <p:nvPr/>
            </p:nvSpPr>
            <p:spPr>
              <a:xfrm>
                <a:off x="3810000" y="4337205"/>
                <a:ext cx="4953000" cy="728726"/>
              </a:xfrm>
              <a:prstGeom prst="rect">
                <a:avLst/>
              </a:prstGeom>
              <a:blipFill rotWithShape="1">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7" name="TextBox 16"/>
              <p:cNvSpPr txBox="1"/>
              <p:nvPr/>
            </p:nvSpPr>
            <p:spPr>
              <a:xfrm>
                <a:off x="4267200" y="5160491"/>
                <a:ext cx="4114800" cy="819840"/>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1600" b="1" i="1" smtClean="0">
                              <a:solidFill>
                                <a:srgbClr val="000000"/>
                              </a:solidFill>
                              <a:latin typeface="Cambria Math"/>
                            </a:rPr>
                          </m:ctrlPr>
                        </m:sSubPr>
                        <m:e>
                          <m:r>
                            <a:rPr lang="en-US" sz="1600" b="1" i="1" smtClean="0">
                              <a:solidFill>
                                <a:srgbClr val="000000"/>
                              </a:solidFill>
                              <a:latin typeface="Cambria Math"/>
                            </a:rPr>
                            <m:t>𝑹</m:t>
                          </m:r>
                        </m:e>
                        <m:sub>
                          <m:r>
                            <a:rPr lang="en-US" sz="1600" b="1" i="1" smtClean="0">
                              <a:solidFill>
                                <a:srgbClr val="000000"/>
                              </a:solidFill>
                              <a:latin typeface="Cambria Math"/>
                            </a:rPr>
                            <m:t>𝒔</m:t>
                          </m:r>
                          <m:r>
                            <a:rPr lang="en-US" sz="1600" b="1" i="1" smtClean="0">
                              <a:solidFill>
                                <a:srgbClr val="000000"/>
                              </a:solidFill>
                              <a:latin typeface="Cambria Math"/>
                            </a:rPr>
                            <m:t>,</m:t>
                          </m:r>
                          <m:r>
                            <a:rPr lang="en-US" sz="1600" b="1" i="1" smtClean="0">
                              <a:solidFill>
                                <a:srgbClr val="000000"/>
                              </a:solidFill>
                              <a:latin typeface="Cambria Math"/>
                            </a:rPr>
                            <m:t>𝒐𝒑𝒕</m:t>
                          </m:r>
                        </m:sub>
                      </m:sSub>
                      <m:r>
                        <a:rPr lang="en-US" sz="1600" b="1" i="0">
                          <a:solidFill>
                            <a:srgbClr val="000000"/>
                          </a:solidFill>
                          <a:latin typeface="Cambria Math"/>
                        </a:rPr>
                        <m:t>=</m:t>
                      </m:r>
                      <m:rad>
                        <m:radPr>
                          <m:degHide m:val="on"/>
                          <m:ctrlPr>
                            <a:rPr lang="en-US" sz="1600" b="1" i="1" smtClean="0">
                              <a:solidFill>
                                <a:srgbClr val="000000"/>
                              </a:solidFill>
                              <a:latin typeface="Cambria Math"/>
                            </a:rPr>
                          </m:ctrlPr>
                        </m:radPr>
                        <m:deg/>
                        <m:e>
                          <m:f>
                            <m:fPr>
                              <m:ctrlPr>
                                <a:rPr lang="en-US" sz="1600" b="1" i="1" smtClean="0">
                                  <a:solidFill>
                                    <a:srgbClr val="000000"/>
                                  </a:solidFill>
                                  <a:latin typeface="Cambria Math"/>
                                </a:rPr>
                              </m:ctrlPr>
                            </m:fPr>
                            <m:num>
                              <m:sSub>
                                <m:sSubPr>
                                  <m:ctrlPr>
                                    <a:rPr lang="en-US" sz="1600" b="1" i="1" dirty="0">
                                      <a:solidFill>
                                        <a:srgbClr val="000000"/>
                                      </a:solidFill>
                                      <a:latin typeface="Cambria Math"/>
                                      <a:ea typeface="Cambria Math"/>
                                    </a:rPr>
                                  </m:ctrlPr>
                                </m:sSubPr>
                                <m:e>
                                  <m:r>
                                    <a:rPr lang="en-US" sz="1600" b="1" dirty="0">
                                      <a:solidFill>
                                        <a:srgbClr val="000000"/>
                                      </a:solidFill>
                                      <a:latin typeface="Cambria Math"/>
                                      <a:ea typeface="Cambria Math"/>
                                    </a:rPr>
                                    <m:t>𝐠</m:t>
                                  </m:r>
                                </m:e>
                                <m:sub>
                                  <m:r>
                                    <a:rPr lang="en-US" sz="1600" b="1" dirty="0">
                                      <a:solidFill>
                                        <a:srgbClr val="000000"/>
                                      </a:solidFill>
                                      <a:latin typeface="Cambria Math"/>
                                      <a:ea typeface="Cambria Math"/>
                                    </a:rPr>
                                    <m:t>𝐦</m:t>
                                  </m:r>
                                </m:sub>
                              </m:sSub>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𝐑</m:t>
                                  </m:r>
                                </m:e>
                                <m:sub>
                                  <m:r>
                                    <a:rPr lang="en-US" sz="1600" b="1">
                                      <a:solidFill>
                                        <a:srgbClr val="000000"/>
                                      </a:solidFill>
                                      <a:latin typeface="Cambria Math"/>
                                      <a:ea typeface="Cambria Math"/>
                                    </a:rPr>
                                    <m:t>𝐠</m:t>
                                  </m:r>
                                </m:sub>
                              </m:sSub>
                              <m:r>
                                <a:rPr lang="en-US" sz="1600" b="1" i="1" smtClean="0">
                                  <a:solidFill>
                                    <a:srgbClr val="000000"/>
                                  </a:solidFill>
                                  <a:latin typeface="Cambria Math"/>
                                  <a:ea typeface="Cambria Math"/>
                                </a:rPr>
                                <m:t>+</m:t>
                              </m:r>
                              <m:r>
                                <a:rPr lang="en-US" sz="1600" b="1" dirty="0">
                                  <a:solidFill>
                                    <a:srgbClr val="000000"/>
                                  </a:solidFill>
                                  <a:latin typeface="Cambria Math"/>
                                  <a:ea typeface="Cambria Math"/>
                                </a:rPr>
                                <m:t>𝛄</m:t>
                              </m:r>
                              <m:r>
                                <a:rPr lang="en-US" sz="1600" b="1" i="1" dirty="0" smtClean="0">
                                  <a:solidFill>
                                    <a:srgbClr val="000000"/>
                                  </a:solidFill>
                                  <a:latin typeface="Cambria Math"/>
                                  <a:ea typeface="Cambria Math"/>
                                </a:rPr>
                                <m:t>+</m:t>
                              </m:r>
                              <m:r>
                                <a:rPr lang="en-US" sz="1600" b="1" dirty="0">
                                  <a:solidFill>
                                    <a:srgbClr val="000000"/>
                                  </a:solidFill>
                                  <a:latin typeface="Cambria Math"/>
                                  <a:ea typeface="Cambria Math"/>
                                </a:rPr>
                                <m:t>𝛄</m:t>
                              </m:r>
                              <m:sSup>
                                <m:sSupPr>
                                  <m:ctrlPr>
                                    <a:rPr lang="en-US" sz="1600" b="1" i="1">
                                      <a:solidFill>
                                        <a:srgbClr val="000000"/>
                                      </a:solidFill>
                                      <a:latin typeface="Cambria Math"/>
                                    </a:rPr>
                                  </m:ctrlPr>
                                </m:sSupPr>
                                <m:e>
                                  <m:r>
                                    <a:rPr lang="en-US" sz="1600" b="1">
                                      <a:solidFill>
                                        <a:srgbClr val="000000"/>
                                      </a:solidFill>
                                      <a:latin typeface="Cambria Math"/>
                                      <a:ea typeface="Cambria Math"/>
                                    </a:rPr>
                                    <m:t>𝛚</m:t>
                                  </m:r>
                                </m:e>
                                <m:sup>
                                  <m:r>
                                    <a:rPr lang="en-US" sz="1600" b="1">
                                      <a:solidFill>
                                        <a:srgbClr val="000000"/>
                                      </a:solidFill>
                                      <a:latin typeface="Cambria Math"/>
                                    </a:rPr>
                                    <m:t>𝟐</m:t>
                                  </m:r>
                                </m:sup>
                              </m:sSup>
                              <m:sSup>
                                <m:sSupPr>
                                  <m:ctrlPr>
                                    <a:rPr lang="en-US" sz="1600" b="1" i="1">
                                      <a:solidFill>
                                        <a:srgbClr val="000000"/>
                                      </a:solidFill>
                                      <a:latin typeface="Cambria Math"/>
                                    </a:rPr>
                                  </m:ctrlPr>
                                </m:sSup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𝐂</m:t>
                                      </m:r>
                                    </m:e>
                                    <m:sub>
                                      <m:r>
                                        <a:rPr lang="en-US" sz="1600" b="1">
                                          <a:solidFill>
                                            <a:srgbClr val="000000"/>
                                          </a:solidFill>
                                          <a:latin typeface="Cambria Math"/>
                                          <a:ea typeface="Cambria Math"/>
                                        </a:rPr>
                                        <m:t>𝐠𝐬</m:t>
                                      </m:r>
                                    </m:sub>
                                  </m:sSub>
                                </m:e>
                                <m:sup>
                                  <m:r>
                                    <a:rPr lang="en-US" sz="1600" b="1">
                                      <a:solidFill>
                                        <a:srgbClr val="000000"/>
                                      </a:solidFill>
                                      <a:latin typeface="Cambria Math"/>
                                    </a:rPr>
                                    <m:t>𝟐</m:t>
                                  </m:r>
                                </m:sup>
                              </m:sSup>
                              <m:sSup>
                                <m:sSupPr>
                                  <m:ctrlPr>
                                    <a:rPr lang="en-US" sz="1600" b="1" i="1">
                                      <a:solidFill>
                                        <a:srgbClr val="000000"/>
                                      </a:solidFill>
                                      <a:latin typeface="Cambria Math"/>
                                    </a:rPr>
                                  </m:ctrlPr>
                                </m:sSup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𝐑</m:t>
                                      </m:r>
                                    </m:e>
                                    <m:sub>
                                      <m:r>
                                        <a:rPr lang="en-US" sz="1600" b="1">
                                          <a:solidFill>
                                            <a:srgbClr val="000000"/>
                                          </a:solidFill>
                                          <a:latin typeface="Cambria Math"/>
                                          <a:ea typeface="Cambria Math"/>
                                        </a:rPr>
                                        <m:t>𝐠</m:t>
                                      </m:r>
                                    </m:sub>
                                  </m:sSub>
                                </m:e>
                                <m:sup>
                                  <m:r>
                                    <a:rPr lang="en-US" sz="1600" b="1" i="1">
                                      <a:solidFill>
                                        <a:srgbClr val="000000"/>
                                      </a:solidFill>
                                      <a:latin typeface="Cambria Math"/>
                                    </a:rPr>
                                    <m:t>𝟐</m:t>
                                  </m:r>
                                </m:sup>
                              </m:sSup>
                            </m:num>
                            <m:den>
                              <m:r>
                                <a:rPr lang="en-US" sz="1600" b="1" dirty="0">
                                  <a:solidFill>
                                    <a:srgbClr val="000000"/>
                                  </a:solidFill>
                                  <a:latin typeface="Cambria Math"/>
                                  <a:ea typeface="Cambria Math"/>
                                </a:rPr>
                                <m:t>𝛄</m:t>
                              </m:r>
                              <m:sSup>
                                <m:sSupPr>
                                  <m:ctrlPr>
                                    <a:rPr lang="en-US" sz="1600" b="1" i="1">
                                      <a:solidFill>
                                        <a:srgbClr val="000000"/>
                                      </a:solidFill>
                                      <a:latin typeface="Cambria Math"/>
                                    </a:rPr>
                                  </m:ctrlPr>
                                </m:sSupPr>
                                <m:e>
                                  <m:r>
                                    <a:rPr lang="en-US" sz="1600" b="1">
                                      <a:solidFill>
                                        <a:srgbClr val="000000"/>
                                      </a:solidFill>
                                      <a:latin typeface="Cambria Math"/>
                                      <a:ea typeface="Cambria Math"/>
                                    </a:rPr>
                                    <m:t>𝛚</m:t>
                                  </m:r>
                                </m:e>
                                <m:sup>
                                  <m:r>
                                    <a:rPr lang="en-US" sz="1600" b="1">
                                      <a:solidFill>
                                        <a:srgbClr val="000000"/>
                                      </a:solidFill>
                                      <a:latin typeface="Cambria Math"/>
                                    </a:rPr>
                                    <m:t>𝟐</m:t>
                                  </m:r>
                                </m:sup>
                              </m:sSup>
                              <m:sSup>
                                <m:sSupPr>
                                  <m:ctrlPr>
                                    <a:rPr lang="en-US" sz="1600" b="1" i="1">
                                      <a:solidFill>
                                        <a:srgbClr val="000000"/>
                                      </a:solidFill>
                                      <a:latin typeface="Cambria Math"/>
                                    </a:rPr>
                                  </m:ctrlPr>
                                </m:sSup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𝐂</m:t>
                                      </m:r>
                                    </m:e>
                                    <m:sub>
                                      <m:r>
                                        <a:rPr lang="en-US" sz="1600" b="1">
                                          <a:solidFill>
                                            <a:srgbClr val="000000"/>
                                          </a:solidFill>
                                          <a:latin typeface="Cambria Math"/>
                                          <a:ea typeface="Cambria Math"/>
                                        </a:rPr>
                                        <m:t>𝐠𝐬</m:t>
                                      </m:r>
                                    </m:sub>
                                  </m:sSub>
                                </m:e>
                                <m:sup>
                                  <m:r>
                                    <a:rPr lang="en-US" sz="1600" b="1">
                                      <a:solidFill>
                                        <a:srgbClr val="000000"/>
                                      </a:solidFill>
                                      <a:latin typeface="Cambria Math"/>
                                    </a:rPr>
                                    <m:t>𝟐</m:t>
                                  </m:r>
                                </m:sup>
                              </m:sSup>
                            </m:den>
                          </m:f>
                        </m:e>
                      </m:rad>
                    </m:oMath>
                  </m:oMathPara>
                </a14:m>
                <a:endParaRPr lang="en-US" sz="1600" b="1" dirty="0">
                  <a:solidFill>
                    <a:srgbClr val="000000"/>
                  </a:solidFill>
                </a:endParaRPr>
              </a:p>
            </p:txBody>
          </p:sp>
        </mc:Choice>
        <mc:Fallback xmlns="">
          <p:sp>
            <p:nvSpPr>
              <p:cNvPr id="17" name="TextBox 16"/>
              <p:cNvSpPr txBox="1">
                <a:spLocks noRot="1" noChangeAspect="1" noMove="1" noResize="1" noEditPoints="1" noAdjustHandles="1" noChangeArrowheads="1" noChangeShapeType="1" noTextEdit="1"/>
              </p:cNvSpPr>
              <p:nvPr/>
            </p:nvSpPr>
            <p:spPr>
              <a:xfrm>
                <a:off x="4267200" y="5160491"/>
                <a:ext cx="4114800" cy="819840"/>
              </a:xfrm>
              <a:prstGeom prst="rect">
                <a:avLst/>
              </a:prstGeom>
              <a:blipFill rotWithShape="1">
                <a:blip r:embed="rId7"/>
                <a:stretch>
                  <a:fillRect/>
                </a:stretch>
              </a:blipFill>
            </p:spPr>
            <p:txBody>
              <a:bodyPr/>
              <a:lstStyle/>
              <a:p>
                <a:r>
                  <a:rPr lang="en-US">
                    <a:noFill/>
                  </a:rPr>
                  <a:t> </a:t>
                </a:r>
              </a:p>
            </p:txBody>
          </p:sp>
        </mc:Fallback>
      </mc:AlternateContent>
      <p:sp>
        <p:nvSpPr>
          <p:cNvPr id="18" name="Curved Up Arrow 17"/>
          <p:cNvSpPr/>
          <p:nvPr/>
        </p:nvSpPr>
        <p:spPr>
          <a:xfrm rot="4089461">
            <a:off x="3605691" y="5187259"/>
            <a:ext cx="685800" cy="411612"/>
          </a:xfrm>
          <a:prstGeom prst="curvedUp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TextBox 2"/>
          <p:cNvSpPr txBox="1">
            <a:spLocks noChangeArrowheads="1"/>
          </p:cNvSpPr>
          <p:nvPr/>
        </p:nvSpPr>
        <p:spPr bwMode="auto">
          <a:xfrm>
            <a:off x="505782" y="4038600"/>
            <a:ext cx="3124200"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smtClean="0">
                <a:solidFill>
                  <a:srgbClr val="000000"/>
                </a:solidFill>
                <a:latin typeface="Franklin Gothic Medium Cond" pitchFamily="34" charset="0"/>
              </a:rPr>
              <a:t>Ex) If you apply, </a:t>
            </a:r>
            <a:r>
              <a:rPr lang="en-US" sz="1600" b="1" dirty="0" err="1" smtClean="0">
                <a:solidFill>
                  <a:srgbClr val="000000"/>
                </a:solidFill>
                <a:latin typeface="Franklin Gothic Medium Cond" pitchFamily="34" charset="0"/>
              </a:rPr>
              <a:t>R</a:t>
            </a:r>
            <a:r>
              <a:rPr lang="en-US" sz="1600" b="1" baseline="-25000" dirty="0" err="1" smtClean="0">
                <a:solidFill>
                  <a:srgbClr val="000000"/>
                </a:solidFill>
                <a:latin typeface="Franklin Gothic Medium Cond" pitchFamily="34" charset="0"/>
              </a:rPr>
              <a:t>g</a:t>
            </a:r>
            <a:r>
              <a:rPr lang="en-US" sz="1600" b="1" dirty="0" smtClean="0">
                <a:solidFill>
                  <a:srgbClr val="000000"/>
                </a:solidFill>
                <a:latin typeface="Franklin Gothic Medium Cond" pitchFamily="34" charset="0"/>
              </a:rPr>
              <a:t>=3</a:t>
            </a:r>
            <a:r>
              <a:rPr lang="en-US" sz="1600" b="1" dirty="0" smtClean="0">
                <a:solidFill>
                  <a:srgbClr val="000000"/>
                </a:solidFill>
                <a:latin typeface="Symbol" pitchFamily="18" charset="2"/>
              </a:rPr>
              <a:t>W</a:t>
            </a:r>
            <a:r>
              <a:rPr lang="en-US" sz="1600" b="1" dirty="0" smtClean="0">
                <a:solidFill>
                  <a:srgbClr val="000000"/>
                </a:solidFill>
                <a:latin typeface="Franklin Gothic Medium Cond" pitchFamily="34" charset="0"/>
              </a:rPr>
              <a:t>, </a:t>
            </a:r>
            <a:r>
              <a:rPr lang="en-US" sz="1600" b="1" dirty="0" smtClean="0">
                <a:solidFill>
                  <a:srgbClr val="000000"/>
                </a:solidFill>
                <a:latin typeface="Symbol" pitchFamily="18" charset="2"/>
              </a:rPr>
              <a:t>g</a:t>
            </a:r>
            <a:r>
              <a:rPr lang="en-US" sz="1600" b="1" dirty="0" smtClean="0">
                <a:solidFill>
                  <a:srgbClr val="000000"/>
                </a:solidFill>
                <a:latin typeface="Franklin Gothic Medium Cond" pitchFamily="34" charset="0"/>
              </a:rPr>
              <a:t>=3.5, </a:t>
            </a:r>
            <a:r>
              <a:rPr lang="en-US" sz="1600" b="1" dirty="0" smtClean="0">
                <a:solidFill>
                  <a:srgbClr val="000000"/>
                </a:solidFill>
                <a:latin typeface="Symbol" pitchFamily="18" charset="2"/>
              </a:rPr>
              <a:t>w</a:t>
            </a:r>
            <a:r>
              <a:rPr lang="en-US" sz="1600" b="1" dirty="0" smtClean="0">
                <a:solidFill>
                  <a:srgbClr val="000000"/>
                </a:solidFill>
                <a:latin typeface="Franklin Gothic Medium Cond" pitchFamily="34" charset="0"/>
              </a:rPr>
              <a:t>=2</a:t>
            </a:r>
            <a:r>
              <a:rPr lang="en-US" sz="1600" b="1" dirty="0" smtClean="0">
                <a:solidFill>
                  <a:srgbClr val="000000"/>
                </a:solidFill>
                <a:latin typeface="Symbol" pitchFamily="18" charset="2"/>
              </a:rPr>
              <a:t>p</a:t>
            </a:r>
            <a:r>
              <a:rPr lang="en-US" sz="1600" b="1" dirty="0" smtClean="0">
                <a:solidFill>
                  <a:srgbClr val="000000"/>
                </a:solidFill>
                <a:latin typeface="Franklin Gothic Medium Cond" pitchFamily="34" charset="0"/>
              </a:rPr>
              <a:t>x2.5 GHz, W=180um, L=0.18um, C</a:t>
            </a:r>
            <a:r>
              <a:rPr lang="en-US" sz="1600" b="1" baseline="-25000" dirty="0" smtClean="0">
                <a:solidFill>
                  <a:srgbClr val="000000"/>
                </a:solidFill>
                <a:latin typeface="Franklin Gothic Medium Cond" pitchFamily="34" charset="0"/>
              </a:rPr>
              <a:t>ox</a:t>
            </a:r>
            <a:r>
              <a:rPr lang="en-US" sz="1600" b="1" dirty="0" smtClean="0">
                <a:solidFill>
                  <a:srgbClr val="000000"/>
                </a:solidFill>
                <a:latin typeface="Franklin Gothic Medium Cond" pitchFamily="34" charset="0"/>
              </a:rPr>
              <a:t>=1uF/cm</a:t>
            </a:r>
            <a:r>
              <a:rPr lang="en-US" sz="1600" b="1" baseline="30000" dirty="0" smtClean="0">
                <a:solidFill>
                  <a:srgbClr val="000000"/>
                </a:solidFill>
                <a:latin typeface="Franklin Gothic Medium Cond" pitchFamily="34" charset="0"/>
              </a:rPr>
              <a:t>2</a:t>
            </a:r>
            <a:r>
              <a:rPr lang="en-US" sz="1600" b="1" dirty="0" smtClean="0">
                <a:solidFill>
                  <a:srgbClr val="000000"/>
                </a:solidFill>
                <a:latin typeface="Franklin Gothic Medium Cond" pitchFamily="34" charset="0"/>
              </a:rPr>
              <a:t> (for 0.18um CMOS), </a:t>
            </a:r>
            <a:r>
              <a:rPr lang="en-US" sz="1600" b="1" dirty="0" err="1" smtClean="0">
                <a:solidFill>
                  <a:srgbClr val="000000"/>
                </a:solidFill>
                <a:latin typeface="Franklin Gothic Medium Cond" pitchFamily="34" charset="0"/>
              </a:rPr>
              <a:t>C</a:t>
            </a:r>
            <a:r>
              <a:rPr lang="en-US" sz="1600" b="1" baseline="-25000" dirty="0" err="1" smtClean="0">
                <a:solidFill>
                  <a:srgbClr val="000000"/>
                </a:solidFill>
                <a:latin typeface="Franklin Gothic Medium Cond" pitchFamily="34" charset="0"/>
              </a:rPr>
              <a:t>gs</a:t>
            </a:r>
            <a:r>
              <a:rPr lang="en-US" sz="1600" b="1" dirty="0" smtClean="0">
                <a:solidFill>
                  <a:srgbClr val="000000"/>
                </a:solidFill>
                <a:latin typeface="Franklin Gothic Medium Cond" pitchFamily="34" charset="0"/>
              </a:rPr>
              <a:t>=2/3 </a:t>
            </a:r>
            <a:r>
              <a:rPr lang="en-US" sz="1600" b="1" dirty="0" err="1" smtClean="0">
                <a:solidFill>
                  <a:srgbClr val="000000"/>
                </a:solidFill>
                <a:latin typeface="Franklin Gothic Medium Cond" pitchFamily="34" charset="0"/>
              </a:rPr>
              <a:t>C</a:t>
            </a:r>
            <a:r>
              <a:rPr lang="en-US" sz="1600" b="1" baseline="-25000" dirty="0" err="1" smtClean="0">
                <a:solidFill>
                  <a:srgbClr val="000000"/>
                </a:solidFill>
                <a:latin typeface="Franklin Gothic Medium Cond" pitchFamily="34" charset="0"/>
              </a:rPr>
              <a:t>ox</a:t>
            </a:r>
            <a:r>
              <a:rPr lang="en-US" sz="1600" b="1" dirty="0" err="1" smtClean="0">
                <a:solidFill>
                  <a:srgbClr val="000000"/>
                </a:solidFill>
                <a:latin typeface="Franklin Gothic Medium Cond" pitchFamily="34" charset="0"/>
              </a:rPr>
              <a:t>WL</a:t>
            </a:r>
            <a:r>
              <a:rPr lang="en-US" sz="1600" b="1" dirty="0" smtClean="0">
                <a:solidFill>
                  <a:srgbClr val="000000"/>
                </a:solidFill>
                <a:latin typeface="Franklin Gothic Medium Cond" pitchFamily="34" charset="0"/>
              </a:rPr>
              <a:t>=324 </a:t>
            </a:r>
            <a:r>
              <a:rPr lang="en-US" sz="1600" b="1" dirty="0" err="1" smtClean="0">
                <a:solidFill>
                  <a:srgbClr val="000000"/>
                </a:solidFill>
                <a:latin typeface="Franklin Gothic Medium Cond" pitchFamily="34" charset="0"/>
              </a:rPr>
              <a:t>fF</a:t>
            </a:r>
            <a:r>
              <a:rPr lang="en-US" sz="1600" b="1" dirty="0" smtClean="0">
                <a:solidFill>
                  <a:srgbClr val="000000"/>
                </a:solidFill>
                <a:latin typeface="Franklin Gothic Medium Cond" pitchFamily="34" charset="0"/>
              </a:rPr>
              <a:t>, </a:t>
            </a:r>
            <a:r>
              <a:rPr lang="en-US" sz="1600" b="1" dirty="0" err="1" smtClean="0">
                <a:solidFill>
                  <a:srgbClr val="000000"/>
                </a:solidFill>
                <a:latin typeface="Franklin Gothic Medium Cond" pitchFamily="34" charset="0"/>
              </a:rPr>
              <a:t>g</a:t>
            </a:r>
            <a:r>
              <a:rPr lang="en-US" sz="1600" b="1" baseline="-25000" dirty="0" err="1" smtClean="0">
                <a:solidFill>
                  <a:srgbClr val="000000"/>
                </a:solidFill>
                <a:latin typeface="Franklin Gothic Medium Cond" pitchFamily="34" charset="0"/>
              </a:rPr>
              <a:t>m</a:t>
            </a:r>
            <a:r>
              <a:rPr lang="en-US" sz="1600" b="1" dirty="0" smtClean="0">
                <a:solidFill>
                  <a:srgbClr val="000000"/>
                </a:solidFill>
                <a:latin typeface="Franklin Gothic Medium Cond" pitchFamily="34" charset="0"/>
              </a:rPr>
              <a:t>=60mS, </a:t>
            </a:r>
          </a:p>
          <a:p>
            <a:pPr marL="0" indent="0" eaLnBrk="1" hangingPunct="1"/>
            <a:r>
              <a:rPr lang="en-US" sz="1600" b="1" dirty="0" smtClean="0">
                <a:solidFill>
                  <a:srgbClr val="000000"/>
                </a:solidFill>
                <a:latin typeface="Franklin Gothic Medium Cond" pitchFamily="34" charset="0"/>
              </a:rPr>
              <a:t>then, </a:t>
            </a:r>
            <a:r>
              <a:rPr lang="en-US" sz="1600" b="1" dirty="0" err="1" smtClean="0">
                <a:solidFill>
                  <a:srgbClr val="FF0000"/>
                </a:solidFill>
                <a:latin typeface="Franklin Gothic Medium Cond" pitchFamily="34" charset="0"/>
              </a:rPr>
              <a:t>R</a:t>
            </a:r>
            <a:r>
              <a:rPr lang="en-US" sz="1600" b="1" baseline="-25000" dirty="0" err="1" smtClean="0">
                <a:solidFill>
                  <a:srgbClr val="FF0000"/>
                </a:solidFill>
                <a:latin typeface="Franklin Gothic Medium Cond" pitchFamily="34" charset="0"/>
              </a:rPr>
              <a:t>s,opt</a:t>
            </a:r>
            <a:r>
              <a:rPr lang="en-US" sz="1600" b="1" dirty="0" smtClean="0">
                <a:solidFill>
                  <a:srgbClr val="FF0000"/>
                </a:solidFill>
                <a:latin typeface="Franklin Gothic Medium Cond" pitchFamily="34" charset="0"/>
              </a:rPr>
              <a:t>=201.5</a:t>
            </a:r>
            <a:r>
              <a:rPr lang="en-US" sz="1600" b="1" dirty="0" smtClean="0">
                <a:solidFill>
                  <a:srgbClr val="FF0000"/>
                </a:solidFill>
                <a:latin typeface="Symbol" pitchFamily="18" charset="2"/>
              </a:rPr>
              <a:t>W</a:t>
            </a:r>
            <a:r>
              <a:rPr lang="en-US" sz="1600" b="1" dirty="0" smtClean="0">
                <a:solidFill>
                  <a:srgbClr val="FF0000"/>
                </a:solidFill>
                <a:latin typeface="Franklin Gothic Medium Cond" pitchFamily="34" charset="0"/>
              </a:rPr>
              <a:t>, F=1.62, </a:t>
            </a:r>
            <a:r>
              <a:rPr lang="en-US" sz="1600" b="1" dirty="0" err="1" smtClean="0">
                <a:solidFill>
                  <a:srgbClr val="FF0000"/>
                </a:solidFill>
                <a:latin typeface="Franklin Gothic Medium Cond" pitchFamily="34" charset="0"/>
              </a:rPr>
              <a:t>NF</a:t>
            </a:r>
            <a:r>
              <a:rPr lang="en-US" sz="1600" b="1" baseline="-25000" dirty="0" err="1" smtClean="0">
                <a:solidFill>
                  <a:srgbClr val="FF0000"/>
                </a:solidFill>
                <a:latin typeface="Franklin Gothic Medium Cond" pitchFamily="34" charset="0"/>
              </a:rPr>
              <a:t>opt</a:t>
            </a:r>
            <a:r>
              <a:rPr lang="en-US" sz="1600" b="1" dirty="0" smtClean="0">
                <a:solidFill>
                  <a:srgbClr val="FF0000"/>
                </a:solidFill>
                <a:latin typeface="Franklin Gothic Medium Cond" pitchFamily="34" charset="0"/>
              </a:rPr>
              <a:t>=10log(F)=2.1 </a:t>
            </a:r>
            <a:r>
              <a:rPr lang="en-US" sz="1600" b="1" dirty="0" err="1" smtClean="0">
                <a:solidFill>
                  <a:srgbClr val="FF0000"/>
                </a:solidFill>
                <a:latin typeface="Franklin Gothic Medium Cond" pitchFamily="34" charset="0"/>
              </a:rPr>
              <a:t>dB</a:t>
            </a:r>
            <a:r>
              <a:rPr lang="en-US" sz="1600" b="1" dirty="0" err="1" smtClean="0">
                <a:solidFill>
                  <a:srgbClr val="000000"/>
                </a:solidFill>
                <a:latin typeface="Franklin Gothic Medium Cond" pitchFamily="34" charset="0"/>
              </a:rPr>
              <a:t>.</a:t>
            </a:r>
            <a:r>
              <a:rPr lang="en-US" sz="1600" b="1" dirty="0" smtClean="0">
                <a:solidFill>
                  <a:srgbClr val="000000"/>
                </a:solidFill>
                <a:latin typeface="Franklin Gothic Medium Cond" pitchFamily="34" charset="0"/>
              </a:rPr>
              <a:t>  </a:t>
            </a:r>
            <a:endParaRPr lang="en-US" sz="1600" b="1" dirty="0">
              <a:solidFill>
                <a:srgbClr val="000000"/>
              </a:solidFill>
              <a:latin typeface="Franklin Gothic Medium Cond" pitchFamily="34" charset="0"/>
            </a:endParaRPr>
          </a:p>
        </p:txBody>
      </p:sp>
      <p:sp>
        <p:nvSpPr>
          <p:cNvPr id="21" name="TextBox 2"/>
          <p:cNvSpPr txBox="1">
            <a:spLocks noChangeArrowheads="1"/>
          </p:cNvSpPr>
          <p:nvPr/>
        </p:nvSpPr>
        <p:spPr bwMode="auto">
          <a:xfrm>
            <a:off x="533400" y="5638800"/>
            <a:ext cx="30480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FF"/>
                </a:solidFill>
                <a:latin typeface="Franklin Gothic Medium Cond" pitchFamily="34" charset="0"/>
              </a:rPr>
              <a:t>This result is a lot better than previous one. Can we do better? </a:t>
            </a:r>
            <a:endParaRPr lang="en-US" b="1" baseline="-25000" dirty="0">
              <a:solidFill>
                <a:srgbClr val="0000FF"/>
              </a:solidFill>
              <a:latin typeface="Franklin Gothic Medium Cond" pitchFamily="34" charset="0"/>
            </a:endParaRPr>
          </a:p>
        </p:txBody>
      </p:sp>
      <p:sp>
        <p:nvSpPr>
          <p:cNvPr id="3" name="Slide Number Placeholder 2"/>
          <p:cNvSpPr>
            <a:spLocks noGrp="1"/>
          </p:cNvSpPr>
          <p:nvPr>
            <p:ph type="sldNum" sz="quarter" idx="11"/>
          </p:nvPr>
        </p:nvSpPr>
        <p:spPr/>
        <p:txBody>
          <a:bodyPr/>
          <a:lstStyle/>
          <a:p>
            <a:pPr>
              <a:defRPr/>
            </a:pPr>
            <a:fld id="{18299DBC-902B-41D7-A3A4-44EB87A37C73}" type="slidenum">
              <a:rPr lang="en-US" smtClean="0"/>
              <a:pPr>
                <a:defRPr/>
              </a:pPr>
              <a:t>54</a:t>
            </a:fld>
            <a:endParaRPr lang="en-US"/>
          </a:p>
        </p:txBody>
      </p:sp>
    </p:spTree>
    <p:extLst>
      <p:ext uri="{BB962C8B-B14F-4D97-AF65-F5344CB8AC3E}">
        <p14:creationId xmlns:p14="http://schemas.microsoft.com/office/powerpoint/2010/main" val="483516287"/>
      </p:ext>
    </p:extLst>
  </p:cSld>
  <p:clrMapOvr>
    <a:masterClrMapping/>
  </p:clrMapOvr>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Classical 2-Port Noise Theory (intro)</a:t>
            </a:r>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917738378"/>
              </p:ext>
            </p:extLst>
          </p:nvPr>
        </p:nvGraphicFramePr>
        <p:xfrm>
          <a:off x="2200872" y="2362200"/>
          <a:ext cx="3971328" cy="1913430"/>
        </p:xfrm>
        <a:graphic>
          <a:graphicData uri="http://schemas.openxmlformats.org/presentationml/2006/ole">
            <mc:AlternateContent xmlns:mc="http://schemas.openxmlformats.org/markup-compatibility/2006">
              <mc:Choice xmlns:v="urn:schemas-microsoft-com:vml" Requires="v">
                <p:oleObj spid="_x0000_s67686" name="Visio" r:id="rId3" imgW="2138913" imgH="1030860" progId="Visio.Drawing.11">
                  <p:embed/>
                </p:oleObj>
              </mc:Choice>
              <mc:Fallback>
                <p:oleObj name="Visio" r:id="rId3" imgW="2138913" imgH="1030860" progId="Visio.Drawing.11">
                  <p:embed/>
                  <p:pic>
                    <p:nvPicPr>
                      <p:cNvPr id="0" name=""/>
                      <p:cNvPicPr/>
                      <p:nvPr/>
                    </p:nvPicPr>
                    <p:blipFill>
                      <a:blip r:embed="rId4"/>
                      <a:stretch>
                        <a:fillRect/>
                      </a:stretch>
                    </p:blipFill>
                    <p:spPr>
                      <a:xfrm>
                        <a:off x="2200872" y="2362200"/>
                        <a:ext cx="3971328" cy="1913430"/>
                      </a:xfrm>
                      <a:prstGeom prst="rect">
                        <a:avLst/>
                      </a:prstGeom>
                    </p:spPr>
                  </p:pic>
                </p:oleObj>
              </mc:Fallback>
            </mc:AlternateContent>
          </a:graphicData>
        </a:graphic>
      </p:graphicFrame>
      <p:sp>
        <p:nvSpPr>
          <p:cNvPr id="5" name="TextBox 2"/>
          <p:cNvSpPr txBox="1">
            <a:spLocks noChangeArrowheads="1"/>
          </p:cNvSpPr>
          <p:nvPr/>
        </p:nvSpPr>
        <p:spPr bwMode="auto">
          <a:xfrm>
            <a:off x="1295400" y="1600200"/>
            <a:ext cx="71628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As we have seen in the previous example, there is optimum source impedance, </a:t>
            </a:r>
            <a:r>
              <a:rPr lang="en-US" b="1" dirty="0" err="1" smtClean="0">
                <a:solidFill>
                  <a:srgbClr val="000000"/>
                </a:solidFill>
                <a:latin typeface="Franklin Gothic Medium Cond" pitchFamily="34" charset="0"/>
              </a:rPr>
              <a:t>Zs</a:t>
            </a:r>
            <a:r>
              <a:rPr lang="en-US" b="1" dirty="0" smtClean="0">
                <a:solidFill>
                  <a:srgbClr val="000000"/>
                </a:solidFill>
                <a:latin typeface="Franklin Gothic Medium Cond" pitchFamily="34" charset="0"/>
              </a:rPr>
              <a:t>, where noise factor will be minimized for a given noisy 2-port network. </a:t>
            </a:r>
            <a:endParaRPr lang="en-US" b="1" dirty="0">
              <a:solidFill>
                <a:srgbClr val="000000"/>
              </a:solidFill>
              <a:latin typeface="Franklin Gothic Medium Cond" pitchFamily="34" charset="0"/>
            </a:endParaRPr>
          </a:p>
        </p:txBody>
      </p:sp>
      <p:sp>
        <p:nvSpPr>
          <p:cNvPr id="6" name="TextBox 2"/>
          <p:cNvSpPr txBox="1">
            <a:spLocks noChangeArrowheads="1"/>
          </p:cNvSpPr>
          <p:nvPr/>
        </p:nvSpPr>
        <p:spPr bwMode="auto">
          <a:xfrm>
            <a:off x="1295400" y="4382869"/>
            <a:ext cx="71628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How can we find the optimum </a:t>
            </a:r>
            <a:r>
              <a:rPr lang="en-US" b="1" dirty="0" err="1" smtClean="0">
                <a:solidFill>
                  <a:srgbClr val="000000"/>
                </a:solidFill>
                <a:latin typeface="Franklin Gothic Medium Cond" pitchFamily="34" charset="0"/>
              </a:rPr>
              <a:t>Zs</a:t>
            </a:r>
            <a:r>
              <a:rPr lang="en-US" b="1" dirty="0" smtClean="0">
                <a:solidFill>
                  <a:srgbClr val="000000"/>
                </a:solidFill>
                <a:latin typeface="Franklin Gothic Medium Cond" pitchFamily="34" charset="0"/>
              </a:rPr>
              <a:t>? To answer this question, we need to develop a classical 2-port noise theory. </a:t>
            </a:r>
            <a:endParaRPr lang="en-US" b="1" dirty="0">
              <a:solidFill>
                <a:srgbClr val="000000"/>
              </a:solidFill>
              <a:latin typeface="Franklin Gothic Medium Cond" pitchFamily="34" charset="0"/>
            </a:endParaRPr>
          </a:p>
        </p:txBody>
      </p:sp>
      <p:sp>
        <p:nvSpPr>
          <p:cNvPr id="7" name="Slide Number Placeholder 6"/>
          <p:cNvSpPr>
            <a:spLocks noGrp="1"/>
          </p:cNvSpPr>
          <p:nvPr>
            <p:ph type="sldNum" sz="quarter" idx="11"/>
          </p:nvPr>
        </p:nvSpPr>
        <p:spPr/>
        <p:txBody>
          <a:bodyPr/>
          <a:lstStyle/>
          <a:p>
            <a:pPr>
              <a:defRPr/>
            </a:pPr>
            <a:fld id="{18299DBC-902B-41D7-A3A4-44EB87A37C73}" type="slidenum">
              <a:rPr lang="en-US" smtClean="0"/>
              <a:pPr>
                <a:defRPr/>
              </a:pPr>
              <a:t>55</a:t>
            </a:fld>
            <a:endParaRPr lang="en-US"/>
          </a:p>
        </p:txBody>
      </p:sp>
    </p:spTree>
    <p:extLst>
      <p:ext uri="{BB962C8B-B14F-4D97-AF65-F5344CB8AC3E}">
        <p14:creationId xmlns:p14="http://schemas.microsoft.com/office/powerpoint/2010/main" val="3048440719"/>
      </p:ext>
    </p:extLst>
  </p:cSld>
  <p:clrMapOvr>
    <a:masterClrMapping/>
  </p:clrMapOvr>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Classical 2-Port Noise Theory (1)</a:t>
            </a:r>
            <a:endParaRPr lang="en-US" dirty="0"/>
          </a:p>
        </p:txBody>
      </p:sp>
      <p:graphicFrame>
        <p:nvGraphicFramePr>
          <p:cNvPr id="3" name="Object 2"/>
          <p:cNvGraphicFramePr>
            <a:graphicFrameLocks noChangeAspect="1"/>
          </p:cNvGraphicFramePr>
          <p:nvPr>
            <p:extLst>
              <p:ext uri="{D42A27DB-BD31-4B8C-83A1-F6EECF244321}">
                <p14:modId xmlns:p14="http://schemas.microsoft.com/office/powerpoint/2010/main" val="1494536593"/>
              </p:ext>
            </p:extLst>
          </p:nvPr>
        </p:nvGraphicFramePr>
        <p:xfrm>
          <a:off x="533400" y="1371599"/>
          <a:ext cx="4565650" cy="4973417"/>
        </p:xfrm>
        <a:graphic>
          <a:graphicData uri="http://schemas.openxmlformats.org/presentationml/2006/ole">
            <mc:AlternateContent xmlns:mc="http://schemas.openxmlformats.org/markup-compatibility/2006">
              <mc:Choice xmlns:v="urn:schemas-microsoft-com:vml" Requires="v">
                <p:oleObj spid="_x0000_s68710" name="Visio" r:id="rId3" imgW="3010091" imgH="3182220" progId="Visio.Drawing.11">
                  <p:embed/>
                </p:oleObj>
              </mc:Choice>
              <mc:Fallback>
                <p:oleObj name="Visio" r:id="rId3" imgW="3010091" imgH="3182220" progId="Visio.Drawing.11">
                  <p:embed/>
                  <p:pic>
                    <p:nvPicPr>
                      <p:cNvPr id="0" name=""/>
                      <p:cNvPicPr/>
                      <p:nvPr/>
                    </p:nvPicPr>
                    <p:blipFill>
                      <a:blip r:embed="rId4"/>
                      <a:stretch>
                        <a:fillRect/>
                      </a:stretch>
                    </p:blipFill>
                    <p:spPr>
                      <a:xfrm>
                        <a:off x="533400" y="1371599"/>
                        <a:ext cx="4565650" cy="4973417"/>
                      </a:xfrm>
                      <a:prstGeom prst="rect">
                        <a:avLst/>
                      </a:prstGeom>
                    </p:spPr>
                  </p:pic>
                </p:oleObj>
              </mc:Fallback>
            </mc:AlternateContent>
          </a:graphicData>
        </a:graphic>
      </p:graphicFrame>
      <p:sp>
        <p:nvSpPr>
          <p:cNvPr id="7" name="Striped Right Arrow 6"/>
          <p:cNvSpPr/>
          <p:nvPr/>
        </p:nvSpPr>
        <p:spPr>
          <a:xfrm>
            <a:off x="2667000" y="5226270"/>
            <a:ext cx="152400" cy="3810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2"/>
          <p:cNvSpPr txBox="1">
            <a:spLocks noChangeArrowheads="1"/>
          </p:cNvSpPr>
          <p:nvPr/>
        </p:nvSpPr>
        <p:spPr bwMode="auto">
          <a:xfrm>
            <a:off x="4343400" y="1792069"/>
            <a:ext cx="35814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First, let’s draw noisy 2-port network with equivalent input noise sources.</a:t>
            </a:r>
            <a:endParaRPr lang="en-US" b="1" dirty="0">
              <a:solidFill>
                <a:srgbClr val="000000"/>
              </a:solidFill>
              <a:latin typeface="Franklin Gothic Medium Cond" pitchFamily="34" charset="0"/>
            </a:endParaRPr>
          </a:p>
        </p:txBody>
      </p:sp>
      <p:sp>
        <p:nvSpPr>
          <p:cNvPr id="9" name="TextBox 2"/>
          <p:cNvSpPr txBox="1">
            <a:spLocks noChangeArrowheads="1"/>
          </p:cNvSpPr>
          <p:nvPr/>
        </p:nvSpPr>
        <p:spPr bwMode="auto">
          <a:xfrm>
            <a:off x="4343400" y="3276600"/>
            <a:ext cx="358140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Next, apply input source with Norton equivalent form (</a:t>
            </a:r>
            <a:r>
              <a:rPr lang="en-US" b="1" dirty="0" err="1" smtClean="0">
                <a:solidFill>
                  <a:srgbClr val="000000"/>
                </a:solidFill>
                <a:latin typeface="Franklin Gothic Medium Cond" pitchFamily="34" charset="0"/>
              </a:rPr>
              <a:t>Y</a:t>
            </a:r>
            <a:r>
              <a:rPr lang="en-US" b="1" baseline="-25000" dirty="0" err="1" smtClean="0">
                <a:solidFill>
                  <a:srgbClr val="000000"/>
                </a:solidFill>
                <a:latin typeface="Franklin Gothic Medium Cond" pitchFamily="34" charset="0"/>
              </a:rPr>
              <a:t>s</a:t>
            </a:r>
            <a:r>
              <a:rPr lang="en-US" b="1" dirty="0" smtClean="0">
                <a:solidFill>
                  <a:srgbClr val="000000"/>
                </a:solidFill>
                <a:latin typeface="Franklin Gothic Medium Cond" pitchFamily="34" charset="0"/>
              </a:rPr>
              <a:t>: source admittance, i</a:t>
            </a:r>
            <a:r>
              <a:rPr lang="en-US" b="1" baseline="-25000" dirty="0" smtClean="0">
                <a:solidFill>
                  <a:srgbClr val="000000"/>
                </a:solidFill>
                <a:latin typeface="Franklin Gothic Medium Cond" pitchFamily="34" charset="0"/>
              </a:rPr>
              <a:t>s</a:t>
            </a:r>
            <a:r>
              <a:rPr lang="en-US" b="1" dirty="0" smtClean="0">
                <a:solidFill>
                  <a:srgbClr val="000000"/>
                </a:solidFill>
                <a:latin typeface="Franklin Gothic Medium Cond" pitchFamily="34" charset="0"/>
              </a:rPr>
              <a:t>: noise current from the source admittance) .</a:t>
            </a:r>
            <a:endParaRPr lang="en-US" b="1" dirty="0">
              <a:solidFill>
                <a:srgbClr val="000000"/>
              </a:solidFill>
              <a:latin typeface="Franklin Gothic Medium Cond" pitchFamily="34" charset="0"/>
            </a:endParaRPr>
          </a:p>
        </p:txBody>
      </p:sp>
      <p:cxnSp>
        <p:nvCxnSpPr>
          <p:cNvPr id="10" name="Straight Connector 9"/>
          <p:cNvCxnSpPr/>
          <p:nvPr/>
        </p:nvCxnSpPr>
        <p:spPr>
          <a:xfrm>
            <a:off x="5736020" y="3886200"/>
            <a:ext cx="228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TextBox 2"/>
          <p:cNvSpPr txBox="1">
            <a:spLocks noChangeArrowheads="1"/>
          </p:cNvSpPr>
          <p:nvPr/>
        </p:nvSpPr>
        <p:spPr bwMode="auto">
          <a:xfrm>
            <a:off x="4343400" y="4743271"/>
            <a:ext cx="35814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Then let’s change whole input part in Norton form.</a:t>
            </a:r>
            <a:endParaRPr lang="en-US" b="1"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12" name="TextBox 11"/>
              <p:cNvSpPr txBox="1"/>
              <p:nvPr/>
            </p:nvSpPr>
            <p:spPr>
              <a:xfrm>
                <a:off x="4648200" y="5374907"/>
                <a:ext cx="2133600" cy="340093"/>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acc>
                        <m:accPr>
                          <m:chr m:val="̅"/>
                          <m:ctrlPr>
                            <a:rPr lang="en-US" sz="1600" b="1" i="1" smtClean="0">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i="0" smtClean="0">
                                  <a:solidFill>
                                    <a:srgbClr val="000000"/>
                                  </a:solidFill>
                                  <a:latin typeface="Cambria Math"/>
                                  <a:ea typeface="Cambria Math"/>
                                </a:rPr>
                                <m:t>𝐢</m:t>
                              </m:r>
                            </m:e>
                            <m:sub>
                              <m:r>
                                <a:rPr lang="en-US" sz="1600" b="1" i="0" smtClean="0">
                                  <a:solidFill>
                                    <a:srgbClr val="000000"/>
                                  </a:solidFill>
                                  <a:latin typeface="Cambria Math"/>
                                  <a:ea typeface="Cambria Math"/>
                                </a:rPr>
                                <m:t>𝐧𝐓</m:t>
                              </m:r>
                            </m:sub>
                          </m:sSub>
                        </m:e>
                      </m:acc>
                      <m:r>
                        <a:rPr lang="en-US" sz="1600" b="1" i="0">
                          <a:solidFill>
                            <a:srgbClr val="000000"/>
                          </a:solidFill>
                          <a:latin typeface="Cambria Math"/>
                        </a:rPr>
                        <m:t>=</m:t>
                      </m:r>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𝐢</m:t>
                              </m:r>
                            </m:e>
                            <m:sub>
                              <m:r>
                                <a:rPr lang="en-US" sz="1600" b="1" i="0" smtClean="0">
                                  <a:solidFill>
                                    <a:srgbClr val="000000"/>
                                  </a:solidFill>
                                  <a:latin typeface="Cambria Math"/>
                                  <a:ea typeface="Cambria Math"/>
                                </a:rPr>
                                <m:t>𝐬</m:t>
                              </m:r>
                            </m:sub>
                          </m:sSub>
                        </m:e>
                      </m:acc>
                      <m:r>
                        <a:rPr lang="en-US" sz="1600" b="1" i="1" smtClean="0">
                          <a:solidFill>
                            <a:srgbClr val="000000"/>
                          </a:solidFill>
                          <a:latin typeface="Cambria Math"/>
                          <a:ea typeface="Cambria Math"/>
                        </a:rPr>
                        <m:t>+</m:t>
                      </m:r>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𝐢</m:t>
                              </m:r>
                            </m:e>
                            <m:sub>
                              <m:r>
                                <a:rPr lang="en-US" sz="1600" b="1">
                                  <a:solidFill>
                                    <a:srgbClr val="000000"/>
                                  </a:solidFill>
                                  <a:latin typeface="Cambria Math"/>
                                  <a:ea typeface="Cambria Math"/>
                                </a:rPr>
                                <m:t>𝐧</m:t>
                              </m:r>
                            </m:sub>
                          </m:sSub>
                        </m:e>
                      </m:acc>
                      <m:r>
                        <a:rPr lang="en-US" sz="1600" b="1" i="1" smtClean="0">
                          <a:solidFill>
                            <a:srgbClr val="000000"/>
                          </a:solidFill>
                          <a:latin typeface="Cambria Math"/>
                          <a:ea typeface="Cambria Math"/>
                        </a:rPr>
                        <m:t>+</m:t>
                      </m:r>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i="0" smtClean="0">
                                  <a:solidFill>
                                    <a:srgbClr val="000000"/>
                                  </a:solidFill>
                                  <a:latin typeface="Cambria Math"/>
                                  <a:ea typeface="Cambria Math"/>
                                </a:rPr>
                                <m:t>𝐯</m:t>
                              </m:r>
                            </m:e>
                            <m:sub>
                              <m:r>
                                <a:rPr lang="en-US" sz="1600" b="1" i="0" smtClean="0">
                                  <a:solidFill>
                                    <a:srgbClr val="000000"/>
                                  </a:solidFill>
                                  <a:latin typeface="Cambria Math"/>
                                  <a:ea typeface="Cambria Math"/>
                                </a:rPr>
                                <m:t>𝐧</m:t>
                              </m:r>
                            </m:sub>
                          </m:sSub>
                        </m:e>
                      </m:acc>
                      <m:sSub>
                        <m:sSubPr>
                          <m:ctrlPr>
                            <a:rPr lang="en-US" sz="1600" b="1" i="1">
                              <a:solidFill>
                                <a:srgbClr val="000000"/>
                              </a:solidFill>
                              <a:latin typeface="Cambria Math"/>
                              <a:ea typeface="Cambria Math"/>
                            </a:rPr>
                          </m:ctrlPr>
                        </m:sSubPr>
                        <m:e>
                          <m:r>
                            <a:rPr lang="en-US" sz="1600" b="1" i="0" smtClean="0">
                              <a:solidFill>
                                <a:srgbClr val="000000"/>
                              </a:solidFill>
                              <a:latin typeface="Cambria Math"/>
                              <a:ea typeface="Cambria Math"/>
                            </a:rPr>
                            <m:t>𝐘</m:t>
                          </m:r>
                        </m:e>
                        <m:sub>
                          <m:r>
                            <a:rPr lang="en-US" sz="1600" b="1" i="0" smtClean="0">
                              <a:solidFill>
                                <a:srgbClr val="000000"/>
                              </a:solidFill>
                              <a:latin typeface="Cambria Math"/>
                              <a:ea typeface="Cambria Math"/>
                            </a:rPr>
                            <m:t>𝐬</m:t>
                          </m:r>
                        </m:sub>
                      </m:sSub>
                    </m:oMath>
                  </m:oMathPara>
                </a14:m>
                <a:endParaRPr lang="en-US" sz="1600" b="1" dirty="0">
                  <a:solidFill>
                    <a:srgbClr val="000000"/>
                  </a:solidFill>
                </a:endParaRPr>
              </a:p>
            </p:txBody>
          </p:sp>
        </mc:Choice>
        <mc:Fallback xmlns="">
          <p:sp>
            <p:nvSpPr>
              <p:cNvPr id="12" name="TextBox 11"/>
              <p:cNvSpPr txBox="1">
                <a:spLocks noRot="1" noChangeAspect="1" noMove="1" noResize="1" noEditPoints="1" noAdjustHandles="1" noChangeArrowheads="1" noChangeShapeType="1" noTextEdit="1"/>
              </p:cNvSpPr>
              <p:nvPr/>
            </p:nvSpPr>
            <p:spPr>
              <a:xfrm>
                <a:off x="4648200" y="5374907"/>
                <a:ext cx="2133600" cy="340093"/>
              </a:xfrm>
              <a:prstGeom prst="rect">
                <a:avLst/>
              </a:prstGeom>
              <a:blipFill rotWithShape="1">
                <a:blip r:embed="rId5"/>
                <a:stretch>
                  <a:fillRect/>
                </a:stretch>
              </a:blipFill>
            </p:spPr>
            <p:txBody>
              <a:bodyPr/>
              <a:lstStyle/>
              <a:p>
                <a:r>
                  <a:rPr lang="en-US">
                    <a:noFill/>
                  </a:rPr>
                  <a:t> </a:t>
                </a:r>
              </a:p>
            </p:txBody>
          </p:sp>
        </mc:Fallback>
      </mc:AlternateContent>
      <p:sp>
        <p:nvSpPr>
          <p:cNvPr id="13" name="Slide Number Placeholder 12"/>
          <p:cNvSpPr>
            <a:spLocks noGrp="1"/>
          </p:cNvSpPr>
          <p:nvPr>
            <p:ph type="sldNum" sz="quarter" idx="11"/>
          </p:nvPr>
        </p:nvSpPr>
        <p:spPr/>
        <p:txBody>
          <a:bodyPr/>
          <a:lstStyle/>
          <a:p>
            <a:pPr>
              <a:defRPr/>
            </a:pPr>
            <a:fld id="{18299DBC-902B-41D7-A3A4-44EB87A37C73}" type="slidenum">
              <a:rPr lang="en-US" smtClean="0"/>
              <a:pPr>
                <a:defRPr/>
              </a:pPr>
              <a:t>56</a:t>
            </a:fld>
            <a:endParaRPr lang="en-US"/>
          </a:p>
        </p:txBody>
      </p:sp>
    </p:spTree>
    <p:extLst>
      <p:ext uri="{BB962C8B-B14F-4D97-AF65-F5344CB8AC3E}">
        <p14:creationId xmlns:p14="http://schemas.microsoft.com/office/powerpoint/2010/main" val="1879890914"/>
      </p:ext>
    </p:extLst>
  </p:cSld>
  <p:clrMapOvr>
    <a:masterClrMapping/>
  </p:clrMapOvr>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5239264" y="4177795"/>
            <a:ext cx="3124200" cy="1810070"/>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Classical 2-Port Noise Theory (2)</a:t>
            </a:r>
            <a:endParaRPr lang="en-US" dirty="0"/>
          </a:p>
        </p:txBody>
      </p:sp>
      <p:sp>
        <p:nvSpPr>
          <p:cNvPr id="7" name="Striped Right Arrow 6"/>
          <p:cNvSpPr/>
          <p:nvPr/>
        </p:nvSpPr>
        <p:spPr>
          <a:xfrm>
            <a:off x="2743200" y="2057399"/>
            <a:ext cx="152400" cy="3810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1" name="TextBox 2"/>
          <p:cNvSpPr txBox="1">
            <a:spLocks noChangeArrowheads="1"/>
          </p:cNvSpPr>
          <p:nvPr/>
        </p:nvSpPr>
        <p:spPr bwMode="auto">
          <a:xfrm>
            <a:off x="4343400" y="1676400"/>
            <a:ext cx="35814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a:solidFill>
                  <a:srgbClr val="000000"/>
                </a:solidFill>
                <a:latin typeface="Franklin Gothic Medium Cond" pitchFamily="34" charset="0"/>
              </a:rPr>
              <a:t>Then let’s change whole input part in Norton form.</a:t>
            </a:r>
          </a:p>
        </p:txBody>
      </p:sp>
      <mc:AlternateContent xmlns:mc="http://schemas.openxmlformats.org/markup-compatibility/2006" xmlns:a14="http://schemas.microsoft.com/office/drawing/2010/main">
        <mc:Choice Requires="a14">
          <p:sp>
            <p:nvSpPr>
              <p:cNvPr id="12" name="TextBox 11"/>
              <p:cNvSpPr txBox="1"/>
              <p:nvPr/>
            </p:nvSpPr>
            <p:spPr>
              <a:xfrm>
                <a:off x="4648200" y="2308036"/>
                <a:ext cx="2133600" cy="340093"/>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𝐢</m:t>
                              </m:r>
                            </m:e>
                            <m:sub>
                              <m:r>
                                <a:rPr lang="en-US" sz="1600" b="1">
                                  <a:solidFill>
                                    <a:srgbClr val="000000"/>
                                  </a:solidFill>
                                  <a:latin typeface="Cambria Math"/>
                                  <a:ea typeface="Cambria Math"/>
                                </a:rPr>
                                <m:t>𝐧𝐓</m:t>
                              </m:r>
                            </m:sub>
                          </m:sSub>
                        </m:e>
                      </m:acc>
                      <m:r>
                        <a:rPr lang="en-US" sz="1600" b="1">
                          <a:solidFill>
                            <a:srgbClr val="000000"/>
                          </a:solidFill>
                          <a:latin typeface="Cambria Math"/>
                        </a:rPr>
                        <m:t>=</m:t>
                      </m:r>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𝐢</m:t>
                              </m:r>
                            </m:e>
                            <m:sub>
                              <m:r>
                                <a:rPr lang="en-US" sz="1600" b="1">
                                  <a:solidFill>
                                    <a:srgbClr val="000000"/>
                                  </a:solidFill>
                                  <a:latin typeface="Cambria Math"/>
                                  <a:ea typeface="Cambria Math"/>
                                </a:rPr>
                                <m:t>𝐬</m:t>
                              </m:r>
                            </m:sub>
                          </m:sSub>
                        </m:e>
                      </m:acc>
                      <m:r>
                        <a:rPr lang="en-US" sz="1600" b="1" i="1">
                          <a:solidFill>
                            <a:srgbClr val="000000"/>
                          </a:solidFill>
                          <a:latin typeface="Cambria Math"/>
                          <a:ea typeface="Cambria Math"/>
                        </a:rPr>
                        <m:t>+</m:t>
                      </m:r>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𝐢</m:t>
                              </m:r>
                            </m:e>
                            <m:sub>
                              <m:r>
                                <a:rPr lang="en-US" sz="1600" b="1">
                                  <a:solidFill>
                                    <a:srgbClr val="000000"/>
                                  </a:solidFill>
                                  <a:latin typeface="Cambria Math"/>
                                  <a:ea typeface="Cambria Math"/>
                                </a:rPr>
                                <m:t>𝐧</m:t>
                              </m:r>
                            </m:sub>
                          </m:sSub>
                        </m:e>
                      </m:acc>
                      <m:r>
                        <a:rPr lang="en-US" sz="1600" b="1" i="1">
                          <a:solidFill>
                            <a:srgbClr val="000000"/>
                          </a:solidFill>
                          <a:latin typeface="Cambria Math"/>
                          <a:ea typeface="Cambria Math"/>
                        </a:rPr>
                        <m:t>+</m:t>
                      </m:r>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𝐯</m:t>
                              </m:r>
                            </m:e>
                            <m:sub>
                              <m:r>
                                <a:rPr lang="en-US" sz="1600" b="1">
                                  <a:solidFill>
                                    <a:srgbClr val="000000"/>
                                  </a:solidFill>
                                  <a:latin typeface="Cambria Math"/>
                                  <a:ea typeface="Cambria Math"/>
                                </a:rPr>
                                <m:t>𝐧</m:t>
                              </m:r>
                            </m:sub>
                          </m:sSub>
                        </m:e>
                      </m:acc>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𝐘</m:t>
                          </m:r>
                        </m:e>
                        <m:sub>
                          <m:r>
                            <a:rPr lang="en-US" sz="1600" b="1">
                              <a:solidFill>
                                <a:srgbClr val="000000"/>
                              </a:solidFill>
                              <a:latin typeface="Cambria Math"/>
                              <a:ea typeface="Cambria Math"/>
                            </a:rPr>
                            <m:t>𝐬</m:t>
                          </m:r>
                        </m:sub>
                      </m:sSub>
                    </m:oMath>
                  </m:oMathPara>
                </a14:m>
                <a:endParaRPr lang="en-US" sz="1600" b="1" dirty="0">
                  <a:solidFill>
                    <a:srgbClr val="000000"/>
                  </a:solidFill>
                </a:endParaRPr>
              </a:p>
            </p:txBody>
          </p:sp>
        </mc:Choice>
        <mc:Fallback xmlns="">
          <p:sp>
            <p:nvSpPr>
              <p:cNvPr id="12" name="TextBox 11"/>
              <p:cNvSpPr txBox="1">
                <a:spLocks noRot="1" noChangeAspect="1" noMove="1" noResize="1" noEditPoints="1" noAdjustHandles="1" noChangeArrowheads="1" noChangeShapeType="1" noTextEdit="1"/>
              </p:cNvSpPr>
              <p:nvPr/>
            </p:nvSpPr>
            <p:spPr>
              <a:xfrm>
                <a:off x="4648200" y="2308036"/>
                <a:ext cx="2133600" cy="340093"/>
              </a:xfrm>
              <a:prstGeom prst="rect">
                <a:avLst/>
              </a:prstGeom>
              <a:blipFill rotWithShape="1">
                <a:blip r:embed="rId3"/>
                <a:stretch>
                  <a:fillRect b="-1818"/>
                </a:stretch>
              </a:blipFill>
            </p:spPr>
            <p:txBody>
              <a:bodyPr/>
              <a:lstStyle/>
              <a:p>
                <a:r>
                  <a:rPr lang="en-US">
                    <a:noFill/>
                  </a:rPr>
                  <a:t> </a:t>
                </a:r>
              </a:p>
            </p:txBody>
          </p:sp>
        </mc:Fallback>
      </mc:AlternateContent>
      <p:graphicFrame>
        <p:nvGraphicFramePr>
          <p:cNvPr id="4" name="Object 3"/>
          <p:cNvGraphicFramePr>
            <a:graphicFrameLocks noChangeAspect="1"/>
          </p:cNvGraphicFramePr>
          <p:nvPr>
            <p:extLst>
              <p:ext uri="{D42A27DB-BD31-4B8C-83A1-F6EECF244321}">
                <p14:modId xmlns:p14="http://schemas.microsoft.com/office/powerpoint/2010/main" val="347092568"/>
              </p:ext>
            </p:extLst>
          </p:nvPr>
        </p:nvGraphicFramePr>
        <p:xfrm>
          <a:off x="745650" y="1371600"/>
          <a:ext cx="3315175" cy="1318054"/>
        </p:xfrm>
        <a:graphic>
          <a:graphicData uri="http://schemas.openxmlformats.org/presentationml/2006/ole">
            <mc:AlternateContent xmlns:mc="http://schemas.openxmlformats.org/markup-compatibility/2006">
              <mc:Choice xmlns:v="urn:schemas-microsoft-com:vml" Requires="v">
                <p:oleObj spid="_x0000_s69737" name="Visio" r:id="rId4" imgW="2231298" imgH="886950" progId="Visio.Drawing.11">
                  <p:embed/>
                </p:oleObj>
              </mc:Choice>
              <mc:Fallback>
                <p:oleObj name="Visio" r:id="rId4" imgW="2231298" imgH="886950" progId="Visio.Drawing.11">
                  <p:embed/>
                  <p:pic>
                    <p:nvPicPr>
                      <p:cNvPr id="0" name=""/>
                      <p:cNvPicPr/>
                      <p:nvPr/>
                    </p:nvPicPr>
                    <p:blipFill>
                      <a:blip r:embed="rId5"/>
                      <a:stretch>
                        <a:fillRect/>
                      </a:stretch>
                    </p:blipFill>
                    <p:spPr>
                      <a:xfrm>
                        <a:off x="745650" y="1371600"/>
                        <a:ext cx="3315175" cy="1318054"/>
                      </a:xfrm>
                      <a:prstGeom prst="rect">
                        <a:avLst/>
                      </a:prstGeom>
                    </p:spPr>
                  </p:pic>
                </p:oleObj>
              </mc:Fallback>
            </mc:AlternateContent>
          </a:graphicData>
        </a:graphic>
      </p:graphicFrame>
      <p:sp>
        <p:nvSpPr>
          <p:cNvPr id="13" name="TextBox 2"/>
          <p:cNvSpPr txBox="1">
            <a:spLocks noChangeArrowheads="1"/>
          </p:cNvSpPr>
          <p:nvPr/>
        </p:nvSpPr>
        <p:spPr bwMode="auto">
          <a:xfrm>
            <a:off x="914400" y="3047999"/>
            <a:ext cx="7010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Let’s calculate noise factor of the system.</a:t>
            </a:r>
            <a:endParaRPr lang="en-US" b="1"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14" name="TextBox 13"/>
              <p:cNvSpPr txBox="1"/>
              <p:nvPr/>
            </p:nvSpPr>
            <p:spPr>
              <a:xfrm>
                <a:off x="685800" y="3429000"/>
                <a:ext cx="7696200" cy="748795"/>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en-US" sz="1600" b="1" i="0" smtClean="0">
                          <a:solidFill>
                            <a:srgbClr val="000000"/>
                          </a:solidFill>
                          <a:latin typeface="Cambria Math"/>
                        </a:rPr>
                        <m:t>𝐅</m:t>
                      </m:r>
                      <m:r>
                        <a:rPr lang="en-US" sz="1600" b="1" i="0">
                          <a:solidFill>
                            <a:srgbClr val="000000"/>
                          </a:solidFill>
                          <a:latin typeface="Cambria Math"/>
                        </a:rPr>
                        <m:t>=</m:t>
                      </m:r>
                      <m:f>
                        <m:fPr>
                          <m:ctrlPr>
                            <a:rPr lang="en-US" sz="1400" b="1" i="1" smtClean="0">
                              <a:solidFill>
                                <a:schemeClr val="tx1"/>
                              </a:solidFill>
                              <a:latin typeface="Cambria Math"/>
                            </a:rPr>
                          </m:ctrlPr>
                        </m:fPr>
                        <m:num>
                          <m:r>
                            <a:rPr lang="en-US" sz="1400" b="1" i="0">
                              <a:solidFill>
                                <a:schemeClr val="tx1"/>
                              </a:solidFill>
                              <a:latin typeface="Cambria Math"/>
                            </a:rPr>
                            <m:t>𝐓𝐨𝐭𝐚𝐥</m:t>
                          </m:r>
                          <m:r>
                            <a:rPr lang="en-US" sz="1400" b="1" i="0">
                              <a:solidFill>
                                <a:schemeClr val="tx1"/>
                              </a:solidFill>
                              <a:latin typeface="Cambria Math"/>
                            </a:rPr>
                            <m:t> </m:t>
                          </m:r>
                          <m:r>
                            <a:rPr lang="en-US" sz="1400" b="1" i="0" smtClean="0">
                              <a:solidFill>
                                <a:schemeClr val="tx1"/>
                              </a:solidFill>
                              <a:latin typeface="Cambria Math"/>
                            </a:rPr>
                            <m:t>𝐧</m:t>
                          </m:r>
                          <m:r>
                            <a:rPr lang="en-US" sz="1400" b="1" i="0">
                              <a:solidFill>
                                <a:schemeClr val="tx1"/>
                              </a:solidFill>
                              <a:latin typeface="Cambria Math"/>
                            </a:rPr>
                            <m:t>𝐨𝐢𝐬𝐞</m:t>
                          </m:r>
                          <m:r>
                            <a:rPr lang="en-US" sz="1400" b="1" i="0">
                              <a:solidFill>
                                <a:schemeClr val="tx1"/>
                              </a:solidFill>
                              <a:latin typeface="Cambria Math"/>
                            </a:rPr>
                            <m:t> </m:t>
                          </m:r>
                          <m:r>
                            <a:rPr lang="en-US" sz="1400" b="1" i="0" smtClean="0">
                              <a:solidFill>
                                <a:schemeClr val="tx1"/>
                              </a:solidFill>
                              <a:latin typeface="Cambria Math"/>
                            </a:rPr>
                            <m:t>𝐜𝐮𝐫𝐫𝐞𝐧𝐭</m:t>
                          </m:r>
                          <m:r>
                            <a:rPr lang="en-US" sz="1400" b="1" i="0" smtClean="0">
                              <a:solidFill>
                                <a:schemeClr val="tx1"/>
                              </a:solidFill>
                              <a:latin typeface="Cambria Math"/>
                            </a:rPr>
                            <m:t> </m:t>
                          </m:r>
                          <m:r>
                            <a:rPr lang="en-US" sz="1400" b="1" i="0" smtClean="0">
                              <a:solidFill>
                                <a:schemeClr val="tx1"/>
                              </a:solidFill>
                              <a:latin typeface="Cambria Math"/>
                            </a:rPr>
                            <m:t>𝐩𝐨𝐰𝐞𝐫</m:t>
                          </m:r>
                        </m:num>
                        <m:den>
                          <m:r>
                            <a:rPr lang="en-US" sz="1400" b="1" i="0">
                              <a:solidFill>
                                <a:schemeClr val="tx1"/>
                              </a:solidFill>
                              <a:latin typeface="Cambria Math"/>
                            </a:rPr>
                            <m:t>𝐍𝐨𝐢𝐬𝐞</m:t>
                          </m:r>
                          <m:r>
                            <a:rPr lang="en-US" sz="1400" b="1" i="0">
                              <a:solidFill>
                                <a:schemeClr val="tx1"/>
                              </a:solidFill>
                              <a:latin typeface="Cambria Math"/>
                            </a:rPr>
                            <m:t> </m:t>
                          </m:r>
                          <m:r>
                            <a:rPr lang="en-US" sz="1400" b="1" i="0" smtClean="0">
                              <a:solidFill>
                                <a:schemeClr val="tx1"/>
                              </a:solidFill>
                              <a:latin typeface="Cambria Math"/>
                            </a:rPr>
                            <m:t>𝐜𝐮𝐫𝐫𝐞𝐧𝐭</m:t>
                          </m:r>
                          <m:r>
                            <a:rPr lang="en-US" sz="1400" b="1" i="0" smtClean="0">
                              <a:solidFill>
                                <a:schemeClr val="tx1"/>
                              </a:solidFill>
                              <a:latin typeface="Cambria Math"/>
                            </a:rPr>
                            <m:t> </m:t>
                          </m:r>
                          <m:r>
                            <a:rPr lang="en-US" sz="1400" b="1" i="0" smtClean="0">
                              <a:solidFill>
                                <a:schemeClr val="tx1"/>
                              </a:solidFill>
                              <a:latin typeface="Cambria Math"/>
                            </a:rPr>
                            <m:t>𝐩𝐨𝐰𝐞𝐫</m:t>
                          </m:r>
                          <m:r>
                            <a:rPr lang="en-US" sz="1400" b="1" i="0" smtClean="0">
                              <a:solidFill>
                                <a:schemeClr val="tx1"/>
                              </a:solidFill>
                              <a:latin typeface="Cambria Math"/>
                            </a:rPr>
                            <m:t> </m:t>
                          </m:r>
                          <m:r>
                            <a:rPr lang="en-US" sz="1400" b="1" i="0" smtClean="0">
                              <a:solidFill>
                                <a:schemeClr val="tx1"/>
                              </a:solidFill>
                              <a:latin typeface="Cambria Math"/>
                            </a:rPr>
                            <m:t>𝐝𝐮𝐞</m:t>
                          </m:r>
                          <m:r>
                            <a:rPr lang="en-US" sz="1400" b="1" i="0" smtClean="0">
                              <a:solidFill>
                                <a:schemeClr val="tx1"/>
                              </a:solidFill>
                              <a:latin typeface="Cambria Math"/>
                            </a:rPr>
                            <m:t> </m:t>
                          </m:r>
                          <m:r>
                            <a:rPr lang="en-US" sz="1400" b="1" i="0" smtClean="0">
                              <a:solidFill>
                                <a:schemeClr val="tx1"/>
                              </a:solidFill>
                              <a:latin typeface="Cambria Math"/>
                            </a:rPr>
                            <m:t>𝐭𝐨</m:t>
                          </m:r>
                          <m:r>
                            <a:rPr lang="en-US" sz="1400" b="1" i="0" smtClean="0">
                              <a:solidFill>
                                <a:schemeClr val="tx1"/>
                              </a:solidFill>
                              <a:latin typeface="Cambria Math"/>
                            </a:rPr>
                            <m:t> </m:t>
                          </m:r>
                          <m:r>
                            <a:rPr lang="en-US" sz="1400" b="1" i="0" smtClean="0">
                              <a:solidFill>
                                <a:schemeClr val="tx1"/>
                              </a:solidFill>
                              <a:latin typeface="Cambria Math"/>
                            </a:rPr>
                            <m:t>𝐬𝐨𝐮𝐫𝐜𝐞</m:t>
                          </m:r>
                          <m:r>
                            <a:rPr lang="en-US" sz="1400" b="1" i="0" smtClean="0">
                              <a:solidFill>
                                <a:schemeClr val="tx1"/>
                              </a:solidFill>
                              <a:latin typeface="Cambria Math"/>
                            </a:rPr>
                            <m:t> </m:t>
                          </m:r>
                          <m:r>
                            <a:rPr lang="en-US" sz="1400" b="1" i="0" smtClean="0">
                              <a:solidFill>
                                <a:schemeClr val="tx1"/>
                              </a:solidFill>
                              <a:latin typeface="Cambria Math"/>
                            </a:rPr>
                            <m:t>𝐨𝐧𝐥𝐲</m:t>
                          </m:r>
                        </m:den>
                      </m:f>
                      <m:r>
                        <a:rPr lang="en-US" sz="1400" b="1" i="0" smtClean="0">
                          <a:solidFill>
                            <a:schemeClr val="tx1"/>
                          </a:solidFill>
                          <a:latin typeface="Cambria Math"/>
                        </a:rPr>
                        <m:t>=</m:t>
                      </m:r>
                      <m:f>
                        <m:fPr>
                          <m:ctrlPr>
                            <a:rPr lang="en-US" sz="1400" b="1" i="1" smtClean="0">
                              <a:solidFill>
                                <a:schemeClr val="tx1"/>
                              </a:solidFill>
                              <a:latin typeface="Cambria Math"/>
                            </a:rPr>
                          </m:ctrlPr>
                        </m:fPr>
                        <m:num>
                          <m:acc>
                            <m:accPr>
                              <m:chr m:val="̅"/>
                              <m:ctrlPr>
                                <a:rPr lang="en-US" sz="1600" b="1" i="1">
                                  <a:solidFill>
                                    <a:srgbClr val="000000"/>
                                  </a:solidFill>
                                  <a:latin typeface="Cambria Math"/>
                                </a:rPr>
                              </m:ctrlPr>
                            </m:accPr>
                            <m:e>
                              <m:sSup>
                                <m:sSupPr>
                                  <m:ctrlPr>
                                    <a:rPr lang="en-US" sz="1600" b="1" i="1" smtClean="0">
                                      <a:solidFill>
                                        <a:srgbClr val="000000"/>
                                      </a:solidFill>
                                      <a:latin typeface="Cambria Math"/>
                                    </a:rPr>
                                  </m:ctrlPr>
                                </m:sSupPr>
                                <m:e>
                                  <m:sSub>
                                    <m:sSubPr>
                                      <m:ctrlPr>
                                        <a:rPr lang="en-US" sz="1600" b="1" i="1">
                                          <a:solidFill>
                                            <a:srgbClr val="000000"/>
                                          </a:solidFill>
                                          <a:latin typeface="Cambria Math"/>
                                          <a:ea typeface="Cambria Math"/>
                                        </a:rPr>
                                      </m:ctrlPr>
                                    </m:sSubPr>
                                    <m:e>
                                      <m:r>
                                        <a:rPr lang="en-US" sz="1600" b="1" i="0">
                                          <a:solidFill>
                                            <a:srgbClr val="000000"/>
                                          </a:solidFill>
                                          <a:latin typeface="Cambria Math"/>
                                          <a:ea typeface="Cambria Math"/>
                                        </a:rPr>
                                        <m:t>𝐢</m:t>
                                      </m:r>
                                    </m:e>
                                    <m:sub>
                                      <m:r>
                                        <a:rPr lang="en-US" sz="1600" b="1" i="0">
                                          <a:solidFill>
                                            <a:srgbClr val="000000"/>
                                          </a:solidFill>
                                          <a:latin typeface="Cambria Math"/>
                                          <a:ea typeface="Cambria Math"/>
                                        </a:rPr>
                                        <m:t>𝐧𝐓</m:t>
                                      </m:r>
                                    </m:sub>
                                  </m:sSub>
                                </m:e>
                                <m:sup>
                                  <m:r>
                                    <a:rPr lang="en-US" sz="1600" b="1" i="0" smtClean="0">
                                      <a:solidFill>
                                        <a:srgbClr val="000000"/>
                                      </a:solidFill>
                                      <a:latin typeface="Cambria Math"/>
                                    </a:rPr>
                                    <m:t>𝟐</m:t>
                                  </m:r>
                                </m:sup>
                              </m:sSup>
                            </m:e>
                          </m:acc>
                        </m:num>
                        <m:den>
                          <m:acc>
                            <m:accPr>
                              <m:chr m:val="̅"/>
                              <m:ctrlPr>
                                <a:rPr lang="en-US" sz="1600" b="1" i="1">
                                  <a:solidFill>
                                    <a:srgbClr val="000000"/>
                                  </a:solidFill>
                                  <a:latin typeface="Cambria Math"/>
                                </a:rPr>
                              </m:ctrlPr>
                            </m:accPr>
                            <m:e>
                              <m:sSup>
                                <m:sSupPr>
                                  <m:ctrlPr>
                                    <a:rPr lang="en-US" sz="1600" b="1" i="1">
                                      <a:solidFill>
                                        <a:srgbClr val="000000"/>
                                      </a:solidFill>
                                      <a:latin typeface="Cambria Math"/>
                                    </a:rPr>
                                  </m:ctrlPr>
                                </m:sSupPr>
                                <m:e>
                                  <m:sSub>
                                    <m:sSubPr>
                                      <m:ctrlPr>
                                        <a:rPr lang="en-US" sz="1600" b="1" i="1" smtClean="0">
                                          <a:solidFill>
                                            <a:srgbClr val="000000"/>
                                          </a:solidFill>
                                          <a:latin typeface="Cambria Math"/>
                                          <a:ea typeface="Cambria Math"/>
                                        </a:rPr>
                                      </m:ctrlPr>
                                    </m:sSubPr>
                                    <m:e>
                                      <m:r>
                                        <a:rPr lang="en-US" sz="1600" b="1" i="0">
                                          <a:solidFill>
                                            <a:srgbClr val="000000"/>
                                          </a:solidFill>
                                          <a:latin typeface="Cambria Math"/>
                                          <a:ea typeface="Cambria Math"/>
                                        </a:rPr>
                                        <m:t>𝐢</m:t>
                                      </m:r>
                                    </m:e>
                                    <m:sub>
                                      <m:r>
                                        <a:rPr lang="en-US" sz="1600" b="1" i="0" smtClean="0">
                                          <a:solidFill>
                                            <a:srgbClr val="000000"/>
                                          </a:solidFill>
                                          <a:latin typeface="Cambria Math"/>
                                          <a:ea typeface="Cambria Math"/>
                                        </a:rPr>
                                        <m:t>𝐬</m:t>
                                      </m:r>
                                    </m:sub>
                                  </m:sSub>
                                </m:e>
                                <m:sup>
                                  <m:r>
                                    <a:rPr lang="en-US" sz="1600" b="1" i="0">
                                      <a:solidFill>
                                        <a:srgbClr val="000000"/>
                                      </a:solidFill>
                                      <a:latin typeface="Cambria Math"/>
                                    </a:rPr>
                                    <m:t>𝟐</m:t>
                                  </m:r>
                                </m:sup>
                              </m:sSup>
                            </m:e>
                          </m:acc>
                        </m:den>
                      </m:f>
                      <m:r>
                        <a:rPr lang="en-US" sz="1400" b="1" i="0" smtClean="0">
                          <a:solidFill>
                            <a:schemeClr val="tx1"/>
                          </a:solidFill>
                          <a:latin typeface="Cambria Math"/>
                        </a:rPr>
                        <m:t>=</m:t>
                      </m:r>
                      <m:f>
                        <m:fPr>
                          <m:ctrlPr>
                            <a:rPr lang="en-US" sz="1400" b="1" i="1" smtClean="0">
                              <a:solidFill>
                                <a:schemeClr val="tx1"/>
                              </a:solidFill>
                              <a:latin typeface="Cambria Math"/>
                            </a:rPr>
                          </m:ctrlPr>
                        </m:fPr>
                        <m:num>
                          <m:d>
                            <m:dPr>
                              <m:ctrlPr>
                                <a:rPr lang="en-US" sz="1400" b="1" i="1" smtClean="0">
                                  <a:solidFill>
                                    <a:schemeClr val="tx1"/>
                                  </a:solidFill>
                                  <a:latin typeface="Cambria Math"/>
                                </a:rPr>
                              </m:ctrlPr>
                            </m:dPr>
                            <m:e>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i="0">
                                          <a:solidFill>
                                            <a:srgbClr val="000000"/>
                                          </a:solidFill>
                                          <a:latin typeface="Cambria Math"/>
                                          <a:ea typeface="Cambria Math"/>
                                        </a:rPr>
                                        <m:t>𝐢</m:t>
                                      </m:r>
                                    </m:e>
                                    <m:sub>
                                      <m:r>
                                        <a:rPr lang="en-US" sz="1600" b="1" i="0">
                                          <a:solidFill>
                                            <a:srgbClr val="000000"/>
                                          </a:solidFill>
                                          <a:latin typeface="Cambria Math"/>
                                          <a:ea typeface="Cambria Math"/>
                                        </a:rPr>
                                        <m:t>𝐬</m:t>
                                      </m:r>
                                    </m:sub>
                                  </m:sSub>
                                </m:e>
                              </m:acc>
                              <m:r>
                                <a:rPr lang="en-US" sz="1600" b="1" i="0">
                                  <a:solidFill>
                                    <a:srgbClr val="000000"/>
                                  </a:solidFill>
                                  <a:latin typeface="Cambria Math"/>
                                  <a:ea typeface="Cambria Math"/>
                                </a:rPr>
                                <m:t>+</m:t>
                              </m:r>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i="0">
                                          <a:solidFill>
                                            <a:srgbClr val="000000"/>
                                          </a:solidFill>
                                          <a:latin typeface="Cambria Math"/>
                                          <a:ea typeface="Cambria Math"/>
                                        </a:rPr>
                                        <m:t>𝐢</m:t>
                                      </m:r>
                                    </m:e>
                                    <m:sub>
                                      <m:r>
                                        <a:rPr lang="en-US" sz="1600" b="1" i="0">
                                          <a:solidFill>
                                            <a:srgbClr val="000000"/>
                                          </a:solidFill>
                                          <a:latin typeface="Cambria Math"/>
                                          <a:ea typeface="Cambria Math"/>
                                        </a:rPr>
                                        <m:t>𝐧</m:t>
                                      </m:r>
                                    </m:sub>
                                  </m:sSub>
                                </m:e>
                              </m:acc>
                              <m:r>
                                <a:rPr lang="en-US" sz="1600" b="1" i="0">
                                  <a:solidFill>
                                    <a:srgbClr val="000000"/>
                                  </a:solidFill>
                                  <a:latin typeface="Cambria Math"/>
                                  <a:ea typeface="Cambria Math"/>
                                </a:rPr>
                                <m:t>+</m:t>
                              </m:r>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i="0">
                                          <a:solidFill>
                                            <a:srgbClr val="000000"/>
                                          </a:solidFill>
                                          <a:latin typeface="Cambria Math"/>
                                          <a:ea typeface="Cambria Math"/>
                                        </a:rPr>
                                        <m:t>𝐯</m:t>
                                      </m:r>
                                    </m:e>
                                    <m:sub>
                                      <m:r>
                                        <a:rPr lang="en-US" sz="1600" b="1" i="0">
                                          <a:solidFill>
                                            <a:srgbClr val="000000"/>
                                          </a:solidFill>
                                          <a:latin typeface="Cambria Math"/>
                                          <a:ea typeface="Cambria Math"/>
                                        </a:rPr>
                                        <m:t>𝐧</m:t>
                                      </m:r>
                                    </m:sub>
                                  </m:sSub>
                                </m:e>
                              </m:acc>
                              <m:sSub>
                                <m:sSubPr>
                                  <m:ctrlPr>
                                    <a:rPr lang="en-US" sz="1600" b="1" i="1">
                                      <a:solidFill>
                                        <a:srgbClr val="000000"/>
                                      </a:solidFill>
                                      <a:latin typeface="Cambria Math"/>
                                      <a:ea typeface="Cambria Math"/>
                                    </a:rPr>
                                  </m:ctrlPr>
                                </m:sSubPr>
                                <m:e>
                                  <m:r>
                                    <a:rPr lang="en-US" sz="1600" b="1" i="0">
                                      <a:solidFill>
                                        <a:srgbClr val="000000"/>
                                      </a:solidFill>
                                      <a:latin typeface="Cambria Math"/>
                                      <a:ea typeface="Cambria Math"/>
                                    </a:rPr>
                                    <m:t>𝐘</m:t>
                                  </m:r>
                                </m:e>
                                <m:sub>
                                  <m:r>
                                    <a:rPr lang="en-US" sz="1600" b="1" i="0">
                                      <a:solidFill>
                                        <a:srgbClr val="000000"/>
                                      </a:solidFill>
                                      <a:latin typeface="Cambria Math"/>
                                      <a:ea typeface="Cambria Math"/>
                                    </a:rPr>
                                    <m:t>𝐬</m:t>
                                  </m:r>
                                </m:sub>
                              </m:sSub>
                            </m:e>
                          </m:d>
                          <m:d>
                            <m:dPr>
                              <m:ctrlPr>
                                <a:rPr lang="en-US" sz="1400" b="1" i="1" smtClean="0">
                                  <a:solidFill>
                                    <a:schemeClr val="tx1"/>
                                  </a:solidFill>
                                  <a:latin typeface="Cambria Math"/>
                                </a:rPr>
                              </m:ctrlPr>
                            </m:dPr>
                            <m:e>
                              <m:sSup>
                                <m:sSupPr>
                                  <m:ctrlPr>
                                    <a:rPr lang="en-US" sz="1400" b="1" i="1" smtClean="0">
                                      <a:solidFill>
                                        <a:schemeClr val="tx1"/>
                                      </a:solidFill>
                                      <a:latin typeface="Cambria Math"/>
                                    </a:rPr>
                                  </m:ctrlPr>
                                </m:sSupPr>
                                <m:e>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i="0">
                                              <a:solidFill>
                                                <a:srgbClr val="000000"/>
                                              </a:solidFill>
                                              <a:latin typeface="Cambria Math"/>
                                              <a:ea typeface="Cambria Math"/>
                                            </a:rPr>
                                            <m:t>𝐢</m:t>
                                          </m:r>
                                        </m:e>
                                        <m:sub>
                                          <m:r>
                                            <a:rPr lang="en-US" sz="1600" b="1" i="0">
                                              <a:solidFill>
                                                <a:srgbClr val="000000"/>
                                              </a:solidFill>
                                              <a:latin typeface="Cambria Math"/>
                                              <a:ea typeface="Cambria Math"/>
                                            </a:rPr>
                                            <m:t>𝐬</m:t>
                                          </m:r>
                                        </m:sub>
                                      </m:sSub>
                                    </m:e>
                                  </m:acc>
                                </m:e>
                                <m:sup>
                                  <m:r>
                                    <a:rPr lang="en-US" sz="1400" b="1" i="0" smtClean="0">
                                      <a:solidFill>
                                        <a:schemeClr val="tx1"/>
                                      </a:solidFill>
                                      <a:latin typeface="Cambria Math"/>
                                    </a:rPr>
                                    <m:t>∗</m:t>
                                  </m:r>
                                </m:sup>
                              </m:sSup>
                              <m:r>
                                <a:rPr lang="en-US" sz="1400" b="1" i="0" smtClean="0">
                                  <a:solidFill>
                                    <a:schemeClr val="tx1"/>
                                  </a:solidFill>
                                  <a:latin typeface="Cambria Math"/>
                                </a:rPr>
                                <m:t>+</m:t>
                              </m:r>
                              <m:sSup>
                                <m:sSupPr>
                                  <m:ctrlPr>
                                    <a:rPr lang="en-US" sz="1400" b="1" i="1" smtClean="0">
                                      <a:solidFill>
                                        <a:schemeClr val="tx1"/>
                                      </a:solidFill>
                                      <a:latin typeface="Cambria Math"/>
                                    </a:rPr>
                                  </m:ctrlPr>
                                </m:sSupPr>
                                <m:e>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i="0">
                                              <a:solidFill>
                                                <a:srgbClr val="000000"/>
                                              </a:solidFill>
                                              <a:latin typeface="Cambria Math"/>
                                              <a:ea typeface="Cambria Math"/>
                                            </a:rPr>
                                            <m:t>𝐢</m:t>
                                          </m:r>
                                        </m:e>
                                        <m:sub>
                                          <m:r>
                                            <a:rPr lang="en-US" sz="1600" b="1" i="0" smtClean="0">
                                              <a:solidFill>
                                                <a:srgbClr val="000000"/>
                                              </a:solidFill>
                                              <a:latin typeface="Cambria Math"/>
                                              <a:ea typeface="Cambria Math"/>
                                            </a:rPr>
                                            <m:t>𝐧</m:t>
                                          </m:r>
                                        </m:sub>
                                      </m:sSub>
                                    </m:e>
                                  </m:acc>
                                </m:e>
                                <m:sup>
                                  <m:r>
                                    <a:rPr lang="en-US" sz="1400" b="1" i="0" smtClean="0">
                                      <a:solidFill>
                                        <a:schemeClr val="tx1"/>
                                      </a:solidFill>
                                      <a:latin typeface="Cambria Math"/>
                                    </a:rPr>
                                    <m:t>∗</m:t>
                                  </m:r>
                                </m:sup>
                              </m:sSup>
                              <m:r>
                                <a:rPr lang="en-US" sz="1400" b="1" i="0" smtClean="0">
                                  <a:solidFill>
                                    <a:schemeClr val="tx1"/>
                                  </a:solidFill>
                                  <a:latin typeface="Cambria Math"/>
                                </a:rPr>
                                <m:t>+</m:t>
                              </m:r>
                              <m:sSup>
                                <m:sSupPr>
                                  <m:ctrlPr>
                                    <a:rPr lang="en-US" sz="1600" b="1" i="1" smtClean="0">
                                      <a:solidFill>
                                        <a:schemeClr val="tx1"/>
                                      </a:solidFill>
                                      <a:latin typeface="Cambria Math"/>
                                    </a:rPr>
                                  </m:ctrlPr>
                                </m:sSupPr>
                                <m:e>
                                  <m:acc>
                                    <m:accPr>
                                      <m:chr m:val="̅"/>
                                      <m:ctrlPr>
                                        <a:rPr lang="en-US" b="1" i="1">
                                          <a:solidFill>
                                            <a:srgbClr val="000000"/>
                                          </a:solidFill>
                                          <a:latin typeface="Cambria Math"/>
                                        </a:rPr>
                                      </m:ctrlPr>
                                    </m:accPr>
                                    <m:e>
                                      <m:sSub>
                                        <m:sSubPr>
                                          <m:ctrlPr>
                                            <a:rPr lang="en-US" b="1" i="1">
                                              <a:solidFill>
                                                <a:srgbClr val="000000"/>
                                              </a:solidFill>
                                              <a:latin typeface="Cambria Math"/>
                                              <a:ea typeface="Cambria Math"/>
                                            </a:rPr>
                                          </m:ctrlPr>
                                        </m:sSubPr>
                                        <m:e>
                                          <m:r>
                                            <a:rPr lang="en-US" b="1" i="0" smtClean="0">
                                              <a:solidFill>
                                                <a:srgbClr val="000000"/>
                                              </a:solidFill>
                                              <a:latin typeface="Cambria Math"/>
                                              <a:ea typeface="Cambria Math"/>
                                            </a:rPr>
                                            <m:t>𝐯</m:t>
                                          </m:r>
                                        </m:e>
                                        <m:sub>
                                          <m:r>
                                            <a:rPr lang="en-US" b="1" i="0" smtClean="0">
                                              <a:solidFill>
                                                <a:srgbClr val="000000"/>
                                              </a:solidFill>
                                              <a:latin typeface="Cambria Math"/>
                                              <a:ea typeface="Cambria Math"/>
                                            </a:rPr>
                                            <m:t>𝐧</m:t>
                                          </m:r>
                                        </m:sub>
                                      </m:sSub>
                                    </m:e>
                                  </m:acc>
                                </m:e>
                                <m:sup>
                                  <m:r>
                                    <a:rPr lang="en-US" sz="1600" b="1" i="0" smtClean="0">
                                      <a:solidFill>
                                        <a:schemeClr val="tx1"/>
                                      </a:solidFill>
                                      <a:latin typeface="Cambria Math"/>
                                    </a:rPr>
                                    <m:t>∗</m:t>
                                  </m:r>
                                </m:sup>
                              </m:sSup>
                              <m:sSup>
                                <m:sSupPr>
                                  <m:ctrlPr>
                                    <a:rPr lang="en-US" sz="1600" b="1" i="1" smtClean="0">
                                      <a:solidFill>
                                        <a:schemeClr val="tx1"/>
                                      </a:solidFill>
                                      <a:latin typeface="Cambria Math"/>
                                    </a:rPr>
                                  </m:ctrlPr>
                                </m:sSupPr>
                                <m:e>
                                  <m:sSub>
                                    <m:sSubPr>
                                      <m:ctrlPr>
                                        <a:rPr lang="en-US" sz="1600" b="1" i="1">
                                          <a:solidFill>
                                            <a:srgbClr val="000000"/>
                                          </a:solidFill>
                                          <a:latin typeface="Cambria Math"/>
                                          <a:ea typeface="Cambria Math"/>
                                        </a:rPr>
                                      </m:ctrlPr>
                                    </m:sSubPr>
                                    <m:e>
                                      <m:r>
                                        <a:rPr lang="en-US" sz="1600" b="1" i="0">
                                          <a:solidFill>
                                            <a:srgbClr val="000000"/>
                                          </a:solidFill>
                                          <a:latin typeface="Cambria Math"/>
                                          <a:ea typeface="Cambria Math"/>
                                        </a:rPr>
                                        <m:t>𝐘</m:t>
                                      </m:r>
                                    </m:e>
                                    <m:sub>
                                      <m:r>
                                        <a:rPr lang="en-US" sz="1600" b="1" i="0">
                                          <a:solidFill>
                                            <a:srgbClr val="000000"/>
                                          </a:solidFill>
                                          <a:latin typeface="Cambria Math"/>
                                          <a:ea typeface="Cambria Math"/>
                                        </a:rPr>
                                        <m:t>𝐬</m:t>
                                      </m:r>
                                    </m:sub>
                                  </m:sSub>
                                </m:e>
                                <m:sup>
                                  <m:r>
                                    <a:rPr lang="en-US" sz="1600" b="1" i="0" smtClean="0">
                                      <a:solidFill>
                                        <a:schemeClr val="tx1"/>
                                      </a:solidFill>
                                      <a:latin typeface="Cambria Math"/>
                                    </a:rPr>
                                    <m:t>∗</m:t>
                                  </m:r>
                                </m:sup>
                              </m:sSup>
                            </m:e>
                          </m:d>
                        </m:num>
                        <m:den>
                          <m:acc>
                            <m:accPr>
                              <m:chr m:val="̅"/>
                              <m:ctrlPr>
                                <a:rPr lang="en-US" sz="1600" b="1" i="1">
                                  <a:solidFill>
                                    <a:srgbClr val="000000"/>
                                  </a:solidFill>
                                  <a:latin typeface="Cambria Math"/>
                                </a:rPr>
                              </m:ctrlPr>
                            </m:accPr>
                            <m:e>
                              <m:sSup>
                                <m:sSupPr>
                                  <m:ctrlPr>
                                    <a:rPr lang="en-US" sz="1600" b="1" i="1">
                                      <a:solidFill>
                                        <a:srgbClr val="000000"/>
                                      </a:solidFill>
                                      <a:latin typeface="Cambria Math"/>
                                    </a:rPr>
                                  </m:ctrlPr>
                                </m:sSupPr>
                                <m:e>
                                  <m:sSub>
                                    <m:sSubPr>
                                      <m:ctrlPr>
                                        <a:rPr lang="en-US" sz="1600" b="1" i="1">
                                          <a:solidFill>
                                            <a:srgbClr val="000000"/>
                                          </a:solidFill>
                                          <a:latin typeface="Cambria Math"/>
                                          <a:ea typeface="Cambria Math"/>
                                        </a:rPr>
                                      </m:ctrlPr>
                                    </m:sSubPr>
                                    <m:e>
                                      <m:r>
                                        <a:rPr lang="en-US" sz="1600" b="1" i="0">
                                          <a:solidFill>
                                            <a:srgbClr val="000000"/>
                                          </a:solidFill>
                                          <a:latin typeface="Cambria Math"/>
                                          <a:ea typeface="Cambria Math"/>
                                        </a:rPr>
                                        <m:t>𝐢</m:t>
                                      </m:r>
                                    </m:e>
                                    <m:sub>
                                      <m:r>
                                        <a:rPr lang="en-US" sz="1600" b="1" i="0">
                                          <a:solidFill>
                                            <a:srgbClr val="000000"/>
                                          </a:solidFill>
                                          <a:latin typeface="Cambria Math"/>
                                          <a:ea typeface="Cambria Math"/>
                                        </a:rPr>
                                        <m:t>𝐬</m:t>
                                      </m:r>
                                    </m:sub>
                                  </m:sSub>
                                </m:e>
                                <m:sup>
                                  <m:r>
                                    <a:rPr lang="en-US" sz="1600" b="1" i="0">
                                      <a:solidFill>
                                        <a:srgbClr val="000000"/>
                                      </a:solidFill>
                                      <a:latin typeface="Cambria Math"/>
                                    </a:rPr>
                                    <m:t>𝟐</m:t>
                                  </m:r>
                                </m:sup>
                              </m:sSup>
                            </m:e>
                          </m:acc>
                        </m:den>
                      </m:f>
                    </m:oMath>
                  </m:oMathPara>
                </a14:m>
                <a:endParaRPr lang="en-US" sz="3200" b="1" dirty="0">
                  <a:solidFill>
                    <a:schemeClr val="tx1"/>
                  </a:solidFill>
                </a:endParaRPr>
              </a:p>
            </p:txBody>
          </p:sp>
        </mc:Choice>
        <mc:Fallback xmlns="">
          <p:sp>
            <p:nvSpPr>
              <p:cNvPr id="14" name="TextBox 13"/>
              <p:cNvSpPr txBox="1">
                <a:spLocks noRot="1" noChangeAspect="1" noMove="1" noResize="1" noEditPoints="1" noAdjustHandles="1" noChangeArrowheads="1" noChangeShapeType="1" noTextEdit="1"/>
              </p:cNvSpPr>
              <p:nvPr/>
            </p:nvSpPr>
            <p:spPr>
              <a:xfrm>
                <a:off x="685800" y="3429000"/>
                <a:ext cx="7696200" cy="748795"/>
              </a:xfrm>
              <a:prstGeom prst="rect">
                <a:avLst/>
              </a:prstGeom>
              <a:blipFill rotWithShape="1">
                <a:blip r:embed="rId6"/>
                <a:stretch>
                  <a:fillRect/>
                </a:stretch>
              </a:blipFill>
            </p:spPr>
            <p:txBody>
              <a:bodyPr/>
              <a:lstStyle/>
              <a:p>
                <a:r>
                  <a:rPr lang="en-US">
                    <a:noFill/>
                  </a:rPr>
                  <a:t> </a:t>
                </a:r>
              </a:p>
            </p:txBody>
          </p:sp>
        </mc:Fallback>
      </mc:AlternateContent>
      <p:sp>
        <p:nvSpPr>
          <p:cNvPr id="15" name="TextBox 2"/>
          <p:cNvSpPr txBox="1">
            <a:spLocks noChangeArrowheads="1"/>
          </p:cNvSpPr>
          <p:nvPr/>
        </p:nvSpPr>
        <p:spPr bwMode="auto">
          <a:xfrm>
            <a:off x="5432854" y="4419340"/>
            <a:ext cx="281940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00"/>
                </a:solidFill>
                <a:latin typeface="Franklin Gothic Medium Cond" pitchFamily="34" charset="0"/>
              </a:rPr>
              <a:t>In this equation, </a:t>
            </a:r>
          </a:p>
          <a:p>
            <a:pPr eaLnBrk="1" hangingPunct="1">
              <a:buFontTx/>
              <a:buChar char="-"/>
            </a:pPr>
            <a:r>
              <a:rPr lang="en-US" b="1" dirty="0" smtClean="0">
                <a:solidFill>
                  <a:srgbClr val="000000"/>
                </a:solidFill>
                <a:latin typeface="Franklin Gothic Medium Cond" pitchFamily="34" charset="0"/>
              </a:rPr>
              <a:t>i</a:t>
            </a:r>
            <a:r>
              <a:rPr lang="en-US" b="1" baseline="-25000" dirty="0" smtClean="0">
                <a:solidFill>
                  <a:srgbClr val="000000"/>
                </a:solidFill>
                <a:latin typeface="Franklin Gothic Medium Cond" pitchFamily="34" charset="0"/>
              </a:rPr>
              <a:t>s</a:t>
            </a:r>
            <a:r>
              <a:rPr lang="en-US" b="1" dirty="0" smtClean="0">
                <a:solidFill>
                  <a:srgbClr val="000000"/>
                </a:solidFill>
                <a:latin typeface="Franklin Gothic Medium Cond" pitchFamily="34" charset="0"/>
              </a:rPr>
              <a:t> and i</a:t>
            </a:r>
            <a:r>
              <a:rPr lang="en-US" b="1" baseline="-25000" dirty="0" smtClean="0">
                <a:solidFill>
                  <a:srgbClr val="000000"/>
                </a:solidFill>
                <a:latin typeface="Franklin Gothic Medium Cond" pitchFamily="34" charset="0"/>
              </a:rPr>
              <a:t>n</a:t>
            </a:r>
            <a:r>
              <a:rPr lang="en-US" b="1" dirty="0" smtClean="0">
                <a:solidFill>
                  <a:srgbClr val="000000"/>
                </a:solidFill>
                <a:latin typeface="Franklin Gothic Medium Cond" pitchFamily="34" charset="0"/>
              </a:rPr>
              <a:t> are not correlated.</a:t>
            </a:r>
          </a:p>
          <a:p>
            <a:pPr eaLnBrk="1" hangingPunct="1">
              <a:buFontTx/>
              <a:buChar char="-"/>
            </a:pPr>
            <a:r>
              <a:rPr lang="en-US" b="1" dirty="0">
                <a:solidFill>
                  <a:srgbClr val="000000"/>
                </a:solidFill>
                <a:latin typeface="Franklin Gothic Medium Cond" pitchFamily="34" charset="0"/>
              </a:rPr>
              <a:t>i</a:t>
            </a:r>
            <a:r>
              <a:rPr lang="en-US" b="1" baseline="-25000" dirty="0" smtClean="0">
                <a:solidFill>
                  <a:srgbClr val="000000"/>
                </a:solidFill>
                <a:latin typeface="Franklin Gothic Medium Cond" pitchFamily="34" charset="0"/>
              </a:rPr>
              <a:t>s</a:t>
            </a:r>
            <a:r>
              <a:rPr lang="en-US" b="1" dirty="0" smtClean="0">
                <a:solidFill>
                  <a:srgbClr val="000000"/>
                </a:solidFill>
                <a:latin typeface="Franklin Gothic Medium Cond" pitchFamily="34" charset="0"/>
              </a:rPr>
              <a:t> and </a:t>
            </a:r>
            <a:r>
              <a:rPr lang="en-US" b="1" dirty="0" err="1" smtClean="0">
                <a:solidFill>
                  <a:srgbClr val="000000"/>
                </a:solidFill>
                <a:latin typeface="Franklin Gothic Medium Cond" pitchFamily="34" charset="0"/>
              </a:rPr>
              <a:t>v</a:t>
            </a:r>
            <a:r>
              <a:rPr lang="en-US" b="1" baseline="-25000" dirty="0" err="1" smtClean="0">
                <a:solidFill>
                  <a:srgbClr val="000000"/>
                </a:solidFill>
                <a:latin typeface="Franklin Gothic Medium Cond" pitchFamily="34" charset="0"/>
              </a:rPr>
              <a:t>n</a:t>
            </a:r>
            <a:r>
              <a:rPr lang="en-US" b="1" dirty="0" smtClean="0">
                <a:solidFill>
                  <a:srgbClr val="000000"/>
                </a:solidFill>
                <a:latin typeface="Franklin Gothic Medium Cond" pitchFamily="34" charset="0"/>
              </a:rPr>
              <a:t> are not correlated. </a:t>
            </a:r>
          </a:p>
          <a:p>
            <a:pPr eaLnBrk="1" hangingPunct="1">
              <a:buFontTx/>
              <a:buChar char="-"/>
            </a:pPr>
            <a:r>
              <a:rPr lang="en-US" b="1" dirty="0" err="1" smtClean="0">
                <a:solidFill>
                  <a:srgbClr val="FF0000"/>
                </a:solidFill>
                <a:latin typeface="Franklin Gothic Medium Cond" pitchFamily="34" charset="0"/>
              </a:rPr>
              <a:t>v</a:t>
            </a:r>
            <a:r>
              <a:rPr lang="en-US" b="1" baseline="-25000" dirty="0" err="1" smtClean="0">
                <a:solidFill>
                  <a:srgbClr val="FF0000"/>
                </a:solidFill>
                <a:latin typeface="Franklin Gothic Medium Cond" pitchFamily="34" charset="0"/>
              </a:rPr>
              <a:t>n</a:t>
            </a:r>
            <a:r>
              <a:rPr lang="en-US" b="1" dirty="0" smtClean="0">
                <a:solidFill>
                  <a:srgbClr val="FF0000"/>
                </a:solidFill>
                <a:latin typeface="Franklin Gothic Medium Cond" pitchFamily="34" charset="0"/>
              </a:rPr>
              <a:t> and i</a:t>
            </a:r>
            <a:r>
              <a:rPr lang="en-US" b="1" baseline="-25000" dirty="0" smtClean="0">
                <a:solidFill>
                  <a:srgbClr val="FF0000"/>
                </a:solidFill>
                <a:latin typeface="Franklin Gothic Medium Cond" pitchFamily="34" charset="0"/>
              </a:rPr>
              <a:t>n</a:t>
            </a:r>
            <a:r>
              <a:rPr lang="en-US" b="1" dirty="0" smtClean="0">
                <a:solidFill>
                  <a:srgbClr val="FF0000"/>
                </a:solidFill>
                <a:latin typeface="Franklin Gothic Medium Cond" pitchFamily="34" charset="0"/>
              </a:rPr>
              <a:t> are correlated. </a:t>
            </a:r>
            <a:endParaRPr lang="en-US" b="1" dirty="0">
              <a:solidFill>
                <a:srgbClr val="FF0000"/>
              </a:solidFill>
              <a:latin typeface="Franklin Gothic Medium Cond" pitchFamily="34" charset="0"/>
            </a:endParaRPr>
          </a:p>
        </p:txBody>
      </p:sp>
      <p:cxnSp>
        <p:nvCxnSpPr>
          <p:cNvPr id="16" name="Straight Connector 15"/>
          <p:cNvCxnSpPr/>
          <p:nvPr/>
        </p:nvCxnSpPr>
        <p:spPr>
          <a:xfrm>
            <a:off x="5745892" y="4772196"/>
            <a:ext cx="228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6271054" y="4772196"/>
            <a:ext cx="228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304006" y="5093472"/>
            <a:ext cx="228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737654" y="5060520"/>
            <a:ext cx="228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5778844" y="5371500"/>
            <a:ext cx="228600"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6320482" y="5324130"/>
            <a:ext cx="228600"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22" name="TextBox 2"/>
          <p:cNvSpPr txBox="1">
            <a:spLocks noChangeArrowheads="1"/>
          </p:cNvSpPr>
          <p:nvPr/>
        </p:nvSpPr>
        <p:spPr bwMode="auto">
          <a:xfrm>
            <a:off x="2743200" y="4563070"/>
            <a:ext cx="25146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algn="r" eaLnBrk="1" hangingPunct="1"/>
            <a:r>
              <a:rPr lang="en-US" b="1" dirty="0" smtClean="0">
                <a:solidFill>
                  <a:srgbClr val="000000"/>
                </a:solidFill>
                <a:latin typeface="Franklin Gothic Medium Cond" pitchFamily="34" charset="0"/>
              </a:rPr>
              <a:t>We need to develop some math to handle this correlation. </a:t>
            </a:r>
            <a:endParaRPr lang="en-US" b="1" dirty="0">
              <a:solidFill>
                <a:srgbClr val="000000"/>
              </a:solidFill>
              <a:latin typeface="Franklin Gothic Medium Cond" pitchFamily="34" charset="0"/>
            </a:endParaRPr>
          </a:p>
        </p:txBody>
      </p:sp>
      <p:sp>
        <p:nvSpPr>
          <p:cNvPr id="6" name="Slide Number Placeholder 5"/>
          <p:cNvSpPr>
            <a:spLocks noGrp="1"/>
          </p:cNvSpPr>
          <p:nvPr>
            <p:ph type="sldNum" sz="quarter" idx="11"/>
          </p:nvPr>
        </p:nvSpPr>
        <p:spPr/>
        <p:txBody>
          <a:bodyPr/>
          <a:lstStyle/>
          <a:p>
            <a:pPr>
              <a:defRPr/>
            </a:pPr>
            <a:fld id="{18299DBC-902B-41D7-A3A4-44EB87A37C73}" type="slidenum">
              <a:rPr lang="en-US" smtClean="0"/>
              <a:pPr>
                <a:defRPr/>
              </a:pPr>
              <a:t>57</a:t>
            </a:fld>
            <a:endParaRPr lang="en-US"/>
          </a:p>
        </p:txBody>
      </p:sp>
    </p:spTree>
    <p:extLst>
      <p:ext uri="{BB962C8B-B14F-4D97-AF65-F5344CB8AC3E}">
        <p14:creationId xmlns:p14="http://schemas.microsoft.com/office/powerpoint/2010/main" val="943533247"/>
      </p:ext>
    </p:extLst>
  </p:cSld>
  <p:clrMapOvr>
    <a:masterClrMapping/>
  </p:clrMapOvr>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2"/>
          <p:cNvSpPr/>
          <p:nvPr/>
        </p:nvSpPr>
        <p:spPr>
          <a:xfrm>
            <a:off x="4903309" y="4941333"/>
            <a:ext cx="720434" cy="387345"/>
          </a:xfrm>
          <a:custGeom>
            <a:avLst/>
            <a:gdLst>
              <a:gd name="connsiteX0" fmla="*/ 226063 w 720434"/>
              <a:gd name="connsiteY0" fmla="*/ 387178 h 387345"/>
              <a:gd name="connsiteX1" fmla="*/ 184874 w 720434"/>
              <a:gd name="connsiteY1" fmla="*/ 370703 h 387345"/>
              <a:gd name="connsiteX2" fmla="*/ 151923 w 720434"/>
              <a:gd name="connsiteY2" fmla="*/ 362465 h 387345"/>
              <a:gd name="connsiteX3" fmla="*/ 127209 w 720434"/>
              <a:gd name="connsiteY3" fmla="*/ 354227 h 387345"/>
              <a:gd name="connsiteX4" fmla="*/ 77782 w 720434"/>
              <a:gd name="connsiteY4" fmla="*/ 321276 h 387345"/>
              <a:gd name="connsiteX5" fmla="*/ 20118 w 720434"/>
              <a:gd name="connsiteY5" fmla="*/ 247135 h 387345"/>
              <a:gd name="connsiteX6" fmla="*/ 11880 w 720434"/>
              <a:gd name="connsiteY6" fmla="*/ 90616 h 387345"/>
              <a:gd name="connsiteX7" fmla="*/ 28355 w 720434"/>
              <a:gd name="connsiteY7" fmla="*/ 65903 h 387345"/>
              <a:gd name="connsiteX8" fmla="*/ 77782 w 720434"/>
              <a:gd name="connsiteY8" fmla="*/ 49427 h 387345"/>
              <a:gd name="connsiteX9" fmla="*/ 151923 w 720434"/>
              <a:gd name="connsiteY9" fmla="*/ 32951 h 387345"/>
              <a:gd name="connsiteX10" fmla="*/ 217826 w 720434"/>
              <a:gd name="connsiteY10" fmla="*/ 16476 h 387345"/>
              <a:gd name="connsiteX11" fmla="*/ 390820 w 720434"/>
              <a:gd name="connsiteY11" fmla="*/ 0 h 387345"/>
              <a:gd name="connsiteX12" fmla="*/ 613242 w 720434"/>
              <a:gd name="connsiteY12" fmla="*/ 8238 h 387345"/>
              <a:gd name="connsiteX13" fmla="*/ 687382 w 720434"/>
              <a:gd name="connsiteY13" fmla="*/ 16476 h 387345"/>
              <a:gd name="connsiteX14" fmla="*/ 703858 w 720434"/>
              <a:gd name="connsiteY14" fmla="*/ 41189 h 387345"/>
              <a:gd name="connsiteX15" fmla="*/ 720334 w 720434"/>
              <a:gd name="connsiteY15" fmla="*/ 90616 h 387345"/>
              <a:gd name="connsiteX16" fmla="*/ 712096 w 720434"/>
              <a:gd name="connsiteY16" fmla="*/ 197708 h 387345"/>
              <a:gd name="connsiteX17" fmla="*/ 695620 w 720434"/>
              <a:gd name="connsiteY17" fmla="*/ 230659 h 387345"/>
              <a:gd name="connsiteX18" fmla="*/ 654431 w 720434"/>
              <a:gd name="connsiteY18" fmla="*/ 280086 h 387345"/>
              <a:gd name="connsiteX19" fmla="*/ 605004 w 720434"/>
              <a:gd name="connsiteY19" fmla="*/ 313038 h 387345"/>
              <a:gd name="connsiteX20" fmla="*/ 555577 w 720434"/>
              <a:gd name="connsiteY20" fmla="*/ 329514 h 387345"/>
              <a:gd name="connsiteX21" fmla="*/ 530863 w 720434"/>
              <a:gd name="connsiteY21" fmla="*/ 345989 h 387345"/>
              <a:gd name="connsiteX22" fmla="*/ 473199 w 720434"/>
              <a:gd name="connsiteY22" fmla="*/ 362465 h 387345"/>
              <a:gd name="connsiteX23" fmla="*/ 399058 w 720434"/>
              <a:gd name="connsiteY23" fmla="*/ 378941 h 387345"/>
              <a:gd name="connsiteX24" fmla="*/ 226063 w 720434"/>
              <a:gd name="connsiteY24" fmla="*/ 387178 h 387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20434" h="387345">
                <a:moveTo>
                  <a:pt x="226063" y="387178"/>
                </a:moveTo>
                <a:cubicBezTo>
                  <a:pt x="190366" y="385805"/>
                  <a:pt x="198902" y="375379"/>
                  <a:pt x="184874" y="370703"/>
                </a:cubicBezTo>
                <a:cubicBezTo>
                  <a:pt x="174133" y="367123"/>
                  <a:pt x="162809" y="365575"/>
                  <a:pt x="151923" y="362465"/>
                </a:cubicBezTo>
                <a:cubicBezTo>
                  <a:pt x="143574" y="360079"/>
                  <a:pt x="135447" y="356973"/>
                  <a:pt x="127209" y="354227"/>
                </a:cubicBezTo>
                <a:cubicBezTo>
                  <a:pt x="110733" y="343243"/>
                  <a:pt x="88766" y="337752"/>
                  <a:pt x="77782" y="321276"/>
                </a:cubicBezTo>
                <a:cubicBezTo>
                  <a:pt x="38369" y="262156"/>
                  <a:pt x="58832" y="285851"/>
                  <a:pt x="20118" y="247135"/>
                </a:cubicBezTo>
                <a:cubicBezTo>
                  <a:pt x="-3409" y="176554"/>
                  <a:pt x="-6494" y="188612"/>
                  <a:pt x="11880" y="90616"/>
                </a:cubicBezTo>
                <a:cubicBezTo>
                  <a:pt x="13704" y="80885"/>
                  <a:pt x="19960" y="71150"/>
                  <a:pt x="28355" y="65903"/>
                </a:cubicBezTo>
                <a:cubicBezTo>
                  <a:pt x="43082" y="56699"/>
                  <a:pt x="61306" y="54919"/>
                  <a:pt x="77782" y="49427"/>
                </a:cubicBezTo>
                <a:cubicBezTo>
                  <a:pt x="133410" y="30884"/>
                  <a:pt x="64946" y="52279"/>
                  <a:pt x="151923" y="32951"/>
                </a:cubicBezTo>
                <a:cubicBezTo>
                  <a:pt x="201044" y="22036"/>
                  <a:pt x="150183" y="23596"/>
                  <a:pt x="217826" y="16476"/>
                </a:cubicBezTo>
                <a:cubicBezTo>
                  <a:pt x="473748" y="-10464"/>
                  <a:pt x="233928" y="22414"/>
                  <a:pt x="390820" y="0"/>
                </a:cubicBezTo>
                <a:lnTo>
                  <a:pt x="613242" y="8238"/>
                </a:lnTo>
                <a:cubicBezTo>
                  <a:pt x="638069" y="9617"/>
                  <a:pt x="664014" y="7978"/>
                  <a:pt x="687382" y="16476"/>
                </a:cubicBezTo>
                <a:cubicBezTo>
                  <a:pt x="696686" y="19859"/>
                  <a:pt x="698366" y="32951"/>
                  <a:pt x="703858" y="41189"/>
                </a:cubicBezTo>
                <a:cubicBezTo>
                  <a:pt x="709350" y="57665"/>
                  <a:pt x="721666" y="73300"/>
                  <a:pt x="720334" y="90616"/>
                </a:cubicBezTo>
                <a:cubicBezTo>
                  <a:pt x="717588" y="126313"/>
                  <a:pt x="718318" y="162450"/>
                  <a:pt x="712096" y="197708"/>
                </a:cubicBezTo>
                <a:cubicBezTo>
                  <a:pt x="709962" y="209801"/>
                  <a:pt x="701713" y="219997"/>
                  <a:pt x="695620" y="230659"/>
                </a:cubicBezTo>
                <a:cubicBezTo>
                  <a:pt x="684739" y="249702"/>
                  <a:pt x="671960" y="266452"/>
                  <a:pt x="654431" y="280086"/>
                </a:cubicBezTo>
                <a:cubicBezTo>
                  <a:pt x="638801" y="292243"/>
                  <a:pt x="623789" y="306776"/>
                  <a:pt x="605004" y="313038"/>
                </a:cubicBezTo>
                <a:cubicBezTo>
                  <a:pt x="588528" y="318530"/>
                  <a:pt x="570027" y="319881"/>
                  <a:pt x="555577" y="329514"/>
                </a:cubicBezTo>
                <a:cubicBezTo>
                  <a:pt x="547339" y="335006"/>
                  <a:pt x="539718" y="341561"/>
                  <a:pt x="530863" y="345989"/>
                </a:cubicBezTo>
                <a:cubicBezTo>
                  <a:pt x="517694" y="352574"/>
                  <a:pt x="485519" y="358945"/>
                  <a:pt x="473199" y="362465"/>
                </a:cubicBezTo>
                <a:cubicBezTo>
                  <a:pt x="440815" y="371718"/>
                  <a:pt x="441324" y="377484"/>
                  <a:pt x="399058" y="378941"/>
                </a:cubicBezTo>
                <a:cubicBezTo>
                  <a:pt x="335939" y="381118"/>
                  <a:pt x="261760" y="388551"/>
                  <a:pt x="226063" y="387178"/>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Classical 2-Port Noise Theory (3)</a:t>
            </a:r>
            <a:endParaRPr lang="en-US" dirty="0"/>
          </a:p>
        </p:txBody>
      </p:sp>
      <p:sp>
        <p:nvSpPr>
          <p:cNvPr id="23" name="TextBox 2"/>
          <p:cNvSpPr txBox="1">
            <a:spLocks noChangeArrowheads="1"/>
          </p:cNvSpPr>
          <p:nvPr/>
        </p:nvSpPr>
        <p:spPr bwMode="auto">
          <a:xfrm>
            <a:off x="1295400" y="1295400"/>
            <a:ext cx="48768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Let’s decompose i</a:t>
            </a:r>
            <a:r>
              <a:rPr lang="en-US" b="1" baseline="-25000" dirty="0" smtClean="0">
                <a:solidFill>
                  <a:srgbClr val="000000"/>
                </a:solidFill>
                <a:latin typeface="Franklin Gothic Medium Cond" pitchFamily="34" charset="0"/>
              </a:rPr>
              <a:t>n</a:t>
            </a:r>
            <a:r>
              <a:rPr lang="en-US" b="1" dirty="0" smtClean="0">
                <a:solidFill>
                  <a:srgbClr val="000000"/>
                </a:solidFill>
                <a:latin typeface="Franklin Gothic Medium Cond" pitchFamily="34" charset="0"/>
              </a:rPr>
              <a:t> into two components. </a:t>
            </a:r>
            <a:endParaRPr lang="en-US" b="1" dirty="0">
              <a:solidFill>
                <a:srgbClr val="000000"/>
              </a:solidFill>
              <a:latin typeface="Franklin Gothic Medium Cond" pitchFamily="34" charset="0"/>
            </a:endParaRPr>
          </a:p>
        </p:txBody>
      </p:sp>
      <p:cxnSp>
        <p:nvCxnSpPr>
          <p:cNvPr id="24" name="Straight Connector 23"/>
          <p:cNvCxnSpPr/>
          <p:nvPr/>
        </p:nvCxnSpPr>
        <p:spPr>
          <a:xfrm>
            <a:off x="3080952" y="1379838"/>
            <a:ext cx="228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5" name="TextBox 24"/>
              <p:cNvSpPr txBox="1"/>
              <p:nvPr/>
            </p:nvSpPr>
            <p:spPr>
              <a:xfrm>
                <a:off x="2014152" y="1676400"/>
                <a:ext cx="3548448" cy="1081835"/>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acc>
                        <m:accPr>
                          <m:chr m:val="̅"/>
                          <m:ctrlPr>
                            <a:rPr lang="en-US" sz="1600" b="1" i="1" smtClean="0">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𝐢</m:t>
                              </m:r>
                            </m:e>
                            <m:sub>
                              <m:r>
                                <a:rPr lang="en-US" sz="1600" b="1">
                                  <a:solidFill>
                                    <a:srgbClr val="000000"/>
                                  </a:solidFill>
                                  <a:latin typeface="Cambria Math"/>
                                  <a:ea typeface="Cambria Math"/>
                                </a:rPr>
                                <m:t>𝐧</m:t>
                              </m:r>
                            </m:sub>
                          </m:sSub>
                        </m:e>
                      </m:acc>
                      <m:r>
                        <a:rPr lang="en-US" sz="1600" b="1">
                          <a:solidFill>
                            <a:srgbClr val="000000"/>
                          </a:solidFill>
                          <a:latin typeface="Cambria Math"/>
                        </a:rPr>
                        <m:t>=</m:t>
                      </m:r>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𝐢</m:t>
                              </m:r>
                            </m:e>
                            <m:sub>
                              <m:r>
                                <a:rPr lang="en-US" sz="1600" b="1" i="0" smtClean="0">
                                  <a:solidFill>
                                    <a:srgbClr val="000000"/>
                                  </a:solidFill>
                                  <a:latin typeface="Cambria Math"/>
                                  <a:ea typeface="Cambria Math"/>
                                </a:rPr>
                                <m:t>𝐧𝐜</m:t>
                              </m:r>
                            </m:sub>
                          </m:sSub>
                        </m:e>
                      </m:acc>
                      <m:r>
                        <a:rPr lang="en-US" sz="1600" b="1" i="1">
                          <a:solidFill>
                            <a:srgbClr val="000000"/>
                          </a:solidFill>
                          <a:latin typeface="Cambria Math"/>
                          <a:ea typeface="Cambria Math"/>
                        </a:rPr>
                        <m:t>+</m:t>
                      </m:r>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𝐢</m:t>
                              </m:r>
                            </m:e>
                            <m:sub>
                              <m:r>
                                <a:rPr lang="en-US" sz="1600" b="1">
                                  <a:solidFill>
                                    <a:srgbClr val="000000"/>
                                  </a:solidFill>
                                  <a:latin typeface="Cambria Math"/>
                                  <a:ea typeface="Cambria Math"/>
                                </a:rPr>
                                <m:t>𝐧</m:t>
                              </m:r>
                              <m:r>
                                <a:rPr lang="en-US" sz="1600" b="1" i="0" smtClean="0">
                                  <a:solidFill>
                                    <a:srgbClr val="000000"/>
                                  </a:solidFill>
                                  <a:latin typeface="Cambria Math"/>
                                  <a:ea typeface="Cambria Math"/>
                                </a:rPr>
                                <m:t>𝐮</m:t>
                              </m:r>
                            </m:sub>
                          </m:sSub>
                        </m:e>
                      </m:acc>
                    </m:oMath>
                  </m:oMathPara>
                </a14:m>
                <a:endParaRPr lang="en-US" sz="1600" b="1" dirty="0" smtClean="0">
                  <a:solidFill>
                    <a:srgbClr val="000000"/>
                  </a:solidFill>
                </a:endParaRPr>
              </a:p>
              <a:p>
                <a:endParaRPr lang="en-US" sz="1600" b="1" dirty="0" smtClean="0">
                  <a:solidFill>
                    <a:srgbClr val="000000"/>
                  </a:solidFill>
                </a:endParaRPr>
              </a:p>
              <a:p>
                <a14:m>
                  <m:oMath xmlns:m="http://schemas.openxmlformats.org/officeDocument/2006/math">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𝐢</m:t>
                            </m:r>
                          </m:e>
                          <m:sub>
                            <m:r>
                              <a:rPr lang="en-US" sz="1600" b="1">
                                <a:solidFill>
                                  <a:srgbClr val="000000"/>
                                </a:solidFill>
                                <a:latin typeface="Cambria Math"/>
                                <a:ea typeface="Cambria Math"/>
                              </a:rPr>
                              <m:t>𝐧𝐜</m:t>
                            </m:r>
                          </m:sub>
                        </m:sSub>
                      </m:e>
                    </m:acc>
                  </m:oMath>
                </a14:m>
                <a:r>
                  <a:rPr lang="en-US" sz="1600" b="1" dirty="0" smtClean="0">
                    <a:solidFill>
                      <a:srgbClr val="000000"/>
                    </a:solidFill>
                  </a:rPr>
                  <a:t>: </a:t>
                </a:r>
                <a:r>
                  <a:rPr lang="en-US" sz="1600" b="1" dirty="0" smtClean="0">
                    <a:solidFill>
                      <a:srgbClr val="000000"/>
                    </a:solidFill>
                    <a:latin typeface="+mn-lt"/>
                    <a:cs typeface="Arial" pitchFamily="34" charset="0"/>
                  </a:rPr>
                  <a:t>noise component correlated to </a:t>
                </a:r>
                <a14:m>
                  <m:oMath xmlns:m="http://schemas.openxmlformats.org/officeDocument/2006/math">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i="0" smtClean="0">
                                <a:solidFill>
                                  <a:srgbClr val="000000"/>
                                </a:solidFill>
                                <a:latin typeface="Cambria Math"/>
                                <a:ea typeface="Cambria Math"/>
                              </a:rPr>
                              <m:t>𝐯</m:t>
                            </m:r>
                          </m:e>
                          <m:sub>
                            <m:r>
                              <a:rPr lang="en-US" sz="1600" b="1">
                                <a:solidFill>
                                  <a:srgbClr val="000000"/>
                                </a:solidFill>
                                <a:latin typeface="Cambria Math"/>
                                <a:ea typeface="Cambria Math"/>
                              </a:rPr>
                              <m:t>𝐧</m:t>
                            </m:r>
                          </m:sub>
                        </m:sSub>
                      </m:e>
                    </m:acc>
                  </m:oMath>
                </a14:m>
                <a:endParaRPr lang="en-US" sz="1600" b="1" dirty="0" smtClean="0">
                  <a:solidFill>
                    <a:srgbClr val="000000"/>
                  </a:solidFill>
                </a:endParaRPr>
              </a:p>
              <a:p>
                <a14:m>
                  <m:oMath xmlns:m="http://schemas.openxmlformats.org/officeDocument/2006/math">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𝐢</m:t>
                            </m:r>
                          </m:e>
                          <m:sub>
                            <m:r>
                              <a:rPr lang="en-US" sz="1600" b="1">
                                <a:solidFill>
                                  <a:srgbClr val="000000"/>
                                </a:solidFill>
                                <a:latin typeface="Cambria Math"/>
                                <a:ea typeface="Cambria Math"/>
                              </a:rPr>
                              <m:t>𝐧</m:t>
                            </m:r>
                            <m:r>
                              <a:rPr lang="en-US" sz="1600" b="1" i="0" smtClean="0">
                                <a:solidFill>
                                  <a:srgbClr val="000000"/>
                                </a:solidFill>
                                <a:latin typeface="Cambria Math"/>
                                <a:ea typeface="Cambria Math"/>
                              </a:rPr>
                              <m:t>𝐮</m:t>
                            </m:r>
                          </m:sub>
                        </m:sSub>
                      </m:e>
                    </m:acc>
                  </m:oMath>
                </a14:m>
                <a:r>
                  <a:rPr lang="en-US" sz="1600" b="1" dirty="0">
                    <a:solidFill>
                      <a:srgbClr val="000000"/>
                    </a:solidFill>
                  </a:rPr>
                  <a:t>: </a:t>
                </a:r>
                <a:r>
                  <a:rPr lang="en-US" sz="1600" b="1" dirty="0">
                    <a:solidFill>
                      <a:srgbClr val="000000"/>
                    </a:solidFill>
                    <a:latin typeface="+mn-lt"/>
                    <a:cs typeface="Arial" pitchFamily="34" charset="0"/>
                  </a:rPr>
                  <a:t>noise component </a:t>
                </a:r>
                <a:r>
                  <a:rPr lang="en-US" sz="1600" b="1" dirty="0" smtClean="0">
                    <a:solidFill>
                      <a:srgbClr val="000000"/>
                    </a:solidFill>
                    <a:latin typeface="+mn-lt"/>
                    <a:cs typeface="Arial" pitchFamily="34" charset="0"/>
                  </a:rPr>
                  <a:t>uncorrelated </a:t>
                </a:r>
                <a:r>
                  <a:rPr lang="en-US" sz="1600" b="1" dirty="0">
                    <a:solidFill>
                      <a:srgbClr val="000000"/>
                    </a:solidFill>
                    <a:latin typeface="+mn-lt"/>
                    <a:cs typeface="Arial" pitchFamily="34" charset="0"/>
                  </a:rPr>
                  <a:t>to</a:t>
                </a:r>
                <a:r>
                  <a:rPr lang="en-US" sz="1600" b="1" dirty="0">
                    <a:solidFill>
                      <a:srgbClr val="000000"/>
                    </a:solidFill>
                    <a:cs typeface="Arial" pitchFamily="34" charset="0"/>
                  </a:rPr>
                  <a:t> </a:t>
                </a:r>
                <a14:m>
                  <m:oMath xmlns:m="http://schemas.openxmlformats.org/officeDocument/2006/math">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𝐯</m:t>
                            </m:r>
                          </m:e>
                          <m:sub>
                            <m:r>
                              <a:rPr lang="en-US" sz="1600" b="1">
                                <a:solidFill>
                                  <a:srgbClr val="000000"/>
                                </a:solidFill>
                                <a:latin typeface="Cambria Math"/>
                                <a:ea typeface="Cambria Math"/>
                              </a:rPr>
                              <m:t>𝐧</m:t>
                            </m:r>
                          </m:sub>
                        </m:sSub>
                      </m:e>
                    </m:acc>
                  </m:oMath>
                </a14:m>
                <a:endParaRPr lang="en-US" sz="1600" b="1" dirty="0">
                  <a:solidFill>
                    <a:srgbClr val="000000"/>
                  </a:solidFill>
                </a:endParaRPr>
              </a:p>
            </p:txBody>
          </p:sp>
        </mc:Choice>
        <mc:Fallback xmlns="">
          <p:sp>
            <p:nvSpPr>
              <p:cNvPr id="25" name="TextBox 24"/>
              <p:cNvSpPr txBox="1">
                <a:spLocks noRot="1" noChangeAspect="1" noMove="1" noResize="1" noEditPoints="1" noAdjustHandles="1" noChangeArrowheads="1" noChangeShapeType="1" noTextEdit="1"/>
              </p:cNvSpPr>
              <p:nvPr/>
            </p:nvSpPr>
            <p:spPr>
              <a:xfrm>
                <a:off x="2014152" y="1676400"/>
                <a:ext cx="3548448" cy="1081835"/>
              </a:xfrm>
              <a:prstGeom prst="rect">
                <a:avLst/>
              </a:prstGeom>
              <a:blipFill rotWithShape="1">
                <a:blip r:embed="rId2"/>
                <a:stretch>
                  <a:fillRect b="-6780"/>
                </a:stretch>
              </a:blipFill>
            </p:spPr>
            <p:txBody>
              <a:bodyPr/>
              <a:lstStyle/>
              <a:p>
                <a:r>
                  <a:rPr lang="en-US">
                    <a:noFill/>
                  </a:rPr>
                  <a:t> </a:t>
                </a:r>
              </a:p>
            </p:txBody>
          </p:sp>
        </mc:Fallback>
      </mc:AlternateContent>
      <p:sp>
        <p:nvSpPr>
          <p:cNvPr id="26" name="TextBox 2"/>
          <p:cNvSpPr txBox="1">
            <a:spLocks noChangeArrowheads="1"/>
          </p:cNvSpPr>
          <p:nvPr/>
        </p:nvSpPr>
        <p:spPr bwMode="auto">
          <a:xfrm>
            <a:off x="1295400" y="2831068"/>
            <a:ext cx="48768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Now let’s define correlation admittance as:  </a:t>
            </a:r>
            <a:endParaRPr lang="en-US" b="1"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27" name="TextBox 26"/>
              <p:cNvSpPr txBox="1"/>
              <p:nvPr/>
            </p:nvSpPr>
            <p:spPr>
              <a:xfrm>
                <a:off x="2014152" y="3126787"/>
                <a:ext cx="3548448" cy="876715"/>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1600" b="1" i="1" smtClean="0">
                              <a:solidFill>
                                <a:srgbClr val="000000"/>
                              </a:solidFill>
                              <a:latin typeface="Cambria Math"/>
                              <a:ea typeface="Cambria Math"/>
                            </a:rPr>
                          </m:ctrlPr>
                        </m:sSubPr>
                        <m:e>
                          <m:r>
                            <a:rPr lang="en-US" sz="1600" b="1" i="0" smtClean="0">
                              <a:solidFill>
                                <a:srgbClr val="000000"/>
                              </a:solidFill>
                              <a:latin typeface="Cambria Math"/>
                              <a:ea typeface="Cambria Math"/>
                            </a:rPr>
                            <m:t>𝐘</m:t>
                          </m:r>
                        </m:e>
                        <m:sub>
                          <m:r>
                            <a:rPr lang="en-US" sz="1600" b="1" i="0" smtClean="0">
                              <a:solidFill>
                                <a:srgbClr val="000000"/>
                              </a:solidFill>
                              <a:latin typeface="Cambria Math"/>
                              <a:ea typeface="Cambria Math"/>
                            </a:rPr>
                            <m:t>𝐜</m:t>
                          </m:r>
                        </m:sub>
                      </m:sSub>
                      <m:r>
                        <a:rPr lang="en-US" sz="1600" b="1">
                          <a:solidFill>
                            <a:srgbClr val="000000"/>
                          </a:solidFill>
                          <a:latin typeface="Cambria Math"/>
                        </a:rPr>
                        <m:t>=</m:t>
                      </m:r>
                      <m:f>
                        <m:fPr>
                          <m:ctrlPr>
                            <a:rPr lang="en-US" sz="1600" b="1" i="1" smtClean="0">
                              <a:solidFill>
                                <a:srgbClr val="000000"/>
                              </a:solidFill>
                              <a:latin typeface="Cambria Math"/>
                            </a:rPr>
                          </m:ctrlPr>
                        </m:fPr>
                        <m:num>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i="0" smtClean="0">
                                      <a:solidFill>
                                        <a:srgbClr val="000000"/>
                                      </a:solidFill>
                                      <a:latin typeface="Cambria Math"/>
                                      <a:ea typeface="Cambria Math"/>
                                    </a:rPr>
                                    <m:t>𝐢</m:t>
                                  </m:r>
                                </m:e>
                                <m:sub>
                                  <m:r>
                                    <a:rPr lang="en-US" sz="1600" b="1">
                                      <a:solidFill>
                                        <a:srgbClr val="000000"/>
                                      </a:solidFill>
                                      <a:latin typeface="Cambria Math"/>
                                      <a:ea typeface="Cambria Math"/>
                                    </a:rPr>
                                    <m:t>𝐧</m:t>
                                  </m:r>
                                  <m:r>
                                    <a:rPr lang="en-US" sz="1600" b="1" i="0" smtClean="0">
                                      <a:solidFill>
                                        <a:srgbClr val="000000"/>
                                      </a:solidFill>
                                      <a:latin typeface="Cambria Math"/>
                                      <a:ea typeface="Cambria Math"/>
                                    </a:rPr>
                                    <m:t>𝐜</m:t>
                                  </m:r>
                                </m:sub>
                              </m:sSub>
                            </m:e>
                          </m:acc>
                        </m:num>
                        <m:den>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i="0" smtClean="0">
                                      <a:solidFill>
                                        <a:srgbClr val="000000"/>
                                      </a:solidFill>
                                      <a:latin typeface="Cambria Math"/>
                                      <a:ea typeface="Cambria Math"/>
                                    </a:rPr>
                                    <m:t>𝐯</m:t>
                                  </m:r>
                                </m:e>
                                <m:sub>
                                  <m:r>
                                    <a:rPr lang="en-US" sz="1600" b="1">
                                      <a:solidFill>
                                        <a:srgbClr val="000000"/>
                                      </a:solidFill>
                                      <a:latin typeface="Cambria Math"/>
                                      <a:ea typeface="Cambria Math"/>
                                    </a:rPr>
                                    <m:t>𝐧</m:t>
                                  </m:r>
                                </m:sub>
                              </m:sSub>
                            </m:e>
                          </m:acc>
                        </m:den>
                      </m:f>
                      <m:r>
                        <a:rPr lang="en-US" sz="1600" b="1" i="1" smtClean="0">
                          <a:solidFill>
                            <a:srgbClr val="000000"/>
                          </a:solidFill>
                          <a:latin typeface="Cambria Math"/>
                        </a:rPr>
                        <m:t>  </m:t>
                      </m:r>
                      <m:r>
                        <a:rPr lang="en-US" sz="1600" b="1" i="1" smtClean="0">
                          <a:solidFill>
                            <a:srgbClr val="000000"/>
                          </a:solidFill>
                          <a:latin typeface="Cambria Math"/>
                          <a:ea typeface="Cambria Math"/>
                        </a:rPr>
                        <m:t>→</m:t>
                      </m:r>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𝐢</m:t>
                              </m:r>
                            </m:e>
                            <m:sub>
                              <m:r>
                                <a:rPr lang="en-US" sz="1600" b="1">
                                  <a:solidFill>
                                    <a:srgbClr val="000000"/>
                                  </a:solidFill>
                                  <a:latin typeface="Cambria Math"/>
                                  <a:ea typeface="Cambria Math"/>
                                </a:rPr>
                                <m:t>𝐧𝐜</m:t>
                              </m:r>
                            </m:sub>
                          </m:sSub>
                        </m:e>
                      </m:acc>
                      <m:r>
                        <a:rPr lang="en-US" sz="1600" b="1" i="1" smtClean="0">
                          <a:solidFill>
                            <a:srgbClr val="000000"/>
                          </a:solidFill>
                          <a:latin typeface="Cambria Math"/>
                          <a:ea typeface="Cambria Math"/>
                        </a:rPr>
                        <m:t>=</m:t>
                      </m:r>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𝐘</m:t>
                          </m:r>
                        </m:e>
                        <m:sub>
                          <m:r>
                            <a:rPr lang="en-US" sz="1600" b="1">
                              <a:solidFill>
                                <a:srgbClr val="000000"/>
                              </a:solidFill>
                              <a:latin typeface="Cambria Math"/>
                              <a:ea typeface="Cambria Math"/>
                            </a:rPr>
                            <m:t>𝐜</m:t>
                          </m:r>
                        </m:sub>
                      </m:sSub>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𝐯</m:t>
                              </m:r>
                            </m:e>
                            <m:sub>
                              <m:r>
                                <a:rPr lang="en-US" sz="1600" b="1">
                                  <a:solidFill>
                                    <a:srgbClr val="000000"/>
                                  </a:solidFill>
                                  <a:latin typeface="Cambria Math"/>
                                  <a:ea typeface="Cambria Math"/>
                                </a:rPr>
                                <m:t>𝐧</m:t>
                              </m:r>
                            </m:sub>
                          </m:sSub>
                        </m:e>
                      </m:acc>
                      <m:r>
                        <a:rPr lang="en-US" sz="1600" b="1" i="1" smtClean="0">
                          <a:solidFill>
                            <a:srgbClr val="000000"/>
                          </a:solidFill>
                          <a:latin typeface="Cambria Math"/>
                          <a:ea typeface="Cambria Math"/>
                        </a:rPr>
                        <m:t>,  ∴</m:t>
                      </m:r>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𝐢</m:t>
                              </m:r>
                            </m:e>
                            <m:sub>
                              <m:r>
                                <a:rPr lang="en-US" sz="1600" b="1">
                                  <a:solidFill>
                                    <a:srgbClr val="000000"/>
                                  </a:solidFill>
                                  <a:latin typeface="Cambria Math"/>
                                  <a:ea typeface="Cambria Math"/>
                                </a:rPr>
                                <m:t>𝐧</m:t>
                              </m:r>
                              <m:r>
                                <a:rPr lang="en-US" sz="1600" b="1" i="1" smtClean="0">
                                  <a:solidFill>
                                    <a:srgbClr val="000000"/>
                                  </a:solidFill>
                                  <a:latin typeface="Cambria Math"/>
                                  <a:ea typeface="Cambria Math"/>
                                </a:rPr>
                                <m:t>𝒖</m:t>
                              </m:r>
                            </m:sub>
                          </m:sSub>
                        </m:e>
                      </m:acc>
                      <m:r>
                        <a:rPr lang="en-US" sz="1600" b="1">
                          <a:solidFill>
                            <a:srgbClr val="000000"/>
                          </a:solidFill>
                          <a:latin typeface="Cambria Math"/>
                        </a:rPr>
                        <m:t>=</m:t>
                      </m:r>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𝐢</m:t>
                              </m:r>
                            </m:e>
                            <m:sub>
                              <m:r>
                                <a:rPr lang="en-US" sz="1600" b="1">
                                  <a:solidFill>
                                    <a:srgbClr val="000000"/>
                                  </a:solidFill>
                                  <a:latin typeface="Cambria Math"/>
                                  <a:ea typeface="Cambria Math"/>
                                </a:rPr>
                                <m:t>𝐧</m:t>
                              </m:r>
                            </m:sub>
                          </m:sSub>
                        </m:e>
                      </m:acc>
                      <m:r>
                        <a:rPr lang="en-US" sz="1600" b="1" i="1" smtClean="0">
                          <a:solidFill>
                            <a:srgbClr val="000000"/>
                          </a:solidFill>
                          <a:latin typeface="Cambria Math"/>
                          <a:ea typeface="Cambria Math"/>
                        </a:rPr>
                        <m:t>−</m:t>
                      </m:r>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𝐘</m:t>
                          </m:r>
                        </m:e>
                        <m:sub>
                          <m:r>
                            <a:rPr lang="en-US" sz="1600" b="1">
                              <a:solidFill>
                                <a:srgbClr val="000000"/>
                              </a:solidFill>
                              <a:latin typeface="Cambria Math"/>
                              <a:ea typeface="Cambria Math"/>
                            </a:rPr>
                            <m:t>𝐜</m:t>
                          </m:r>
                        </m:sub>
                      </m:sSub>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𝐯</m:t>
                              </m:r>
                            </m:e>
                            <m:sub>
                              <m:r>
                                <a:rPr lang="en-US" sz="1600" b="1">
                                  <a:solidFill>
                                    <a:srgbClr val="000000"/>
                                  </a:solidFill>
                                  <a:latin typeface="Cambria Math"/>
                                  <a:ea typeface="Cambria Math"/>
                                </a:rPr>
                                <m:t>𝐧</m:t>
                              </m:r>
                            </m:sub>
                          </m:sSub>
                        </m:e>
                      </m:acc>
                    </m:oMath>
                  </m:oMathPara>
                </a14:m>
                <a:endParaRPr lang="en-US" sz="1600" b="1" dirty="0" smtClean="0">
                  <a:solidFill>
                    <a:srgbClr val="000000"/>
                  </a:solidFill>
                </a:endParaRPr>
              </a:p>
            </p:txBody>
          </p:sp>
        </mc:Choice>
        <mc:Fallback xmlns="">
          <p:sp>
            <p:nvSpPr>
              <p:cNvPr id="27" name="TextBox 26"/>
              <p:cNvSpPr txBox="1">
                <a:spLocks noRot="1" noChangeAspect="1" noMove="1" noResize="1" noEditPoints="1" noAdjustHandles="1" noChangeArrowheads="1" noChangeShapeType="1" noTextEdit="1"/>
              </p:cNvSpPr>
              <p:nvPr/>
            </p:nvSpPr>
            <p:spPr>
              <a:xfrm>
                <a:off x="2014152" y="3126787"/>
                <a:ext cx="3548448" cy="876715"/>
              </a:xfrm>
              <a:prstGeom prst="rect">
                <a:avLst/>
              </a:prstGeom>
              <a:blipFill rotWithShape="1">
                <a:blip r:embed="rId3"/>
                <a:stretch>
                  <a:fillRect/>
                </a:stretch>
              </a:blipFill>
            </p:spPr>
            <p:txBody>
              <a:bodyPr/>
              <a:lstStyle/>
              <a:p>
                <a:r>
                  <a:rPr lang="en-US">
                    <a:noFill/>
                  </a:rPr>
                  <a:t> </a:t>
                </a:r>
              </a:p>
            </p:txBody>
          </p:sp>
        </mc:Fallback>
      </mc:AlternateContent>
      <p:sp>
        <p:nvSpPr>
          <p:cNvPr id="28" name="TextBox 2"/>
          <p:cNvSpPr txBox="1">
            <a:spLocks noChangeArrowheads="1"/>
          </p:cNvSpPr>
          <p:nvPr/>
        </p:nvSpPr>
        <p:spPr bwMode="auto">
          <a:xfrm>
            <a:off x="2971800" y="4038600"/>
            <a:ext cx="27432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00"/>
                </a:solidFill>
                <a:latin typeface="Franklin Gothic Medium Cond" pitchFamily="34" charset="0"/>
                <a:sym typeface="Wingdings" pitchFamily="2" charset="2"/>
              </a:rPr>
              <a:t></a:t>
            </a:r>
            <a:r>
              <a:rPr lang="en-US" b="1" dirty="0" smtClean="0">
                <a:solidFill>
                  <a:srgbClr val="000000"/>
                </a:solidFill>
                <a:latin typeface="Franklin Gothic Medium Cond" pitchFamily="34" charset="0"/>
              </a:rPr>
              <a:t>How can we calculate </a:t>
            </a:r>
            <a:r>
              <a:rPr lang="en-US" b="1" dirty="0" err="1" smtClean="0">
                <a:solidFill>
                  <a:srgbClr val="000000"/>
                </a:solidFill>
                <a:latin typeface="Franklin Gothic Medium Cond" pitchFamily="34" charset="0"/>
              </a:rPr>
              <a:t>Y</a:t>
            </a:r>
            <a:r>
              <a:rPr lang="en-US" b="1" baseline="-25000" dirty="0" err="1" smtClean="0">
                <a:solidFill>
                  <a:srgbClr val="000000"/>
                </a:solidFill>
                <a:latin typeface="Franklin Gothic Medium Cond" pitchFamily="34" charset="0"/>
              </a:rPr>
              <a:t>c</a:t>
            </a:r>
            <a:r>
              <a:rPr lang="en-US" b="1" dirty="0" smtClean="0">
                <a:solidFill>
                  <a:srgbClr val="000000"/>
                </a:solidFill>
                <a:latin typeface="Franklin Gothic Medium Cond" pitchFamily="34" charset="0"/>
              </a:rPr>
              <a:t>? </a:t>
            </a:r>
            <a:endParaRPr lang="en-US" b="1"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29" name="TextBox 28"/>
              <p:cNvSpPr txBox="1"/>
              <p:nvPr/>
            </p:nvSpPr>
            <p:spPr>
              <a:xfrm>
                <a:off x="3412813" y="4407932"/>
                <a:ext cx="2324100" cy="1376146"/>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p>
                        <m:sSupPr>
                          <m:ctrlPr>
                            <a:rPr lang="en-US" sz="1600" b="1" i="1" smtClean="0">
                              <a:solidFill>
                                <a:schemeClr val="tx1"/>
                              </a:solidFill>
                              <a:latin typeface="Cambria Math"/>
                            </a:rPr>
                          </m:ctrlPr>
                        </m:sSupPr>
                        <m:e>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𝐯</m:t>
                                  </m:r>
                                </m:e>
                                <m:sub>
                                  <m:r>
                                    <a:rPr lang="en-US" sz="1600" b="1">
                                      <a:solidFill>
                                        <a:srgbClr val="000000"/>
                                      </a:solidFill>
                                      <a:latin typeface="Cambria Math"/>
                                      <a:ea typeface="Cambria Math"/>
                                    </a:rPr>
                                    <m:t>𝐧</m:t>
                                  </m:r>
                                </m:sub>
                              </m:sSub>
                            </m:e>
                          </m:acc>
                        </m:e>
                        <m:sup>
                          <m:r>
                            <a:rPr lang="en-US" sz="1600" b="1" i="0" smtClean="0">
                              <a:solidFill>
                                <a:schemeClr val="tx1"/>
                              </a:solidFill>
                              <a:latin typeface="Cambria Math"/>
                            </a:rPr>
                            <m:t>∗</m:t>
                          </m:r>
                        </m:sup>
                      </m:sSup>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𝐢</m:t>
                              </m:r>
                            </m:e>
                            <m:sub>
                              <m:r>
                                <a:rPr lang="en-US" sz="1600" b="1">
                                  <a:solidFill>
                                    <a:srgbClr val="000000"/>
                                  </a:solidFill>
                                  <a:latin typeface="Cambria Math"/>
                                  <a:ea typeface="Cambria Math"/>
                                </a:rPr>
                                <m:t>𝐧</m:t>
                              </m:r>
                            </m:sub>
                          </m:sSub>
                        </m:e>
                      </m:acc>
                      <m:r>
                        <a:rPr lang="en-US" sz="1600" b="1" i="0" smtClean="0">
                          <a:solidFill>
                            <a:schemeClr val="tx1"/>
                          </a:solidFill>
                          <a:latin typeface="Cambria Math"/>
                        </a:rPr>
                        <m:t>=</m:t>
                      </m:r>
                      <m:sSup>
                        <m:sSupPr>
                          <m:ctrlPr>
                            <a:rPr lang="en-US" sz="1600" b="1" i="1" smtClean="0">
                              <a:solidFill>
                                <a:schemeClr val="tx1"/>
                              </a:solidFill>
                              <a:latin typeface="Cambria Math"/>
                            </a:rPr>
                          </m:ctrlPr>
                        </m:sSupPr>
                        <m:e>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𝐯</m:t>
                                  </m:r>
                                </m:e>
                                <m:sub>
                                  <m:r>
                                    <a:rPr lang="en-US" sz="1600" b="1">
                                      <a:solidFill>
                                        <a:srgbClr val="000000"/>
                                      </a:solidFill>
                                      <a:latin typeface="Cambria Math"/>
                                      <a:ea typeface="Cambria Math"/>
                                    </a:rPr>
                                    <m:t>𝐧</m:t>
                                  </m:r>
                                </m:sub>
                              </m:sSub>
                            </m:e>
                          </m:acc>
                        </m:e>
                        <m:sup>
                          <m:r>
                            <a:rPr lang="en-US" sz="1600" b="1" i="0" smtClean="0">
                              <a:solidFill>
                                <a:schemeClr val="tx1"/>
                              </a:solidFill>
                              <a:latin typeface="Cambria Math"/>
                            </a:rPr>
                            <m:t>∗</m:t>
                          </m:r>
                        </m:sup>
                      </m:sSup>
                      <m:d>
                        <m:dPr>
                          <m:ctrlPr>
                            <a:rPr lang="en-US" sz="1600" b="1" i="1" smtClean="0">
                              <a:solidFill>
                                <a:schemeClr val="tx1"/>
                              </a:solidFill>
                              <a:latin typeface="Cambria Math"/>
                            </a:rPr>
                          </m:ctrlPr>
                        </m:dPr>
                        <m:e>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𝐢</m:t>
                                  </m:r>
                                </m:e>
                                <m:sub>
                                  <m:r>
                                    <a:rPr lang="en-US" sz="1600" b="1">
                                      <a:solidFill>
                                        <a:srgbClr val="000000"/>
                                      </a:solidFill>
                                      <a:latin typeface="Cambria Math"/>
                                      <a:ea typeface="Cambria Math"/>
                                    </a:rPr>
                                    <m:t>𝐧𝐜</m:t>
                                  </m:r>
                                </m:sub>
                              </m:sSub>
                            </m:e>
                          </m:acc>
                          <m:r>
                            <a:rPr lang="en-US" sz="1600" b="1" i="1">
                              <a:solidFill>
                                <a:srgbClr val="000000"/>
                              </a:solidFill>
                              <a:latin typeface="Cambria Math"/>
                              <a:ea typeface="Cambria Math"/>
                            </a:rPr>
                            <m:t>+</m:t>
                          </m:r>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𝐢</m:t>
                                  </m:r>
                                </m:e>
                                <m:sub>
                                  <m:r>
                                    <a:rPr lang="en-US" sz="1600" b="1">
                                      <a:solidFill>
                                        <a:srgbClr val="000000"/>
                                      </a:solidFill>
                                      <a:latin typeface="Cambria Math"/>
                                      <a:ea typeface="Cambria Math"/>
                                    </a:rPr>
                                    <m:t>𝐧𝐮</m:t>
                                  </m:r>
                                </m:sub>
                              </m:sSub>
                            </m:e>
                          </m:acc>
                        </m:e>
                      </m:d>
                    </m:oMath>
                  </m:oMathPara>
                </a14:m>
                <a:endParaRPr lang="en-US" sz="1600" b="1" i="1" dirty="0" smtClean="0">
                  <a:solidFill>
                    <a:schemeClr val="tx1"/>
                  </a:solidFill>
                  <a:latin typeface="Cambria Math"/>
                </a:endParaRPr>
              </a:p>
              <a:p>
                <a:r>
                  <a:rPr lang="en-US" sz="1600" b="1" dirty="0" smtClean="0">
                    <a:solidFill>
                      <a:schemeClr val="tx1"/>
                    </a:solidFill>
                  </a:rPr>
                  <a:t>         </a:t>
                </a:r>
                <a14:m>
                  <m:oMath xmlns:m="http://schemas.openxmlformats.org/officeDocument/2006/math">
                    <m:r>
                      <a:rPr lang="en-US" sz="1600" b="1" i="1" smtClean="0">
                        <a:solidFill>
                          <a:schemeClr val="tx1"/>
                        </a:solidFill>
                        <a:latin typeface="Cambria Math"/>
                      </a:rPr>
                      <m:t>=</m:t>
                    </m:r>
                    <m:sSup>
                      <m:sSupPr>
                        <m:ctrlPr>
                          <a:rPr lang="en-US" sz="1600" b="1" i="1" smtClean="0">
                            <a:solidFill>
                              <a:schemeClr val="tx1"/>
                            </a:solidFill>
                            <a:latin typeface="Cambria Math"/>
                          </a:rPr>
                        </m:ctrlPr>
                      </m:sSupPr>
                      <m:e>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𝐯</m:t>
                                </m:r>
                              </m:e>
                              <m:sub>
                                <m:r>
                                  <a:rPr lang="en-US" sz="1600" b="1">
                                    <a:solidFill>
                                      <a:srgbClr val="000000"/>
                                    </a:solidFill>
                                    <a:latin typeface="Cambria Math"/>
                                    <a:ea typeface="Cambria Math"/>
                                  </a:rPr>
                                  <m:t>𝐧</m:t>
                                </m:r>
                              </m:sub>
                            </m:sSub>
                          </m:e>
                        </m:acc>
                      </m:e>
                      <m:sup>
                        <m:r>
                          <a:rPr lang="en-US" sz="1600" b="1" i="0" smtClean="0">
                            <a:solidFill>
                              <a:schemeClr val="tx1"/>
                            </a:solidFill>
                            <a:latin typeface="Cambria Math"/>
                          </a:rPr>
                          <m:t>∗</m:t>
                        </m:r>
                      </m:sup>
                    </m:sSup>
                    <m:d>
                      <m:dPr>
                        <m:ctrlPr>
                          <a:rPr lang="en-US" sz="1600" b="1" i="1" smtClean="0">
                            <a:solidFill>
                              <a:schemeClr val="tx1"/>
                            </a:solidFill>
                            <a:latin typeface="Cambria Math"/>
                          </a:rPr>
                        </m:ctrlPr>
                      </m:d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𝐘</m:t>
                            </m:r>
                          </m:e>
                          <m:sub>
                            <m:r>
                              <a:rPr lang="en-US" sz="1600" b="1">
                                <a:solidFill>
                                  <a:srgbClr val="000000"/>
                                </a:solidFill>
                                <a:latin typeface="Cambria Math"/>
                                <a:ea typeface="Cambria Math"/>
                              </a:rPr>
                              <m:t>𝐜</m:t>
                            </m:r>
                          </m:sub>
                        </m:sSub>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𝐯</m:t>
                                </m:r>
                              </m:e>
                              <m:sub>
                                <m:r>
                                  <a:rPr lang="en-US" sz="1600" b="1">
                                    <a:solidFill>
                                      <a:srgbClr val="000000"/>
                                    </a:solidFill>
                                    <a:latin typeface="Cambria Math"/>
                                    <a:ea typeface="Cambria Math"/>
                                  </a:rPr>
                                  <m:t>𝐧</m:t>
                                </m:r>
                              </m:sub>
                            </m:sSub>
                          </m:e>
                        </m:acc>
                        <m:r>
                          <a:rPr lang="en-US" sz="1600" b="1" i="1">
                            <a:solidFill>
                              <a:srgbClr val="000000"/>
                            </a:solidFill>
                            <a:latin typeface="Cambria Math"/>
                            <a:ea typeface="Cambria Math"/>
                          </a:rPr>
                          <m:t>+</m:t>
                        </m:r>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𝐢</m:t>
                                </m:r>
                              </m:e>
                              <m:sub>
                                <m:r>
                                  <a:rPr lang="en-US" sz="1600" b="1">
                                    <a:solidFill>
                                      <a:srgbClr val="000000"/>
                                    </a:solidFill>
                                    <a:latin typeface="Cambria Math"/>
                                    <a:ea typeface="Cambria Math"/>
                                  </a:rPr>
                                  <m:t>𝐧𝐮</m:t>
                                </m:r>
                              </m:sub>
                            </m:sSub>
                          </m:e>
                        </m:acc>
                      </m:e>
                    </m:d>
                  </m:oMath>
                </a14:m>
                <a:endParaRPr lang="en-US" sz="1600" b="1" i="1" dirty="0" smtClean="0">
                  <a:solidFill>
                    <a:srgbClr val="000000"/>
                  </a:solidFill>
                  <a:latin typeface="Cambria Math"/>
                  <a:ea typeface="Cambria Math"/>
                </a:endParaRPr>
              </a:p>
              <a:p>
                <a:r>
                  <a:rPr lang="en-US" sz="1600" b="1" dirty="0" smtClean="0">
                    <a:solidFill>
                      <a:srgbClr val="000000"/>
                    </a:solidFill>
                    <a:ea typeface="Cambria Math"/>
                  </a:rPr>
                  <a:t>         </a:t>
                </a:r>
                <a14:m>
                  <m:oMath xmlns:m="http://schemas.openxmlformats.org/officeDocument/2006/math">
                    <m:r>
                      <a:rPr lang="en-US" sz="1600" b="1" i="1" smtClean="0">
                        <a:solidFill>
                          <a:srgbClr val="000000"/>
                        </a:solidFill>
                        <a:latin typeface="Cambria Math"/>
                        <a:ea typeface="Cambria Math"/>
                      </a:rPr>
                      <m:t>=</m:t>
                    </m:r>
                    <m:acc>
                      <m:accPr>
                        <m:chr m:val="̅"/>
                        <m:ctrlPr>
                          <a:rPr lang="en-US" sz="1600" b="1" i="1">
                            <a:solidFill>
                              <a:srgbClr val="000000"/>
                            </a:solidFill>
                            <a:latin typeface="Cambria Math"/>
                          </a:rPr>
                        </m:ctrlPr>
                      </m:accPr>
                      <m:e>
                        <m:sSup>
                          <m:sSupPr>
                            <m:ctrlPr>
                              <a:rPr lang="en-US" sz="1600" b="1" i="1">
                                <a:solidFill>
                                  <a:srgbClr val="000000"/>
                                </a:solidFill>
                                <a:latin typeface="Cambria Math"/>
                              </a:rPr>
                            </m:ctrlPr>
                          </m:sSupPr>
                          <m:e>
                            <m:sSub>
                              <m:sSubPr>
                                <m:ctrlPr>
                                  <a:rPr lang="en-US" sz="1600" b="1" i="1">
                                    <a:solidFill>
                                      <a:srgbClr val="000000"/>
                                    </a:solidFill>
                                    <a:latin typeface="Cambria Math"/>
                                    <a:ea typeface="Cambria Math"/>
                                  </a:rPr>
                                </m:ctrlPr>
                              </m:sSubPr>
                              <m:e>
                                <m:r>
                                  <a:rPr lang="en-US" sz="1600" b="1" i="0" smtClean="0">
                                    <a:solidFill>
                                      <a:srgbClr val="000000"/>
                                    </a:solidFill>
                                    <a:latin typeface="Cambria Math"/>
                                    <a:ea typeface="Cambria Math"/>
                                  </a:rPr>
                                  <m:t>𝐯</m:t>
                                </m:r>
                              </m:e>
                              <m:sub>
                                <m:r>
                                  <a:rPr lang="en-US" sz="1600" b="1" i="0" smtClean="0">
                                    <a:solidFill>
                                      <a:srgbClr val="000000"/>
                                    </a:solidFill>
                                    <a:latin typeface="Cambria Math"/>
                                    <a:ea typeface="Cambria Math"/>
                                  </a:rPr>
                                  <m:t>𝐧</m:t>
                                </m:r>
                              </m:sub>
                            </m:sSub>
                          </m:e>
                          <m:sup>
                            <m:r>
                              <a:rPr lang="en-US" sz="1600" b="1">
                                <a:solidFill>
                                  <a:srgbClr val="000000"/>
                                </a:solidFill>
                                <a:latin typeface="Cambria Math"/>
                              </a:rPr>
                              <m:t>𝟐</m:t>
                            </m:r>
                          </m:sup>
                        </m:sSup>
                      </m:e>
                    </m:acc>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𝐘</m:t>
                        </m:r>
                      </m:e>
                      <m:sub>
                        <m:r>
                          <a:rPr lang="en-US" sz="1600" b="1">
                            <a:solidFill>
                              <a:srgbClr val="000000"/>
                            </a:solidFill>
                            <a:latin typeface="Cambria Math"/>
                            <a:ea typeface="Cambria Math"/>
                          </a:rPr>
                          <m:t>𝐜</m:t>
                        </m:r>
                      </m:sub>
                    </m:sSub>
                    <m:r>
                      <a:rPr lang="en-US" sz="1600" b="1" i="0" smtClean="0">
                        <a:solidFill>
                          <a:srgbClr val="000000"/>
                        </a:solidFill>
                        <a:latin typeface="Cambria Math"/>
                        <a:ea typeface="Cambria Math"/>
                      </a:rPr>
                      <m:t>+</m:t>
                    </m:r>
                    <m:sSup>
                      <m:sSupPr>
                        <m:ctrlPr>
                          <a:rPr lang="en-US" sz="1600" b="1" i="1" smtClean="0">
                            <a:solidFill>
                              <a:schemeClr val="tx1"/>
                            </a:solidFill>
                            <a:latin typeface="Cambria Math"/>
                          </a:rPr>
                        </m:ctrlPr>
                      </m:sSupPr>
                      <m:e>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𝐯</m:t>
                                </m:r>
                              </m:e>
                              <m:sub>
                                <m:r>
                                  <a:rPr lang="en-US" sz="1600" b="1">
                                    <a:solidFill>
                                      <a:srgbClr val="000000"/>
                                    </a:solidFill>
                                    <a:latin typeface="Cambria Math"/>
                                    <a:ea typeface="Cambria Math"/>
                                  </a:rPr>
                                  <m:t>𝐧</m:t>
                                </m:r>
                              </m:sub>
                            </m:sSub>
                          </m:e>
                        </m:acc>
                      </m:e>
                      <m:sup>
                        <m:r>
                          <a:rPr lang="en-US" sz="1600" b="1" i="0" smtClean="0">
                            <a:solidFill>
                              <a:schemeClr val="tx1"/>
                            </a:solidFill>
                            <a:latin typeface="Cambria Math"/>
                          </a:rPr>
                          <m:t>∗</m:t>
                        </m:r>
                      </m:sup>
                    </m:sSup>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𝐢</m:t>
                            </m:r>
                          </m:e>
                          <m:sub>
                            <m:r>
                              <a:rPr lang="en-US" sz="1600" b="1">
                                <a:solidFill>
                                  <a:srgbClr val="000000"/>
                                </a:solidFill>
                                <a:latin typeface="Cambria Math"/>
                                <a:ea typeface="Cambria Math"/>
                              </a:rPr>
                              <m:t>𝐧𝐮</m:t>
                            </m:r>
                          </m:sub>
                        </m:sSub>
                      </m:e>
                    </m:acc>
                  </m:oMath>
                </a14:m>
                <a:endParaRPr lang="en-US" sz="1600" b="1" i="1" dirty="0" smtClean="0">
                  <a:solidFill>
                    <a:srgbClr val="000000"/>
                  </a:solidFill>
                  <a:latin typeface="Cambria Math"/>
                  <a:ea typeface="Cambria Math"/>
                </a:endParaRPr>
              </a:p>
              <a:p>
                <a:r>
                  <a:rPr lang="en-US" sz="1600" b="1" dirty="0" smtClean="0">
                    <a:solidFill>
                      <a:srgbClr val="000000"/>
                    </a:solidFill>
                    <a:ea typeface="Cambria Math"/>
                  </a:rPr>
                  <a:t>         </a:t>
                </a:r>
                <a14:m>
                  <m:oMath xmlns:m="http://schemas.openxmlformats.org/officeDocument/2006/math">
                    <m:r>
                      <a:rPr lang="en-US" sz="1600" b="1" i="1">
                        <a:solidFill>
                          <a:srgbClr val="000000"/>
                        </a:solidFill>
                        <a:latin typeface="Cambria Math"/>
                        <a:ea typeface="Cambria Math"/>
                      </a:rPr>
                      <m:t>=</m:t>
                    </m:r>
                    <m:acc>
                      <m:accPr>
                        <m:chr m:val="̅"/>
                        <m:ctrlPr>
                          <a:rPr lang="en-US" sz="1600" b="1" i="1">
                            <a:solidFill>
                              <a:srgbClr val="000000"/>
                            </a:solidFill>
                            <a:latin typeface="Cambria Math"/>
                          </a:rPr>
                        </m:ctrlPr>
                      </m:accPr>
                      <m:e>
                        <m:sSup>
                          <m:sSupPr>
                            <m:ctrlPr>
                              <a:rPr lang="en-US" sz="1600" b="1" i="1">
                                <a:solidFill>
                                  <a:srgbClr val="000000"/>
                                </a:solidFill>
                                <a:latin typeface="Cambria Math"/>
                              </a:rPr>
                            </m:ctrlPr>
                          </m:sSup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𝐯</m:t>
                                </m:r>
                              </m:e>
                              <m:sub>
                                <m:r>
                                  <a:rPr lang="en-US" sz="1600" b="1">
                                    <a:solidFill>
                                      <a:srgbClr val="000000"/>
                                    </a:solidFill>
                                    <a:latin typeface="Cambria Math"/>
                                    <a:ea typeface="Cambria Math"/>
                                  </a:rPr>
                                  <m:t>𝐧</m:t>
                                </m:r>
                              </m:sub>
                            </m:sSub>
                          </m:e>
                          <m:sup>
                            <m:r>
                              <a:rPr lang="en-US" sz="1600" b="1">
                                <a:solidFill>
                                  <a:srgbClr val="000000"/>
                                </a:solidFill>
                                <a:latin typeface="Cambria Math"/>
                              </a:rPr>
                              <m:t>𝟐</m:t>
                            </m:r>
                          </m:sup>
                        </m:sSup>
                      </m:e>
                    </m:acc>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𝐘</m:t>
                        </m:r>
                      </m:e>
                      <m:sub>
                        <m:r>
                          <a:rPr lang="en-US" sz="1600" b="1">
                            <a:solidFill>
                              <a:srgbClr val="000000"/>
                            </a:solidFill>
                            <a:latin typeface="Cambria Math"/>
                            <a:ea typeface="Cambria Math"/>
                          </a:rPr>
                          <m:t>𝐜</m:t>
                        </m:r>
                      </m:sub>
                    </m:sSub>
                  </m:oMath>
                </a14:m>
                <a:endParaRPr lang="en-US" sz="1600" b="1" dirty="0" smtClean="0">
                  <a:solidFill>
                    <a:srgbClr val="000000"/>
                  </a:solidFill>
                  <a:ea typeface="Cambria Math"/>
                </a:endParaRPr>
              </a:p>
              <a:p>
                <a:endParaRPr lang="en-US" sz="1600" b="1" dirty="0">
                  <a:solidFill>
                    <a:schemeClr val="tx1"/>
                  </a:solidFill>
                </a:endParaRPr>
              </a:p>
            </p:txBody>
          </p:sp>
        </mc:Choice>
        <mc:Fallback xmlns="">
          <p:sp>
            <p:nvSpPr>
              <p:cNvPr id="29" name="TextBox 28"/>
              <p:cNvSpPr txBox="1">
                <a:spLocks noRot="1" noChangeAspect="1" noMove="1" noResize="1" noEditPoints="1" noAdjustHandles="1" noChangeArrowheads="1" noChangeShapeType="1" noTextEdit="1"/>
              </p:cNvSpPr>
              <p:nvPr/>
            </p:nvSpPr>
            <p:spPr>
              <a:xfrm>
                <a:off x="3412813" y="4407932"/>
                <a:ext cx="2324100" cy="1376146"/>
              </a:xfrm>
              <a:prstGeom prst="rect">
                <a:avLst/>
              </a:prstGeom>
              <a:blipFill rotWithShape="1">
                <a:blip r:embed="rId4"/>
                <a:stretch>
                  <a:fillRect/>
                </a:stretch>
              </a:blipFill>
            </p:spPr>
            <p:txBody>
              <a:bodyPr/>
              <a:lstStyle/>
              <a:p>
                <a:r>
                  <a:rPr lang="en-US">
                    <a:noFill/>
                  </a:rPr>
                  <a:t> </a:t>
                </a:r>
              </a:p>
            </p:txBody>
          </p:sp>
        </mc:Fallback>
      </mc:AlternateContent>
      <p:cxnSp>
        <p:nvCxnSpPr>
          <p:cNvPr id="8" name="Straight Arrow Connector 7"/>
          <p:cNvCxnSpPr/>
          <p:nvPr/>
        </p:nvCxnSpPr>
        <p:spPr>
          <a:xfrm flipV="1">
            <a:off x="5105400" y="4805922"/>
            <a:ext cx="609600" cy="604278"/>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0" name="TextBox 2"/>
          <p:cNvSpPr txBox="1">
            <a:spLocks noChangeArrowheads="1"/>
          </p:cNvSpPr>
          <p:nvPr/>
        </p:nvSpPr>
        <p:spPr bwMode="auto">
          <a:xfrm>
            <a:off x="5690154" y="4334470"/>
            <a:ext cx="1701246"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FF0000"/>
                </a:solidFill>
                <a:latin typeface="Franklin Gothic Medium Cond" pitchFamily="34" charset="0"/>
              </a:rPr>
              <a:t>This term will go zero because of no correlation.</a:t>
            </a:r>
            <a:endParaRPr lang="en-US" b="1" baseline="-25000" dirty="0">
              <a:solidFill>
                <a:srgbClr val="FF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31" name="TextBox 30"/>
              <p:cNvSpPr txBox="1"/>
              <p:nvPr/>
            </p:nvSpPr>
            <p:spPr>
              <a:xfrm>
                <a:off x="3505200" y="5587257"/>
                <a:ext cx="1403521" cy="661143"/>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1600" b="1" i="1" smtClean="0">
                              <a:solidFill>
                                <a:srgbClr val="000000"/>
                              </a:solidFill>
                              <a:latin typeface="Cambria Math"/>
                              <a:ea typeface="Cambria Math"/>
                            </a:rPr>
                          </m:ctrlPr>
                        </m:sSubPr>
                        <m:e>
                          <m:r>
                            <a:rPr lang="en-US" sz="1600" b="1" i="1" smtClean="0">
                              <a:solidFill>
                                <a:srgbClr val="000000"/>
                              </a:solidFill>
                              <a:latin typeface="Cambria Math"/>
                              <a:ea typeface="Cambria Math"/>
                            </a:rPr>
                            <m:t>∴</m:t>
                          </m:r>
                          <m:r>
                            <a:rPr lang="en-US" sz="1600" b="1" i="0" smtClean="0">
                              <a:solidFill>
                                <a:srgbClr val="000000"/>
                              </a:solidFill>
                              <a:latin typeface="Cambria Math"/>
                              <a:ea typeface="Cambria Math"/>
                            </a:rPr>
                            <m:t>𝐘</m:t>
                          </m:r>
                        </m:e>
                        <m:sub>
                          <m:r>
                            <a:rPr lang="en-US" sz="1600" b="1" i="0" smtClean="0">
                              <a:solidFill>
                                <a:srgbClr val="000000"/>
                              </a:solidFill>
                              <a:latin typeface="Cambria Math"/>
                              <a:ea typeface="Cambria Math"/>
                            </a:rPr>
                            <m:t>𝐜</m:t>
                          </m:r>
                        </m:sub>
                      </m:sSub>
                      <m:r>
                        <a:rPr lang="en-US" sz="1600" b="1">
                          <a:solidFill>
                            <a:srgbClr val="000000"/>
                          </a:solidFill>
                          <a:latin typeface="Cambria Math"/>
                        </a:rPr>
                        <m:t>=</m:t>
                      </m:r>
                      <m:f>
                        <m:fPr>
                          <m:ctrlPr>
                            <a:rPr lang="en-US" sz="1600" b="1" i="1" smtClean="0">
                              <a:solidFill>
                                <a:srgbClr val="000000"/>
                              </a:solidFill>
                              <a:latin typeface="Cambria Math"/>
                            </a:rPr>
                          </m:ctrlPr>
                        </m:fPr>
                        <m:num>
                          <m:sSup>
                            <m:sSupPr>
                              <m:ctrlPr>
                                <a:rPr lang="en-US" sz="1600" b="1" i="1" smtClean="0">
                                  <a:solidFill>
                                    <a:schemeClr val="tx1"/>
                                  </a:solidFill>
                                  <a:latin typeface="Cambria Math"/>
                                </a:rPr>
                              </m:ctrlPr>
                            </m:sSupPr>
                            <m:e>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𝐯</m:t>
                                      </m:r>
                                    </m:e>
                                    <m:sub>
                                      <m:r>
                                        <a:rPr lang="en-US" sz="1600" b="1">
                                          <a:solidFill>
                                            <a:srgbClr val="000000"/>
                                          </a:solidFill>
                                          <a:latin typeface="Cambria Math"/>
                                          <a:ea typeface="Cambria Math"/>
                                        </a:rPr>
                                        <m:t>𝐧</m:t>
                                      </m:r>
                                    </m:sub>
                                  </m:sSub>
                                </m:e>
                              </m:acc>
                            </m:e>
                            <m:sup>
                              <m:r>
                                <a:rPr lang="en-US" sz="1600" b="1" i="0" smtClean="0">
                                  <a:solidFill>
                                    <a:schemeClr val="tx1"/>
                                  </a:solidFill>
                                  <a:latin typeface="Cambria Math"/>
                                </a:rPr>
                                <m:t>∗</m:t>
                              </m:r>
                            </m:sup>
                          </m:sSup>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𝐢</m:t>
                                  </m:r>
                                </m:e>
                                <m:sub>
                                  <m:r>
                                    <a:rPr lang="en-US" sz="1600" b="1">
                                      <a:solidFill>
                                        <a:srgbClr val="000000"/>
                                      </a:solidFill>
                                      <a:latin typeface="Cambria Math"/>
                                      <a:ea typeface="Cambria Math"/>
                                    </a:rPr>
                                    <m:t>𝐧</m:t>
                                  </m:r>
                                </m:sub>
                              </m:sSub>
                            </m:e>
                          </m:acc>
                        </m:num>
                        <m:den>
                          <m:acc>
                            <m:accPr>
                              <m:chr m:val="̅"/>
                              <m:ctrlPr>
                                <a:rPr lang="en-US" sz="1600" b="1" i="1">
                                  <a:solidFill>
                                    <a:srgbClr val="000000"/>
                                  </a:solidFill>
                                  <a:latin typeface="Cambria Math"/>
                                </a:rPr>
                              </m:ctrlPr>
                            </m:accPr>
                            <m:e>
                              <m:sSup>
                                <m:sSupPr>
                                  <m:ctrlPr>
                                    <a:rPr lang="en-US" sz="1600" b="1" i="1">
                                      <a:solidFill>
                                        <a:srgbClr val="000000"/>
                                      </a:solidFill>
                                      <a:latin typeface="Cambria Math"/>
                                    </a:rPr>
                                  </m:ctrlPr>
                                </m:sSup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𝐯</m:t>
                                      </m:r>
                                    </m:e>
                                    <m:sub>
                                      <m:r>
                                        <a:rPr lang="en-US" sz="1600" b="1">
                                          <a:solidFill>
                                            <a:srgbClr val="000000"/>
                                          </a:solidFill>
                                          <a:latin typeface="Cambria Math"/>
                                          <a:ea typeface="Cambria Math"/>
                                        </a:rPr>
                                        <m:t>𝐧</m:t>
                                      </m:r>
                                    </m:sub>
                                  </m:sSub>
                                </m:e>
                                <m:sup>
                                  <m:r>
                                    <a:rPr lang="en-US" sz="1600" b="1">
                                      <a:solidFill>
                                        <a:srgbClr val="000000"/>
                                      </a:solidFill>
                                      <a:latin typeface="Cambria Math"/>
                                    </a:rPr>
                                    <m:t>𝟐</m:t>
                                  </m:r>
                                </m:sup>
                              </m:sSup>
                            </m:e>
                          </m:acc>
                        </m:den>
                      </m:f>
                      <m:r>
                        <a:rPr lang="en-US" sz="1600" b="1" i="1" smtClean="0">
                          <a:solidFill>
                            <a:srgbClr val="000000"/>
                          </a:solidFill>
                          <a:latin typeface="Cambria Math"/>
                        </a:rPr>
                        <m:t>  </m:t>
                      </m:r>
                    </m:oMath>
                  </m:oMathPara>
                </a14:m>
                <a:endParaRPr lang="en-US" sz="1600" b="1" dirty="0" smtClean="0">
                  <a:solidFill>
                    <a:srgbClr val="000000"/>
                  </a:solidFill>
                </a:endParaRPr>
              </a:p>
            </p:txBody>
          </p:sp>
        </mc:Choice>
        <mc:Fallback xmlns="">
          <p:sp>
            <p:nvSpPr>
              <p:cNvPr id="31" name="TextBox 30"/>
              <p:cNvSpPr txBox="1">
                <a:spLocks noRot="1" noChangeAspect="1" noMove="1" noResize="1" noEditPoints="1" noAdjustHandles="1" noChangeArrowheads="1" noChangeShapeType="1" noTextEdit="1"/>
              </p:cNvSpPr>
              <p:nvPr/>
            </p:nvSpPr>
            <p:spPr>
              <a:xfrm>
                <a:off x="3505200" y="5587257"/>
                <a:ext cx="1403521" cy="661143"/>
              </a:xfrm>
              <a:prstGeom prst="rect">
                <a:avLst/>
              </a:prstGeom>
              <a:blipFill rotWithShape="1">
                <a:blip r:embed="rId5"/>
                <a:stretch>
                  <a:fillRect/>
                </a:stretch>
              </a:blipFill>
            </p:spPr>
            <p:txBody>
              <a:bodyPr/>
              <a:lstStyle/>
              <a:p>
                <a:r>
                  <a:rPr lang="en-US">
                    <a:noFill/>
                  </a:rPr>
                  <a:t> </a:t>
                </a:r>
              </a:p>
            </p:txBody>
          </p:sp>
        </mc:Fallback>
      </mc:AlternateContent>
      <p:sp>
        <p:nvSpPr>
          <p:cNvPr id="9" name="Rectangle 8"/>
          <p:cNvSpPr/>
          <p:nvPr/>
        </p:nvSpPr>
        <p:spPr>
          <a:xfrm>
            <a:off x="3505201" y="5587257"/>
            <a:ext cx="1295400" cy="66114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p:nvSpPr>
        <p:spPr>
          <a:xfrm>
            <a:off x="2014151" y="1643080"/>
            <a:ext cx="1398661" cy="41432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p:cNvSpPr/>
          <p:nvPr/>
        </p:nvSpPr>
        <p:spPr>
          <a:xfrm>
            <a:off x="3140676" y="3284838"/>
            <a:ext cx="976699" cy="33812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p:nvSpPr>
        <p:spPr>
          <a:xfrm>
            <a:off x="3138101" y="3657600"/>
            <a:ext cx="1436762" cy="33812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Slide Number Placeholder 34"/>
          <p:cNvSpPr>
            <a:spLocks noGrp="1"/>
          </p:cNvSpPr>
          <p:nvPr>
            <p:ph type="sldNum" sz="quarter" idx="11"/>
          </p:nvPr>
        </p:nvSpPr>
        <p:spPr/>
        <p:txBody>
          <a:bodyPr/>
          <a:lstStyle/>
          <a:p>
            <a:pPr>
              <a:defRPr/>
            </a:pPr>
            <a:fld id="{18299DBC-902B-41D7-A3A4-44EB87A37C73}" type="slidenum">
              <a:rPr lang="en-US" smtClean="0"/>
              <a:pPr>
                <a:defRPr/>
              </a:pPr>
              <a:t>58</a:t>
            </a:fld>
            <a:endParaRPr lang="en-US"/>
          </a:p>
        </p:txBody>
      </p:sp>
    </p:spTree>
    <p:extLst>
      <p:ext uri="{BB962C8B-B14F-4D97-AF65-F5344CB8AC3E}">
        <p14:creationId xmlns:p14="http://schemas.microsoft.com/office/powerpoint/2010/main" val="1068961807"/>
      </p:ext>
    </p:extLst>
  </p:cSld>
  <p:clrMapOvr>
    <a:masterClrMapping/>
  </p:clrMapOvr>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ounded Rectangle 34"/>
          <p:cNvSpPr/>
          <p:nvPr/>
        </p:nvSpPr>
        <p:spPr>
          <a:xfrm>
            <a:off x="3810000" y="3645932"/>
            <a:ext cx="1828800" cy="1230868"/>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ounded Rectangle 3"/>
          <p:cNvSpPr/>
          <p:nvPr/>
        </p:nvSpPr>
        <p:spPr>
          <a:xfrm>
            <a:off x="1828800" y="3645932"/>
            <a:ext cx="1828800" cy="2069068"/>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Classical 2-Port Noise Theory (4)</a:t>
            </a:r>
            <a:endParaRPr lang="en-US" dirty="0"/>
          </a:p>
        </p:txBody>
      </p:sp>
      <p:sp>
        <p:nvSpPr>
          <p:cNvPr id="23" name="TextBox 2"/>
          <p:cNvSpPr txBox="1">
            <a:spLocks noChangeArrowheads="1"/>
          </p:cNvSpPr>
          <p:nvPr/>
        </p:nvSpPr>
        <p:spPr bwMode="auto">
          <a:xfrm>
            <a:off x="1295400" y="1295400"/>
            <a:ext cx="70866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Let’s substitute the equations in the previous page into noise factor equation. </a:t>
            </a:r>
            <a:endParaRPr lang="en-US" b="1"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18" name="TextBox 17"/>
              <p:cNvSpPr txBox="1"/>
              <p:nvPr/>
            </p:nvSpPr>
            <p:spPr>
              <a:xfrm>
                <a:off x="1828800" y="1676400"/>
                <a:ext cx="4191000" cy="1622239"/>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en-US" sz="1600" b="1" i="0" smtClean="0">
                          <a:solidFill>
                            <a:srgbClr val="000000"/>
                          </a:solidFill>
                          <a:latin typeface="Cambria Math"/>
                        </a:rPr>
                        <m:t>𝐅</m:t>
                      </m:r>
                      <m:r>
                        <a:rPr lang="en-US" sz="1600" b="1" i="0" smtClean="0">
                          <a:solidFill>
                            <a:schemeClr val="tx1"/>
                          </a:solidFill>
                          <a:latin typeface="Cambria Math"/>
                        </a:rPr>
                        <m:t>=</m:t>
                      </m:r>
                      <m:f>
                        <m:fPr>
                          <m:ctrlPr>
                            <a:rPr lang="en-US" sz="1600" b="1" i="1" smtClean="0">
                              <a:solidFill>
                                <a:schemeClr val="tx1"/>
                              </a:solidFill>
                              <a:latin typeface="Cambria Math"/>
                            </a:rPr>
                          </m:ctrlPr>
                        </m:fPr>
                        <m:num>
                          <m:d>
                            <m:dPr>
                              <m:ctrlPr>
                                <a:rPr lang="en-US" sz="1600" b="1" i="1" smtClean="0">
                                  <a:solidFill>
                                    <a:schemeClr val="tx1"/>
                                  </a:solidFill>
                                  <a:latin typeface="Cambria Math"/>
                                </a:rPr>
                              </m:ctrlPr>
                            </m:dPr>
                            <m:e>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i="0">
                                          <a:solidFill>
                                            <a:srgbClr val="000000"/>
                                          </a:solidFill>
                                          <a:latin typeface="Cambria Math"/>
                                          <a:ea typeface="Cambria Math"/>
                                        </a:rPr>
                                        <m:t>𝐢</m:t>
                                      </m:r>
                                    </m:e>
                                    <m:sub>
                                      <m:r>
                                        <a:rPr lang="en-US" sz="1600" b="1" i="0">
                                          <a:solidFill>
                                            <a:srgbClr val="000000"/>
                                          </a:solidFill>
                                          <a:latin typeface="Cambria Math"/>
                                          <a:ea typeface="Cambria Math"/>
                                        </a:rPr>
                                        <m:t>𝐬</m:t>
                                      </m:r>
                                    </m:sub>
                                  </m:sSub>
                                </m:e>
                              </m:acc>
                              <m:r>
                                <a:rPr lang="en-US" sz="1600" b="1" i="0">
                                  <a:solidFill>
                                    <a:srgbClr val="000000"/>
                                  </a:solidFill>
                                  <a:latin typeface="Cambria Math"/>
                                  <a:ea typeface="Cambria Math"/>
                                </a:rPr>
                                <m:t>+</m:t>
                              </m:r>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i="0">
                                          <a:solidFill>
                                            <a:srgbClr val="000000"/>
                                          </a:solidFill>
                                          <a:latin typeface="Cambria Math"/>
                                          <a:ea typeface="Cambria Math"/>
                                        </a:rPr>
                                        <m:t>𝐢</m:t>
                                      </m:r>
                                    </m:e>
                                    <m:sub>
                                      <m:r>
                                        <a:rPr lang="en-US" sz="1600" b="1" i="0">
                                          <a:solidFill>
                                            <a:srgbClr val="000000"/>
                                          </a:solidFill>
                                          <a:latin typeface="Cambria Math"/>
                                          <a:ea typeface="Cambria Math"/>
                                        </a:rPr>
                                        <m:t>𝐧</m:t>
                                      </m:r>
                                    </m:sub>
                                  </m:sSub>
                                </m:e>
                              </m:acc>
                              <m:r>
                                <a:rPr lang="en-US" sz="1600" b="1" i="0">
                                  <a:solidFill>
                                    <a:srgbClr val="000000"/>
                                  </a:solidFill>
                                  <a:latin typeface="Cambria Math"/>
                                  <a:ea typeface="Cambria Math"/>
                                </a:rPr>
                                <m:t>+</m:t>
                              </m:r>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i="0">
                                          <a:solidFill>
                                            <a:srgbClr val="000000"/>
                                          </a:solidFill>
                                          <a:latin typeface="Cambria Math"/>
                                          <a:ea typeface="Cambria Math"/>
                                        </a:rPr>
                                        <m:t>𝐯</m:t>
                                      </m:r>
                                    </m:e>
                                    <m:sub>
                                      <m:r>
                                        <a:rPr lang="en-US" sz="1600" b="1" i="0">
                                          <a:solidFill>
                                            <a:srgbClr val="000000"/>
                                          </a:solidFill>
                                          <a:latin typeface="Cambria Math"/>
                                          <a:ea typeface="Cambria Math"/>
                                        </a:rPr>
                                        <m:t>𝐧</m:t>
                                      </m:r>
                                    </m:sub>
                                  </m:sSub>
                                </m:e>
                              </m:acc>
                              <m:sSub>
                                <m:sSubPr>
                                  <m:ctrlPr>
                                    <a:rPr lang="en-US" sz="1600" b="1" i="1">
                                      <a:solidFill>
                                        <a:srgbClr val="000000"/>
                                      </a:solidFill>
                                      <a:latin typeface="Cambria Math"/>
                                      <a:ea typeface="Cambria Math"/>
                                    </a:rPr>
                                  </m:ctrlPr>
                                </m:sSubPr>
                                <m:e>
                                  <m:r>
                                    <a:rPr lang="en-US" sz="1600" b="1" i="0">
                                      <a:solidFill>
                                        <a:srgbClr val="000000"/>
                                      </a:solidFill>
                                      <a:latin typeface="Cambria Math"/>
                                      <a:ea typeface="Cambria Math"/>
                                    </a:rPr>
                                    <m:t>𝐘</m:t>
                                  </m:r>
                                </m:e>
                                <m:sub>
                                  <m:r>
                                    <a:rPr lang="en-US" sz="1600" b="1" i="0">
                                      <a:solidFill>
                                        <a:srgbClr val="000000"/>
                                      </a:solidFill>
                                      <a:latin typeface="Cambria Math"/>
                                      <a:ea typeface="Cambria Math"/>
                                    </a:rPr>
                                    <m:t>𝐬</m:t>
                                  </m:r>
                                </m:sub>
                              </m:sSub>
                            </m:e>
                          </m:d>
                          <m:d>
                            <m:dPr>
                              <m:ctrlPr>
                                <a:rPr lang="en-US" sz="1600" b="1" i="1" smtClean="0">
                                  <a:solidFill>
                                    <a:schemeClr val="tx1"/>
                                  </a:solidFill>
                                  <a:latin typeface="Cambria Math"/>
                                </a:rPr>
                              </m:ctrlPr>
                            </m:dPr>
                            <m:e>
                              <m:sSup>
                                <m:sSupPr>
                                  <m:ctrlPr>
                                    <a:rPr lang="en-US" sz="1600" b="1" i="1" smtClean="0">
                                      <a:solidFill>
                                        <a:schemeClr val="tx1"/>
                                      </a:solidFill>
                                      <a:latin typeface="Cambria Math"/>
                                    </a:rPr>
                                  </m:ctrlPr>
                                </m:sSupPr>
                                <m:e>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i="0">
                                              <a:solidFill>
                                                <a:srgbClr val="000000"/>
                                              </a:solidFill>
                                              <a:latin typeface="Cambria Math"/>
                                              <a:ea typeface="Cambria Math"/>
                                            </a:rPr>
                                            <m:t>𝐢</m:t>
                                          </m:r>
                                        </m:e>
                                        <m:sub>
                                          <m:r>
                                            <a:rPr lang="en-US" sz="1600" b="1" i="0">
                                              <a:solidFill>
                                                <a:srgbClr val="000000"/>
                                              </a:solidFill>
                                              <a:latin typeface="Cambria Math"/>
                                              <a:ea typeface="Cambria Math"/>
                                            </a:rPr>
                                            <m:t>𝐬</m:t>
                                          </m:r>
                                        </m:sub>
                                      </m:sSub>
                                    </m:e>
                                  </m:acc>
                                </m:e>
                                <m:sup>
                                  <m:r>
                                    <a:rPr lang="en-US" sz="1600" b="1" i="0" smtClean="0">
                                      <a:solidFill>
                                        <a:schemeClr val="tx1"/>
                                      </a:solidFill>
                                      <a:latin typeface="Cambria Math"/>
                                    </a:rPr>
                                    <m:t>∗</m:t>
                                  </m:r>
                                </m:sup>
                              </m:sSup>
                              <m:r>
                                <a:rPr lang="en-US" sz="1600" b="1" i="0" smtClean="0">
                                  <a:solidFill>
                                    <a:schemeClr val="tx1"/>
                                  </a:solidFill>
                                  <a:latin typeface="Cambria Math"/>
                                </a:rPr>
                                <m:t>+</m:t>
                              </m:r>
                              <m:sSup>
                                <m:sSupPr>
                                  <m:ctrlPr>
                                    <a:rPr lang="en-US" sz="1600" b="1" i="1" smtClean="0">
                                      <a:solidFill>
                                        <a:schemeClr val="tx1"/>
                                      </a:solidFill>
                                      <a:latin typeface="Cambria Math"/>
                                    </a:rPr>
                                  </m:ctrlPr>
                                </m:sSupPr>
                                <m:e>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i="0">
                                              <a:solidFill>
                                                <a:srgbClr val="000000"/>
                                              </a:solidFill>
                                              <a:latin typeface="Cambria Math"/>
                                              <a:ea typeface="Cambria Math"/>
                                            </a:rPr>
                                            <m:t>𝐢</m:t>
                                          </m:r>
                                        </m:e>
                                        <m:sub>
                                          <m:r>
                                            <a:rPr lang="en-US" sz="1600" b="1" i="0" smtClean="0">
                                              <a:solidFill>
                                                <a:srgbClr val="000000"/>
                                              </a:solidFill>
                                              <a:latin typeface="Cambria Math"/>
                                              <a:ea typeface="Cambria Math"/>
                                            </a:rPr>
                                            <m:t>𝐧</m:t>
                                          </m:r>
                                        </m:sub>
                                      </m:sSub>
                                    </m:e>
                                  </m:acc>
                                </m:e>
                                <m:sup>
                                  <m:r>
                                    <a:rPr lang="en-US" sz="1600" b="1" i="0" smtClean="0">
                                      <a:solidFill>
                                        <a:schemeClr val="tx1"/>
                                      </a:solidFill>
                                      <a:latin typeface="Cambria Math"/>
                                    </a:rPr>
                                    <m:t>∗</m:t>
                                  </m:r>
                                </m:sup>
                              </m:sSup>
                              <m:r>
                                <a:rPr lang="en-US" sz="1600" b="1" i="0" smtClean="0">
                                  <a:solidFill>
                                    <a:schemeClr val="tx1"/>
                                  </a:solidFill>
                                  <a:latin typeface="Cambria Math"/>
                                </a:rPr>
                                <m:t>+</m:t>
                              </m:r>
                              <m:sSup>
                                <m:sSupPr>
                                  <m:ctrlPr>
                                    <a:rPr lang="en-US" sz="1600" b="1" i="1" smtClean="0">
                                      <a:solidFill>
                                        <a:schemeClr val="tx1"/>
                                      </a:solidFill>
                                      <a:latin typeface="Cambria Math"/>
                                    </a:rPr>
                                  </m:ctrlPr>
                                </m:sSupPr>
                                <m:e>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i="0" smtClean="0">
                                              <a:solidFill>
                                                <a:srgbClr val="000000"/>
                                              </a:solidFill>
                                              <a:latin typeface="Cambria Math"/>
                                              <a:ea typeface="Cambria Math"/>
                                            </a:rPr>
                                            <m:t>𝐯</m:t>
                                          </m:r>
                                        </m:e>
                                        <m:sub>
                                          <m:r>
                                            <a:rPr lang="en-US" sz="1600" b="1" i="0" smtClean="0">
                                              <a:solidFill>
                                                <a:srgbClr val="000000"/>
                                              </a:solidFill>
                                              <a:latin typeface="Cambria Math"/>
                                              <a:ea typeface="Cambria Math"/>
                                            </a:rPr>
                                            <m:t>𝐧</m:t>
                                          </m:r>
                                        </m:sub>
                                      </m:sSub>
                                    </m:e>
                                  </m:acc>
                                </m:e>
                                <m:sup>
                                  <m:r>
                                    <a:rPr lang="en-US" sz="1600" b="1" i="0" smtClean="0">
                                      <a:solidFill>
                                        <a:schemeClr val="tx1"/>
                                      </a:solidFill>
                                      <a:latin typeface="Cambria Math"/>
                                    </a:rPr>
                                    <m:t>∗</m:t>
                                  </m:r>
                                </m:sup>
                              </m:sSup>
                              <m:sSup>
                                <m:sSupPr>
                                  <m:ctrlPr>
                                    <a:rPr lang="en-US" sz="1600" b="1" i="1" smtClean="0">
                                      <a:solidFill>
                                        <a:schemeClr val="tx1"/>
                                      </a:solidFill>
                                      <a:latin typeface="Cambria Math"/>
                                    </a:rPr>
                                  </m:ctrlPr>
                                </m:sSupPr>
                                <m:e>
                                  <m:sSub>
                                    <m:sSubPr>
                                      <m:ctrlPr>
                                        <a:rPr lang="en-US" sz="1600" b="1" i="1">
                                          <a:solidFill>
                                            <a:srgbClr val="000000"/>
                                          </a:solidFill>
                                          <a:latin typeface="Cambria Math"/>
                                          <a:ea typeface="Cambria Math"/>
                                        </a:rPr>
                                      </m:ctrlPr>
                                    </m:sSubPr>
                                    <m:e>
                                      <m:r>
                                        <a:rPr lang="en-US" sz="1600" b="1" i="0">
                                          <a:solidFill>
                                            <a:srgbClr val="000000"/>
                                          </a:solidFill>
                                          <a:latin typeface="Cambria Math"/>
                                          <a:ea typeface="Cambria Math"/>
                                        </a:rPr>
                                        <m:t>𝐘</m:t>
                                      </m:r>
                                    </m:e>
                                    <m:sub>
                                      <m:r>
                                        <a:rPr lang="en-US" sz="1600" b="1" i="0">
                                          <a:solidFill>
                                            <a:srgbClr val="000000"/>
                                          </a:solidFill>
                                          <a:latin typeface="Cambria Math"/>
                                          <a:ea typeface="Cambria Math"/>
                                        </a:rPr>
                                        <m:t>𝐬</m:t>
                                      </m:r>
                                    </m:sub>
                                  </m:sSub>
                                </m:e>
                                <m:sup>
                                  <m:r>
                                    <a:rPr lang="en-US" sz="1600" b="1" i="0" smtClean="0">
                                      <a:solidFill>
                                        <a:schemeClr val="tx1"/>
                                      </a:solidFill>
                                      <a:latin typeface="Cambria Math"/>
                                    </a:rPr>
                                    <m:t>∗</m:t>
                                  </m:r>
                                </m:sup>
                              </m:sSup>
                            </m:e>
                          </m:d>
                        </m:num>
                        <m:den>
                          <m:acc>
                            <m:accPr>
                              <m:chr m:val="̅"/>
                              <m:ctrlPr>
                                <a:rPr lang="en-US" sz="1600" b="1" i="1">
                                  <a:solidFill>
                                    <a:srgbClr val="000000"/>
                                  </a:solidFill>
                                  <a:latin typeface="Cambria Math"/>
                                </a:rPr>
                              </m:ctrlPr>
                            </m:accPr>
                            <m:e>
                              <m:sSup>
                                <m:sSupPr>
                                  <m:ctrlPr>
                                    <a:rPr lang="en-US" sz="1600" b="1" i="1">
                                      <a:solidFill>
                                        <a:srgbClr val="000000"/>
                                      </a:solidFill>
                                      <a:latin typeface="Cambria Math"/>
                                    </a:rPr>
                                  </m:ctrlPr>
                                </m:sSupPr>
                                <m:e>
                                  <m:sSub>
                                    <m:sSubPr>
                                      <m:ctrlPr>
                                        <a:rPr lang="en-US" sz="1600" b="1" i="1">
                                          <a:solidFill>
                                            <a:srgbClr val="000000"/>
                                          </a:solidFill>
                                          <a:latin typeface="Cambria Math"/>
                                          <a:ea typeface="Cambria Math"/>
                                        </a:rPr>
                                      </m:ctrlPr>
                                    </m:sSubPr>
                                    <m:e>
                                      <m:r>
                                        <a:rPr lang="en-US" sz="1600" b="1" i="0">
                                          <a:solidFill>
                                            <a:srgbClr val="000000"/>
                                          </a:solidFill>
                                          <a:latin typeface="Cambria Math"/>
                                          <a:ea typeface="Cambria Math"/>
                                        </a:rPr>
                                        <m:t>𝐢</m:t>
                                      </m:r>
                                    </m:e>
                                    <m:sub>
                                      <m:r>
                                        <a:rPr lang="en-US" sz="1600" b="1" i="0">
                                          <a:solidFill>
                                            <a:srgbClr val="000000"/>
                                          </a:solidFill>
                                          <a:latin typeface="Cambria Math"/>
                                          <a:ea typeface="Cambria Math"/>
                                        </a:rPr>
                                        <m:t>𝐬</m:t>
                                      </m:r>
                                    </m:sub>
                                  </m:sSub>
                                </m:e>
                                <m:sup>
                                  <m:r>
                                    <a:rPr lang="en-US" sz="1600" b="1" i="0">
                                      <a:solidFill>
                                        <a:srgbClr val="000000"/>
                                      </a:solidFill>
                                      <a:latin typeface="Cambria Math"/>
                                    </a:rPr>
                                    <m:t>𝟐</m:t>
                                  </m:r>
                                </m:sup>
                              </m:sSup>
                            </m:e>
                          </m:acc>
                        </m:den>
                      </m:f>
                    </m:oMath>
                  </m:oMathPara>
                </a14:m>
                <a:endParaRPr lang="en-US" sz="1600" b="1" dirty="0" smtClean="0">
                  <a:solidFill>
                    <a:srgbClr val="000000"/>
                  </a:solidFill>
                  <a:latin typeface="Cambria Math"/>
                </a:endParaRPr>
              </a:p>
              <a:p>
                <a:pPr/>
                <a14:m>
                  <m:oMathPara xmlns:m="http://schemas.openxmlformats.org/officeDocument/2006/math">
                    <m:oMathParaPr>
                      <m:jc m:val="left"/>
                    </m:oMathParaPr>
                    <m:oMath xmlns:m="http://schemas.openxmlformats.org/officeDocument/2006/math">
                      <m:r>
                        <a:rPr lang="en-US" sz="1600" b="1">
                          <a:solidFill>
                            <a:srgbClr val="000000"/>
                          </a:solidFill>
                          <a:latin typeface="Cambria Math"/>
                        </a:rPr>
                        <m:t>=</m:t>
                      </m:r>
                      <m:r>
                        <a:rPr lang="en-US" sz="1600" b="1">
                          <a:solidFill>
                            <a:srgbClr val="000000"/>
                          </a:solidFill>
                          <a:latin typeface="Cambria Math"/>
                        </a:rPr>
                        <m:t>𝟏</m:t>
                      </m:r>
                      <m:r>
                        <a:rPr lang="en-US" sz="1600" b="1">
                          <a:solidFill>
                            <a:srgbClr val="000000"/>
                          </a:solidFill>
                          <a:latin typeface="Cambria Math"/>
                        </a:rPr>
                        <m:t>+</m:t>
                      </m:r>
                      <m:f>
                        <m:fPr>
                          <m:ctrlPr>
                            <a:rPr lang="en-US" sz="1600" b="1" i="1">
                              <a:solidFill>
                                <a:srgbClr val="000000"/>
                              </a:solidFill>
                              <a:latin typeface="Cambria Math"/>
                            </a:rPr>
                          </m:ctrlPr>
                        </m:fPr>
                        <m:num>
                          <m:acc>
                            <m:accPr>
                              <m:chr m:val="̅"/>
                              <m:ctrlPr>
                                <a:rPr lang="en-US" sz="1600" b="1" i="1">
                                  <a:solidFill>
                                    <a:srgbClr val="000000"/>
                                  </a:solidFill>
                                  <a:latin typeface="Cambria Math"/>
                                </a:rPr>
                              </m:ctrlPr>
                            </m:accPr>
                            <m:e>
                              <m:sSup>
                                <m:sSupPr>
                                  <m:ctrlPr>
                                    <a:rPr lang="en-US" sz="1600" b="1" i="1">
                                      <a:solidFill>
                                        <a:srgbClr val="000000"/>
                                      </a:solidFill>
                                      <a:latin typeface="Cambria Math"/>
                                    </a:rPr>
                                  </m:ctrlPr>
                                </m:sSup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𝐢</m:t>
                                      </m:r>
                                    </m:e>
                                    <m:sub>
                                      <m:r>
                                        <a:rPr lang="en-US" sz="1600" b="1">
                                          <a:solidFill>
                                            <a:srgbClr val="000000"/>
                                          </a:solidFill>
                                          <a:latin typeface="Cambria Math"/>
                                          <a:ea typeface="Cambria Math"/>
                                        </a:rPr>
                                        <m:t>𝐧𝐮</m:t>
                                      </m:r>
                                    </m:sub>
                                  </m:sSub>
                                </m:e>
                                <m:sup>
                                  <m:r>
                                    <a:rPr lang="en-US" sz="1600" b="1">
                                      <a:solidFill>
                                        <a:srgbClr val="000000"/>
                                      </a:solidFill>
                                      <a:latin typeface="Cambria Math"/>
                                    </a:rPr>
                                    <m:t>𝟐</m:t>
                                  </m:r>
                                </m:sup>
                              </m:sSup>
                            </m:e>
                          </m:acc>
                          <m:r>
                            <a:rPr lang="en-US" sz="1600" b="1" i="1">
                              <a:solidFill>
                                <a:srgbClr val="000000"/>
                              </a:solidFill>
                              <a:latin typeface="Cambria Math"/>
                            </a:rPr>
                            <m:t>+</m:t>
                          </m:r>
                          <m:sSup>
                            <m:sSupPr>
                              <m:ctrlPr>
                                <a:rPr lang="en-US" sz="1600" b="1" i="1">
                                  <a:solidFill>
                                    <a:srgbClr val="000000"/>
                                  </a:solidFill>
                                  <a:latin typeface="Cambria Math"/>
                                </a:rPr>
                              </m:ctrlPr>
                            </m:sSupPr>
                            <m:e>
                              <m:d>
                                <m:dPr>
                                  <m:begChr m:val="|"/>
                                  <m:endChr m:val="|"/>
                                  <m:ctrlPr>
                                    <a:rPr lang="en-US" sz="1600" b="1" i="1">
                                      <a:solidFill>
                                        <a:srgbClr val="000000"/>
                                      </a:solidFill>
                                      <a:latin typeface="Cambria Math"/>
                                    </a:rPr>
                                  </m:ctrlPr>
                                </m:d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𝐘</m:t>
                                      </m:r>
                                    </m:e>
                                    <m:sub>
                                      <m:r>
                                        <a:rPr lang="en-US" sz="1600" b="1">
                                          <a:solidFill>
                                            <a:srgbClr val="000000"/>
                                          </a:solidFill>
                                          <a:latin typeface="Cambria Math"/>
                                          <a:ea typeface="Cambria Math"/>
                                        </a:rPr>
                                        <m:t>𝐬</m:t>
                                      </m:r>
                                    </m:sub>
                                  </m:sSub>
                                  <m:r>
                                    <a:rPr lang="en-US" sz="1600" b="1" i="1">
                                      <a:solidFill>
                                        <a:srgbClr val="000000"/>
                                      </a:solidFill>
                                      <a:latin typeface="Cambria Math"/>
                                      <a:ea typeface="Cambria Math"/>
                                    </a:rPr>
                                    <m:t>+</m:t>
                                  </m:r>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𝐘</m:t>
                                      </m:r>
                                    </m:e>
                                    <m:sub>
                                      <m:r>
                                        <a:rPr lang="en-US" sz="1600" b="1">
                                          <a:solidFill>
                                            <a:srgbClr val="000000"/>
                                          </a:solidFill>
                                          <a:latin typeface="Cambria Math"/>
                                          <a:ea typeface="Cambria Math"/>
                                        </a:rPr>
                                        <m:t>𝐜</m:t>
                                      </m:r>
                                    </m:sub>
                                  </m:sSub>
                                </m:e>
                              </m:d>
                            </m:e>
                            <m:sup>
                              <m:r>
                                <a:rPr lang="en-US" sz="1600" b="1" i="1">
                                  <a:solidFill>
                                    <a:srgbClr val="000000"/>
                                  </a:solidFill>
                                  <a:latin typeface="Cambria Math"/>
                                </a:rPr>
                                <m:t>𝟐</m:t>
                              </m:r>
                            </m:sup>
                          </m:sSup>
                          <m:acc>
                            <m:accPr>
                              <m:chr m:val="̅"/>
                              <m:ctrlPr>
                                <a:rPr lang="en-US" sz="1600" b="1" i="1">
                                  <a:solidFill>
                                    <a:srgbClr val="000000"/>
                                  </a:solidFill>
                                  <a:latin typeface="Cambria Math"/>
                                </a:rPr>
                              </m:ctrlPr>
                            </m:accPr>
                            <m:e>
                              <m:sSup>
                                <m:sSupPr>
                                  <m:ctrlPr>
                                    <a:rPr lang="en-US" sz="1600" b="1" i="1">
                                      <a:solidFill>
                                        <a:srgbClr val="000000"/>
                                      </a:solidFill>
                                      <a:latin typeface="Cambria Math"/>
                                    </a:rPr>
                                  </m:ctrlPr>
                                </m:sSup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𝐯</m:t>
                                      </m:r>
                                    </m:e>
                                    <m:sub>
                                      <m:r>
                                        <a:rPr lang="en-US" sz="1600" b="1">
                                          <a:solidFill>
                                            <a:srgbClr val="000000"/>
                                          </a:solidFill>
                                          <a:latin typeface="Cambria Math"/>
                                          <a:ea typeface="Cambria Math"/>
                                        </a:rPr>
                                        <m:t>𝐧</m:t>
                                      </m:r>
                                    </m:sub>
                                  </m:sSub>
                                </m:e>
                                <m:sup>
                                  <m:r>
                                    <a:rPr lang="en-US" sz="1600" b="1">
                                      <a:solidFill>
                                        <a:srgbClr val="000000"/>
                                      </a:solidFill>
                                      <a:latin typeface="Cambria Math"/>
                                    </a:rPr>
                                    <m:t>𝟐</m:t>
                                  </m:r>
                                </m:sup>
                              </m:sSup>
                            </m:e>
                          </m:acc>
                        </m:num>
                        <m:den>
                          <m:acc>
                            <m:accPr>
                              <m:chr m:val="̅"/>
                              <m:ctrlPr>
                                <a:rPr lang="en-US" sz="1600" b="1" i="1">
                                  <a:solidFill>
                                    <a:srgbClr val="000000"/>
                                  </a:solidFill>
                                  <a:latin typeface="Cambria Math"/>
                                </a:rPr>
                              </m:ctrlPr>
                            </m:accPr>
                            <m:e>
                              <m:sSup>
                                <m:sSupPr>
                                  <m:ctrlPr>
                                    <a:rPr lang="en-US" sz="1600" b="1" i="1">
                                      <a:solidFill>
                                        <a:srgbClr val="000000"/>
                                      </a:solidFill>
                                      <a:latin typeface="Cambria Math"/>
                                    </a:rPr>
                                  </m:ctrlPr>
                                </m:sSup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𝐢</m:t>
                                      </m:r>
                                    </m:e>
                                    <m:sub>
                                      <m:r>
                                        <a:rPr lang="en-US" sz="1600" b="1">
                                          <a:solidFill>
                                            <a:srgbClr val="000000"/>
                                          </a:solidFill>
                                          <a:latin typeface="Cambria Math"/>
                                          <a:ea typeface="Cambria Math"/>
                                        </a:rPr>
                                        <m:t>𝐬</m:t>
                                      </m:r>
                                    </m:sub>
                                  </m:sSub>
                                </m:e>
                                <m:sup>
                                  <m:r>
                                    <a:rPr lang="en-US" sz="1600" b="1">
                                      <a:solidFill>
                                        <a:srgbClr val="000000"/>
                                      </a:solidFill>
                                      <a:latin typeface="Cambria Math"/>
                                    </a:rPr>
                                    <m:t>𝟐</m:t>
                                  </m:r>
                                </m:sup>
                              </m:sSup>
                            </m:e>
                          </m:acc>
                        </m:den>
                      </m:f>
                    </m:oMath>
                  </m:oMathPara>
                </a14:m>
                <a:endParaRPr lang="en-US" sz="1600" b="1" dirty="0" smtClean="0">
                  <a:solidFill>
                    <a:schemeClr val="tx1"/>
                  </a:solidFill>
                </a:endParaRPr>
              </a:p>
              <a:p>
                <a:endParaRPr lang="en-US" sz="1600" b="1" dirty="0" smtClean="0">
                  <a:solidFill>
                    <a:srgbClr val="000000"/>
                  </a:solidFill>
                  <a:latin typeface="Cambria Math"/>
                </a:endParaRPr>
              </a:p>
            </p:txBody>
          </p:sp>
        </mc:Choice>
        <mc:Fallback xmlns="">
          <p:sp>
            <p:nvSpPr>
              <p:cNvPr id="18" name="TextBox 17"/>
              <p:cNvSpPr txBox="1">
                <a:spLocks noRot="1" noChangeAspect="1" noMove="1" noResize="1" noEditPoints="1" noAdjustHandles="1" noChangeArrowheads="1" noChangeShapeType="1" noTextEdit="1"/>
              </p:cNvSpPr>
              <p:nvPr/>
            </p:nvSpPr>
            <p:spPr>
              <a:xfrm>
                <a:off x="1828800" y="1676400"/>
                <a:ext cx="4191000" cy="1622239"/>
              </a:xfrm>
              <a:prstGeom prst="rect">
                <a:avLst/>
              </a:prstGeom>
              <a:blipFill rotWithShape="1">
                <a:blip r:embed="rId2"/>
                <a:stretch>
                  <a:fillRect/>
                </a:stretch>
              </a:blipFill>
            </p:spPr>
            <p:txBody>
              <a:bodyPr/>
              <a:lstStyle/>
              <a:p>
                <a:r>
                  <a:rPr lang="en-US">
                    <a:noFill/>
                  </a:rPr>
                  <a:t> </a:t>
                </a:r>
              </a:p>
            </p:txBody>
          </p:sp>
        </mc:Fallback>
      </mc:AlternateContent>
      <p:sp>
        <p:nvSpPr>
          <p:cNvPr id="19" name="Rectangle 18"/>
          <p:cNvSpPr/>
          <p:nvPr/>
        </p:nvSpPr>
        <p:spPr>
          <a:xfrm>
            <a:off x="2100648" y="2343666"/>
            <a:ext cx="2286000" cy="69609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2"/>
          <p:cNvSpPr txBox="1">
            <a:spLocks noChangeArrowheads="1"/>
          </p:cNvSpPr>
          <p:nvPr/>
        </p:nvSpPr>
        <p:spPr bwMode="auto">
          <a:xfrm>
            <a:off x="1295400" y="3276600"/>
            <a:ext cx="70866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Now let’s define these variables. </a:t>
            </a:r>
            <a:endParaRPr lang="en-US" b="1"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21" name="TextBox 20"/>
              <p:cNvSpPr txBox="1"/>
              <p:nvPr/>
            </p:nvSpPr>
            <p:spPr>
              <a:xfrm>
                <a:off x="1940010" y="3752849"/>
                <a:ext cx="1641390" cy="1733551"/>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1600" b="1" i="1" dirty="0" smtClean="0">
                              <a:solidFill>
                                <a:srgbClr val="000000"/>
                              </a:solidFill>
                              <a:latin typeface="Cambria Math"/>
                            </a:rPr>
                          </m:ctrlPr>
                        </m:sSubPr>
                        <m:e>
                          <m:r>
                            <a:rPr lang="en-US" sz="1600" b="1" dirty="0">
                              <a:solidFill>
                                <a:srgbClr val="000000"/>
                              </a:solidFill>
                              <a:latin typeface="Cambria Math"/>
                            </a:rPr>
                            <m:t>𝐑</m:t>
                          </m:r>
                        </m:e>
                        <m:sub>
                          <m:r>
                            <a:rPr lang="en-US" sz="1600" b="1" dirty="0">
                              <a:solidFill>
                                <a:srgbClr val="000000"/>
                              </a:solidFill>
                              <a:latin typeface="Cambria Math"/>
                            </a:rPr>
                            <m:t>𝐧</m:t>
                          </m:r>
                        </m:sub>
                      </m:sSub>
                      <m:r>
                        <a:rPr lang="en-US" sz="1600" b="1" dirty="0">
                          <a:solidFill>
                            <a:srgbClr val="000000"/>
                          </a:solidFill>
                          <a:latin typeface="Cambria Math"/>
                        </a:rPr>
                        <m:t>=</m:t>
                      </m:r>
                      <m:f>
                        <m:fPr>
                          <m:ctrlPr>
                            <a:rPr lang="en-US" sz="1600" b="1" i="1" dirty="0">
                              <a:solidFill>
                                <a:srgbClr val="000000"/>
                              </a:solidFill>
                              <a:latin typeface="Cambria Math"/>
                            </a:rPr>
                          </m:ctrlPr>
                        </m:fPr>
                        <m:num>
                          <m:acc>
                            <m:accPr>
                              <m:chr m:val="̅"/>
                              <m:ctrlPr>
                                <a:rPr lang="en-US" sz="1600" b="1" i="1">
                                  <a:solidFill>
                                    <a:srgbClr val="000000"/>
                                  </a:solidFill>
                                  <a:latin typeface="Cambria Math"/>
                                </a:rPr>
                              </m:ctrlPr>
                            </m:accPr>
                            <m:e>
                              <m:sSup>
                                <m:sSupPr>
                                  <m:ctrlPr>
                                    <a:rPr lang="en-US" sz="1600" b="1" i="1">
                                      <a:solidFill>
                                        <a:srgbClr val="000000"/>
                                      </a:solidFill>
                                      <a:latin typeface="Cambria Math"/>
                                    </a:rPr>
                                  </m:ctrlPr>
                                </m:sSupPr>
                                <m:e>
                                  <m:sSub>
                                    <m:sSubPr>
                                      <m:ctrlPr>
                                        <a:rPr lang="en-US" sz="1600" b="1" i="1">
                                          <a:solidFill>
                                            <a:srgbClr val="000000"/>
                                          </a:solidFill>
                                          <a:latin typeface="Cambria Math"/>
                                        </a:rPr>
                                      </m:ctrlPr>
                                    </m:sSubPr>
                                    <m:e>
                                      <m:r>
                                        <a:rPr lang="en-US" sz="1600" b="1" i="0" smtClean="0">
                                          <a:solidFill>
                                            <a:srgbClr val="000000"/>
                                          </a:solidFill>
                                          <a:latin typeface="Cambria Math"/>
                                        </a:rPr>
                                        <m:t>𝐯</m:t>
                                      </m:r>
                                    </m:e>
                                    <m:sub>
                                      <m:r>
                                        <a:rPr lang="en-US" sz="1600" b="1">
                                          <a:solidFill>
                                            <a:srgbClr val="000000"/>
                                          </a:solidFill>
                                          <a:latin typeface="Cambria Math"/>
                                        </a:rPr>
                                        <m:t>𝐧</m:t>
                                      </m:r>
                                    </m:sub>
                                  </m:sSub>
                                </m:e>
                                <m:sup>
                                  <m:r>
                                    <a:rPr lang="en-US" sz="1600" b="1">
                                      <a:solidFill>
                                        <a:srgbClr val="000000"/>
                                      </a:solidFill>
                                      <a:latin typeface="Cambria Math"/>
                                    </a:rPr>
                                    <m:t>𝟐</m:t>
                                  </m:r>
                                </m:sup>
                              </m:sSup>
                            </m:e>
                          </m:acc>
                        </m:num>
                        <m:den>
                          <m:r>
                            <a:rPr lang="en-US" sz="1600" b="1" dirty="0">
                              <a:solidFill>
                                <a:srgbClr val="000000"/>
                              </a:solidFill>
                              <a:latin typeface="Cambria Math"/>
                            </a:rPr>
                            <m:t>𝟒𝐤𝐓</m:t>
                          </m:r>
                          <m:r>
                            <a:rPr lang="en-US" sz="1600" b="1" dirty="0">
                              <a:solidFill>
                                <a:srgbClr val="000000"/>
                              </a:solidFill>
                              <a:latin typeface="Cambria Math"/>
                              <a:ea typeface="Cambria Math"/>
                            </a:rPr>
                            <m:t>∆</m:t>
                          </m:r>
                          <m:r>
                            <a:rPr lang="en-US" sz="1600" b="1" dirty="0">
                              <a:solidFill>
                                <a:srgbClr val="000000"/>
                              </a:solidFill>
                              <a:latin typeface="Cambria Math"/>
                              <a:ea typeface="Cambria Math"/>
                            </a:rPr>
                            <m:t>𝐟</m:t>
                          </m:r>
                        </m:den>
                      </m:f>
                    </m:oMath>
                  </m:oMathPara>
                </a14:m>
                <a:endParaRPr lang="en-US" sz="1600" b="1" dirty="0">
                  <a:solidFill>
                    <a:srgbClr val="000000"/>
                  </a:solidFill>
                  <a:ea typeface="Cambria Math"/>
                </a:endParaRPr>
              </a:p>
              <a:p>
                <a:pPr/>
                <a14:m>
                  <m:oMathPara xmlns:m="http://schemas.openxmlformats.org/officeDocument/2006/math">
                    <m:oMathParaPr>
                      <m:jc m:val="left"/>
                    </m:oMathParaPr>
                    <m:oMath xmlns:m="http://schemas.openxmlformats.org/officeDocument/2006/math">
                      <m:sSub>
                        <m:sSubPr>
                          <m:ctrlPr>
                            <a:rPr lang="en-US" sz="1600" b="1" i="1" dirty="0">
                              <a:solidFill>
                                <a:srgbClr val="000000"/>
                              </a:solidFill>
                              <a:latin typeface="Cambria Math"/>
                            </a:rPr>
                          </m:ctrlPr>
                        </m:sSubPr>
                        <m:e>
                          <m:r>
                            <a:rPr lang="en-US" sz="1600" b="1" i="0" dirty="0" smtClean="0">
                              <a:solidFill>
                                <a:srgbClr val="000000"/>
                              </a:solidFill>
                              <a:latin typeface="Cambria Math"/>
                            </a:rPr>
                            <m:t>𝐆</m:t>
                          </m:r>
                        </m:e>
                        <m:sub>
                          <m:r>
                            <a:rPr lang="en-US" sz="1600" b="1" i="0" dirty="0" smtClean="0">
                              <a:solidFill>
                                <a:srgbClr val="000000"/>
                              </a:solidFill>
                              <a:latin typeface="Cambria Math"/>
                            </a:rPr>
                            <m:t>𝐮</m:t>
                          </m:r>
                        </m:sub>
                      </m:sSub>
                      <m:r>
                        <a:rPr lang="en-US" sz="1600" b="1" dirty="0">
                          <a:solidFill>
                            <a:srgbClr val="000000"/>
                          </a:solidFill>
                          <a:latin typeface="Cambria Math"/>
                        </a:rPr>
                        <m:t>=</m:t>
                      </m:r>
                      <m:f>
                        <m:fPr>
                          <m:ctrlPr>
                            <a:rPr lang="en-US" sz="1600" b="1" i="1" dirty="0">
                              <a:solidFill>
                                <a:srgbClr val="000000"/>
                              </a:solidFill>
                              <a:latin typeface="Cambria Math"/>
                            </a:rPr>
                          </m:ctrlPr>
                        </m:fPr>
                        <m:num>
                          <m:acc>
                            <m:accPr>
                              <m:chr m:val="̅"/>
                              <m:ctrlPr>
                                <a:rPr lang="en-US" sz="1600" b="1" i="1">
                                  <a:solidFill>
                                    <a:srgbClr val="000000"/>
                                  </a:solidFill>
                                  <a:latin typeface="Cambria Math"/>
                                </a:rPr>
                              </m:ctrlPr>
                            </m:accPr>
                            <m:e>
                              <m:sSup>
                                <m:sSupPr>
                                  <m:ctrlPr>
                                    <a:rPr lang="en-US" sz="1600" b="1" i="1">
                                      <a:solidFill>
                                        <a:srgbClr val="000000"/>
                                      </a:solidFill>
                                      <a:latin typeface="Cambria Math"/>
                                    </a:rPr>
                                  </m:ctrlPr>
                                </m:sSupPr>
                                <m:e>
                                  <m:sSub>
                                    <m:sSubPr>
                                      <m:ctrlPr>
                                        <a:rPr lang="en-US" sz="1600" b="1" i="1">
                                          <a:solidFill>
                                            <a:srgbClr val="000000"/>
                                          </a:solidFill>
                                          <a:latin typeface="Cambria Math"/>
                                        </a:rPr>
                                      </m:ctrlPr>
                                    </m:sSubPr>
                                    <m:e>
                                      <m:r>
                                        <a:rPr lang="en-US" sz="1600" b="1" i="0" smtClean="0">
                                          <a:solidFill>
                                            <a:srgbClr val="000000"/>
                                          </a:solidFill>
                                          <a:latin typeface="Cambria Math"/>
                                        </a:rPr>
                                        <m:t>𝐢</m:t>
                                      </m:r>
                                    </m:e>
                                    <m:sub>
                                      <m:r>
                                        <a:rPr lang="en-US" sz="1600" b="1">
                                          <a:solidFill>
                                            <a:srgbClr val="000000"/>
                                          </a:solidFill>
                                          <a:latin typeface="Cambria Math"/>
                                        </a:rPr>
                                        <m:t>𝐧</m:t>
                                      </m:r>
                                      <m:r>
                                        <a:rPr lang="en-US" sz="1600" b="1" i="0" smtClean="0">
                                          <a:solidFill>
                                            <a:srgbClr val="000000"/>
                                          </a:solidFill>
                                          <a:latin typeface="Cambria Math"/>
                                        </a:rPr>
                                        <m:t>𝐮</m:t>
                                      </m:r>
                                    </m:sub>
                                  </m:sSub>
                                </m:e>
                                <m:sup>
                                  <m:r>
                                    <a:rPr lang="en-US" sz="1600" b="1">
                                      <a:solidFill>
                                        <a:srgbClr val="000000"/>
                                      </a:solidFill>
                                      <a:latin typeface="Cambria Math"/>
                                    </a:rPr>
                                    <m:t>𝟐</m:t>
                                  </m:r>
                                </m:sup>
                              </m:sSup>
                            </m:e>
                          </m:acc>
                        </m:num>
                        <m:den>
                          <m:r>
                            <a:rPr lang="en-US" sz="1600" b="1" dirty="0">
                              <a:solidFill>
                                <a:srgbClr val="000000"/>
                              </a:solidFill>
                              <a:latin typeface="Cambria Math"/>
                            </a:rPr>
                            <m:t>𝟒𝐤𝐓</m:t>
                          </m:r>
                          <m:r>
                            <a:rPr lang="en-US" sz="1600" b="1" dirty="0">
                              <a:solidFill>
                                <a:srgbClr val="000000"/>
                              </a:solidFill>
                              <a:latin typeface="Cambria Math"/>
                              <a:ea typeface="Cambria Math"/>
                            </a:rPr>
                            <m:t>∆</m:t>
                          </m:r>
                          <m:r>
                            <a:rPr lang="en-US" sz="1600" b="1" dirty="0">
                              <a:solidFill>
                                <a:srgbClr val="000000"/>
                              </a:solidFill>
                              <a:latin typeface="Cambria Math"/>
                              <a:ea typeface="Cambria Math"/>
                            </a:rPr>
                            <m:t>𝐟</m:t>
                          </m:r>
                        </m:den>
                      </m:f>
                    </m:oMath>
                  </m:oMathPara>
                </a14:m>
                <a:endParaRPr lang="en-US" sz="1600" b="1" dirty="0" smtClean="0">
                  <a:solidFill>
                    <a:srgbClr val="000000"/>
                  </a:solidFill>
                  <a:ea typeface="Cambria Math"/>
                </a:endParaRPr>
              </a:p>
              <a:p>
                <a:pPr/>
                <a14:m>
                  <m:oMathPara xmlns:m="http://schemas.openxmlformats.org/officeDocument/2006/math">
                    <m:oMathParaPr>
                      <m:jc m:val="left"/>
                    </m:oMathParaPr>
                    <m:oMath xmlns:m="http://schemas.openxmlformats.org/officeDocument/2006/math">
                      <m:sSub>
                        <m:sSubPr>
                          <m:ctrlPr>
                            <a:rPr lang="en-US" sz="1600" b="1" i="1" dirty="0">
                              <a:solidFill>
                                <a:srgbClr val="000000"/>
                              </a:solidFill>
                              <a:latin typeface="Cambria Math"/>
                            </a:rPr>
                          </m:ctrlPr>
                        </m:sSubPr>
                        <m:e>
                          <m:r>
                            <a:rPr lang="en-US" sz="1600" b="1" i="0" dirty="0" smtClean="0">
                              <a:solidFill>
                                <a:srgbClr val="000000"/>
                              </a:solidFill>
                              <a:latin typeface="Cambria Math"/>
                            </a:rPr>
                            <m:t>𝐆</m:t>
                          </m:r>
                        </m:e>
                        <m:sub>
                          <m:r>
                            <a:rPr lang="en-US" sz="1600" b="1" i="0" dirty="0" smtClean="0">
                              <a:solidFill>
                                <a:srgbClr val="000000"/>
                              </a:solidFill>
                              <a:latin typeface="Cambria Math"/>
                            </a:rPr>
                            <m:t>𝐬</m:t>
                          </m:r>
                        </m:sub>
                      </m:sSub>
                      <m:r>
                        <a:rPr lang="en-US" sz="1600" b="1" dirty="0">
                          <a:solidFill>
                            <a:srgbClr val="000000"/>
                          </a:solidFill>
                          <a:latin typeface="Cambria Math"/>
                        </a:rPr>
                        <m:t>=</m:t>
                      </m:r>
                      <m:f>
                        <m:fPr>
                          <m:ctrlPr>
                            <a:rPr lang="en-US" sz="1600" b="1" i="1" dirty="0">
                              <a:solidFill>
                                <a:srgbClr val="000000"/>
                              </a:solidFill>
                              <a:latin typeface="Cambria Math"/>
                            </a:rPr>
                          </m:ctrlPr>
                        </m:fPr>
                        <m:num>
                          <m:acc>
                            <m:accPr>
                              <m:chr m:val="̅"/>
                              <m:ctrlPr>
                                <a:rPr lang="en-US" sz="1600" b="1" i="1">
                                  <a:solidFill>
                                    <a:srgbClr val="000000"/>
                                  </a:solidFill>
                                  <a:latin typeface="Cambria Math"/>
                                </a:rPr>
                              </m:ctrlPr>
                            </m:accPr>
                            <m:e>
                              <m:sSup>
                                <m:sSupPr>
                                  <m:ctrlPr>
                                    <a:rPr lang="en-US" sz="1600" b="1" i="1">
                                      <a:solidFill>
                                        <a:srgbClr val="000000"/>
                                      </a:solidFill>
                                      <a:latin typeface="Cambria Math"/>
                                    </a:rPr>
                                  </m:ctrlPr>
                                </m:sSupPr>
                                <m:e>
                                  <m:sSub>
                                    <m:sSubPr>
                                      <m:ctrlPr>
                                        <a:rPr lang="en-US" sz="1600" b="1" i="1">
                                          <a:solidFill>
                                            <a:srgbClr val="000000"/>
                                          </a:solidFill>
                                          <a:latin typeface="Cambria Math"/>
                                        </a:rPr>
                                      </m:ctrlPr>
                                    </m:sSubPr>
                                    <m:e>
                                      <m:r>
                                        <a:rPr lang="en-US" sz="1600" b="1" i="0" smtClean="0">
                                          <a:solidFill>
                                            <a:srgbClr val="000000"/>
                                          </a:solidFill>
                                          <a:latin typeface="Cambria Math"/>
                                        </a:rPr>
                                        <m:t>𝐢</m:t>
                                      </m:r>
                                    </m:e>
                                    <m:sub>
                                      <m:r>
                                        <a:rPr lang="en-US" sz="1600" b="1" i="0" smtClean="0">
                                          <a:solidFill>
                                            <a:srgbClr val="000000"/>
                                          </a:solidFill>
                                          <a:latin typeface="Cambria Math"/>
                                        </a:rPr>
                                        <m:t>𝐬</m:t>
                                      </m:r>
                                    </m:sub>
                                  </m:sSub>
                                </m:e>
                                <m:sup>
                                  <m:r>
                                    <a:rPr lang="en-US" sz="1600" b="1">
                                      <a:solidFill>
                                        <a:srgbClr val="000000"/>
                                      </a:solidFill>
                                      <a:latin typeface="Cambria Math"/>
                                    </a:rPr>
                                    <m:t>𝟐</m:t>
                                  </m:r>
                                </m:sup>
                              </m:sSup>
                            </m:e>
                          </m:acc>
                        </m:num>
                        <m:den>
                          <m:r>
                            <a:rPr lang="en-US" sz="1600" b="1" dirty="0">
                              <a:solidFill>
                                <a:srgbClr val="000000"/>
                              </a:solidFill>
                              <a:latin typeface="Cambria Math"/>
                            </a:rPr>
                            <m:t>𝟒𝐤𝐓</m:t>
                          </m:r>
                          <m:r>
                            <a:rPr lang="en-US" sz="1600" b="1" dirty="0">
                              <a:solidFill>
                                <a:srgbClr val="000000"/>
                              </a:solidFill>
                              <a:latin typeface="Cambria Math"/>
                              <a:ea typeface="Cambria Math"/>
                            </a:rPr>
                            <m:t>∆</m:t>
                          </m:r>
                          <m:r>
                            <a:rPr lang="en-US" sz="1600" b="1" dirty="0">
                              <a:solidFill>
                                <a:srgbClr val="000000"/>
                              </a:solidFill>
                              <a:latin typeface="Cambria Math"/>
                              <a:ea typeface="Cambria Math"/>
                            </a:rPr>
                            <m:t>𝐟</m:t>
                          </m:r>
                        </m:den>
                      </m:f>
                    </m:oMath>
                  </m:oMathPara>
                </a14:m>
                <a:endParaRPr lang="en-US" sz="1600" b="1" dirty="0">
                  <a:solidFill>
                    <a:srgbClr val="000000"/>
                  </a:solidFill>
                  <a:ea typeface="Cambria Math"/>
                </a:endParaRPr>
              </a:p>
            </p:txBody>
          </p:sp>
        </mc:Choice>
        <mc:Fallback xmlns="">
          <p:sp>
            <p:nvSpPr>
              <p:cNvPr id="21" name="TextBox 20"/>
              <p:cNvSpPr txBox="1">
                <a:spLocks noRot="1" noChangeAspect="1" noMove="1" noResize="1" noEditPoints="1" noAdjustHandles="1" noChangeArrowheads="1" noChangeShapeType="1" noTextEdit="1"/>
              </p:cNvSpPr>
              <p:nvPr/>
            </p:nvSpPr>
            <p:spPr>
              <a:xfrm>
                <a:off x="1940010" y="3752849"/>
                <a:ext cx="1641390" cy="1733551"/>
              </a:xfrm>
              <a:prstGeom prst="rect">
                <a:avLst/>
              </a:prstGeom>
              <a:blipFill rotWithShape="1">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2" name="TextBox 21"/>
              <p:cNvSpPr txBox="1"/>
              <p:nvPr/>
            </p:nvSpPr>
            <p:spPr>
              <a:xfrm>
                <a:off x="4038600" y="3962400"/>
                <a:ext cx="1600200" cy="584775"/>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1600" b="1" i="1" smtClean="0">
                              <a:solidFill>
                                <a:srgbClr val="000000"/>
                              </a:solidFill>
                              <a:latin typeface="Cambria Math"/>
                              <a:ea typeface="Cambria Math"/>
                            </a:rPr>
                          </m:ctrlPr>
                        </m:sSubPr>
                        <m:e>
                          <m:r>
                            <a:rPr lang="en-US" sz="1600" b="1" i="0" smtClean="0">
                              <a:solidFill>
                                <a:srgbClr val="000000"/>
                              </a:solidFill>
                              <a:latin typeface="Cambria Math"/>
                              <a:ea typeface="Cambria Math"/>
                            </a:rPr>
                            <m:t>𝐘</m:t>
                          </m:r>
                        </m:e>
                        <m:sub>
                          <m:r>
                            <a:rPr lang="en-US" sz="1600" b="1" i="0" smtClean="0">
                              <a:solidFill>
                                <a:srgbClr val="000000"/>
                              </a:solidFill>
                              <a:latin typeface="Cambria Math"/>
                              <a:ea typeface="Cambria Math"/>
                            </a:rPr>
                            <m:t>𝐬</m:t>
                          </m:r>
                        </m:sub>
                      </m:sSub>
                      <m:r>
                        <a:rPr lang="en-US" sz="1600" b="1" i="1" smtClean="0">
                          <a:solidFill>
                            <a:srgbClr val="000000"/>
                          </a:solidFill>
                          <a:latin typeface="Cambria Math"/>
                          <a:ea typeface="Cambria Math"/>
                        </a:rPr>
                        <m:t>=</m:t>
                      </m:r>
                      <m:sSub>
                        <m:sSubPr>
                          <m:ctrlPr>
                            <a:rPr lang="en-US" sz="1600" b="1" i="1">
                              <a:solidFill>
                                <a:srgbClr val="000000"/>
                              </a:solidFill>
                              <a:latin typeface="Cambria Math"/>
                              <a:ea typeface="Cambria Math"/>
                            </a:rPr>
                          </m:ctrlPr>
                        </m:sSubPr>
                        <m:e>
                          <m:r>
                            <a:rPr lang="en-US" sz="1600" b="1" i="0" smtClean="0">
                              <a:solidFill>
                                <a:srgbClr val="000000"/>
                              </a:solidFill>
                              <a:latin typeface="Cambria Math"/>
                              <a:ea typeface="Cambria Math"/>
                            </a:rPr>
                            <m:t>𝐆</m:t>
                          </m:r>
                        </m:e>
                        <m:sub>
                          <m:r>
                            <a:rPr lang="en-US" sz="1600" b="1">
                              <a:solidFill>
                                <a:srgbClr val="000000"/>
                              </a:solidFill>
                              <a:latin typeface="Cambria Math"/>
                              <a:ea typeface="Cambria Math"/>
                            </a:rPr>
                            <m:t>𝐬</m:t>
                          </m:r>
                        </m:sub>
                      </m:sSub>
                      <m:r>
                        <a:rPr lang="en-US" sz="1600" b="1" i="1" smtClean="0">
                          <a:solidFill>
                            <a:srgbClr val="000000"/>
                          </a:solidFill>
                          <a:latin typeface="Cambria Math"/>
                          <a:ea typeface="Cambria Math"/>
                        </a:rPr>
                        <m:t>+</m:t>
                      </m:r>
                      <m:r>
                        <a:rPr lang="en-US" sz="1600" b="1" i="1" smtClean="0">
                          <a:solidFill>
                            <a:srgbClr val="000000"/>
                          </a:solidFill>
                          <a:latin typeface="Cambria Math"/>
                          <a:ea typeface="Cambria Math"/>
                        </a:rPr>
                        <m:t>𝒋</m:t>
                      </m:r>
                      <m:sSub>
                        <m:sSubPr>
                          <m:ctrlPr>
                            <a:rPr lang="en-US" sz="1600" b="1" i="1">
                              <a:solidFill>
                                <a:srgbClr val="000000"/>
                              </a:solidFill>
                              <a:latin typeface="Cambria Math"/>
                              <a:ea typeface="Cambria Math"/>
                            </a:rPr>
                          </m:ctrlPr>
                        </m:sSubPr>
                        <m:e>
                          <m:r>
                            <a:rPr lang="en-US" sz="1600" b="1" i="0" smtClean="0">
                              <a:solidFill>
                                <a:srgbClr val="000000"/>
                              </a:solidFill>
                              <a:latin typeface="Cambria Math"/>
                              <a:ea typeface="Cambria Math"/>
                            </a:rPr>
                            <m:t>𝐁</m:t>
                          </m:r>
                        </m:e>
                        <m:sub>
                          <m:r>
                            <a:rPr lang="en-US" sz="1600" b="1">
                              <a:solidFill>
                                <a:srgbClr val="000000"/>
                              </a:solidFill>
                              <a:latin typeface="Cambria Math"/>
                              <a:ea typeface="Cambria Math"/>
                            </a:rPr>
                            <m:t>𝐬</m:t>
                          </m:r>
                        </m:sub>
                      </m:sSub>
                    </m:oMath>
                  </m:oMathPara>
                </a14:m>
                <a:endParaRPr lang="en-US" sz="1600" b="1" dirty="0" smtClean="0">
                  <a:solidFill>
                    <a:srgbClr val="000000"/>
                  </a:solidFill>
                </a:endParaRPr>
              </a:p>
              <a:p>
                <a:pPr/>
                <a14:m>
                  <m:oMathPara xmlns:m="http://schemas.openxmlformats.org/officeDocument/2006/math">
                    <m:oMathParaPr>
                      <m:jc m:val="left"/>
                    </m:oMathParaPr>
                    <m:oMath xmlns:m="http://schemas.openxmlformats.org/officeDocument/2006/math">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𝐘</m:t>
                          </m:r>
                        </m:e>
                        <m:sub>
                          <m:r>
                            <a:rPr lang="en-US" sz="1600" b="1" i="0" smtClean="0">
                              <a:solidFill>
                                <a:srgbClr val="000000"/>
                              </a:solidFill>
                              <a:latin typeface="Cambria Math"/>
                              <a:ea typeface="Cambria Math"/>
                            </a:rPr>
                            <m:t>𝐜</m:t>
                          </m:r>
                        </m:sub>
                      </m:sSub>
                      <m:r>
                        <a:rPr lang="en-US" sz="1600" b="1" i="1">
                          <a:solidFill>
                            <a:srgbClr val="000000"/>
                          </a:solidFill>
                          <a:latin typeface="Cambria Math"/>
                          <a:ea typeface="Cambria Math"/>
                        </a:rPr>
                        <m:t>=</m:t>
                      </m:r>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𝐆</m:t>
                          </m:r>
                        </m:e>
                        <m:sub>
                          <m:r>
                            <a:rPr lang="en-US" sz="1600" b="1" i="0" smtClean="0">
                              <a:solidFill>
                                <a:srgbClr val="000000"/>
                              </a:solidFill>
                              <a:latin typeface="Cambria Math"/>
                              <a:ea typeface="Cambria Math"/>
                            </a:rPr>
                            <m:t>𝐜</m:t>
                          </m:r>
                        </m:sub>
                      </m:sSub>
                      <m:r>
                        <a:rPr lang="en-US" sz="1600" b="1" i="1">
                          <a:solidFill>
                            <a:srgbClr val="000000"/>
                          </a:solidFill>
                          <a:latin typeface="Cambria Math"/>
                          <a:ea typeface="Cambria Math"/>
                        </a:rPr>
                        <m:t>+</m:t>
                      </m:r>
                      <m:r>
                        <a:rPr lang="en-US" sz="1600" b="1" i="1">
                          <a:solidFill>
                            <a:srgbClr val="000000"/>
                          </a:solidFill>
                          <a:latin typeface="Cambria Math"/>
                          <a:ea typeface="Cambria Math"/>
                        </a:rPr>
                        <m:t>𝒋</m:t>
                      </m:r>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𝐁</m:t>
                          </m:r>
                        </m:e>
                        <m:sub>
                          <m:r>
                            <a:rPr lang="en-US" sz="1600" b="1" i="0" smtClean="0">
                              <a:solidFill>
                                <a:srgbClr val="000000"/>
                              </a:solidFill>
                              <a:latin typeface="Cambria Math"/>
                              <a:ea typeface="Cambria Math"/>
                            </a:rPr>
                            <m:t>𝐜</m:t>
                          </m:r>
                        </m:sub>
                      </m:sSub>
                    </m:oMath>
                  </m:oMathPara>
                </a14:m>
                <a:endParaRPr lang="en-US" sz="1600" b="1" dirty="0">
                  <a:solidFill>
                    <a:srgbClr val="000000"/>
                  </a:solidFill>
                </a:endParaRPr>
              </a:p>
            </p:txBody>
          </p:sp>
        </mc:Choice>
        <mc:Fallback xmlns="">
          <p:sp>
            <p:nvSpPr>
              <p:cNvPr id="22" name="TextBox 21"/>
              <p:cNvSpPr txBox="1">
                <a:spLocks noRot="1" noChangeAspect="1" noMove="1" noResize="1" noEditPoints="1" noAdjustHandles="1" noChangeArrowheads="1" noChangeShapeType="1" noTextEdit="1"/>
              </p:cNvSpPr>
              <p:nvPr/>
            </p:nvSpPr>
            <p:spPr>
              <a:xfrm>
                <a:off x="4038600" y="3962400"/>
                <a:ext cx="1600200" cy="584775"/>
              </a:xfrm>
              <a:prstGeom prst="rect">
                <a:avLst/>
              </a:prstGeom>
              <a:blipFill rotWithShape="1">
                <a:blip r:embed="rId4"/>
                <a:stretch>
                  <a:fillRect b="-5208"/>
                </a:stretch>
              </a:blipFill>
            </p:spPr>
            <p:txBody>
              <a:bodyPr/>
              <a:lstStyle/>
              <a:p>
                <a:r>
                  <a:rPr lang="en-US">
                    <a:noFill/>
                  </a:rPr>
                  <a:t> </a:t>
                </a:r>
              </a:p>
            </p:txBody>
          </p:sp>
        </mc:Fallback>
      </mc:AlternateContent>
      <p:sp>
        <p:nvSpPr>
          <p:cNvPr id="36" name="TextBox 2"/>
          <p:cNvSpPr txBox="1">
            <a:spLocks noChangeArrowheads="1"/>
          </p:cNvSpPr>
          <p:nvPr/>
        </p:nvSpPr>
        <p:spPr bwMode="auto">
          <a:xfrm>
            <a:off x="1828800" y="5678269"/>
            <a:ext cx="225517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FF"/>
                </a:solidFill>
                <a:latin typeface="Franklin Gothic Medium Cond" pitchFamily="34" charset="0"/>
              </a:rPr>
              <a:t>These are just change of variables.</a:t>
            </a:r>
            <a:endParaRPr lang="en-US" b="1" baseline="-25000" dirty="0">
              <a:solidFill>
                <a:srgbClr val="0000FF"/>
              </a:solidFill>
              <a:latin typeface="Franklin Gothic Medium Cond" pitchFamily="34" charset="0"/>
            </a:endParaRPr>
          </a:p>
        </p:txBody>
      </p:sp>
      <p:sp>
        <p:nvSpPr>
          <p:cNvPr id="37" name="TextBox 2"/>
          <p:cNvSpPr txBox="1">
            <a:spLocks noChangeArrowheads="1"/>
          </p:cNvSpPr>
          <p:nvPr/>
        </p:nvSpPr>
        <p:spPr bwMode="auto">
          <a:xfrm>
            <a:off x="3840825" y="4840069"/>
            <a:ext cx="3245775"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FF"/>
                </a:solidFill>
                <a:latin typeface="Franklin Gothic Medium Cond" pitchFamily="34" charset="0"/>
              </a:rPr>
              <a:t>These are decomposition of source admittance and correlation admittance. </a:t>
            </a:r>
            <a:endParaRPr lang="en-US" b="1" baseline="-25000" dirty="0">
              <a:solidFill>
                <a:srgbClr val="0000FF"/>
              </a:solidFill>
              <a:latin typeface="Franklin Gothic Medium Cond" pitchFamily="34" charset="0"/>
            </a:endParaRPr>
          </a:p>
        </p:txBody>
      </p:sp>
      <p:sp>
        <p:nvSpPr>
          <p:cNvPr id="5" name="Curved Up Arrow 4"/>
          <p:cNvSpPr/>
          <p:nvPr/>
        </p:nvSpPr>
        <p:spPr>
          <a:xfrm rot="16200000">
            <a:off x="4322161" y="2776952"/>
            <a:ext cx="1033077" cy="454210"/>
          </a:xfrm>
          <a:prstGeom prst="curvedUp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8" name="TextBox 2"/>
          <p:cNvSpPr txBox="1">
            <a:spLocks noChangeArrowheads="1"/>
          </p:cNvSpPr>
          <p:nvPr/>
        </p:nvSpPr>
        <p:spPr bwMode="auto">
          <a:xfrm>
            <a:off x="5105400" y="2630269"/>
            <a:ext cx="263617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smtClean="0">
                <a:latin typeface="Franklin Gothic Medium Cond" pitchFamily="34" charset="0"/>
              </a:rPr>
              <a:t>Apply these variables into noise factor  equation (the result is in next slide).  </a:t>
            </a:r>
            <a:endParaRPr lang="en-US" sz="1600" b="1" baseline="-25000" dirty="0">
              <a:latin typeface="Franklin Gothic Medium Cond" pitchFamily="34" charset="0"/>
            </a:endParaRPr>
          </a:p>
        </p:txBody>
      </p:sp>
      <p:sp>
        <p:nvSpPr>
          <p:cNvPr id="6" name="Slide Number Placeholder 5"/>
          <p:cNvSpPr>
            <a:spLocks noGrp="1"/>
          </p:cNvSpPr>
          <p:nvPr>
            <p:ph type="sldNum" sz="quarter" idx="11"/>
          </p:nvPr>
        </p:nvSpPr>
        <p:spPr/>
        <p:txBody>
          <a:bodyPr/>
          <a:lstStyle/>
          <a:p>
            <a:pPr>
              <a:defRPr/>
            </a:pPr>
            <a:fld id="{18299DBC-902B-41D7-A3A4-44EB87A37C73}" type="slidenum">
              <a:rPr lang="en-US" smtClean="0"/>
              <a:pPr>
                <a:defRPr/>
              </a:pPr>
              <a:t>59</a:t>
            </a:fld>
            <a:endParaRPr lang="en-US"/>
          </a:p>
        </p:txBody>
      </p:sp>
    </p:spTree>
    <p:extLst>
      <p:ext uri="{BB962C8B-B14F-4D97-AF65-F5344CB8AC3E}">
        <p14:creationId xmlns:p14="http://schemas.microsoft.com/office/powerpoint/2010/main" val="1685427188"/>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Quantifying Noise Power</a:t>
            </a:r>
            <a:endParaRPr lang="en-US" dirty="0"/>
          </a:p>
        </p:txBody>
      </p:sp>
      <p:cxnSp>
        <p:nvCxnSpPr>
          <p:cNvPr id="8" name="Straight Connector 7"/>
          <p:cNvCxnSpPr/>
          <p:nvPr/>
        </p:nvCxnSpPr>
        <p:spPr>
          <a:xfrm>
            <a:off x="1371600" y="2551113"/>
            <a:ext cx="2438400" cy="0"/>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13" name="Freeform 12"/>
          <p:cNvSpPr/>
          <p:nvPr/>
        </p:nvSpPr>
        <p:spPr>
          <a:xfrm>
            <a:off x="1573213" y="2057400"/>
            <a:ext cx="2109787" cy="1030288"/>
          </a:xfrm>
          <a:custGeom>
            <a:avLst/>
            <a:gdLst>
              <a:gd name="connsiteX0" fmla="*/ 0 w 2108887"/>
              <a:gd name="connsiteY0" fmla="*/ 551935 h 1030977"/>
              <a:gd name="connsiteX1" fmla="*/ 8238 w 2108887"/>
              <a:gd name="connsiteY1" fmla="*/ 477794 h 1030977"/>
              <a:gd name="connsiteX2" fmla="*/ 16476 w 2108887"/>
              <a:gd name="connsiteY2" fmla="*/ 502508 h 1030977"/>
              <a:gd name="connsiteX3" fmla="*/ 24714 w 2108887"/>
              <a:gd name="connsiteY3" fmla="*/ 551935 h 1030977"/>
              <a:gd name="connsiteX4" fmla="*/ 49427 w 2108887"/>
              <a:gd name="connsiteY4" fmla="*/ 518984 h 1030977"/>
              <a:gd name="connsiteX5" fmla="*/ 57665 w 2108887"/>
              <a:gd name="connsiteY5" fmla="*/ 494270 h 1030977"/>
              <a:gd name="connsiteX6" fmla="*/ 74141 w 2108887"/>
              <a:gd name="connsiteY6" fmla="*/ 469556 h 1030977"/>
              <a:gd name="connsiteX7" fmla="*/ 90616 w 2108887"/>
              <a:gd name="connsiteY7" fmla="*/ 494270 h 1030977"/>
              <a:gd name="connsiteX8" fmla="*/ 140043 w 2108887"/>
              <a:gd name="connsiteY8" fmla="*/ 420129 h 1030977"/>
              <a:gd name="connsiteX9" fmla="*/ 148281 w 2108887"/>
              <a:gd name="connsiteY9" fmla="*/ 453081 h 1030977"/>
              <a:gd name="connsiteX10" fmla="*/ 156519 w 2108887"/>
              <a:gd name="connsiteY10" fmla="*/ 510746 h 1030977"/>
              <a:gd name="connsiteX11" fmla="*/ 181232 w 2108887"/>
              <a:gd name="connsiteY11" fmla="*/ 494270 h 1030977"/>
              <a:gd name="connsiteX12" fmla="*/ 214184 w 2108887"/>
              <a:gd name="connsiteY12" fmla="*/ 436605 h 1030977"/>
              <a:gd name="connsiteX13" fmla="*/ 222422 w 2108887"/>
              <a:gd name="connsiteY13" fmla="*/ 411892 h 1030977"/>
              <a:gd name="connsiteX14" fmla="*/ 238897 w 2108887"/>
              <a:gd name="connsiteY14" fmla="*/ 461319 h 1030977"/>
              <a:gd name="connsiteX15" fmla="*/ 247135 w 2108887"/>
              <a:gd name="connsiteY15" fmla="*/ 486032 h 1030977"/>
              <a:gd name="connsiteX16" fmla="*/ 263611 w 2108887"/>
              <a:gd name="connsiteY16" fmla="*/ 543697 h 1030977"/>
              <a:gd name="connsiteX17" fmla="*/ 288324 w 2108887"/>
              <a:gd name="connsiteY17" fmla="*/ 527221 h 1030977"/>
              <a:gd name="connsiteX18" fmla="*/ 296562 w 2108887"/>
              <a:gd name="connsiteY18" fmla="*/ 494270 h 1030977"/>
              <a:gd name="connsiteX19" fmla="*/ 329514 w 2108887"/>
              <a:gd name="connsiteY19" fmla="*/ 403654 h 1030977"/>
              <a:gd name="connsiteX20" fmla="*/ 337751 w 2108887"/>
              <a:gd name="connsiteY20" fmla="*/ 370702 h 1030977"/>
              <a:gd name="connsiteX21" fmla="*/ 370703 w 2108887"/>
              <a:gd name="connsiteY21" fmla="*/ 280086 h 1030977"/>
              <a:gd name="connsiteX22" fmla="*/ 395416 w 2108887"/>
              <a:gd name="connsiteY22" fmla="*/ 172994 h 1030977"/>
              <a:gd name="connsiteX23" fmla="*/ 411892 w 2108887"/>
              <a:gd name="connsiteY23" fmla="*/ 131805 h 1030977"/>
              <a:gd name="connsiteX24" fmla="*/ 436605 w 2108887"/>
              <a:gd name="connsiteY24" fmla="*/ 0 h 1030977"/>
              <a:gd name="connsiteX25" fmla="*/ 444843 w 2108887"/>
              <a:gd name="connsiteY25" fmla="*/ 1021492 h 1030977"/>
              <a:gd name="connsiteX26" fmla="*/ 461319 w 2108887"/>
              <a:gd name="connsiteY26" fmla="*/ 881448 h 1030977"/>
              <a:gd name="connsiteX27" fmla="*/ 469557 w 2108887"/>
              <a:gd name="connsiteY27" fmla="*/ 832021 h 1030977"/>
              <a:gd name="connsiteX28" fmla="*/ 494270 w 2108887"/>
              <a:gd name="connsiteY28" fmla="*/ 650789 h 1030977"/>
              <a:gd name="connsiteX29" fmla="*/ 527222 w 2108887"/>
              <a:gd name="connsiteY29" fmla="*/ 535459 h 1030977"/>
              <a:gd name="connsiteX30" fmla="*/ 535459 w 2108887"/>
              <a:gd name="connsiteY30" fmla="*/ 453081 h 1030977"/>
              <a:gd name="connsiteX31" fmla="*/ 543697 w 2108887"/>
              <a:gd name="connsiteY31" fmla="*/ 428367 h 1030977"/>
              <a:gd name="connsiteX32" fmla="*/ 551935 w 2108887"/>
              <a:gd name="connsiteY32" fmla="*/ 518984 h 1030977"/>
              <a:gd name="connsiteX33" fmla="*/ 560173 w 2108887"/>
              <a:gd name="connsiteY33" fmla="*/ 584886 h 1030977"/>
              <a:gd name="connsiteX34" fmla="*/ 576649 w 2108887"/>
              <a:gd name="connsiteY34" fmla="*/ 535459 h 1030977"/>
              <a:gd name="connsiteX35" fmla="*/ 584887 w 2108887"/>
              <a:gd name="connsiteY35" fmla="*/ 502508 h 1030977"/>
              <a:gd name="connsiteX36" fmla="*/ 601362 w 2108887"/>
              <a:gd name="connsiteY36" fmla="*/ 469556 h 1030977"/>
              <a:gd name="connsiteX37" fmla="*/ 609600 w 2108887"/>
              <a:gd name="connsiteY37" fmla="*/ 444843 h 1030977"/>
              <a:gd name="connsiteX38" fmla="*/ 617838 w 2108887"/>
              <a:gd name="connsiteY38" fmla="*/ 469556 h 1030977"/>
              <a:gd name="connsiteX39" fmla="*/ 626076 w 2108887"/>
              <a:gd name="connsiteY39" fmla="*/ 502508 h 1030977"/>
              <a:gd name="connsiteX40" fmla="*/ 634314 w 2108887"/>
              <a:gd name="connsiteY40" fmla="*/ 477794 h 1030977"/>
              <a:gd name="connsiteX41" fmla="*/ 650789 w 2108887"/>
              <a:gd name="connsiteY41" fmla="*/ 502508 h 1030977"/>
              <a:gd name="connsiteX42" fmla="*/ 659027 w 2108887"/>
              <a:gd name="connsiteY42" fmla="*/ 527221 h 1030977"/>
              <a:gd name="connsiteX43" fmla="*/ 667265 w 2108887"/>
              <a:gd name="connsiteY43" fmla="*/ 502508 h 1030977"/>
              <a:gd name="connsiteX44" fmla="*/ 683741 w 2108887"/>
              <a:gd name="connsiteY44" fmla="*/ 477794 h 1030977"/>
              <a:gd name="connsiteX45" fmla="*/ 691978 w 2108887"/>
              <a:gd name="connsiteY45" fmla="*/ 453081 h 1030977"/>
              <a:gd name="connsiteX46" fmla="*/ 700216 w 2108887"/>
              <a:gd name="connsiteY46" fmla="*/ 477794 h 1030977"/>
              <a:gd name="connsiteX47" fmla="*/ 708454 w 2108887"/>
              <a:gd name="connsiteY47" fmla="*/ 510746 h 1030977"/>
              <a:gd name="connsiteX48" fmla="*/ 724930 w 2108887"/>
              <a:gd name="connsiteY48" fmla="*/ 486032 h 1030977"/>
              <a:gd name="connsiteX49" fmla="*/ 741405 w 2108887"/>
              <a:gd name="connsiteY49" fmla="*/ 502508 h 1030977"/>
              <a:gd name="connsiteX50" fmla="*/ 766119 w 2108887"/>
              <a:gd name="connsiteY50" fmla="*/ 477794 h 1030977"/>
              <a:gd name="connsiteX51" fmla="*/ 774357 w 2108887"/>
              <a:gd name="connsiteY51" fmla="*/ 510746 h 1030977"/>
              <a:gd name="connsiteX52" fmla="*/ 782595 w 2108887"/>
              <a:gd name="connsiteY52" fmla="*/ 486032 h 1030977"/>
              <a:gd name="connsiteX53" fmla="*/ 799070 w 2108887"/>
              <a:gd name="connsiteY53" fmla="*/ 535459 h 1030977"/>
              <a:gd name="connsiteX54" fmla="*/ 815546 w 2108887"/>
              <a:gd name="connsiteY54" fmla="*/ 510746 h 1030977"/>
              <a:gd name="connsiteX55" fmla="*/ 823784 w 2108887"/>
              <a:gd name="connsiteY55" fmla="*/ 486032 h 1030977"/>
              <a:gd name="connsiteX56" fmla="*/ 848497 w 2108887"/>
              <a:gd name="connsiteY56" fmla="*/ 411892 h 1030977"/>
              <a:gd name="connsiteX57" fmla="*/ 873211 w 2108887"/>
              <a:gd name="connsiteY57" fmla="*/ 469556 h 1030977"/>
              <a:gd name="connsiteX58" fmla="*/ 897924 w 2108887"/>
              <a:gd name="connsiteY58" fmla="*/ 543697 h 1030977"/>
              <a:gd name="connsiteX59" fmla="*/ 914400 w 2108887"/>
              <a:gd name="connsiteY59" fmla="*/ 510746 h 1030977"/>
              <a:gd name="connsiteX60" fmla="*/ 930876 w 2108887"/>
              <a:gd name="connsiteY60" fmla="*/ 461319 h 1030977"/>
              <a:gd name="connsiteX61" fmla="*/ 947351 w 2108887"/>
              <a:gd name="connsiteY61" fmla="*/ 486032 h 1030977"/>
              <a:gd name="connsiteX62" fmla="*/ 955589 w 2108887"/>
              <a:gd name="connsiteY62" fmla="*/ 527221 h 1030977"/>
              <a:gd name="connsiteX63" fmla="*/ 963827 w 2108887"/>
              <a:gd name="connsiteY63" fmla="*/ 551935 h 1030977"/>
              <a:gd name="connsiteX64" fmla="*/ 972065 w 2108887"/>
              <a:gd name="connsiteY64" fmla="*/ 494270 h 1030977"/>
              <a:gd name="connsiteX65" fmla="*/ 988541 w 2108887"/>
              <a:gd name="connsiteY65" fmla="*/ 543697 h 1030977"/>
              <a:gd name="connsiteX66" fmla="*/ 996778 w 2108887"/>
              <a:gd name="connsiteY66" fmla="*/ 494270 h 1030977"/>
              <a:gd name="connsiteX67" fmla="*/ 1005016 w 2108887"/>
              <a:gd name="connsiteY67" fmla="*/ 527221 h 1030977"/>
              <a:gd name="connsiteX68" fmla="*/ 1021492 w 2108887"/>
              <a:gd name="connsiteY68" fmla="*/ 502508 h 1030977"/>
              <a:gd name="connsiteX69" fmla="*/ 1037968 w 2108887"/>
              <a:gd name="connsiteY69" fmla="*/ 518984 h 1030977"/>
              <a:gd name="connsiteX70" fmla="*/ 1054443 w 2108887"/>
              <a:gd name="connsiteY70" fmla="*/ 551935 h 1030977"/>
              <a:gd name="connsiteX71" fmla="*/ 1062681 w 2108887"/>
              <a:gd name="connsiteY71" fmla="*/ 576648 h 1030977"/>
              <a:gd name="connsiteX72" fmla="*/ 1095632 w 2108887"/>
              <a:gd name="connsiteY72" fmla="*/ 510746 h 1030977"/>
              <a:gd name="connsiteX73" fmla="*/ 1112108 w 2108887"/>
              <a:gd name="connsiteY73" fmla="*/ 477794 h 1030977"/>
              <a:gd name="connsiteX74" fmla="*/ 1120346 w 2108887"/>
              <a:gd name="connsiteY74" fmla="*/ 453081 h 1030977"/>
              <a:gd name="connsiteX75" fmla="*/ 1128584 w 2108887"/>
              <a:gd name="connsiteY75" fmla="*/ 477794 h 1030977"/>
              <a:gd name="connsiteX76" fmla="*/ 1145059 w 2108887"/>
              <a:gd name="connsiteY76" fmla="*/ 518984 h 1030977"/>
              <a:gd name="connsiteX77" fmla="*/ 1153297 w 2108887"/>
              <a:gd name="connsiteY77" fmla="*/ 560173 h 1030977"/>
              <a:gd name="connsiteX78" fmla="*/ 1169773 w 2108887"/>
              <a:gd name="connsiteY78" fmla="*/ 527221 h 1030977"/>
              <a:gd name="connsiteX79" fmla="*/ 1202724 w 2108887"/>
              <a:gd name="connsiteY79" fmla="*/ 453081 h 1030977"/>
              <a:gd name="connsiteX80" fmla="*/ 1210962 w 2108887"/>
              <a:gd name="connsiteY80" fmla="*/ 510746 h 1030977"/>
              <a:gd name="connsiteX81" fmla="*/ 1219200 w 2108887"/>
              <a:gd name="connsiteY81" fmla="*/ 551935 h 1030977"/>
              <a:gd name="connsiteX82" fmla="*/ 1235676 w 2108887"/>
              <a:gd name="connsiteY82" fmla="*/ 527221 h 1030977"/>
              <a:gd name="connsiteX83" fmla="*/ 1260389 w 2108887"/>
              <a:gd name="connsiteY83" fmla="*/ 461319 h 1030977"/>
              <a:gd name="connsiteX84" fmla="*/ 1276865 w 2108887"/>
              <a:gd name="connsiteY84" fmla="*/ 428367 h 1030977"/>
              <a:gd name="connsiteX85" fmla="*/ 1285103 w 2108887"/>
              <a:gd name="connsiteY85" fmla="*/ 486032 h 1030977"/>
              <a:gd name="connsiteX86" fmla="*/ 1293341 w 2108887"/>
              <a:gd name="connsiteY86" fmla="*/ 453081 h 1030977"/>
              <a:gd name="connsiteX87" fmla="*/ 1301578 w 2108887"/>
              <a:gd name="connsiteY87" fmla="*/ 477794 h 1030977"/>
              <a:gd name="connsiteX88" fmla="*/ 1309816 w 2108887"/>
              <a:gd name="connsiteY88" fmla="*/ 518984 h 1030977"/>
              <a:gd name="connsiteX89" fmla="*/ 1342768 w 2108887"/>
              <a:gd name="connsiteY89" fmla="*/ 617838 h 1030977"/>
              <a:gd name="connsiteX90" fmla="*/ 1383957 w 2108887"/>
              <a:gd name="connsiteY90" fmla="*/ 535459 h 1030977"/>
              <a:gd name="connsiteX91" fmla="*/ 1408670 w 2108887"/>
              <a:gd name="connsiteY91" fmla="*/ 551935 h 1030977"/>
              <a:gd name="connsiteX92" fmla="*/ 1425146 w 2108887"/>
              <a:gd name="connsiteY92" fmla="*/ 518984 h 1030977"/>
              <a:gd name="connsiteX93" fmla="*/ 1441622 w 2108887"/>
              <a:gd name="connsiteY93" fmla="*/ 477794 h 1030977"/>
              <a:gd name="connsiteX94" fmla="*/ 1458097 w 2108887"/>
              <a:gd name="connsiteY94" fmla="*/ 510746 h 1030977"/>
              <a:gd name="connsiteX95" fmla="*/ 1482811 w 2108887"/>
              <a:gd name="connsiteY95" fmla="*/ 593124 h 1030977"/>
              <a:gd name="connsiteX96" fmla="*/ 1507524 w 2108887"/>
              <a:gd name="connsiteY96" fmla="*/ 527221 h 1030977"/>
              <a:gd name="connsiteX97" fmla="*/ 1524000 w 2108887"/>
              <a:gd name="connsiteY97" fmla="*/ 477794 h 1030977"/>
              <a:gd name="connsiteX98" fmla="*/ 1532238 w 2108887"/>
              <a:gd name="connsiteY98" fmla="*/ 453081 h 1030977"/>
              <a:gd name="connsiteX99" fmla="*/ 1540476 w 2108887"/>
              <a:gd name="connsiteY99" fmla="*/ 477794 h 1030977"/>
              <a:gd name="connsiteX100" fmla="*/ 1556951 w 2108887"/>
              <a:gd name="connsiteY100" fmla="*/ 535459 h 1030977"/>
              <a:gd name="connsiteX101" fmla="*/ 1581665 w 2108887"/>
              <a:gd name="connsiteY101" fmla="*/ 527221 h 1030977"/>
              <a:gd name="connsiteX102" fmla="*/ 1631092 w 2108887"/>
              <a:gd name="connsiteY102" fmla="*/ 527221 h 1030977"/>
              <a:gd name="connsiteX103" fmla="*/ 1647568 w 2108887"/>
              <a:gd name="connsiteY103" fmla="*/ 494270 h 1030977"/>
              <a:gd name="connsiteX104" fmla="*/ 1655805 w 2108887"/>
              <a:gd name="connsiteY104" fmla="*/ 461319 h 1030977"/>
              <a:gd name="connsiteX105" fmla="*/ 1664043 w 2108887"/>
              <a:gd name="connsiteY105" fmla="*/ 436605 h 1030977"/>
              <a:gd name="connsiteX106" fmla="*/ 1696995 w 2108887"/>
              <a:gd name="connsiteY106" fmla="*/ 362465 h 1030977"/>
              <a:gd name="connsiteX107" fmla="*/ 1713470 w 2108887"/>
              <a:gd name="connsiteY107" fmla="*/ 428367 h 1030977"/>
              <a:gd name="connsiteX108" fmla="*/ 1721708 w 2108887"/>
              <a:gd name="connsiteY108" fmla="*/ 453081 h 1030977"/>
              <a:gd name="connsiteX109" fmla="*/ 1738184 w 2108887"/>
              <a:gd name="connsiteY109" fmla="*/ 518984 h 1030977"/>
              <a:gd name="connsiteX110" fmla="*/ 1746422 w 2108887"/>
              <a:gd name="connsiteY110" fmla="*/ 494270 h 1030977"/>
              <a:gd name="connsiteX111" fmla="*/ 1754659 w 2108887"/>
              <a:gd name="connsiteY111" fmla="*/ 444843 h 1030977"/>
              <a:gd name="connsiteX112" fmla="*/ 1771135 w 2108887"/>
              <a:gd name="connsiteY112" fmla="*/ 477794 h 1030977"/>
              <a:gd name="connsiteX113" fmla="*/ 1779373 w 2108887"/>
              <a:gd name="connsiteY113" fmla="*/ 576648 h 1030977"/>
              <a:gd name="connsiteX114" fmla="*/ 1795849 w 2108887"/>
              <a:gd name="connsiteY114" fmla="*/ 617838 h 1030977"/>
              <a:gd name="connsiteX115" fmla="*/ 1812324 w 2108887"/>
              <a:gd name="connsiteY115" fmla="*/ 568411 h 1030977"/>
              <a:gd name="connsiteX116" fmla="*/ 1820562 w 2108887"/>
              <a:gd name="connsiteY116" fmla="*/ 543697 h 1030977"/>
              <a:gd name="connsiteX117" fmla="*/ 1837038 w 2108887"/>
              <a:gd name="connsiteY117" fmla="*/ 568411 h 1030977"/>
              <a:gd name="connsiteX118" fmla="*/ 1869989 w 2108887"/>
              <a:gd name="connsiteY118" fmla="*/ 551935 h 1030977"/>
              <a:gd name="connsiteX119" fmla="*/ 1886465 w 2108887"/>
              <a:gd name="connsiteY119" fmla="*/ 518984 h 1030977"/>
              <a:gd name="connsiteX120" fmla="*/ 1894703 w 2108887"/>
              <a:gd name="connsiteY120" fmla="*/ 543697 h 1030977"/>
              <a:gd name="connsiteX121" fmla="*/ 1911178 w 2108887"/>
              <a:gd name="connsiteY121" fmla="*/ 601362 h 1030977"/>
              <a:gd name="connsiteX122" fmla="*/ 1919416 w 2108887"/>
              <a:gd name="connsiteY122" fmla="*/ 568411 h 1030977"/>
              <a:gd name="connsiteX123" fmla="*/ 1927654 w 2108887"/>
              <a:gd name="connsiteY123" fmla="*/ 518984 h 1030977"/>
              <a:gd name="connsiteX124" fmla="*/ 1935892 w 2108887"/>
              <a:gd name="connsiteY124" fmla="*/ 477794 h 1030977"/>
              <a:gd name="connsiteX125" fmla="*/ 1952368 w 2108887"/>
              <a:gd name="connsiteY125" fmla="*/ 502508 h 1030977"/>
              <a:gd name="connsiteX126" fmla="*/ 1960605 w 2108887"/>
              <a:gd name="connsiteY126" fmla="*/ 527221 h 1030977"/>
              <a:gd name="connsiteX127" fmla="*/ 1985319 w 2108887"/>
              <a:gd name="connsiteY127" fmla="*/ 535459 h 1030977"/>
              <a:gd name="connsiteX128" fmla="*/ 1993557 w 2108887"/>
              <a:gd name="connsiteY128" fmla="*/ 486032 h 1030977"/>
              <a:gd name="connsiteX129" fmla="*/ 2001795 w 2108887"/>
              <a:gd name="connsiteY129" fmla="*/ 461319 h 1030977"/>
              <a:gd name="connsiteX130" fmla="*/ 2018270 w 2108887"/>
              <a:gd name="connsiteY130" fmla="*/ 486032 h 1030977"/>
              <a:gd name="connsiteX131" fmla="*/ 2026508 w 2108887"/>
              <a:gd name="connsiteY131" fmla="*/ 518984 h 1030977"/>
              <a:gd name="connsiteX132" fmla="*/ 2034746 w 2108887"/>
              <a:gd name="connsiteY132" fmla="*/ 543697 h 1030977"/>
              <a:gd name="connsiteX133" fmla="*/ 2042984 w 2108887"/>
              <a:gd name="connsiteY133" fmla="*/ 494270 h 1030977"/>
              <a:gd name="connsiteX134" fmla="*/ 2059459 w 2108887"/>
              <a:gd name="connsiteY134" fmla="*/ 518984 h 1030977"/>
              <a:gd name="connsiteX135" fmla="*/ 2084173 w 2108887"/>
              <a:gd name="connsiteY135" fmla="*/ 510746 h 1030977"/>
              <a:gd name="connsiteX136" fmla="*/ 2108887 w 2108887"/>
              <a:gd name="connsiteY136" fmla="*/ 494270 h 10309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Lst>
            <a:rect l="l" t="t" r="r" b="b"/>
            <a:pathLst>
              <a:path w="2108887" h="1030977">
                <a:moveTo>
                  <a:pt x="0" y="551935"/>
                </a:moveTo>
                <a:cubicBezTo>
                  <a:pt x="2746" y="527221"/>
                  <a:pt x="375" y="501384"/>
                  <a:pt x="8238" y="477794"/>
                </a:cubicBezTo>
                <a:cubicBezTo>
                  <a:pt x="10984" y="469556"/>
                  <a:pt x="14592" y="494031"/>
                  <a:pt x="16476" y="502508"/>
                </a:cubicBezTo>
                <a:cubicBezTo>
                  <a:pt x="20099" y="518813"/>
                  <a:pt x="21968" y="535459"/>
                  <a:pt x="24714" y="551935"/>
                </a:cubicBezTo>
                <a:cubicBezTo>
                  <a:pt x="32952" y="540951"/>
                  <a:pt x="42615" y="530905"/>
                  <a:pt x="49427" y="518984"/>
                </a:cubicBezTo>
                <a:cubicBezTo>
                  <a:pt x="53735" y="511444"/>
                  <a:pt x="53782" y="502037"/>
                  <a:pt x="57665" y="494270"/>
                </a:cubicBezTo>
                <a:cubicBezTo>
                  <a:pt x="62093" y="485414"/>
                  <a:pt x="68649" y="477794"/>
                  <a:pt x="74141" y="469556"/>
                </a:cubicBezTo>
                <a:cubicBezTo>
                  <a:pt x="79633" y="477794"/>
                  <a:pt x="81223" y="497401"/>
                  <a:pt x="90616" y="494270"/>
                </a:cubicBezTo>
                <a:cubicBezTo>
                  <a:pt x="108899" y="488176"/>
                  <a:pt x="131309" y="437599"/>
                  <a:pt x="140043" y="420129"/>
                </a:cubicBezTo>
                <a:cubicBezTo>
                  <a:pt x="142789" y="431113"/>
                  <a:pt x="146256" y="441942"/>
                  <a:pt x="148281" y="453081"/>
                </a:cubicBezTo>
                <a:cubicBezTo>
                  <a:pt x="151754" y="472185"/>
                  <a:pt x="144389" y="495584"/>
                  <a:pt x="156519" y="510746"/>
                </a:cubicBezTo>
                <a:cubicBezTo>
                  <a:pt x="162704" y="518477"/>
                  <a:pt x="172994" y="499762"/>
                  <a:pt x="181232" y="494270"/>
                </a:cubicBezTo>
                <a:cubicBezTo>
                  <a:pt x="197778" y="469451"/>
                  <a:pt x="201642" y="465869"/>
                  <a:pt x="214184" y="436605"/>
                </a:cubicBezTo>
                <a:cubicBezTo>
                  <a:pt x="217605" y="428624"/>
                  <a:pt x="219676" y="420130"/>
                  <a:pt x="222422" y="411892"/>
                </a:cubicBezTo>
                <a:lnTo>
                  <a:pt x="238897" y="461319"/>
                </a:lnTo>
                <a:cubicBezTo>
                  <a:pt x="241643" y="469557"/>
                  <a:pt x="245029" y="477608"/>
                  <a:pt x="247135" y="486032"/>
                </a:cubicBezTo>
                <a:cubicBezTo>
                  <a:pt x="257479" y="527408"/>
                  <a:pt x="251793" y="508243"/>
                  <a:pt x="263611" y="543697"/>
                </a:cubicBezTo>
                <a:cubicBezTo>
                  <a:pt x="271849" y="538205"/>
                  <a:pt x="282832" y="535459"/>
                  <a:pt x="288324" y="527221"/>
                </a:cubicBezTo>
                <a:cubicBezTo>
                  <a:pt x="294604" y="517801"/>
                  <a:pt x="293452" y="505156"/>
                  <a:pt x="296562" y="494270"/>
                </a:cubicBezTo>
                <a:cubicBezTo>
                  <a:pt x="303415" y="470284"/>
                  <a:pt x="325537" y="415585"/>
                  <a:pt x="329514" y="403654"/>
                </a:cubicBezTo>
                <a:cubicBezTo>
                  <a:pt x="333094" y="392913"/>
                  <a:pt x="334171" y="381443"/>
                  <a:pt x="337751" y="370702"/>
                </a:cubicBezTo>
                <a:cubicBezTo>
                  <a:pt x="359866" y="304354"/>
                  <a:pt x="350503" y="354152"/>
                  <a:pt x="370703" y="280086"/>
                </a:cubicBezTo>
                <a:cubicBezTo>
                  <a:pt x="401838" y="165928"/>
                  <a:pt x="345698" y="334579"/>
                  <a:pt x="395416" y="172994"/>
                </a:cubicBezTo>
                <a:cubicBezTo>
                  <a:pt x="399765" y="158861"/>
                  <a:pt x="406400" y="145535"/>
                  <a:pt x="411892" y="131805"/>
                </a:cubicBezTo>
                <a:cubicBezTo>
                  <a:pt x="430229" y="21783"/>
                  <a:pt x="420267" y="65360"/>
                  <a:pt x="436605" y="0"/>
                </a:cubicBezTo>
                <a:cubicBezTo>
                  <a:pt x="439351" y="340497"/>
                  <a:pt x="435300" y="681117"/>
                  <a:pt x="444843" y="1021492"/>
                </a:cubicBezTo>
                <a:cubicBezTo>
                  <a:pt x="446160" y="1068477"/>
                  <a:pt x="455240" y="928056"/>
                  <a:pt x="461319" y="881448"/>
                </a:cubicBezTo>
                <a:cubicBezTo>
                  <a:pt x="463479" y="864885"/>
                  <a:pt x="467195" y="848556"/>
                  <a:pt x="469557" y="832021"/>
                </a:cubicBezTo>
                <a:cubicBezTo>
                  <a:pt x="478179" y="771664"/>
                  <a:pt x="477520" y="709413"/>
                  <a:pt x="494270" y="650789"/>
                </a:cubicBezTo>
                <a:lnTo>
                  <a:pt x="527222" y="535459"/>
                </a:lnTo>
                <a:cubicBezTo>
                  <a:pt x="529968" y="508000"/>
                  <a:pt x="531263" y="480356"/>
                  <a:pt x="535459" y="453081"/>
                </a:cubicBezTo>
                <a:cubicBezTo>
                  <a:pt x="536779" y="444498"/>
                  <a:pt x="541591" y="419943"/>
                  <a:pt x="543697" y="428367"/>
                </a:cubicBezTo>
                <a:cubicBezTo>
                  <a:pt x="551053" y="457792"/>
                  <a:pt x="548760" y="488820"/>
                  <a:pt x="551935" y="518984"/>
                </a:cubicBezTo>
                <a:cubicBezTo>
                  <a:pt x="554253" y="541001"/>
                  <a:pt x="557427" y="562919"/>
                  <a:pt x="560173" y="584886"/>
                </a:cubicBezTo>
                <a:cubicBezTo>
                  <a:pt x="565665" y="568410"/>
                  <a:pt x="572437" y="552307"/>
                  <a:pt x="576649" y="535459"/>
                </a:cubicBezTo>
                <a:cubicBezTo>
                  <a:pt x="579395" y="524475"/>
                  <a:pt x="580912" y="513109"/>
                  <a:pt x="584887" y="502508"/>
                </a:cubicBezTo>
                <a:cubicBezTo>
                  <a:pt x="589199" y="491010"/>
                  <a:pt x="596525" y="480843"/>
                  <a:pt x="601362" y="469556"/>
                </a:cubicBezTo>
                <a:cubicBezTo>
                  <a:pt x="604782" y="461575"/>
                  <a:pt x="606854" y="453081"/>
                  <a:pt x="609600" y="444843"/>
                </a:cubicBezTo>
                <a:cubicBezTo>
                  <a:pt x="612346" y="453081"/>
                  <a:pt x="615452" y="461207"/>
                  <a:pt x="617838" y="469556"/>
                </a:cubicBezTo>
                <a:cubicBezTo>
                  <a:pt x="620948" y="480442"/>
                  <a:pt x="615949" y="497445"/>
                  <a:pt x="626076" y="502508"/>
                </a:cubicBezTo>
                <a:cubicBezTo>
                  <a:pt x="633843" y="506391"/>
                  <a:pt x="631568" y="486032"/>
                  <a:pt x="634314" y="477794"/>
                </a:cubicBezTo>
                <a:cubicBezTo>
                  <a:pt x="639806" y="486032"/>
                  <a:pt x="646361" y="493653"/>
                  <a:pt x="650789" y="502508"/>
                </a:cubicBezTo>
                <a:cubicBezTo>
                  <a:pt x="654672" y="510275"/>
                  <a:pt x="650344" y="527221"/>
                  <a:pt x="659027" y="527221"/>
                </a:cubicBezTo>
                <a:cubicBezTo>
                  <a:pt x="667710" y="527221"/>
                  <a:pt x="663382" y="510275"/>
                  <a:pt x="667265" y="502508"/>
                </a:cubicBezTo>
                <a:cubicBezTo>
                  <a:pt x="671693" y="493652"/>
                  <a:pt x="678249" y="486032"/>
                  <a:pt x="683741" y="477794"/>
                </a:cubicBezTo>
                <a:cubicBezTo>
                  <a:pt x="686487" y="469556"/>
                  <a:pt x="683295" y="453081"/>
                  <a:pt x="691978" y="453081"/>
                </a:cubicBezTo>
                <a:cubicBezTo>
                  <a:pt x="700661" y="453081"/>
                  <a:pt x="697830" y="469445"/>
                  <a:pt x="700216" y="477794"/>
                </a:cubicBezTo>
                <a:cubicBezTo>
                  <a:pt x="703326" y="488680"/>
                  <a:pt x="705708" y="499762"/>
                  <a:pt x="708454" y="510746"/>
                </a:cubicBezTo>
                <a:cubicBezTo>
                  <a:pt x="713946" y="502508"/>
                  <a:pt x="720502" y="494888"/>
                  <a:pt x="724930" y="486032"/>
                </a:cubicBezTo>
                <a:cubicBezTo>
                  <a:pt x="739405" y="457083"/>
                  <a:pt x="728548" y="438217"/>
                  <a:pt x="741405" y="502508"/>
                </a:cubicBezTo>
                <a:cubicBezTo>
                  <a:pt x="758514" y="451181"/>
                  <a:pt x="753445" y="433437"/>
                  <a:pt x="766119" y="477794"/>
                </a:cubicBezTo>
                <a:cubicBezTo>
                  <a:pt x="769229" y="488680"/>
                  <a:pt x="771611" y="499762"/>
                  <a:pt x="774357" y="510746"/>
                </a:cubicBezTo>
                <a:cubicBezTo>
                  <a:pt x="777103" y="502508"/>
                  <a:pt x="776455" y="479892"/>
                  <a:pt x="782595" y="486032"/>
                </a:cubicBezTo>
                <a:cubicBezTo>
                  <a:pt x="794875" y="498312"/>
                  <a:pt x="799070" y="535459"/>
                  <a:pt x="799070" y="535459"/>
                </a:cubicBezTo>
                <a:cubicBezTo>
                  <a:pt x="804562" y="527221"/>
                  <a:pt x="811118" y="519601"/>
                  <a:pt x="815546" y="510746"/>
                </a:cubicBezTo>
                <a:cubicBezTo>
                  <a:pt x="819429" y="502979"/>
                  <a:pt x="820735" y="494163"/>
                  <a:pt x="823784" y="486032"/>
                </a:cubicBezTo>
                <a:cubicBezTo>
                  <a:pt x="847049" y="423991"/>
                  <a:pt x="834693" y="467105"/>
                  <a:pt x="848497" y="411892"/>
                </a:cubicBezTo>
                <a:cubicBezTo>
                  <a:pt x="877455" y="455328"/>
                  <a:pt x="855479" y="416362"/>
                  <a:pt x="873211" y="469556"/>
                </a:cubicBezTo>
                <a:cubicBezTo>
                  <a:pt x="904227" y="562603"/>
                  <a:pt x="878188" y="464745"/>
                  <a:pt x="897924" y="543697"/>
                </a:cubicBezTo>
                <a:cubicBezTo>
                  <a:pt x="903416" y="532713"/>
                  <a:pt x="909839" y="522148"/>
                  <a:pt x="914400" y="510746"/>
                </a:cubicBezTo>
                <a:cubicBezTo>
                  <a:pt x="920850" y="494621"/>
                  <a:pt x="930876" y="461319"/>
                  <a:pt x="930876" y="461319"/>
                </a:cubicBezTo>
                <a:cubicBezTo>
                  <a:pt x="936368" y="469557"/>
                  <a:pt x="943875" y="476762"/>
                  <a:pt x="947351" y="486032"/>
                </a:cubicBezTo>
                <a:cubicBezTo>
                  <a:pt x="952267" y="499142"/>
                  <a:pt x="952193" y="513637"/>
                  <a:pt x="955589" y="527221"/>
                </a:cubicBezTo>
                <a:cubicBezTo>
                  <a:pt x="957695" y="535645"/>
                  <a:pt x="961081" y="543697"/>
                  <a:pt x="963827" y="551935"/>
                </a:cubicBezTo>
                <a:cubicBezTo>
                  <a:pt x="966573" y="532713"/>
                  <a:pt x="953645" y="500410"/>
                  <a:pt x="972065" y="494270"/>
                </a:cubicBezTo>
                <a:cubicBezTo>
                  <a:pt x="988541" y="488778"/>
                  <a:pt x="988541" y="543697"/>
                  <a:pt x="988541" y="543697"/>
                </a:cubicBezTo>
                <a:cubicBezTo>
                  <a:pt x="991287" y="527221"/>
                  <a:pt x="984968" y="506081"/>
                  <a:pt x="996778" y="494270"/>
                </a:cubicBezTo>
                <a:cubicBezTo>
                  <a:pt x="1004783" y="486264"/>
                  <a:pt x="994275" y="523641"/>
                  <a:pt x="1005016" y="527221"/>
                </a:cubicBezTo>
                <a:cubicBezTo>
                  <a:pt x="1014409" y="530352"/>
                  <a:pt x="1016000" y="510746"/>
                  <a:pt x="1021492" y="502508"/>
                </a:cubicBezTo>
                <a:cubicBezTo>
                  <a:pt x="1036270" y="443395"/>
                  <a:pt x="1024196" y="473077"/>
                  <a:pt x="1037968" y="518984"/>
                </a:cubicBezTo>
                <a:cubicBezTo>
                  <a:pt x="1041497" y="530746"/>
                  <a:pt x="1049606" y="540648"/>
                  <a:pt x="1054443" y="551935"/>
                </a:cubicBezTo>
                <a:cubicBezTo>
                  <a:pt x="1057864" y="559916"/>
                  <a:pt x="1059935" y="568410"/>
                  <a:pt x="1062681" y="576648"/>
                </a:cubicBezTo>
                <a:cubicBezTo>
                  <a:pt x="1106052" y="533279"/>
                  <a:pt x="1074587" y="573881"/>
                  <a:pt x="1095632" y="510746"/>
                </a:cubicBezTo>
                <a:cubicBezTo>
                  <a:pt x="1099515" y="499096"/>
                  <a:pt x="1107270" y="489082"/>
                  <a:pt x="1112108" y="477794"/>
                </a:cubicBezTo>
                <a:cubicBezTo>
                  <a:pt x="1115529" y="469813"/>
                  <a:pt x="1117600" y="461319"/>
                  <a:pt x="1120346" y="453081"/>
                </a:cubicBezTo>
                <a:cubicBezTo>
                  <a:pt x="1123092" y="461319"/>
                  <a:pt x="1125535" y="469664"/>
                  <a:pt x="1128584" y="477794"/>
                </a:cubicBezTo>
                <a:cubicBezTo>
                  <a:pt x="1133776" y="491640"/>
                  <a:pt x="1140810" y="504820"/>
                  <a:pt x="1145059" y="518984"/>
                </a:cubicBezTo>
                <a:cubicBezTo>
                  <a:pt x="1149082" y="532395"/>
                  <a:pt x="1150551" y="546443"/>
                  <a:pt x="1153297" y="560173"/>
                </a:cubicBezTo>
                <a:cubicBezTo>
                  <a:pt x="1158789" y="549189"/>
                  <a:pt x="1164785" y="538443"/>
                  <a:pt x="1169773" y="527221"/>
                </a:cubicBezTo>
                <a:cubicBezTo>
                  <a:pt x="1211852" y="432545"/>
                  <a:pt x="1162162" y="534207"/>
                  <a:pt x="1202724" y="453081"/>
                </a:cubicBezTo>
                <a:cubicBezTo>
                  <a:pt x="1205470" y="472303"/>
                  <a:pt x="1207770" y="491593"/>
                  <a:pt x="1210962" y="510746"/>
                </a:cubicBezTo>
                <a:cubicBezTo>
                  <a:pt x="1213264" y="524557"/>
                  <a:pt x="1207550" y="544169"/>
                  <a:pt x="1219200" y="551935"/>
                </a:cubicBezTo>
                <a:cubicBezTo>
                  <a:pt x="1227438" y="557427"/>
                  <a:pt x="1231579" y="536234"/>
                  <a:pt x="1235676" y="527221"/>
                </a:cubicBezTo>
                <a:cubicBezTo>
                  <a:pt x="1245384" y="505863"/>
                  <a:pt x="1251366" y="482975"/>
                  <a:pt x="1260389" y="461319"/>
                </a:cubicBezTo>
                <a:cubicBezTo>
                  <a:pt x="1265112" y="449983"/>
                  <a:pt x="1271373" y="439351"/>
                  <a:pt x="1276865" y="428367"/>
                </a:cubicBezTo>
                <a:cubicBezTo>
                  <a:pt x="1279611" y="447589"/>
                  <a:pt x="1274332" y="469876"/>
                  <a:pt x="1285103" y="486032"/>
                </a:cubicBezTo>
                <a:cubicBezTo>
                  <a:pt x="1291383" y="495452"/>
                  <a:pt x="1283215" y="458144"/>
                  <a:pt x="1293341" y="453081"/>
                </a:cubicBezTo>
                <a:cubicBezTo>
                  <a:pt x="1301107" y="449198"/>
                  <a:pt x="1299472" y="469370"/>
                  <a:pt x="1301578" y="477794"/>
                </a:cubicBezTo>
                <a:cubicBezTo>
                  <a:pt x="1304974" y="491378"/>
                  <a:pt x="1306667" y="505341"/>
                  <a:pt x="1309816" y="518984"/>
                </a:cubicBezTo>
                <a:cubicBezTo>
                  <a:pt x="1326491" y="591240"/>
                  <a:pt x="1317673" y="567648"/>
                  <a:pt x="1342768" y="617838"/>
                </a:cubicBezTo>
                <a:cubicBezTo>
                  <a:pt x="1347778" y="605313"/>
                  <a:pt x="1370487" y="542194"/>
                  <a:pt x="1383957" y="535459"/>
                </a:cubicBezTo>
                <a:cubicBezTo>
                  <a:pt x="1392812" y="531031"/>
                  <a:pt x="1400432" y="546443"/>
                  <a:pt x="1408670" y="551935"/>
                </a:cubicBezTo>
                <a:cubicBezTo>
                  <a:pt x="1414162" y="540951"/>
                  <a:pt x="1420158" y="530206"/>
                  <a:pt x="1425146" y="518984"/>
                </a:cubicBezTo>
                <a:cubicBezTo>
                  <a:pt x="1431152" y="505471"/>
                  <a:pt x="1427276" y="481381"/>
                  <a:pt x="1441622" y="477794"/>
                </a:cubicBezTo>
                <a:cubicBezTo>
                  <a:pt x="1453536" y="474815"/>
                  <a:pt x="1453536" y="499344"/>
                  <a:pt x="1458097" y="510746"/>
                </a:cubicBezTo>
                <a:cubicBezTo>
                  <a:pt x="1471469" y="544175"/>
                  <a:pt x="1474719" y="560756"/>
                  <a:pt x="1482811" y="593124"/>
                </a:cubicBezTo>
                <a:cubicBezTo>
                  <a:pt x="1507297" y="519670"/>
                  <a:pt x="1468119" y="635588"/>
                  <a:pt x="1507524" y="527221"/>
                </a:cubicBezTo>
                <a:cubicBezTo>
                  <a:pt x="1513459" y="510900"/>
                  <a:pt x="1518508" y="494270"/>
                  <a:pt x="1524000" y="477794"/>
                </a:cubicBezTo>
                <a:lnTo>
                  <a:pt x="1532238" y="453081"/>
                </a:lnTo>
                <a:cubicBezTo>
                  <a:pt x="1534984" y="461319"/>
                  <a:pt x="1538090" y="469445"/>
                  <a:pt x="1540476" y="477794"/>
                </a:cubicBezTo>
                <a:cubicBezTo>
                  <a:pt x="1561172" y="550227"/>
                  <a:pt x="1537195" y="476186"/>
                  <a:pt x="1556951" y="535459"/>
                </a:cubicBezTo>
                <a:cubicBezTo>
                  <a:pt x="1565189" y="532713"/>
                  <a:pt x="1572981" y="527221"/>
                  <a:pt x="1581665" y="527221"/>
                </a:cubicBezTo>
                <a:cubicBezTo>
                  <a:pt x="1647568" y="527221"/>
                  <a:pt x="1565187" y="549189"/>
                  <a:pt x="1631092" y="527221"/>
                </a:cubicBezTo>
                <a:cubicBezTo>
                  <a:pt x="1636584" y="516237"/>
                  <a:pt x="1643256" y="505768"/>
                  <a:pt x="1647568" y="494270"/>
                </a:cubicBezTo>
                <a:cubicBezTo>
                  <a:pt x="1651543" y="483669"/>
                  <a:pt x="1652695" y="472205"/>
                  <a:pt x="1655805" y="461319"/>
                </a:cubicBezTo>
                <a:cubicBezTo>
                  <a:pt x="1658190" y="452969"/>
                  <a:pt x="1660994" y="444736"/>
                  <a:pt x="1664043" y="436605"/>
                </a:cubicBezTo>
                <a:cubicBezTo>
                  <a:pt x="1679820" y="394533"/>
                  <a:pt x="1678274" y="399907"/>
                  <a:pt x="1696995" y="362465"/>
                </a:cubicBezTo>
                <a:cubicBezTo>
                  <a:pt x="1715826" y="418962"/>
                  <a:pt x="1693586" y="348831"/>
                  <a:pt x="1713470" y="428367"/>
                </a:cubicBezTo>
                <a:cubicBezTo>
                  <a:pt x="1715576" y="436791"/>
                  <a:pt x="1719423" y="444703"/>
                  <a:pt x="1721708" y="453081"/>
                </a:cubicBezTo>
                <a:cubicBezTo>
                  <a:pt x="1727666" y="474927"/>
                  <a:pt x="1738184" y="518984"/>
                  <a:pt x="1738184" y="518984"/>
                </a:cubicBezTo>
                <a:cubicBezTo>
                  <a:pt x="1740930" y="510746"/>
                  <a:pt x="1744538" y="502747"/>
                  <a:pt x="1746422" y="494270"/>
                </a:cubicBezTo>
                <a:cubicBezTo>
                  <a:pt x="1750045" y="477965"/>
                  <a:pt x="1740762" y="454108"/>
                  <a:pt x="1754659" y="444843"/>
                </a:cubicBezTo>
                <a:cubicBezTo>
                  <a:pt x="1764877" y="438031"/>
                  <a:pt x="1765643" y="466810"/>
                  <a:pt x="1771135" y="477794"/>
                </a:cubicBezTo>
                <a:cubicBezTo>
                  <a:pt x="1773881" y="510745"/>
                  <a:pt x="1773627" y="544086"/>
                  <a:pt x="1779373" y="576648"/>
                </a:cubicBezTo>
                <a:cubicBezTo>
                  <a:pt x="1781943" y="591211"/>
                  <a:pt x="1781503" y="621424"/>
                  <a:pt x="1795849" y="617838"/>
                </a:cubicBezTo>
                <a:cubicBezTo>
                  <a:pt x="1812697" y="613626"/>
                  <a:pt x="1806832" y="584887"/>
                  <a:pt x="1812324" y="568411"/>
                </a:cubicBezTo>
                <a:lnTo>
                  <a:pt x="1820562" y="543697"/>
                </a:lnTo>
                <a:cubicBezTo>
                  <a:pt x="1826054" y="551935"/>
                  <a:pt x="1829307" y="562226"/>
                  <a:pt x="1837038" y="568411"/>
                </a:cubicBezTo>
                <a:cubicBezTo>
                  <a:pt x="1867418" y="592715"/>
                  <a:pt x="1861576" y="571564"/>
                  <a:pt x="1869989" y="551935"/>
                </a:cubicBezTo>
                <a:cubicBezTo>
                  <a:pt x="1874827" y="540648"/>
                  <a:pt x="1880973" y="529968"/>
                  <a:pt x="1886465" y="518984"/>
                </a:cubicBezTo>
                <a:cubicBezTo>
                  <a:pt x="1889211" y="527222"/>
                  <a:pt x="1892317" y="535348"/>
                  <a:pt x="1894703" y="543697"/>
                </a:cubicBezTo>
                <a:cubicBezTo>
                  <a:pt x="1915401" y="616139"/>
                  <a:pt x="1891420" y="542080"/>
                  <a:pt x="1911178" y="601362"/>
                </a:cubicBezTo>
                <a:cubicBezTo>
                  <a:pt x="1913924" y="590378"/>
                  <a:pt x="1917196" y="579513"/>
                  <a:pt x="1919416" y="568411"/>
                </a:cubicBezTo>
                <a:cubicBezTo>
                  <a:pt x="1922692" y="552032"/>
                  <a:pt x="1924666" y="535418"/>
                  <a:pt x="1927654" y="518984"/>
                </a:cubicBezTo>
                <a:cubicBezTo>
                  <a:pt x="1930159" y="505208"/>
                  <a:pt x="1933146" y="491524"/>
                  <a:pt x="1935892" y="477794"/>
                </a:cubicBezTo>
                <a:cubicBezTo>
                  <a:pt x="1941384" y="486032"/>
                  <a:pt x="1947940" y="493652"/>
                  <a:pt x="1952368" y="502508"/>
                </a:cubicBezTo>
                <a:cubicBezTo>
                  <a:pt x="1956251" y="510275"/>
                  <a:pt x="1954465" y="521081"/>
                  <a:pt x="1960605" y="527221"/>
                </a:cubicBezTo>
                <a:cubicBezTo>
                  <a:pt x="1966745" y="533361"/>
                  <a:pt x="1977081" y="532713"/>
                  <a:pt x="1985319" y="535459"/>
                </a:cubicBezTo>
                <a:cubicBezTo>
                  <a:pt x="1988065" y="518983"/>
                  <a:pt x="1989934" y="502337"/>
                  <a:pt x="1993557" y="486032"/>
                </a:cubicBezTo>
                <a:cubicBezTo>
                  <a:pt x="1995441" y="477555"/>
                  <a:pt x="1993112" y="461319"/>
                  <a:pt x="2001795" y="461319"/>
                </a:cubicBezTo>
                <a:cubicBezTo>
                  <a:pt x="2011695" y="461319"/>
                  <a:pt x="2012778" y="477794"/>
                  <a:pt x="2018270" y="486032"/>
                </a:cubicBezTo>
                <a:cubicBezTo>
                  <a:pt x="2021016" y="497016"/>
                  <a:pt x="2023398" y="508098"/>
                  <a:pt x="2026508" y="518984"/>
                </a:cubicBezTo>
                <a:cubicBezTo>
                  <a:pt x="2028894" y="527333"/>
                  <a:pt x="2029929" y="550922"/>
                  <a:pt x="2034746" y="543697"/>
                </a:cubicBezTo>
                <a:cubicBezTo>
                  <a:pt x="2044011" y="529799"/>
                  <a:pt x="2040238" y="510746"/>
                  <a:pt x="2042984" y="494270"/>
                </a:cubicBezTo>
                <a:cubicBezTo>
                  <a:pt x="2048476" y="502508"/>
                  <a:pt x="2050266" y="515307"/>
                  <a:pt x="2059459" y="518984"/>
                </a:cubicBezTo>
                <a:cubicBezTo>
                  <a:pt x="2067522" y="522209"/>
                  <a:pt x="2076406" y="514629"/>
                  <a:pt x="2084173" y="510746"/>
                </a:cubicBezTo>
                <a:cubicBezTo>
                  <a:pt x="2093029" y="506318"/>
                  <a:pt x="2108887" y="494270"/>
                  <a:pt x="2108887" y="494270"/>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7173" name="TextBox 2"/>
          <p:cNvSpPr txBox="1">
            <a:spLocks noChangeArrowheads="1"/>
          </p:cNvSpPr>
          <p:nvPr/>
        </p:nvSpPr>
        <p:spPr bwMode="auto">
          <a:xfrm>
            <a:off x="1524000" y="1335088"/>
            <a:ext cx="65532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a:solidFill>
                  <a:srgbClr val="000000"/>
                </a:solidFill>
                <a:latin typeface="Franklin Gothic Medium Cond" pitchFamily="34" charset="0"/>
              </a:rPr>
              <a:t>Apparently, mean-square power of </a:t>
            </a:r>
            <a:r>
              <a:rPr lang="en-US" b="1" dirty="0" err="1">
                <a:solidFill>
                  <a:srgbClr val="000000"/>
                </a:solidFill>
                <a:latin typeface="Franklin Gothic Medium Cond" pitchFamily="34" charset="0"/>
              </a:rPr>
              <a:t>X</a:t>
            </a:r>
            <a:r>
              <a:rPr lang="en-US" b="1" baseline="-25000" dirty="0" err="1">
                <a:solidFill>
                  <a:srgbClr val="000000"/>
                </a:solidFill>
                <a:latin typeface="Franklin Gothic Medium Cond" pitchFamily="34" charset="0"/>
              </a:rPr>
              <a:t>n</a:t>
            </a:r>
            <a:r>
              <a:rPr lang="en-US" b="1" dirty="0">
                <a:solidFill>
                  <a:srgbClr val="000000"/>
                </a:solidFill>
                <a:latin typeface="Franklin Gothic Medium Cond" pitchFamily="34" charset="0"/>
              </a:rPr>
              <a:t>(t) is not zero, but it’s still difficult to calculate because of infinite time integral.   </a:t>
            </a:r>
          </a:p>
        </p:txBody>
      </p:sp>
      <p:sp>
        <p:nvSpPr>
          <p:cNvPr id="7174" name="Rectangle 14"/>
          <p:cNvSpPr>
            <a:spLocks noChangeArrowheads="1"/>
          </p:cNvSpPr>
          <p:nvPr/>
        </p:nvSpPr>
        <p:spPr bwMode="auto">
          <a:xfrm>
            <a:off x="1366838" y="2106613"/>
            <a:ext cx="53816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FF0000"/>
                </a:solidFill>
                <a:latin typeface="Franklin Gothic Medium Cond" pitchFamily="34" charset="0"/>
              </a:rPr>
              <a:t>X</a:t>
            </a:r>
            <a:r>
              <a:rPr lang="en-US" b="1" baseline="-25000">
                <a:solidFill>
                  <a:srgbClr val="FF0000"/>
                </a:solidFill>
                <a:latin typeface="Franklin Gothic Medium Cond" pitchFamily="34" charset="0"/>
              </a:rPr>
              <a:t>n</a:t>
            </a:r>
            <a:r>
              <a:rPr lang="en-US" b="1">
                <a:solidFill>
                  <a:srgbClr val="FF0000"/>
                </a:solidFill>
                <a:latin typeface="Franklin Gothic Medium Cond" pitchFamily="34" charset="0"/>
              </a:rPr>
              <a:t>(t)</a:t>
            </a:r>
            <a:endParaRPr lang="en-US">
              <a:solidFill>
                <a:srgbClr val="FF0000"/>
              </a:solidFill>
            </a:endParaRPr>
          </a:p>
        </p:txBody>
      </p:sp>
      <p:sp>
        <p:nvSpPr>
          <p:cNvPr id="19" name="TextBox 18"/>
          <p:cNvSpPr txBox="1">
            <a:spLocks noRot="1" noChangeAspect="1" noMove="1" noResize="1" noEditPoints="1" noAdjustHandles="1" noChangeArrowheads="1" noChangeShapeType="1" noTextEdit="1"/>
          </p:cNvSpPr>
          <p:nvPr/>
        </p:nvSpPr>
        <p:spPr>
          <a:xfrm>
            <a:off x="3657600" y="2007190"/>
            <a:ext cx="3688043" cy="812210"/>
          </a:xfrm>
          <a:prstGeom prst="rect">
            <a:avLst/>
          </a:prstGeom>
          <a:blipFill rotWithShape="1">
            <a:blip r:embed="rId3"/>
            <a:stretch>
              <a:fillRect/>
            </a:stretch>
          </a:blipFill>
        </p:spPr>
        <p:txBody>
          <a:bodyPr/>
          <a:lstStyle/>
          <a:p>
            <a:pPr>
              <a:defRPr/>
            </a:pPr>
            <a:r>
              <a:rPr lang="en-US">
                <a:noFill/>
              </a:rPr>
              <a:t> </a:t>
            </a:r>
          </a:p>
        </p:txBody>
      </p:sp>
      <p:sp>
        <p:nvSpPr>
          <p:cNvPr id="7176" name="TextBox 2"/>
          <p:cNvSpPr txBox="1">
            <a:spLocks noChangeArrowheads="1"/>
          </p:cNvSpPr>
          <p:nvPr/>
        </p:nvSpPr>
        <p:spPr bwMode="auto">
          <a:xfrm>
            <a:off x="1524000" y="3087688"/>
            <a:ext cx="65532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a:solidFill>
                  <a:srgbClr val="000000"/>
                </a:solidFill>
                <a:latin typeface="Franklin Gothic Medium Cond" pitchFamily="34" charset="0"/>
              </a:rPr>
              <a:t>Any easy way ? Well, let’s try it in an experimental </a:t>
            </a:r>
            <a:r>
              <a:rPr lang="en-US" b="1" dirty="0" smtClean="0">
                <a:solidFill>
                  <a:srgbClr val="000000"/>
                </a:solidFill>
                <a:latin typeface="Franklin Gothic Medium Cond" pitchFamily="34" charset="0"/>
              </a:rPr>
              <a:t>way. First, </a:t>
            </a:r>
            <a:r>
              <a:rPr lang="en-US" b="1" dirty="0">
                <a:solidFill>
                  <a:srgbClr val="000000"/>
                </a:solidFill>
                <a:latin typeface="Franklin Gothic Medium Cond" pitchFamily="34" charset="0"/>
              </a:rPr>
              <a:t>imagine a tunable </a:t>
            </a:r>
            <a:r>
              <a:rPr lang="en-US" b="1" dirty="0" err="1">
                <a:solidFill>
                  <a:srgbClr val="000000"/>
                </a:solidFill>
                <a:latin typeface="Franklin Gothic Medium Cond" pitchFamily="34" charset="0"/>
              </a:rPr>
              <a:t>bandpass</a:t>
            </a:r>
            <a:r>
              <a:rPr lang="en-US" b="1" dirty="0">
                <a:solidFill>
                  <a:srgbClr val="000000"/>
                </a:solidFill>
                <a:latin typeface="Franklin Gothic Medium Cond" pitchFamily="34" charset="0"/>
              </a:rPr>
              <a:t> filter where center frequency </a:t>
            </a:r>
            <a:r>
              <a:rPr lang="en-US" b="1" dirty="0" err="1">
                <a:solidFill>
                  <a:srgbClr val="000000"/>
                </a:solidFill>
                <a:latin typeface="Franklin Gothic Medium Cond" pitchFamily="34" charset="0"/>
              </a:rPr>
              <a:t>f</a:t>
            </a:r>
            <a:r>
              <a:rPr lang="en-US" b="1" baseline="-25000" dirty="0" err="1">
                <a:solidFill>
                  <a:srgbClr val="000000"/>
                </a:solidFill>
                <a:latin typeface="Franklin Gothic Medium Cond" pitchFamily="34" charset="0"/>
              </a:rPr>
              <a:t>o</a:t>
            </a:r>
            <a:r>
              <a:rPr lang="en-US" b="1" dirty="0">
                <a:solidFill>
                  <a:srgbClr val="000000"/>
                </a:solidFill>
                <a:latin typeface="Franklin Gothic Medium Cond" pitchFamily="34" charset="0"/>
              </a:rPr>
              <a:t> is tunable  and </a:t>
            </a:r>
            <a:r>
              <a:rPr lang="en-US" b="1" dirty="0" err="1">
                <a:solidFill>
                  <a:srgbClr val="000000"/>
                </a:solidFill>
                <a:latin typeface="Franklin Gothic Medium Cond" pitchFamily="34" charset="0"/>
              </a:rPr>
              <a:t>passband</a:t>
            </a:r>
            <a:r>
              <a:rPr lang="en-US" b="1" dirty="0">
                <a:solidFill>
                  <a:srgbClr val="000000"/>
                </a:solidFill>
                <a:latin typeface="Franklin Gothic Medium Cond" pitchFamily="34" charset="0"/>
              </a:rPr>
              <a:t> BW is 1Hz having brick-wall type ideal unity gain response (mental model).   </a:t>
            </a:r>
          </a:p>
        </p:txBody>
      </p:sp>
      <p:graphicFrame>
        <p:nvGraphicFramePr>
          <p:cNvPr id="7177" name="Object 27"/>
          <p:cNvGraphicFramePr>
            <a:graphicFrameLocks noChangeAspect="1"/>
          </p:cNvGraphicFramePr>
          <p:nvPr>
            <p:extLst>
              <p:ext uri="{D42A27DB-BD31-4B8C-83A1-F6EECF244321}">
                <p14:modId xmlns:p14="http://schemas.microsoft.com/office/powerpoint/2010/main" val="3063566127"/>
              </p:ext>
            </p:extLst>
          </p:nvPr>
        </p:nvGraphicFramePr>
        <p:xfrm>
          <a:off x="1795462" y="4433888"/>
          <a:ext cx="1709738" cy="609600"/>
        </p:xfrm>
        <a:graphic>
          <a:graphicData uri="http://schemas.openxmlformats.org/presentationml/2006/ole">
            <mc:AlternateContent xmlns:mc="http://schemas.openxmlformats.org/markup-compatibility/2006">
              <mc:Choice xmlns:v="urn:schemas-microsoft-com:vml" Requires="v">
                <p:oleObj spid="_x0000_s7460" name="Visio" r:id="rId4" imgW="818503" imgH="292680" progId="Visio.Drawing.11">
                  <p:embed/>
                </p:oleObj>
              </mc:Choice>
              <mc:Fallback>
                <p:oleObj name="Visio" r:id="rId4" imgW="818503" imgH="292680" progId="Visio.Drawing.11">
                  <p:embed/>
                  <p:pic>
                    <p:nvPicPr>
                      <p:cNvPr id="0" name="Object 2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5462" y="4433888"/>
                        <a:ext cx="1709738"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178" name="Object 36"/>
          <p:cNvGraphicFramePr>
            <a:graphicFrameLocks noChangeAspect="1"/>
          </p:cNvGraphicFramePr>
          <p:nvPr/>
        </p:nvGraphicFramePr>
        <p:xfrm>
          <a:off x="3694113" y="4376738"/>
          <a:ext cx="2325687" cy="1239837"/>
        </p:xfrm>
        <a:graphic>
          <a:graphicData uri="http://schemas.openxmlformats.org/presentationml/2006/ole">
            <mc:AlternateContent xmlns:mc="http://schemas.openxmlformats.org/markup-compatibility/2006">
              <mc:Choice xmlns:v="urn:schemas-microsoft-com:vml" Requires="v">
                <p:oleObj spid="_x0000_s7461" name="Visio" r:id="rId6" imgW="1114569" imgH="593730" progId="Visio.Drawing.11">
                  <p:embed/>
                </p:oleObj>
              </mc:Choice>
              <mc:Fallback>
                <p:oleObj name="Visio" r:id="rId6" imgW="1114569" imgH="593730" progId="Visio.Drawing.11">
                  <p:embed/>
                  <p:pic>
                    <p:nvPicPr>
                      <p:cNvPr id="0" name="Object 3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694113" y="4376738"/>
                        <a:ext cx="2325687" cy="1239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180" name="TextBox 2"/>
          <p:cNvSpPr txBox="1">
            <a:spLocks noChangeArrowheads="1"/>
          </p:cNvSpPr>
          <p:nvPr/>
        </p:nvSpPr>
        <p:spPr bwMode="auto">
          <a:xfrm>
            <a:off x="3849688" y="4343400"/>
            <a:ext cx="2627312"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600" b="1" dirty="0">
                <a:latin typeface="Franklin Gothic Medium Cond" pitchFamily="34" charset="0"/>
              </a:rPr>
              <a:t>Transfer function (|V</a:t>
            </a:r>
            <a:r>
              <a:rPr lang="en-US" sz="1600" b="1" baseline="-25000" dirty="0">
                <a:latin typeface="Franklin Gothic Medium Cond" pitchFamily="34" charset="0"/>
              </a:rPr>
              <a:t>o</a:t>
            </a:r>
            <a:r>
              <a:rPr lang="en-US" sz="1600" b="1" dirty="0">
                <a:latin typeface="Franklin Gothic Medium Cond" pitchFamily="34" charset="0"/>
              </a:rPr>
              <a:t>/V</a:t>
            </a:r>
            <a:r>
              <a:rPr lang="en-US" sz="1600" b="1" baseline="-25000" dirty="0">
                <a:latin typeface="Franklin Gothic Medium Cond" pitchFamily="34" charset="0"/>
              </a:rPr>
              <a:t>i</a:t>
            </a:r>
            <a:r>
              <a:rPr lang="en-US" sz="1600" b="1" dirty="0">
                <a:latin typeface="Franklin Gothic Medium Cond" pitchFamily="34" charset="0"/>
              </a:rPr>
              <a:t>|)</a:t>
            </a:r>
          </a:p>
        </p:txBody>
      </p:sp>
      <p:sp>
        <p:nvSpPr>
          <p:cNvPr id="7182" name="TextBox 2"/>
          <p:cNvSpPr txBox="1">
            <a:spLocks noChangeArrowheads="1"/>
          </p:cNvSpPr>
          <p:nvPr/>
        </p:nvSpPr>
        <p:spPr bwMode="auto">
          <a:xfrm>
            <a:off x="1524000" y="5519738"/>
            <a:ext cx="65532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a:solidFill>
                  <a:srgbClr val="000000"/>
                </a:solidFill>
                <a:latin typeface="Franklin Gothic Medium Cond" pitchFamily="34" charset="0"/>
              </a:rPr>
              <a:t>Then apply the </a:t>
            </a:r>
            <a:r>
              <a:rPr lang="en-US" b="1" dirty="0" smtClean="0">
                <a:solidFill>
                  <a:srgbClr val="000000"/>
                </a:solidFill>
                <a:latin typeface="Franklin Gothic Medium Cond" pitchFamily="34" charset="0"/>
              </a:rPr>
              <a:t>square of noise </a:t>
            </a:r>
            <a:r>
              <a:rPr lang="en-US" b="1" dirty="0" err="1">
                <a:solidFill>
                  <a:srgbClr val="000000"/>
                </a:solidFill>
                <a:latin typeface="Franklin Gothic Medium Cond" pitchFamily="34" charset="0"/>
              </a:rPr>
              <a:t>X</a:t>
            </a:r>
            <a:r>
              <a:rPr lang="en-US" b="1" baseline="-25000" dirty="0" err="1">
                <a:solidFill>
                  <a:srgbClr val="000000"/>
                </a:solidFill>
                <a:latin typeface="Franklin Gothic Medium Cond" pitchFamily="34" charset="0"/>
              </a:rPr>
              <a:t>n</a:t>
            </a:r>
            <a:r>
              <a:rPr lang="en-US" b="1" dirty="0">
                <a:solidFill>
                  <a:srgbClr val="000000"/>
                </a:solidFill>
                <a:latin typeface="Franklin Gothic Medium Cond" pitchFamily="34" charset="0"/>
              </a:rPr>
              <a:t>(t) to the input of the filter. </a:t>
            </a:r>
          </a:p>
        </p:txBody>
      </p:sp>
      <p:sp>
        <p:nvSpPr>
          <p:cNvPr id="7183" name="TextBox 2"/>
          <p:cNvSpPr txBox="1">
            <a:spLocks noChangeArrowheads="1"/>
          </p:cNvSpPr>
          <p:nvPr/>
        </p:nvSpPr>
        <p:spPr bwMode="auto">
          <a:xfrm>
            <a:off x="5013325" y="5089525"/>
            <a:ext cx="4572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600" b="1">
                <a:solidFill>
                  <a:srgbClr val="000000"/>
                </a:solidFill>
                <a:latin typeface="Franklin Gothic Medium Cond" pitchFamily="34" charset="0"/>
              </a:rPr>
              <a:t>Hz   </a:t>
            </a:r>
          </a:p>
        </p:txBody>
      </p:sp>
      <p:sp>
        <p:nvSpPr>
          <p:cNvPr id="3" name="Slide Number Placeholder 2"/>
          <p:cNvSpPr>
            <a:spLocks noGrp="1"/>
          </p:cNvSpPr>
          <p:nvPr>
            <p:ph type="sldNum" sz="quarter" idx="11"/>
          </p:nvPr>
        </p:nvSpPr>
        <p:spPr/>
        <p:txBody>
          <a:bodyPr/>
          <a:lstStyle/>
          <a:p>
            <a:pPr>
              <a:defRPr/>
            </a:pPr>
            <a:fld id="{18299DBC-902B-41D7-A3A4-44EB87A37C73}" type="slidenum">
              <a:rPr lang="en-US" smtClean="0"/>
              <a:pPr>
                <a:defRPr/>
              </a:pPr>
              <a:t>6</a:t>
            </a:fld>
            <a:endParaRPr lang="en-US"/>
          </a:p>
        </p:txBody>
      </p:sp>
      <mc:AlternateContent xmlns:mc="http://schemas.openxmlformats.org/markup-compatibility/2006" xmlns:a14="http://schemas.microsoft.com/office/drawing/2010/main">
        <mc:Choice Requires="a14">
          <p:sp>
            <p:nvSpPr>
              <p:cNvPr id="17" name="TextBox 16"/>
              <p:cNvSpPr txBox="1"/>
              <p:nvPr/>
            </p:nvSpPr>
            <p:spPr>
              <a:xfrm>
                <a:off x="974124" y="4446538"/>
                <a:ext cx="739818" cy="47000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p>
                        <m:sSupPr>
                          <m:ctrlPr>
                            <a:rPr lang="en-US" sz="2400" b="1" i="1" smtClean="0">
                              <a:solidFill>
                                <a:srgbClr val="FF0000"/>
                              </a:solidFill>
                              <a:latin typeface="Cambria Math"/>
                            </a:rPr>
                          </m:ctrlPr>
                        </m:sSupPr>
                        <m:e>
                          <m:d>
                            <m:dPr>
                              <m:ctrlPr>
                                <a:rPr lang="en-US" sz="2400" b="1" i="1" smtClean="0">
                                  <a:solidFill>
                                    <a:srgbClr val="FF0000"/>
                                  </a:solidFill>
                                  <a:latin typeface="Cambria Math"/>
                                </a:rPr>
                              </m:ctrlPr>
                            </m:dPr>
                            <m:e>
                              <m:r>
                                <a:rPr lang="en-US" sz="2400" b="1" i="0" smtClean="0">
                                  <a:solidFill>
                                    <a:srgbClr val="FF0000"/>
                                  </a:solidFill>
                                  <a:latin typeface="Cambria Math"/>
                                  <a:ea typeface="Cambria Math"/>
                                </a:rPr>
                                <m:t>∙</m:t>
                              </m:r>
                            </m:e>
                          </m:d>
                        </m:e>
                        <m:sup>
                          <m:r>
                            <a:rPr lang="en-US" sz="2400" b="1" i="0" smtClean="0">
                              <a:solidFill>
                                <a:srgbClr val="FF0000"/>
                              </a:solidFill>
                              <a:latin typeface="Cambria Math"/>
                            </a:rPr>
                            <m:t>𝟐</m:t>
                          </m:r>
                        </m:sup>
                      </m:sSup>
                    </m:oMath>
                  </m:oMathPara>
                </a14:m>
                <a:endParaRPr lang="en-US" sz="2400" b="1" dirty="0">
                  <a:solidFill>
                    <a:srgbClr val="FF0000"/>
                  </a:solidFill>
                  <a:latin typeface="+mj-lt"/>
                </a:endParaRPr>
              </a:p>
            </p:txBody>
          </p:sp>
        </mc:Choice>
        <mc:Fallback xmlns="">
          <p:sp>
            <p:nvSpPr>
              <p:cNvPr id="17" name="TextBox 16"/>
              <p:cNvSpPr txBox="1">
                <a:spLocks noRot="1" noChangeAspect="1" noMove="1" noResize="1" noEditPoints="1" noAdjustHandles="1" noChangeArrowheads="1" noChangeShapeType="1" noTextEdit="1"/>
              </p:cNvSpPr>
              <p:nvPr/>
            </p:nvSpPr>
            <p:spPr>
              <a:xfrm>
                <a:off x="974124" y="4446538"/>
                <a:ext cx="739818" cy="470000"/>
              </a:xfrm>
              <a:prstGeom prst="rect">
                <a:avLst/>
              </a:prstGeom>
              <a:blipFill rotWithShape="1">
                <a:blip r:embed="rId8"/>
                <a:stretch>
                  <a:fillRect/>
                </a:stretch>
              </a:blipFill>
            </p:spPr>
            <p:txBody>
              <a:bodyPr/>
              <a:lstStyle/>
              <a:p>
                <a:r>
                  <a:rPr lang="en-US">
                    <a:noFill/>
                  </a:rPr>
                  <a:t> </a:t>
                </a:r>
              </a:p>
            </p:txBody>
          </p:sp>
        </mc:Fallback>
      </mc:AlternateContent>
      <p:sp>
        <p:nvSpPr>
          <p:cNvPr id="4" name="Freeform 3"/>
          <p:cNvSpPr/>
          <p:nvPr/>
        </p:nvSpPr>
        <p:spPr>
          <a:xfrm>
            <a:off x="749644" y="2558511"/>
            <a:ext cx="774356" cy="2065831"/>
          </a:xfrm>
          <a:custGeom>
            <a:avLst/>
            <a:gdLst>
              <a:gd name="connsiteX0" fmla="*/ 774356 w 774356"/>
              <a:gd name="connsiteY0" fmla="*/ 0 h 2232454"/>
              <a:gd name="connsiteX1" fmla="*/ 724929 w 774356"/>
              <a:gd name="connsiteY1" fmla="*/ 16476 h 2232454"/>
              <a:gd name="connsiteX2" fmla="*/ 691978 w 774356"/>
              <a:gd name="connsiteY2" fmla="*/ 41189 h 2232454"/>
              <a:gd name="connsiteX3" fmla="*/ 667265 w 774356"/>
              <a:gd name="connsiteY3" fmla="*/ 49427 h 2232454"/>
              <a:gd name="connsiteX4" fmla="*/ 609600 w 774356"/>
              <a:gd name="connsiteY4" fmla="*/ 90616 h 2232454"/>
              <a:gd name="connsiteX5" fmla="*/ 576648 w 774356"/>
              <a:gd name="connsiteY5" fmla="*/ 107092 h 2232454"/>
              <a:gd name="connsiteX6" fmla="*/ 502508 w 774356"/>
              <a:gd name="connsiteY6" fmla="*/ 164757 h 2232454"/>
              <a:gd name="connsiteX7" fmla="*/ 461319 w 774356"/>
              <a:gd name="connsiteY7" fmla="*/ 197708 h 2232454"/>
              <a:gd name="connsiteX8" fmla="*/ 436605 w 774356"/>
              <a:gd name="connsiteY8" fmla="*/ 214184 h 2232454"/>
              <a:gd name="connsiteX9" fmla="*/ 403654 w 774356"/>
              <a:gd name="connsiteY9" fmla="*/ 247135 h 2232454"/>
              <a:gd name="connsiteX10" fmla="*/ 387178 w 774356"/>
              <a:gd name="connsiteY10" fmla="*/ 271848 h 2232454"/>
              <a:gd name="connsiteX11" fmla="*/ 354227 w 774356"/>
              <a:gd name="connsiteY11" fmla="*/ 296562 h 2232454"/>
              <a:gd name="connsiteX12" fmla="*/ 304800 w 774356"/>
              <a:gd name="connsiteY12" fmla="*/ 362465 h 2232454"/>
              <a:gd name="connsiteX13" fmla="*/ 255373 w 774356"/>
              <a:gd name="connsiteY13" fmla="*/ 428367 h 2232454"/>
              <a:gd name="connsiteX14" fmla="*/ 238897 w 774356"/>
              <a:gd name="connsiteY14" fmla="*/ 453081 h 2232454"/>
              <a:gd name="connsiteX15" fmla="*/ 205946 w 774356"/>
              <a:gd name="connsiteY15" fmla="*/ 494270 h 2232454"/>
              <a:gd name="connsiteX16" fmla="*/ 172994 w 774356"/>
              <a:gd name="connsiteY16" fmla="*/ 560173 h 2232454"/>
              <a:gd name="connsiteX17" fmla="*/ 140043 w 774356"/>
              <a:gd name="connsiteY17" fmla="*/ 634313 h 2232454"/>
              <a:gd name="connsiteX18" fmla="*/ 107092 w 774356"/>
              <a:gd name="connsiteY18" fmla="*/ 708454 h 2232454"/>
              <a:gd name="connsiteX19" fmla="*/ 82378 w 774356"/>
              <a:gd name="connsiteY19" fmla="*/ 774357 h 2232454"/>
              <a:gd name="connsiteX20" fmla="*/ 74140 w 774356"/>
              <a:gd name="connsiteY20" fmla="*/ 815546 h 2232454"/>
              <a:gd name="connsiteX21" fmla="*/ 57665 w 774356"/>
              <a:gd name="connsiteY21" fmla="*/ 856735 h 2232454"/>
              <a:gd name="connsiteX22" fmla="*/ 49427 w 774356"/>
              <a:gd name="connsiteY22" fmla="*/ 897924 h 2232454"/>
              <a:gd name="connsiteX23" fmla="*/ 32951 w 774356"/>
              <a:gd name="connsiteY23" fmla="*/ 947351 h 2232454"/>
              <a:gd name="connsiteX24" fmla="*/ 24713 w 774356"/>
              <a:gd name="connsiteY24" fmla="*/ 980303 h 2232454"/>
              <a:gd name="connsiteX25" fmla="*/ 16475 w 774356"/>
              <a:gd name="connsiteY25" fmla="*/ 1054443 h 2232454"/>
              <a:gd name="connsiteX26" fmla="*/ 0 w 774356"/>
              <a:gd name="connsiteY26" fmla="*/ 1112108 h 2232454"/>
              <a:gd name="connsiteX27" fmla="*/ 8238 w 774356"/>
              <a:gd name="connsiteY27" fmla="*/ 1441621 h 2232454"/>
              <a:gd name="connsiteX28" fmla="*/ 32951 w 774356"/>
              <a:gd name="connsiteY28" fmla="*/ 1548713 h 2232454"/>
              <a:gd name="connsiteX29" fmla="*/ 57665 w 774356"/>
              <a:gd name="connsiteY29" fmla="*/ 1631092 h 2232454"/>
              <a:gd name="connsiteX30" fmla="*/ 65902 w 774356"/>
              <a:gd name="connsiteY30" fmla="*/ 1696994 h 2232454"/>
              <a:gd name="connsiteX31" fmla="*/ 90616 w 774356"/>
              <a:gd name="connsiteY31" fmla="*/ 1762897 h 2232454"/>
              <a:gd name="connsiteX32" fmla="*/ 107092 w 774356"/>
              <a:gd name="connsiteY32" fmla="*/ 1820562 h 2232454"/>
              <a:gd name="connsiteX33" fmla="*/ 140043 w 774356"/>
              <a:gd name="connsiteY33" fmla="*/ 1911178 h 2232454"/>
              <a:gd name="connsiteX34" fmla="*/ 164756 w 774356"/>
              <a:gd name="connsiteY34" fmla="*/ 1960605 h 2232454"/>
              <a:gd name="connsiteX35" fmla="*/ 172994 w 774356"/>
              <a:gd name="connsiteY35" fmla="*/ 1985319 h 2232454"/>
              <a:gd name="connsiteX36" fmla="*/ 205946 w 774356"/>
              <a:gd name="connsiteY36" fmla="*/ 2034746 h 2232454"/>
              <a:gd name="connsiteX37" fmla="*/ 230659 w 774356"/>
              <a:gd name="connsiteY37" fmla="*/ 2092411 h 2232454"/>
              <a:gd name="connsiteX38" fmla="*/ 263610 w 774356"/>
              <a:gd name="connsiteY38" fmla="*/ 2141838 h 2232454"/>
              <a:gd name="connsiteX39" fmla="*/ 288324 w 774356"/>
              <a:gd name="connsiteY39" fmla="*/ 2158313 h 2232454"/>
              <a:gd name="connsiteX40" fmla="*/ 329513 w 774356"/>
              <a:gd name="connsiteY40" fmla="*/ 2207740 h 2232454"/>
              <a:gd name="connsiteX41" fmla="*/ 362465 w 774356"/>
              <a:gd name="connsiteY41" fmla="*/ 2232454 h 22324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774356" h="2232454">
                <a:moveTo>
                  <a:pt x="774356" y="0"/>
                </a:moveTo>
                <a:cubicBezTo>
                  <a:pt x="757880" y="5492"/>
                  <a:pt x="740462" y="8709"/>
                  <a:pt x="724929" y="16476"/>
                </a:cubicBezTo>
                <a:cubicBezTo>
                  <a:pt x="712649" y="22616"/>
                  <a:pt x="703899" y="34377"/>
                  <a:pt x="691978" y="41189"/>
                </a:cubicBezTo>
                <a:cubicBezTo>
                  <a:pt x="684439" y="45497"/>
                  <a:pt x="675032" y="45544"/>
                  <a:pt x="667265" y="49427"/>
                </a:cubicBezTo>
                <a:cubicBezTo>
                  <a:pt x="649837" y="58141"/>
                  <a:pt x="624527" y="81287"/>
                  <a:pt x="609600" y="90616"/>
                </a:cubicBezTo>
                <a:cubicBezTo>
                  <a:pt x="599186" y="97125"/>
                  <a:pt x="586745" y="100102"/>
                  <a:pt x="576648" y="107092"/>
                </a:cubicBezTo>
                <a:cubicBezTo>
                  <a:pt x="550906" y="124913"/>
                  <a:pt x="527126" y="145414"/>
                  <a:pt x="502508" y="164757"/>
                </a:cubicBezTo>
                <a:cubicBezTo>
                  <a:pt x="488683" y="175620"/>
                  <a:pt x="475949" y="187955"/>
                  <a:pt x="461319" y="197708"/>
                </a:cubicBezTo>
                <a:cubicBezTo>
                  <a:pt x="453081" y="203200"/>
                  <a:pt x="444122" y="207741"/>
                  <a:pt x="436605" y="214184"/>
                </a:cubicBezTo>
                <a:cubicBezTo>
                  <a:pt x="424811" y="224293"/>
                  <a:pt x="413763" y="235341"/>
                  <a:pt x="403654" y="247135"/>
                </a:cubicBezTo>
                <a:cubicBezTo>
                  <a:pt x="397211" y="254652"/>
                  <a:pt x="394179" y="264847"/>
                  <a:pt x="387178" y="271848"/>
                </a:cubicBezTo>
                <a:cubicBezTo>
                  <a:pt x="377470" y="281556"/>
                  <a:pt x="363463" y="286403"/>
                  <a:pt x="354227" y="296562"/>
                </a:cubicBezTo>
                <a:cubicBezTo>
                  <a:pt x="335756" y="316881"/>
                  <a:pt x="321276" y="340497"/>
                  <a:pt x="304800" y="362465"/>
                </a:cubicBezTo>
                <a:cubicBezTo>
                  <a:pt x="304789" y="362480"/>
                  <a:pt x="255384" y="428351"/>
                  <a:pt x="255373" y="428367"/>
                </a:cubicBezTo>
                <a:cubicBezTo>
                  <a:pt x="249881" y="436605"/>
                  <a:pt x="244837" y="445160"/>
                  <a:pt x="238897" y="453081"/>
                </a:cubicBezTo>
                <a:cubicBezTo>
                  <a:pt x="228348" y="467147"/>
                  <a:pt x="216930" y="480540"/>
                  <a:pt x="205946" y="494270"/>
                </a:cubicBezTo>
                <a:cubicBezTo>
                  <a:pt x="187369" y="550001"/>
                  <a:pt x="211904" y="482355"/>
                  <a:pt x="172994" y="560173"/>
                </a:cubicBezTo>
                <a:cubicBezTo>
                  <a:pt x="160899" y="584362"/>
                  <a:pt x="150087" y="609203"/>
                  <a:pt x="140043" y="634313"/>
                </a:cubicBezTo>
                <a:cubicBezTo>
                  <a:pt x="110633" y="707839"/>
                  <a:pt x="138789" y="660906"/>
                  <a:pt x="107092" y="708454"/>
                </a:cubicBezTo>
                <a:cubicBezTo>
                  <a:pt x="76017" y="832750"/>
                  <a:pt x="125457" y="645121"/>
                  <a:pt x="82378" y="774357"/>
                </a:cubicBezTo>
                <a:cubicBezTo>
                  <a:pt x="77950" y="787640"/>
                  <a:pt x="78163" y="802135"/>
                  <a:pt x="74140" y="815546"/>
                </a:cubicBezTo>
                <a:cubicBezTo>
                  <a:pt x="69891" y="829710"/>
                  <a:pt x="61914" y="842571"/>
                  <a:pt x="57665" y="856735"/>
                </a:cubicBezTo>
                <a:cubicBezTo>
                  <a:pt x="53642" y="870146"/>
                  <a:pt x="53111" y="884416"/>
                  <a:pt x="49427" y="897924"/>
                </a:cubicBezTo>
                <a:cubicBezTo>
                  <a:pt x="44857" y="914679"/>
                  <a:pt x="37163" y="930503"/>
                  <a:pt x="32951" y="947351"/>
                </a:cubicBezTo>
                <a:lnTo>
                  <a:pt x="24713" y="980303"/>
                </a:lnTo>
                <a:cubicBezTo>
                  <a:pt x="21967" y="1005016"/>
                  <a:pt x="20256" y="1029867"/>
                  <a:pt x="16475" y="1054443"/>
                </a:cubicBezTo>
                <a:cubicBezTo>
                  <a:pt x="13519" y="1073658"/>
                  <a:pt x="6153" y="1093650"/>
                  <a:pt x="0" y="1112108"/>
                </a:cubicBezTo>
                <a:cubicBezTo>
                  <a:pt x="2746" y="1221946"/>
                  <a:pt x="3360" y="1331857"/>
                  <a:pt x="8238" y="1441621"/>
                </a:cubicBezTo>
                <a:cubicBezTo>
                  <a:pt x="8960" y="1457859"/>
                  <a:pt x="32413" y="1545486"/>
                  <a:pt x="32951" y="1548713"/>
                </a:cubicBezTo>
                <a:cubicBezTo>
                  <a:pt x="43208" y="1610253"/>
                  <a:pt x="33719" y="1583200"/>
                  <a:pt x="57665" y="1631092"/>
                </a:cubicBezTo>
                <a:cubicBezTo>
                  <a:pt x="60411" y="1653059"/>
                  <a:pt x="60533" y="1675517"/>
                  <a:pt x="65902" y="1696994"/>
                </a:cubicBezTo>
                <a:cubicBezTo>
                  <a:pt x="71592" y="1719755"/>
                  <a:pt x="83197" y="1740639"/>
                  <a:pt x="90616" y="1762897"/>
                </a:cubicBezTo>
                <a:cubicBezTo>
                  <a:pt x="96938" y="1781862"/>
                  <a:pt x="101213" y="1801455"/>
                  <a:pt x="107092" y="1820562"/>
                </a:cubicBezTo>
                <a:cubicBezTo>
                  <a:pt x="126875" y="1884859"/>
                  <a:pt x="118282" y="1853148"/>
                  <a:pt x="140043" y="1911178"/>
                </a:cubicBezTo>
                <a:cubicBezTo>
                  <a:pt x="171106" y="1994011"/>
                  <a:pt x="121011" y="1873113"/>
                  <a:pt x="164756" y="1960605"/>
                </a:cubicBezTo>
                <a:cubicBezTo>
                  <a:pt x="168639" y="1968372"/>
                  <a:pt x="168777" y="1977728"/>
                  <a:pt x="172994" y="1985319"/>
                </a:cubicBezTo>
                <a:cubicBezTo>
                  <a:pt x="182611" y="2002628"/>
                  <a:pt x="205946" y="2034746"/>
                  <a:pt x="205946" y="2034746"/>
                </a:cubicBezTo>
                <a:cubicBezTo>
                  <a:pt x="214468" y="2060314"/>
                  <a:pt x="215388" y="2066960"/>
                  <a:pt x="230659" y="2092411"/>
                </a:cubicBezTo>
                <a:cubicBezTo>
                  <a:pt x="240847" y="2109390"/>
                  <a:pt x="247134" y="2130855"/>
                  <a:pt x="263610" y="2141838"/>
                </a:cubicBezTo>
                <a:lnTo>
                  <a:pt x="288324" y="2158313"/>
                </a:lnTo>
                <a:cubicBezTo>
                  <a:pt x="304524" y="2182613"/>
                  <a:pt x="305728" y="2187919"/>
                  <a:pt x="329513" y="2207740"/>
                </a:cubicBezTo>
                <a:cubicBezTo>
                  <a:pt x="385402" y="2254314"/>
                  <a:pt x="336265" y="2206254"/>
                  <a:pt x="362465" y="2232454"/>
                </a:cubicBezTo>
              </a:path>
            </a:pathLst>
          </a:custGeom>
          <a:noFill/>
          <a:ln>
            <a:solidFill>
              <a:srgbClr val="0000FF"/>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Arrow Connector 5"/>
          <p:cNvCxnSpPr/>
          <p:nvPr/>
        </p:nvCxnSpPr>
        <p:spPr>
          <a:xfrm>
            <a:off x="1556780" y="4724400"/>
            <a:ext cx="233362" cy="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7" name="Freeform 6"/>
          <p:cNvSpPr/>
          <p:nvPr/>
        </p:nvSpPr>
        <p:spPr>
          <a:xfrm>
            <a:off x="2586681" y="5049795"/>
            <a:ext cx="1235676" cy="230659"/>
          </a:xfrm>
          <a:custGeom>
            <a:avLst/>
            <a:gdLst>
              <a:gd name="connsiteX0" fmla="*/ 1235676 w 1235676"/>
              <a:gd name="connsiteY0" fmla="*/ 156519 h 230659"/>
              <a:gd name="connsiteX1" fmla="*/ 1153297 w 1235676"/>
              <a:gd name="connsiteY1" fmla="*/ 205946 h 230659"/>
              <a:gd name="connsiteX2" fmla="*/ 1070919 w 1235676"/>
              <a:gd name="connsiteY2" fmla="*/ 230659 h 230659"/>
              <a:gd name="connsiteX3" fmla="*/ 634314 w 1235676"/>
              <a:gd name="connsiteY3" fmla="*/ 222421 h 230659"/>
              <a:gd name="connsiteX4" fmla="*/ 551935 w 1235676"/>
              <a:gd name="connsiteY4" fmla="*/ 205946 h 230659"/>
              <a:gd name="connsiteX5" fmla="*/ 494270 w 1235676"/>
              <a:gd name="connsiteY5" fmla="*/ 197708 h 230659"/>
              <a:gd name="connsiteX6" fmla="*/ 436605 w 1235676"/>
              <a:gd name="connsiteY6" fmla="*/ 181232 h 230659"/>
              <a:gd name="connsiteX7" fmla="*/ 411892 w 1235676"/>
              <a:gd name="connsiteY7" fmla="*/ 172994 h 230659"/>
              <a:gd name="connsiteX8" fmla="*/ 329514 w 1235676"/>
              <a:gd name="connsiteY8" fmla="*/ 164756 h 230659"/>
              <a:gd name="connsiteX9" fmla="*/ 230660 w 1235676"/>
              <a:gd name="connsiteY9" fmla="*/ 140043 h 230659"/>
              <a:gd name="connsiteX10" fmla="*/ 140043 w 1235676"/>
              <a:gd name="connsiteY10" fmla="*/ 115329 h 230659"/>
              <a:gd name="connsiteX11" fmla="*/ 107092 w 1235676"/>
              <a:gd name="connsiteY11" fmla="*/ 107091 h 230659"/>
              <a:gd name="connsiteX12" fmla="*/ 82378 w 1235676"/>
              <a:gd name="connsiteY12" fmla="*/ 90616 h 230659"/>
              <a:gd name="connsiteX13" fmla="*/ 57665 w 1235676"/>
              <a:gd name="connsiteY13" fmla="*/ 82378 h 230659"/>
              <a:gd name="connsiteX14" fmla="*/ 41189 w 1235676"/>
              <a:gd name="connsiteY14" fmla="*/ 57664 h 230659"/>
              <a:gd name="connsiteX15" fmla="*/ 16476 w 1235676"/>
              <a:gd name="connsiteY15" fmla="*/ 32951 h 230659"/>
              <a:gd name="connsiteX16" fmla="*/ 0 w 1235676"/>
              <a:gd name="connsiteY16" fmla="*/ 0 h 230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235676" h="230659">
                <a:moveTo>
                  <a:pt x="1235676" y="156519"/>
                </a:moveTo>
                <a:cubicBezTo>
                  <a:pt x="1206667" y="175858"/>
                  <a:pt x="1184960" y="193281"/>
                  <a:pt x="1153297" y="205946"/>
                </a:cubicBezTo>
                <a:cubicBezTo>
                  <a:pt x="1119876" y="219314"/>
                  <a:pt x="1103282" y="222568"/>
                  <a:pt x="1070919" y="230659"/>
                </a:cubicBezTo>
                <a:cubicBezTo>
                  <a:pt x="925384" y="227913"/>
                  <a:pt x="779710" y="229344"/>
                  <a:pt x="634314" y="222421"/>
                </a:cubicBezTo>
                <a:cubicBezTo>
                  <a:pt x="606342" y="221089"/>
                  <a:pt x="579512" y="210812"/>
                  <a:pt x="551935" y="205946"/>
                </a:cubicBezTo>
                <a:cubicBezTo>
                  <a:pt x="532814" y="202572"/>
                  <a:pt x="513492" y="200454"/>
                  <a:pt x="494270" y="197708"/>
                </a:cubicBezTo>
                <a:cubicBezTo>
                  <a:pt x="435017" y="177956"/>
                  <a:pt x="509012" y="201920"/>
                  <a:pt x="436605" y="181232"/>
                </a:cubicBezTo>
                <a:cubicBezTo>
                  <a:pt x="428256" y="178846"/>
                  <a:pt x="420474" y="174314"/>
                  <a:pt x="411892" y="172994"/>
                </a:cubicBezTo>
                <a:cubicBezTo>
                  <a:pt x="384617" y="168798"/>
                  <a:pt x="356973" y="167502"/>
                  <a:pt x="329514" y="164756"/>
                </a:cubicBezTo>
                <a:cubicBezTo>
                  <a:pt x="254561" y="134777"/>
                  <a:pt x="323624" y="158636"/>
                  <a:pt x="230660" y="140043"/>
                </a:cubicBezTo>
                <a:cubicBezTo>
                  <a:pt x="132773" y="120465"/>
                  <a:pt x="195274" y="131109"/>
                  <a:pt x="140043" y="115329"/>
                </a:cubicBezTo>
                <a:cubicBezTo>
                  <a:pt x="129157" y="112219"/>
                  <a:pt x="118076" y="109837"/>
                  <a:pt x="107092" y="107091"/>
                </a:cubicBezTo>
                <a:cubicBezTo>
                  <a:pt x="98854" y="101599"/>
                  <a:pt x="91233" y="95044"/>
                  <a:pt x="82378" y="90616"/>
                </a:cubicBezTo>
                <a:cubicBezTo>
                  <a:pt x="74611" y="86733"/>
                  <a:pt x="64445" y="87802"/>
                  <a:pt x="57665" y="82378"/>
                </a:cubicBezTo>
                <a:cubicBezTo>
                  <a:pt x="49934" y="76193"/>
                  <a:pt x="47527" y="65270"/>
                  <a:pt x="41189" y="57664"/>
                </a:cubicBezTo>
                <a:cubicBezTo>
                  <a:pt x="33731" y="48714"/>
                  <a:pt x="24714" y="41189"/>
                  <a:pt x="16476" y="32951"/>
                </a:cubicBezTo>
                <a:cubicBezTo>
                  <a:pt x="7010" y="4553"/>
                  <a:pt x="14379" y="14377"/>
                  <a:pt x="0" y="0"/>
                </a:cubicBezTo>
              </a:path>
            </a:pathLst>
          </a:custGeom>
          <a:noFill/>
          <a:ln>
            <a:solidFill>
              <a:schemeClr val="tx1"/>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Classical 2-Port Noise Theory (5)</a:t>
            </a:r>
            <a:endParaRPr lang="en-US" dirty="0"/>
          </a:p>
        </p:txBody>
      </p:sp>
      <p:sp>
        <p:nvSpPr>
          <p:cNvPr id="23" name="TextBox 2"/>
          <p:cNvSpPr txBox="1">
            <a:spLocks noChangeArrowheads="1"/>
          </p:cNvSpPr>
          <p:nvPr/>
        </p:nvSpPr>
        <p:spPr bwMode="auto">
          <a:xfrm>
            <a:off x="1295400" y="1295400"/>
            <a:ext cx="70866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When new variables applied into the noise factor equation,  </a:t>
            </a:r>
            <a:endParaRPr lang="en-US" b="1"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18" name="TextBox 17"/>
              <p:cNvSpPr txBox="1"/>
              <p:nvPr/>
            </p:nvSpPr>
            <p:spPr>
              <a:xfrm>
                <a:off x="1828800" y="1676400"/>
                <a:ext cx="4953000" cy="1635128"/>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en-US" sz="1600" b="1" smtClean="0">
                          <a:solidFill>
                            <a:srgbClr val="000000"/>
                          </a:solidFill>
                          <a:latin typeface="Cambria Math"/>
                        </a:rPr>
                        <m:t>𝐅</m:t>
                      </m:r>
                      <m:r>
                        <a:rPr lang="en-US" sz="1600" b="1" smtClean="0">
                          <a:solidFill>
                            <a:srgbClr val="000000"/>
                          </a:solidFill>
                          <a:latin typeface="Cambria Math"/>
                        </a:rPr>
                        <m:t>=</m:t>
                      </m:r>
                      <m:r>
                        <a:rPr lang="en-US" sz="1600" b="1" smtClean="0">
                          <a:solidFill>
                            <a:srgbClr val="000000"/>
                          </a:solidFill>
                          <a:latin typeface="Cambria Math"/>
                        </a:rPr>
                        <m:t>𝟏</m:t>
                      </m:r>
                      <m:r>
                        <a:rPr lang="en-US" sz="1600" b="1" smtClean="0">
                          <a:solidFill>
                            <a:srgbClr val="000000"/>
                          </a:solidFill>
                          <a:latin typeface="Cambria Math"/>
                        </a:rPr>
                        <m:t>+</m:t>
                      </m:r>
                      <m:f>
                        <m:fPr>
                          <m:ctrlPr>
                            <a:rPr lang="en-US" sz="1600" b="1" i="1">
                              <a:solidFill>
                                <a:srgbClr val="000000"/>
                              </a:solidFill>
                              <a:latin typeface="Cambria Math"/>
                            </a:rPr>
                          </m:ctrlPr>
                        </m:fPr>
                        <m:num>
                          <m:acc>
                            <m:accPr>
                              <m:chr m:val="̅"/>
                              <m:ctrlPr>
                                <a:rPr lang="en-US" sz="1600" b="1" i="1">
                                  <a:solidFill>
                                    <a:srgbClr val="000000"/>
                                  </a:solidFill>
                                  <a:latin typeface="Cambria Math"/>
                                </a:rPr>
                              </m:ctrlPr>
                            </m:accPr>
                            <m:e>
                              <m:sSup>
                                <m:sSupPr>
                                  <m:ctrlPr>
                                    <a:rPr lang="en-US" sz="1600" b="1" i="1">
                                      <a:solidFill>
                                        <a:srgbClr val="000000"/>
                                      </a:solidFill>
                                      <a:latin typeface="Cambria Math"/>
                                    </a:rPr>
                                  </m:ctrlPr>
                                </m:sSup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𝐢</m:t>
                                      </m:r>
                                    </m:e>
                                    <m:sub>
                                      <m:r>
                                        <a:rPr lang="en-US" sz="1600" b="1">
                                          <a:solidFill>
                                            <a:srgbClr val="000000"/>
                                          </a:solidFill>
                                          <a:latin typeface="Cambria Math"/>
                                          <a:ea typeface="Cambria Math"/>
                                        </a:rPr>
                                        <m:t>𝐧𝐮</m:t>
                                      </m:r>
                                    </m:sub>
                                  </m:sSub>
                                </m:e>
                                <m:sup>
                                  <m:r>
                                    <a:rPr lang="en-US" sz="1600" b="1">
                                      <a:solidFill>
                                        <a:srgbClr val="000000"/>
                                      </a:solidFill>
                                      <a:latin typeface="Cambria Math"/>
                                    </a:rPr>
                                    <m:t>𝟐</m:t>
                                  </m:r>
                                </m:sup>
                              </m:sSup>
                            </m:e>
                          </m:acc>
                          <m:r>
                            <a:rPr lang="en-US" sz="1600" b="1" i="1">
                              <a:solidFill>
                                <a:srgbClr val="000000"/>
                              </a:solidFill>
                              <a:latin typeface="Cambria Math"/>
                            </a:rPr>
                            <m:t>+</m:t>
                          </m:r>
                          <m:sSup>
                            <m:sSupPr>
                              <m:ctrlPr>
                                <a:rPr lang="en-US" sz="1600" b="1" i="1">
                                  <a:solidFill>
                                    <a:srgbClr val="000000"/>
                                  </a:solidFill>
                                  <a:latin typeface="Cambria Math"/>
                                </a:rPr>
                              </m:ctrlPr>
                            </m:sSupPr>
                            <m:e>
                              <m:d>
                                <m:dPr>
                                  <m:begChr m:val="|"/>
                                  <m:endChr m:val="|"/>
                                  <m:ctrlPr>
                                    <a:rPr lang="en-US" sz="1600" b="1" i="1">
                                      <a:solidFill>
                                        <a:srgbClr val="000000"/>
                                      </a:solidFill>
                                      <a:latin typeface="Cambria Math"/>
                                    </a:rPr>
                                  </m:ctrlPr>
                                </m:d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𝐘</m:t>
                                      </m:r>
                                    </m:e>
                                    <m:sub>
                                      <m:r>
                                        <a:rPr lang="en-US" sz="1600" b="1">
                                          <a:solidFill>
                                            <a:srgbClr val="000000"/>
                                          </a:solidFill>
                                          <a:latin typeface="Cambria Math"/>
                                          <a:ea typeface="Cambria Math"/>
                                        </a:rPr>
                                        <m:t>𝐬</m:t>
                                      </m:r>
                                    </m:sub>
                                  </m:sSub>
                                  <m:r>
                                    <a:rPr lang="en-US" sz="1600" b="1" i="1">
                                      <a:solidFill>
                                        <a:srgbClr val="000000"/>
                                      </a:solidFill>
                                      <a:latin typeface="Cambria Math"/>
                                      <a:ea typeface="Cambria Math"/>
                                    </a:rPr>
                                    <m:t>+</m:t>
                                  </m:r>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𝐘</m:t>
                                      </m:r>
                                    </m:e>
                                    <m:sub>
                                      <m:r>
                                        <a:rPr lang="en-US" sz="1600" b="1">
                                          <a:solidFill>
                                            <a:srgbClr val="000000"/>
                                          </a:solidFill>
                                          <a:latin typeface="Cambria Math"/>
                                          <a:ea typeface="Cambria Math"/>
                                        </a:rPr>
                                        <m:t>𝐜</m:t>
                                      </m:r>
                                    </m:sub>
                                  </m:sSub>
                                </m:e>
                              </m:d>
                            </m:e>
                            <m:sup>
                              <m:r>
                                <a:rPr lang="en-US" sz="1600" b="1" i="1">
                                  <a:solidFill>
                                    <a:srgbClr val="000000"/>
                                  </a:solidFill>
                                  <a:latin typeface="Cambria Math"/>
                                </a:rPr>
                                <m:t>𝟐</m:t>
                              </m:r>
                            </m:sup>
                          </m:sSup>
                          <m:acc>
                            <m:accPr>
                              <m:chr m:val="̅"/>
                              <m:ctrlPr>
                                <a:rPr lang="en-US" sz="1600" b="1" i="1">
                                  <a:solidFill>
                                    <a:srgbClr val="000000"/>
                                  </a:solidFill>
                                  <a:latin typeface="Cambria Math"/>
                                </a:rPr>
                              </m:ctrlPr>
                            </m:accPr>
                            <m:e>
                              <m:sSup>
                                <m:sSupPr>
                                  <m:ctrlPr>
                                    <a:rPr lang="en-US" sz="1600" b="1" i="1">
                                      <a:solidFill>
                                        <a:srgbClr val="000000"/>
                                      </a:solidFill>
                                      <a:latin typeface="Cambria Math"/>
                                    </a:rPr>
                                  </m:ctrlPr>
                                </m:sSup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𝐯</m:t>
                                      </m:r>
                                    </m:e>
                                    <m:sub>
                                      <m:r>
                                        <a:rPr lang="en-US" sz="1600" b="1">
                                          <a:solidFill>
                                            <a:srgbClr val="000000"/>
                                          </a:solidFill>
                                          <a:latin typeface="Cambria Math"/>
                                          <a:ea typeface="Cambria Math"/>
                                        </a:rPr>
                                        <m:t>𝐧</m:t>
                                      </m:r>
                                    </m:sub>
                                  </m:sSub>
                                </m:e>
                                <m:sup>
                                  <m:r>
                                    <a:rPr lang="en-US" sz="1600" b="1">
                                      <a:solidFill>
                                        <a:srgbClr val="000000"/>
                                      </a:solidFill>
                                      <a:latin typeface="Cambria Math"/>
                                    </a:rPr>
                                    <m:t>𝟐</m:t>
                                  </m:r>
                                </m:sup>
                              </m:sSup>
                            </m:e>
                          </m:acc>
                        </m:num>
                        <m:den>
                          <m:acc>
                            <m:accPr>
                              <m:chr m:val="̅"/>
                              <m:ctrlPr>
                                <a:rPr lang="en-US" sz="1600" b="1" i="1">
                                  <a:solidFill>
                                    <a:srgbClr val="000000"/>
                                  </a:solidFill>
                                  <a:latin typeface="Cambria Math"/>
                                </a:rPr>
                              </m:ctrlPr>
                            </m:accPr>
                            <m:e>
                              <m:sSup>
                                <m:sSupPr>
                                  <m:ctrlPr>
                                    <a:rPr lang="en-US" sz="1600" b="1" i="1">
                                      <a:solidFill>
                                        <a:srgbClr val="000000"/>
                                      </a:solidFill>
                                      <a:latin typeface="Cambria Math"/>
                                    </a:rPr>
                                  </m:ctrlPr>
                                </m:sSup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𝐢</m:t>
                                      </m:r>
                                    </m:e>
                                    <m:sub>
                                      <m:r>
                                        <a:rPr lang="en-US" sz="1600" b="1">
                                          <a:solidFill>
                                            <a:srgbClr val="000000"/>
                                          </a:solidFill>
                                          <a:latin typeface="Cambria Math"/>
                                          <a:ea typeface="Cambria Math"/>
                                        </a:rPr>
                                        <m:t>𝐬</m:t>
                                      </m:r>
                                    </m:sub>
                                  </m:sSub>
                                </m:e>
                                <m:sup>
                                  <m:r>
                                    <a:rPr lang="en-US" sz="1600" b="1">
                                      <a:solidFill>
                                        <a:srgbClr val="000000"/>
                                      </a:solidFill>
                                      <a:latin typeface="Cambria Math"/>
                                    </a:rPr>
                                    <m:t>𝟐</m:t>
                                  </m:r>
                                </m:sup>
                              </m:sSup>
                            </m:e>
                          </m:acc>
                        </m:den>
                      </m:f>
                      <m:r>
                        <a:rPr lang="en-US" sz="1600" b="1" i="1" smtClean="0">
                          <a:solidFill>
                            <a:srgbClr val="000000"/>
                          </a:solidFill>
                          <a:latin typeface="Cambria Math"/>
                        </a:rPr>
                        <m:t>=</m:t>
                      </m:r>
                      <m:r>
                        <a:rPr lang="en-US" sz="1600" b="1">
                          <a:solidFill>
                            <a:srgbClr val="000000"/>
                          </a:solidFill>
                          <a:latin typeface="Cambria Math"/>
                        </a:rPr>
                        <m:t>𝟏</m:t>
                      </m:r>
                      <m:r>
                        <a:rPr lang="en-US" sz="1600" b="1">
                          <a:solidFill>
                            <a:srgbClr val="000000"/>
                          </a:solidFill>
                          <a:latin typeface="Cambria Math"/>
                        </a:rPr>
                        <m:t>+</m:t>
                      </m:r>
                      <m:f>
                        <m:fPr>
                          <m:ctrlPr>
                            <a:rPr lang="en-US" sz="1600" b="1" i="1">
                              <a:solidFill>
                                <a:srgbClr val="000000"/>
                              </a:solidFill>
                              <a:latin typeface="Cambria Math"/>
                            </a:rPr>
                          </m:ctrlPr>
                        </m:fPr>
                        <m:num>
                          <m:sSub>
                            <m:sSubPr>
                              <m:ctrlPr>
                                <a:rPr lang="en-US" sz="1600" b="1" i="1" dirty="0">
                                  <a:solidFill>
                                    <a:srgbClr val="000000"/>
                                  </a:solidFill>
                                  <a:latin typeface="Cambria Math"/>
                                </a:rPr>
                              </m:ctrlPr>
                            </m:sSubPr>
                            <m:e>
                              <m:r>
                                <a:rPr lang="en-US" sz="1600" b="1" dirty="0">
                                  <a:solidFill>
                                    <a:srgbClr val="000000"/>
                                  </a:solidFill>
                                  <a:latin typeface="Cambria Math"/>
                                </a:rPr>
                                <m:t>𝐆</m:t>
                              </m:r>
                            </m:e>
                            <m:sub>
                              <m:r>
                                <a:rPr lang="en-US" sz="1600" b="1" dirty="0">
                                  <a:solidFill>
                                    <a:srgbClr val="000000"/>
                                  </a:solidFill>
                                  <a:latin typeface="Cambria Math"/>
                                </a:rPr>
                                <m:t>𝐮</m:t>
                              </m:r>
                            </m:sub>
                          </m:sSub>
                          <m:r>
                            <a:rPr lang="en-US" sz="1600" b="1" i="1">
                              <a:solidFill>
                                <a:srgbClr val="000000"/>
                              </a:solidFill>
                              <a:latin typeface="Cambria Math"/>
                            </a:rPr>
                            <m:t>+</m:t>
                          </m:r>
                          <m:sSup>
                            <m:sSupPr>
                              <m:ctrlPr>
                                <a:rPr lang="en-US" sz="1600" b="1" i="1">
                                  <a:solidFill>
                                    <a:srgbClr val="000000"/>
                                  </a:solidFill>
                                  <a:latin typeface="Cambria Math"/>
                                </a:rPr>
                              </m:ctrlPr>
                            </m:sSupPr>
                            <m:e>
                              <m:d>
                                <m:dPr>
                                  <m:begChr m:val="|"/>
                                  <m:endChr m:val="|"/>
                                  <m:ctrlPr>
                                    <a:rPr lang="en-US" sz="1600" b="1" i="1">
                                      <a:solidFill>
                                        <a:srgbClr val="000000"/>
                                      </a:solidFill>
                                      <a:latin typeface="Cambria Math"/>
                                    </a:rPr>
                                  </m:ctrlPr>
                                </m:d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𝐘</m:t>
                                      </m:r>
                                    </m:e>
                                    <m:sub>
                                      <m:r>
                                        <a:rPr lang="en-US" sz="1600" b="1">
                                          <a:solidFill>
                                            <a:srgbClr val="000000"/>
                                          </a:solidFill>
                                          <a:latin typeface="Cambria Math"/>
                                          <a:ea typeface="Cambria Math"/>
                                        </a:rPr>
                                        <m:t>𝐬</m:t>
                                      </m:r>
                                    </m:sub>
                                  </m:sSub>
                                  <m:r>
                                    <a:rPr lang="en-US" sz="1600" b="1" i="1">
                                      <a:solidFill>
                                        <a:srgbClr val="000000"/>
                                      </a:solidFill>
                                      <a:latin typeface="Cambria Math"/>
                                      <a:ea typeface="Cambria Math"/>
                                    </a:rPr>
                                    <m:t>+</m:t>
                                  </m:r>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𝐘</m:t>
                                      </m:r>
                                    </m:e>
                                    <m:sub>
                                      <m:r>
                                        <a:rPr lang="en-US" sz="1600" b="1">
                                          <a:solidFill>
                                            <a:srgbClr val="000000"/>
                                          </a:solidFill>
                                          <a:latin typeface="Cambria Math"/>
                                          <a:ea typeface="Cambria Math"/>
                                        </a:rPr>
                                        <m:t>𝐜</m:t>
                                      </m:r>
                                    </m:sub>
                                  </m:sSub>
                                </m:e>
                              </m:d>
                            </m:e>
                            <m:sup>
                              <m:r>
                                <a:rPr lang="en-US" sz="1600" b="1" i="1">
                                  <a:solidFill>
                                    <a:srgbClr val="000000"/>
                                  </a:solidFill>
                                  <a:latin typeface="Cambria Math"/>
                                </a:rPr>
                                <m:t>𝟐</m:t>
                              </m:r>
                            </m:sup>
                          </m:sSup>
                          <m:sSub>
                            <m:sSubPr>
                              <m:ctrlPr>
                                <a:rPr lang="en-US" sz="1600" b="1" i="1" dirty="0">
                                  <a:solidFill>
                                    <a:srgbClr val="000000"/>
                                  </a:solidFill>
                                  <a:latin typeface="Cambria Math"/>
                                </a:rPr>
                              </m:ctrlPr>
                            </m:sSubPr>
                            <m:e>
                              <m:r>
                                <a:rPr lang="en-US" sz="1600" b="1" i="0" dirty="0" smtClean="0">
                                  <a:solidFill>
                                    <a:srgbClr val="000000"/>
                                  </a:solidFill>
                                  <a:latin typeface="Cambria Math"/>
                                </a:rPr>
                                <m:t>𝐑</m:t>
                              </m:r>
                            </m:e>
                            <m:sub>
                              <m:r>
                                <a:rPr lang="en-US" sz="1600" b="1" i="0" dirty="0" smtClean="0">
                                  <a:solidFill>
                                    <a:srgbClr val="000000"/>
                                  </a:solidFill>
                                  <a:latin typeface="Cambria Math"/>
                                </a:rPr>
                                <m:t>𝐧</m:t>
                              </m:r>
                            </m:sub>
                          </m:sSub>
                        </m:num>
                        <m:den>
                          <m:sSub>
                            <m:sSubPr>
                              <m:ctrlPr>
                                <a:rPr lang="en-US" sz="1600" b="1" i="1" dirty="0">
                                  <a:solidFill>
                                    <a:srgbClr val="000000"/>
                                  </a:solidFill>
                                  <a:latin typeface="Cambria Math"/>
                                </a:rPr>
                              </m:ctrlPr>
                            </m:sSubPr>
                            <m:e>
                              <m:r>
                                <a:rPr lang="en-US" sz="1600" b="1" dirty="0">
                                  <a:solidFill>
                                    <a:srgbClr val="000000"/>
                                  </a:solidFill>
                                  <a:latin typeface="Cambria Math"/>
                                </a:rPr>
                                <m:t>𝐆</m:t>
                              </m:r>
                            </m:e>
                            <m:sub>
                              <m:r>
                                <a:rPr lang="en-US" sz="1600" b="1" i="0" dirty="0" smtClean="0">
                                  <a:solidFill>
                                    <a:srgbClr val="000000"/>
                                  </a:solidFill>
                                  <a:latin typeface="Cambria Math"/>
                                </a:rPr>
                                <m:t>𝐬</m:t>
                              </m:r>
                            </m:sub>
                          </m:sSub>
                        </m:den>
                      </m:f>
                    </m:oMath>
                  </m:oMathPara>
                </a14:m>
                <a:endParaRPr lang="en-US" sz="1600" b="1" dirty="0" smtClean="0">
                  <a:solidFill>
                    <a:srgbClr val="000000"/>
                  </a:solidFill>
                </a:endParaRPr>
              </a:p>
              <a:p>
                <a:endParaRPr lang="en-US" sz="1600" b="1" dirty="0" smtClean="0">
                  <a:solidFill>
                    <a:srgbClr val="000000"/>
                  </a:solidFill>
                </a:endParaRPr>
              </a:p>
              <a:p>
                <a:pPr/>
                <a14:m>
                  <m:oMathPara xmlns:m="http://schemas.openxmlformats.org/officeDocument/2006/math">
                    <m:oMathParaPr>
                      <m:jc m:val="left"/>
                    </m:oMathParaPr>
                    <m:oMath xmlns:m="http://schemas.openxmlformats.org/officeDocument/2006/math">
                      <m:r>
                        <a:rPr lang="en-US" sz="1600" b="1" i="1">
                          <a:solidFill>
                            <a:srgbClr val="000000"/>
                          </a:solidFill>
                          <a:latin typeface="Cambria Math"/>
                        </a:rPr>
                        <m:t>=</m:t>
                      </m:r>
                      <m:r>
                        <a:rPr lang="en-US" sz="1600" b="1">
                          <a:solidFill>
                            <a:srgbClr val="000000"/>
                          </a:solidFill>
                          <a:latin typeface="Cambria Math"/>
                        </a:rPr>
                        <m:t>𝟏</m:t>
                      </m:r>
                      <m:r>
                        <a:rPr lang="en-US" sz="1600" b="1">
                          <a:solidFill>
                            <a:srgbClr val="000000"/>
                          </a:solidFill>
                          <a:latin typeface="Cambria Math"/>
                        </a:rPr>
                        <m:t>+</m:t>
                      </m:r>
                      <m:f>
                        <m:fPr>
                          <m:ctrlPr>
                            <a:rPr lang="en-US" sz="1600" b="1" i="1">
                              <a:solidFill>
                                <a:srgbClr val="000000"/>
                              </a:solidFill>
                              <a:latin typeface="Cambria Math"/>
                            </a:rPr>
                          </m:ctrlPr>
                        </m:fPr>
                        <m:num>
                          <m:sSub>
                            <m:sSubPr>
                              <m:ctrlPr>
                                <a:rPr lang="en-US" sz="1600" b="1" i="1" dirty="0">
                                  <a:solidFill>
                                    <a:srgbClr val="000000"/>
                                  </a:solidFill>
                                  <a:latin typeface="Cambria Math"/>
                                </a:rPr>
                              </m:ctrlPr>
                            </m:sSubPr>
                            <m:e>
                              <m:r>
                                <a:rPr lang="en-US" sz="1600" b="1" dirty="0">
                                  <a:solidFill>
                                    <a:srgbClr val="000000"/>
                                  </a:solidFill>
                                  <a:latin typeface="Cambria Math"/>
                                </a:rPr>
                                <m:t>𝐆</m:t>
                              </m:r>
                            </m:e>
                            <m:sub>
                              <m:r>
                                <a:rPr lang="en-US" sz="1600" b="1" dirty="0">
                                  <a:solidFill>
                                    <a:srgbClr val="000000"/>
                                  </a:solidFill>
                                  <a:latin typeface="Cambria Math"/>
                                </a:rPr>
                                <m:t>𝐮</m:t>
                              </m:r>
                            </m:sub>
                          </m:sSub>
                          <m:r>
                            <a:rPr lang="en-US" sz="1600" b="1" i="1">
                              <a:solidFill>
                                <a:srgbClr val="000000"/>
                              </a:solidFill>
                              <a:latin typeface="Cambria Math"/>
                            </a:rPr>
                            <m:t>+</m:t>
                          </m:r>
                          <m:d>
                            <m:dPr>
                              <m:ctrlPr>
                                <a:rPr lang="en-US" sz="1600" b="1" i="1" smtClean="0">
                                  <a:solidFill>
                                    <a:srgbClr val="000000"/>
                                  </a:solidFill>
                                  <a:latin typeface="Cambria Math"/>
                                </a:rPr>
                              </m:ctrlPr>
                            </m:dPr>
                            <m:e>
                              <m:sSup>
                                <m:sSupPr>
                                  <m:ctrlPr>
                                    <a:rPr lang="en-US" sz="1600" b="1" i="1" smtClean="0">
                                      <a:solidFill>
                                        <a:srgbClr val="000000"/>
                                      </a:solidFill>
                                      <a:latin typeface="Cambria Math"/>
                                    </a:rPr>
                                  </m:ctrlPr>
                                </m:sSupPr>
                                <m:e>
                                  <m:d>
                                    <m:dPr>
                                      <m:ctrlPr>
                                        <a:rPr lang="en-US" sz="1600" b="1" i="1" smtClean="0">
                                          <a:solidFill>
                                            <a:srgbClr val="000000"/>
                                          </a:solidFill>
                                          <a:latin typeface="Cambria Math"/>
                                        </a:rPr>
                                      </m:ctrlPr>
                                    </m:dPr>
                                    <m:e>
                                      <m:sSub>
                                        <m:sSubPr>
                                          <m:ctrlPr>
                                            <a:rPr lang="en-US" sz="1600" b="1" i="1">
                                              <a:solidFill>
                                                <a:srgbClr val="000000"/>
                                              </a:solidFill>
                                              <a:latin typeface="Cambria Math"/>
                                              <a:ea typeface="Cambria Math"/>
                                            </a:rPr>
                                          </m:ctrlPr>
                                        </m:sSubPr>
                                        <m:e>
                                          <m:r>
                                            <a:rPr lang="en-US" sz="1600" b="1" i="0" smtClean="0">
                                              <a:solidFill>
                                                <a:srgbClr val="000000"/>
                                              </a:solidFill>
                                              <a:latin typeface="Cambria Math"/>
                                              <a:ea typeface="Cambria Math"/>
                                            </a:rPr>
                                            <m:t>𝐆</m:t>
                                          </m:r>
                                        </m:e>
                                        <m:sub>
                                          <m:r>
                                            <a:rPr lang="en-US" sz="1600" b="1">
                                              <a:solidFill>
                                                <a:srgbClr val="000000"/>
                                              </a:solidFill>
                                              <a:latin typeface="Cambria Math"/>
                                              <a:ea typeface="Cambria Math"/>
                                            </a:rPr>
                                            <m:t>𝐬</m:t>
                                          </m:r>
                                        </m:sub>
                                      </m:sSub>
                                      <m:r>
                                        <a:rPr lang="en-US" sz="1600" b="1" i="1">
                                          <a:solidFill>
                                            <a:srgbClr val="000000"/>
                                          </a:solidFill>
                                          <a:latin typeface="Cambria Math"/>
                                          <a:ea typeface="Cambria Math"/>
                                        </a:rPr>
                                        <m:t>+</m:t>
                                      </m:r>
                                      <m:sSub>
                                        <m:sSubPr>
                                          <m:ctrlPr>
                                            <a:rPr lang="en-US" sz="1600" b="1" i="1">
                                              <a:solidFill>
                                                <a:srgbClr val="000000"/>
                                              </a:solidFill>
                                              <a:latin typeface="Cambria Math"/>
                                              <a:ea typeface="Cambria Math"/>
                                            </a:rPr>
                                          </m:ctrlPr>
                                        </m:sSubPr>
                                        <m:e>
                                          <m:r>
                                            <a:rPr lang="en-US" sz="1600" b="1" i="0" smtClean="0">
                                              <a:solidFill>
                                                <a:srgbClr val="000000"/>
                                              </a:solidFill>
                                              <a:latin typeface="Cambria Math"/>
                                              <a:ea typeface="Cambria Math"/>
                                            </a:rPr>
                                            <m:t>𝐆</m:t>
                                          </m:r>
                                        </m:e>
                                        <m:sub>
                                          <m:r>
                                            <a:rPr lang="en-US" sz="1600" b="1">
                                              <a:solidFill>
                                                <a:srgbClr val="000000"/>
                                              </a:solidFill>
                                              <a:latin typeface="Cambria Math"/>
                                              <a:ea typeface="Cambria Math"/>
                                            </a:rPr>
                                            <m:t>𝐜</m:t>
                                          </m:r>
                                        </m:sub>
                                      </m:sSub>
                                    </m:e>
                                  </m:d>
                                </m:e>
                                <m:sup>
                                  <m:r>
                                    <a:rPr lang="en-US" sz="1600" b="1" i="1" smtClean="0">
                                      <a:solidFill>
                                        <a:srgbClr val="000000"/>
                                      </a:solidFill>
                                      <a:latin typeface="Cambria Math"/>
                                    </a:rPr>
                                    <m:t>𝟐</m:t>
                                  </m:r>
                                </m:sup>
                              </m:sSup>
                              <m:r>
                                <a:rPr lang="en-US" sz="1600" b="1" i="1" smtClean="0">
                                  <a:solidFill>
                                    <a:srgbClr val="000000"/>
                                  </a:solidFill>
                                  <a:latin typeface="Cambria Math"/>
                                </a:rPr>
                                <m:t>+</m:t>
                              </m:r>
                              <m:sSup>
                                <m:sSupPr>
                                  <m:ctrlPr>
                                    <a:rPr lang="en-US" sz="1600" b="1" i="1">
                                      <a:solidFill>
                                        <a:srgbClr val="000000"/>
                                      </a:solidFill>
                                      <a:latin typeface="Cambria Math"/>
                                    </a:rPr>
                                  </m:ctrlPr>
                                </m:sSupPr>
                                <m:e>
                                  <m:d>
                                    <m:dPr>
                                      <m:ctrlPr>
                                        <a:rPr lang="en-US" sz="1600" b="1" i="1">
                                          <a:solidFill>
                                            <a:srgbClr val="000000"/>
                                          </a:solidFill>
                                          <a:latin typeface="Cambria Math"/>
                                        </a:rPr>
                                      </m:ctrlPr>
                                    </m:dPr>
                                    <m:e>
                                      <m:sSub>
                                        <m:sSubPr>
                                          <m:ctrlPr>
                                            <a:rPr lang="en-US" sz="1600" b="1" i="1">
                                              <a:solidFill>
                                                <a:srgbClr val="000000"/>
                                              </a:solidFill>
                                              <a:latin typeface="Cambria Math"/>
                                              <a:ea typeface="Cambria Math"/>
                                            </a:rPr>
                                          </m:ctrlPr>
                                        </m:sSubPr>
                                        <m:e>
                                          <m:r>
                                            <a:rPr lang="en-US" sz="1600" b="1" i="0" smtClean="0">
                                              <a:solidFill>
                                                <a:srgbClr val="000000"/>
                                              </a:solidFill>
                                              <a:latin typeface="Cambria Math"/>
                                              <a:ea typeface="Cambria Math"/>
                                            </a:rPr>
                                            <m:t>𝐁</m:t>
                                          </m:r>
                                        </m:e>
                                        <m:sub>
                                          <m:r>
                                            <a:rPr lang="en-US" sz="1600" b="1">
                                              <a:solidFill>
                                                <a:srgbClr val="000000"/>
                                              </a:solidFill>
                                              <a:latin typeface="Cambria Math"/>
                                              <a:ea typeface="Cambria Math"/>
                                            </a:rPr>
                                            <m:t>𝐬</m:t>
                                          </m:r>
                                        </m:sub>
                                      </m:sSub>
                                      <m:r>
                                        <a:rPr lang="en-US" sz="1600" b="1" i="1">
                                          <a:solidFill>
                                            <a:srgbClr val="000000"/>
                                          </a:solidFill>
                                          <a:latin typeface="Cambria Math"/>
                                          <a:ea typeface="Cambria Math"/>
                                        </a:rPr>
                                        <m:t>+</m:t>
                                      </m:r>
                                      <m:sSub>
                                        <m:sSubPr>
                                          <m:ctrlPr>
                                            <a:rPr lang="en-US" sz="1600" b="1" i="1">
                                              <a:solidFill>
                                                <a:srgbClr val="000000"/>
                                              </a:solidFill>
                                              <a:latin typeface="Cambria Math"/>
                                              <a:ea typeface="Cambria Math"/>
                                            </a:rPr>
                                          </m:ctrlPr>
                                        </m:sSubPr>
                                        <m:e>
                                          <m:r>
                                            <a:rPr lang="en-US" sz="1600" b="1" i="0" smtClean="0">
                                              <a:solidFill>
                                                <a:srgbClr val="000000"/>
                                              </a:solidFill>
                                              <a:latin typeface="Cambria Math"/>
                                              <a:ea typeface="Cambria Math"/>
                                            </a:rPr>
                                            <m:t>𝐁</m:t>
                                          </m:r>
                                        </m:e>
                                        <m:sub>
                                          <m:r>
                                            <a:rPr lang="en-US" sz="1600" b="1">
                                              <a:solidFill>
                                                <a:srgbClr val="000000"/>
                                              </a:solidFill>
                                              <a:latin typeface="Cambria Math"/>
                                              <a:ea typeface="Cambria Math"/>
                                            </a:rPr>
                                            <m:t>𝐜</m:t>
                                          </m:r>
                                        </m:sub>
                                      </m:sSub>
                                    </m:e>
                                  </m:d>
                                </m:e>
                                <m:sup>
                                  <m:r>
                                    <a:rPr lang="en-US" sz="1600" b="1" i="1">
                                      <a:solidFill>
                                        <a:srgbClr val="000000"/>
                                      </a:solidFill>
                                      <a:latin typeface="Cambria Math"/>
                                    </a:rPr>
                                    <m:t>𝟐</m:t>
                                  </m:r>
                                </m:sup>
                              </m:sSup>
                            </m:e>
                          </m:d>
                          <m:sSub>
                            <m:sSubPr>
                              <m:ctrlPr>
                                <a:rPr lang="en-US" sz="1600" b="1" i="1" dirty="0">
                                  <a:solidFill>
                                    <a:srgbClr val="000000"/>
                                  </a:solidFill>
                                  <a:latin typeface="Cambria Math"/>
                                </a:rPr>
                              </m:ctrlPr>
                            </m:sSubPr>
                            <m:e>
                              <m:r>
                                <a:rPr lang="en-US" sz="1600" b="1" dirty="0">
                                  <a:solidFill>
                                    <a:srgbClr val="000000"/>
                                  </a:solidFill>
                                  <a:latin typeface="Cambria Math"/>
                                </a:rPr>
                                <m:t>𝐑</m:t>
                              </m:r>
                            </m:e>
                            <m:sub>
                              <m:r>
                                <a:rPr lang="en-US" sz="1600" b="1" dirty="0">
                                  <a:solidFill>
                                    <a:srgbClr val="000000"/>
                                  </a:solidFill>
                                  <a:latin typeface="Cambria Math"/>
                                </a:rPr>
                                <m:t>𝐧</m:t>
                              </m:r>
                            </m:sub>
                          </m:sSub>
                        </m:num>
                        <m:den>
                          <m:sSub>
                            <m:sSubPr>
                              <m:ctrlPr>
                                <a:rPr lang="en-US" sz="1600" b="1" i="1" dirty="0">
                                  <a:solidFill>
                                    <a:srgbClr val="000000"/>
                                  </a:solidFill>
                                  <a:latin typeface="Cambria Math"/>
                                </a:rPr>
                              </m:ctrlPr>
                            </m:sSubPr>
                            <m:e>
                              <m:r>
                                <a:rPr lang="en-US" sz="1600" b="1" dirty="0">
                                  <a:solidFill>
                                    <a:srgbClr val="000000"/>
                                  </a:solidFill>
                                  <a:latin typeface="Cambria Math"/>
                                </a:rPr>
                                <m:t>𝐆</m:t>
                              </m:r>
                            </m:e>
                            <m:sub>
                              <m:r>
                                <a:rPr lang="en-US" sz="1600" b="1" dirty="0">
                                  <a:solidFill>
                                    <a:srgbClr val="000000"/>
                                  </a:solidFill>
                                  <a:latin typeface="Cambria Math"/>
                                </a:rPr>
                                <m:t>𝐬</m:t>
                              </m:r>
                            </m:sub>
                          </m:sSub>
                        </m:den>
                      </m:f>
                    </m:oMath>
                  </m:oMathPara>
                </a14:m>
                <a:endParaRPr lang="en-US" sz="1600" b="1" dirty="0">
                  <a:solidFill>
                    <a:srgbClr val="000000"/>
                  </a:solidFill>
                </a:endParaRPr>
              </a:p>
            </p:txBody>
          </p:sp>
        </mc:Choice>
        <mc:Fallback xmlns="">
          <p:sp>
            <p:nvSpPr>
              <p:cNvPr id="18" name="TextBox 17"/>
              <p:cNvSpPr txBox="1">
                <a:spLocks noRot="1" noChangeAspect="1" noMove="1" noResize="1" noEditPoints="1" noAdjustHandles="1" noChangeArrowheads="1" noChangeShapeType="1" noTextEdit="1"/>
              </p:cNvSpPr>
              <p:nvPr/>
            </p:nvSpPr>
            <p:spPr>
              <a:xfrm>
                <a:off x="1828800" y="1676400"/>
                <a:ext cx="4953000" cy="1635128"/>
              </a:xfrm>
              <a:prstGeom prst="rect">
                <a:avLst/>
              </a:prstGeom>
              <a:blipFill rotWithShape="1">
                <a:blip r:embed="rId2"/>
                <a:stretch>
                  <a:fillRect/>
                </a:stretch>
              </a:blipFill>
            </p:spPr>
            <p:txBody>
              <a:bodyPr/>
              <a:lstStyle/>
              <a:p>
                <a:r>
                  <a:rPr lang="en-US">
                    <a:noFill/>
                  </a:rPr>
                  <a:t> </a:t>
                </a:r>
              </a:p>
            </p:txBody>
          </p:sp>
        </mc:Fallback>
      </mc:AlternateContent>
      <p:sp>
        <p:nvSpPr>
          <p:cNvPr id="15" name="Rectangle 14"/>
          <p:cNvSpPr/>
          <p:nvPr/>
        </p:nvSpPr>
        <p:spPr>
          <a:xfrm>
            <a:off x="2100648" y="2514600"/>
            <a:ext cx="3538152" cy="9144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2"/>
          <p:cNvSpPr txBox="1">
            <a:spLocks noChangeArrowheads="1"/>
          </p:cNvSpPr>
          <p:nvPr/>
        </p:nvSpPr>
        <p:spPr bwMode="auto">
          <a:xfrm>
            <a:off x="1295400" y="3669268"/>
            <a:ext cx="7086600"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Remind that all the objective of these mathematics is to find optimum </a:t>
            </a:r>
            <a:r>
              <a:rPr lang="en-US" b="1" dirty="0" err="1" smtClean="0">
                <a:solidFill>
                  <a:srgbClr val="000000"/>
                </a:solidFill>
                <a:latin typeface="Franklin Gothic Medium Cond" pitchFamily="34" charset="0"/>
              </a:rPr>
              <a:t>Y</a:t>
            </a:r>
            <a:r>
              <a:rPr lang="en-US" b="1" baseline="-25000" dirty="0" err="1" smtClean="0">
                <a:solidFill>
                  <a:srgbClr val="000000"/>
                </a:solidFill>
                <a:latin typeface="Franklin Gothic Medium Cond" pitchFamily="34" charset="0"/>
              </a:rPr>
              <a:t>s</a:t>
            </a:r>
            <a:r>
              <a:rPr lang="en-US" b="1" dirty="0" smtClean="0">
                <a:solidFill>
                  <a:srgbClr val="000000"/>
                </a:solidFill>
                <a:latin typeface="Franklin Gothic Medium Cond" pitchFamily="34" charset="0"/>
              </a:rPr>
              <a:t>=</a:t>
            </a:r>
            <a:r>
              <a:rPr lang="en-US" b="1" dirty="0" err="1" smtClean="0">
                <a:solidFill>
                  <a:srgbClr val="000000"/>
                </a:solidFill>
                <a:latin typeface="Franklin Gothic Medium Cond" pitchFamily="34" charset="0"/>
              </a:rPr>
              <a:t>G</a:t>
            </a:r>
            <a:r>
              <a:rPr lang="en-US" b="1" baseline="-25000" dirty="0" err="1" smtClean="0">
                <a:solidFill>
                  <a:srgbClr val="000000"/>
                </a:solidFill>
                <a:latin typeface="Franklin Gothic Medium Cond" pitchFamily="34" charset="0"/>
              </a:rPr>
              <a:t>s</a:t>
            </a:r>
            <a:r>
              <a:rPr lang="en-US" b="1" dirty="0" err="1" smtClean="0">
                <a:solidFill>
                  <a:srgbClr val="000000"/>
                </a:solidFill>
                <a:latin typeface="Franklin Gothic Medium Cond" pitchFamily="34" charset="0"/>
              </a:rPr>
              <a:t>+jB</a:t>
            </a:r>
            <a:r>
              <a:rPr lang="en-US" b="1" baseline="-25000" dirty="0" err="1" smtClean="0">
                <a:solidFill>
                  <a:srgbClr val="000000"/>
                </a:solidFill>
                <a:latin typeface="Franklin Gothic Medium Cond" pitchFamily="34" charset="0"/>
              </a:rPr>
              <a:t>s</a:t>
            </a:r>
            <a:r>
              <a:rPr lang="en-US" b="1" dirty="0" smtClean="0">
                <a:solidFill>
                  <a:srgbClr val="000000"/>
                </a:solidFill>
                <a:latin typeface="Franklin Gothic Medium Cond" pitchFamily="34" charset="0"/>
              </a:rPr>
              <a:t> to minimize the noise factor.</a:t>
            </a:r>
          </a:p>
          <a:p>
            <a:pPr marL="0" indent="0" eaLnBrk="1" hangingPunct="1"/>
            <a:r>
              <a:rPr lang="en-US" b="1" dirty="0" smtClean="0">
                <a:solidFill>
                  <a:srgbClr val="000000"/>
                </a:solidFill>
                <a:latin typeface="Franklin Gothic Medium Cond" pitchFamily="34" charset="0"/>
              </a:rPr>
              <a:t>       Clearly to minimize F, </a:t>
            </a:r>
          </a:p>
          <a:p>
            <a:pPr marL="0" indent="0" eaLnBrk="1" hangingPunct="1"/>
            <a:r>
              <a:rPr lang="en-US" b="1" dirty="0">
                <a:solidFill>
                  <a:srgbClr val="000000"/>
                </a:solidFill>
                <a:latin typeface="Franklin Gothic Medium Cond" pitchFamily="34" charset="0"/>
              </a:rPr>
              <a:t>	</a:t>
            </a:r>
            <a:r>
              <a:rPr lang="en-US" b="1" dirty="0" smtClean="0">
                <a:solidFill>
                  <a:srgbClr val="FF0000"/>
                </a:solidFill>
                <a:latin typeface="Franklin Gothic Medium Cond" pitchFamily="34" charset="0"/>
              </a:rPr>
              <a:t>1. </a:t>
            </a:r>
            <a:r>
              <a:rPr lang="en-US" b="1" dirty="0" err="1" smtClean="0">
                <a:solidFill>
                  <a:srgbClr val="FF0000"/>
                </a:solidFill>
                <a:latin typeface="Franklin Gothic Medium Cond" pitchFamily="34" charset="0"/>
              </a:rPr>
              <a:t>B</a:t>
            </a:r>
            <a:r>
              <a:rPr lang="en-US" b="1" baseline="-25000" dirty="0" err="1" smtClean="0">
                <a:solidFill>
                  <a:srgbClr val="FF0000"/>
                </a:solidFill>
                <a:latin typeface="Franklin Gothic Medium Cond" pitchFamily="34" charset="0"/>
              </a:rPr>
              <a:t>s</a:t>
            </a:r>
            <a:r>
              <a:rPr lang="en-US" b="1" dirty="0" smtClean="0">
                <a:solidFill>
                  <a:srgbClr val="FF0000"/>
                </a:solidFill>
                <a:latin typeface="Franklin Gothic Medium Cond" pitchFamily="34" charset="0"/>
              </a:rPr>
              <a:t>=-</a:t>
            </a:r>
            <a:r>
              <a:rPr lang="en-US" b="1" dirty="0" err="1" smtClean="0">
                <a:solidFill>
                  <a:srgbClr val="FF0000"/>
                </a:solidFill>
                <a:latin typeface="Franklin Gothic Medium Cond" pitchFamily="34" charset="0"/>
              </a:rPr>
              <a:t>B</a:t>
            </a:r>
            <a:r>
              <a:rPr lang="en-US" b="1" baseline="-25000" dirty="0" err="1" smtClean="0">
                <a:solidFill>
                  <a:srgbClr val="FF0000"/>
                </a:solidFill>
                <a:latin typeface="Franklin Gothic Medium Cond" pitchFamily="34" charset="0"/>
              </a:rPr>
              <a:t>c</a:t>
            </a:r>
            <a:r>
              <a:rPr lang="en-US" b="1" baseline="-25000" dirty="0" smtClean="0">
                <a:solidFill>
                  <a:srgbClr val="FF0000"/>
                </a:solidFill>
                <a:latin typeface="Franklin Gothic Medium Cond" pitchFamily="34" charset="0"/>
              </a:rPr>
              <a:t> </a:t>
            </a:r>
            <a:r>
              <a:rPr lang="en-US" b="1" dirty="0" smtClean="0">
                <a:solidFill>
                  <a:srgbClr val="FF0000"/>
                </a:solidFill>
                <a:latin typeface="Franklin Gothic Medium Cond" pitchFamily="34" charset="0"/>
              </a:rPr>
              <a:t>(possible)</a:t>
            </a:r>
          </a:p>
          <a:p>
            <a:pPr marL="0" indent="0" eaLnBrk="1" hangingPunct="1"/>
            <a:r>
              <a:rPr lang="en-US" b="1" dirty="0">
                <a:solidFill>
                  <a:srgbClr val="FF0000"/>
                </a:solidFill>
                <a:latin typeface="Franklin Gothic Medium Cond" pitchFamily="34" charset="0"/>
              </a:rPr>
              <a:t>	</a:t>
            </a:r>
            <a:r>
              <a:rPr lang="en-US" b="1" dirty="0" smtClean="0">
                <a:solidFill>
                  <a:srgbClr val="FF0000"/>
                </a:solidFill>
                <a:latin typeface="Franklin Gothic Medium Cond" pitchFamily="34" charset="0"/>
              </a:rPr>
              <a:t>2. </a:t>
            </a:r>
            <a:r>
              <a:rPr lang="en-US" b="1" dirty="0" err="1" smtClean="0">
                <a:solidFill>
                  <a:srgbClr val="FF0000"/>
                </a:solidFill>
                <a:latin typeface="Franklin Gothic Medium Cond" pitchFamily="34" charset="0"/>
              </a:rPr>
              <a:t>G</a:t>
            </a:r>
            <a:r>
              <a:rPr lang="en-US" b="1" baseline="-25000" dirty="0" err="1" smtClean="0">
                <a:solidFill>
                  <a:srgbClr val="FF0000"/>
                </a:solidFill>
                <a:latin typeface="Franklin Gothic Medium Cond" pitchFamily="34" charset="0"/>
              </a:rPr>
              <a:t>s</a:t>
            </a:r>
            <a:r>
              <a:rPr lang="en-US" b="1" dirty="0" smtClean="0">
                <a:solidFill>
                  <a:srgbClr val="FF0000"/>
                </a:solidFill>
                <a:latin typeface="Franklin Gothic Medium Cond" pitchFamily="34" charset="0"/>
              </a:rPr>
              <a:t>=-</a:t>
            </a:r>
            <a:r>
              <a:rPr lang="en-US" b="1" dirty="0" err="1" smtClean="0">
                <a:solidFill>
                  <a:srgbClr val="FF0000"/>
                </a:solidFill>
                <a:latin typeface="Franklin Gothic Medium Cond" pitchFamily="34" charset="0"/>
              </a:rPr>
              <a:t>G</a:t>
            </a:r>
            <a:r>
              <a:rPr lang="en-US" b="1" baseline="-25000" dirty="0" err="1" smtClean="0">
                <a:solidFill>
                  <a:srgbClr val="FF0000"/>
                </a:solidFill>
                <a:latin typeface="Franklin Gothic Medium Cond" pitchFamily="34" charset="0"/>
              </a:rPr>
              <a:t>c</a:t>
            </a:r>
            <a:r>
              <a:rPr lang="en-US" b="1" dirty="0" smtClean="0">
                <a:solidFill>
                  <a:srgbClr val="FF0000"/>
                </a:solidFill>
                <a:latin typeface="Franklin Gothic Medium Cond" pitchFamily="34" charset="0"/>
              </a:rPr>
              <a:t> (not possible, why?).  </a:t>
            </a:r>
            <a:endParaRPr lang="en-US" b="1" dirty="0">
              <a:solidFill>
                <a:srgbClr val="FF0000"/>
              </a:solidFill>
              <a:latin typeface="Franklin Gothic Medium Cond" pitchFamily="34" charset="0"/>
            </a:endParaRPr>
          </a:p>
        </p:txBody>
      </p:sp>
      <p:sp>
        <p:nvSpPr>
          <p:cNvPr id="3" name="Slide Number Placeholder 2"/>
          <p:cNvSpPr>
            <a:spLocks noGrp="1"/>
          </p:cNvSpPr>
          <p:nvPr>
            <p:ph type="sldNum" sz="quarter" idx="11"/>
          </p:nvPr>
        </p:nvSpPr>
        <p:spPr/>
        <p:txBody>
          <a:bodyPr/>
          <a:lstStyle/>
          <a:p>
            <a:pPr>
              <a:defRPr/>
            </a:pPr>
            <a:fld id="{18299DBC-902B-41D7-A3A4-44EB87A37C73}" type="slidenum">
              <a:rPr lang="en-US" smtClean="0"/>
              <a:pPr>
                <a:defRPr/>
              </a:pPr>
              <a:t>60</a:t>
            </a:fld>
            <a:endParaRPr lang="en-US"/>
          </a:p>
        </p:txBody>
      </p:sp>
    </p:spTree>
    <p:extLst>
      <p:ext uri="{BB962C8B-B14F-4D97-AF65-F5344CB8AC3E}">
        <p14:creationId xmlns:p14="http://schemas.microsoft.com/office/powerpoint/2010/main" val="1873070017"/>
      </p:ext>
    </p:extLst>
  </p:cSld>
  <p:clrMapOvr>
    <a:masterClrMapping/>
  </p:clrMapOvr>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639762"/>
            <a:ext cx="8229600" cy="655638"/>
          </a:xfrm>
        </p:spPr>
        <p:txBody>
          <a:bodyPr/>
          <a:lstStyle/>
          <a:p>
            <a:r>
              <a:rPr lang="en-US" dirty="0" smtClean="0"/>
              <a:t>Classical 2-Port Noise Theory (6)</a:t>
            </a:r>
            <a:endParaRPr lang="en-US" dirty="0"/>
          </a:p>
        </p:txBody>
      </p:sp>
      <p:sp>
        <p:nvSpPr>
          <p:cNvPr id="5" name="TextBox 2"/>
          <p:cNvSpPr txBox="1">
            <a:spLocks noChangeArrowheads="1"/>
          </p:cNvSpPr>
          <p:nvPr/>
        </p:nvSpPr>
        <p:spPr bwMode="auto">
          <a:xfrm>
            <a:off x="1295400" y="1295400"/>
            <a:ext cx="70866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The condition on </a:t>
            </a:r>
            <a:r>
              <a:rPr lang="en-US" b="1" dirty="0" err="1" smtClean="0">
                <a:solidFill>
                  <a:srgbClr val="000000"/>
                </a:solidFill>
                <a:latin typeface="Franklin Gothic Medium Cond" pitchFamily="34" charset="0"/>
              </a:rPr>
              <a:t>Gs</a:t>
            </a:r>
            <a:r>
              <a:rPr lang="en-US" b="1" dirty="0" smtClean="0">
                <a:solidFill>
                  <a:srgbClr val="000000"/>
                </a:solidFill>
                <a:latin typeface="Franklin Gothic Medium Cond" pitchFamily="34" charset="0"/>
              </a:rPr>
              <a:t> for optimum noise factor can be found by differentiating the F with respect to </a:t>
            </a:r>
            <a:r>
              <a:rPr lang="en-US" b="1" dirty="0" err="1" smtClean="0">
                <a:solidFill>
                  <a:srgbClr val="000000"/>
                </a:solidFill>
                <a:latin typeface="Franklin Gothic Medium Cond" pitchFamily="34" charset="0"/>
              </a:rPr>
              <a:t>Gs</a:t>
            </a:r>
            <a:r>
              <a:rPr lang="en-US" b="1" dirty="0" smtClean="0">
                <a:solidFill>
                  <a:srgbClr val="000000"/>
                </a:solidFill>
                <a:latin typeface="Franklin Gothic Medium Cond" pitchFamily="34" charset="0"/>
              </a:rPr>
              <a:t> and setting it to zero.  </a:t>
            </a:r>
            <a:endParaRPr lang="en-US" b="1"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6" name="TextBox 5"/>
              <p:cNvSpPr txBox="1"/>
              <p:nvPr/>
            </p:nvSpPr>
            <p:spPr>
              <a:xfrm>
                <a:off x="2294238" y="2057400"/>
                <a:ext cx="3192162" cy="1655068"/>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f>
                        <m:fPr>
                          <m:ctrlPr>
                            <a:rPr lang="en-US" sz="1600" b="1" i="1" smtClean="0">
                              <a:solidFill>
                                <a:srgbClr val="000000"/>
                              </a:solidFill>
                              <a:latin typeface="Cambria Math"/>
                            </a:rPr>
                          </m:ctrlPr>
                        </m:fPr>
                        <m:num>
                          <m:r>
                            <a:rPr lang="en-US" sz="1600" b="1" i="0" smtClean="0">
                              <a:solidFill>
                                <a:srgbClr val="000000"/>
                              </a:solidFill>
                              <a:latin typeface="Cambria Math"/>
                            </a:rPr>
                            <m:t>𝐝</m:t>
                          </m:r>
                          <m:r>
                            <a:rPr lang="en-US" sz="1600" b="1">
                              <a:solidFill>
                                <a:srgbClr val="000000"/>
                              </a:solidFill>
                              <a:latin typeface="Cambria Math"/>
                            </a:rPr>
                            <m:t>𝐅</m:t>
                          </m:r>
                        </m:num>
                        <m:den>
                          <m:r>
                            <a:rPr lang="en-US" sz="1600" b="1" i="0" smtClean="0">
                              <a:solidFill>
                                <a:srgbClr val="000000"/>
                              </a:solidFill>
                              <a:latin typeface="Cambria Math"/>
                            </a:rPr>
                            <m:t>𝐝</m:t>
                          </m:r>
                          <m:sSub>
                            <m:sSubPr>
                              <m:ctrlPr>
                                <a:rPr lang="en-US" sz="1600" b="1" i="1" dirty="0">
                                  <a:solidFill>
                                    <a:srgbClr val="000000"/>
                                  </a:solidFill>
                                  <a:latin typeface="Cambria Math"/>
                                </a:rPr>
                              </m:ctrlPr>
                            </m:sSubPr>
                            <m:e>
                              <m:r>
                                <a:rPr lang="en-US" sz="1600" b="1" dirty="0">
                                  <a:solidFill>
                                    <a:srgbClr val="000000"/>
                                  </a:solidFill>
                                  <a:latin typeface="Cambria Math"/>
                                </a:rPr>
                                <m:t>𝐆</m:t>
                              </m:r>
                            </m:e>
                            <m:sub>
                              <m:r>
                                <a:rPr lang="en-US" sz="1600" b="1" dirty="0">
                                  <a:solidFill>
                                    <a:srgbClr val="000000"/>
                                  </a:solidFill>
                                  <a:latin typeface="Cambria Math"/>
                                </a:rPr>
                                <m:t>𝐬</m:t>
                              </m:r>
                            </m:sub>
                          </m:sSub>
                        </m:den>
                      </m:f>
                      <m:r>
                        <a:rPr lang="en-US" sz="1600" b="1" i="0" smtClean="0">
                          <a:solidFill>
                            <a:srgbClr val="000000"/>
                          </a:solidFill>
                          <a:latin typeface="Cambria Math"/>
                        </a:rPr>
                        <m:t>=−</m:t>
                      </m:r>
                      <m:f>
                        <m:fPr>
                          <m:ctrlPr>
                            <a:rPr lang="en-US" sz="1600" b="1" i="1" smtClean="0">
                              <a:solidFill>
                                <a:srgbClr val="000000"/>
                              </a:solidFill>
                              <a:latin typeface="Cambria Math"/>
                            </a:rPr>
                          </m:ctrlPr>
                        </m:fPr>
                        <m:num>
                          <m:sSub>
                            <m:sSubPr>
                              <m:ctrlPr>
                                <a:rPr lang="en-US" sz="1600" b="1" i="1" dirty="0">
                                  <a:solidFill>
                                    <a:srgbClr val="000000"/>
                                  </a:solidFill>
                                  <a:latin typeface="Cambria Math"/>
                                </a:rPr>
                              </m:ctrlPr>
                            </m:sSubPr>
                            <m:e>
                              <m:r>
                                <a:rPr lang="en-US" sz="1600" b="1" dirty="0">
                                  <a:solidFill>
                                    <a:srgbClr val="000000"/>
                                  </a:solidFill>
                                  <a:latin typeface="Cambria Math"/>
                                </a:rPr>
                                <m:t>𝐆</m:t>
                              </m:r>
                            </m:e>
                            <m:sub>
                              <m:r>
                                <a:rPr lang="en-US" sz="1600" b="1" dirty="0">
                                  <a:solidFill>
                                    <a:srgbClr val="000000"/>
                                  </a:solidFill>
                                  <a:latin typeface="Cambria Math"/>
                                </a:rPr>
                                <m:t>𝐮</m:t>
                              </m:r>
                            </m:sub>
                          </m:sSub>
                        </m:num>
                        <m:den>
                          <m:sSup>
                            <m:sSupPr>
                              <m:ctrlPr>
                                <a:rPr lang="en-US" sz="1600" b="1" i="1" smtClean="0">
                                  <a:solidFill>
                                    <a:srgbClr val="000000"/>
                                  </a:solidFill>
                                  <a:latin typeface="Cambria Math"/>
                                </a:rPr>
                              </m:ctrlPr>
                            </m:sSupPr>
                            <m:e>
                              <m:sSub>
                                <m:sSubPr>
                                  <m:ctrlPr>
                                    <a:rPr lang="en-US" sz="1600" b="1" i="1" dirty="0">
                                      <a:solidFill>
                                        <a:srgbClr val="000000"/>
                                      </a:solidFill>
                                      <a:latin typeface="Cambria Math"/>
                                    </a:rPr>
                                  </m:ctrlPr>
                                </m:sSubPr>
                                <m:e>
                                  <m:r>
                                    <a:rPr lang="en-US" sz="1600" b="1" dirty="0">
                                      <a:solidFill>
                                        <a:srgbClr val="000000"/>
                                      </a:solidFill>
                                      <a:latin typeface="Cambria Math"/>
                                    </a:rPr>
                                    <m:t>𝐆</m:t>
                                  </m:r>
                                </m:e>
                                <m:sub>
                                  <m:r>
                                    <a:rPr lang="en-US" sz="1600" b="1" dirty="0">
                                      <a:solidFill>
                                        <a:srgbClr val="000000"/>
                                      </a:solidFill>
                                      <a:latin typeface="Cambria Math"/>
                                    </a:rPr>
                                    <m:t>𝐬</m:t>
                                  </m:r>
                                </m:sub>
                              </m:sSub>
                            </m:e>
                            <m:sup>
                              <m:r>
                                <a:rPr lang="en-US" sz="1600" b="1" i="1" smtClean="0">
                                  <a:solidFill>
                                    <a:srgbClr val="000000"/>
                                  </a:solidFill>
                                  <a:latin typeface="Cambria Math"/>
                                </a:rPr>
                                <m:t>𝟐</m:t>
                              </m:r>
                            </m:sup>
                          </m:sSup>
                        </m:den>
                      </m:f>
                      <m:r>
                        <a:rPr lang="en-US" sz="1600" b="1" i="1" smtClean="0">
                          <a:solidFill>
                            <a:srgbClr val="000000"/>
                          </a:solidFill>
                          <a:latin typeface="Cambria Math"/>
                        </a:rPr>
                        <m:t>−</m:t>
                      </m:r>
                      <m:f>
                        <m:fPr>
                          <m:ctrlPr>
                            <a:rPr lang="en-US" sz="1600" b="1" i="1">
                              <a:solidFill>
                                <a:srgbClr val="000000"/>
                              </a:solidFill>
                              <a:latin typeface="Cambria Math"/>
                            </a:rPr>
                          </m:ctrlPr>
                        </m:fPr>
                        <m:num>
                          <m:sSup>
                            <m:sSupPr>
                              <m:ctrlPr>
                                <a:rPr lang="en-US" sz="1600" b="1" i="1">
                                  <a:solidFill>
                                    <a:srgbClr val="000000"/>
                                  </a:solidFill>
                                  <a:latin typeface="Cambria Math"/>
                                </a:rPr>
                              </m:ctrlPr>
                            </m:sSupPr>
                            <m:e>
                              <m:sSub>
                                <m:sSubPr>
                                  <m:ctrlPr>
                                    <a:rPr lang="en-US" sz="1600" b="1" i="1" dirty="0">
                                      <a:solidFill>
                                        <a:srgbClr val="000000"/>
                                      </a:solidFill>
                                      <a:latin typeface="Cambria Math"/>
                                    </a:rPr>
                                  </m:ctrlPr>
                                </m:sSubPr>
                                <m:e>
                                  <m:r>
                                    <a:rPr lang="en-US" sz="1600" b="1" dirty="0">
                                      <a:solidFill>
                                        <a:srgbClr val="000000"/>
                                      </a:solidFill>
                                      <a:latin typeface="Cambria Math"/>
                                    </a:rPr>
                                    <m:t>𝐆</m:t>
                                  </m:r>
                                </m:e>
                                <m:sub>
                                  <m:r>
                                    <a:rPr lang="en-US" sz="1600" b="1" i="0" dirty="0" smtClean="0">
                                      <a:solidFill>
                                        <a:srgbClr val="000000"/>
                                      </a:solidFill>
                                      <a:latin typeface="Cambria Math"/>
                                    </a:rPr>
                                    <m:t>𝐜</m:t>
                                  </m:r>
                                </m:sub>
                              </m:sSub>
                            </m:e>
                            <m:sup>
                              <m:r>
                                <a:rPr lang="en-US" sz="1600" b="1" i="1">
                                  <a:solidFill>
                                    <a:srgbClr val="000000"/>
                                  </a:solidFill>
                                  <a:latin typeface="Cambria Math"/>
                                </a:rPr>
                                <m:t>𝟐</m:t>
                              </m:r>
                            </m:sup>
                          </m:sSup>
                        </m:num>
                        <m:den>
                          <m:sSup>
                            <m:sSupPr>
                              <m:ctrlPr>
                                <a:rPr lang="en-US" sz="1600" b="1" i="1">
                                  <a:solidFill>
                                    <a:srgbClr val="000000"/>
                                  </a:solidFill>
                                  <a:latin typeface="Cambria Math"/>
                                </a:rPr>
                              </m:ctrlPr>
                            </m:sSupPr>
                            <m:e>
                              <m:sSub>
                                <m:sSubPr>
                                  <m:ctrlPr>
                                    <a:rPr lang="en-US" sz="1600" b="1" i="1" dirty="0">
                                      <a:solidFill>
                                        <a:srgbClr val="000000"/>
                                      </a:solidFill>
                                      <a:latin typeface="Cambria Math"/>
                                    </a:rPr>
                                  </m:ctrlPr>
                                </m:sSubPr>
                                <m:e>
                                  <m:r>
                                    <a:rPr lang="en-US" sz="1600" b="1" dirty="0">
                                      <a:solidFill>
                                        <a:srgbClr val="000000"/>
                                      </a:solidFill>
                                      <a:latin typeface="Cambria Math"/>
                                    </a:rPr>
                                    <m:t>𝐆</m:t>
                                  </m:r>
                                </m:e>
                                <m:sub>
                                  <m:r>
                                    <a:rPr lang="en-US" sz="1600" b="1" dirty="0">
                                      <a:solidFill>
                                        <a:srgbClr val="000000"/>
                                      </a:solidFill>
                                      <a:latin typeface="Cambria Math"/>
                                    </a:rPr>
                                    <m:t>𝐬</m:t>
                                  </m:r>
                                </m:sub>
                              </m:sSub>
                            </m:e>
                            <m:sup>
                              <m:r>
                                <a:rPr lang="en-US" sz="1600" b="1" i="1">
                                  <a:solidFill>
                                    <a:srgbClr val="000000"/>
                                  </a:solidFill>
                                  <a:latin typeface="Cambria Math"/>
                                </a:rPr>
                                <m:t>𝟐</m:t>
                              </m:r>
                            </m:sup>
                          </m:sSup>
                        </m:den>
                      </m:f>
                      <m:sSub>
                        <m:sSubPr>
                          <m:ctrlPr>
                            <a:rPr lang="en-US" sz="1600" b="1" i="1" dirty="0">
                              <a:solidFill>
                                <a:srgbClr val="000000"/>
                              </a:solidFill>
                              <a:latin typeface="Cambria Math"/>
                            </a:rPr>
                          </m:ctrlPr>
                        </m:sSubPr>
                        <m:e>
                          <m:r>
                            <a:rPr lang="en-US" sz="1600" b="1" i="0" dirty="0" smtClean="0">
                              <a:solidFill>
                                <a:srgbClr val="000000"/>
                              </a:solidFill>
                              <a:latin typeface="Cambria Math"/>
                            </a:rPr>
                            <m:t>𝐑</m:t>
                          </m:r>
                        </m:e>
                        <m:sub>
                          <m:r>
                            <a:rPr lang="en-US" sz="1600" b="1" i="0" dirty="0" smtClean="0">
                              <a:solidFill>
                                <a:srgbClr val="000000"/>
                              </a:solidFill>
                              <a:latin typeface="Cambria Math"/>
                            </a:rPr>
                            <m:t>𝐧</m:t>
                          </m:r>
                        </m:sub>
                      </m:sSub>
                      <m:r>
                        <a:rPr lang="en-US" sz="1600" b="1" i="0" dirty="0" smtClean="0">
                          <a:solidFill>
                            <a:srgbClr val="000000"/>
                          </a:solidFill>
                          <a:latin typeface="Cambria Math"/>
                        </a:rPr>
                        <m:t>+</m:t>
                      </m:r>
                      <m:sSub>
                        <m:sSubPr>
                          <m:ctrlPr>
                            <a:rPr lang="en-US" sz="1600" b="1" i="1" dirty="0">
                              <a:solidFill>
                                <a:srgbClr val="000000"/>
                              </a:solidFill>
                              <a:latin typeface="Cambria Math"/>
                            </a:rPr>
                          </m:ctrlPr>
                        </m:sSubPr>
                        <m:e>
                          <m:r>
                            <a:rPr lang="en-US" sz="1600" b="1" dirty="0">
                              <a:solidFill>
                                <a:srgbClr val="000000"/>
                              </a:solidFill>
                              <a:latin typeface="Cambria Math"/>
                            </a:rPr>
                            <m:t>𝐑</m:t>
                          </m:r>
                        </m:e>
                        <m:sub>
                          <m:r>
                            <a:rPr lang="en-US" sz="1600" b="1" dirty="0">
                              <a:solidFill>
                                <a:srgbClr val="000000"/>
                              </a:solidFill>
                              <a:latin typeface="Cambria Math"/>
                            </a:rPr>
                            <m:t>𝐧</m:t>
                          </m:r>
                        </m:sub>
                      </m:sSub>
                      <m:r>
                        <a:rPr lang="en-US" sz="1600" b="1" i="0" dirty="0" smtClean="0">
                          <a:solidFill>
                            <a:srgbClr val="000000"/>
                          </a:solidFill>
                          <a:latin typeface="Cambria Math"/>
                        </a:rPr>
                        <m:t>=</m:t>
                      </m:r>
                      <m:r>
                        <a:rPr lang="en-US" sz="1600" b="1" i="0" dirty="0" smtClean="0">
                          <a:solidFill>
                            <a:srgbClr val="000000"/>
                          </a:solidFill>
                          <a:latin typeface="Cambria Math"/>
                        </a:rPr>
                        <m:t>𝟎</m:t>
                      </m:r>
                    </m:oMath>
                  </m:oMathPara>
                </a14:m>
                <a:endParaRPr lang="en-US" sz="1600" b="1" i="0" dirty="0" smtClean="0">
                  <a:solidFill>
                    <a:srgbClr val="000000"/>
                  </a:solidFill>
                  <a:latin typeface="Cambria Math"/>
                </a:endParaRPr>
              </a:p>
              <a:p>
                <a:endParaRPr lang="en-US" sz="1600" b="1" i="1" dirty="0" smtClean="0">
                  <a:solidFill>
                    <a:srgbClr val="000000"/>
                  </a:solidFill>
                  <a:latin typeface="Cambria Math"/>
                  <a:ea typeface="Cambria Math"/>
                </a:endParaRPr>
              </a:p>
              <a:p>
                <a:pPr/>
                <a14:m>
                  <m:oMathPara xmlns:m="http://schemas.openxmlformats.org/officeDocument/2006/math">
                    <m:oMathParaPr>
                      <m:jc m:val="left"/>
                    </m:oMathParaPr>
                    <m:oMath xmlns:m="http://schemas.openxmlformats.org/officeDocument/2006/math">
                      <m:r>
                        <a:rPr lang="en-US" sz="1600" b="1" i="1" dirty="0" smtClean="0">
                          <a:solidFill>
                            <a:srgbClr val="000000"/>
                          </a:solidFill>
                          <a:latin typeface="Cambria Math"/>
                          <a:ea typeface="Cambria Math"/>
                        </a:rPr>
                        <m:t>∴</m:t>
                      </m:r>
                      <m:sSub>
                        <m:sSubPr>
                          <m:ctrlPr>
                            <a:rPr lang="en-US" sz="1600" b="1" i="1" dirty="0">
                              <a:solidFill>
                                <a:srgbClr val="000000"/>
                              </a:solidFill>
                              <a:latin typeface="Cambria Math"/>
                            </a:rPr>
                          </m:ctrlPr>
                        </m:sSubPr>
                        <m:e>
                          <m:r>
                            <a:rPr lang="en-US" sz="1600" b="1" dirty="0">
                              <a:solidFill>
                                <a:srgbClr val="000000"/>
                              </a:solidFill>
                              <a:latin typeface="Cambria Math"/>
                            </a:rPr>
                            <m:t>𝐆</m:t>
                          </m:r>
                        </m:e>
                        <m:sub>
                          <m:r>
                            <a:rPr lang="en-US" sz="1600" b="1" dirty="0">
                              <a:solidFill>
                                <a:srgbClr val="000000"/>
                              </a:solidFill>
                              <a:latin typeface="Cambria Math"/>
                            </a:rPr>
                            <m:t>𝐬</m:t>
                          </m:r>
                          <m:r>
                            <a:rPr lang="en-US" sz="1600" b="1" i="0" dirty="0" smtClean="0">
                              <a:solidFill>
                                <a:srgbClr val="000000"/>
                              </a:solidFill>
                              <a:latin typeface="Cambria Math"/>
                            </a:rPr>
                            <m:t>,</m:t>
                          </m:r>
                          <m:r>
                            <a:rPr lang="en-US" sz="1600" b="1" i="0" dirty="0" smtClean="0">
                              <a:solidFill>
                                <a:srgbClr val="000000"/>
                              </a:solidFill>
                              <a:latin typeface="Cambria Math"/>
                            </a:rPr>
                            <m:t>𝐨𝐩𝐭</m:t>
                          </m:r>
                        </m:sub>
                      </m:sSub>
                      <m:r>
                        <a:rPr lang="en-US" sz="1600" b="1" i="1" dirty="0" smtClean="0">
                          <a:solidFill>
                            <a:srgbClr val="000000"/>
                          </a:solidFill>
                          <a:latin typeface="Cambria Math"/>
                        </a:rPr>
                        <m:t>=</m:t>
                      </m:r>
                      <m:rad>
                        <m:radPr>
                          <m:degHide m:val="on"/>
                          <m:ctrlPr>
                            <a:rPr lang="en-US" sz="1600" b="1" i="1" dirty="0" smtClean="0">
                              <a:solidFill>
                                <a:srgbClr val="000000"/>
                              </a:solidFill>
                              <a:latin typeface="Cambria Math"/>
                            </a:rPr>
                          </m:ctrlPr>
                        </m:radPr>
                        <m:deg/>
                        <m:e>
                          <m:f>
                            <m:fPr>
                              <m:ctrlPr>
                                <a:rPr lang="en-US" sz="1600" b="1" i="1" dirty="0" smtClean="0">
                                  <a:solidFill>
                                    <a:srgbClr val="000000"/>
                                  </a:solidFill>
                                  <a:latin typeface="Cambria Math"/>
                                </a:rPr>
                              </m:ctrlPr>
                            </m:fPr>
                            <m:num>
                              <m:sSub>
                                <m:sSubPr>
                                  <m:ctrlPr>
                                    <a:rPr lang="en-US" sz="1600" b="1" i="1" dirty="0">
                                      <a:solidFill>
                                        <a:srgbClr val="000000"/>
                                      </a:solidFill>
                                      <a:latin typeface="Cambria Math"/>
                                    </a:rPr>
                                  </m:ctrlPr>
                                </m:sSubPr>
                                <m:e>
                                  <m:r>
                                    <a:rPr lang="en-US" sz="1600" b="1" dirty="0">
                                      <a:solidFill>
                                        <a:srgbClr val="000000"/>
                                      </a:solidFill>
                                      <a:latin typeface="Cambria Math"/>
                                    </a:rPr>
                                    <m:t>𝐆</m:t>
                                  </m:r>
                                </m:e>
                                <m:sub>
                                  <m:r>
                                    <a:rPr lang="en-US" sz="1600" b="1" dirty="0">
                                      <a:solidFill>
                                        <a:srgbClr val="000000"/>
                                      </a:solidFill>
                                      <a:latin typeface="Cambria Math"/>
                                    </a:rPr>
                                    <m:t>𝐮</m:t>
                                  </m:r>
                                </m:sub>
                              </m:sSub>
                            </m:num>
                            <m:den>
                              <m:sSub>
                                <m:sSubPr>
                                  <m:ctrlPr>
                                    <a:rPr lang="en-US" sz="1600" b="1" i="1" dirty="0">
                                      <a:solidFill>
                                        <a:srgbClr val="000000"/>
                                      </a:solidFill>
                                      <a:latin typeface="Cambria Math"/>
                                    </a:rPr>
                                  </m:ctrlPr>
                                </m:sSubPr>
                                <m:e>
                                  <m:r>
                                    <a:rPr lang="en-US" sz="1600" b="1" dirty="0">
                                      <a:solidFill>
                                        <a:srgbClr val="000000"/>
                                      </a:solidFill>
                                      <a:latin typeface="Cambria Math"/>
                                    </a:rPr>
                                    <m:t>𝐑</m:t>
                                  </m:r>
                                </m:e>
                                <m:sub>
                                  <m:r>
                                    <a:rPr lang="en-US" sz="1600" b="1" dirty="0">
                                      <a:solidFill>
                                        <a:srgbClr val="000000"/>
                                      </a:solidFill>
                                      <a:latin typeface="Cambria Math"/>
                                    </a:rPr>
                                    <m:t>𝐧</m:t>
                                  </m:r>
                                </m:sub>
                              </m:sSub>
                            </m:den>
                          </m:f>
                          <m:r>
                            <a:rPr lang="en-US" sz="1600" b="1" i="1" dirty="0" smtClean="0">
                              <a:solidFill>
                                <a:srgbClr val="000000"/>
                              </a:solidFill>
                              <a:latin typeface="Cambria Math"/>
                            </a:rPr>
                            <m:t>+</m:t>
                          </m:r>
                          <m:sSup>
                            <m:sSupPr>
                              <m:ctrlPr>
                                <a:rPr lang="en-US" sz="1600" b="1" i="1">
                                  <a:solidFill>
                                    <a:srgbClr val="000000"/>
                                  </a:solidFill>
                                  <a:latin typeface="Cambria Math"/>
                                </a:rPr>
                              </m:ctrlPr>
                            </m:sSupPr>
                            <m:e>
                              <m:sSub>
                                <m:sSubPr>
                                  <m:ctrlPr>
                                    <a:rPr lang="en-US" sz="1600" b="1" i="1" dirty="0">
                                      <a:solidFill>
                                        <a:srgbClr val="000000"/>
                                      </a:solidFill>
                                      <a:latin typeface="Cambria Math"/>
                                    </a:rPr>
                                  </m:ctrlPr>
                                </m:sSubPr>
                                <m:e>
                                  <m:r>
                                    <a:rPr lang="en-US" sz="1600" b="1" dirty="0">
                                      <a:solidFill>
                                        <a:srgbClr val="000000"/>
                                      </a:solidFill>
                                      <a:latin typeface="Cambria Math"/>
                                    </a:rPr>
                                    <m:t>𝐆</m:t>
                                  </m:r>
                                </m:e>
                                <m:sub>
                                  <m:r>
                                    <a:rPr lang="en-US" sz="1600" b="1" dirty="0">
                                      <a:solidFill>
                                        <a:srgbClr val="000000"/>
                                      </a:solidFill>
                                      <a:latin typeface="Cambria Math"/>
                                    </a:rPr>
                                    <m:t>𝐜</m:t>
                                  </m:r>
                                </m:sub>
                              </m:sSub>
                            </m:e>
                            <m:sup>
                              <m:r>
                                <a:rPr lang="en-US" sz="1600" b="1" i="1">
                                  <a:solidFill>
                                    <a:srgbClr val="000000"/>
                                  </a:solidFill>
                                  <a:latin typeface="Cambria Math"/>
                                </a:rPr>
                                <m:t>𝟐</m:t>
                              </m:r>
                            </m:sup>
                          </m:sSup>
                        </m:e>
                      </m:rad>
                    </m:oMath>
                  </m:oMathPara>
                </a14:m>
                <a:endParaRPr lang="en-US" sz="1600" b="1" dirty="0" smtClean="0">
                  <a:solidFill>
                    <a:srgbClr val="000000"/>
                  </a:solidFill>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2294238" y="2057400"/>
                <a:ext cx="3192162" cy="1655068"/>
              </a:xfrm>
              <a:prstGeom prst="rect">
                <a:avLst/>
              </a:prstGeom>
              <a:blipFill rotWithShape="1">
                <a:blip r:embed="rId2"/>
                <a:stretch>
                  <a:fillRect/>
                </a:stretch>
              </a:blipFill>
            </p:spPr>
            <p:txBody>
              <a:bodyPr/>
              <a:lstStyle/>
              <a:p>
                <a:r>
                  <a:rPr lang="en-US">
                    <a:noFill/>
                  </a:rPr>
                  <a:t> </a:t>
                </a:r>
              </a:p>
            </p:txBody>
          </p:sp>
        </mc:Fallback>
      </mc:AlternateContent>
      <p:sp>
        <p:nvSpPr>
          <p:cNvPr id="7" name="TextBox 2"/>
          <p:cNvSpPr txBox="1">
            <a:spLocks noChangeArrowheads="1"/>
          </p:cNvSpPr>
          <p:nvPr/>
        </p:nvSpPr>
        <p:spPr bwMode="auto">
          <a:xfrm>
            <a:off x="1295400" y="3962400"/>
            <a:ext cx="70866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The condition for source impedance for minimum noise factor can be summarized as:  </a:t>
            </a:r>
            <a:endParaRPr lang="en-US" b="1"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9" name="TextBox 8"/>
              <p:cNvSpPr txBox="1"/>
              <p:nvPr/>
            </p:nvSpPr>
            <p:spPr>
              <a:xfrm>
                <a:off x="3124200" y="4419600"/>
                <a:ext cx="2243781" cy="11079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1600" b="1" i="1" dirty="0" smtClean="0">
                              <a:solidFill>
                                <a:srgbClr val="000000"/>
                              </a:solidFill>
                              <a:latin typeface="Cambria Math"/>
                            </a:rPr>
                          </m:ctrlPr>
                        </m:sSubPr>
                        <m:e>
                          <m:r>
                            <a:rPr lang="en-US" sz="1600" b="1" i="0" dirty="0" smtClean="0">
                              <a:solidFill>
                                <a:srgbClr val="000000"/>
                              </a:solidFill>
                              <a:latin typeface="Cambria Math"/>
                            </a:rPr>
                            <m:t>𝐘</m:t>
                          </m:r>
                        </m:e>
                        <m:sub>
                          <m:r>
                            <a:rPr lang="en-US" sz="1600" b="1" i="0" dirty="0" smtClean="0">
                              <a:solidFill>
                                <a:srgbClr val="000000"/>
                              </a:solidFill>
                              <a:latin typeface="Cambria Math"/>
                            </a:rPr>
                            <m:t>𝐬</m:t>
                          </m:r>
                          <m:r>
                            <a:rPr lang="en-US" sz="1600" b="1" i="0" dirty="0" smtClean="0">
                              <a:solidFill>
                                <a:srgbClr val="000000"/>
                              </a:solidFill>
                              <a:latin typeface="Cambria Math"/>
                            </a:rPr>
                            <m:t>,</m:t>
                          </m:r>
                          <m:r>
                            <a:rPr lang="en-US" sz="1600" b="1" i="0" dirty="0" smtClean="0">
                              <a:solidFill>
                                <a:srgbClr val="000000"/>
                              </a:solidFill>
                              <a:latin typeface="Cambria Math"/>
                            </a:rPr>
                            <m:t>𝐨𝐩𝐭</m:t>
                          </m:r>
                        </m:sub>
                      </m:sSub>
                      <m:r>
                        <a:rPr lang="en-US" sz="1600" b="1" i="1" dirty="0" smtClean="0">
                          <a:solidFill>
                            <a:srgbClr val="000000"/>
                          </a:solidFill>
                          <a:latin typeface="Cambria Math"/>
                        </a:rPr>
                        <m:t>=</m:t>
                      </m:r>
                      <m:sSub>
                        <m:sSubPr>
                          <m:ctrlPr>
                            <a:rPr lang="en-US" sz="1600" b="1" i="1" dirty="0">
                              <a:solidFill>
                                <a:srgbClr val="000000"/>
                              </a:solidFill>
                              <a:latin typeface="Cambria Math"/>
                            </a:rPr>
                          </m:ctrlPr>
                        </m:sSubPr>
                        <m:e>
                          <m:r>
                            <a:rPr lang="en-US" sz="1600" b="1" i="0" dirty="0" smtClean="0">
                              <a:solidFill>
                                <a:srgbClr val="000000"/>
                              </a:solidFill>
                              <a:latin typeface="Cambria Math"/>
                            </a:rPr>
                            <m:t>𝐆</m:t>
                          </m:r>
                        </m:e>
                        <m:sub>
                          <m:r>
                            <a:rPr lang="en-US" sz="1600" b="1" dirty="0">
                              <a:solidFill>
                                <a:srgbClr val="000000"/>
                              </a:solidFill>
                              <a:latin typeface="Cambria Math"/>
                            </a:rPr>
                            <m:t>𝐬</m:t>
                          </m:r>
                          <m:r>
                            <a:rPr lang="en-US" sz="1600" b="1" dirty="0">
                              <a:solidFill>
                                <a:srgbClr val="000000"/>
                              </a:solidFill>
                              <a:latin typeface="Cambria Math"/>
                            </a:rPr>
                            <m:t>,</m:t>
                          </m:r>
                          <m:r>
                            <a:rPr lang="en-US" sz="1600" b="1" dirty="0">
                              <a:solidFill>
                                <a:srgbClr val="000000"/>
                              </a:solidFill>
                              <a:latin typeface="Cambria Math"/>
                            </a:rPr>
                            <m:t>𝐨𝐩𝐭</m:t>
                          </m:r>
                        </m:sub>
                      </m:sSub>
                      <m:r>
                        <a:rPr lang="en-US" sz="1600" b="1" i="1" dirty="0" smtClean="0">
                          <a:solidFill>
                            <a:srgbClr val="000000"/>
                          </a:solidFill>
                          <a:latin typeface="Cambria Math"/>
                        </a:rPr>
                        <m:t>+</m:t>
                      </m:r>
                      <m:r>
                        <a:rPr lang="en-US" sz="1600" b="1" i="1" dirty="0" smtClean="0">
                          <a:solidFill>
                            <a:srgbClr val="000000"/>
                          </a:solidFill>
                          <a:latin typeface="Cambria Math"/>
                        </a:rPr>
                        <m:t>𝒋</m:t>
                      </m:r>
                      <m:sSub>
                        <m:sSubPr>
                          <m:ctrlPr>
                            <a:rPr lang="en-US" sz="1600" b="1" i="1" dirty="0">
                              <a:solidFill>
                                <a:srgbClr val="000000"/>
                              </a:solidFill>
                              <a:latin typeface="Cambria Math"/>
                            </a:rPr>
                          </m:ctrlPr>
                        </m:sSubPr>
                        <m:e>
                          <m:r>
                            <a:rPr lang="en-US" sz="1600" b="1" i="0" dirty="0" smtClean="0">
                              <a:solidFill>
                                <a:srgbClr val="000000"/>
                              </a:solidFill>
                              <a:latin typeface="Cambria Math"/>
                            </a:rPr>
                            <m:t>𝐁</m:t>
                          </m:r>
                        </m:e>
                        <m:sub>
                          <m:r>
                            <a:rPr lang="en-US" sz="1600" b="1" dirty="0">
                              <a:solidFill>
                                <a:srgbClr val="000000"/>
                              </a:solidFill>
                              <a:latin typeface="Cambria Math"/>
                            </a:rPr>
                            <m:t>𝐬</m:t>
                          </m:r>
                          <m:r>
                            <a:rPr lang="en-US" sz="1600" b="1" dirty="0">
                              <a:solidFill>
                                <a:srgbClr val="000000"/>
                              </a:solidFill>
                              <a:latin typeface="Cambria Math"/>
                            </a:rPr>
                            <m:t>,</m:t>
                          </m:r>
                          <m:r>
                            <a:rPr lang="en-US" sz="1600" b="1" dirty="0">
                              <a:solidFill>
                                <a:srgbClr val="000000"/>
                              </a:solidFill>
                              <a:latin typeface="Cambria Math"/>
                            </a:rPr>
                            <m:t>𝐨𝐩𝐭</m:t>
                          </m:r>
                        </m:sub>
                      </m:sSub>
                    </m:oMath>
                  </m:oMathPara>
                </a14:m>
                <a:endParaRPr lang="en-US" sz="1600" b="1" i="0" dirty="0" smtClean="0">
                  <a:solidFill>
                    <a:srgbClr val="000000"/>
                  </a:solidFill>
                  <a:latin typeface="Cambria Math"/>
                </a:endParaRPr>
              </a:p>
              <a:p>
                <a:endParaRPr lang="en-US" sz="1600" b="1" i="0" dirty="0" smtClean="0">
                  <a:solidFill>
                    <a:srgbClr val="000000"/>
                  </a:solidFill>
                  <a:latin typeface="Cambria Math"/>
                </a:endParaRPr>
              </a:p>
              <a:p>
                <a:r>
                  <a:rPr lang="en-US" sz="1600" b="1" i="0" dirty="0" smtClean="0">
                    <a:solidFill>
                      <a:srgbClr val="000000"/>
                    </a:solidFill>
                    <a:latin typeface="Cambria Math"/>
                  </a:rPr>
                  <a:t>=</a:t>
                </a:r>
                <a14:m>
                  <m:oMath xmlns:m="http://schemas.openxmlformats.org/officeDocument/2006/math">
                    <m:rad>
                      <m:radPr>
                        <m:degHide m:val="on"/>
                        <m:ctrlPr>
                          <a:rPr lang="en-US" sz="1600" b="1" i="1" dirty="0">
                            <a:solidFill>
                              <a:srgbClr val="000000"/>
                            </a:solidFill>
                            <a:latin typeface="Cambria Math"/>
                          </a:rPr>
                        </m:ctrlPr>
                      </m:radPr>
                      <m:deg/>
                      <m:e>
                        <m:f>
                          <m:fPr>
                            <m:ctrlPr>
                              <a:rPr lang="en-US" sz="1600" b="1" i="1" dirty="0">
                                <a:solidFill>
                                  <a:srgbClr val="000000"/>
                                </a:solidFill>
                                <a:latin typeface="Cambria Math"/>
                              </a:rPr>
                            </m:ctrlPr>
                          </m:fPr>
                          <m:num>
                            <m:sSub>
                              <m:sSubPr>
                                <m:ctrlPr>
                                  <a:rPr lang="en-US" sz="1600" b="1" i="1" dirty="0">
                                    <a:solidFill>
                                      <a:srgbClr val="000000"/>
                                    </a:solidFill>
                                    <a:latin typeface="Cambria Math"/>
                                  </a:rPr>
                                </m:ctrlPr>
                              </m:sSubPr>
                              <m:e>
                                <m:r>
                                  <a:rPr lang="en-US" sz="1600" b="1" dirty="0">
                                    <a:solidFill>
                                      <a:srgbClr val="000000"/>
                                    </a:solidFill>
                                    <a:latin typeface="Cambria Math"/>
                                  </a:rPr>
                                  <m:t>𝐆</m:t>
                                </m:r>
                              </m:e>
                              <m:sub>
                                <m:r>
                                  <a:rPr lang="en-US" sz="1600" b="1" dirty="0">
                                    <a:solidFill>
                                      <a:srgbClr val="000000"/>
                                    </a:solidFill>
                                    <a:latin typeface="Cambria Math"/>
                                  </a:rPr>
                                  <m:t>𝐮</m:t>
                                </m:r>
                              </m:sub>
                            </m:sSub>
                          </m:num>
                          <m:den>
                            <m:sSub>
                              <m:sSubPr>
                                <m:ctrlPr>
                                  <a:rPr lang="en-US" sz="1600" b="1" i="1" dirty="0">
                                    <a:solidFill>
                                      <a:srgbClr val="000000"/>
                                    </a:solidFill>
                                    <a:latin typeface="Cambria Math"/>
                                  </a:rPr>
                                </m:ctrlPr>
                              </m:sSubPr>
                              <m:e>
                                <m:r>
                                  <a:rPr lang="en-US" sz="1600" b="1" dirty="0">
                                    <a:solidFill>
                                      <a:srgbClr val="000000"/>
                                    </a:solidFill>
                                    <a:latin typeface="Cambria Math"/>
                                  </a:rPr>
                                  <m:t>𝐑</m:t>
                                </m:r>
                              </m:e>
                              <m:sub>
                                <m:r>
                                  <a:rPr lang="en-US" sz="1600" b="1" dirty="0">
                                    <a:solidFill>
                                      <a:srgbClr val="000000"/>
                                    </a:solidFill>
                                    <a:latin typeface="Cambria Math"/>
                                  </a:rPr>
                                  <m:t>𝐧</m:t>
                                </m:r>
                              </m:sub>
                            </m:sSub>
                          </m:den>
                        </m:f>
                        <m:r>
                          <a:rPr lang="en-US" sz="1600" b="1" i="1" dirty="0">
                            <a:solidFill>
                              <a:srgbClr val="000000"/>
                            </a:solidFill>
                            <a:latin typeface="Cambria Math"/>
                          </a:rPr>
                          <m:t>+</m:t>
                        </m:r>
                        <m:sSup>
                          <m:sSupPr>
                            <m:ctrlPr>
                              <a:rPr lang="en-US" sz="1600" b="1" i="1">
                                <a:solidFill>
                                  <a:srgbClr val="000000"/>
                                </a:solidFill>
                                <a:latin typeface="Cambria Math"/>
                              </a:rPr>
                            </m:ctrlPr>
                          </m:sSupPr>
                          <m:e>
                            <m:sSub>
                              <m:sSubPr>
                                <m:ctrlPr>
                                  <a:rPr lang="en-US" sz="1600" b="1" i="1" dirty="0">
                                    <a:solidFill>
                                      <a:srgbClr val="000000"/>
                                    </a:solidFill>
                                    <a:latin typeface="Cambria Math"/>
                                  </a:rPr>
                                </m:ctrlPr>
                              </m:sSubPr>
                              <m:e>
                                <m:r>
                                  <a:rPr lang="en-US" sz="1600" b="1" dirty="0">
                                    <a:solidFill>
                                      <a:srgbClr val="000000"/>
                                    </a:solidFill>
                                    <a:latin typeface="Cambria Math"/>
                                  </a:rPr>
                                  <m:t>𝐆</m:t>
                                </m:r>
                              </m:e>
                              <m:sub>
                                <m:r>
                                  <a:rPr lang="en-US" sz="1600" b="1" dirty="0">
                                    <a:solidFill>
                                      <a:srgbClr val="000000"/>
                                    </a:solidFill>
                                    <a:latin typeface="Cambria Math"/>
                                  </a:rPr>
                                  <m:t>𝐜</m:t>
                                </m:r>
                              </m:sub>
                            </m:sSub>
                          </m:e>
                          <m:sup>
                            <m:r>
                              <a:rPr lang="en-US" sz="1600" b="1" i="1">
                                <a:solidFill>
                                  <a:srgbClr val="000000"/>
                                </a:solidFill>
                                <a:latin typeface="Cambria Math"/>
                              </a:rPr>
                              <m:t>𝟐</m:t>
                            </m:r>
                          </m:sup>
                        </m:sSup>
                      </m:e>
                    </m:rad>
                    <m:r>
                      <a:rPr lang="en-US" sz="1600" b="1" i="1" dirty="0" smtClean="0">
                        <a:solidFill>
                          <a:srgbClr val="000000"/>
                        </a:solidFill>
                        <a:latin typeface="Cambria Math"/>
                      </a:rPr>
                      <m:t>−</m:t>
                    </m:r>
                    <m:r>
                      <a:rPr lang="en-US" sz="1600" b="1" i="1" dirty="0">
                        <a:solidFill>
                          <a:srgbClr val="000000"/>
                        </a:solidFill>
                        <a:latin typeface="Cambria Math"/>
                      </a:rPr>
                      <m:t>𝒋</m:t>
                    </m:r>
                    <m:sSub>
                      <m:sSubPr>
                        <m:ctrlPr>
                          <a:rPr lang="en-US" sz="1600" b="1" i="1" dirty="0">
                            <a:solidFill>
                              <a:srgbClr val="000000"/>
                            </a:solidFill>
                            <a:latin typeface="Cambria Math"/>
                          </a:rPr>
                        </m:ctrlPr>
                      </m:sSubPr>
                      <m:e>
                        <m:r>
                          <a:rPr lang="en-US" sz="1600" b="1" dirty="0">
                            <a:solidFill>
                              <a:srgbClr val="000000"/>
                            </a:solidFill>
                            <a:latin typeface="Cambria Math"/>
                          </a:rPr>
                          <m:t>𝐁</m:t>
                        </m:r>
                      </m:e>
                      <m:sub>
                        <m:r>
                          <a:rPr lang="en-US" sz="1600" b="1" i="0" dirty="0" smtClean="0">
                            <a:solidFill>
                              <a:srgbClr val="000000"/>
                            </a:solidFill>
                            <a:latin typeface="Cambria Math"/>
                          </a:rPr>
                          <m:t>𝐜</m:t>
                        </m:r>
                      </m:sub>
                    </m:sSub>
                  </m:oMath>
                </a14:m>
                <a:endParaRPr lang="en-US" sz="1600" b="1" i="0" dirty="0" smtClean="0">
                  <a:solidFill>
                    <a:srgbClr val="000000"/>
                  </a:solidFill>
                  <a:latin typeface="Cambria Math"/>
                </a:endParaRPr>
              </a:p>
            </p:txBody>
          </p:sp>
        </mc:Choice>
        <mc:Fallback xmlns="">
          <p:sp>
            <p:nvSpPr>
              <p:cNvPr id="9" name="TextBox 8"/>
              <p:cNvSpPr txBox="1">
                <a:spLocks noRot="1" noChangeAspect="1" noMove="1" noResize="1" noEditPoints="1" noAdjustHandles="1" noChangeArrowheads="1" noChangeShapeType="1" noTextEdit="1"/>
              </p:cNvSpPr>
              <p:nvPr/>
            </p:nvSpPr>
            <p:spPr>
              <a:xfrm>
                <a:off x="3124200" y="4419600"/>
                <a:ext cx="2243781" cy="1107932"/>
              </a:xfrm>
              <a:prstGeom prst="rect">
                <a:avLst/>
              </a:prstGeom>
              <a:blipFill rotWithShape="1">
                <a:blip r:embed="rId3"/>
                <a:stretch>
                  <a:fillRect l="-1630"/>
                </a:stretch>
              </a:blipFill>
            </p:spPr>
            <p:txBody>
              <a:bodyPr/>
              <a:lstStyle/>
              <a:p>
                <a:r>
                  <a:rPr lang="en-US">
                    <a:noFill/>
                  </a:rPr>
                  <a:t> </a:t>
                </a:r>
              </a:p>
            </p:txBody>
          </p:sp>
        </mc:Fallback>
      </mc:AlternateContent>
      <p:sp>
        <p:nvSpPr>
          <p:cNvPr id="10" name="Rectangle 9"/>
          <p:cNvSpPr/>
          <p:nvPr/>
        </p:nvSpPr>
        <p:spPr>
          <a:xfrm>
            <a:off x="3140676" y="4868562"/>
            <a:ext cx="1752600" cy="72693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Slide Number Placeholder 10"/>
          <p:cNvSpPr>
            <a:spLocks noGrp="1"/>
          </p:cNvSpPr>
          <p:nvPr>
            <p:ph type="sldNum" sz="quarter" idx="11"/>
          </p:nvPr>
        </p:nvSpPr>
        <p:spPr/>
        <p:txBody>
          <a:bodyPr/>
          <a:lstStyle/>
          <a:p>
            <a:pPr>
              <a:defRPr/>
            </a:pPr>
            <a:fld id="{18299DBC-902B-41D7-A3A4-44EB87A37C73}" type="slidenum">
              <a:rPr lang="en-US" smtClean="0"/>
              <a:pPr>
                <a:defRPr/>
              </a:pPr>
              <a:t>61</a:t>
            </a:fld>
            <a:endParaRPr lang="en-US"/>
          </a:p>
        </p:txBody>
      </p:sp>
    </p:spTree>
    <p:extLst>
      <p:ext uri="{BB962C8B-B14F-4D97-AF65-F5344CB8AC3E}">
        <p14:creationId xmlns:p14="http://schemas.microsoft.com/office/powerpoint/2010/main" val="2992002264"/>
      </p:ext>
    </p:extLst>
  </p:cSld>
  <p:clrMapOvr>
    <a:masterClrMapping/>
  </p:clrMapOvr>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639762"/>
            <a:ext cx="8229600" cy="655638"/>
          </a:xfrm>
        </p:spPr>
        <p:txBody>
          <a:bodyPr/>
          <a:lstStyle/>
          <a:p>
            <a:r>
              <a:rPr lang="en-US" dirty="0" smtClean="0"/>
              <a:t>Classical 2-Port Noise Theory (7)</a:t>
            </a:r>
            <a:endParaRPr lang="en-US" dirty="0"/>
          </a:p>
        </p:txBody>
      </p:sp>
      <p:sp>
        <p:nvSpPr>
          <p:cNvPr id="5" name="TextBox 2"/>
          <p:cNvSpPr txBox="1">
            <a:spLocks noChangeArrowheads="1"/>
          </p:cNvSpPr>
          <p:nvPr/>
        </p:nvSpPr>
        <p:spPr bwMode="auto">
          <a:xfrm>
            <a:off x="1295400" y="1295400"/>
            <a:ext cx="70866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By substituting the </a:t>
            </a:r>
            <a:r>
              <a:rPr lang="en-US" b="1" dirty="0" err="1" smtClean="0">
                <a:solidFill>
                  <a:srgbClr val="000000"/>
                </a:solidFill>
                <a:latin typeface="Franklin Gothic Medium Cond" pitchFamily="34" charset="0"/>
              </a:rPr>
              <a:t>Y</a:t>
            </a:r>
            <a:r>
              <a:rPr lang="en-US" b="1" baseline="-25000" dirty="0" err="1" smtClean="0">
                <a:solidFill>
                  <a:srgbClr val="000000"/>
                </a:solidFill>
                <a:latin typeface="Franklin Gothic Medium Cond" pitchFamily="34" charset="0"/>
              </a:rPr>
              <a:t>s,opt</a:t>
            </a:r>
            <a:r>
              <a:rPr lang="en-US" b="1" dirty="0" smtClean="0">
                <a:solidFill>
                  <a:srgbClr val="000000"/>
                </a:solidFill>
                <a:latin typeface="Franklin Gothic Medium Cond" pitchFamily="34" charset="0"/>
              </a:rPr>
              <a:t> into the noise factor equation, we can get minimum noise factor of a system. </a:t>
            </a:r>
            <a:endParaRPr lang="en-US" b="1"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8" name="TextBox 7"/>
              <p:cNvSpPr txBox="1"/>
              <p:nvPr/>
            </p:nvSpPr>
            <p:spPr>
              <a:xfrm>
                <a:off x="2133600" y="1981200"/>
                <a:ext cx="3352800" cy="1534459"/>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1600" b="1" i="1" dirty="0" smtClean="0">
                              <a:solidFill>
                                <a:srgbClr val="000000"/>
                              </a:solidFill>
                              <a:latin typeface="Cambria Math"/>
                            </a:rPr>
                          </m:ctrlPr>
                        </m:sSubPr>
                        <m:e>
                          <m:r>
                            <a:rPr lang="en-US" sz="1600" b="1" i="0" dirty="0" smtClean="0">
                              <a:solidFill>
                                <a:srgbClr val="000000"/>
                              </a:solidFill>
                              <a:latin typeface="Cambria Math"/>
                            </a:rPr>
                            <m:t>𝐅</m:t>
                          </m:r>
                        </m:e>
                        <m:sub>
                          <m:r>
                            <a:rPr lang="en-US" sz="1600" b="1" i="0" dirty="0" smtClean="0">
                              <a:solidFill>
                                <a:srgbClr val="000000"/>
                              </a:solidFill>
                              <a:latin typeface="Cambria Math"/>
                            </a:rPr>
                            <m:t>𝐦𝐢𝐧</m:t>
                          </m:r>
                        </m:sub>
                      </m:sSub>
                      <m:r>
                        <a:rPr lang="en-US" sz="1600" b="1" i="1">
                          <a:solidFill>
                            <a:srgbClr val="000000"/>
                          </a:solidFill>
                          <a:latin typeface="Cambria Math"/>
                        </a:rPr>
                        <m:t>=</m:t>
                      </m:r>
                      <m:r>
                        <a:rPr lang="en-US" sz="1600" b="1">
                          <a:solidFill>
                            <a:srgbClr val="000000"/>
                          </a:solidFill>
                          <a:latin typeface="Cambria Math"/>
                        </a:rPr>
                        <m:t>𝟏</m:t>
                      </m:r>
                      <m:r>
                        <a:rPr lang="en-US" sz="1600" b="1">
                          <a:solidFill>
                            <a:srgbClr val="000000"/>
                          </a:solidFill>
                          <a:latin typeface="Cambria Math"/>
                        </a:rPr>
                        <m:t>+</m:t>
                      </m:r>
                      <m:f>
                        <m:fPr>
                          <m:ctrlPr>
                            <a:rPr lang="en-US" sz="1600" b="1" i="1">
                              <a:solidFill>
                                <a:srgbClr val="000000"/>
                              </a:solidFill>
                              <a:latin typeface="Cambria Math"/>
                            </a:rPr>
                          </m:ctrlPr>
                        </m:fPr>
                        <m:num>
                          <m:sSub>
                            <m:sSubPr>
                              <m:ctrlPr>
                                <a:rPr lang="en-US" sz="1600" b="1" i="1" dirty="0">
                                  <a:solidFill>
                                    <a:srgbClr val="000000"/>
                                  </a:solidFill>
                                  <a:latin typeface="Cambria Math"/>
                                </a:rPr>
                              </m:ctrlPr>
                            </m:sSubPr>
                            <m:e>
                              <m:r>
                                <a:rPr lang="en-US" sz="1600" b="1" dirty="0">
                                  <a:solidFill>
                                    <a:srgbClr val="000000"/>
                                  </a:solidFill>
                                  <a:latin typeface="Cambria Math"/>
                                </a:rPr>
                                <m:t>𝐆</m:t>
                              </m:r>
                            </m:e>
                            <m:sub>
                              <m:r>
                                <a:rPr lang="en-US" sz="1600" b="1" dirty="0">
                                  <a:solidFill>
                                    <a:srgbClr val="000000"/>
                                  </a:solidFill>
                                  <a:latin typeface="Cambria Math"/>
                                </a:rPr>
                                <m:t>𝐮</m:t>
                              </m:r>
                            </m:sub>
                          </m:sSub>
                          <m:r>
                            <a:rPr lang="en-US" sz="1600" b="1" i="1">
                              <a:solidFill>
                                <a:srgbClr val="000000"/>
                              </a:solidFill>
                              <a:latin typeface="Cambria Math"/>
                            </a:rPr>
                            <m:t>+</m:t>
                          </m:r>
                          <m:sSup>
                            <m:sSupPr>
                              <m:ctrlPr>
                                <a:rPr lang="en-US" sz="1600" b="1" i="1">
                                  <a:solidFill>
                                    <a:srgbClr val="000000"/>
                                  </a:solidFill>
                                  <a:latin typeface="Cambria Math"/>
                                </a:rPr>
                              </m:ctrlPr>
                            </m:sSupPr>
                            <m:e>
                              <m:d>
                                <m:dPr>
                                  <m:ctrlPr>
                                    <a:rPr lang="en-US" sz="1600" b="1" i="1">
                                      <a:solidFill>
                                        <a:srgbClr val="000000"/>
                                      </a:solidFill>
                                      <a:latin typeface="Cambria Math"/>
                                    </a:rPr>
                                  </m:ctrlPr>
                                </m:d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𝐆</m:t>
                                      </m:r>
                                    </m:e>
                                    <m:sub>
                                      <m:r>
                                        <a:rPr lang="en-US" sz="1600" b="1" dirty="0">
                                          <a:solidFill>
                                            <a:srgbClr val="000000"/>
                                          </a:solidFill>
                                          <a:latin typeface="Cambria Math"/>
                                        </a:rPr>
                                        <m:t>𝐬</m:t>
                                      </m:r>
                                      <m:r>
                                        <a:rPr lang="en-US" sz="1600" b="1" dirty="0">
                                          <a:solidFill>
                                            <a:srgbClr val="000000"/>
                                          </a:solidFill>
                                          <a:latin typeface="Cambria Math"/>
                                        </a:rPr>
                                        <m:t>,</m:t>
                                      </m:r>
                                      <m:r>
                                        <a:rPr lang="en-US" sz="1600" b="1" dirty="0">
                                          <a:solidFill>
                                            <a:srgbClr val="000000"/>
                                          </a:solidFill>
                                          <a:latin typeface="Cambria Math"/>
                                        </a:rPr>
                                        <m:t>𝐨𝐩𝐭</m:t>
                                      </m:r>
                                    </m:sub>
                                  </m:sSub>
                                  <m:r>
                                    <a:rPr lang="en-US" sz="1600" b="1" i="1">
                                      <a:solidFill>
                                        <a:srgbClr val="000000"/>
                                      </a:solidFill>
                                      <a:latin typeface="Cambria Math"/>
                                      <a:ea typeface="Cambria Math"/>
                                    </a:rPr>
                                    <m:t>+</m:t>
                                  </m:r>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𝐆</m:t>
                                      </m:r>
                                    </m:e>
                                    <m:sub>
                                      <m:r>
                                        <a:rPr lang="en-US" sz="1600" b="1">
                                          <a:solidFill>
                                            <a:srgbClr val="000000"/>
                                          </a:solidFill>
                                          <a:latin typeface="Cambria Math"/>
                                          <a:ea typeface="Cambria Math"/>
                                        </a:rPr>
                                        <m:t>𝐜</m:t>
                                      </m:r>
                                    </m:sub>
                                  </m:sSub>
                                </m:e>
                              </m:d>
                            </m:e>
                            <m:sup>
                              <m:r>
                                <a:rPr lang="en-US" sz="1600" b="1" i="1">
                                  <a:solidFill>
                                    <a:srgbClr val="000000"/>
                                  </a:solidFill>
                                  <a:latin typeface="Cambria Math"/>
                                </a:rPr>
                                <m:t>𝟐</m:t>
                              </m:r>
                            </m:sup>
                          </m:sSup>
                          <m:sSub>
                            <m:sSubPr>
                              <m:ctrlPr>
                                <a:rPr lang="en-US" sz="1600" b="1" i="1" dirty="0">
                                  <a:solidFill>
                                    <a:srgbClr val="000000"/>
                                  </a:solidFill>
                                  <a:latin typeface="Cambria Math"/>
                                </a:rPr>
                              </m:ctrlPr>
                            </m:sSubPr>
                            <m:e>
                              <m:r>
                                <a:rPr lang="en-US" sz="1600" b="1" dirty="0">
                                  <a:solidFill>
                                    <a:srgbClr val="000000"/>
                                  </a:solidFill>
                                  <a:latin typeface="Cambria Math"/>
                                </a:rPr>
                                <m:t>𝐑</m:t>
                              </m:r>
                            </m:e>
                            <m:sub>
                              <m:r>
                                <a:rPr lang="en-US" sz="1600" b="1" dirty="0">
                                  <a:solidFill>
                                    <a:srgbClr val="000000"/>
                                  </a:solidFill>
                                  <a:latin typeface="Cambria Math"/>
                                </a:rPr>
                                <m:t>𝐧</m:t>
                              </m:r>
                            </m:sub>
                          </m:sSub>
                        </m:num>
                        <m:den>
                          <m:sSub>
                            <m:sSubPr>
                              <m:ctrlPr>
                                <a:rPr lang="en-US" sz="1600" b="1" i="1" dirty="0">
                                  <a:solidFill>
                                    <a:srgbClr val="000000"/>
                                  </a:solidFill>
                                  <a:latin typeface="Cambria Math"/>
                                </a:rPr>
                              </m:ctrlPr>
                            </m:sSubPr>
                            <m:e>
                              <m:r>
                                <a:rPr lang="en-US" sz="1600" b="1" dirty="0">
                                  <a:solidFill>
                                    <a:srgbClr val="000000"/>
                                  </a:solidFill>
                                  <a:latin typeface="Cambria Math"/>
                                </a:rPr>
                                <m:t>𝐆</m:t>
                              </m:r>
                            </m:e>
                            <m:sub>
                              <m:r>
                                <a:rPr lang="en-US" sz="1600" b="1" dirty="0">
                                  <a:solidFill>
                                    <a:srgbClr val="000000"/>
                                  </a:solidFill>
                                  <a:latin typeface="Cambria Math"/>
                                </a:rPr>
                                <m:t>𝐬</m:t>
                              </m:r>
                              <m:r>
                                <a:rPr lang="en-US" sz="1600" b="1" i="0" dirty="0" smtClean="0">
                                  <a:solidFill>
                                    <a:srgbClr val="000000"/>
                                  </a:solidFill>
                                  <a:latin typeface="Cambria Math"/>
                                </a:rPr>
                                <m:t>,</m:t>
                              </m:r>
                              <m:r>
                                <a:rPr lang="en-US" sz="1600" b="1" i="0" dirty="0" smtClean="0">
                                  <a:solidFill>
                                    <a:srgbClr val="000000"/>
                                  </a:solidFill>
                                  <a:latin typeface="Cambria Math"/>
                                </a:rPr>
                                <m:t>𝐨𝐩𝐭</m:t>
                              </m:r>
                            </m:sub>
                          </m:sSub>
                        </m:den>
                      </m:f>
                    </m:oMath>
                  </m:oMathPara>
                </a14:m>
                <a:endParaRPr lang="en-US" sz="1600" b="1" dirty="0" smtClean="0">
                  <a:solidFill>
                    <a:srgbClr val="000000"/>
                  </a:solidFill>
                </a:endParaRPr>
              </a:p>
              <a:p>
                <a:endParaRPr lang="en-US" sz="1600" b="1" dirty="0" smtClean="0">
                  <a:solidFill>
                    <a:srgbClr val="000000"/>
                  </a:solidFill>
                </a:endParaRPr>
              </a:p>
              <a:p>
                <a:r>
                  <a:rPr lang="en-US" sz="1600" b="1" dirty="0">
                    <a:solidFill>
                      <a:srgbClr val="000000"/>
                    </a:solidFill>
                    <a:latin typeface="Cambria Math"/>
                  </a:rPr>
                  <a:t>=</a:t>
                </a:r>
                <a14:m>
                  <m:oMath xmlns:m="http://schemas.openxmlformats.org/officeDocument/2006/math">
                    <m:r>
                      <a:rPr lang="en-US" sz="1600" b="1" i="0" dirty="0" smtClean="0">
                        <a:solidFill>
                          <a:srgbClr val="000000"/>
                        </a:solidFill>
                        <a:latin typeface="Cambria Math"/>
                      </a:rPr>
                      <m:t>𝟏</m:t>
                    </m:r>
                    <m:r>
                      <a:rPr lang="en-US" sz="1600" b="1" i="0" dirty="0" smtClean="0">
                        <a:solidFill>
                          <a:srgbClr val="000000"/>
                        </a:solidFill>
                        <a:latin typeface="Cambria Math"/>
                      </a:rPr>
                      <m:t>+</m:t>
                    </m:r>
                    <m:r>
                      <a:rPr lang="en-US" sz="1600" b="1" i="0" dirty="0" smtClean="0">
                        <a:solidFill>
                          <a:srgbClr val="000000"/>
                        </a:solidFill>
                        <a:latin typeface="Cambria Math"/>
                      </a:rPr>
                      <m:t>𝟐</m:t>
                    </m:r>
                    <m:sSub>
                      <m:sSubPr>
                        <m:ctrlPr>
                          <a:rPr lang="en-US" sz="1600" b="1" i="1" dirty="0">
                            <a:solidFill>
                              <a:srgbClr val="000000"/>
                            </a:solidFill>
                            <a:latin typeface="Cambria Math"/>
                          </a:rPr>
                        </m:ctrlPr>
                      </m:sSubPr>
                      <m:e>
                        <m:r>
                          <a:rPr lang="en-US" sz="1600" b="1" dirty="0">
                            <a:solidFill>
                              <a:srgbClr val="000000"/>
                            </a:solidFill>
                            <a:latin typeface="Cambria Math"/>
                          </a:rPr>
                          <m:t>𝐑</m:t>
                        </m:r>
                      </m:e>
                      <m:sub>
                        <m:r>
                          <a:rPr lang="en-US" sz="1600" b="1" dirty="0">
                            <a:solidFill>
                              <a:srgbClr val="000000"/>
                            </a:solidFill>
                            <a:latin typeface="Cambria Math"/>
                          </a:rPr>
                          <m:t>𝐧</m:t>
                        </m:r>
                      </m:sub>
                    </m:sSub>
                    <m:d>
                      <m:dPr>
                        <m:ctrlPr>
                          <a:rPr lang="en-US" sz="1600" b="1" i="1" dirty="0" smtClean="0">
                            <a:solidFill>
                              <a:srgbClr val="000000"/>
                            </a:solidFill>
                            <a:latin typeface="Cambria Math"/>
                          </a:rPr>
                        </m:ctrlPr>
                      </m:dPr>
                      <m:e>
                        <m:rad>
                          <m:radPr>
                            <m:degHide m:val="on"/>
                            <m:ctrlPr>
                              <a:rPr lang="en-US" sz="1600" b="1" i="1" dirty="0">
                                <a:solidFill>
                                  <a:srgbClr val="000000"/>
                                </a:solidFill>
                                <a:latin typeface="Cambria Math"/>
                              </a:rPr>
                            </m:ctrlPr>
                          </m:radPr>
                          <m:deg/>
                          <m:e>
                            <m:f>
                              <m:fPr>
                                <m:ctrlPr>
                                  <a:rPr lang="en-US" sz="1600" b="1" i="1" dirty="0">
                                    <a:solidFill>
                                      <a:srgbClr val="000000"/>
                                    </a:solidFill>
                                    <a:latin typeface="Cambria Math"/>
                                  </a:rPr>
                                </m:ctrlPr>
                              </m:fPr>
                              <m:num>
                                <m:sSub>
                                  <m:sSubPr>
                                    <m:ctrlPr>
                                      <a:rPr lang="en-US" sz="1600" b="1" i="1" dirty="0">
                                        <a:solidFill>
                                          <a:srgbClr val="000000"/>
                                        </a:solidFill>
                                        <a:latin typeface="Cambria Math"/>
                                      </a:rPr>
                                    </m:ctrlPr>
                                  </m:sSubPr>
                                  <m:e>
                                    <m:r>
                                      <a:rPr lang="en-US" sz="1600" b="1" dirty="0">
                                        <a:solidFill>
                                          <a:srgbClr val="000000"/>
                                        </a:solidFill>
                                        <a:latin typeface="Cambria Math"/>
                                      </a:rPr>
                                      <m:t>𝐆</m:t>
                                    </m:r>
                                  </m:e>
                                  <m:sub>
                                    <m:r>
                                      <a:rPr lang="en-US" sz="1600" b="1" dirty="0">
                                        <a:solidFill>
                                          <a:srgbClr val="000000"/>
                                        </a:solidFill>
                                        <a:latin typeface="Cambria Math"/>
                                      </a:rPr>
                                      <m:t>𝐮</m:t>
                                    </m:r>
                                  </m:sub>
                                </m:sSub>
                              </m:num>
                              <m:den>
                                <m:sSub>
                                  <m:sSubPr>
                                    <m:ctrlPr>
                                      <a:rPr lang="en-US" sz="1600" b="1" i="1" dirty="0">
                                        <a:solidFill>
                                          <a:srgbClr val="000000"/>
                                        </a:solidFill>
                                        <a:latin typeface="Cambria Math"/>
                                      </a:rPr>
                                    </m:ctrlPr>
                                  </m:sSubPr>
                                  <m:e>
                                    <m:r>
                                      <a:rPr lang="en-US" sz="1600" b="1" dirty="0">
                                        <a:solidFill>
                                          <a:srgbClr val="000000"/>
                                        </a:solidFill>
                                        <a:latin typeface="Cambria Math"/>
                                      </a:rPr>
                                      <m:t>𝐑</m:t>
                                    </m:r>
                                  </m:e>
                                  <m:sub>
                                    <m:r>
                                      <a:rPr lang="en-US" sz="1600" b="1" dirty="0">
                                        <a:solidFill>
                                          <a:srgbClr val="000000"/>
                                        </a:solidFill>
                                        <a:latin typeface="Cambria Math"/>
                                      </a:rPr>
                                      <m:t>𝐧</m:t>
                                    </m:r>
                                  </m:sub>
                                </m:sSub>
                              </m:den>
                            </m:f>
                            <m:r>
                              <a:rPr lang="en-US" sz="1600" b="1" i="1" dirty="0">
                                <a:solidFill>
                                  <a:srgbClr val="000000"/>
                                </a:solidFill>
                                <a:latin typeface="Cambria Math"/>
                              </a:rPr>
                              <m:t>+</m:t>
                            </m:r>
                            <m:sSup>
                              <m:sSupPr>
                                <m:ctrlPr>
                                  <a:rPr lang="en-US" sz="1600" b="1" i="1">
                                    <a:solidFill>
                                      <a:srgbClr val="000000"/>
                                    </a:solidFill>
                                    <a:latin typeface="Cambria Math"/>
                                  </a:rPr>
                                </m:ctrlPr>
                              </m:sSupPr>
                              <m:e>
                                <m:sSub>
                                  <m:sSubPr>
                                    <m:ctrlPr>
                                      <a:rPr lang="en-US" sz="1600" b="1" i="1" dirty="0">
                                        <a:solidFill>
                                          <a:srgbClr val="000000"/>
                                        </a:solidFill>
                                        <a:latin typeface="Cambria Math"/>
                                      </a:rPr>
                                    </m:ctrlPr>
                                  </m:sSubPr>
                                  <m:e>
                                    <m:r>
                                      <a:rPr lang="en-US" sz="1600" b="1" dirty="0">
                                        <a:solidFill>
                                          <a:srgbClr val="000000"/>
                                        </a:solidFill>
                                        <a:latin typeface="Cambria Math"/>
                                      </a:rPr>
                                      <m:t>𝐆</m:t>
                                    </m:r>
                                  </m:e>
                                  <m:sub>
                                    <m:r>
                                      <a:rPr lang="en-US" sz="1600" b="1" dirty="0">
                                        <a:solidFill>
                                          <a:srgbClr val="000000"/>
                                        </a:solidFill>
                                        <a:latin typeface="Cambria Math"/>
                                      </a:rPr>
                                      <m:t>𝐜</m:t>
                                    </m:r>
                                  </m:sub>
                                </m:sSub>
                              </m:e>
                              <m:sup>
                                <m:r>
                                  <a:rPr lang="en-US" sz="1600" b="1" i="1">
                                    <a:solidFill>
                                      <a:srgbClr val="000000"/>
                                    </a:solidFill>
                                    <a:latin typeface="Cambria Math"/>
                                  </a:rPr>
                                  <m:t>𝟐</m:t>
                                </m:r>
                              </m:sup>
                            </m:sSup>
                          </m:e>
                        </m:rad>
                        <m:r>
                          <a:rPr lang="en-US" sz="1600" b="1" i="1" smtClean="0">
                            <a:solidFill>
                              <a:srgbClr val="000000"/>
                            </a:solidFill>
                            <a:latin typeface="Cambria Math"/>
                          </a:rPr>
                          <m:t>+</m:t>
                        </m:r>
                        <m:sSub>
                          <m:sSubPr>
                            <m:ctrlPr>
                              <a:rPr lang="en-US" sz="1600" b="1" i="1" dirty="0">
                                <a:solidFill>
                                  <a:srgbClr val="000000"/>
                                </a:solidFill>
                                <a:latin typeface="Cambria Math"/>
                              </a:rPr>
                            </m:ctrlPr>
                          </m:sSubPr>
                          <m:e>
                            <m:r>
                              <a:rPr lang="en-US" sz="1600" b="1" dirty="0">
                                <a:solidFill>
                                  <a:srgbClr val="000000"/>
                                </a:solidFill>
                                <a:latin typeface="Cambria Math"/>
                              </a:rPr>
                              <m:t>𝐆</m:t>
                            </m:r>
                          </m:e>
                          <m:sub>
                            <m:r>
                              <a:rPr lang="en-US" sz="1600" b="1" dirty="0">
                                <a:solidFill>
                                  <a:srgbClr val="000000"/>
                                </a:solidFill>
                                <a:latin typeface="Cambria Math"/>
                              </a:rPr>
                              <m:t>𝐜</m:t>
                            </m:r>
                          </m:sub>
                        </m:sSub>
                      </m:e>
                    </m:d>
                  </m:oMath>
                </a14:m>
                <a:endParaRPr lang="en-US" sz="1600" b="1" dirty="0">
                  <a:solidFill>
                    <a:srgbClr val="000000"/>
                  </a:solidFill>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2133600" y="1981200"/>
                <a:ext cx="3352800" cy="1534459"/>
              </a:xfrm>
              <a:prstGeom prst="rect">
                <a:avLst/>
              </a:prstGeom>
              <a:blipFill rotWithShape="1">
                <a:blip r:embed="rId2"/>
                <a:stretch>
                  <a:fillRect l="-909"/>
                </a:stretch>
              </a:blipFill>
            </p:spPr>
            <p:txBody>
              <a:bodyPr/>
              <a:lstStyle/>
              <a:p>
                <a:r>
                  <a:rPr lang="en-US">
                    <a:noFill/>
                  </a:rPr>
                  <a:t> </a:t>
                </a:r>
              </a:p>
            </p:txBody>
          </p:sp>
        </mc:Fallback>
      </mc:AlternateContent>
      <p:sp>
        <p:nvSpPr>
          <p:cNvPr id="11" name="Rectangle 10"/>
          <p:cNvSpPr/>
          <p:nvPr/>
        </p:nvSpPr>
        <p:spPr>
          <a:xfrm>
            <a:off x="2208770" y="2780488"/>
            <a:ext cx="2596978" cy="792673"/>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2"/>
          <p:cNvSpPr txBox="1">
            <a:spLocks noChangeArrowheads="1"/>
          </p:cNvSpPr>
          <p:nvPr/>
        </p:nvSpPr>
        <p:spPr bwMode="auto">
          <a:xfrm>
            <a:off x="1295400" y="3886200"/>
            <a:ext cx="70866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A general equation of noise factor can be expressed using the </a:t>
            </a:r>
            <a:r>
              <a:rPr lang="en-US" b="1" dirty="0" err="1" smtClean="0">
                <a:solidFill>
                  <a:srgbClr val="000000"/>
                </a:solidFill>
                <a:latin typeface="Franklin Gothic Medium Cond" pitchFamily="34" charset="0"/>
              </a:rPr>
              <a:t>F</a:t>
            </a:r>
            <a:r>
              <a:rPr lang="en-US" b="1" baseline="-25000" dirty="0" err="1" smtClean="0">
                <a:solidFill>
                  <a:srgbClr val="000000"/>
                </a:solidFill>
                <a:latin typeface="Franklin Gothic Medium Cond" pitchFamily="34" charset="0"/>
              </a:rPr>
              <a:t>min</a:t>
            </a:r>
            <a:r>
              <a:rPr lang="en-US" b="1" dirty="0" smtClean="0">
                <a:solidFill>
                  <a:srgbClr val="000000"/>
                </a:solidFill>
                <a:latin typeface="Franklin Gothic Medium Cond" pitchFamily="34" charset="0"/>
              </a:rPr>
              <a:t> as:. </a:t>
            </a:r>
            <a:endParaRPr lang="en-US" b="1"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13" name="TextBox 12"/>
              <p:cNvSpPr txBox="1"/>
              <p:nvPr/>
            </p:nvSpPr>
            <p:spPr>
              <a:xfrm>
                <a:off x="2208770" y="4343400"/>
                <a:ext cx="2744230" cy="594778"/>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en-US" sz="1600" b="1" dirty="0" smtClean="0">
                          <a:solidFill>
                            <a:srgbClr val="000000"/>
                          </a:solidFill>
                          <a:latin typeface="Cambria Math"/>
                        </a:rPr>
                        <m:t>𝐅</m:t>
                      </m:r>
                      <m:r>
                        <a:rPr lang="en-US" sz="1600" b="1" i="1">
                          <a:solidFill>
                            <a:srgbClr val="000000"/>
                          </a:solidFill>
                          <a:latin typeface="Cambria Math"/>
                        </a:rPr>
                        <m:t>=</m:t>
                      </m:r>
                      <m:sSub>
                        <m:sSubPr>
                          <m:ctrlPr>
                            <a:rPr lang="en-US" sz="1600" b="1" i="1" dirty="0">
                              <a:solidFill>
                                <a:srgbClr val="000000"/>
                              </a:solidFill>
                              <a:latin typeface="Cambria Math"/>
                            </a:rPr>
                          </m:ctrlPr>
                        </m:sSubPr>
                        <m:e>
                          <m:r>
                            <a:rPr lang="en-US" sz="1600" b="1" dirty="0">
                              <a:solidFill>
                                <a:srgbClr val="000000"/>
                              </a:solidFill>
                              <a:latin typeface="Cambria Math"/>
                            </a:rPr>
                            <m:t>𝐅</m:t>
                          </m:r>
                        </m:e>
                        <m:sub>
                          <m:r>
                            <a:rPr lang="en-US" sz="1600" b="1" dirty="0">
                              <a:solidFill>
                                <a:srgbClr val="000000"/>
                              </a:solidFill>
                              <a:latin typeface="Cambria Math"/>
                            </a:rPr>
                            <m:t>𝐦𝐢𝐧</m:t>
                          </m:r>
                        </m:sub>
                      </m:sSub>
                      <m:r>
                        <a:rPr lang="en-US" sz="1600" b="1">
                          <a:solidFill>
                            <a:srgbClr val="000000"/>
                          </a:solidFill>
                          <a:latin typeface="Cambria Math"/>
                        </a:rPr>
                        <m:t>+</m:t>
                      </m:r>
                      <m:f>
                        <m:fPr>
                          <m:ctrlPr>
                            <a:rPr lang="en-US" sz="1600" b="1" i="1" smtClean="0">
                              <a:solidFill>
                                <a:srgbClr val="000000"/>
                              </a:solidFill>
                              <a:latin typeface="Cambria Math"/>
                            </a:rPr>
                          </m:ctrlPr>
                        </m:fPr>
                        <m:num>
                          <m:sSub>
                            <m:sSubPr>
                              <m:ctrlPr>
                                <a:rPr lang="en-US" sz="1600" b="1" i="1" dirty="0">
                                  <a:solidFill>
                                    <a:srgbClr val="000000"/>
                                  </a:solidFill>
                                  <a:latin typeface="Cambria Math"/>
                                </a:rPr>
                              </m:ctrlPr>
                            </m:sSubPr>
                            <m:e>
                              <m:r>
                                <a:rPr lang="en-US" sz="1600" b="1" i="0" dirty="0" smtClean="0">
                                  <a:solidFill>
                                    <a:srgbClr val="000000"/>
                                  </a:solidFill>
                                  <a:latin typeface="Cambria Math"/>
                                </a:rPr>
                                <m:t>𝐑</m:t>
                              </m:r>
                            </m:e>
                            <m:sub>
                              <m:r>
                                <a:rPr lang="en-US" sz="1600" b="1" i="0" dirty="0" smtClean="0">
                                  <a:solidFill>
                                    <a:srgbClr val="000000"/>
                                  </a:solidFill>
                                  <a:latin typeface="Cambria Math"/>
                                </a:rPr>
                                <m:t>𝐧</m:t>
                              </m:r>
                            </m:sub>
                          </m:sSub>
                        </m:num>
                        <m:den>
                          <m:sSub>
                            <m:sSubPr>
                              <m:ctrlPr>
                                <a:rPr lang="en-US" sz="1600" b="1" i="1" dirty="0">
                                  <a:solidFill>
                                    <a:srgbClr val="000000"/>
                                  </a:solidFill>
                                  <a:latin typeface="Cambria Math"/>
                                </a:rPr>
                              </m:ctrlPr>
                            </m:sSubPr>
                            <m:e>
                              <m:r>
                                <a:rPr lang="en-US" sz="1600" b="1" dirty="0">
                                  <a:solidFill>
                                    <a:srgbClr val="000000"/>
                                  </a:solidFill>
                                  <a:latin typeface="Cambria Math"/>
                                </a:rPr>
                                <m:t>𝐆</m:t>
                              </m:r>
                            </m:e>
                            <m:sub>
                              <m:r>
                                <a:rPr lang="en-US" sz="1600" b="1" dirty="0">
                                  <a:solidFill>
                                    <a:srgbClr val="000000"/>
                                  </a:solidFill>
                                  <a:latin typeface="Cambria Math"/>
                                </a:rPr>
                                <m:t>𝐬</m:t>
                              </m:r>
                            </m:sub>
                          </m:sSub>
                        </m:den>
                      </m:f>
                      <m:sSup>
                        <m:sSupPr>
                          <m:ctrlPr>
                            <a:rPr lang="en-US" sz="1600" b="1" i="1" smtClean="0">
                              <a:solidFill>
                                <a:srgbClr val="000000"/>
                              </a:solidFill>
                              <a:latin typeface="Cambria Math"/>
                            </a:rPr>
                          </m:ctrlPr>
                        </m:sSupPr>
                        <m:e>
                          <m:d>
                            <m:dPr>
                              <m:begChr m:val="|"/>
                              <m:endChr m:val="|"/>
                              <m:ctrlPr>
                                <a:rPr lang="en-US" sz="1600" b="1" i="1">
                                  <a:solidFill>
                                    <a:srgbClr val="000000"/>
                                  </a:solidFill>
                                  <a:latin typeface="Cambria Math"/>
                                </a:rPr>
                              </m:ctrlPr>
                            </m:d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𝐘</m:t>
                                  </m:r>
                                </m:e>
                                <m:sub>
                                  <m:r>
                                    <a:rPr lang="en-US" sz="1600" b="1" dirty="0">
                                      <a:solidFill>
                                        <a:srgbClr val="000000"/>
                                      </a:solidFill>
                                      <a:latin typeface="Cambria Math"/>
                                    </a:rPr>
                                    <m:t>𝐬</m:t>
                                  </m:r>
                                </m:sub>
                              </m:sSub>
                              <m:r>
                                <a:rPr lang="en-US" sz="1600" b="1" i="1" dirty="0">
                                  <a:solidFill>
                                    <a:srgbClr val="000000"/>
                                  </a:solidFill>
                                  <a:latin typeface="Cambria Math"/>
                                </a:rPr>
                                <m:t>−</m:t>
                              </m:r>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𝐘</m:t>
                                  </m:r>
                                </m:e>
                                <m:sub>
                                  <m:r>
                                    <a:rPr lang="en-US" sz="1600" b="1" dirty="0">
                                      <a:solidFill>
                                        <a:srgbClr val="000000"/>
                                      </a:solidFill>
                                      <a:latin typeface="Cambria Math"/>
                                    </a:rPr>
                                    <m:t>𝐬</m:t>
                                  </m:r>
                                  <m:r>
                                    <a:rPr lang="en-US" sz="1600" b="1" dirty="0">
                                      <a:solidFill>
                                        <a:srgbClr val="000000"/>
                                      </a:solidFill>
                                      <a:latin typeface="Cambria Math"/>
                                    </a:rPr>
                                    <m:t>,</m:t>
                                  </m:r>
                                  <m:r>
                                    <a:rPr lang="en-US" sz="1600" b="1" dirty="0">
                                      <a:solidFill>
                                        <a:srgbClr val="000000"/>
                                      </a:solidFill>
                                      <a:latin typeface="Cambria Math"/>
                                    </a:rPr>
                                    <m:t>𝐨𝐩𝐭</m:t>
                                  </m:r>
                                </m:sub>
                              </m:sSub>
                            </m:e>
                          </m:d>
                        </m:e>
                        <m:sup>
                          <m:r>
                            <a:rPr lang="en-US" sz="1600" b="1" i="1" smtClean="0">
                              <a:solidFill>
                                <a:srgbClr val="000000"/>
                              </a:solidFill>
                              <a:latin typeface="Cambria Math"/>
                            </a:rPr>
                            <m:t>𝟐</m:t>
                          </m:r>
                        </m:sup>
                      </m:sSup>
                    </m:oMath>
                  </m:oMathPara>
                </a14:m>
                <a:endParaRPr lang="en-US" sz="1600" b="1" dirty="0">
                  <a:solidFill>
                    <a:srgbClr val="000000"/>
                  </a:solidFill>
                </a:endParaRPr>
              </a:p>
            </p:txBody>
          </p:sp>
        </mc:Choice>
        <mc:Fallback xmlns="">
          <p:sp>
            <p:nvSpPr>
              <p:cNvPr id="13" name="TextBox 12"/>
              <p:cNvSpPr txBox="1">
                <a:spLocks noRot="1" noChangeAspect="1" noMove="1" noResize="1" noEditPoints="1" noAdjustHandles="1" noChangeArrowheads="1" noChangeShapeType="1" noTextEdit="1"/>
              </p:cNvSpPr>
              <p:nvPr/>
            </p:nvSpPr>
            <p:spPr>
              <a:xfrm>
                <a:off x="2208770" y="4343400"/>
                <a:ext cx="2744230" cy="594778"/>
              </a:xfrm>
              <a:prstGeom prst="rect">
                <a:avLst/>
              </a:prstGeom>
              <a:blipFill rotWithShape="1">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TextBox 13"/>
              <p:cNvSpPr txBox="1"/>
              <p:nvPr/>
            </p:nvSpPr>
            <p:spPr>
              <a:xfrm>
                <a:off x="4724400" y="4209360"/>
                <a:ext cx="3429000" cy="819840"/>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1600" b="1" i="1" dirty="0" smtClean="0">
                              <a:solidFill>
                                <a:srgbClr val="000000"/>
                              </a:solidFill>
                              <a:latin typeface="Cambria Math"/>
                            </a:rPr>
                          </m:ctrlPr>
                        </m:sSubPr>
                        <m:e>
                          <m:r>
                            <a:rPr lang="en-US" sz="1600" b="1" i="0" dirty="0" smtClean="0">
                              <a:solidFill>
                                <a:srgbClr val="000000"/>
                              </a:solidFill>
                              <a:latin typeface="Cambria Math"/>
                            </a:rPr>
                            <m:t>,</m:t>
                          </m:r>
                          <m:r>
                            <a:rPr lang="en-US" sz="1600" b="1" i="0" dirty="0" smtClean="0">
                              <a:solidFill>
                                <a:srgbClr val="000000"/>
                              </a:solidFill>
                              <a:latin typeface="Cambria Math"/>
                            </a:rPr>
                            <m:t>𝐰𝐡𝐞𝐫𝐞</m:t>
                          </m:r>
                          <m:r>
                            <a:rPr lang="en-US" sz="1600" b="1" i="0" dirty="0" smtClean="0">
                              <a:solidFill>
                                <a:srgbClr val="000000"/>
                              </a:solidFill>
                              <a:latin typeface="Cambria Math"/>
                            </a:rPr>
                            <m:t> </m:t>
                          </m:r>
                          <m:r>
                            <a:rPr lang="en-US" sz="1600" b="1" i="0" dirty="0" smtClean="0">
                              <a:solidFill>
                                <a:srgbClr val="000000"/>
                              </a:solidFill>
                              <a:latin typeface="Cambria Math"/>
                            </a:rPr>
                            <m:t>𝐘</m:t>
                          </m:r>
                        </m:e>
                        <m:sub>
                          <m:r>
                            <a:rPr lang="en-US" sz="1600" b="1" i="0" dirty="0" smtClean="0">
                              <a:solidFill>
                                <a:srgbClr val="000000"/>
                              </a:solidFill>
                              <a:latin typeface="Cambria Math"/>
                            </a:rPr>
                            <m:t>𝐬</m:t>
                          </m:r>
                          <m:r>
                            <a:rPr lang="en-US" sz="1600" b="1" i="0" dirty="0" smtClean="0">
                              <a:solidFill>
                                <a:srgbClr val="000000"/>
                              </a:solidFill>
                              <a:latin typeface="Cambria Math"/>
                            </a:rPr>
                            <m:t>,</m:t>
                          </m:r>
                          <m:r>
                            <a:rPr lang="en-US" sz="1600" b="1" i="0" dirty="0" smtClean="0">
                              <a:solidFill>
                                <a:srgbClr val="000000"/>
                              </a:solidFill>
                              <a:latin typeface="Cambria Math"/>
                            </a:rPr>
                            <m:t>𝐨𝐩𝐭</m:t>
                          </m:r>
                        </m:sub>
                      </m:sSub>
                      <m:r>
                        <a:rPr lang="en-US" sz="1600" b="1" i="1" dirty="0" smtClean="0">
                          <a:solidFill>
                            <a:srgbClr val="000000"/>
                          </a:solidFill>
                          <a:latin typeface="Cambria Math"/>
                        </a:rPr>
                        <m:t>=</m:t>
                      </m:r>
                      <m:rad>
                        <m:radPr>
                          <m:degHide m:val="on"/>
                          <m:ctrlPr>
                            <a:rPr lang="en-US" sz="1600" b="1" i="1" dirty="0">
                              <a:solidFill>
                                <a:srgbClr val="000000"/>
                              </a:solidFill>
                              <a:latin typeface="Cambria Math"/>
                            </a:rPr>
                          </m:ctrlPr>
                        </m:radPr>
                        <m:deg/>
                        <m:e>
                          <m:f>
                            <m:fPr>
                              <m:ctrlPr>
                                <a:rPr lang="en-US" sz="1600" b="1" i="1" dirty="0">
                                  <a:solidFill>
                                    <a:srgbClr val="000000"/>
                                  </a:solidFill>
                                  <a:latin typeface="Cambria Math"/>
                                </a:rPr>
                              </m:ctrlPr>
                            </m:fPr>
                            <m:num>
                              <m:sSub>
                                <m:sSubPr>
                                  <m:ctrlPr>
                                    <a:rPr lang="en-US" sz="1600" b="1" i="1" dirty="0">
                                      <a:solidFill>
                                        <a:srgbClr val="000000"/>
                                      </a:solidFill>
                                      <a:latin typeface="Cambria Math"/>
                                    </a:rPr>
                                  </m:ctrlPr>
                                </m:sSubPr>
                                <m:e>
                                  <m:r>
                                    <a:rPr lang="en-US" sz="1600" b="1" dirty="0">
                                      <a:solidFill>
                                        <a:srgbClr val="000000"/>
                                      </a:solidFill>
                                      <a:latin typeface="Cambria Math"/>
                                    </a:rPr>
                                    <m:t>𝐆</m:t>
                                  </m:r>
                                </m:e>
                                <m:sub>
                                  <m:r>
                                    <a:rPr lang="en-US" sz="1600" b="1" dirty="0">
                                      <a:solidFill>
                                        <a:srgbClr val="000000"/>
                                      </a:solidFill>
                                      <a:latin typeface="Cambria Math"/>
                                    </a:rPr>
                                    <m:t>𝐮</m:t>
                                  </m:r>
                                </m:sub>
                              </m:sSub>
                            </m:num>
                            <m:den>
                              <m:sSub>
                                <m:sSubPr>
                                  <m:ctrlPr>
                                    <a:rPr lang="en-US" sz="1600" b="1" i="1" dirty="0">
                                      <a:solidFill>
                                        <a:srgbClr val="000000"/>
                                      </a:solidFill>
                                      <a:latin typeface="Cambria Math"/>
                                    </a:rPr>
                                  </m:ctrlPr>
                                </m:sSubPr>
                                <m:e>
                                  <m:r>
                                    <a:rPr lang="en-US" sz="1600" b="1" dirty="0">
                                      <a:solidFill>
                                        <a:srgbClr val="000000"/>
                                      </a:solidFill>
                                      <a:latin typeface="Cambria Math"/>
                                    </a:rPr>
                                    <m:t>𝐑</m:t>
                                  </m:r>
                                </m:e>
                                <m:sub>
                                  <m:r>
                                    <a:rPr lang="en-US" sz="1600" b="1" dirty="0">
                                      <a:solidFill>
                                        <a:srgbClr val="000000"/>
                                      </a:solidFill>
                                      <a:latin typeface="Cambria Math"/>
                                    </a:rPr>
                                    <m:t>𝐧</m:t>
                                  </m:r>
                                </m:sub>
                              </m:sSub>
                            </m:den>
                          </m:f>
                          <m:r>
                            <a:rPr lang="en-US" sz="1600" b="1" i="1" dirty="0">
                              <a:solidFill>
                                <a:srgbClr val="000000"/>
                              </a:solidFill>
                              <a:latin typeface="Cambria Math"/>
                            </a:rPr>
                            <m:t>+</m:t>
                          </m:r>
                          <m:sSup>
                            <m:sSupPr>
                              <m:ctrlPr>
                                <a:rPr lang="en-US" sz="1600" b="1" i="1">
                                  <a:solidFill>
                                    <a:srgbClr val="000000"/>
                                  </a:solidFill>
                                  <a:latin typeface="Cambria Math"/>
                                </a:rPr>
                              </m:ctrlPr>
                            </m:sSupPr>
                            <m:e>
                              <m:sSub>
                                <m:sSubPr>
                                  <m:ctrlPr>
                                    <a:rPr lang="en-US" sz="1600" b="1" i="1" dirty="0">
                                      <a:solidFill>
                                        <a:srgbClr val="000000"/>
                                      </a:solidFill>
                                      <a:latin typeface="Cambria Math"/>
                                    </a:rPr>
                                  </m:ctrlPr>
                                </m:sSubPr>
                                <m:e>
                                  <m:r>
                                    <a:rPr lang="en-US" sz="1600" b="1" dirty="0">
                                      <a:solidFill>
                                        <a:srgbClr val="000000"/>
                                      </a:solidFill>
                                      <a:latin typeface="Cambria Math"/>
                                    </a:rPr>
                                    <m:t>𝐆</m:t>
                                  </m:r>
                                </m:e>
                                <m:sub>
                                  <m:r>
                                    <a:rPr lang="en-US" sz="1600" b="1" dirty="0">
                                      <a:solidFill>
                                        <a:srgbClr val="000000"/>
                                      </a:solidFill>
                                      <a:latin typeface="Cambria Math"/>
                                    </a:rPr>
                                    <m:t>𝐜</m:t>
                                  </m:r>
                                </m:sub>
                              </m:sSub>
                            </m:e>
                            <m:sup>
                              <m:r>
                                <a:rPr lang="en-US" sz="1600" b="1" i="1">
                                  <a:solidFill>
                                    <a:srgbClr val="000000"/>
                                  </a:solidFill>
                                  <a:latin typeface="Cambria Math"/>
                                </a:rPr>
                                <m:t>𝟐</m:t>
                              </m:r>
                            </m:sup>
                          </m:sSup>
                        </m:e>
                      </m:rad>
                      <m:r>
                        <a:rPr lang="en-US" sz="1600" b="1" i="1" dirty="0" smtClean="0">
                          <a:solidFill>
                            <a:srgbClr val="000000"/>
                          </a:solidFill>
                          <a:latin typeface="Cambria Math"/>
                        </a:rPr>
                        <m:t>−</m:t>
                      </m:r>
                      <m:r>
                        <a:rPr lang="en-US" sz="1600" b="1" i="1" dirty="0">
                          <a:solidFill>
                            <a:srgbClr val="000000"/>
                          </a:solidFill>
                          <a:latin typeface="Cambria Math"/>
                        </a:rPr>
                        <m:t>𝒋</m:t>
                      </m:r>
                      <m:sSub>
                        <m:sSubPr>
                          <m:ctrlPr>
                            <a:rPr lang="en-US" sz="1600" b="1" i="1" dirty="0">
                              <a:solidFill>
                                <a:srgbClr val="000000"/>
                              </a:solidFill>
                              <a:latin typeface="Cambria Math"/>
                            </a:rPr>
                          </m:ctrlPr>
                        </m:sSubPr>
                        <m:e>
                          <m:r>
                            <a:rPr lang="en-US" sz="1600" b="1" dirty="0">
                              <a:solidFill>
                                <a:srgbClr val="000000"/>
                              </a:solidFill>
                              <a:latin typeface="Cambria Math"/>
                            </a:rPr>
                            <m:t>𝐁</m:t>
                          </m:r>
                        </m:e>
                        <m:sub>
                          <m:r>
                            <a:rPr lang="en-US" sz="1600" b="1" i="0" dirty="0" smtClean="0">
                              <a:solidFill>
                                <a:srgbClr val="000000"/>
                              </a:solidFill>
                              <a:latin typeface="Cambria Math"/>
                            </a:rPr>
                            <m:t>𝐜</m:t>
                          </m:r>
                        </m:sub>
                      </m:sSub>
                    </m:oMath>
                  </m:oMathPara>
                </a14:m>
                <a:endParaRPr lang="en-US" sz="1600" b="1" i="0" dirty="0" smtClean="0">
                  <a:solidFill>
                    <a:srgbClr val="000000"/>
                  </a:solidFill>
                  <a:latin typeface="Cambria Math"/>
                </a:endParaRPr>
              </a:p>
            </p:txBody>
          </p:sp>
        </mc:Choice>
        <mc:Fallback xmlns="">
          <p:sp>
            <p:nvSpPr>
              <p:cNvPr id="14" name="TextBox 13"/>
              <p:cNvSpPr txBox="1">
                <a:spLocks noRot="1" noChangeAspect="1" noMove="1" noResize="1" noEditPoints="1" noAdjustHandles="1" noChangeArrowheads="1" noChangeShapeType="1" noTextEdit="1"/>
              </p:cNvSpPr>
              <p:nvPr/>
            </p:nvSpPr>
            <p:spPr>
              <a:xfrm>
                <a:off x="4724400" y="4209360"/>
                <a:ext cx="3429000" cy="819840"/>
              </a:xfrm>
              <a:prstGeom prst="rect">
                <a:avLst/>
              </a:prstGeom>
              <a:blipFill rotWithShape="1">
                <a:blip r:embed="rId4"/>
                <a:stretch>
                  <a:fillRect/>
                </a:stretch>
              </a:blipFill>
            </p:spPr>
            <p:txBody>
              <a:bodyPr/>
              <a:lstStyle/>
              <a:p>
                <a:r>
                  <a:rPr lang="en-US">
                    <a:noFill/>
                  </a:rPr>
                  <a:t> </a:t>
                </a:r>
              </a:p>
            </p:txBody>
          </p:sp>
        </mc:Fallback>
      </mc:AlternateContent>
      <p:sp>
        <p:nvSpPr>
          <p:cNvPr id="15" name="Rectangle 14"/>
          <p:cNvSpPr/>
          <p:nvPr/>
        </p:nvSpPr>
        <p:spPr>
          <a:xfrm>
            <a:off x="2209800" y="4267200"/>
            <a:ext cx="2596978" cy="792673"/>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Slide Number Placeholder 1"/>
          <p:cNvSpPr>
            <a:spLocks noGrp="1"/>
          </p:cNvSpPr>
          <p:nvPr>
            <p:ph type="sldNum" sz="quarter" idx="11"/>
          </p:nvPr>
        </p:nvSpPr>
        <p:spPr/>
        <p:txBody>
          <a:bodyPr/>
          <a:lstStyle/>
          <a:p>
            <a:pPr>
              <a:defRPr/>
            </a:pPr>
            <a:fld id="{18299DBC-902B-41D7-A3A4-44EB87A37C73}" type="slidenum">
              <a:rPr lang="en-US" smtClean="0"/>
              <a:pPr>
                <a:defRPr/>
              </a:pPr>
              <a:t>62</a:t>
            </a:fld>
            <a:endParaRPr lang="en-US"/>
          </a:p>
        </p:txBody>
      </p:sp>
    </p:spTree>
    <p:extLst>
      <p:ext uri="{BB962C8B-B14F-4D97-AF65-F5344CB8AC3E}">
        <p14:creationId xmlns:p14="http://schemas.microsoft.com/office/powerpoint/2010/main" val="2316881471"/>
      </p:ext>
    </p:extLst>
  </p:cSld>
  <p:clrMapOvr>
    <a:masterClrMapping/>
  </p:clrMapOvr>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639762"/>
            <a:ext cx="8229600" cy="655638"/>
          </a:xfrm>
        </p:spPr>
        <p:txBody>
          <a:bodyPr/>
          <a:lstStyle/>
          <a:p>
            <a:r>
              <a:rPr lang="en-US" dirty="0" smtClean="0"/>
              <a:t>Classical 2-Port Noise Theory (summary)</a:t>
            </a:r>
            <a:endParaRPr lang="en-US" dirty="0"/>
          </a:p>
        </p:txBody>
      </p:sp>
      <p:sp>
        <p:nvSpPr>
          <p:cNvPr id="5" name="Rounded Rectangle 4"/>
          <p:cNvSpPr/>
          <p:nvPr/>
        </p:nvSpPr>
        <p:spPr>
          <a:xfrm>
            <a:off x="1143000" y="1371600"/>
            <a:ext cx="2057400" cy="1676400"/>
          </a:xfrm>
          <a:prstGeom prst="roundRect">
            <a:avLst/>
          </a:prstGeom>
          <a:solidFill>
            <a:schemeClr val="accent5">
              <a:lumMod val="90000"/>
            </a:schemeClr>
          </a:solidFill>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6" name="TextBox 2"/>
          <p:cNvSpPr txBox="1">
            <a:spLocks noChangeArrowheads="1"/>
          </p:cNvSpPr>
          <p:nvPr/>
        </p:nvSpPr>
        <p:spPr bwMode="auto">
          <a:xfrm>
            <a:off x="1180071" y="1447800"/>
            <a:ext cx="202033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algn="ctr" eaLnBrk="1" hangingPunct="1"/>
            <a:r>
              <a:rPr lang="en-US" b="1" dirty="0" smtClean="0">
                <a:latin typeface="Franklin Gothic Medium Cond" pitchFamily="34" charset="0"/>
              </a:rPr>
              <a:t>Find input equivalent voltage and noise current sources.</a:t>
            </a:r>
            <a:endParaRPr lang="en-US" b="1" baseline="-25000" dirty="0">
              <a:latin typeface="Franklin Gothic Medium Cond" pitchFamily="34" charset="0"/>
            </a:endParaRPr>
          </a:p>
        </p:txBody>
      </p:sp>
      <mc:AlternateContent xmlns:mc="http://schemas.openxmlformats.org/markup-compatibility/2006" xmlns:a14="http://schemas.microsoft.com/office/drawing/2010/main">
        <mc:Choice Requires="a14">
          <p:sp>
            <p:nvSpPr>
              <p:cNvPr id="7" name="TextBox 6"/>
              <p:cNvSpPr txBox="1"/>
              <p:nvPr/>
            </p:nvSpPr>
            <p:spPr>
              <a:xfrm>
                <a:off x="1613586" y="2554305"/>
                <a:ext cx="533400" cy="400110"/>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acc>
                        <m:accPr>
                          <m:chr m:val="̅"/>
                          <m:ctrlPr>
                            <a:rPr lang="en-US" sz="2000" b="1" i="1" dirty="0" smtClean="0">
                              <a:solidFill>
                                <a:srgbClr val="0000FF"/>
                              </a:solidFill>
                              <a:latin typeface="Cambria Math"/>
                            </a:rPr>
                          </m:ctrlPr>
                        </m:accPr>
                        <m:e>
                          <m:sSub>
                            <m:sSubPr>
                              <m:ctrlPr>
                                <a:rPr lang="en-US" sz="2000" b="1" i="1" dirty="0">
                                  <a:solidFill>
                                    <a:srgbClr val="0000FF"/>
                                  </a:solidFill>
                                  <a:latin typeface="Cambria Math"/>
                                </a:rPr>
                              </m:ctrlPr>
                            </m:sSubPr>
                            <m:e>
                              <m:r>
                                <a:rPr lang="en-US" sz="2000" b="1" i="0" dirty="0" smtClean="0">
                                  <a:solidFill>
                                    <a:srgbClr val="0000FF"/>
                                  </a:solidFill>
                                  <a:latin typeface="Cambria Math"/>
                                </a:rPr>
                                <m:t>𝐕</m:t>
                              </m:r>
                            </m:e>
                            <m:sub>
                              <m:r>
                                <a:rPr lang="en-US" sz="2000" b="1" i="0" dirty="0" smtClean="0">
                                  <a:solidFill>
                                    <a:srgbClr val="0000FF"/>
                                  </a:solidFill>
                                  <a:latin typeface="Cambria Math"/>
                                </a:rPr>
                                <m:t>𝐧</m:t>
                              </m:r>
                            </m:sub>
                          </m:sSub>
                        </m:e>
                      </m:acc>
                    </m:oMath>
                  </m:oMathPara>
                </a14:m>
                <a:endParaRPr lang="en-US" sz="2000" b="1" dirty="0">
                  <a:solidFill>
                    <a:srgbClr val="0000FF"/>
                  </a:solidFill>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1613586" y="2554305"/>
                <a:ext cx="533400" cy="400110"/>
              </a:xfrm>
              <a:prstGeom prst="rect">
                <a:avLst/>
              </a:prstGeom>
              <a:blipFill rotWithShape="1">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2057400" y="2555214"/>
                <a:ext cx="533400" cy="400110"/>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acc>
                        <m:accPr>
                          <m:chr m:val="̅"/>
                          <m:ctrlPr>
                            <a:rPr lang="en-US" sz="2000" b="1" i="1" dirty="0" smtClean="0">
                              <a:solidFill>
                                <a:srgbClr val="0000FF"/>
                              </a:solidFill>
                              <a:latin typeface="Cambria Math"/>
                            </a:rPr>
                          </m:ctrlPr>
                        </m:accPr>
                        <m:e>
                          <m:sSub>
                            <m:sSubPr>
                              <m:ctrlPr>
                                <a:rPr lang="en-US" sz="2000" b="1" i="1" dirty="0">
                                  <a:solidFill>
                                    <a:srgbClr val="0000FF"/>
                                  </a:solidFill>
                                  <a:latin typeface="Cambria Math"/>
                                </a:rPr>
                              </m:ctrlPr>
                            </m:sSubPr>
                            <m:e>
                              <m:r>
                                <a:rPr lang="en-US" sz="2000" b="1" i="0" dirty="0" smtClean="0">
                                  <a:solidFill>
                                    <a:srgbClr val="0000FF"/>
                                  </a:solidFill>
                                  <a:latin typeface="Cambria Math"/>
                                </a:rPr>
                                <m:t>𝐢</m:t>
                              </m:r>
                            </m:e>
                            <m:sub>
                              <m:r>
                                <a:rPr lang="en-US" sz="2000" b="1" i="0" dirty="0" smtClean="0">
                                  <a:solidFill>
                                    <a:srgbClr val="0000FF"/>
                                  </a:solidFill>
                                  <a:latin typeface="Cambria Math"/>
                                </a:rPr>
                                <m:t>𝐧</m:t>
                              </m:r>
                            </m:sub>
                          </m:sSub>
                        </m:e>
                      </m:acc>
                    </m:oMath>
                  </m:oMathPara>
                </a14:m>
                <a:endParaRPr lang="en-US" sz="2000" b="1" dirty="0">
                  <a:solidFill>
                    <a:srgbClr val="0000FF"/>
                  </a:solidFill>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2057400" y="2555214"/>
                <a:ext cx="533400" cy="400110"/>
              </a:xfrm>
              <a:prstGeom prst="rect">
                <a:avLst/>
              </a:prstGeom>
              <a:blipFill rotWithShape="1">
                <a:blip r:embed="rId3"/>
                <a:stretch>
                  <a:fillRect/>
                </a:stretch>
              </a:blipFill>
            </p:spPr>
            <p:txBody>
              <a:bodyPr/>
              <a:lstStyle/>
              <a:p>
                <a:r>
                  <a:rPr lang="en-US">
                    <a:noFill/>
                  </a:rPr>
                  <a:t> </a:t>
                </a:r>
              </a:p>
            </p:txBody>
          </p:sp>
        </mc:Fallback>
      </mc:AlternateContent>
      <p:sp>
        <p:nvSpPr>
          <p:cNvPr id="9" name="Rounded Rectangle 8"/>
          <p:cNvSpPr/>
          <p:nvPr/>
        </p:nvSpPr>
        <p:spPr>
          <a:xfrm>
            <a:off x="3428999" y="1371600"/>
            <a:ext cx="2057400" cy="1676400"/>
          </a:xfrm>
          <a:prstGeom prst="roundRect">
            <a:avLst/>
          </a:prstGeom>
          <a:solidFill>
            <a:schemeClr val="accent5">
              <a:lumMod val="90000"/>
            </a:schemeClr>
          </a:solidFill>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0" name="TextBox 2"/>
          <p:cNvSpPr txBox="1">
            <a:spLocks noChangeArrowheads="1"/>
          </p:cNvSpPr>
          <p:nvPr/>
        </p:nvSpPr>
        <p:spPr bwMode="auto">
          <a:xfrm>
            <a:off x="3466070" y="1447800"/>
            <a:ext cx="202033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algn="ctr" eaLnBrk="1" hangingPunct="1"/>
            <a:r>
              <a:rPr lang="en-US" b="1" dirty="0" smtClean="0">
                <a:latin typeface="Franklin Gothic Medium Cond" pitchFamily="34" charset="0"/>
              </a:rPr>
              <a:t>Find correlation admittance.</a:t>
            </a:r>
            <a:endParaRPr lang="en-US" b="1" baseline="-25000" dirty="0">
              <a:latin typeface="Franklin Gothic Medium Cond" pitchFamily="34" charset="0"/>
            </a:endParaRPr>
          </a:p>
        </p:txBody>
      </p:sp>
      <mc:AlternateContent xmlns:mc="http://schemas.openxmlformats.org/markup-compatibility/2006" xmlns:a14="http://schemas.microsoft.com/office/drawing/2010/main">
        <mc:Choice Requires="a14">
          <p:sp>
            <p:nvSpPr>
              <p:cNvPr id="13" name="TextBox 12"/>
              <p:cNvSpPr txBox="1"/>
              <p:nvPr/>
            </p:nvSpPr>
            <p:spPr>
              <a:xfrm>
                <a:off x="3637518" y="2172558"/>
                <a:ext cx="1844762" cy="866904"/>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2000" b="1" i="1" smtClean="0">
                              <a:solidFill>
                                <a:srgbClr val="0000FF"/>
                              </a:solidFill>
                              <a:latin typeface="Cambria Math"/>
                              <a:ea typeface="Cambria Math"/>
                            </a:rPr>
                          </m:ctrlPr>
                        </m:sSubPr>
                        <m:e>
                          <m:r>
                            <a:rPr lang="en-US" sz="2000" b="1" i="0" smtClean="0">
                              <a:solidFill>
                                <a:srgbClr val="0000FF"/>
                              </a:solidFill>
                              <a:latin typeface="Cambria Math"/>
                              <a:ea typeface="Cambria Math"/>
                            </a:rPr>
                            <m:t>𝐘</m:t>
                          </m:r>
                        </m:e>
                        <m:sub>
                          <m:r>
                            <a:rPr lang="en-US" sz="2000" b="1" i="0" smtClean="0">
                              <a:solidFill>
                                <a:srgbClr val="0000FF"/>
                              </a:solidFill>
                              <a:latin typeface="Cambria Math"/>
                              <a:ea typeface="Cambria Math"/>
                            </a:rPr>
                            <m:t>𝐜</m:t>
                          </m:r>
                        </m:sub>
                      </m:sSub>
                      <m:r>
                        <a:rPr lang="en-US" sz="2000" b="1">
                          <a:solidFill>
                            <a:srgbClr val="0000FF"/>
                          </a:solidFill>
                          <a:latin typeface="Cambria Math"/>
                        </a:rPr>
                        <m:t>=</m:t>
                      </m:r>
                      <m:f>
                        <m:fPr>
                          <m:ctrlPr>
                            <a:rPr lang="en-US" sz="2000" b="1" i="1" smtClean="0">
                              <a:solidFill>
                                <a:srgbClr val="0000FF"/>
                              </a:solidFill>
                              <a:latin typeface="Cambria Math"/>
                            </a:rPr>
                          </m:ctrlPr>
                        </m:fPr>
                        <m:num>
                          <m:sSup>
                            <m:sSupPr>
                              <m:ctrlPr>
                                <a:rPr lang="en-US" sz="2000" b="1" i="1" smtClean="0">
                                  <a:solidFill>
                                    <a:srgbClr val="0000FF"/>
                                  </a:solidFill>
                                  <a:latin typeface="Cambria Math"/>
                                </a:rPr>
                              </m:ctrlPr>
                            </m:sSupPr>
                            <m:e>
                              <m:acc>
                                <m:accPr>
                                  <m:chr m:val="̅"/>
                                  <m:ctrlPr>
                                    <a:rPr lang="en-US" sz="2000" b="1" i="1">
                                      <a:solidFill>
                                        <a:srgbClr val="0000FF"/>
                                      </a:solidFill>
                                      <a:latin typeface="Cambria Math"/>
                                    </a:rPr>
                                  </m:ctrlPr>
                                </m:accPr>
                                <m:e>
                                  <m:sSub>
                                    <m:sSubPr>
                                      <m:ctrlPr>
                                        <a:rPr lang="en-US" sz="2000" b="1" i="1">
                                          <a:solidFill>
                                            <a:srgbClr val="0000FF"/>
                                          </a:solidFill>
                                          <a:latin typeface="Cambria Math"/>
                                          <a:ea typeface="Cambria Math"/>
                                        </a:rPr>
                                      </m:ctrlPr>
                                    </m:sSubPr>
                                    <m:e>
                                      <m:r>
                                        <a:rPr lang="en-US" sz="2000" b="1" i="0" smtClean="0">
                                          <a:solidFill>
                                            <a:srgbClr val="0000FF"/>
                                          </a:solidFill>
                                          <a:latin typeface="Cambria Math"/>
                                          <a:ea typeface="Cambria Math"/>
                                        </a:rPr>
                                        <m:t>𝐕</m:t>
                                      </m:r>
                                    </m:e>
                                    <m:sub>
                                      <m:r>
                                        <a:rPr lang="en-US" sz="2000" b="1">
                                          <a:solidFill>
                                            <a:srgbClr val="0000FF"/>
                                          </a:solidFill>
                                          <a:latin typeface="Cambria Math"/>
                                          <a:ea typeface="Cambria Math"/>
                                        </a:rPr>
                                        <m:t>𝐧</m:t>
                                      </m:r>
                                    </m:sub>
                                  </m:sSub>
                                </m:e>
                              </m:acc>
                            </m:e>
                            <m:sup>
                              <m:r>
                                <a:rPr lang="en-US" sz="2000" b="1" i="0" smtClean="0">
                                  <a:solidFill>
                                    <a:srgbClr val="0000FF"/>
                                  </a:solidFill>
                                  <a:latin typeface="Cambria Math"/>
                                </a:rPr>
                                <m:t>∗</m:t>
                              </m:r>
                            </m:sup>
                          </m:sSup>
                          <m:acc>
                            <m:accPr>
                              <m:chr m:val="̅"/>
                              <m:ctrlPr>
                                <a:rPr lang="en-US" sz="2000" b="1" i="1">
                                  <a:solidFill>
                                    <a:srgbClr val="0000FF"/>
                                  </a:solidFill>
                                  <a:latin typeface="Cambria Math"/>
                                </a:rPr>
                              </m:ctrlPr>
                            </m:accPr>
                            <m:e>
                              <m:sSub>
                                <m:sSubPr>
                                  <m:ctrlPr>
                                    <a:rPr lang="en-US" sz="2000" b="1" i="1">
                                      <a:solidFill>
                                        <a:srgbClr val="0000FF"/>
                                      </a:solidFill>
                                      <a:latin typeface="Cambria Math"/>
                                      <a:ea typeface="Cambria Math"/>
                                    </a:rPr>
                                  </m:ctrlPr>
                                </m:sSubPr>
                                <m:e>
                                  <m:r>
                                    <a:rPr lang="en-US" sz="2000" b="1">
                                      <a:solidFill>
                                        <a:srgbClr val="0000FF"/>
                                      </a:solidFill>
                                      <a:latin typeface="Cambria Math"/>
                                      <a:ea typeface="Cambria Math"/>
                                    </a:rPr>
                                    <m:t>𝐢</m:t>
                                  </m:r>
                                </m:e>
                                <m:sub>
                                  <m:r>
                                    <a:rPr lang="en-US" sz="2000" b="1">
                                      <a:solidFill>
                                        <a:srgbClr val="0000FF"/>
                                      </a:solidFill>
                                      <a:latin typeface="Cambria Math"/>
                                      <a:ea typeface="Cambria Math"/>
                                    </a:rPr>
                                    <m:t>𝐧</m:t>
                                  </m:r>
                                </m:sub>
                              </m:sSub>
                            </m:e>
                          </m:acc>
                        </m:num>
                        <m:den>
                          <m:acc>
                            <m:accPr>
                              <m:chr m:val="̅"/>
                              <m:ctrlPr>
                                <a:rPr lang="en-US" sz="2000" b="1" i="1">
                                  <a:solidFill>
                                    <a:srgbClr val="0000FF"/>
                                  </a:solidFill>
                                  <a:latin typeface="Cambria Math"/>
                                </a:rPr>
                              </m:ctrlPr>
                            </m:accPr>
                            <m:e>
                              <m:sSup>
                                <m:sSupPr>
                                  <m:ctrlPr>
                                    <a:rPr lang="en-US" sz="2000" b="1" i="1">
                                      <a:solidFill>
                                        <a:srgbClr val="0000FF"/>
                                      </a:solidFill>
                                      <a:latin typeface="Cambria Math"/>
                                    </a:rPr>
                                  </m:ctrlPr>
                                </m:sSupPr>
                                <m:e>
                                  <m:sSub>
                                    <m:sSubPr>
                                      <m:ctrlPr>
                                        <a:rPr lang="en-US" sz="2000" b="1" i="1" smtClean="0">
                                          <a:solidFill>
                                            <a:srgbClr val="0000FF"/>
                                          </a:solidFill>
                                          <a:latin typeface="Cambria Math"/>
                                          <a:ea typeface="Cambria Math"/>
                                        </a:rPr>
                                      </m:ctrlPr>
                                    </m:sSubPr>
                                    <m:e>
                                      <m:r>
                                        <a:rPr lang="en-US" sz="2000" b="1" i="0" smtClean="0">
                                          <a:solidFill>
                                            <a:srgbClr val="0000FF"/>
                                          </a:solidFill>
                                          <a:latin typeface="Cambria Math"/>
                                          <a:ea typeface="Cambria Math"/>
                                        </a:rPr>
                                        <m:t>𝐕</m:t>
                                      </m:r>
                                    </m:e>
                                    <m:sub>
                                      <m:r>
                                        <a:rPr lang="en-US" sz="2000" b="1">
                                          <a:solidFill>
                                            <a:srgbClr val="0000FF"/>
                                          </a:solidFill>
                                          <a:latin typeface="Cambria Math"/>
                                          <a:ea typeface="Cambria Math"/>
                                        </a:rPr>
                                        <m:t>𝐧</m:t>
                                      </m:r>
                                    </m:sub>
                                  </m:sSub>
                                </m:e>
                                <m:sup>
                                  <m:r>
                                    <a:rPr lang="en-US" sz="2000" b="1">
                                      <a:solidFill>
                                        <a:srgbClr val="0000FF"/>
                                      </a:solidFill>
                                      <a:latin typeface="Cambria Math"/>
                                    </a:rPr>
                                    <m:t>𝟐</m:t>
                                  </m:r>
                                </m:sup>
                              </m:sSup>
                            </m:e>
                          </m:acc>
                        </m:den>
                      </m:f>
                      <m:r>
                        <a:rPr lang="en-US" sz="2000" b="1" i="1" smtClean="0">
                          <a:solidFill>
                            <a:srgbClr val="0000FF"/>
                          </a:solidFill>
                          <a:latin typeface="Cambria Math"/>
                        </a:rPr>
                        <m:t>  </m:t>
                      </m:r>
                    </m:oMath>
                  </m:oMathPara>
                </a14:m>
                <a:endParaRPr lang="en-US" sz="2000" b="1" dirty="0" smtClean="0">
                  <a:solidFill>
                    <a:srgbClr val="0000FF"/>
                  </a:solidFill>
                </a:endParaRPr>
              </a:p>
            </p:txBody>
          </p:sp>
        </mc:Choice>
        <mc:Fallback xmlns="">
          <p:sp>
            <p:nvSpPr>
              <p:cNvPr id="13" name="TextBox 12"/>
              <p:cNvSpPr txBox="1">
                <a:spLocks noRot="1" noChangeAspect="1" noMove="1" noResize="1" noEditPoints="1" noAdjustHandles="1" noChangeArrowheads="1" noChangeShapeType="1" noTextEdit="1"/>
              </p:cNvSpPr>
              <p:nvPr/>
            </p:nvSpPr>
            <p:spPr>
              <a:xfrm>
                <a:off x="3637518" y="2172558"/>
                <a:ext cx="1844762" cy="866904"/>
              </a:xfrm>
              <a:prstGeom prst="rect">
                <a:avLst/>
              </a:prstGeom>
              <a:blipFill rotWithShape="1">
                <a:blip r:embed="rId4"/>
                <a:stretch>
                  <a:fillRect/>
                </a:stretch>
              </a:blipFill>
            </p:spPr>
            <p:txBody>
              <a:bodyPr/>
              <a:lstStyle/>
              <a:p>
                <a:r>
                  <a:rPr lang="en-US">
                    <a:noFill/>
                  </a:rPr>
                  <a:t> </a:t>
                </a:r>
              </a:p>
            </p:txBody>
          </p:sp>
        </mc:Fallback>
      </mc:AlternateContent>
      <p:sp>
        <p:nvSpPr>
          <p:cNvPr id="14" name="Rounded Rectangle 13"/>
          <p:cNvSpPr/>
          <p:nvPr/>
        </p:nvSpPr>
        <p:spPr>
          <a:xfrm>
            <a:off x="5714999" y="1394731"/>
            <a:ext cx="2057400" cy="1676400"/>
          </a:xfrm>
          <a:prstGeom prst="roundRect">
            <a:avLst/>
          </a:prstGeom>
          <a:solidFill>
            <a:schemeClr val="accent5">
              <a:lumMod val="90000"/>
            </a:schemeClr>
          </a:solidFill>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5" name="TextBox 2"/>
          <p:cNvSpPr txBox="1">
            <a:spLocks noChangeArrowheads="1"/>
          </p:cNvSpPr>
          <p:nvPr/>
        </p:nvSpPr>
        <p:spPr bwMode="auto">
          <a:xfrm>
            <a:off x="5752070" y="1470931"/>
            <a:ext cx="202033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algn="ctr" eaLnBrk="1" hangingPunct="1"/>
            <a:r>
              <a:rPr lang="en-US" b="1" dirty="0" smtClean="0">
                <a:latin typeface="Franklin Gothic Medium Cond" pitchFamily="34" charset="0"/>
              </a:rPr>
              <a:t>Find uncorrelated noise current.</a:t>
            </a:r>
            <a:endParaRPr lang="en-US" b="1" baseline="-25000" dirty="0">
              <a:latin typeface="Franklin Gothic Medium Cond" pitchFamily="34" charset="0"/>
            </a:endParaRPr>
          </a:p>
        </p:txBody>
      </p:sp>
      <mc:AlternateContent xmlns:mc="http://schemas.openxmlformats.org/markup-compatibility/2006" xmlns:a14="http://schemas.microsoft.com/office/drawing/2010/main">
        <mc:Choice Requires="a14">
          <p:sp>
            <p:nvSpPr>
              <p:cNvPr id="17" name="TextBox 16"/>
              <p:cNvSpPr txBox="1"/>
              <p:nvPr/>
            </p:nvSpPr>
            <p:spPr>
              <a:xfrm>
                <a:off x="5767001" y="2438400"/>
                <a:ext cx="1990468" cy="402098"/>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acc>
                        <m:accPr>
                          <m:chr m:val="̅"/>
                          <m:ctrlPr>
                            <a:rPr lang="en-US" sz="2000" b="1" i="1" smtClean="0">
                              <a:solidFill>
                                <a:srgbClr val="0000FF"/>
                              </a:solidFill>
                              <a:latin typeface="Cambria Math"/>
                            </a:rPr>
                          </m:ctrlPr>
                        </m:accPr>
                        <m:e>
                          <m:sSub>
                            <m:sSubPr>
                              <m:ctrlPr>
                                <a:rPr lang="en-US" sz="2000" b="1" i="1">
                                  <a:solidFill>
                                    <a:srgbClr val="0000FF"/>
                                  </a:solidFill>
                                  <a:latin typeface="Cambria Math"/>
                                  <a:ea typeface="Cambria Math"/>
                                </a:rPr>
                              </m:ctrlPr>
                            </m:sSubPr>
                            <m:e>
                              <m:r>
                                <a:rPr lang="en-US" sz="2000" b="1">
                                  <a:solidFill>
                                    <a:srgbClr val="0000FF"/>
                                  </a:solidFill>
                                  <a:latin typeface="Cambria Math"/>
                                  <a:ea typeface="Cambria Math"/>
                                </a:rPr>
                                <m:t>𝐢</m:t>
                              </m:r>
                            </m:e>
                            <m:sub>
                              <m:r>
                                <a:rPr lang="en-US" sz="2000" b="1">
                                  <a:solidFill>
                                    <a:srgbClr val="0000FF"/>
                                  </a:solidFill>
                                  <a:latin typeface="Cambria Math"/>
                                  <a:ea typeface="Cambria Math"/>
                                </a:rPr>
                                <m:t>𝐧</m:t>
                              </m:r>
                              <m:r>
                                <a:rPr lang="en-US" sz="2000" b="1" i="1" smtClean="0">
                                  <a:solidFill>
                                    <a:srgbClr val="0000FF"/>
                                  </a:solidFill>
                                  <a:latin typeface="Cambria Math"/>
                                  <a:ea typeface="Cambria Math"/>
                                </a:rPr>
                                <m:t>𝒖</m:t>
                              </m:r>
                            </m:sub>
                          </m:sSub>
                        </m:e>
                      </m:acc>
                      <m:r>
                        <a:rPr lang="en-US" sz="2000" b="1">
                          <a:solidFill>
                            <a:srgbClr val="0000FF"/>
                          </a:solidFill>
                          <a:latin typeface="Cambria Math"/>
                        </a:rPr>
                        <m:t>=</m:t>
                      </m:r>
                      <m:acc>
                        <m:accPr>
                          <m:chr m:val="̅"/>
                          <m:ctrlPr>
                            <a:rPr lang="en-US" sz="2000" b="1" i="1">
                              <a:solidFill>
                                <a:srgbClr val="0000FF"/>
                              </a:solidFill>
                              <a:latin typeface="Cambria Math"/>
                            </a:rPr>
                          </m:ctrlPr>
                        </m:accPr>
                        <m:e>
                          <m:sSub>
                            <m:sSubPr>
                              <m:ctrlPr>
                                <a:rPr lang="en-US" sz="2000" b="1" i="1">
                                  <a:solidFill>
                                    <a:srgbClr val="0000FF"/>
                                  </a:solidFill>
                                  <a:latin typeface="Cambria Math"/>
                                  <a:ea typeface="Cambria Math"/>
                                </a:rPr>
                              </m:ctrlPr>
                            </m:sSubPr>
                            <m:e>
                              <m:r>
                                <a:rPr lang="en-US" sz="2000" b="1">
                                  <a:solidFill>
                                    <a:srgbClr val="0000FF"/>
                                  </a:solidFill>
                                  <a:latin typeface="Cambria Math"/>
                                  <a:ea typeface="Cambria Math"/>
                                </a:rPr>
                                <m:t>𝐢</m:t>
                              </m:r>
                            </m:e>
                            <m:sub>
                              <m:r>
                                <a:rPr lang="en-US" sz="2000" b="1">
                                  <a:solidFill>
                                    <a:srgbClr val="0000FF"/>
                                  </a:solidFill>
                                  <a:latin typeface="Cambria Math"/>
                                  <a:ea typeface="Cambria Math"/>
                                </a:rPr>
                                <m:t>𝐧</m:t>
                              </m:r>
                            </m:sub>
                          </m:sSub>
                        </m:e>
                      </m:acc>
                      <m:r>
                        <a:rPr lang="en-US" sz="2000" b="1" i="1" smtClean="0">
                          <a:solidFill>
                            <a:srgbClr val="0000FF"/>
                          </a:solidFill>
                          <a:latin typeface="Cambria Math"/>
                          <a:ea typeface="Cambria Math"/>
                        </a:rPr>
                        <m:t>−</m:t>
                      </m:r>
                      <m:sSub>
                        <m:sSubPr>
                          <m:ctrlPr>
                            <a:rPr lang="en-US" sz="2000" b="1" i="1">
                              <a:solidFill>
                                <a:srgbClr val="0000FF"/>
                              </a:solidFill>
                              <a:latin typeface="Cambria Math"/>
                              <a:ea typeface="Cambria Math"/>
                            </a:rPr>
                          </m:ctrlPr>
                        </m:sSubPr>
                        <m:e>
                          <m:r>
                            <a:rPr lang="en-US" sz="2000" b="1">
                              <a:solidFill>
                                <a:srgbClr val="0000FF"/>
                              </a:solidFill>
                              <a:latin typeface="Cambria Math"/>
                              <a:ea typeface="Cambria Math"/>
                            </a:rPr>
                            <m:t>𝐘</m:t>
                          </m:r>
                        </m:e>
                        <m:sub>
                          <m:r>
                            <a:rPr lang="en-US" sz="2000" b="1">
                              <a:solidFill>
                                <a:srgbClr val="0000FF"/>
                              </a:solidFill>
                              <a:latin typeface="Cambria Math"/>
                              <a:ea typeface="Cambria Math"/>
                            </a:rPr>
                            <m:t>𝐜</m:t>
                          </m:r>
                        </m:sub>
                      </m:sSub>
                      <m:acc>
                        <m:accPr>
                          <m:chr m:val="̅"/>
                          <m:ctrlPr>
                            <a:rPr lang="en-US" sz="2000" b="1" i="1">
                              <a:solidFill>
                                <a:srgbClr val="0000FF"/>
                              </a:solidFill>
                              <a:latin typeface="Cambria Math"/>
                            </a:rPr>
                          </m:ctrlPr>
                        </m:accPr>
                        <m:e>
                          <m:sSub>
                            <m:sSubPr>
                              <m:ctrlPr>
                                <a:rPr lang="en-US" sz="2000" b="1" i="1">
                                  <a:solidFill>
                                    <a:srgbClr val="0000FF"/>
                                  </a:solidFill>
                                  <a:latin typeface="Cambria Math"/>
                                  <a:ea typeface="Cambria Math"/>
                                </a:rPr>
                              </m:ctrlPr>
                            </m:sSubPr>
                            <m:e>
                              <m:r>
                                <a:rPr lang="en-US" sz="2000" b="1" i="0" smtClean="0">
                                  <a:solidFill>
                                    <a:srgbClr val="0000FF"/>
                                  </a:solidFill>
                                  <a:latin typeface="Cambria Math"/>
                                  <a:ea typeface="Cambria Math"/>
                                </a:rPr>
                                <m:t>𝐕</m:t>
                              </m:r>
                            </m:e>
                            <m:sub>
                              <m:r>
                                <a:rPr lang="en-US" sz="2000" b="1">
                                  <a:solidFill>
                                    <a:srgbClr val="0000FF"/>
                                  </a:solidFill>
                                  <a:latin typeface="Cambria Math"/>
                                  <a:ea typeface="Cambria Math"/>
                                </a:rPr>
                                <m:t>𝐧</m:t>
                              </m:r>
                            </m:sub>
                          </m:sSub>
                        </m:e>
                      </m:acc>
                    </m:oMath>
                  </m:oMathPara>
                </a14:m>
                <a:endParaRPr lang="en-US" sz="2000" b="1" dirty="0" smtClean="0">
                  <a:solidFill>
                    <a:srgbClr val="0000FF"/>
                  </a:solidFill>
                </a:endParaRPr>
              </a:p>
            </p:txBody>
          </p:sp>
        </mc:Choice>
        <mc:Fallback xmlns="">
          <p:sp>
            <p:nvSpPr>
              <p:cNvPr id="17" name="TextBox 16"/>
              <p:cNvSpPr txBox="1">
                <a:spLocks noRot="1" noChangeAspect="1" noMove="1" noResize="1" noEditPoints="1" noAdjustHandles="1" noChangeArrowheads="1" noChangeShapeType="1" noTextEdit="1"/>
              </p:cNvSpPr>
              <p:nvPr/>
            </p:nvSpPr>
            <p:spPr>
              <a:xfrm>
                <a:off x="5767001" y="2438400"/>
                <a:ext cx="1990468" cy="402098"/>
              </a:xfrm>
              <a:prstGeom prst="rect">
                <a:avLst/>
              </a:prstGeom>
              <a:blipFill rotWithShape="1">
                <a:blip r:embed="rId5"/>
                <a:stretch>
                  <a:fillRect/>
                </a:stretch>
              </a:blipFill>
            </p:spPr>
            <p:txBody>
              <a:bodyPr/>
              <a:lstStyle/>
              <a:p>
                <a:r>
                  <a:rPr lang="en-US">
                    <a:noFill/>
                  </a:rPr>
                  <a:t> </a:t>
                </a:r>
              </a:p>
            </p:txBody>
          </p:sp>
        </mc:Fallback>
      </mc:AlternateContent>
      <p:sp>
        <p:nvSpPr>
          <p:cNvPr id="18" name="Rounded Rectangle 17"/>
          <p:cNvSpPr/>
          <p:nvPr/>
        </p:nvSpPr>
        <p:spPr>
          <a:xfrm>
            <a:off x="5715000" y="3276600"/>
            <a:ext cx="2057400" cy="1676400"/>
          </a:xfrm>
          <a:prstGeom prst="roundRect">
            <a:avLst/>
          </a:prstGeom>
          <a:solidFill>
            <a:schemeClr val="accent5">
              <a:lumMod val="90000"/>
            </a:schemeClr>
          </a:solidFill>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9" name="TextBox 2"/>
          <p:cNvSpPr txBox="1">
            <a:spLocks noChangeArrowheads="1"/>
          </p:cNvSpPr>
          <p:nvPr/>
        </p:nvSpPr>
        <p:spPr bwMode="auto">
          <a:xfrm>
            <a:off x="5752071" y="3352800"/>
            <a:ext cx="202033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algn="ctr" eaLnBrk="1" hangingPunct="1"/>
            <a:r>
              <a:rPr lang="en-US" b="1" dirty="0" smtClean="0">
                <a:latin typeface="Franklin Gothic Medium Cond" pitchFamily="34" charset="0"/>
              </a:rPr>
              <a:t>Find </a:t>
            </a:r>
            <a:r>
              <a:rPr lang="en-US" b="1" dirty="0" err="1" smtClean="0">
                <a:latin typeface="Franklin Gothic Medium Cond" pitchFamily="34" charset="0"/>
              </a:rPr>
              <a:t>R</a:t>
            </a:r>
            <a:r>
              <a:rPr lang="en-US" b="1" baseline="-25000" dirty="0" err="1" smtClean="0">
                <a:latin typeface="Franklin Gothic Medium Cond" pitchFamily="34" charset="0"/>
              </a:rPr>
              <a:t>n</a:t>
            </a:r>
            <a:r>
              <a:rPr lang="en-US" b="1" dirty="0" smtClean="0">
                <a:latin typeface="Franklin Gothic Medium Cond" pitchFamily="34" charset="0"/>
              </a:rPr>
              <a:t> &amp; </a:t>
            </a:r>
            <a:r>
              <a:rPr lang="en-US" b="1" dirty="0" err="1" smtClean="0">
                <a:latin typeface="Franklin Gothic Medium Cond" pitchFamily="34" charset="0"/>
              </a:rPr>
              <a:t>G</a:t>
            </a:r>
            <a:r>
              <a:rPr lang="en-US" b="1" baseline="-25000" dirty="0" err="1" smtClean="0">
                <a:latin typeface="Franklin Gothic Medium Cond" pitchFamily="34" charset="0"/>
              </a:rPr>
              <a:t>u</a:t>
            </a:r>
            <a:r>
              <a:rPr lang="en-US" b="1" dirty="0" smtClean="0">
                <a:latin typeface="Franklin Gothic Medium Cond" pitchFamily="34" charset="0"/>
              </a:rPr>
              <a:t>.</a:t>
            </a:r>
            <a:endParaRPr lang="en-US" b="1" baseline="-25000" dirty="0">
              <a:latin typeface="Franklin Gothic Medium Cond" pitchFamily="34" charset="0"/>
            </a:endParaRPr>
          </a:p>
        </p:txBody>
      </p:sp>
      <mc:AlternateContent xmlns:mc="http://schemas.openxmlformats.org/markup-compatibility/2006" xmlns:a14="http://schemas.microsoft.com/office/drawing/2010/main">
        <mc:Choice Requires="a14">
          <p:sp>
            <p:nvSpPr>
              <p:cNvPr id="21" name="TextBox 20"/>
              <p:cNvSpPr txBox="1"/>
              <p:nvPr/>
            </p:nvSpPr>
            <p:spPr>
              <a:xfrm>
                <a:off x="6153149" y="3914745"/>
                <a:ext cx="1181100" cy="400110"/>
              </a:xfrm>
              <a:prstGeom prst="rect">
                <a:avLst/>
              </a:prstGeom>
              <a:noFill/>
            </p:spPr>
            <p:txBody>
              <a:bodyPr wrap="square" rtlCol="0">
                <a:spAutoFit/>
              </a:bodyPr>
              <a:lstStyle/>
              <a:p>
                <a14:m>
                  <m:oMath xmlns:m="http://schemas.openxmlformats.org/officeDocument/2006/math">
                    <m:acc>
                      <m:accPr>
                        <m:chr m:val="̅"/>
                        <m:ctrlPr>
                          <a:rPr lang="en-US" sz="2000" b="1" i="1" dirty="0" smtClean="0">
                            <a:solidFill>
                              <a:srgbClr val="0000FF"/>
                            </a:solidFill>
                            <a:latin typeface="Cambria Math"/>
                          </a:rPr>
                        </m:ctrlPr>
                      </m:accPr>
                      <m:e>
                        <m:sSub>
                          <m:sSubPr>
                            <m:ctrlPr>
                              <a:rPr lang="en-US" sz="2000" b="1" i="1" dirty="0">
                                <a:solidFill>
                                  <a:srgbClr val="0000FF"/>
                                </a:solidFill>
                                <a:latin typeface="Cambria Math"/>
                              </a:rPr>
                            </m:ctrlPr>
                          </m:sSubPr>
                          <m:e>
                            <m:r>
                              <a:rPr lang="en-US" sz="2000" b="1" i="0" dirty="0" smtClean="0">
                                <a:solidFill>
                                  <a:srgbClr val="0000FF"/>
                                </a:solidFill>
                                <a:latin typeface="Cambria Math"/>
                              </a:rPr>
                              <m:t>𝐕</m:t>
                            </m:r>
                          </m:e>
                          <m:sub>
                            <m:r>
                              <a:rPr lang="en-US" sz="2000" b="1" i="0" dirty="0" smtClean="0">
                                <a:solidFill>
                                  <a:srgbClr val="0000FF"/>
                                </a:solidFill>
                                <a:latin typeface="Cambria Math"/>
                              </a:rPr>
                              <m:t>𝐧</m:t>
                            </m:r>
                          </m:sub>
                        </m:sSub>
                      </m:e>
                    </m:acc>
                    <m:r>
                      <a:rPr lang="en-US" sz="2000" b="1" i="1" dirty="0" smtClean="0">
                        <a:solidFill>
                          <a:srgbClr val="0000FF"/>
                        </a:solidFill>
                        <a:latin typeface="Cambria Math"/>
                      </a:rPr>
                      <m:t> </m:t>
                    </m:r>
                    <m:r>
                      <a:rPr lang="en-US" sz="2000" b="1" i="1" dirty="0" smtClean="0">
                        <a:solidFill>
                          <a:srgbClr val="0000FF"/>
                        </a:solidFill>
                        <a:latin typeface="Cambria Math"/>
                        <a:ea typeface="Cambria Math"/>
                      </a:rPr>
                      <m:t>→</m:t>
                    </m:r>
                  </m:oMath>
                </a14:m>
                <a:r>
                  <a:rPr lang="en-US" sz="2000" b="1" dirty="0" smtClean="0">
                    <a:solidFill>
                      <a:srgbClr val="0000FF"/>
                    </a:solidFill>
                  </a:rPr>
                  <a:t> </a:t>
                </a:r>
                <a14:m>
                  <m:oMath xmlns:m="http://schemas.openxmlformats.org/officeDocument/2006/math">
                    <m:sSub>
                      <m:sSubPr>
                        <m:ctrlPr>
                          <a:rPr lang="en-US" sz="2000" b="1" i="1" dirty="0" smtClean="0">
                            <a:solidFill>
                              <a:srgbClr val="0000FF"/>
                            </a:solidFill>
                            <a:latin typeface="Cambria Math"/>
                          </a:rPr>
                        </m:ctrlPr>
                      </m:sSubPr>
                      <m:e>
                        <m:r>
                          <a:rPr lang="en-US" sz="2000" b="1" i="0" dirty="0" smtClean="0">
                            <a:solidFill>
                              <a:srgbClr val="0000FF"/>
                            </a:solidFill>
                            <a:latin typeface="Cambria Math"/>
                          </a:rPr>
                          <m:t>𝐑</m:t>
                        </m:r>
                      </m:e>
                      <m:sub>
                        <m:r>
                          <a:rPr lang="en-US" sz="2000" b="1" i="0" dirty="0" smtClean="0">
                            <a:solidFill>
                              <a:srgbClr val="0000FF"/>
                            </a:solidFill>
                            <a:latin typeface="Cambria Math"/>
                          </a:rPr>
                          <m:t>𝐧</m:t>
                        </m:r>
                      </m:sub>
                    </m:sSub>
                  </m:oMath>
                </a14:m>
                <a:endParaRPr lang="en-US" sz="2000" b="1" dirty="0">
                  <a:solidFill>
                    <a:srgbClr val="0000FF"/>
                  </a:solidFill>
                </a:endParaRPr>
              </a:p>
            </p:txBody>
          </p:sp>
        </mc:Choice>
        <mc:Fallback xmlns="">
          <p:sp>
            <p:nvSpPr>
              <p:cNvPr id="21" name="TextBox 20"/>
              <p:cNvSpPr txBox="1">
                <a:spLocks noRot="1" noChangeAspect="1" noMove="1" noResize="1" noEditPoints="1" noAdjustHandles="1" noChangeArrowheads="1" noChangeShapeType="1" noTextEdit="1"/>
              </p:cNvSpPr>
              <p:nvPr/>
            </p:nvSpPr>
            <p:spPr>
              <a:xfrm>
                <a:off x="6153149" y="3914745"/>
                <a:ext cx="1181100" cy="400110"/>
              </a:xfrm>
              <a:prstGeom prst="rect">
                <a:avLst/>
              </a:prstGeom>
              <a:blipFill rotWithShape="1">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2" name="TextBox 21"/>
              <p:cNvSpPr txBox="1"/>
              <p:nvPr/>
            </p:nvSpPr>
            <p:spPr>
              <a:xfrm>
                <a:off x="6153149" y="4276635"/>
                <a:ext cx="1181100" cy="400110"/>
              </a:xfrm>
              <a:prstGeom prst="rect">
                <a:avLst/>
              </a:prstGeom>
              <a:noFill/>
            </p:spPr>
            <p:txBody>
              <a:bodyPr wrap="square" rtlCol="0">
                <a:spAutoFit/>
              </a:bodyPr>
              <a:lstStyle/>
              <a:p>
                <a14:m>
                  <m:oMath xmlns:m="http://schemas.openxmlformats.org/officeDocument/2006/math">
                    <m:acc>
                      <m:accPr>
                        <m:chr m:val="̅"/>
                        <m:ctrlPr>
                          <a:rPr lang="en-US" sz="2000" b="1" i="1" dirty="0" smtClean="0">
                            <a:solidFill>
                              <a:srgbClr val="0000FF"/>
                            </a:solidFill>
                            <a:latin typeface="Cambria Math"/>
                          </a:rPr>
                        </m:ctrlPr>
                      </m:accPr>
                      <m:e>
                        <m:sSub>
                          <m:sSubPr>
                            <m:ctrlPr>
                              <a:rPr lang="en-US" sz="2000" b="1" i="1" dirty="0">
                                <a:solidFill>
                                  <a:srgbClr val="0000FF"/>
                                </a:solidFill>
                                <a:latin typeface="Cambria Math"/>
                              </a:rPr>
                            </m:ctrlPr>
                          </m:sSubPr>
                          <m:e>
                            <m:r>
                              <a:rPr lang="en-US" sz="2000" b="1" i="0" dirty="0" smtClean="0">
                                <a:solidFill>
                                  <a:srgbClr val="0000FF"/>
                                </a:solidFill>
                                <a:latin typeface="Cambria Math"/>
                              </a:rPr>
                              <m:t>𝐢</m:t>
                            </m:r>
                          </m:e>
                          <m:sub>
                            <m:r>
                              <a:rPr lang="en-US" sz="2000" b="1" i="0" dirty="0" smtClean="0">
                                <a:solidFill>
                                  <a:srgbClr val="0000FF"/>
                                </a:solidFill>
                                <a:latin typeface="Cambria Math"/>
                              </a:rPr>
                              <m:t>𝐧𝐮</m:t>
                            </m:r>
                          </m:sub>
                        </m:sSub>
                      </m:e>
                    </m:acc>
                    <m:r>
                      <a:rPr lang="en-US" sz="2000" b="1" i="1" dirty="0" smtClean="0">
                        <a:solidFill>
                          <a:srgbClr val="0000FF"/>
                        </a:solidFill>
                        <a:latin typeface="Cambria Math"/>
                        <a:ea typeface="Cambria Math"/>
                      </a:rPr>
                      <m:t>→</m:t>
                    </m:r>
                  </m:oMath>
                </a14:m>
                <a:r>
                  <a:rPr lang="en-US" sz="2000" b="1" dirty="0" smtClean="0">
                    <a:solidFill>
                      <a:srgbClr val="0000FF"/>
                    </a:solidFill>
                  </a:rPr>
                  <a:t> </a:t>
                </a:r>
                <a14:m>
                  <m:oMath xmlns:m="http://schemas.openxmlformats.org/officeDocument/2006/math">
                    <m:sSub>
                      <m:sSubPr>
                        <m:ctrlPr>
                          <a:rPr lang="en-US" sz="2000" b="1" i="1" dirty="0" smtClean="0">
                            <a:solidFill>
                              <a:srgbClr val="0000FF"/>
                            </a:solidFill>
                            <a:latin typeface="Cambria Math"/>
                          </a:rPr>
                        </m:ctrlPr>
                      </m:sSubPr>
                      <m:e>
                        <m:r>
                          <a:rPr lang="en-US" sz="2000" b="1" i="0" dirty="0" smtClean="0">
                            <a:solidFill>
                              <a:srgbClr val="0000FF"/>
                            </a:solidFill>
                            <a:latin typeface="Cambria Math"/>
                          </a:rPr>
                          <m:t>𝐆</m:t>
                        </m:r>
                      </m:e>
                      <m:sub>
                        <m:r>
                          <a:rPr lang="en-US" sz="2000" b="1" i="0" dirty="0" smtClean="0">
                            <a:solidFill>
                              <a:srgbClr val="0000FF"/>
                            </a:solidFill>
                            <a:latin typeface="Cambria Math"/>
                          </a:rPr>
                          <m:t>𝐮</m:t>
                        </m:r>
                      </m:sub>
                    </m:sSub>
                  </m:oMath>
                </a14:m>
                <a:endParaRPr lang="en-US" sz="2000" b="1" dirty="0">
                  <a:solidFill>
                    <a:srgbClr val="0000FF"/>
                  </a:solidFill>
                </a:endParaRPr>
              </a:p>
            </p:txBody>
          </p:sp>
        </mc:Choice>
        <mc:Fallback xmlns="">
          <p:sp>
            <p:nvSpPr>
              <p:cNvPr id="22" name="TextBox 21"/>
              <p:cNvSpPr txBox="1">
                <a:spLocks noRot="1" noChangeAspect="1" noMove="1" noResize="1" noEditPoints="1" noAdjustHandles="1" noChangeArrowheads="1" noChangeShapeType="1" noTextEdit="1"/>
              </p:cNvSpPr>
              <p:nvPr/>
            </p:nvSpPr>
            <p:spPr>
              <a:xfrm>
                <a:off x="6153149" y="4276635"/>
                <a:ext cx="1181100" cy="400110"/>
              </a:xfrm>
              <a:prstGeom prst="rect">
                <a:avLst/>
              </a:prstGeom>
              <a:blipFill rotWithShape="1">
                <a:blip r:embed="rId7"/>
                <a:stretch>
                  <a:fillRect b="-1538"/>
                </a:stretch>
              </a:blipFill>
            </p:spPr>
            <p:txBody>
              <a:bodyPr/>
              <a:lstStyle/>
              <a:p>
                <a:r>
                  <a:rPr lang="en-US">
                    <a:noFill/>
                  </a:rPr>
                  <a:t> </a:t>
                </a:r>
              </a:p>
            </p:txBody>
          </p:sp>
        </mc:Fallback>
      </mc:AlternateContent>
      <p:sp>
        <p:nvSpPr>
          <p:cNvPr id="23" name="Rounded Rectangle 22"/>
          <p:cNvSpPr/>
          <p:nvPr/>
        </p:nvSpPr>
        <p:spPr>
          <a:xfrm>
            <a:off x="3429000" y="3276600"/>
            <a:ext cx="2057400" cy="1676400"/>
          </a:xfrm>
          <a:prstGeom prst="roundRect">
            <a:avLst/>
          </a:prstGeom>
          <a:solidFill>
            <a:schemeClr val="accent5">
              <a:lumMod val="90000"/>
            </a:schemeClr>
          </a:solidFill>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4" name="TextBox 2"/>
          <p:cNvSpPr txBox="1">
            <a:spLocks noChangeArrowheads="1"/>
          </p:cNvSpPr>
          <p:nvPr/>
        </p:nvSpPr>
        <p:spPr bwMode="auto">
          <a:xfrm>
            <a:off x="3429000" y="3352800"/>
            <a:ext cx="205740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algn="ctr" eaLnBrk="1" hangingPunct="1"/>
            <a:r>
              <a:rPr lang="en-US" b="1" dirty="0" smtClean="0">
                <a:latin typeface="Franklin Gothic Medium Cond" pitchFamily="34" charset="0"/>
              </a:rPr>
              <a:t>Compute </a:t>
            </a:r>
            <a:r>
              <a:rPr lang="en-US" b="1" dirty="0" err="1" smtClean="0">
                <a:latin typeface="Franklin Gothic Medium Cond" pitchFamily="34" charset="0"/>
              </a:rPr>
              <a:t>G</a:t>
            </a:r>
            <a:r>
              <a:rPr lang="en-US" b="1" baseline="-25000" dirty="0" err="1" smtClean="0">
                <a:latin typeface="Franklin Gothic Medium Cond" pitchFamily="34" charset="0"/>
              </a:rPr>
              <a:t>s,opt</a:t>
            </a:r>
            <a:r>
              <a:rPr lang="en-US" b="1" dirty="0" smtClean="0">
                <a:latin typeface="Franklin Gothic Medium Cond" pitchFamily="34" charset="0"/>
              </a:rPr>
              <a:t> &amp; </a:t>
            </a:r>
            <a:r>
              <a:rPr lang="en-US" b="1" dirty="0" err="1" smtClean="0">
                <a:latin typeface="Franklin Gothic Medium Cond" pitchFamily="34" charset="0"/>
              </a:rPr>
              <a:t>B</a:t>
            </a:r>
            <a:r>
              <a:rPr lang="en-US" b="1" baseline="-25000" dirty="0" err="1" smtClean="0">
                <a:latin typeface="Franklin Gothic Medium Cond" pitchFamily="34" charset="0"/>
              </a:rPr>
              <a:t>s,opt</a:t>
            </a:r>
            <a:endParaRPr lang="en-US" b="1" baseline="-25000" dirty="0">
              <a:latin typeface="Franklin Gothic Medium Cond" pitchFamily="34" charset="0"/>
            </a:endParaRPr>
          </a:p>
        </p:txBody>
      </p:sp>
      <mc:AlternateContent xmlns:mc="http://schemas.openxmlformats.org/markup-compatibility/2006" xmlns:a14="http://schemas.microsoft.com/office/drawing/2010/main">
        <mc:Choice Requires="a14">
          <p:sp>
            <p:nvSpPr>
              <p:cNvPr id="27" name="TextBox 26"/>
              <p:cNvSpPr txBox="1"/>
              <p:nvPr/>
            </p:nvSpPr>
            <p:spPr>
              <a:xfrm>
                <a:off x="3505200" y="3837121"/>
                <a:ext cx="1905000" cy="656013"/>
              </a:xfrm>
              <a:prstGeom prst="rect">
                <a:avLst/>
              </a:prstGeom>
              <a:noFill/>
            </p:spPr>
            <p:txBody>
              <a:bodyPr wrap="square" rtlCol="0">
                <a:spAutoFit/>
              </a:bodyPr>
              <a:lstStyle/>
              <a:p>
                <a14:m>
                  <m:oMath xmlns:m="http://schemas.openxmlformats.org/officeDocument/2006/math">
                    <m:sSub>
                      <m:sSubPr>
                        <m:ctrlPr>
                          <a:rPr lang="en-US" b="1" i="1" dirty="0" smtClean="0">
                            <a:solidFill>
                              <a:srgbClr val="0000FF"/>
                            </a:solidFill>
                            <a:latin typeface="Cambria Math"/>
                          </a:rPr>
                        </m:ctrlPr>
                      </m:sSubPr>
                      <m:e>
                        <m:r>
                          <a:rPr lang="en-US" b="1" i="0" dirty="0" smtClean="0">
                            <a:solidFill>
                              <a:srgbClr val="0000FF"/>
                            </a:solidFill>
                            <a:latin typeface="Cambria Math"/>
                          </a:rPr>
                          <m:t>𝐆</m:t>
                        </m:r>
                      </m:e>
                      <m:sub>
                        <m:r>
                          <a:rPr lang="en-US" b="1" i="0" dirty="0" smtClean="0">
                            <a:solidFill>
                              <a:srgbClr val="0000FF"/>
                            </a:solidFill>
                            <a:latin typeface="Cambria Math"/>
                          </a:rPr>
                          <m:t>𝐬</m:t>
                        </m:r>
                        <m:r>
                          <a:rPr lang="en-US" b="1" i="0" dirty="0" smtClean="0">
                            <a:solidFill>
                              <a:srgbClr val="0000FF"/>
                            </a:solidFill>
                            <a:latin typeface="Cambria Math"/>
                          </a:rPr>
                          <m:t>,</m:t>
                        </m:r>
                        <m:r>
                          <a:rPr lang="en-US" b="1" i="0" dirty="0" smtClean="0">
                            <a:solidFill>
                              <a:srgbClr val="0000FF"/>
                            </a:solidFill>
                            <a:latin typeface="Cambria Math"/>
                          </a:rPr>
                          <m:t>𝐨𝐩𝐭</m:t>
                        </m:r>
                      </m:sub>
                    </m:sSub>
                  </m:oMath>
                </a14:m>
                <a:r>
                  <a:rPr lang="en-US" b="1" i="0" dirty="0" smtClean="0">
                    <a:solidFill>
                      <a:srgbClr val="0000FF"/>
                    </a:solidFill>
                    <a:latin typeface="Cambria Math"/>
                  </a:rPr>
                  <a:t>=</a:t>
                </a:r>
                <a14:m>
                  <m:oMath xmlns:m="http://schemas.openxmlformats.org/officeDocument/2006/math">
                    <m:rad>
                      <m:radPr>
                        <m:degHide m:val="on"/>
                        <m:ctrlPr>
                          <a:rPr lang="en-US" b="1" i="1" dirty="0">
                            <a:solidFill>
                              <a:srgbClr val="0000FF"/>
                            </a:solidFill>
                            <a:latin typeface="Cambria Math"/>
                          </a:rPr>
                        </m:ctrlPr>
                      </m:radPr>
                      <m:deg/>
                      <m:e>
                        <m:f>
                          <m:fPr>
                            <m:ctrlPr>
                              <a:rPr lang="en-US" b="1" i="1" dirty="0">
                                <a:solidFill>
                                  <a:srgbClr val="0000FF"/>
                                </a:solidFill>
                                <a:latin typeface="Cambria Math"/>
                              </a:rPr>
                            </m:ctrlPr>
                          </m:fPr>
                          <m:num>
                            <m:sSub>
                              <m:sSubPr>
                                <m:ctrlPr>
                                  <a:rPr lang="en-US" b="1" i="1" dirty="0">
                                    <a:solidFill>
                                      <a:srgbClr val="0000FF"/>
                                    </a:solidFill>
                                    <a:latin typeface="Cambria Math"/>
                                  </a:rPr>
                                </m:ctrlPr>
                              </m:sSubPr>
                              <m:e>
                                <m:r>
                                  <a:rPr lang="en-US" b="1" dirty="0">
                                    <a:solidFill>
                                      <a:srgbClr val="0000FF"/>
                                    </a:solidFill>
                                    <a:latin typeface="Cambria Math"/>
                                  </a:rPr>
                                  <m:t>𝐆</m:t>
                                </m:r>
                              </m:e>
                              <m:sub>
                                <m:r>
                                  <a:rPr lang="en-US" b="1" dirty="0">
                                    <a:solidFill>
                                      <a:srgbClr val="0000FF"/>
                                    </a:solidFill>
                                    <a:latin typeface="Cambria Math"/>
                                  </a:rPr>
                                  <m:t>𝐮</m:t>
                                </m:r>
                              </m:sub>
                            </m:sSub>
                          </m:num>
                          <m:den>
                            <m:sSub>
                              <m:sSubPr>
                                <m:ctrlPr>
                                  <a:rPr lang="en-US" b="1" i="1" dirty="0">
                                    <a:solidFill>
                                      <a:srgbClr val="0000FF"/>
                                    </a:solidFill>
                                    <a:latin typeface="Cambria Math"/>
                                  </a:rPr>
                                </m:ctrlPr>
                              </m:sSubPr>
                              <m:e>
                                <m:r>
                                  <a:rPr lang="en-US" b="1" dirty="0">
                                    <a:solidFill>
                                      <a:srgbClr val="0000FF"/>
                                    </a:solidFill>
                                    <a:latin typeface="Cambria Math"/>
                                  </a:rPr>
                                  <m:t>𝐑</m:t>
                                </m:r>
                              </m:e>
                              <m:sub>
                                <m:r>
                                  <a:rPr lang="en-US" b="1" dirty="0">
                                    <a:solidFill>
                                      <a:srgbClr val="0000FF"/>
                                    </a:solidFill>
                                    <a:latin typeface="Cambria Math"/>
                                  </a:rPr>
                                  <m:t>𝐧</m:t>
                                </m:r>
                              </m:sub>
                            </m:sSub>
                          </m:den>
                        </m:f>
                        <m:r>
                          <a:rPr lang="en-US" b="1" i="1" dirty="0">
                            <a:solidFill>
                              <a:srgbClr val="0000FF"/>
                            </a:solidFill>
                            <a:latin typeface="Cambria Math"/>
                          </a:rPr>
                          <m:t>+</m:t>
                        </m:r>
                        <m:sSup>
                          <m:sSupPr>
                            <m:ctrlPr>
                              <a:rPr lang="en-US" b="1" i="1">
                                <a:solidFill>
                                  <a:srgbClr val="0000FF"/>
                                </a:solidFill>
                                <a:latin typeface="Cambria Math"/>
                              </a:rPr>
                            </m:ctrlPr>
                          </m:sSupPr>
                          <m:e>
                            <m:sSub>
                              <m:sSubPr>
                                <m:ctrlPr>
                                  <a:rPr lang="en-US" b="1" i="1" dirty="0">
                                    <a:solidFill>
                                      <a:srgbClr val="0000FF"/>
                                    </a:solidFill>
                                    <a:latin typeface="Cambria Math"/>
                                  </a:rPr>
                                </m:ctrlPr>
                              </m:sSubPr>
                              <m:e>
                                <m:r>
                                  <a:rPr lang="en-US" b="1" dirty="0">
                                    <a:solidFill>
                                      <a:srgbClr val="0000FF"/>
                                    </a:solidFill>
                                    <a:latin typeface="Cambria Math"/>
                                  </a:rPr>
                                  <m:t>𝐆</m:t>
                                </m:r>
                              </m:e>
                              <m:sub>
                                <m:r>
                                  <a:rPr lang="en-US" b="1" dirty="0">
                                    <a:solidFill>
                                      <a:srgbClr val="0000FF"/>
                                    </a:solidFill>
                                    <a:latin typeface="Cambria Math"/>
                                  </a:rPr>
                                  <m:t>𝐜</m:t>
                                </m:r>
                              </m:sub>
                            </m:sSub>
                          </m:e>
                          <m:sup>
                            <m:r>
                              <a:rPr lang="en-US" b="1" i="1">
                                <a:solidFill>
                                  <a:srgbClr val="0000FF"/>
                                </a:solidFill>
                                <a:latin typeface="Cambria Math"/>
                              </a:rPr>
                              <m:t>𝟐</m:t>
                            </m:r>
                          </m:sup>
                        </m:sSup>
                      </m:e>
                    </m:rad>
                  </m:oMath>
                </a14:m>
                <a:endParaRPr lang="en-US" b="1" i="0" dirty="0" smtClean="0">
                  <a:solidFill>
                    <a:srgbClr val="0000FF"/>
                  </a:solidFill>
                  <a:latin typeface="Cambria Math"/>
                </a:endParaRPr>
              </a:p>
            </p:txBody>
          </p:sp>
        </mc:Choice>
        <mc:Fallback xmlns="">
          <p:sp>
            <p:nvSpPr>
              <p:cNvPr id="27" name="TextBox 26"/>
              <p:cNvSpPr txBox="1">
                <a:spLocks noRot="1" noChangeAspect="1" noMove="1" noResize="1" noEditPoints="1" noAdjustHandles="1" noChangeArrowheads="1" noChangeShapeType="1" noTextEdit="1"/>
              </p:cNvSpPr>
              <p:nvPr/>
            </p:nvSpPr>
            <p:spPr>
              <a:xfrm>
                <a:off x="3505200" y="3837121"/>
                <a:ext cx="1905000" cy="656013"/>
              </a:xfrm>
              <a:prstGeom prst="rect">
                <a:avLst/>
              </a:prstGeom>
              <a:blipFill rotWithShape="1">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8" name="TextBox 27"/>
              <p:cNvSpPr txBox="1"/>
              <p:nvPr/>
            </p:nvSpPr>
            <p:spPr>
              <a:xfrm>
                <a:off x="3684886" y="4439988"/>
                <a:ext cx="1504236" cy="394210"/>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b="1" i="1" dirty="0" smtClean="0">
                              <a:solidFill>
                                <a:srgbClr val="0000FF"/>
                              </a:solidFill>
                              <a:latin typeface="Cambria Math"/>
                            </a:rPr>
                          </m:ctrlPr>
                        </m:sSubPr>
                        <m:e>
                          <m:r>
                            <a:rPr lang="en-US" b="1" i="0" dirty="0" smtClean="0">
                              <a:solidFill>
                                <a:srgbClr val="0000FF"/>
                              </a:solidFill>
                              <a:latin typeface="Cambria Math"/>
                            </a:rPr>
                            <m:t>𝐁</m:t>
                          </m:r>
                        </m:e>
                        <m:sub>
                          <m:r>
                            <a:rPr lang="en-US" b="1" dirty="0">
                              <a:solidFill>
                                <a:srgbClr val="0000FF"/>
                              </a:solidFill>
                              <a:latin typeface="Cambria Math"/>
                            </a:rPr>
                            <m:t>𝐬</m:t>
                          </m:r>
                          <m:r>
                            <a:rPr lang="en-US" b="1" dirty="0">
                              <a:solidFill>
                                <a:srgbClr val="0000FF"/>
                              </a:solidFill>
                              <a:latin typeface="Cambria Math"/>
                            </a:rPr>
                            <m:t>,</m:t>
                          </m:r>
                          <m:r>
                            <a:rPr lang="en-US" b="1" dirty="0">
                              <a:solidFill>
                                <a:srgbClr val="0000FF"/>
                              </a:solidFill>
                              <a:latin typeface="Cambria Math"/>
                            </a:rPr>
                            <m:t>𝐨𝐩𝐭</m:t>
                          </m:r>
                        </m:sub>
                      </m:sSub>
                      <m:r>
                        <a:rPr lang="en-US" b="1" i="0" dirty="0" smtClean="0">
                          <a:solidFill>
                            <a:srgbClr val="0000FF"/>
                          </a:solidFill>
                          <a:latin typeface="Cambria Math"/>
                        </a:rPr>
                        <m:t>=−</m:t>
                      </m:r>
                      <m:sSub>
                        <m:sSubPr>
                          <m:ctrlPr>
                            <a:rPr lang="en-US" b="1" i="1" dirty="0">
                              <a:solidFill>
                                <a:srgbClr val="0000FF"/>
                              </a:solidFill>
                              <a:latin typeface="Cambria Math"/>
                            </a:rPr>
                          </m:ctrlPr>
                        </m:sSubPr>
                        <m:e>
                          <m:r>
                            <a:rPr lang="en-US" b="1" dirty="0">
                              <a:solidFill>
                                <a:srgbClr val="0000FF"/>
                              </a:solidFill>
                              <a:latin typeface="Cambria Math"/>
                            </a:rPr>
                            <m:t>𝐁</m:t>
                          </m:r>
                        </m:e>
                        <m:sub>
                          <m:r>
                            <a:rPr lang="en-US" b="1" i="0" dirty="0" smtClean="0">
                              <a:solidFill>
                                <a:srgbClr val="0000FF"/>
                              </a:solidFill>
                              <a:latin typeface="Cambria Math"/>
                            </a:rPr>
                            <m:t>𝐜</m:t>
                          </m:r>
                        </m:sub>
                      </m:sSub>
                    </m:oMath>
                  </m:oMathPara>
                </a14:m>
                <a:endParaRPr lang="en-US" b="1" i="0" dirty="0" smtClean="0">
                  <a:solidFill>
                    <a:srgbClr val="0000FF"/>
                  </a:solidFill>
                  <a:latin typeface="Cambria Math"/>
                </a:endParaRPr>
              </a:p>
            </p:txBody>
          </p:sp>
        </mc:Choice>
        <mc:Fallback xmlns="">
          <p:sp>
            <p:nvSpPr>
              <p:cNvPr id="28" name="TextBox 27"/>
              <p:cNvSpPr txBox="1">
                <a:spLocks noRot="1" noChangeAspect="1" noMove="1" noResize="1" noEditPoints="1" noAdjustHandles="1" noChangeArrowheads="1" noChangeShapeType="1" noTextEdit="1"/>
              </p:cNvSpPr>
              <p:nvPr/>
            </p:nvSpPr>
            <p:spPr>
              <a:xfrm>
                <a:off x="3684886" y="4439988"/>
                <a:ext cx="1504236" cy="394210"/>
              </a:xfrm>
              <a:prstGeom prst="rect">
                <a:avLst/>
              </a:prstGeom>
              <a:blipFill rotWithShape="1">
                <a:blip r:embed="rId9"/>
                <a:stretch>
                  <a:fillRect b="-6154"/>
                </a:stretch>
              </a:blipFill>
            </p:spPr>
            <p:txBody>
              <a:bodyPr/>
              <a:lstStyle/>
              <a:p>
                <a:r>
                  <a:rPr lang="en-US">
                    <a:noFill/>
                  </a:rPr>
                  <a:t> </a:t>
                </a:r>
              </a:p>
            </p:txBody>
          </p:sp>
        </mc:Fallback>
      </mc:AlternateContent>
      <p:sp>
        <p:nvSpPr>
          <p:cNvPr id="29" name="Rounded Rectangle 28"/>
          <p:cNvSpPr/>
          <p:nvPr/>
        </p:nvSpPr>
        <p:spPr>
          <a:xfrm>
            <a:off x="1143000" y="3276600"/>
            <a:ext cx="2057400" cy="1676400"/>
          </a:xfrm>
          <a:prstGeom prst="roundRect">
            <a:avLst/>
          </a:prstGeom>
          <a:solidFill>
            <a:schemeClr val="accent5">
              <a:lumMod val="90000"/>
            </a:schemeClr>
          </a:solidFill>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30" name="TextBox 2"/>
          <p:cNvSpPr txBox="1">
            <a:spLocks noChangeArrowheads="1"/>
          </p:cNvSpPr>
          <p:nvPr/>
        </p:nvSpPr>
        <p:spPr bwMode="auto">
          <a:xfrm>
            <a:off x="1143000" y="3897868"/>
            <a:ext cx="205740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algn="ctr" eaLnBrk="1" hangingPunct="1"/>
            <a:r>
              <a:rPr lang="en-US" b="1" dirty="0" smtClean="0">
                <a:latin typeface="Franklin Gothic Medium Cond" pitchFamily="34" charset="0"/>
              </a:rPr>
              <a:t>Calculate </a:t>
            </a:r>
            <a:r>
              <a:rPr lang="en-US" b="1" dirty="0" err="1" smtClean="0">
                <a:latin typeface="Franklin Gothic Medium Cond" pitchFamily="34" charset="0"/>
              </a:rPr>
              <a:t>F</a:t>
            </a:r>
            <a:r>
              <a:rPr lang="en-US" b="1" baseline="-25000" dirty="0" err="1" smtClean="0">
                <a:latin typeface="Franklin Gothic Medium Cond" pitchFamily="34" charset="0"/>
              </a:rPr>
              <a:t>min</a:t>
            </a:r>
            <a:r>
              <a:rPr lang="en-US" b="1" dirty="0" smtClean="0">
                <a:latin typeface="Franklin Gothic Medium Cond" pitchFamily="34" charset="0"/>
              </a:rPr>
              <a:t> &amp; F</a:t>
            </a:r>
            <a:endParaRPr lang="en-US" b="1" baseline="-25000" dirty="0">
              <a:latin typeface="Franklin Gothic Medium Cond" pitchFamily="34" charset="0"/>
            </a:endParaRPr>
          </a:p>
        </p:txBody>
      </p:sp>
      <mc:AlternateContent xmlns:mc="http://schemas.openxmlformats.org/markup-compatibility/2006" xmlns:a14="http://schemas.microsoft.com/office/drawing/2010/main">
        <mc:Choice Requires="a14">
          <p:sp>
            <p:nvSpPr>
              <p:cNvPr id="33" name="TextBox 32"/>
              <p:cNvSpPr txBox="1"/>
              <p:nvPr/>
            </p:nvSpPr>
            <p:spPr>
              <a:xfrm>
                <a:off x="990600" y="4981672"/>
                <a:ext cx="4198522" cy="714683"/>
              </a:xfrm>
              <a:prstGeom prst="rect">
                <a:avLst/>
              </a:prstGeom>
              <a:noFill/>
            </p:spPr>
            <p:txBody>
              <a:bodyPr wrap="square" rtlCol="0">
                <a:spAutoFit/>
              </a:bodyPr>
              <a:lstStyle/>
              <a:p>
                <a14:m>
                  <m:oMath xmlns:m="http://schemas.openxmlformats.org/officeDocument/2006/math">
                    <m:sSub>
                      <m:sSubPr>
                        <m:ctrlPr>
                          <a:rPr lang="en-US" b="1" i="1" dirty="0" smtClean="0">
                            <a:solidFill>
                              <a:srgbClr val="0000FF"/>
                            </a:solidFill>
                            <a:latin typeface="Cambria Math"/>
                          </a:rPr>
                        </m:ctrlPr>
                      </m:sSubPr>
                      <m:e>
                        <m:r>
                          <a:rPr lang="en-US" b="1" i="0" dirty="0" smtClean="0">
                            <a:solidFill>
                              <a:srgbClr val="0000FF"/>
                            </a:solidFill>
                            <a:latin typeface="Cambria Math"/>
                          </a:rPr>
                          <m:t>𝐅</m:t>
                        </m:r>
                      </m:e>
                      <m:sub>
                        <m:r>
                          <a:rPr lang="en-US" b="1" i="0" dirty="0" smtClean="0">
                            <a:solidFill>
                              <a:srgbClr val="0000FF"/>
                            </a:solidFill>
                            <a:latin typeface="Cambria Math"/>
                          </a:rPr>
                          <m:t>𝐦𝐢𝐧</m:t>
                        </m:r>
                      </m:sub>
                    </m:sSub>
                  </m:oMath>
                </a14:m>
                <a:r>
                  <a:rPr lang="en-US" b="1" dirty="0">
                    <a:solidFill>
                      <a:srgbClr val="0000FF"/>
                    </a:solidFill>
                    <a:latin typeface="Cambria Math"/>
                  </a:rPr>
                  <a:t>=</a:t>
                </a:r>
                <a14:m>
                  <m:oMath xmlns:m="http://schemas.openxmlformats.org/officeDocument/2006/math">
                    <m:r>
                      <a:rPr lang="en-US" b="1" i="0" dirty="0" smtClean="0">
                        <a:solidFill>
                          <a:srgbClr val="0000FF"/>
                        </a:solidFill>
                        <a:latin typeface="Cambria Math"/>
                      </a:rPr>
                      <m:t>𝟏</m:t>
                    </m:r>
                    <m:r>
                      <a:rPr lang="en-US" b="1" i="0" dirty="0" smtClean="0">
                        <a:solidFill>
                          <a:srgbClr val="0000FF"/>
                        </a:solidFill>
                        <a:latin typeface="Cambria Math"/>
                      </a:rPr>
                      <m:t>+</m:t>
                    </m:r>
                    <m:r>
                      <a:rPr lang="en-US" b="1" i="0" dirty="0" smtClean="0">
                        <a:solidFill>
                          <a:srgbClr val="0000FF"/>
                        </a:solidFill>
                        <a:latin typeface="Cambria Math"/>
                      </a:rPr>
                      <m:t>𝟐</m:t>
                    </m:r>
                    <m:sSub>
                      <m:sSubPr>
                        <m:ctrlPr>
                          <a:rPr lang="en-US" b="1" i="1" dirty="0">
                            <a:solidFill>
                              <a:srgbClr val="0000FF"/>
                            </a:solidFill>
                            <a:latin typeface="Cambria Math"/>
                          </a:rPr>
                        </m:ctrlPr>
                      </m:sSubPr>
                      <m:e>
                        <m:r>
                          <a:rPr lang="en-US" b="1" dirty="0">
                            <a:solidFill>
                              <a:srgbClr val="0000FF"/>
                            </a:solidFill>
                            <a:latin typeface="Cambria Math"/>
                          </a:rPr>
                          <m:t>𝐑</m:t>
                        </m:r>
                      </m:e>
                      <m:sub>
                        <m:r>
                          <a:rPr lang="en-US" b="1" dirty="0">
                            <a:solidFill>
                              <a:srgbClr val="0000FF"/>
                            </a:solidFill>
                            <a:latin typeface="Cambria Math"/>
                          </a:rPr>
                          <m:t>𝐧</m:t>
                        </m:r>
                      </m:sub>
                    </m:sSub>
                    <m:d>
                      <m:dPr>
                        <m:ctrlPr>
                          <a:rPr lang="en-US" b="1" i="1" dirty="0" smtClean="0">
                            <a:solidFill>
                              <a:srgbClr val="0000FF"/>
                            </a:solidFill>
                            <a:latin typeface="Cambria Math"/>
                          </a:rPr>
                        </m:ctrlPr>
                      </m:dPr>
                      <m:e>
                        <m:rad>
                          <m:radPr>
                            <m:degHide m:val="on"/>
                            <m:ctrlPr>
                              <a:rPr lang="en-US" b="1" i="1" dirty="0">
                                <a:solidFill>
                                  <a:srgbClr val="0000FF"/>
                                </a:solidFill>
                                <a:latin typeface="Cambria Math"/>
                              </a:rPr>
                            </m:ctrlPr>
                          </m:radPr>
                          <m:deg/>
                          <m:e>
                            <m:f>
                              <m:fPr>
                                <m:ctrlPr>
                                  <a:rPr lang="en-US" b="1" i="1" dirty="0">
                                    <a:solidFill>
                                      <a:srgbClr val="0000FF"/>
                                    </a:solidFill>
                                    <a:latin typeface="Cambria Math"/>
                                  </a:rPr>
                                </m:ctrlPr>
                              </m:fPr>
                              <m:num>
                                <m:sSub>
                                  <m:sSubPr>
                                    <m:ctrlPr>
                                      <a:rPr lang="en-US" b="1" i="1" dirty="0">
                                        <a:solidFill>
                                          <a:srgbClr val="0000FF"/>
                                        </a:solidFill>
                                        <a:latin typeface="Cambria Math"/>
                                      </a:rPr>
                                    </m:ctrlPr>
                                  </m:sSubPr>
                                  <m:e>
                                    <m:r>
                                      <a:rPr lang="en-US" b="1" dirty="0">
                                        <a:solidFill>
                                          <a:srgbClr val="0000FF"/>
                                        </a:solidFill>
                                        <a:latin typeface="Cambria Math"/>
                                      </a:rPr>
                                      <m:t>𝐆</m:t>
                                    </m:r>
                                  </m:e>
                                  <m:sub>
                                    <m:r>
                                      <a:rPr lang="en-US" b="1" dirty="0">
                                        <a:solidFill>
                                          <a:srgbClr val="0000FF"/>
                                        </a:solidFill>
                                        <a:latin typeface="Cambria Math"/>
                                      </a:rPr>
                                      <m:t>𝐮</m:t>
                                    </m:r>
                                  </m:sub>
                                </m:sSub>
                              </m:num>
                              <m:den>
                                <m:sSub>
                                  <m:sSubPr>
                                    <m:ctrlPr>
                                      <a:rPr lang="en-US" b="1" i="1" dirty="0">
                                        <a:solidFill>
                                          <a:srgbClr val="0000FF"/>
                                        </a:solidFill>
                                        <a:latin typeface="Cambria Math"/>
                                      </a:rPr>
                                    </m:ctrlPr>
                                  </m:sSubPr>
                                  <m:e>
                                    <m:r>
                                      <a:rPr lang="en-US" b="1" dirty="0">
                                        <a:solidFill>
                                          <a:srgbClr val="0000FF"/>
                                        </a:solidFill>
                                        <a:latin typeface="Cambria Math"/>
                                      </a:rPr>
                                      <m:t>𝐑</m:t>
                                    </m:r>
                                  </m:e>
                                  <m:sub>
                                    <m:r>
                                      <a:rPr lang="en-US" b="1" dirty="0">
                                        <a:solidFill>
                                          <a:srgbClr val="0000FF"/>
                                        </a:solidFill>
                                        <a:latin typeface="Cambria Math"/>
                                      </a:rPr>
                                      <m:t>𝐧</m:t>
                                    </m:r>
                                  </m:sub>
                                </m:sSub>
                              </m:den>
                            </m:f>
                            <m:r>
                              <a:rPr lang="en-US" b="1" i="1" dirty="0">
                                <a:solidFill>
                                  <a:srgbClr val="0000FF"/>
                                </a:solidFill>
                                <a:latin typeface="Cambria Math"/>
                              </a:rPr>
                              <m:t>+</m:t>
                            </m:r>
                            <m:sSup>
                              <m:sSupPr>
                                <m:ctrlPr>
                                  <a:rPr lang="en-US" b="1" i="1">
                                    <a:solidFill>
                                      <a:srgbClr val="0000FF"/>
                                    </a:solidFill>
                                    <a:latin typeface="Cambria Math"/>
                                  </a:rPr>
                                </m:ctrlPr>
                              </m:sSupPr>
                              <m:e>
                                <m:sSub>
                                  <m:sSubPr>
                                    <m:ctrlPr>
                                      <a:rPr lang="en-US" b="1" i="1" dirty="0">
                                        <a:solidFill>
                                          <a:srgbClr val="0000FF"/>
                                        </a:solidFill>
                                        <a:latin typeface="Cambria Math"/>
                                      </a:rPr>
                                    </m:ctrlPr>
                                  </m:sSubPr>
                                  <m:e>
                                    <m:r>
                                      <a:rPr lang="en-US" b="1" dirty="0">
                                        <a:solidFill>
                                          <a:srgbClr val="0000FF"/>
                                        </a:solidFill>
                                        <a:latin typeface="Cambria Math"/>
                                      </a:rPr>
                                      <m:t>𝐆</m:t>
                                    </m:r>
                                  </m:e>
                                  <m:sub>
                                    <m:r>
                                      <a:rPr lang="en-US" b="1" dirty="0">
                                        <a:solidFill>
                                          <a:srgbClr val="0000FF"/>
                                        </a:solidFill>
                                        <a:latin typeface="Cambria Math"/>
                                      </a:rPr>
                                      <m:t>𝐜</m:t>
                                    </m:r>
                                  </m:sub>
                                </m:sSub>
                              </m:e>
                              <m:sup>
                                <m:r>
                                  <a:rPr lang="en-US" b="1" i="1">
                                    <a:solidFill>
                                      <a:srgbClr val="0000FF"/>
                                    </a:solidFill>
                                    <a:latin typeface="Cambria Math"/>
                                  </a:rPr>
                                  <m:t>𝟐</m:t>
                                </m:r>
                              </m:sup>
                            </m:sSup>
                          </m:e>
                        </m:rad>
                        <m:r>
                          <a:rPr lang="en-US" b="1" i="1" smtClean="0">
                            <a:solidFill>
                              <a:srgbClr val="0000FF"/>
                            </a:solidFill>
                            <a:latin typeface="Cambria Math"/>
                          </a:rPr>
                          <m:t>+</m:t>
                        </m:r>
                        <m:sSub>
                          <m:sSubPr>
                            <m:ctrlPr>
                              <a:rPr lang="en-US" b="1" i="1" dirty="0">
                                <a:solidFill>
                                  <a:srgbClr val="0000FF"/>
                                </a:solidFill>
                                <a:latin typeface="Cambria Math"/>
                              </a:rPr>
                            </m:ctrlPr>
                          </m:sSubPr>
                          <m:e>
                            <m:r>
                              <a:rPr lang="en-US" b="1" dirty="0">
                                <a:solidFill>
                                  <a:srgbClr val="0000FF"/>
                                </a:solidFill>
                                <a:latin typeface="Cambria Math"/>
                              </a:rPr>
                              <m:t>𝐆</m:t>
                            </m:r>
                          </m:e>
                          <m:sub>
                            <m:r>
                              <a:rPr lang="en-US" b="1" dirty="0">
                                <a:solidFill>
                                  <a:srgbClr val="0000FF"/>
                                </a:solidFill>
                                <a:latin typeface="Cambria Math"/>
                              </a:rPr>
                              <m:t>𝐜</m:t>
                            </m:r>
                          </m:sub>
                        </m:sSub>
                      </m:e>
                    </m:d>
                  </m:oMath>
                </a14:m>
                <a:endParaRPr lang="en-US" b="1" dirty="0">
                  <a:solidFill>
                    <a:srgbClr val="0000FF"/>
                  </a:solidFill>
                </a:endParaRPr>
              </a:p>
            </p:txBody>
          </p:sp>
        </mc:Choice>
        <mc:Fallback xmlns="">
          <p:sp>
            <p:nvSpPr>
              <p:cNvPr id="33" name="TextBox 32"/>
              <p:cNvSpPr txBox="1">
                <a:spLocks noRot="1" noChangeAspect="1" noMove="1" noResize="1" noEditPoints="1" noAdjustHandles="1" noChangeArrowheads="1" noChangeShapeType="1" noTextEdit="1"/>
              </p:cNvSpPr>
              <p:nvPr/>
            </p:nvSpPr>
            <p:spPr>
              <a:xfrm>
                <a:off x="990600" y="4981672"/>
                <a:ext cx="4198522" cy="714683"/>
              </a:xfrm>
              <a:prstGeom prst="rect">
                <a:avLst/>
              </a:prstGeom>
              <a:blipFill rotWithShape="1">
                <a:blip r:embed="rId10"/>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4" name="TextBox 33"/>
              <p:cNvSpPr txBox="1"/>
              <p:nvPr/>
            </p:nvSpPr>
            <p:spPr>
              <a:xfrm>
                <a:off x="989570" y="5590848"/>
                <a:ext cx="3436444" cy="65755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en-US" b="1" dirty="0" smtClean="0">
                          <a:solidFill>
                            <a:srgbClr val="0000FF"/>
                          </a:solidFill>
                          <a:latin typeface="Cambria Math"/>
                        </a:rPr>
                        <m:t>𝐅</m:t>
                      </m:r>
                      <m:r>
                        <a:rPr lang="en-US" b="1" i="1">
                          <a:solidFill>
                            <a:srgbClr val="0000FF"/>
                          </a:solidFill>
                          <a:latin typeface="Cambria Math"/>
                        </a:rPr>
                        <m:t>=</m:t>
                      </m:r>
                      <m:sSub>
                        <m:sSubPr>
                          <m:ctrlPr>
                            <a:rPr lang="en-US" b="1" i="1" dirty="0">
                              <a:solidFill>
                                <a:srgbClr val="0000FF"/>
                              </a:solidFill>
                              <a:latin typeface="Cambria Math"/>
                            </a:rPr>
                          </m:ctrlPr>
                        </m:sSubPr>
                        <m:e>
                          <m:r>
                            <a:rPr lang="en-US" b="1" dirty="0">
                              <a:solidFill>
                                <a:srgbClr val="0000FF"/>
                              </a:solidFill>
                              <a:latin typeface="Cambria Math"/>
                            </a:rPr>
                            <m:t>𝐅</m:t>
                          </m:r>
                        </m:e>
                        <m:sub>
                          <m:r>
                            <a:rPr lang="en-US" b="1" dirty="0">
                              <a:solidFill>
                                <a:srgbClr val="0000FF"/>
                              </a:solidFill>
                              <a:latin typeface="Cambria Math"/>
                            </a:rPr>
                            <m:t>𝐦𝐢𝐧</m:t>
                          </m:r>
                        </m:sub>
                      </m:sSub>
                      <m:r>
                        <a:rPr lang="en-US" b="1">
                          <a:solidFill>
                            <a:srgbClr val="0000FF"/>
                          </a:solidFill>
                          <a:latin typeface="Cambria Math"/>
                        </a:rPr>
                        <m:t>+</m:t>
                      </m:r>
                      <m:f>
                        <m:fPr>
                          <m:ctrlPr>
                            <a:rPr lang="en-US" b="1" i="1" smtClean="0">
                              <a:solidFill>
                                <a:srgbClr val="0000FF"/>
                              </a:solidFill>
                              <a:latin typeface="Cambria Math"/>
                            </a:rPr>
                          </m:ctrlPr>
                        </m:fPr>
                        <m:num>
                          <m:sSub>
                            <m:sSubPr>
                              <m:ctrlPr>
                                <a:rPr lang="en-US" b="1" i="1" dirty="0">
                                  <a:solidFill>
                                    <a:srgbClr val="0000FF"/>
                                  </a:solidFill>
                                  <a:latin typeface="Cambria Math"/>
                                </a:rPr>
                              </m:ctrlPr>
                            </m:sSubPr>
                            <m:e>
                              <m:r>
                                <a:rPr lang="en-US" b="1" i="0" dirty="0" smtClean="0">
                                  <a:solidFill>
                                    <a:srgbClr val="0000FF"/>
                                  </a:solidFill>
                                  <a:latin typeface="Cambria Math"/>
                                </a:rPr>
                                <m:t>𝐑</m:t>
                              </m:r>
                            </m:e>
                            <m:sub>
                              <m:r>
                                <a:rPr lang="en-US" b="1" i="0" dirty="0" smtClean="0">
                                  <a:solidFill>
                                    <a:srgbClr val="0000FF"/>
                                  </a:solidFill>
                                  <a:latin typeface="Cambria Math"/>
                                </a:rPr>
                                <m:t>𝐧</m:t>
                              </m:r>
                            </m:sub>
                          </m:sSub>
                        </m:num>
                        <m:den>
                          <m:sSub>
                            <m:sSubPr>
                              <m:ctrlPr>
                                <a:rPr lang="en-US" b="1" i="1" dirty="0">
                                  <a:solidFill>
                                    <a:srgbClr val="0000FF"/>
                                  </a:solidFill>
                                  <a:latin typeface="Cambria Math"/>
                                </a:rPr>
                              </m:ctrlPr>
                            </m:sSubPr>
                            <m:e>
                              <m:r>
                                <a:rPr lang="en-US" b="1" dirty="0">
                                  <a:solidFill>
                                    <a:srgbClr val="0000FF"/>
                                  </a:solidFill>
                                  <a:latin typeface="Cambria Math"/>
                                </a:rPr>
                                <m:t>𝐆</m:t>
                              </m:r>
                            </m:e>
                            <m:sub>
                              <m:r>
                                <a:rPr lang="en-US" b="1" dirty="0">
                                  <a:solidFill>
                                    <a:srgbClr val="0000FF"/>
                                  </a:solidFill>
                                  <a:latin typeface="Cambria Math"/>
                                </a:rPr>
                                <m:t>𝐬</m:t>
                              </m:r>
                            </m:sub>
                          </m:sSub>
                        </m:den>
                      </m:f>
                      <m:sSup>
                        <m:sSupPr>
                          <m:ctrlPr>
                            <a:rPr lang="en-US" b="1" i="1" smtClean="0">
                              <a:solidFill>
                                <a:srgbClr val="0000FF"/>
                              </a:solidFill>
                              <a:latin typeface="Cambria Math"/>
                            </a:rPr>
                          </m:ctrlPr>
                        </m:sSupPr>
                        <m:e>
                          <m:d>
                            <m:dPr>
                              <m:begChr m:val="|"/>
                              <m:endChr m:val="|"/>
                              <m:ctrlPr>
                                <a:rPr lang="en-US" b="1" i="1">
                                  <a:solidFill>
                                    <a:srgbClr val="0000FF"/>
                                  </a:solidFill>
                                  <a:latin typeface="Cambria Math"/>
                                </a:rPr>
                              </m:ctrlPr>
                            </m:dPr>
                            <m:e>
                              <m:sSub>
                                <m:sSubPr>
                                  <m:ctrlPr>
                                    <a:rPr lang="en-US" b="1" i="1">
                                      <a:solidFill>
                                        <a:srgbClr val="0000FF"/>
                                      </a:solidFill>
                                      <a:latin typeface="Cambria Math"/>
                                      <a:ea typeface="Cambria Math"/>
                                    </a:rPr>
                                  </m:ctrlPr>
                                </m:sSubPr>
                                <m:e>
                                  <m:r>
                                    <a:rPr lang="en-US" b="1">
                                      <a:solidFill>
                                        <a:srgbClr val="0000FF"/>
                                      </a:solidFill>
                                      <a:latin typeface="Cambria Math"/>
                                      <a:ea typeface="Cambria Math"/>
                                    </a:rPr>
                                    <m:t>𝐘</m:t>
                                  </m:r>
                                </m:e>
                                <m:sub>
                                  <m:r>
                                    <a:rPr lang="en-US" b="1" dirty="0">
                                      <a:solidFill>
                                        <a:srgbClr val="0000FF"/>
                                      </a:solidFill>
                                      <a:latin typeface="Cambria Math"/>
                                    </a:rPr>
                                    <m:t>𝐬</m:t>
                                  </m:r>
                                </m:sub>
                              </m:sSub>
                              <m:r>
                                <a:rPr lang="en-US" b="1" i="1" dirty="0">
                                  <a:solidFill>
                                    <a:srgbClr val="0000FF"/>
                                  </a:solidFill>
                                  <a:latin typeface="Cambria Math"/>
                                </a:rPr>
                                <m:t>−</m:t>
                              </m:r>
                              <m:sSub>
                                <m:sSubPr>
                                  <m:ctrlPr>
                                    <a:rPr lang="en-US" b="1" i="1">
                                      <a:solidFill>
                                        <a:srgbClr val="0000FF"/>
                                      </a:solidFill>
                                      <a:latin typeface="Cambria Math"/>
                                      <a:ea typeface="Cambria Math"/>
                                    </a:rPr>
                                  </m:ctrlPr>
                                </m:sSubPr>
                                <m:e>
                                  <m:r>
                                    <a:rPr lang="en-US" b="1">
                                      <a:solidFill>
                                        <a:srgbClr val="0000FF"/>
                                      </a:solidFill>
                                      <a:latin typeface="Cambria Math"/>
                                      <a:ea typeface="Cambria Math"/>
                                    </a:rPr>
                                    <m:t>𝐘</m:t>
                                  </m:r>
                                </m:e>
                                <m:sub>
                                  <m:r>
                                    <a:rPr lang="en-US" b="1" dirty="0">
                                      <a:solidFill>
                                        <a:srgbClr val="0000FF"/>
                                      </a:solidFill>
                                      <a:latin typeface="Cambria Math"/>
                                    </a:rPr>
                                    <m:t>𝐬</m:t>
                                  </m:r>
                                  <m:r>
                                    <a:rPr lang="en-US" b="1" dirty="0">
                                      <a:solidFill>
                                        <a:srgbClr val="0000FF"/>
                                      </a:solidFill>
                                      <a:latin typeface="Cambria Math"/>
                                    </a:rPr>
                                    <m:t>,</m:t>
                                  </m:r>
                                  <m:r>
                                    <a:rPr lang="en-US" b="1" dirty="0">
                                      <a:solidFill>
                                        <a:srgbClr val="0000FF"/>
                                      </a:solidFill>
                                      <a:latin typeface="Cambria Math"/>
                                    </a:rPr>
                                    <m:t>𝐨𝐩𝐭</m:t>
                                  </m:r>
                                </m:sub>
                              </m:sSub>
                            </m:e>
                          </m:d>
                        </m:e>
                        <m:sup>
                          <m:r>
                            <a:rPr lang="en-US" b="1" i="1" smtClean="0">
                              <a:solidFill>
                                <a:srgbClr val="0000FF"/>
                              </a:solidFill>
                              <a:latin typeface="Cambria Math"/>
                            </a:rPr>
                            <m:t>𝟐</m:t>
                          </m:r>
                        </m:sup>
                      </m:sSup>
                    </m:oMath>
                  </m:oMathPara>
                </a14:m>
                <a:endParaRPr lang="en-US" b="1" dirty="0">
                  <a:solidFill>
                    <a:srgbClr val="0000FF"/>
                  </a:solidFill>
                </a:endParaRPr>
              </a:p>
            </p:txBody>
          </p:sp>
        </mc:Choice>
        <mc:Fallback xmlns="">
          <p:sp>
            <p:nvSpPr>
              <p:cNvPr id="34" name="TextBox 33"/>
              <p:cNvSpPr txBox="1">
                <a:spLocks noRot="1" noChangeAspect="1" noMove="1" noResize="1" noEditPoints="1" noAdjustHandles="1" noChangeArrowheads="1" noChangeShapeType="1" noTextEdit="1"/>
              </p:cNvSpPr>
              <p:nvPr/>
            </p:nvSpPr>
            <p:spPr>
              <a:xfrm>
                <a:off x="989570" y="5590848"/>
                <a:ext cx="3436444" cy="657552"/>
              </a:xfrm>
              <a:prstGeom prst="rect">
                <a:avLst/>
              </a:prstGeom>
              <a:blipFill rotWithShape="1">
                <a:blip r:embed="rId11"/>
                <a:stretch>
                  <a:fillRect/>
                </a:stretch>
              </a:blipFill>
            </p:spPr>
            <p:txBody>
              <a:bodyPr/>
              <a:lstStyle/>
              <a:p>
                <a:r>
                  <a:rPr lang="en-US">
                    <a:noFill/>
                  </a:rPr>
                  <a:t> </a:t>
                </a:r>
              </a:p>
            </p:txBody>
          </p:sp>
        </mc:Fallback>
      </mc:AlternateContent>
      <p:sp>
        <p:nvSpPr>
          <p:cNvPr id="35" name="Striped Right Arrow 34"/>
          <p:cNvSpPr/>
          <p:nvPr/>
        </p:nvSpPr>
        <p:spPr>
          <a:xfrm>
            <a:off x="3113968" y="1982058"/>
            <a:ext cx="395285" cy="3810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36" name="Striped Right Arrow 35"/>
          <p:cNvSpPr/>
          <p:nvPr/>
        </p:nvSpPr>
        <p:spPr>
          <a:xfrm>
            <a:off x="5410200" y="1981200"/>
            <a:ext cx="395285" cy="3810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37" name="Striped Right Arrow 36"/>
          <p:cNvSpPr/>
          <p:nvPr/>
        </p:nvSpPr>
        <p:spPr>
          <a:xfrm rot="5400000" flipV="1">
            <a:off x="6546057" y="2973926"/>
            <a:ext cx="395285" cy="3810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38" name="Striped Right Arrow 37"/>
          <p:cNvSpPr/>
          <p:nvPr/>
        </p:nvSpPr>
        <p:spPr>
          <a:xfrm flipH="1">
            <a:off x="3113968" y="3886200"/>
            <a:ext cx="395285" cy="3810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39" name="Striped Right Arrow 38"/>
          <p:cNvSpPr/>
          <p:nvPr/>
        </p:nvSpPr>
        <p:spPr>
          <a:xfrm flipH="1">
            <a:off x="5410200" y="3885342"/>
            <a:ext cx="395285" cy="3810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40" name="Slide Number Placeholder 39"/>
          <p:cNvSpPr>
            <a:spLocks noGrp="1"/>
          </p:cNvSpPr>
          <p:nvPr>
            <p:ph type="sldNum" sz="quarter" idx="11"/>
          </p:nvPr>
        </p:nvSpPr>
        <p:spPr/>
        <p:txBody>
          <a:bodyPr/>
          <a:lstStyle/>
          <a:p>
            <a:pPr>
              <a:defRPr/>
            </a:pPr>
            <a:fld id="{18299DBC-902B-41D7-A3A4-44EB87A37C73}" type="slidenum">
              <a:rPr lang="en-US" smtClean="0"/>
              <a:pPr>
                <a:defRPr/>
              </a:pPr>
              <a:t>63</a:t>
            </a:fld>
            <a:endParaRPr lang="en-US"/>
          </a:p>
        </p:txBody>
      </p:sp>
    </p:spTree>
    <p:extLst>
      <p:ext uri="{BB962C8B-B14F-4D97-AF65-F5344CB8AC3E}">
        <p14:creationId xmlns:p14="http://schemas.microsoft.com/office/powerpoint/2010/main" val="1432918128"/>
      </p:ext>
    </p:extLst>
  </p:cSld>
  <p:clrMapOvr>
    <a:masterClrMapping/>
  </p:clrMapOvr>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MOSFET Minimum Noise Factor (step-1)</a:t>
            </a:r>
            <a:endParaRPr lang="en-US" dirty="0"/>
          </a:p>
        </p:txBody>
      </p:sp>
      <p:graphicFrame>
        <p:nvGraphicFramePr>
          <p:cNvPr id="10" name="Object 9"/>
          <p:cNvGraphicFramePr>
            <a:graphicFrameLocks noChangeAspect="1"/>
          </p:cNvGraphicFramePr>
          <p:nvPr>
            <p:extLst>
              <p:ext uri="{D42A27DB-BD31-4B8C-83A1-F6EECF244321}">
                <p14:modId xmlns:p14="http://schemas.microsoft.com/office/powerpoint/2010/main" val="2623812995"/>
              </p:ext>
            </p:extLst>
          </p:nvPr>
        </p:nvGraphicFramePr>
        <p:xfrm>
          <a:off x="762000" y="3276600"/>
          <a:ext cx="7405599" cy="2016125"/>
        </p:xfrm>
        <a:graphic>
          <a:graphicData uri="http://schemas.openxmlformats.org/presentationml/2006/ole">
            <mc:AlternateContent xmlns:mc="http://schemas.openxmlformats.org/markup-compatibility/2006">
              <mc:Choice xmlns:v="urn:schemas-microsoft-com:vml" Requires="v">
                <p:oleObj spid="_x0000_s70749" name="Visio" r:id="rId3" imgW="4408840" imgH="1142100" progId="Visio.Drawing.11">
                  <p:embed/>
                </p:oleObj>
              </mc:Choice>
              <mc:Fallback>
                <p:oleObj name="Visio" r:id="rId3" imgW="4408840" imgH="1142100" progId="Visio.Drawing.11">
                  <p:embed/>
                  <p:pic>
                    <p:nvPicPr>
                      <p:cNvPr id="0" name=""/>
                      <p:cNvPicPr/>
                      <p:nvPr/>
                    </p:nvPicPr>
                    <p:blipFill>
                      <a:blip r:embed="rId4"/>
                      <a:stretch>
                        <a:fillRect/>
                      </a:stretch>
                    </p:blipFill>
                    <p:spPr>
                      <a:xfrm>
                        <a:off x="762000" y="3276600"/>
                        <a:ext cx="7405599" cy="2016125"/>
                      </a:xfrm>
                      <a:prstGeom prst="rect">
                        <a:avLst/>
                      </a:prstGeom>
                    </p:spPr>
                  </p:pic>
                </p:oleObj>
              </mc:Fallback>
            </mc:AlternateContent>
          </a:graphicData>
        </a:graphic>
      </p:graphicFrame>
      <p:sp>
        <p:nvSpPr>
          <p:cNvPr id="11" name="Striped Right Arrow 10"/>
          <p:cNvSpPr/>
          <p:nvPr/>
        </p:nvSpPr>
        <p:spPr>
          <a:xfrm>
            <a:off x="3779890" y="4164774"/>
            <a:ext cx="304800" cy="4572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16" name="Group 15"/>
          <p:cNvGrpSpPr/>
          <p:nvPr/>
        </p:nvGrpSpPr>
        <p:grpSpPr>
          <a:xfrm>
            <a:off x="1143000" y="1371600"/>
            <a:ext cx="2057401" cy="1676400"/>
            <a:chOff x="1143000" y="1371600"/>
            <a:chExt cx="2057401" cy="1676400"/>
          </a:xfrm>
        </p:grpSpPr>
        <p:sp>
          <p:nvSpPr>
            <p:cNvPr id="12" name="Rounded Rectangle 11"/>
            <p:cNvSpPr/>
            <p:nvPr/>
          </p:nvSpPr>
          <p:spPr>
            <a:xfrm>
              <a:off x="1143000" y="1371600"/>
              <a:ext cx="2057400" cy="1676400"/>
            </a:xfrm>
            <a:prstGeom prst="roundRect">
              <a:avLst/>
            </a:prstGeom>
            <a:solidFill>
              <a:schemeClr val="accent5">
                <a:lumMod val="90000"/>
              </a:schemeClr>
            </a:solidFill>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3" name="TextBox 2"/>
            <p:cNvSpPr txBox="1">
              <a:spLocks noChangeArrowheads="1"/>
            </p:cNvSpPr>
            <p:nvPr/>
          </p:nvSpPr>
          <p:spPr bwMode="auto">
            <a:xfrm>
              <a:off x="1180071" y="1447800"/>
              <a:ext cx="202033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algn="ctr" eaLnBrk="1" hangingPunct="1"/>
              <a:r>
                <a:rPr lang="en-US" b="1" dirty="0" smtClean="0">
                  <a:latin typeface="Franklin Gothic Medium Cond" pitchFamily="34" charset="0"/>
                </a:rPr>
                <a:t>Find input equivalent voltage and noise current sources.</a:t>
              </a:r>
              <a:endParaRPr lang="en-US" b="1" baseline="-25000" dirty="0">
                <a:latin typeface="Franklin Gothic Medium Cond" pitchFamily="34" charset="0"/>
              </a:endParaRPr>
            </a:p>
          </p:txBody>
        </p:sp>
        <mc:AlternateContent xmlns:mc="http://schemas.openxmlformats.org/markup-compatibility/2006" xmlns:a14="http://schemas.microsoft.com/office/drawing/2010/main">
          <mc:Choice Requires="a14">
            <p:sp>
              <p:nvSpPr>
                <p:cNvPr id="14" name="TextBox 13"/>
                <p:cNvSpPr txBox="1"/>
                <p:nvPr/>
              </p:nvSpPr>
              <p:spPr>
                <a:xfrm>
                  <a:off x="1613586" y="2554305"/>
                  <a:ext cx="533400" cy="400110"/>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acc>
                          <m:accPr>
                            <m:chr m:val="̅"/>
                            <m:ctrlPr>
                              <a:rPr lang="en-US" sz="2000" b="1" i="1" dirty="0" smtClean="0">
                                <a:solidFill>
                                  <a:srgbClr val="0000FF"/>
                                </a:solidFill>
                                <a:latin typeface="Cambria Math"/>
                              </a:rPr>
                            </m:ctrlPr>
                          </m:accPr>
                          <m:e>
                            <m:sSub>
                              <m:sSubPr>
                                <m:ctrlPr>
                                  <a:rPr lang="en-US" sz="2000" b="1" i="1" dirty="0">
                                    <a:solidFill>
                                      <a:srgbClr val="0000FF"/>
                                    </a:solidFill>
                                    <a:latin typeface="Cambria Math"/>
                                  </a:rPr>
                                </m:ctrlPr>
                              </m:sSubPr>
                              <m:e>
                                <m:r>
                                  <a:rPr lang="en-US" sz="2000" b="1" i="0" dirty="0" smtClean="0">
                                    <a:solidFill>
                                      <a:srgbClr val="0000FF"/>
                                    </a:solidFill>
                                    <a:latin typeface="Cambria Math"/>
                                  </a:rPr>
                                  <m:t>𝐕</m:t>
                                </m:r>
                              </m:e>
                              <m:sub>
                                <m:r>
                                  <a:rPr lang="en-US" sz="2000" b="1" i="0" dirty="0" smtClean="0">
                                    <a:solidFill>
                                      <a:srgbClr val="0000FF"/>
                                    </a:solidFill>
                                    <a:latin typeface="Cambria Math"/>
                                  </a:rPr>
                                  <m:t>𝐧</m:t>
                                </m:r>
                              </m:sub>
                            </m:sSub>
                          </m:e>
                        </m:acc>
                      </m:oMath>
                    </m:oMathPara>
                  </a14:m>
                  <a:endParaRPr lang="en-US" sz="2000" b="1" dirty="0">
                    <a:solidFill>
                      <a:srgbClr val="0000FF"/>
                    </a:solidFill>
                  </a:endParaRPr>
                </a:p>
              </p:txBody>
            </p:sp>
          </mc:Choice>
          <mc:Fallback xmlns="">
            <p:sp>
              <p:nvSpPr>
                <p:cNvPr id="14" name="TextBox 13"/>
                <p:cNvSpPr txBox="1">
                  <a:spLocks noRot="1" noChangeAspect="1" noMove="1" noResize="1" noEditPoints="1" noAdjustHandles="1" noChangeArrowheads="1" noChangeShapeType="1" noTextEdit="1"/>
                </p:cNvSpPr>
                <p:nvPr/>
              </p:nvSpPr>
              <p:spPr>
                <a:xfrm>
                  <a:off x="1613586" y="2554305"/>
                  <a:ext cx="533400" cy="400110"/>
                </a:xfrm>
                <a:prstGeom prst="rect">
                  <a:avLst/>
                </a:prstGeom>
                <a:blipFill rotWithShape="1">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TextBox 14"/>
                <p:cNvSpPr txBox="1"/>
                <p:nvPr/>
              </p:nvSpPr>
              <p:spPr>
                <a:xfrm>
                  <a:off x="2057400" y="2555214"/>
                  <a:ext cx="533400" cy="400110"/>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acc>
                          <m:accPr>
                            <m:chr m:val="̅"/>
                            <m:ctrlPr>
                              <a:rPr lang="en-US" sz="2000" b="1" i="1" dirty="0" smtClean="0">
                                <a:solidFill>
                                  <a:srgbClr val="0000FF"/>
                                </a:solidFill>
                                <a:latin typeface="Cambria Math"/>
                              </a:rPr>
                            </m:ctrlPr>
                          </m:accPr>
                          <m:e>
                            <m:sSub>
                              <m:sSubPr>
                                <m:ctrlPr>
                                  <a:rPr lang="en-US" sz="2000" b="1" i="1" dirty="0">
                                    <a:solidFill>
                                      <a:srgbClr val="0000FF"/>
                                    </a:solidFill>
                                    <a:latin typeface="Cambria Math"/>
                                  </a:rPr>
                                </m:ctrlPr>
                              </m:sSubPr>
                              <m:e>
                                <m:r>
                                  <a:rPr lang="en-US" sz="2000" b="1" i="0" dirty="0" smtClean="0">
                                    <a:solidFill>
                                      <a:srgbClr val="0000FF"/>
                                    </a:solidFill>
                                    <a:latin typeface="Cambria Math"/>
                                  </a:rPr>
                                  <m:t>𝐢</m:t>
                                </m:r>
                              </m:e>
                              <m:sub>
                                <m:r>
                                  <a:rPr lang="en-US" sz="2000" b="1" i="0" dirty="0" smtClean="0">
                                    <a:solidFill>
                                      <a:srgbClr val="0000FF"/>
                                    </a:solidFill>
                                    <a:latin typeface="Cambria Math"/>
                                  </a:rPr>
                                  <m:t>𝐧</m:t>
                                </m:r>
                              </m:sub>
                            </m:sSub>
                          </m:e>
                        </m:acc>
                      </m:oMath>
                    </m:oMathPara>
                  </a14:m>
                  <a:endParaRPr lang="en-US" sz="2000" b="1" dirty="0">
                    <a:solidFill>
                      <a:srgbClr val="0000FF"/>
                    </a:solidFill>
                  </a:endParaRPr>
                </a:p>
              </p:txBody>
            </p:sp>
          </mc:Choice>
          <mc:Fallback xmlns="">
            <p:sp>
              <p:nvSpPr>
                <p:cNvPr id="15" name="TextBox 14"/>
                <p:cNvSpPr txBox="1">
                  <a:spLocks noRot="1" noChangeAspect="1" noMove="1" noResize="1" noEditPoints="1" noAdjustHandles="1" noChangeArrowheads="1" noChangeShapeType="1" noTextEdit="1"/>
                </p:cNvSpPr>
                <p:nvPr/>
              </p:nvSpPr>
              <p:spPr>
                <a:xfrm>
                  <a:off x="2057400" y="2555214"/>
                  <a:ext cx="533400" cy="400110"/>
                </a:xfrm>
                <a:prstGeom prst="rect">
                  <a:avLst/>
                </a:prstGeom>
                <a:blipFill rotWithShape="1">
                  <a:blip r:embed="rId6"/>
                  <a:stretch>
                    <a:fillRect/>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18" name="TextBox 17"/>
              <p:cNvSpPr txBox="1"/>
              <p:nvPr/>
            </p:nvSpPr>
            <p:spPr>
              <a:xfrm>
                <a:off x="3962400" y="2438218"/>
                <a:ext cx="2743200" cy="60978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acc>
                        <m:accPr>
                          <m:chr m:val="̅"/>
                          <m:ctrlPr>
                            <a:rPr lang="en-US" sz="1600" b="1" i="1" smtClean="0">
                              <a:latin typeface="Cambria Math"/>
                            </a:rPr>
                          </m:ctrlPr>
                        </m:accPr>
                        <m:e>
                          <m:sSub>
                            <m:sSubPr>
                              <m:ctrlPr>
                                <a:rPr lang="en-US" sz="1600" b="1" i="1" smtClean="0">
                                  <a:latin typeface="Cambria Math"/>
                                </a:rPr>
                              </m:ctrlPr>
                            </m:sSubPr>
                            <m:e>
                              <m:r>
                                <a:rPr lang="en-US" sz="1600" b="1" i="0" smtClean="0">
                                  <a:latin typeface="Cambria Math"/>
                                </a:rPr>
                                <m:t> </m:t>
                              </m:r>
                              <m:r>
                                <a:rPr lang="en-US" sz="1600" b="1" i="0" smtClean="0">
                                  <a:latin typeface="Cambria Math"/>
                                </a:rPr>
                                <m:t>𝐢</m:t>
                              </m:r>
                            </m:e>
                            <m:sub>
                              <m:r>
                                <a:rPr lang="en-US" sz="1600" b="1" i="0" smtClean="0">
                                  <a:latin typeface="Cambria Math"/>
                                </a:rPr>
                                <m:t>𝐧</m:t>
                              </m:r>
                            </m:sub>
                          </m:sSub>
                        </m:e>
                      </m:acc>
                      <m:r>
                        <a:rPr lang="en-US" sz="1600" b="1" i="0" smtClean="0">
                          <a:latin typeface="Cambria Math"/>
                        </a:rPr>
                        <m:t>=</m:t>
                      </m:r>
                      <m:acc>
                        <m:accPr>
                          <m:chr m:val="̅"/>
                          <m:ctrlPr>
                            <a:rPr lang="en-US" sz="1600" b="1" i="1" smtClean="0">
                              <a:latin typeface="Cambria Math"/>
                            </a:rPr>
                          </m:ctrlPr>
                        </m:accPr>
                        <m:e>
                          <m:sSub>
                            <m:sSubPr>
                              <m:ctrlPr>
                                <a:rPr lang="en-US" sz="1600" b="1" i="1" smtClean="0">
                                  <a:latin typeface="Cambria Math"/>
                                </a:rPr>
                              </m:ctrlPr>
                            </m:sSubPr>
                            <m:e>
                              <m:r>
                                <a:rPr lang="en-US" sz="1600" b="1" i="0" smtClean="0">
                                  <a:latin typeface="Cambria Math"/>
                                </a:rPr>
                                <m:t>𝐢</m:t>
                              </m:r>
                            </m:e>
                            <m:sub>
                              <m:r>
                                <a:rPr lang="en-US" sz="1600" b="1" i="0" smtClean="0">
                                  <a:latin typeface="Cambria Math"/>
                                </a:rPr>
                                <m:t>𝐧𝐝</m:t>
                              </m:r>
                            </m:sub>
                          </m:sSub>
                        </m:e>
                      </m:acc>
                      <m:f>
                        <m:fPr>
                          <m:ctrlPr>
                            <a:rPr lang="en-US" sz="1600" b="1" i="1" smtClean="0">
                              <a:latin typeface="Cambria Math"/>
                            </a:rPr>
                          </m:ctrlPr>
                        </m:fPr>
                        <m:num>
                          <m:r>
                            <a:rPr lang="en-US" sz="1600" b="1" i="1" smtClean="0">
                              <a:latin typeface="Cambria Math"/>
                            </a:rPr>
                            <m:t>𝒋</m:t>
                          </m:r>
                          <m:r>
                            <a:rPr lang="en-US" sz="1600" b="1" i="1" smtClean="0">
                              <a:latin typeface="Cambria Math"/>
                              <a:ea typeface="Cambria Math"/>
                            </a:rPr>
                            <m:t>𝝎</m:t>
                          </m:r>
                          <m:sSub>
                            <m:sSubPr>
                              <m:ctrlPr>
                                <a:rPr lang="en-US" sz="1600" b="1" i="1" smtClean="0">
                                  <a:latin typeface="Cambria Math"/>
                                  <a:ea typeface="Cambria Math"/>
                                </a:rPr>
                              </m:ctrlPr>
                            </m:sSubPr>
                            <m:e>
                              <m:r>
                                <a:rPr lang="en-US" sz="1600" b="1" i="1" smtClean="0">
                                  <a:latin typeface="Cambria Math"/>
                                  <a:ea typeface="Cambria Math"/>
                                </a:rPr>
                                <m:t>𝑪</m:t>
                              </m:r>
                            </m:e>
                            <m:sub>
                              <m:r>
                                <a:rPr lang="en-US" sz="1600" b="1" i="1" smtClean="0">
                                  <a:latin typeface="Cambria Math"/>
                                  <a:ea typeface="Cambria Math"/>
                                </a:rPr>
                                <m:t>𝒈𝒔</m:t>
                              </m:r>
                            </m:sub>
                          </m:sSub>
                        </m:num>
                        <m:den>
                          <m:sSub>
                            <m:sSubPr>
                              <m:ctrlPr>
                                <a:rPr lang="en-US" sz="1600" b="1" i="1" smtClean="0">
                                  <a:latin typeface="Cambria Math"/>
                                  <a:ea typeface="Cambria Math"/>
                                </a:rPr>
                              </m:ctrlPr>
                            </m:sSubPr>
                            <m:e>
                              <m:r>
                                <a:rPr lang="en-US" sz="1600" b="1" i="0" smtClean="0">
                                  <a:latin typeface="Cambria Math"/>
                                  <a:ea typeface="Cambria Math"/>
                                </a:rPr>
                                <m:t>𝐠</m:t>
                              </m:r>
                            </m:e>
                            <m:sub>
                              <m:r>
                                <a:rPr lang="en-US" sz="1600" b="1" i="0" smtClean="0">
                                  <a:latin typeface="Cambria Math"/>
                                  <a:ea typeface="Cambria Math"/>
                                </a:rPr>
                                <m:t>𝐦</m:t>
                              </m:r>
                            </m:sub>
                          </m:sSub>
                        </m:den>
                      </m:f>
                    </m:oMath>
                  </m:oMathPara>
                </a14:m>
                <a:endParaRPr lang="en-US" sz="1600" b="1" dirty="0" smtClean="0"/>
              </a:p>
            </p:txBody>
          </p:sp>
        </mc:Choice>
        <mc:Fallback xmlns="">
          <p:sp>
            <p:nvSpPr>
              <p:cNvPr id="18" name="TextBox 17"/>
              <p:cNvSpPr txBox="1">
                <a:spLocks noRot="1" noChangeAspect="1" noMove="1" noResize="1" noEditPoints="1" noAdjustHandles="1" noChangeArrowheads="1" noChangeShapeType="1" noTextEdit="1"/>
              </p:cNvSpPr>
              <p:nvPr/>
            </p:nvSpPr>
            <p:spPr>
              <a:xfrm>
                <a:off x="3962400" y="2438218"/>
                <a:ext cx="2743200" cy="609782"/>
              </a:xfrm>
              <a:prstGeom prst="rect">
                <a:avLst/>
              </a:prstGeom>
              <a:blipFill rotWithShape="1">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TextBox 18"/>
              <p:cNvSpPr txBox="1"/>
              <p:nvPr/>
            </p:nvSpPr>
            <p:spPr>
              <a:xfrm>
                <a:off x="3932290" y="1817233"/>
                <a:ext cx="3901581" cy="631968"/>
              </a:xfrm>
              <a:prstGeom prst="rect">
                <a:avLst/>
              </a:prstGeom>
              <a:noFill/>
            </p:spPr>
            <p:txBody>
              <a:bodyPr wrap="none" rtlCol="0">
                <a:spAutoFit/>
              </a:bodyPr>
              <a:lstStyle/>
              <a:p>
                <a:pPr/>
                <a14:m>
                  <m:oMathPara xmlns:m="http://schemas.openxmlformats.org/officeDocument/2006/math">
                    <m:oMathParaPr>
                      <m:jc m:val="left"/>
                    </m:oMathParaPr>
                    <m:oMath xmlns:m="http://schemas.openxmlformats.org/officeDocument/2006/math">
                      <m:acc>
                        <m:accPr>
                          <m:chr m:val="̅"/>
                          <m:ctrlPr>
                            <a:rPr lang="en-US" sz="1600" b="1" i="1" smtClean="0">
                              <a:solidFill>
                                <a:srgbClr val="000000"/>
                              </a:solidFill>
                              <a:latin typeface="Cambria Math"/>
                            </a:rPr>
                          </m:ctrlPr>
                        </m:accPr>
                        <m:e>
                          <m:sSub>
                            <m:sSubPr>
                              <m:ctrlPr>
                                <a:rPr lang="en-US" sz="1600" b="1" i="1">
                                  <a:solidFill>
                                    <a:srgbClr val="000000"/>
                                  </a:solidFill>
                                  <a:latin typeface="Cambria Math"/>
                                </a:rPr>
                              </m:ctrlPr>
                            </m:sSubPr>
                            <m:e>
                              <m:r>
                                <a:rPr lang="en-US" sz="1600" b="1">
                                  <a:solidFill>
                                    <a:srgbClr val="000000"/>
                                  </a:solidFill>
                                  <a:latin typeface="Cambria Math"/>
                                </a:rPr>
                                <m:t> </m:t>
                              </m:r>
                              <m:r>
                                <a:rPr lang="en-US" sz="1600" b="1">
                                  <a:solidFill>
                                    <a:srgbClr val="000000"/>
                                  </a:solidFill>
                                  <a:latin typeface="Cambria Math"/>
                                </a:rPr>
                                <m:t>𝐯</m:t>
                              </m:r>
                            </m:e>
                            <m:sub>
                              <m:r>
                                <a:rPr lang="en-US" sz="1600" b="1">
                                  <a:solidFill>
                                    <a:srgbClr val="000000"/>
                                  </a:solidFill>
                                  <a:latin typeface="Cambria Math"/>
                                </a:rPr>
                                <m:t>𝐧</m:t>
                              </m:r>
                            </m:sub>
                          </m:sSub>
                        </m:e>
                      </m:acc>
                      <m:r>
                        <a:rPr lang="en-US" sz="1600" b="1">
                          <a:solidFill>
                            <a:srgbClr val="000000"/>
                          </a:solidFill>
                          <a:latin typeface="Cambria Math"/>
                        </a:rPr>
                        <m:t>=</m:t>
                      </m:r>
                      <m:acc>
                        <m:accPr>
                          <m:chr m:val="̅"/>
                          <m:ctrlPr>
                            <a:rPr lang="en-US" sz="1600" b="1" i="1">
                              <a:solidFill>
                                <a:srgbClr val="000000"/>
                              </a:solidFill>
                              <a:latin typeface="Cambria Math"/>
                            </a:rPr>
                          </m:ctrlPr>
                        </m:accPr>
                        <m:e>
                          <m:sSub>
                            <m:sSubPr>
                              <m:ctrlPr>
                                <a:rPr lang="en-US" sz="1600" b="1" i="1">
                                  <a:solidFill>
                                    <a:srgbClr val="000000"/>
                                  </a:solidFill>
                                  <a:latin typeface="Cambria Math"/>
                                </a:rPr>
                              </m:ctrlPr>
                            </m:sSubPr>
                            <m:e>
                              <m:r>
                                <a:rPr lang="en-US" sz="1600" b="1">
                                  <a:solidFill>
                                    <a:srgbClr val="000000"/>
                                  </a:solidFill>
                                  <a:latin typeface="Cambria Math"/>
                                </a:rPr>
                                <m:t> </m:t>
                              </m:r>
                              <m:r>
                                <a:rPr lang="en-US" sz="1600" b="1">
                                  <a:solidFill>
                                    <a:srgbClr val="000000"/>
                                  </a:solidFill>
                                  <a:latin typeface="Cambria Math"/>
                                </a:rPr>
                                <m:t>𝐯</m:t>
                              </m:r>
                            </m:e>
                            <m:sub>
                              <m:r>
                                <a:rPr lang="en-US" sz="1600" b="1">
                                  <a:solidFill>
                                    <a:srgbClr val="000000"/>
                                  </a:solidFill>
                                  <a:latin typeface="Cambria Math"/>
                                </a:rPr>
                                <m:t>𝐧𝐠</m:t>
                              </m:r>
                            </m:sub>
                          </m:sSub>
                        </m:e>
                      </m:acc>
                      <m:r>
                        <a:rPr lang="en-US" sz="1600" b="1" i="1">
                          <a:solidFill>
                            <a:srgbClr val="000000"/>
                          </a:solidFill>
                          <a:latin typeface="Cambria Math"/>
                        </a:rPr>
                        <m:t>+</m:t>
                      </m:r>
                      <m:acc>
                        <m:accPr>
                          <m:chr m:val="̅"/>
                          <m:ctrlPr>
                            <a:rPr lang="en-US" sz="1600" b="1" i="1">
                              <a:solidFill>
                                <a:srgbClr val="000000"/>
                              </a:solidFill>
                              <a:latin typeface="Cambria Math"/>
                            </a:rPr>
                          </m:ctrlPr>
                        </m:accPr>
                        <m:e>
                          <m:sSub>
                            <m:sSubPr>
                              <m:ctrlPr>
                                <a:rPr lang="en-US" sz="1600" b="1" i="1">
                                  <a:solidFill>
                                    <a:srgbClr val="000000"/>
                                  </a:solidFill>
                                  <a:latin typeface="Cambria Math"/>
                                </a:rPr>
                              </m:ctrlPr>
                            </m:sSubPr>
                            <m:e>
                              <m:r>
                                <a:rPr lang="en-US" sz="1600" b="1">
                                  <a:solidFill>
                                    <a:srgbClr val="000000"/>
                                  </a:solidFill>
                                  <a:latin typeface="Cambria Math"/>
                                </a:rPr>
                                <m:t>𝐢</m:t>
                              </m:r>
                            </m:e>
                            <m:sub>
                              <m:r>
                                <a:rPr lang="en-US" sz="1600" b="1">
                                  <a:solidFill>
                                    <a:srgbClr val="000000"/>
                                  </a:solidFill>
                                  <a:latin typeface="Cambria Math"/>
                                </a:rPr>
                                <m:t>𝐧𝐝</m:t>
                              </m:r>
                            </m:sub>
                          </m:sSub>
                        </m:e>
                      </m:acc>
                      <m:f>
                        <m:fPr>
                          <m:ctrlPr>
                            <a:rPr lang="en-US" sz="1600" b="1" i="1" smtClean="0">
                              <a:solidFill>
                                <a:srgbClr val="000000"/>
                              </a:solidFill>
                              <a:latin typeface="Cambria Math"/>
                            </a:rPr>
                          </m:ctrlPr>
                        </m:fPr>
                        <m:num>
                          <m:sSub>
                            <m:sSubPr>
                              <m:ctrlPr>
                                <a:rPr lang="en-US" sz="1600" b="1" i="1">
                                  <a:solidFill>
                                    <a:srgbClr val="000000"/>
                                  </a:solidFill>
                                  <a:latin typeface="Cambria Math"/>
                                  <a:ea typeface="Cambria Math"/>
                                </a:rPr>
                              </m:ctrlPr>
                            </m:sSubPr>
                            <m:e>
                              <m:r>
                                <a:rPr lang="en-US" sz="1600" b="1" i="1" smtClean="0">
                                  <a:solidFill>
                                    <a:srgbClr val="000000"/>
                                  </a:solidFill>
                                  <a:latin typeface="Cambria Math"/>
                                  <a:ea typeface="Cambria Math"/>
                                </a:rPr>
                                <m:t>𝟏</m:t>
                              </m:r>
                              <m:r>
                                <a:rPr lang="en-US" sz="1600" b="1" i="1" smtClean="0">
                                  <a:solidFill>
                                    <a:srgbClr val="000000"/>
                                  </a:solidFill>
                                  <a:latin typeface="Cambria Math"/>
                                  <a:ea typeface="Cambria Math"/>
                                </a:rPr>
                                <m:t>+</m:t>
                              </m:r>
                              <m:r>
                                <a:rPr lang="en-US" sz="1600" b="1" i="1">
                                  <a:solidFill>
                                    <a:srgbClr val="000000"/>
                                  </a:solidFill>
                                  <a:latin typeface="Cambria Math"/>
                                  <a:ea typeface="Cambria Math"/>
                                </a:rPr>
                                <m:t>𝒋</m:t>
                              </m:r>
                              <m:r>
                                <a:rPr lang="en-US" sz="1600" b="1" i="1">
                                  <a:solidFill>
                                    <a:srgbClr val="000000"/>
                                  </a:solidFill>
                                  <a:latin typeface="Cambria Math"/>
                                  <a:ea typeface="Cambria Math"/>
                                </a:rPr>
                                <m:t>𝝎</m:t>
                              </m:r>
                              <m:sSub>
                                <m:sSubPr>
                                  <m:ctrlPr>
                                    <a:rPr lang="en-US" sz="1600" b="1" i="1">
                                      <a:solidFill>
                                        <a:srgbClr val="000000"/>
                                      </a:solidFill>
                                      <a:latin typeface="Cambria Math"/>
                                      <a:ea typeface="Cambria Math"/>
                                    </a:rPr>
                                  </m:ctrlPr>
                                </m:sSubPr>
                                <m:e>
                                  <m:r>
                                    <a:rPr lang="en-US" sz="1600" b="1" i="1">
                                      <a:solidFill>
                                        <a:srgbClr val="000000"/>
                                      </a:solidFill>
                                      <a:latin typeface="Cambria Math"/>
                                      <a:ea typeface="Cambria Math"/>
                                    </a:rPr>
                                    <m:t>𝑪</m:t>
                                  </m:r>
                                </m:e>
                                <m:sub>
                                  <m:r>
                                    <a:rPr lang="en-US" sz="1600" b="1" i="1">
                                      <a:solidFill>
                                        <a:srgbClr val="000000"/>
                                      </a:solidFill>
                                      <a:latin typeface="Cambria Math"/>
                                      <a:ea typeface="Cambria Math"/>
                                    </a:rPr>
                                    <m:t>𝒈𝒔</m:t>
                                  </m:r>
                                </m:sub>
                              </m:sSub>
                              <m:r>
                                <a:rPr lang="en-US" sz="1600" b="1" i="1">
                                  <a:solidFill>
                                    <a:srgbClr val="000000"/>
                                  </a:solidFill>
                                  <a:latin typeface="Cambria Math"/>
                                  <a:ea typeface="Cambria Math"/>
                                </a:rPr>
                                <m:t>𝑹</m:t>
                              </m:r>
                            </m:e>
                            <m:sub>
                              <m:r>
                                <a:rPr lang="en-US" sz="1600" b="1" i="1">
                                  <a:solidFill>
                                    <a:srgbClr val="000000"/>
                                  </a:solidFill>
                                  <a:latin typeface="Cambria Math"/>
                                  <a:ea typeface="Cambria Math"/>
                                </a:rPr>
                                <m:t>𝒈</m:t>
                              </m:r>
                            </m:sub>
                          </m:sSub>
                        </m:num>
                        <m:den>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𝐠</m:t>
                              </m:r>
                            </m:e>
                            <m:sub>
                              <m:r>
                                <a:rPr lang="en-US" sz="1600" b="1">
                                  <a:solidFill>
                                    <a:srgbClr val="000000"/>
                                  </a:solidFill>
                                  <a:latin typeface="Cambria Math"/>
                                  <a:ea typeface="Cambria Math"/>
                                </a:rPr>
                                <m:t>𝐦</m:t>
                              </m:r>
                            </m:sub>
                          </m:sSub>
                        </m:den>
                      </m:f>
                      <m:r>
                        <a:rPr lang="en-US" sz="1600" b="1" i="1" smtClean="0">
                          <a:solidFill>
                            <a:srgbClr val="000000"/>
                          </a:solidFill>
                          <a:latin typeface="Cambria Math"/>
                          <a:ea typeface="Cambria Math"/>
                        </a:rPr>
                        <m:t>≈</m:t>
                      </m:r>
                      <m:acc>
                        <m:accPr>
                          <m:chr m:val="̅"/>
                          <m:ctrlPr>
                            <a:rPr lang="en-US" sz="1600" b="1" i="1">
                              <a:solidFill>
                                <a:srgbClr val="000000"/>
                              </a:solidFill>
                              <a:latin typeface="Cambria Math"/>
                            </a:rPr>
                          </m:ctrlPr>
                        </m:accPr>
                        <m:e>
                          <m:sSub>
                            <m:sSubPr>
                              <m:ctrlPr>
                                <a:rPr lang="en-US" sz="1600" b="1" i="1">
                                  <a:solidFill>
                                    <a:srgbClr val="000000"/>
                                  </a:solidFill>
                                  <a:latin typeface="Cambria Math"/>
                                </a:rPr>
                              </m:ctrlPr>
                            </m:sSubPr>
                            <m:e>
                              <m:r>
                                <a:rPr lang="en-US" sz="1600" b="1">
                                  <a:solidFill>
                                    <a:srgbClr val="000000"/>
                                  </a:solidFill>
                                  <a:latin typeface="Cambria Math"/>
                                </a:rPr>
                                <m:t> </m:t>
                              </m:r>
                              <m:r>
                                <a:rPr lang="en-US" sz="1600" b="1">
                                  <a:solidFill>
                                    <a:srgbClr val="000000"/>
                                  </a:solidFill>
                                  <a:latin typeface="Cambria Math"/>
                                </a:rPr>
                                <m:t>𝐯</m:t>
                              </m:r>
                            </m:e>
                            <m:sub>
                              <m:r>
                                <a:rPr lang="en-US" sz="1600" b="1">
                                  <a:solidFill>
                                    <a:srgbClr val="000000"/>
                                  </a:solidFill>
                                  <a:latin typeface="Cambria Math"/>
                                </a:rPr>
                                <m:t>𝐧𝐠</m:t>
                              </m:r>
                            </m:sub>
                          </m:sSub>
                        </m:e>
                      </m:acc>
                      <m:r>
                        <a:rPr lang="en-US" sz="1600" b="1" i="1">
                          <a:solidFill>
                            <a:srgbClr val="000000"/>
                          </a:solidFill>
                          <a:latin typeface="Cambria Math"/>
                        </a:rPr>
                        <m:t>+</m:t>
                      </m:r>
                      <m:f>
                        <m:fPr>
                          <m:ctrlPr>
                            <a:rPr lang="en-US" sz="1600" b="1" i="1">
                              <a:solidFill>
                                <a:srgbClr val="000000"/>
                              </a:solidFill>
                              <a:latin typeface="Cambria Math"/>
                            </a:rPr>
                          </m:ctrlPr>
                        </m:fPr>
                        <m:num>
                          <m:acc>
                            <m:accPr>
                              <m:chr m:val="̅"/>
                              <m:ctrlPr>
                                <a:rPr lang="en-US" sz="1600" b="1" i="1">
                                  <a:solidFill>
                                    <a:srgbClr val="000000"/>
                                  </a:solidFill>
                                  <a:latin typeface="Cambria Math"/>
                                </a:rPr>
                              </m:ctrlPr>
                            </m:accPr>
                            <m:e>
                              <m:sSub>
                                <m:sSubPr>
                                  <m:ctrlPr>
                                    <a:rPr lang="en-US" sz="1600" b="1" i="1">
                                      <a:solidFill>
                                        <a:srgbClr val="000000"/>
                                      </a:solidFill>
                                      <a:latin typeface="Cambria Math"/>
                                    </a:rPr>
                                  </m:ctrlPr>
                                </m:sSubPr>
                                <m:e>
                                  <m:r>
                                    <a:rPr lang="en-US" sz="1600" b="1">
                                      <a:solidFill>
                                        <a:srgbClr val="000000"/>
                                      </a:solidFill>
                                      <a:latin typeface="Cambria Math"/>
                                    </a:rPr>
                                    <m:t>𝐢</m:t>
                                  </m:r>
                                </m:e>
                                <m:sub>
                                  <m:r>
                                    <a:rPr lang="en-US" sz="1600" b="1">
                                      <a:solidFill>
                                        <a:srgbClr val="000000"/>
                                      </a:solidFill>
                                      <a:latin typeface="Cambria Math"/>
                                    </a:rPr>
                                    <m:t>𝐧𝐝</m:t>
                                  </m:r>
                                </m:sub>
                              </m:sSub>
                            </m:e>
                          </m:acc>
                        </m:num>
                        <m:den>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𝐠</m:t>
                              </m:r>
                            </m:e>
                            <m:sub>
                              <m:r>
                                <a:rPr lang="en-US" sz="1600" b="1">
                                  <a:solidFill>
                                    <a:srgbClr val="000000"/>
                                  </a:solidFill>
                                  <a:latin typeface="Cambria Math"/>
                                  <a:ea typeface="Cambria Math"/>
                                </a:rPr>
                                <m:t>𝐦</m:t>
                              </m:r>
                            </m:sub>
                          </m:sSub>
                        </m:den>
                      </m:f>
                    </m:oMath>
                  </m:oMathPara>
                </a14:m>
                <a:endParaRPr lang="en-US" sz="1600" b="1" dirty="0">
                  <a:solidFill>
                    <a:srgbClr val="000000"/>
                  </a:solidFill>
                </a:endParaRPr>
              </a:p>
            </p:txBody>
          </p:sp>
        </mc:Choice>
        <mc:Fallback xmlns="">
          <p:sp>
            <p:nvSpPr>
              <p:cNvPr id="19" name="TextBox 18"/>
              <p:cNvSpPr txBox="1">
                <a:spLocks noRot="1" noChangeAspect="1" noMove="1" noResize="1" noEditPoints="1" noAdjustHandles="1" noChangeArrowheads="1" noChangeShapeType="1" noTextEdit="1"/>
              </p:cNvSpPr>
              <p:nvPr/>
            </p:nvSpPr>
            <p:spPr>
              <a:xfrm>
                <a:off x="3932290" y="1817233"/>
                <a:ext cx="3901581" cy="631968"/>
              </a:xfrm>
              <a:prstGeom prst="rect">
                <a:avLst/>
              </a:prstGeom>
              <a:blipFill rotWithShape="1">
                <a:blip r:embed="rId8"/>
                <a:stretch>
                  <a:fillRect/>
                </a:stretch>
              </a:blipFill>
            </p:spPr>
            <p:txBody>
              <a:bodyPr/>
              <a:lstStyle/>
              <a:p>
                <a:r>
                  <a:rPr lang="en-US">
                    <a:noFill/>
                  </a:rPr>
                  <a:t> </a:t>
                </a:r>
              </a:p>
            </p:txBody>
          </p:sp>
        </mc:Fallback>
      </mc:AlternateContent>
      <p:cxnSp>
        <p:nvCxnSpPr>
          <p:cNvPr id="21" name="Straight Arrow Connector 20"/>
          <p:cNvCxnSpPr/>
          <p:nvPr/>
        </p:nvCxnSpPr>
        <p:spPr>
          <a:xfrm flipH="1" flipV="1">
            <a:off x="6858000" y="2350633"/>
            <a:ext cx="304800" cy="392476"/>
          </a:xfrm>
          <a:prstGeom prst="straightConnector1">
            <a:avLst/>
          </a:prstGeom>
          <a:ln w="19050">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23" name="TextBox 2"/>
          <p:cNvSpPr txBox="1">
            <a:spLocks noChangeArrowheads="1"/>
          </p:cNvSpPr>
          <p:nvPr/>
        </p:nvSpPr>
        <p:spPr bwMode="auto">
          <a:xfrm>
            <a:off x="6000234" y="2667101"/>
            <a:ext cx="245796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algn="ctr" eaLnBrk="1" hangingPunct="1"/>
            <a:r>
              <a:rPr lang="en-US" b="1" dirty="0" smtClean="0">
                <a:solidFill>
                  <a:srgbClr val="0000FF"/>
                </a:solidFill>
                <a:latin typeface="Franklin Gothic Medium Cond" pitchFamily="34" charset="0"/>
              </a:rPr>
              <a:t>Assume </a:t>
            </a:r>
            <a:r>
              <a:rPr lang="en-US" b="1" dirty="0" err="1" smtClean="0">
                <a:solidFill>
                  <a:srgbClr val="0000FF"/>
                </a:solidFill>
                <a:latin typeface="Franklin Gothic Medium Cond" pitchFamily="34" charset="0"/>
              </a:rPr>
              <a:t>R</a:t>
            </a:r>
            <a:r>
              <a:rPr lang="en-US" b="1" baseline="-25000" dirty="0" err="1" smtClean="0">
                <a:solidFill>
                  <a:srgbClr val="0000FF"/>
                </a:solidFill>
                <a:latin typeface="Franklin Gothic Medium Cond" pitchFamily="34" charset="0"/>
              </a:rPr>
              <a:t>g</a:t>
            </a:r>
            <a:r>
              <a:rPr lang="en-US" b="1" dirty="0" smtClean="0">
                <a:solidFill>
                  <a:srgbClr val="0000FF"/>
                </a:solidFill>
                <a:latin typeface="Franklin Gothic Medium Cond" pitchFamily="34" charset="0"/>
              </a:rPr>
              <a:t> &lt;&lt;1/</a:t>
            </a:r>
            <a:r>
              <a:rPr lang="en-US" b="1" dirty="0" err="1" smtClean="0">
                <a:solidFill>
                  <a:srgbClr val="0000FF"/>
                </a:solidFill>
                <a:latin typeface="Symbol" pitchFamily="18" charset="2"/>
              </a:rPr>
              <a:t>w</a:t>
            </a:r>
            <a:r>
              <a:rPr lang="en-US" b="1" dirty="0" err="1" smtClean="0">
                <a:solidFill>
                  <a:srgbClr val="0000FF"/>
                </a:solidFill>
                <a:latin typeface="Franklin Gothic Medium Cond" pitchFamily="34" charset="0"/>
              </a:rPr>
              <a:t>C</a:t>
            </a:r>
            <a:r>
              <a:rPr lang="en-US" b="1" baseline="-25000" dirty="0" err="1" smtClean="0">
                <a:solidFill>
                  <a:srgbClr val="0000FF"/>
                </a:solidFill>
                <a:latin typeface="Franklin Gothic Medium Cond" pitchFamily="34" charset="0"/>
              </a:rPr>
              <a:t>gs</a:t>
            </a:r>
            <a:endParaRPr lang="en-US" b="1" baseline="-25000" dirty="0">
              <a:solidFill>
                <a:srgbClr val="0000FF"/>
              </a:solidFill>
              <a:latin typeface="Franklin Gothic Medium Cond" pitchFamily="34" charset="0"/>
            </a:endParaRPr>
          </a:p>
        </p:txBody>
      </p:sp>
      <p:sp>
        <p:nvSpPr>
          <p:cNvPr id="24" name="TextBox 2"/>
          <p:cNvSpPr txBox="1">
            <a:spLocks noChangeArrowheads="1"/>
          </p:cNvSpPr>
          <p:nvPr/>
        </p:nvSpPr>
        <p:spPr bwMode="auto">
          <a:xfrm>
            <a:off x="3733800" y="1295400"/>
            <a:ext cx="46482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We already computed these noise amounts.</a:t>
            </a:r>
            <a:endParaRPr lang="en-US" b="1"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25" name="TextBox 24"/>
              <p:cNvSpPr txBox="1"/>
              <p:nvPr/>
            </p:nvSpPr>
            <p:spPr>
              <a:xfrm>
                <a:off x="2362200" y="5334000"/>
                <a:ext cx="1834285" cy="39498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US" sz="1600" b="1" i="1" smtClean="0">
                              <a:latin typeface="Cambria Math"/>
                            </a:rPr>
                          </m:ctrlPr>
                        </m:accPr>
                        <m:e>
                          <m:sSup>
                            <m:sSupPr>
                              <m:ctrlPr>
                                <a:rPr lang="en-US" sz="1600" b="1" i="1" smtClean="0">
                                  <a:latin typeface="Cambria Math"/>
                                </a:rPr>
                              </m:ctrlPr>
                            </m:sSupPr>
                            <m:e>
                              <m:sSub>
                                <m:sSubPr>
                                  <m:ctrlPr>
                                    <a:rPr lang="en-US" sz="1600" b="1" i="1" smtClean="0">
                                      <a:latin typeface="Cambria Math"/>
                                    </a:rPr>
                                  </m:ctrlPr>
                                </m:sSubPr>
                                <m:e>
                                  <m:r>
                                    <a:rPr lang="en-US" sz="1600" b="1" i="0" smtClean="0">
                                      <a:latin typeface="Cambria Math"/>
                                    </a:rPr>
                                    <m:t>𝐢</m:t>
                                  </m:r>
                                </m:e>
                                <m:sub>
                                  <m:r>
                                    <a:rPr lang="en-US" sz="1600" b="1" i="0" smtClean="0">
                                      <a:latin typeface="Cambria Math"/>
                                    </a:rPr>
                                    <m:t>𝐧𝐝</m:t>
                                  </m:r>
                                </m:sub>
                              </m:sSub>
                            </m:e>
                            <m:sup>
                              <m:r>
                                <a:rPr lang="en-US" sz="1600" b="1" i="1" smtClean="0">
                                  <a:latin typeface="Cambria Math"/>
                                </a:rPr>
                                <m:t>𝟐</m:t>
                              </m:r>
                            </m:sup>
                          </m:sSup>
                        </m:e>
                      </m:acc>
                      <m:r>
                        <a:rPr lang="en-US" sz="1600" b="1" i="0" smtClean="0">
                          <a:latin typeface="Cambria Math"/>
                          <a:ea typeface="Cambria Math"/>
                        </a:rPr>
                        <m:t>≈</m:t>
                      </m:r>
                      <m:r>
                        <a:rPr lang="en-US" sz="1600" b="1" i="0" smtClean="0">
                          <a:latin typeface="Cambria Math"/>
                          <a:ea typeface="Cambria Math"/>
                        </a:rPr>
                        <m:t>𝟒𝐤𝐓</m:t>
                      </m:r>
                      <m:r>
                        <a:rPr lang="en-US" sz="1600" b="1" i="0" smtClean="0">
                          <a:latin typeface="Cambria Math"/>
                          <a:ea typeface="Cambria Math"/>
                        </a:rPr>
                        <m:t>𝛄</m:t>
                      </m:r>
                      <m:sSub>
                        <m:sSubPr>
                          <m:ctrlPr>
                            <a:rPr lang="en-US" sz="1600" b="1" i="1" smtClean="0">
                              <a:latin typeface="Cambria Math"/>
                              <a:ea typeface="Cambria Math"/>
                            </a:rPr>
                          </m:ctrlPr>
                        </m:sSubPr>
                        <m:e>
                          <m:r>
                            <a:rPr lang="en-US" sz="1600" b="1" i="0" smtClean="0">
                              <a:latin typeface="Cambria Math"/>
                              <a:ea typeface="Cambria Math"/>
                            </a:rPr>
                            <m:t>𝐠</m:t>
                          </m:r>
                        </m:e>
                        <m:sub>
                          <m:r>
                            <a:rPr lang="en-US" sz="1600" b="1" i="0" smtClean="0">
                              <a:latin typeface="Cambria Math"/>
                              <a:ea typeface="Cambria Math"/>
                            </a:rPr>
                            <m:t>𝐦</m:t>
                          </m:r>
                        </m:sub>
                      </m:sSub>
                      <m:r>
                        <a:rPr lang="en-US" sz="1600" b="1" i="0" smtClean="0">
                          <a:latin typeface="Cambria Math"/>
                          <a:ea typeface="Cambria Math"/>
                        </a:rPr>
                        <m:t>∆</m:t>
                      </m:r>
                      <m:r>
                        <a:rPr lang="en-US" sz="1600" b="1" i="0" smtClean="0">
                          <a:latin typeface="Cambria Math"/>
                          <a:ea typeface="Cambria Math"/>
                        </a:rPr>
                        <m:t>𝐟</m:t>
                      </m:r>
                    </m:oMath>
                  </m:oMathPara>
                </a14:m>
                <a:endParaRPr lang="en-US" sz="1600" b="1" dirty="0" smtClean="0"/>
              </a:p>
            </p:txBody>
          </p:sp>
        </mc:Choice>
        <mc:Fallback xmlns="">
          <p:sp>
            <p:nvSpPr>
              <p:cNvPr id="25" name="TextBox 24"/>
              <p:cNvSpPr txBox="1">
                <a:spLocks noRot="1" noChangeAspect="1" noMove="1" noResize="1" noEditPoints="1" noAdjustHandles="1" noChangeArrowheads="1" noChangeShapeType="1" noTextEdit="1"/>
              </p:cNvSpPr>
              <p:nvPr/>
            </p:nvSpPr>
            <p:spPr>
              <a:xfrm>
                <a:off x="2362200" y="5334000"/>
                <a:ext cx="1834285" cy="394980"/>
              </a:xfrm>
              <a:prstGeom prst="rect">
                <a:avLst/>
              </a:prstGeom>
              <a:blipFill rotWithShape="1">
                <a:blip r:embed="rId9"/>
                <a:stretch>
                  <a:fillRect b="-923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6" name="TextBox 25"/>
              <p:cNvSpPr txBox="1"/>
              <p:nvPr/>
            </p:nvSpPr>
            <p:spPr>
              <a:xfrm>
                <a:off x="2362200" y="5701020"/>
                <a:ext cx="1772986" cy="39241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US" sz="1600" b="1" i="1" smtClean="0">
                              <a:latin typeface="Cambria Math"/>
                            </a:rPr>
                          </m:ctrlPr>
                        </m:accPr>
                        <m:e>
                          <m:sSup>
                            <m:sSupPr>
                              <m:ctrlPr>
                                <a:rPr lang="en-US" sz="1600" b="1" i="1" smtClean="0">
                                  <a:latin typeface="Cambria Math"/>
                                </a:rPr>
                              </m:ctrlPr>
                            </m:sSupPr>
                            <m:e>
                              <m:sSub>
                                <m:sSubPr>
                                  <m:ctrlPr>
                                    <a:rPr lang="en-US" sz="1600" b="1" i="1" smtClean="0">
                                      <a:latin typeface="Cambria Math"/>
                                    </a:rPr>
                                  </m:ctrlPr>
                                </m:sSubPr>
                                <m:e>
                                  <m:r>
                                    <a:rPr lang="en-US" sz="1600" b="1" i="0" smtClean="0">
                                      <a:latin typeface="Cambria Math"/>
                                    </a:rPr>
                                    <m:t>𝐯</m:t>
                                  </m:r>
                                </m:e>
                                <m:sub>
                                  <m:r>
                                    <a:rPr lang="en-US" sz="1600" b="1" i="0" smtClean="0">
                                      <a:latin typeface="Cambria Math"/>
                                    </a:rPr>
                                    <m:t>𝐧𝐠</m:t>
                                  </m:r>
                                </m:sub>
                              </m:sSub>
                            </m:e>
                            <m:sup>
                              <m:r>
                                <a:rPr lang="en-US" sz="1600" b="1" i="1" smtClean="0">
                                  <a:latin typeface="Cambria Math"/>
                                </a:rPr>
                                <m:t>𝟐</m:t>
                              </m:r>
                            </m:sup>
                          </m:sSup>
                        </m:e>
                      </m:acc>
                      <m:r>
                        <a:rPr lang="en-US" sz="1600" b="1" i="0" smtClean="0">
                          <a:latin typeface="Cambria Math"/>
                          <a:ea typeface="Cambria Math"/>
                        </a:rPr>
                        <m:t>=</m:t>
                      </m:r>
                      <m:r>
                        <a:rPr lang="en-US" sz="1600" b="1" i="0" smtClean="0">
                          <a:latin typeface="Cambria Math"/>
                          <a:ea typeface="Cambria Math"/>
                        </a:rPr>
                        <m:t>𝟒𝐤𝐓</m:t>
                      </m:r>
                      <m:sSub>
                        <m:sSubPr>
                          <m:ctrlPr>
                            <a:rPr lang="en-US" sz="1600" b="1" i="1" smtClean="0">
                              <a:latin typeface="Cambria Math"/>
                              <a:ea typeface="Cambria Math"/>
                            </a:rPr>
                          </m:ctrlPr>
                        </m:sSubPr>
                        <m:e>
                          <m:r>
                            <a:rPr lang="en-US" sz="1600" b="1" i="0" smtClean="0">
                              <a:latin typeface="Cambria Math"/>
                              <a:ea typeface="Cambria Math"/>
                            </a:rPr>
                            <m:t>𝐑</m:t>
                          </m:r>
                        </m:e>
                        <m:sub>
                          <m:r>
                            <a:rPr lang="en-US" sz="1600" b="1" i="0" smtClean="0">
                              <a:latin typeface="Cambria Math"/>
                              <a:ea typeface="Cambria Math"/>
                            </a:rPr>
                            <m:t>𝐠</m:t>
                          </m:r>
                        </m:sub>
                      </m:sSub>
                      <m:r>
                        <a:rPr lang="en-US" sz="1600" b="1" i="0" smtClean="0">
                          <a:latin typeface="Cambria Math"/>
                          <a:ea typeface="Cambria Math"/>
                        </a:rPr>
                        <m:t>∆</m:t>
                      </m:r>
                      <m:r>
                        <a:rPr lang="en-US" sz="1600" b="1" i="0" smtClean="0">
                          <a:latin typeface="Cambria Math"/>
                          <a:ea typeface="Cambria Math"/>
                        </a:rPr>
                        <m:t>𝐟</m:t>
                      </m:r>
                    </m:oMath>
                  </m:oMathPara>
                </a14:m>
                <a:endParaRPr lang="en-US" sz="1600" b="1" dirty="0" smtClean="0"/>
              </a:p>
            </p:txBody>
          </p:sp>
        </mc:Choice>
        <mc:Fallback xmlns="">
          <p:sp>
            <p:nvSpPr>
              <p:cNvPr id="26" name="TextBox 25"/>
              <p:cNvSpPr txBox="1">
                <a:spLocks noRot="1" noChangeAspect="1" noMove="1" noResize="1" noEditPoints="1" noAdjustHandles="1" noChangeArrowheads="1" noChangeShapeType="1" noTextEdit="1"/>
              </p:cNvSpPr>
              <p:nvPr/>
            </p:nvSpPr>
            <p:spPr>
              <a:xfrm>
                <a:off x="2362200" y="5701020"/>
                <a:ext cx="1772986" cy="392415"/>
              </a:xfrm>
              <a:prstGeom prst="rect">
                <a:avLst/>
              </a:prstGeom>
              <a:blipFill rotWithShape="1">
                <a:blip r:embed="rId10"/>
                <a:stretch>
                  <a:fillRect/>
                </a:stretch>
              </a:blipFill>
            </p:spPr>
            <p:txBody>
              <a:bodyPr/>
              <a:lstStyle/>
              <a:p>
                <a:r>
                  <a:rPr lang="en-US">
                    <a:noFill/>
                  </a:rPr>
                  <a:t> </a:t>
                </a:r>
              </a:p>
            </p:txBody>
          </p:sp>
        </mc:Fallback>
      </mc:AlternateContent>
      <p:sp>
        <p:nvSpPr>
          <p:cNvPr id="27" name="Slide Number Placeholder 26"/>
          <p:cNvSpPr>
            <a:spLocks noGrp="1"/>
          </p:cNvSpPr>
          <p:nvPr>
            <p:ph type="sldNum" sz="quarter" idx="11"/>
          </p:nvPr>
        </p:nvSpPr>
        <p:spPr/>
        <p:txBody>
          <a:bodyPr/>
          <a:lstStyle/>
          <a:p>
            <a:pPr>
              <a:defRPr/>
            </a:pPr>
            <a:fld id="{18299DBC-902B-41D7-A3A4-44EB87A37C73}" type="slidenum">
              <a:rPr lang="en-US" smtClean="0"/>
              <a:pPr>
                <a:defRPr/>
              </a:pPr>
              <a:t>64</a:t>
            </a:fld>
            <a:endParaRPr lang="en-US"/>
          </a:p>
        </p:txBody>
      </p:sp>
    </p:spTree>
    <p:extLst>
      <p:ext uri="{BB962C8B-B14F-4D97-AF65-F5344CB8AC3E}">
        <p14:creationId xmlns:p14="http://schemas.microsoft.com/office/powerpoint/2010/main" val="1300891164"/>
      </p:ext>
    </p:extLst>
  </p:cSld>
  <p:clrMapOvr>
    <a:masterClrMapping/>
  </p:clrMapOvr>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5"/>
          <p:cNvSpPr/>
          <p:nvPr/>
        </p:nvSpPr>
        <p:spPr>
          <a:xfrm>
            <a:off x="4761470" y="5404022"/>
            <a:ext cx="1235676" cy="535459"/>
          </a:xfrm>
          <a:custGeom>
            <a:avLst/>
            <a:gdLst>
              <a:gd name="connsiteX0" fmla="*/ 65903 w 1235676"/>
              <a:gd name="connsiteY0" fmla="*/ 403654 h 535459"/>
              <a:gd name="connsiteX1" fmla="*/ 24714 w 1235676"/>
              <a:gd name="connsiteY1" fmla="*/ 313037 h 535459"/>
              <a:gd name="connsiteX2" fmla="*/ 16476 w 1235676"/>
              <a:gd name="connsiteY2" fmla="*/ 288324 h 535459"/>
              <a:gd name="connsiteX3" fmla="*/ 8238 w 1235676"/>
              <a:gd name="connsiteY3" fmla="*/ 238897 h 535459"/>
              <a:gd name="connsiteX4" fmla="*/ 0 w 1235676"/>
              <a:gd name="connsiteY4" fmla="*/ 197708 h 535459"/>
              <a:gd name="connsiteX5" fmla="*/ 8238 w 1235676"/>
              <a:gd name="connsiteY5" fmla="*/ 107092 h 535459"/>
              <a:gd name="connsiteX6" fmla="*/ 16476 w 1235676"/>
              <a:gd name="connsiteY6" fmla="*/ 82378 h 535459"/>
              <a:gd name="connsiteX7" fmla="*/ 90616 w 1235676"/>
              <a:gd name="connsiteY7" fmla="*/ 49427 h 535459"/>
              <a:gd name="connsiteX8" fmla="*/ 140044 w 1235676"/>
              <a:gd name="connsiteY8" fmla="*/ 32951 h 535459"/>
              <a:gd name="connsiteX9" fmla="*/ 164757 w 1235676"/>
              <a:gd name="connsiteY9" fmla="*/ 24713 h 535459"/>
              <a:gd name="connsiteX10" fmla="*/ 222422 w 1235676"/>
              <a:gd name="connsiteY10" fmla="*/ 16475 h 535459"/>
              <a:gd name="connsiteX11" fmla="*/ 263611 w 1235676"/>
              <a:gd name="connsiteY11" fmla="*/ 8237 h 535459"/>
              <a:gd name="connsiteX12" fmla="*/ 387179 w 1235676"/>
              <a:gd name="connsiteY12" fmla="*/ 0 h 535459"/>
              <a:gd name="connsiteX13" fmla="*/ 947352 w 1235676"/>
              <a:gd name="connsiteY13" fmla="*/ 8237 h 535459"/>
              <a:gd name="connsiteX14" fmla="*/ 1021492 w 1235676"/>
              <a:gd name="connsiteY14" fmla="*/ 24713 h 535459"/>
              <a:gd name="connsiteX15" fmla="*/ 1062681 w 1235676"/>
              <a:gd name="connsiteY15" fmla="*/ 32951 h 535459"/>
              <a:gd name="connsiteX16" fmla="*/ 1112108 w 1235676"/>
              <a:gd name="connsiteY16" fmla="*/ 49427 h 535459"/>
              <a:gd name="connsiteX17" fmla="*/ 1136822 w 1235676"/>
              <a:gd name="connsiteY17" fmla="*/ 57664 h 535459"/>
              <a:gd name="connsiteX18" fmla="*/ 1161535 w 1235676"/>
              <a:gd name="connsiteY18" fmla="*/ 74140 h 535459"/>
              <a:gd name="connsiteX19" fmla="*/ 1178011 w 1235676"/>
              <a:gd name="connsiteY19" fmla="*/ 98854 h 535459"/>
              <a:gd name="connsiteX20" fmla="*/ 1202725 w 1235676"/>
              <a:gd name="connsiteY20" fmla="*/ 123567 h 535459"/>
              <a:gd name="connsiteX21" fmla="*/ 1210962 w 1235676"/>
              <a:gd name="connsiteY21" fmla="*/ 148281 h 535459"/>
              <a:gd name="connsiteX22" fmla="*/ 1219200 w 1235676"/>
              <a:gd name="connsiteY22" fmla="*/ 181232 h 535459"/>
              <a:gd name="connsiteX23" fmla="*/ 1235676 w 1235676"/>
              <a:gd name="connsiteY23" fmla="*/ 214183 h 535459"/>
              <a:gd name="connsiteX24" fmla="*/ 1227438 w 1235676"/>
              <a:gd name="connsiteY24" fmla="*/ 370702 h 535459"/>
              <a:gd name="connsiteX25" fmla="*/ 1178011 w 1235676"/>
              <a:gd name="connsiteY25" fmla="*/ 420129 h 535459"/>
              <a:gd name="connsiteX26" fmla="*/ 1153298 w 1235676"/>
              <a:gd name="connsiteY26" fmla="*/ 444843 h 535459"/>
              <a:gd name="connsiteX27" fmla="*/ 1128584 w 1235676"/>
              <a:gd name="connsiteY27" fmla="*/ 461319 h 535459"/>
              <a:gd name="connsiteX28" fmla="*/ 1095633 w 1235676"/>
              <a:gd name="connsiteY28" fmla="*/ 477794 h 535459"/>
              <a:gd name="connsiteX29" fmla="*/ 1005016 w 1235676"/>
              <a:gd name="connsiteY29" fmla="*/ 502508 h 535459"/>
              <a:gd name="connsiteX30" fmla="*/ 972065 w 1235676"/>
              <a:gd name="connsiteY30" fmla="*/ 510746 h 535459"/>
              <a:gd name="connsiteX31" fmla="*/ 947352 w 1235676"/>
              <a:gd name="connsiteY31" fmla="*/ 518983 h 535459"/>
              <a:gd name="connsiteX32" fmla="*/ 733168 w 1235676"/>
              <a:gd name="connsiteY32" fmla="*/ 535459 h 535459"/>
              <a:gd name="connsiteX33" fmla="*/ 461319 w 1235676"/>
              <a:gd name="connsiteY33" fmla="*/ 527221 h 535459"/>
              <a:gd name="connsiteX34" fmla="*/ 337752 w 1235676"/>
              <a:gd name="connsiteY34" fmla="*/ 510746 h 535459"/>
              <a:gd name="connsiteX35" fmla="*/ 263611 w 1235676"/>
              <a:gd name="connsiteY35" fmla="*/ 486032 h 535459"/>
              <a:gd name="connsiteX36" fmla="*/ 238898 w 1235676"/>
              <a:gd name="connsiteY36" fmla="*/ 477794 h 535459"/>
              <a:gd name="connsiteX37" fmla="*/ 214184 w 1235676"/>
              <a:gd name="connsiteY37" fmla="*/ 469556 h 535459"/>
              <a:gd name="connsiteX38" fmla="*/ 189471 w 1235676"/>
              <a:gd name="connsiteY38" fmla="*/ 444843 h 535459"/>
              <a:gd name="connsiteX39" fmla="*/ 164757 w 1235676"/>
              <a:gd name="connsiteY39" fmla="*/ 436605 h 535459"/>
              <a:gd name="connsiteX40" fmla="*/ 148281 w 1235676"/>
              <a:gd name="connsiteY40" fmla="*/ 411892 h 535459"/>
              <a:gd name="connsiteX41" fmla="*/ 123568 w 1235676"/>
              <a:gd name="connsiteY41" fmla="*/ 403654 h 535459"/>
              <a:gd name="connsiteX42" fmla="*/ 98854 w 1235676"/>
              <a:gd name="connsiteY42" fmla="*/ 387178 h 535459"/>
              <a:gd name="connsiteX43" fmla="*/ 65903 w 1235676"/>
              <a:gd name="connsiteY43" fmla="*/ 403654 h 535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1235676" h="535459">
                <a:moveTo>
                  <a:pt x="65903" y="403654"/>
                </a:moveTo>
                <a:cubicBezTo>
                  <a:pt x="32253" y="347570"/>
                  <a:pt x="46253" y="377656"/>
                  <a:pt x="24714" y="313037"/>
                </a:cubicBezTo>
                <a:lnTo>
                  <a:pt x="16476" y="288324"/>
                </a:lnTo>
                <a:cubicBezTo>
                  <a:pt x="13730" y="271848"/>
                  <a:pt x="11226" y="255331"/>
                  <a:pt x="8238" y="238897"/>
                </a:cubicBezTo>
                <a:cubicBezTo>
                  <a:pt x="5733" y="225121"/>
                  <a:pt x="0" y="211710"/>
                  <a:pt x="0" y="197708"/>
                </a:cubicBezTo>
                <a:cubicBezTo>
                  <a:pt x="0" y="167378"/>
                  <a:pt x="3949" y="137117"/>
                  <a:pt x="8238" y="107092"/>
                </a:cubicBezTo>
                <a:cubicBezTo>
                  <a:pt x="9466" y="98496"/>
                  <a:pt x="11051" y="89159"/>
                  <a:pt x="16476" y="82378"/>
                </a:cubicBezTo>
                <a:cubicBezTo>
                  <a:pt x="30718" y="64575"/>
                  <a:pt x="75511" y="54462"/>
                  <a:pt x="90616" y="49427"/>
                </a:cubicBezTo>
                <a:lnTo>
                  <a:pt x="140044" y="32951"/>
                </a:lnTo>
                <a:cubicBezTo>
                  <a:pt x="148282" y="30205"/>
                  <a:pt x="156161" y="25941"/>
                  <a:pt x="164757" y="24713"/>
                </a:cubicBezTo>
                <a:cubicBezTo>
                  <a:pt x="183979" y="21967"/>
                  <a:pt x="203269" y="19667"/>
                  <a:pt x="222422" y="16475"/>
                </a:cubicBezTo>
                <a:cubicBezTo>
                  <a:pt x="236233" y="14173"/>
                  <a:pt x="249679" y="9630"/>
                  <a:pt x="263611" y="8237"/>
                </a:cubicBezTo>
                <a:cubicBezTo>
                  <a:pt x="304687" y="4130"/>
                  <a:pt x="345990" y="2746"/>
                  <a:pt x="387179" y="0"/>
                </a:cubicBezTo>
                <a:lnTo>
                  <a:pt x="947352" y="8237"/>
                </a:lnTo>
                <a:cubicBezTo>
                  <a:pt x="998185" y="9611"/>
                  <a:pt x="984655" y="15503"/>
                  <a:pt x="1021492" y="24713"/>
                </a:cubicBezTo>
                <a:cubicBezTo>
                  <a:pt x="1035076" y="28109"/>
                  <a:pt x="1049173" y="29267"/>
                  <a:pt x="1062681" y="32951"/>
                </a:cubicBezTo>
                <a:cubicBezTo>
                  <a:pt x="1079436" y="37521"/>
                  <a:pt x="1095632" y="43935"/>
                  <a:pt x="1112108" y="49427"/>
                </a:cubicBezTo>
                <a:lnTo>
                  <a:pt x="1136822" y="57664"/>
                </a:lnTo>
                <a:cubicBezTo>
                  <a:pt x="1145060" y="63156"/>
                  <a:pt x="1154534" y="67139"/>
                  <a:pt x="1161535" y="74140"/>
                </a:cubicBezTo>
                <a:cubicBezTo>
                  <a:pt x="1168536" y="81141"/>
                  <a:pt x="1171673" y="91248"/>
                  <a:pt x="1178011" y="98854"/>
                </a:cubicBezTo>
                <a:cubicBezTo>
                  <a:pt x="1185469" y="107804"/>
                  <a:pt x="1194487" y="115329"/>
                  <a:pt x="1202725" y="123567"/>
                </a:cubicBezTo>
                <a:cubicBezTo>
                  <a:pt x="1205471" y="131805"/>
                  <a:pt x="1208577" y="139932"/>
                  <a:pt x="1210962" y="148281"/>
                </a:cubicBezTo>
                <a:cubicBezTo>
                  <a:pt x="1214072" y="159167"/>
                  <a:pt x="1215225" y="170631"/>
                  <a:pt x="1219200" y="181232"/>
                </a:cubicBezTo>
                <a:cubicBezTo>
                  <a:pt x="1223512" y="192730"/>
                  <a:pt x="1230184" y="203199"/>
                  <a:pt x="1235676" y="214183"/>
                </a:cubicBezTo>
                <a:cubicBezTo>
                  <a:pt x="1232930" y="266356"/>
                  <a:pt x="1234497" y="318936"/>
                  <a:pt x="1227438" y="370702"/>
                </a:cubicBezTo>
                <a:cubicBezTo>
                  <a:pt x="1224559" y="391816"/>
                  <a:pt x="1189467" y="410309"/>
                  <a:pt x="1178011" y="420129"/>
                </a:cubicBezTo>
                <a:cubicBezTo>
                  <a:pt x="1169166" y="427711"/>
                  <a:pt x="1162248" y="437385"/>
                  <a:pt x="1153298" y="444843"/>
                </a:cubicBezTo>
                <a:cubicBezTo>
                  <a:pt x="1145692" y="451181"/>
                  <a:pt x="1137180" y="456407"/>
                  <a:pt x="1128584" y="461319"/>
                </a:cubicBezTo>
                <a:cubicBezTo>
                  <a:pt x="1117922" y="467412"/>
                  <a:pt x="1106920" y="472957"/>
                  <a:pt x="1095633" y="477794"/>
                </a:cubicBezTo>
                <a:cubicBezTo>
                  <a:pt x="1074074" y="487033"/>
                  <a:pt x="1015099" y="499987"/>
                  <a:pt x="1005016" y="502508"/>
                </a:cubicBezTo>
                <a:cubicBezTo>
                  <a:pt x="994032" y="505254"/>
                  <a:pt x="982806" y="507166"/>
                  <a:pt x="972065" y="510746"/>
                </a:cubicBezTo>
                <a:cubicBezTo>
                  <a:pt x="963827" y="513492"/>
                  <a:pt x="955934" y="517663"/>
                  <a:pt x="947352" y="518983"/>
                </a:cubicBezTo>
                <a:cubicBezTo>
                  <a:pt x="895547" y="526953"/>
                  <a:pt x="773875" y="532915"/>
                  <a:pt x="733168" y="535459"/>
                </a:cubicBezTo>
                <a:lnTo>
                  <a:pt x="461319" y="527221"/>
                </a:lnTo>
                <a:cubicBezTo>
                  <a:pt x="445163" y="526433"/>
                  <a:pt x="356804" y="513468"/>
                  <a:pt x="337752" y="510746"/>
                </a:cubicBezTo>
                <a:lnTo>
                  <a:pt x="263611" y="486032"/>
                </a:lnTo>
                <a:lnTo>
                  <a:pt x="238898" y="477794"/>
                </a:lnTo>
                <a:lnTo>
                  <a:pt x="214184" y="469556"/>
                </a:lnTo>
                <a:cubicBezTo>
                  <a:pt x="205946" y="461318"/>
                  <a:pt x="199164" y="451305"/>
                  <a:pt x="189471" y="444843"/>
                </a:cubicBezTo>
                <a:cubicBezTo>
                  <a:pt x="182246" y="440026"/>
                  <a:pt x="171538" y="442030"/>
                  <a:pt x="164757" y="436605"/>
                </a:cubicBezTo>
                <a:cubicBezTo>
                  <a:pt x="157026" y="430420"/>
                  <a:pt x="156012" y="418077"/>
                  <a:pt x="148281" y="411892"/>
                </a:cubicBezTo>
                <a:cubicBezTo>
                  <a:pt x="141500" y="406468"/>
                  <a:pt x="131335" y="407537"/>
                  <a:pt x="123568" y="403654"/>
                </a:cubicBezTo>
                <a:cubicBezTo>
                  <a:pt x="114712" y="399226"/>
                  <a:pt x="107901" y="391199"/>
                  <a:pt x="98854" y="387178"/>
                </a:cubicBezTo>
                <a:cubicBezTo>
                  <a:pt x="59830" y="369834"/>
                  <a:pt x="64737" y="370702"/>
                  <a:pt x="65903" y="403654"/>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reeform 4"/>
          <p:cNvSpPr/>
          <p:nvPr/>
        </p:nvSpPr>
        <p:spPr>
          <a:xfrm>
            <a:off x="5387546" y="3656226"/>
            <a:ext cx="650789" cy="421504"/>
          </a:xfrm>
          <a:custGeom>
            <a:avLst/>
            <a:gdLst>
              <a:gd name="connsiteX0" fmla="*/ 24713 w 650789"/>
              <a:gd name="connsiteY0" fmla="*/ 372077 h 421504"/>
              <a:gd name="connsiteX1" fmla="*/ 16476 w 650789"/>
              <a:gd name="connsiteY1" fmla="*/ 232033 h 421504"/>
              <a:gd name="connsiteX2" fmla="*/ 0 w 650789"/>
              <a:gd name="connsiteY2" fmla="*/ 182606 h 421504"/>
              <a:gd name="connsiteX3" fmla="*/ 24713 w 650789"/>
              <a:gd name="connsiteY3" fmla="*/ 83752 h 421504"/>
              <a:gd name="connsiteX4" fmla="*/ 49427 w 650789"/>
              <a:gd name="connsiteY4" fmla="*/ 75515 h 421504"/>
              <a:gd name="connsiteX5" fmla="*/ 98854 w 650789"/>
              <a:gd name="connsiteY5" fmla="*/ 42563 h 421504"/>
              <a:gd name="connsiteX6" fmla="*/ 156519 w 650789"/>
              <a:gd name="connsiteY6" fmla="*/ 17850 h 421504"/>
              <a:gd name="connsiteX7" fmla="*/ 222422 w 650789"/>
              <a:gd name="connsiteY7" fmla="*/ 1374 h 421504"/>
              <a:gd name="connsiteX8" fmla="*/ 576649 w 650789"/>
              <a:gd name="connsiteY8" fmla="*/ 17850 h 421504"/>
              <a:gd name="connsiteX9" fmla="*/ 601362 w 650789"/>
              <a:gd name="connsiteY9" fmla="*/ 26088 h 421504"/>
              <a:gd name="connsiteX10" fmla="*/ 617838 w 650789"/>
              <a:gd name="connsiteY10" fmla="*/ 59039 h 421504"/>
              <a:gd name="connsiteX11" fmla="*/ 626076 w 650789"/>
              <a:gd name="connsiteY11" fmla="*/ 83752 h 421504"/>
              <a:gd name="connsiteX12" fmla="*/ 650789 w 650789"/>
              <a:gd name="connsiteY12" fmla="*/ 133179 h 421504"/>
              <a:gd name="connsiteX13" fmla="*/ 642551 w 650789"/>
              <a:gd name="connsiteY13" fmla="*/ 264985 h 421504"/>
              <a:gd name="connsiteX14" fmla="*/ 634313 w 650789"/>
              <a:gd name="connsiteY14" fmla="*/ 297936 h 421504"/>
              <a:gd name="connsiteX15" fmla="*/ 568411 w 650789"/>
              <a:gd name="connsiteY15" fmla="*/ 355601 h 421504"/>
              <a:gd name="connsiteX16" fmla="*/ 494270 w 650789"/>
              <a:gd name="connsiteY16" fmla="*/ 388552 h 421504"/>
              <a:gd name="connsiteX17" fmla="*/ 444843 w 650789"/>
              <a:gd name="connsiteY17" fmla="*/ 405028 h 421504"/>
              <a:gd name="connsiteX18" fmla="*/ 420130 w 650789"/>
              <a:gd name="connsiteY18" fmla="*/ 413266 h 421504"/>
              <a:gd name="connsiteX19" fmla="*/ 387178 w 650789"/>
              <a:gd name="connsiteY19" fmla="*/ 421504 h 421504"/>
              <a:gd name="connsiteX20" fmla="*/ 172995 w 650789"/>
              <a:gd name="connsiteY20" fmla="*/ 413266 h 421504"/>
              <a:gd name="connsiteX21" fmla="*/ 148281 w 650789"/>
              <a:gd name="connsiteY21" fmla="*/ 396790 h 421504"/>
              <a:gd name="connsiteX22" fmla="*/ 98854 w 650789"/>
              <a:gd name="connsiteY22" fmla="*/ 380315 h 421504"/>
              <a:gd name="connsiteX23" fmla="*/ 49427 w 650789"/>
              <a:gd name="connsiteY23" fmla="*/ 355601 h 421504"/>
              <a:gd name="connsiteX24" fmla="*/ 24713 w 650789"/>
              <a:gd name="connsiteY24" fmla="*/ 372077 h 421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650789" h="421504">
                <a:moveTo>
                  <a:pt x="24713" y="372077"/>
                </a:moveTo>
                <a:cubicBezTo>
                  <a:pt x="19221" y="351482"/>
                  <a:pt x="22524" y="278402"/>
                  <a:pt x="16476" y="232033"/>
                </a:cubicBezTo>
                <a:cubicBezTo>
                  <a:pt x="14230" y="214812"/>
                  <a:pt x="0" y="182606"/>
                  <a:pt x="0" y="182606"/>
                </a:cubicBezTo>
                <a:cubicBezTo>
                  <a:pt x="2841" y="157037"/>
                  <a:pt x="-2970" y="105898"/>
                  <a:pt x="24713" y="83752"/>
                </a:cubicBezTo>
                <a:cubicBezTo>
                  <a:pt x="31494" y="78327"/>
                  <a:pt x="41189" y="78261"/>
                  <a:pt x="49427" y="75515"/>
                </a:cubicBezTo>
                <a:cubicBezTo>
                  <a:pt x="65903" y="64531"/>
                  <a:pt x="80069" y="48825"/>
                  <a:pt x="98854" y="42563"/>
                </a:cubicBezTo>
                <a:cubicBezTo>
                  <a:pt x="156809" y="23245"/>
                  <a:pt x="85267" y="48386"/>
                  <a:pt x="156519" y="17850"/>
                </a:cubicBezTo>
                <a:cubicBezTo>
                  <a:pt x="178686" y="8350"/>
                  <a:pt x="198242" y="6210"/>
                  <a:pt x="222422" y="1374"/>
                </a:cubicBezTo>
                <a:cubicBezTo>
                  <a:pt x="310242" y="3685"/>
                  <a:pt x="465193" y="-10015"/>
                  <a:pt x="576649" y="17850"/>
                </a:cubicBezTo>
                <a:cubicBezTo>
                  <a:pt x="585073" y="19956"/>
                  <a:pt x="593124" y="23342"/>
                  <a:pt x="601362" y="26088"/>
                </a:cubicBezTo>
                <a:cubicBezTo>
                  <a:pt x="606854" y="37072"/>
                  <a:pt x="613000" y="47752"/>
                  <a:pt x="617838" y="59039"/>
                </a:cubicBezTo>
                <a:cubicBezTo>
                  <a:pt x="621259" y="67020"/>
                  <a:pt x="622193" y="75985"/>
                  <a:pt x="626076" y="83752"/>
                </a:cubicBezTo>
                <a:cubicBezTo>
                  <a:pt x="658014" y="147629"/>
                  <a:pt x="630083" y="71063"/>
                  <a:pt x="650789" y="133179"/>
                </a:cubicBezTo>
                <a:cubicBezTo>
                  <a:pt x="648043" y="177114"/>
                  <a:pt x="646931" y="221182"/>
                  <a:pt x="642551" y="264985"/>
                </a:cubicBezTo>
                <a:cubicBezTo>
                  <a:pt x="641424" y="276251"/>
                  <a:pt x="638773" y="287530"/>
                  <a:pt x="634313" y="297936"/>
                </a:cubicBezTo>
                <a:cubicBezTo>
                  <a:pt x="620583" y="329974"/>
                  <a:pt x="598620" y="335462"/>
                  <a:pt x="568411" y="355601"/>
                </a:cubicBezTo>
                <a:cubicBezTo>
                  <a:pt x="529246" y="381711"/>
                  <a:pt x="553092" y="368945"/>
                  <a:pt x="494270" y="388552"/>
                </a:cubicBezTo>
                <a:lnTo>
                  <a:pt x="444843" y="405028"/>
                </a:lnTo>
                <a:cubicBezTo>
                  <a:pt x="436605" y="407774"/>
                  <a:pt x="428554" y="411160"/>
                  <a:pt x="420130" y="413266"/>
                </a:cubicBezTo>
                <a:lnTo>
                  <a:pt x="387178" y="421504"/>
                </a:lnTo>
                <a:cubicBezTo>
                  <a:pt x="315784" y="418758"/>
                  <a:pt x="244063" y="420618"/>
                  <a:pt x="172995" y="413266"/>
                </a:cubicBezTo>
                <a:cubicBezTo>
                  <a:pt x="163147" y="412247"/>
                  <a:pt x="157329" y="400811"/>
                  <a:pt x="148281" y="396790"/>
                </a:cubicBezTo>
                <a:cubicBezTo>
                  <a:pt x="132411" y="389737"/>
                  <a:pt x="98854" y="380315"/>
                  <a:pt x="98854" y="380315"/>
                </a:cubicBezTo>
                <a:cubicBezTo>
                  <a:pt x="28026" y="333096"/>
                  <a:pt x="117640" y="389708"/>
                  <a:pt x="49427" y="355601"/>
                </a:cubicBezTo>
                <a:cubicBezTo>
                  <a:pt x="40571" y="351173"/>
                  <a:pt x="30205" y="392672"/>
                  <a:pt x="24713" y="372077"/>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MOSFET Minimum Noise Factor (step-2 &amp; 3)</a:t>
            </a:r>
            <a:endParaRPr lang="en-US" dirty="0"/>
          </a:p>
        </p:txBody>
      </p:sp>
      <p:grpSp>
        <p:nvGrpSpPr>
          <p:cNvPr id="3" name="Group 2"/>
          <p:cNvGrpSpPr/>
          <p:nvPr/>
        </p:nvGrpSpPr>
        <p:grpSpPr>
          <a:xfrm>
            <a:off x="1143000" y="1371600"/>
            <a:ext cx="2061520" cy="1676400"/>
            <a:chOff x="1143000" y="1371600"/>
            <a:chExt cx="2061520" cy="1676400"/>
          </a:xfrm>
        </p:grpSpPr>
        <p:grpSp>
          <p:nvGrpSpPr>
            <p:cNvPr id="16" name="Group 15"/>
            <p:cNvGrpSpPr/>
            <p:nvPr/>
          </p:nvGrpSpPr>
          <p:grpSpPr>
            <a:xfrm>
              <a:off x="1143000" y="1371600"/>
              <a:ext cx="2057401" cy="1676400"/>
              <a:chOff x="1143000" y="1371600"/>
              <a:chExt cx="2057401" cy="1676400"/>
            </a:xfrm>
          </p:grpSpPr>
          <p:sp>
            <p:nvSpPr>
              <p:cNvPr id="12" name="Rounded Rectangle 11"/>
              <p:cNvSpPr/>
              <p:nvPr/>
            </p:nvSpPr>
            <p:spPr>
              <a:xfrm>
                <a:off x="1143000" y="1371600"/>
                <a:ext cx="2057400" cy="1676400"/>
              </a:xfrm>
              <a:prstGeom prst="roundRect">
                <a:avLst/>
              </a:prstGeom>
              <a:solidFill>
                <a:schemeClr val="accent5">
                  <a:lumMod val="90000"/>
                </a:schemeClr>
              </a:solidFill>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rgbClr val="000000"/>
                  </a:solidFill>
                </a:endParaRPr>
              </a:p>
            </p:txBody>
          </p:sp>
          <p:sp>
            <p:nvSpPr>
              <p:cNvPr id="13" name="TextBox 2"/>
              <p:cNvSpPr txBox="1">
                <a:spLocks noChangeArrowheads="1"/>
              </p:cNvSpPr>
              <p:nvPr/>
            </p:nvSpPr>
            <p:spPr bwMode="auto">
              <a:xfrm>
                <a:off x="1180071" y="1447800"/>
                <a:ext cx="202033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algn="ctr" eaLnBrk="1" hangingPunct="1"/>
                <a:r>
                  <a:rPr lang="en-US" b="1" dirty="0">
                    <a:solidFill>
                      <a:srgbClr val="000000"/>
                    </a:solidFill>
                    <a:latin typeface="Franklin Gothic Medium Cond" pitchFamily="34" charset="0"/>
                  </a:rPr>
                  <a:t>Find input equivalent voltage and noise current sources.</a:t>
                </a:r>
                <a:endParaRPr lang="en-US" b="1" baseline="-25000"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14" name="TextBox 13"/>
                  <p:cNvSpPr txBox="1"/>
                  <p:nvPr/>
                </p:nvSpPr>
                <p:spPr>
                  <a:xfrm>
                    <a:off x="1613586" y="2554305"/>
                    <a:ext cx="533400" cy="400110"/>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acc>
                            <m:accPr>
                              <m:chr m:val="̅"/>
                              <m:ctrlPr>
                                <a:rPr lang="en-US" sz="2000" b="1" i="1" dirty="0">
                                  <a:solidFill>
                                    <a:srgbClr val="0000FF"/>
                                  </a:solidFill>
                                  <a:latin typeface="Cambria Math"/>
                                </a:rPr>
                              </m:ctrlPr>
                            </m:accPr>
                            <m:e>
                              <m:sSub>
                                <m:sSubPr>
                                  <m:ctrlPr>
                                    <a:rPr lang="en-US" sz="2000" b="1" i="1" dirty="0">
                                      <a:solidFill>
                                        <a:srgbClr val="0000FF"/>
                                      </a:solidFill>
                                      <a:latin typeface="Cambria Math"/>
                                    </a:rPr>
                                  </m:ctrlPr>
                                </m:sSubPr>
                                <m:e>
                                  <m:r>
                                    <a:rPr lang="en-US" sz="2000" b="1" dirty="0">
                                      <a:solidFill>
                                        <a:srgbClr val="0000FF"/>
                                      </a:solidFill>
                                      <a:latin typeface="Cambria Math"/>
                                    </a:rPr>
                                    <m:t>𝐕</m:t>
                                  </m:r>
                                </m:e>
                                <m:sub>
                                  <m:r>
                                    <a:rPr lang="en-US" sz="2000" b="1" dirty="0">
                                      <a:solidFill>
                                        <a:srgbClr val="0000FF"/>
                                      </a:solidFill>
                                      <a:latin typeface="Cambria Math"/>
                                    </a:rPr>
                                    <m:t>𝐧</m:t>
                                  </m:r>
                                </m:sub>
                              </m:sSub>
                            </m:e>
                          </m:acc>
                        </m:oMath>
                      </m:oMathPara>
                    </a14:m>
                    <a:endParaRPr lang="en-US" sz="2000" b="1" dirty="0">
                      <a:solidFill>
                        <a:srgbClr val="0000FF"/>
                      </a:solidFill>
                    </a:endParaRPr>
                  </a:p>
                </p:txBody>
              </p:sp>
            </mc:Choice>
            <mc:Fallback xmlns="">
              <p:sp>
                <p:nvSpPr>
                  <p:cNvPr id="14" name="TextBox 13"/>
                  <p:cNvSpPr txBox="1">
                    <a:spLocks noRot="1" noChangeAspect="1" noMove="1" noResize="1" noEditPoints="1" noAdjustHandles="1" noChangeArrowheads="1" noChangeShapeType="1" noTextEdit="1"/>
                  </p:cNvSpPr>
                  <p:nvPr/>
                </p:nvSpPr>
                <p:spPr>
                  <a:xfrm>
                    <a:off x="1613586" y="2554305"/>
                    <a:ext cx="533400" cy="400110"/>
                  </a:xfrm>
                  <a:prstGeom prst="rect">
                    <a:avLst/>
                  </a:prstGeom>
                  <a:blipFill rotWithShape="1">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TextBox 14"/>
                  <p:cNvSpPr txBox="1"/>
                  <p:nvPr/>
                </p:nvSpPr>
                <p:spPr>
                  <a:xfrm>
                    <a:off x="2057400" y="2555214"/>
                    <a:ext cx="533400" cy="400110"/>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acc>
                            <m:accPr>
                              <m:chr m:val="̅"/>
                              <m:ctrlPr>
                                <a:rPr lang="en-US" sz="2000" b="1" i="1" dirty="0">
                                  <a:solidFill>
                                    <a:srgbClr val="0000FF"/>
                                  </a:solidFill>
                                  <a:latin typeface="Cambria Math"/>
                                </a:rPr>
                              </m:ctrlPr>
                            </m:accPr>
                            <m:e>
                              <m:sSub>
                                <m:sSubPr>
                                  <m:ctrlPr>
                                    <a:rPr lang="en-US" sz="2000" b="1" i="1" dirty="0">
                                      <a:solidFill>
                                        <a:srgbClr val="0000FF"/>
                                      </a:solidFill>
                                      <a:latin typeface="Cambria Math"/>
                                    </a:rPr>
                                  </m:ctrlPr>
                                </m:sSubPr>
                                <m:e>
                                  <m:r>
                                    <a:rPr lang="en-US" sz="2000" b="1" dirty="0">
                                      <a:solidFill>
                                        <a:srgbClr val="0000FF"/>
                                      </a:solidFill>
                                      <a:latin typeface="Cambria Math"/>
                                    </a:rPr>
                                    <m:t>𝐢</m:t>
                                  </m:r>
                                </m:e>
                                <m:sub>
                                  <m:r>
                                    <a:rPr lang="en-US" sz="2000" b="1" dirty="0">
                                      <a:solidFill>
                                        <a:srgbClr val="0000FF"/>
                                      </a:solidFill>
                                      <a:latin typeface="Cambria Math"/>
                                    </a:rPr>
                                    <m:t>𝐧</m:t>
                                  </m:r>
                                </m:sub>
                              </m:sSub>
                            </m:e>
                          </m:acc>
                        </m:oMath>
                      </m:oMathPara>
                    </a14:m>
                    <a:endParaRPr lang="en-US" sz="2000" b="1" dirty="0">
                      <a:solidFill>
                        <a:srgbClr val="0000FF"/>
                      </a:solidFill>
                    </a:endParaRPr>
                  </a:p>
                </p:txBody>
              </p:sp>
            </mc:Choice>
            <mc:Fallback xmlns="">
              <p:sp>
                <p:nvSpPr>
                  <p:cNvPr id="15" name="TextBox 14"/>
                  <p:cNvSpPr txBox="1">
                    <a:spLocks noRot="1" noChangeAspect="1" noMove="1" noResize="1" noEditPoints="1" noAdjustHandles="1" noChangeArrowheads="1" noChangeShapeType="1" noTextEdit="1"/>
                  </p:cNvSpPr>
                  <p:nvPr/>
                </p:nvSpPr>
                <p:spPr>
                  <a:xfrm>
                    <a:off x="2057400" y="2555214"/>
                    <a:ext cx="533400" cy="400110"/>
                  </a:xfrm>
                  <a:prstGeom prst="rect">
                    <a:avLst/>
                  </a:prstGeom>
                  <a:blipFill rotWithShape="1">
                    <a:blip r:embed="rId3"/>
                    <a:stretch>
                      <a:fillRect/>
                    </a:stretch>
                  </a:blipFill>
                </p:spPr>
                <p:txBody>
                  <a:bodyPr/>
                  <a:lstStyle/>
                  <a:p>
                    <a:r>
                      <a:rPr lang="en-US">
                        <a:noFill/>
                      </a:rPr>
                      <a:t> </a:t>
                    </a:r>
                  </a:p>
                </p:txBody>
              </p:sp>
            </mc:Fallback>
          </mc:AlternateContent>
        </p:grpSp>
        <p:sp>
          <p:nvSpPr>
            <p:cNvPr id="17" name="Rounded Rectangle 16"/>
            <p:cNvSpPr/>
            <p:nvPr/>
          </p:nvSpPr>
          <p:spPr>
            <a:xfrm>
              <a:off x="1147119" y="1371600"/>
              <a:ext cx="2057400" cy="1676400"/>
            </a:xfrm>
            <a:prstGeom prst="roundRect">
              <a:avLst/>
            </a:prstGeom>
            <a:solidFill>
              <a:schemeClr val="accent5">
                <a:lumMod val="90000"/>
              </a:schemeClr>
            </a:solidFill>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0" name="TextBox 2"/>
            <p:cNvSpPr txBox="1">
              <a:spLocks noChangeArrowheads="1"/>
            </p:cNvSpPr>
            <p:nvPr/>
          </p:nvSpPr>
          <p:spPr bwMode="auto">
            <a:xfrm>
              <a:off x="1184190" y="1447800"/>
              <a:ext cx="202033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algn="ctr" eaLnBrk="1" hangingPunct="1"/>
              <a:r>
                <a:rPr lang="en-US" b="1" dirty="0" smtClean="0">
                  <a:latin typeface="Franklin Gothic Medium Cond" pitchFamily="34" charset="0"/>
                </a:rPr>
                <a:t>Find correlation admittance.</a:t>
              </a:r>
              <a:endParaRPr lang="en-US" b="1" baseline="-25000" dirty="0">
                <a:latin typeface="Franklin Gothic Medium Cond" pitchFamily="34" charset="0"/>
              </a:endParaRPr>
            </a:p>
          </p:txBody>
        </p:sp>
        <mc:AlternateContent xmlns:mc="http://schemas.openxmlformats.org/markup-compatibility/2006" xmlns:a14="http://schemas.microsoft.com/office/drawing/2010/main">
          <mc:Choice Requires="a14">
            <p:sp>
              <p:nvSpPr>
                <p:cNvPr id="22" name="TextBox 21"/>
                <p:cNvSpPr txBox="1"/>
                <p:nvPr/>
              </p:nvSpPr>
              <p:spPr>
                <a:xfrm>
                  <a:off x="1355638" y="2172558"/>
                  <a:ext cx="1844762" cy="866904"/>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2000" b="1" i="1" smtClean="0">
                                <a:solidFill>
                                  <a:srgbClr val="0000FF"/>
                                </a:solidFill>
                                <a:latin typeface="Cambria Math"/>
                                <a:ea typeface="Cambria Math"/>
                              </a:rPr>
                            </m:ctrlPr>
                          </m:sSubPr>
                          <m:e>
                            <m:r>
                              <a:rPr lang="en-US" sz="2000" b="1" i="0" smtClean="0">
                                <a:solidFill>
                                  <a:srgbClr val="0000FF"/>
                                </a:solidFill>
                                <a:latin typeface="Cambria Math"/>
                                <a:ea typeface="Cambria Math"/>
                              </a:rPr>
                              <m:t>𝐘</m:t>
                            </m:r>
                          </m:e>
                          <m:sub>
                            <m:r>
                              <a:rPr lang="en-US" sz="2000" b="1" i="0" smtClean="0">
                                <a:solidFill>
                                  <a:srgbClr val="0000FF"/>
                                </a:solidFill>
                                <a:latin typeface="Cambria Math"/>
                                <a:ea typeface="Cambria Math"/>
                              </a:rPr>
                              <m:t>𝐜</m:t>
                            </m:r>
                          </m:sub>
                        </m:sSub>
                        <m:r>
                          <a:rPr lang="en-US" sz="2000" b="1">
                            <a:solidFill>
                              <a:srgbClr val="0000FF"/>
                            </a:solidFill>
                            <a:latin typeface="Cambria Math"/>
                          </a:rPr>
                          <m:t>=</m:t>
                        </m:r>
                        <m:f>
                          <m:fPr>
                            <m:ctrlPr>
                              <a:rPr lang="en-US" sz="2000" b="1" i="1" smtClean="0">
                                <a:solidFill>
                                  <a:srgbClr val="0000FF"/>
                                </a:solidFill>
                                <a:latin typeface="Cambria Math"/>
                              </a:rPr>
                            </m:ctrlPr>
                          </m:fPr>
                          <m:num>
                            <m:sSup>
                              <m:sSupPr>
                                <m:ctrlPr>
                                  <a:rPr lang="en-US" sz="2000" b="1" i="1" smtClean="0">
                                    <a:solidFill>
                                      <a:srgbClr val="0000FF"/>
                                    </a:solidFill>
                                    <a:latin typeface="Cambria Math"/>
                                  </a:rPr>
                                </m:ctrlPr>
                              </m:sSupPr>
                              <m:e>
                                <m:acc>
                                  <m:accPr>
                                    <m:chr m:val="̅"/>
                                    <m:ctrlPr>
                                      <a:rPr lang="en-US" sz="2000" b="1" i="1">
                                        <a:solidFill>
                                          <a:srgbClr val="0000FF"/>
                                        </a:solidFill>
                                        <a:latin typeface="Cambria Math"/>
                                      </a:rPr>
                                    </m:ctrlPr>
                                  </m:accPr>
                                  <m:e>
                                    <m:sSub>
                                      <m:sSubPr>
                                        <m:ctrlPr>
                                          <a:rPr lang="en-US" sz="2000" b="1" i="1">
                                            <a:solidFill>
                                              <a:srgbClr val="0000FF"/>
                                            </a:solidFill>
                                            <a:latin typeface="Cambria Math"/>
                                            <a:ea typeface="Cambria Math"/>
                                          </a:rPr>
                                        </m:ctrlPr>
                                      </m:sSubPr>
                                      <m:e>
                                        <m:r>
                                          <a:rPr lang="en-US" sz="2000" b="1" i="0" smtClean="0">
                                            <a:solidFill>
                                              <a:srgbClr val="0000FF"/>
                                            </a:solidFill>
                                            <a:latin typeface="Cambria Math"/>
                                            <a:ea typeface="Cambria Math"/>
                                          </a:rPr>
                                          <m:t>𝐕</m:t>
                                        </m:r>
                                      </m:e>
                                      <m:sub>
                                        <m:r>
                                          <a:rPr lang="en-US" sz="2000" b="1">
                                            <a:solidFill>
                                              <a:srgbClr val="0000FF"/>
                                            </a:solidFill>
                                            <a:latin typeface="Cambria Math"/>
                                            <a:ea typeface="Cambria Math"/>
                                          </a:rPr>
                                          <m:t>𝐧</m:t>
                                        </m:r>
                                      </m:sub>
                                    </m:sSub>
                                  </m:e>
                                </m:acc>
                              </m:e>
                              <m:sup>
                                <m:r>
                                  <a:rPr lang="en-US" sz="2000" b="1" i="0" smtClean="0">
                                    <a:solidFill>
                                      <a:srgbClr val="0000FF"/>
                                    </a:solidFill>
                                    <a:latin typeface="Cambria Math"/>
                                  </a:rPr>
                                  <m:t>∗</m:t>
                                </m:r>
                              </m:sup>
                            </m:sSup>
                            <m:acc>
                              <m:accPr>
                                <m:chr m:val="̅"/>
                                <m:ctrlPr>
                                  <a:rPr lang="en-US" sz="2000" b="1" i="1">
                                    <a:solidFill>
                                      <a:srgbClr val="0000FF"/>
                                    </a:solidFill>
                                    <a:latin typeface="Cambria Math"/>
                                  </a:rPr>
                                </m:ctrlPr>
                              </m:accPr>
                              <m:e>
                                <m:sSub>
                                  <m:sSubPr>
                                    <m:ctrlPr>
                                      <a:rPr lang="en-US" sz="2000" b="1" i="1">
                                        <a:solidFill>
                                          <a:srgbClr val="0000FF"/>
                                        </a:solidFill>
                                        <a:latin typeface="Cambria Math"/>
                                        <a:ea typeface="Cambria Math"/>
                                      </a:rPr>
                                    </m:ctrlPr>
                                  </m:sSubPr>
                                  <m:e>
                                    <m:r>
                                      <a:rPr lang="en-US" sz="2000" b="1">
                                        <a:solidFill>
                                          <a:srgbClr val="0000FF"/>
                                        </a:solidFill>
                                        <a:latin typeface="Cambria Math"/>
                                        <a:ea typeface="Cambria Math"/>
                                      </a:rPr>
                                      <m:t>𝐢</m:t>
                                    </m:r>
                                  </m:e>
                                  <m:sub>
                                    <m:r>
                                      <a:rPr lang="en-US" sz="2000" b="1">
                                        <a:solidFill>
                                          <a:srgbClr val="0000FF"/>
                                        </a:solidFill>
                                        <a:latin typeface="Cambria Math"/>
                                        <a:ea typeface="Cambria Math"/>
                                      </a:rPr>
                                      <m:t>𝐧</m:t>
                                    </m:r>
                                  </m:sub>
                                </m:sSub>
                              </m:e>
                            </m:acc>
                          </m:num>
                          <m:den>
                            <m:acc>
                              <m:accPr>
                                <m:chr m:val="̅"/>
                                <m:ctrlPr>
                                  <a:rPr lang="en-US" sz="2000" b="1" i="1">
                                    <a:solidFill>
                                      <a:srgbClr val="0000FF"/>
                                    </a:solidFill>
                                    <a:latin typeface="Cambria Math"/>
                                  </a:rPr>
                                </m:ctrlPr>
                              </m:accPr>
                              <m:e>
                                <m:sSup>
                                  <m:sSupPr>
                                    <m:ctrlPr>
                                      <a:rPr lang="en-US" sz="2000" b="1" i="1">
                                        <a:solidFill>
                                          <a:srgbClr val="0000FF"/>
                                        </a:solidFill>
                                        <a:latin typeface="Cambria Math"/>
                                      </a:rPr>
                                    </m:ctrlPr>
                                  </m:sSupPr>
                                  <m:e>
                                    <m:sSub>
                                      <m:sSubPr>
                                        <m:ctrlPr>
                                          <a:rPr lang="en-US" sz="2000" b="1" i="1" smtClean="0">
                                            <a:solidFill>
                                              <a:srgbClr val="0000FF"/>
                                            </a:solidFill>
                                            <a:latin typeface="Cambria Math"/>
                                            <a:ea typeface="Cambria Math"/>
                                          </a:rPr>
                                        </m:ctrlPr>
                                      </m:sSubPr>
                                      <m:e>
                                        <m:r>
                                          <a:rPr lang="en-US" sz="2000" b="1" i="0" smtClean="0">
                                            <a:solidFill>
                                              <a:srgbClr val="0000FF"/>
                                            </a:solidFill>
                                            <a:latin typeface="Cambria Math"/>
                                            <a:ea typeface="Cambria Math"/>
                                          </a:rPr>
                                          <m:t>𝐕</m:t>
                                        </m:r>
                                      </m:e>
                                      <m:sub>
                                        <m:r>
                                          <a:rPr lang="en-US" sz="2000" b="1">
                                            <a:solidFill>
                                              <a:srgbClr val="0000FF"/>
                                            </a:solidFill>
                                            <a:latin typeface="Cambria Math"/>
                                            <a:ea typeface="Cambria Math"/>
                                          </a:rPr>
                                          <m:t>𝐧</m:t>
                                        </m:r>
                                      </m:sub>
                                    </m:sSub>
                                  </m:e>
                                  <m:sup>
                                    <m:r>
                                      <a:rPr lang="en-US" sz="2000" b="1">
                                        <a:solidFill>
                                          <a:srgbClr val="0000FF"/>
                                        </a:solidFill>
                                        <a:latin typeface="Cambria Math"/>
                                      </a:rPr>
                                      <m:t>𝟐</m:t>
                                    </m:r>
                                  </m:sup>
                                </m:sSup>
                              </m:e>
                            </m:acc>
                          </m:den>
                        </m:f>
                        <m:r>
                          <a:rPr lang="en-US" sz="2000" b="1" i="1" smtClean="0">
                            <a:solidFill>
                              <a:srgbClr val="0000FF"/>
                            </a:solidFill>
                            <a:latin typeface="Cambria Math"/>
                          </a:rPr>
                          <m:t>  </m:t>
                        </m:r>
                      </m:oMath>
                    </m:oMathPara>
                  </a14:m>
                  <a:endParaRPr lang="en-US" sz="2000" b="1" dirty="0" smtClean="0">
                    <a:solidFill>
                      <a:srgbClr val="0000FF"/>
                    </a:solidFill>
                  </a:endParaRPr>
                </a:p>
              </p:txBody>
            </p:sp>
          </mc:Choice>
          <mc:Fallback xmlns="">
            <p:sp>
              <p:nvSpPr>
                <p:cNvPr id="22" name="TextBox 21"/>
                <p:cNvSpPr txBox="1">
                  <a:spLocks noRot="1" noChangeAspect="1" noMove="1" noResize="1" noEditPoints="1" noAdjustHandles="1" noChangeArrowheads="1" noChangeShapeType="1" noTextEdit="1"/>
                </p:cNvSpPr>
                <p:nvPr/>
              </p:nvSpPr>
              <p:spPr>
                <a:xfrm>
                  <a:off x="1355638" y="2172558"/>
                  <a:ext cx="1844762" cy="866904"/>
                </a:xfrm>
                <a:prstGeom prst="rect">
                  <a:avLst/>
                </a:prstGeom>
                <a:blipFill rotWithShape="1">
                  <a:blip r:embed="rId4"/>
                  <a:stretch>
                    <a:fillRect/>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27" name="TextBox 26"/>
              <p:cNvSpPr txBox="1"/>
              <p:nvPr/>
            </p:nvSpPr>
            <p:spPr>
              <a:xfrm>
                <a:off x="3886200" y="1371600"/>
                <a:ext cx="4793907" cy="2939138"/>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1400" b="1" i="1" smtClean="0">
                              <a:solidFill>
                                <a:schemeClr val="tx1"/>
                              </a:solidFill>
                              <a:latin typeface="Cambria Math"/>
                              <a:ea typeface="Cambria Math"/>
                            </a:rPr>
                          </m:ctrlPr>
                        </m:sSubPr>
                        <m:e>
                          <m:r>
                            <a:rPr lang="en-US" sz="1400" b="1" i="0" smtClean="0">
                              <a:solidFill>
                                <a:schemeClr val="tx1"/>
                              </a:solidFill>
                              <a:latin typeface="Cambria Math"/>
                              <a:ea typeface="Cambria Math"/>
                            </a:rPr>
                            <m:t>𝐘</m:t>
                          </m:r>
                        </m:e>
                        <m:sub>
                          <m:r>
                            <a:rPr lang="en-US" sz="1400" b="1" i="0" smtClean="0">
                              <a:solidFill>
                                <a:schemeClr val="tx1"/>
                              </a:solidFill>
                              <a:latin typeface="Cambria Math"/>
                              <a:ea typeface="Cambria Math"/>
                            </a:rPr>
                            <m:t>𝐜</m:t>
                          </m:r>
                        </m:sub>
                      </m:sSub>
                      <m:r>
                        <a:rPr lang="en-US" sz="1400" b="1">
                          <a:solidFill>
                            <a:schemeClr val="tx1"/>
                          </a:solidFill>
                          <a:latin typeface="Cambria Math"/>
                        </a:rPr>
                        <m:t>=</m:t>
                      </m:r>
                      <m:f>
                        <m:fPr>
                          <m:ctrlPr>
                            <a:rPr lang="en-US" sz="1400" b="1" i="1" smtClean="0">
                              <a:solidFill>
                                <a:schemeClr val="tx1"/>
                              </a:solidFill>
                              <a:latin typeface="Cambria Math"/>
                            </a:rPr>
                          </m:ctrlPr>
                        </m:fPr>
                        <m:num>
                          <m:sSup>
                            <m:sSupPr>
                              <m:ctrlPr>
                                <a:rPr lang="en-US" sz="1400" b="1" i="1" smtClean="0">
                                  <a:solidFill>
                                    <a:schemeClr val="tx1"/>
                                  </a:solidFill>
                                  <a:latin typeface="Cambria Math"/>
                                </a:rPr>
                              </m:ctrlPr>
                            </m:sSupPr>
                            <m:e>
                              <m:acc>
                                <m:accPr>
                                  <m:chr m:val="̅"/>
                                  <m:ctrlPr>
                                    <a:rPr lang="en-US" sz="1400" b="1" i="1">
                                      <a:solidFill>
                                        <a:schemeClr val="tx1"/>
                                      </a:solidFill>
                                      <a:latin typeface="Cambria Math"/>
                                    </a:rPr>
                                  </m:ctrlPr>
                                </m:accPr>
                                <m:e>
                                  <m:sSub>
                                    <m:sSubPr>
                                      <m:ctrlPr>
                                        <a:rPr lang="en-US" sz="1400" b="1" i="1">
                                          <a:solidFill>
                                            <a:schemeClr val="tx1"/>
                                          </a:solidFill>
                                          <a:latin typeface="Cambria Math"/>
                                          <a:ea typeface="Cambria Math"/>
                                        </a:rPr>
                                      </m:ctrlPr>
                                    </m:sSubPr>
                                    <m:e>
                                      <m:r>
                                        <a:rPr lang="en-US" sz="1400" b="1" i="0" smtClean="0">
                                          <a:solidFill>
                                            <a:schemeClr val="tx1"/>
                                          </a:solidFill>
                                          <a:latin typeface="Cambria Math"/>
                                          <a:ea typeface="Cambria Math"/>
                                        </a:rPr>
                                        <m:t>𝐕</m:t>
                                      </m:r>
                                    </m:e>
                                    <m:sub>
                                      <m:r>
                                        <a:rPr lang="en-US" sz="1400" b="1">
                                          <a:solidFill>
                                            <a:schemeClr val="tx1"/>
                                          </a:solidFill>
                                          <a:latin typeface="Cambria Math"/>
                                          <a:ea typeface="Cambria Math"/>
                                        </a:rPr>
                                        <m:t>𝐧</m:t>
                                      </m:r>
                                    </m:sub>
                                  </m:sSub>
                                </m:e>
                              </m:acc>
                            </m:e>
                            <m:sup>
                              <m:r>
                                <a:rPr lang="en-US" sz="1400" b="1" i="0" smtClean="0">
                                  <a:solidFill>
                                    <a:schemeClr val="tx1"/>
                                  </a:solidFill>
                                  <a:latin typeface="Cambria Math"/>
                                </a:rPr>
                                <m:t>∗</m:t>
                              </m:r>
                            </m:sup>
                          </m:sSup>
                          <m:acc>
                            <m:accPr>
                              <m:chr m:val="̅"/>
                              <m:ctrlPr>
                                <a:rPr lang="en-US" sz="1400" b="1" i="1">
                                  <a:solidFill>
                                    <a:schemeClr val="tx1"/>
                                  </a:solidFill>
                                  <a:latin typeface="Cambria Math"/>
                                </a:rPr>
                              </m:ctrlPr>
                            </m:accPr>
                            <m:e>
                              <m:sSub>
                                <m:sSubPr>
                                  <m:ctrlPr>
                                    <a:rPr lang="en-US" sz="1400" b="1" i="1">
                                      <a:solidFill>
                                        <a:schemeClr val="tx1"/>
                                      </a:solidFill>
                                      <a:latin typeface="Cambria Math"/>
                                      <a:ea typeface="Cambria Math"/>
                                    </a:rPr>
                                  </m:ctrlPr>
                                </m:sSubPr>
                                <m:e>
                                  <m:r>
                                    <a:rPr lang="en-US" sz="1400" b="1">
                                      <a:solidFill>
                                        <a:schemeClr val="tx1"/>
                                      </a:solidFill>
                                      <a:latin typeface="Cambria Math"/>
                                      <a:ea typeface="Cambria Math"/>
                                    </a:rPr>
                                    <m:t>𝐢</m:t>
                                  </m:r>
                                </m:e>
                                <m:sub>
                                  <m:r>
                                    <a:rPr lang="en-US" sz="1400" b="1">
                                      <a:solidFill>
                                        <a:schemeClr val="tx1"/>
                                      </a:solidFill>
                                      <a:latin typeface="Cambria Math"/>
                                      <a:ea typeface="Cambria Math"/>
                                    </a:rPr>
                                    <m:t>𝐧</m:t>
                                  </m:r>
                                </m:sub>
                              </m:sSub>
                            </m:e>
                          </m:acc>
                        </m:num>
                        <m:den>
                          <m:acc>
                            <m:accPr>
                              <m:chr m:val="̅"/>
                              <m:ctrlPr>
                                <a:rPr lang="en-US" sz="1400" b="1" i="1">
                                  <a:solidFill>
                                    <a:schemeClr val="tx1"/>
                                  </a:solidFill>
                                  <a:latin typeface="Cambria Math"/>
                                </a:rPr>
                              </m:ctrlPr>
                            </m:accPr>
                            <m:e>
                              <m:sSup>
                                <m:sSupPr>
                                  <m:ctrlPr>
                                    <a:rPr lang="en-US" sz="1400" b="1" i="1">
                                      <a:solidFill>
                                        <a:schemeClr val="tx1"/>
                                      </a:solidFill>
                                      <a:latin typeface="Cambria Math"/>
                                    </a:rPr>
                                  </m:ctrlPr>
                                </m:sSupPr>
                                <m:e>
                                  <m:sSub>
                                    <m:sSubPr>
                                      <m:ctrlPr>
                                        <a:rPr lang="en-US" sz="1400" b="1" i="1" smtClean="0">
                                          <a:solidFill>
                                            <a:schemeClr val="tx1"/>
                                          </a:solidFill>
                                          <a:latin typeface="Cambria Math"/>
                                          <a:ea typeface="Cambria Math"/>
                                        </a:rPr>
                                      </m:ctrlPr>
                                    </m:sSubPr>
                                    <m:e>
                                      <m:r>
                                        <a:rPr lang="en-US" sz="1400" b="1" i="0" smtClean="0">
                                          <a:solidFill>
                                            <a:schemeClr val="tx1"/>
                                          </a:solidFill>
                                          <a:latin typeface="Cambria Math"/>
                                          <a:ea typeface="Cambria Math"/>
                                        </a:rPr>
                                        <m:t>𝐕</m:t>
                                      </m:r>
                                    </m:e>
                                    <m:sub>
                                      <m:r>
                                        <a:rPr lang="en-US" sz="1400" b="1">
                                          <a:solidFill>
                                            <a:schemeClr val="tx1"/>
                                          </a:solidFill>
                                          <a:latin typeface="Cambria Math"/>
                                          <a:ea typeface="Cambria Math"/>
                                        </a:rPr>
                                        <m:t>𝐧</m:t>
                                      </m:r>
                                    </m:sub>
                                  </m:sSub>
                                </m:e>
                                <m:sup>
                                  <m:r>
                                    <a:rPr lang="en-US" sz="1400" b="1">
                                      <a:solidFill>
                                        <a:schemeClr val="tx1"/>
                                      </a:solidFill>
                                      <a:latin typeface="Cambria Math"/>
                                    </a:rPr>
                                    <m:t>𝟐</m:t>
                                  </m:r>
                                </m:sup>
                              </m:sSup>
                            </m:e>
                          </m:acc>
                        </m:den>
                      </m:f>
                      <m:r>
                        <a:rPr lang="en-US" sz="1400" b="1" i="1" smtClean="0">
                          <a:solidFill>
                            <a:schemeClr val="tx1"/>
                          </a:solidFill>
                          <a:latin typeface="Cambria Math"/>
                        </a:rPr>
                        <m:t>=</m:t>
                      </m:r>
                      <m:f>
                        <m:fPr>
                          <m:ctrlPr>
                            <a:rPr lang="en-US" sz="1400" b="1" i="1" smtClean="0">
                              <a:solidFill>
                                <a:schemeClr val="tx1"/>
                              </a:solidFill>
                              <a:latin typeface="Cambria Math"/>
                            </a:rPr>
                          </m:ctrlPr>
                        </m:fPr>
                        <m:num>
                          <m:d>
                            <m:dPr>
                              <m:ctrlPr>
                                <a:rPr lang="en-US" sz="1400" b="1" i="1" smtClean="0">
                                  <a:solidFill>
                                    <a:schemeClr val="tx1"/>
                                  </a:solidFill>
                                  <a:latin typeface="Cambria Math"/>
                                </a:rPr>
                              </m:ctrlPr>
                            </m:dPr>
                            <m:e>
                              <m:sSup>
                                <m:sSupPr>
                                  <m:ctrlPr>
                                    <a:rPr lang="en-US" sz="1400" b="1" i="1" smtClean="0">
                                      <a:solidFill>
                                        <a:schemeClr val="tx1"/>
                                      </a:solidFill>
                                      <a:latin typeface="Cambria Math"/>
                                    </a:rPr>
                                  </m:ctrlPr>
                                </m:sSupPr>
                                <m:e>
                                  <m:acc>
                                    <m:accPr>
                                      <m:chr m:val="̅"/>
                                      <m:ctrlPr>
                                        <a:rPr lang="en-US" sz="1400" b="1" i="1">
                                          <a:solidFill>
                                            <a:srgbClr val="000000"/>
                                          </a:solidFill>
                                          <a:latin typeface="Cambria Math"/>
                                        </a:rPr>
                                      </m:ctrlPr>
                                    </m:accPr>
                                    <m:e>
                                      <m:sSub>
                                        <m:sSubPr>
                                          <m:ctrlPr>
                                            <a:rPr lang="en-US" sz="1400" b="1" i="1">
                                              <a:solidFill>
                                                <a:srgbClr val="000000"/>
                                              </a:solidFill>
                                              <a:latin typeface="Cambria Math"/>
                                            </a:rPr>
                                          </m:ctrlPr>
                                        </m:sSubPr>
                                        <m:e>
                                          <m:r>
                                            <a:rPr lang="en-US" sz="1400" b="1">
                                              <a:solidFill>
                                                <a:srgbClr val="000000"/>
                                              </a:solidFill>
                                              <a:latin typeface="Cambria Math"/>
                                            </a:rPr>
                                            <m:t> </m:t>
                                          </m:r>
                                          <m:r>
                                            <a:rPr lang="en-US" sz="1400" b="1">
                                              <a:solidFill>
                                                <a:srgbClr val="000000"/>
                                              </a:solidFill>
                                              <a:latin typeface="Cambria Math"/>
                                            </a:rPr>
                                            <m:t>𝐯</m:t>
                                          </m:r>
                                        </m:e>
                                        <m:sub>
                                          <m:r>
                                            <a:rPr lang="en-US" sz="1400" b="1">
                                              <a:solidFill>
                                                <a:srgbClr val="000000"/>
                                              </a:solidFill>
                                              <a:latin typeface="Cambria Math"/>
                                            </a:rPr>
                                            <m:t>𝐧𝐠</m:t>
                                          </m:r>
                                        </m:sub>
                                      </m:sSub>
                                    </m:e>
                                  </m:acc>
                                </m:e>
                                <m:sup>
                                  <m:r>
                                    <a:rPr lang="en-US" sz="1400" b="1" i="1" smtClean="0">
                                      <a:solidFill>
                                        <a:schemeClr val="tx1"/>
                                      </a:solidFill>
                                      <a:latin typeface="Cambria Math"/>
                                    </a:rPr>
                                    <m:t>∗</m:t>
                                  </m:r>
                                </m:sup>
                              </m:sSup>
                              <m:r>
                                <a:rPr lang="en-US" sz="1400" b="1" i="1" smtClean="0">
                                  <a:solidFill>
                                    <a:schemeClr val="tx1"/>
                                  </a:solidFill>
                                  <a:latin typeface="Cambria Math"/>
                                </a:rPr>
                                <m:t>+</m:t>
                              </m:r>
                              <m:f>
                                <m:fPr>
                                  <m:ctrlPr>
                                    <a:rPr lang="en-US" sz="1400" b="1" i="1" smtClean="0">
                                      <a:solidFill>
                                        <a:schemeClr val="tx1"/>
                                      </a:solidFill>
                                      <a:latin typeface="Cambria Math"/>
                                    </a:rPr>
                                  </m:ctrlPr>
                                </m:fPr>
                                <m:num>
                                  <m:sSup>
                                    <m:sSupPr>
                                      <m:ctrlPr>
                                        <a:rPr lang="en-US" sz="1400" b="1" i="1" smtClean="0">
                                          <a:solidFill>
                                            <a:schemeClr val="tx1"/>
                                          </a:solidFill>
                                          <a:latin typeface="Cambria Math"/>
                                        </a:rPr>
                                      </m:ctrlPr>
                                    </m:sSupPr>
                                    <m:e>
                                      <m:acc>
                                        <m:accPr>
                                          <m:chr m:val="̅"/>
                                          <m:ctrlPr>
                                            <a:rPr lang="en-US" sz="1400" b="1" i="1">
                                              <a:solidFill>
                                                <a:srgbClr val="000000"/>
                                              </a:solidFill>
                                              <a:latin typeface="Cambria Math"/>
                                            </a:rPr>
                                          </m:ctrlPr>
                                        </m:accPr>
                                        <m:e>
                                          <m:sSub>
                                            <m:sSubPr>
                                              <m:ctrlPr>
                                                <a:rPr lang="en-US" sz="1400" b="1" i="1">
                                                  <a:solidFill>
                                                    <a:srgbClr val="000000"/>
                                                  </a:solidFill>
                                                  <a:latin typeface="Cambria Math"/>
                                                </a:rPr>
                                              </m:ctrlPr>
                                            </m:sSubPr>
                                            <m:e>
                                              <m:r>
                                                <a:rPr lang="en-US" sz="1400" b="1">
                                                  <a:solidFill>
                                                    <a:srgbClr val="000000"/>
                                                  </a:solidFill>
                                                  <a:latin typeface="Cambria Math"/>
                                                </a:rPr>
                                                <m:t>𝐢</m:t>
                                              </m:r>
                                            </m:e>
                                            <m:sub>
                                              <m:r>
                                                <a:rPr lang="en-US" sz="1400" b="1">
                                                  <a:solidFill>
                                                    <a:srgbClr val="000000"/>
                                                  </a:solidFill>
                                                  <a:latin typeface="Cambria Math"/>
                                                </a:rPr>
                                                <m:t>𝐧𝐝</m:t>
                                              </m:r>
                                            </m:sub>
                                          </m:sSub>
                                        </m:e>
                                      </m:acc>
                                    </m:e>
                                    <m:sup>
                                      <m:r>
                                        <a:rPr lang="en-US" sz="1400" b="1" i="1" smtClean="0">
                                          <a:solidFill>
                                            <a:schemeClr val="tx1"/>
                                          </a:solidFill>
                                          <a:latin typeface="Cambria Math"/>
                                        </a:rPr>
                                        <m:t>∗</m:t>
                                      </m:r>
                                    </m:sup>
                                  </m:sSup>
                                </m:num>
                                <m:den>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𝐠</m:t>
                                      </m:r>
                                    </m:e>
                                    <m:sub>
                                      <m:r>
                                        <a:rPr lang="en-US" sz="1400" b="1">
                                          <a:solidFill>
                                            <a:srgbClr val="000000"/>
                                          </a:solidFill>
                                          <a:latin typeface="Cambria Math"/>
                                          <a:ea typeface="Cambria Math"/>
                                        </a:rPr>
                                        <m:t>𝐦</m:t>
                                      </m:r>
                                    </m:sub>
                                  </m:sSub>
                                </m:den>
                              </m:f>
                            </m:e>
                          </m:d>
                          <m:acc>
                            <m:accPr>
                              <m:chr m:val="̅"/>
                              <m:ctrlPr>
                                <a:rPr lang="en-US" sz="1400" b="1" i="1">
                                  <a:solidFill>
                                    <a:srgbClr val="000000"/>
                                  </a:solidFill>
                                  <a:latin typeface="Cambria Math"/>
                                </a:rPr>
                              </m:ctrlPr>
                            </m:accPr>
                            <m:e>
                              <m:sSub>
                                <m:sSubPr>
                                  <m:ctrlPr>
                                    <a:rPr lang="en-US" sz="1400" b="1" i="1">
                                      <a:solidFill>
                                        <a:srgbClr val="000000"/>
                                      </a:solidFill>
                                      <a:latin typeface="Cambria Math"/>
                                    </a:rPr>
                                  </m:ctrlPr>
                                </m:sSubPr>
                                <m:e>
                                  <m:r>
                                    <a:rPr lang="en-US" sz="1400" b="1">
                                      <a:solidFill>
                                        <a:srgbClr val="000000"/>
                                      </a:solidFill>
                                      <a:latin typeface="Cambria Math"/>
                                    </a:rPr>
                                    <m:t>𝐢</m:t>
                                  </m:r>
                                </m:e>
                                <m:sub>
                                  <m:r>
                                    <a:rPr lang="en-US" sz="1400" b="1">
                                      <a:solidFill>
                                        <a:srgbClr val="000000"/>
                                      </a:solidFill>
                                      <a:latin typeface="Cambria Math"/>
                                    </a:rPr>
                                    <m:t>𝐧𝐝</m:t>
                                  </m:r>
                                </m:sub>
                              </m:sSub>
                            </m:e>
                          </m:acc>
                          <m:f>
                            <m:fPr>
                              <m:ctrlPr>
                                <a:rPr lang="en-US" sz="1400" b="1" i="1">
                                  <a:solidFill>
                                    <a:srgbClr val="000000"/>
                                  </a:solidFill>
                                  <a:latin typeface="Cambria Math"/>
                                </a:rPr>
                              </m:ctrlPr>
                            </m:fPr>
                            <m:num>
                              <m:r>
                                <a:rPr lang="en-US" sz="1400" b="1" i="1">
                                  <a:solidFill>
                                    <a:srgbClr val="000000"/>
                                  </a:solidFill>
                                  <a:latin typeface="Cambria Math"/>
                                </a:rPr>
                                <m:t>𝒋</m:t>
                              </m:r>
                              <m:r>
                                <a:rPr lang="en-US" sz="1400" b="1" i="1">
                                  <a:solidFill>
                                    <a:srgbClr val="000000"/>
                                  </a:solidFill>
                                  <a:latin typeface="Cambria Math"/>
                                  <a:ea typeface="Cambria Math"/>
                                </a:rPr>
                                <m:t>𝝎</m:t>
                              </m:r>
                              <m:sSub>
                                <m:sSubPr>
                                  <m:ctrlPr>
                                    <a:rPr lang="en-US" sz="1400" b="1" i="1">
                                      <a:solidFill>
                                        <a:srgbClr val="000000"/>
                                      </a:solidFill>
                                      <a:latin typeface="Cambria Math"/>
                                      <a:ea typeface="Cambria Math"/>
                                    </a:rPr>
                                  </m:ctrlPr>
                                </m:sSubPr>
                                <m:e>
                                  <m:r>
                                    <a:rPr lang="en-US" sz="1400" b="1" i="1">
                                      <a:solidFill>
                                        <a:srgbClr val="000000"/>
                                      </a:solidFill>
                                      <a:latin typeface="Cambria Math"/>
                                      <a:ea typeface="Cambria Math"/>
                                    </a:rPr>
                                    <m:t>𝑪</m:t>
                                  </m:r>
                                </m:e>
                                <m:sub>
                                  <m:r>
                                    <a:rPr lang="en-US" sz="1400" b="1" i="1">
                                      <a:solidFill>
                                        <a:srgbClr val="000000"/>
                                      </a:solidFill>
                                      <a:latin typeface="Cambria Math"/>
                                      <a:ea typeface="Cambria Math"/>
                                    </a:rPr>
                                    <m:t>𝒈𝒔</m:t>
                                  </m:r>
                                </m:sub>
                              </m:sSub>
                            </m:num>
                            <m:den>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𝐠</m:t>
                                  </m:r>
                                </m:e>
                                <m:sub>
                                  <m:r>
                                    <a:rPr lang="en-US" sz="1400" b="1">
                                      <a:solidFill>
                                        <a:srgbClr val="000000"/>
                                      </a:solidFill>
                                      <a:latin typeface="Cambria Math"/>
                                      <a:ea typeface="Cambria Math"/>
                                    </a:rPr>
                                    <m:t>𝐦</m:t>
                                  </m:r>
                                </m:sub>
                              </m:sSub>
                            </m:den>
                          </m:f>
                        </m:num>
                        <m:den>
                          <m:sSup>
                            <m:sSupPr>
                              <m:ctrlPr>
                                <a:rPr lang="en-US" sz="1400" b="1" i="1" smtClean="0">
                                  <a:solidFill>
                                    <a:schemeClr val="tx1"/>
                                  </a:solidFill>
                                  <a:latin typeface="Cambria Math"/>
                                </a:rPr>
                              </m:ctrlPr>
                            </m:sSupPr>
                            <m:e>
                              <m:acc>
                                <m:accPr>
                                  <m:chr m:val="̅"/>
                                  <m:ctrlPr>
                                    <a:rPr lang="en-US" sz="1400" b="1" i="1">
                                      <a:solidFill>
                                        <a:srgbClr val="000000"/>
                                      </a:solidFill>
                                      <a:latin typeface="Cambria Math"/>
                                    </a:rPr>
                                  </m:ctrlPr>
                                </m:accPr>
                                <m:e>
                                  <m:sSub>
                                    <m:sSubPr>
                                      <m:ctrlPr>
                                        <a:rPr lang="en-US" sz="1400" b="1" i="1">
                                          <a:solidFill>
                                            <a:srgbClr val="000000"/>
                                          </a:solidFill>
                                          <a:latin typeface="Cambria Math"/>
                                        </a:rPr>
                                      </m:ctrlPr>
                                    </m:sSubPr>
                                    <m:e>
                                      <m:r>
                                        <a:rPr lang="en-US" sz="1400" b="1">
                                          <a:solidFill>
                                            <a:srgbClr val="000000"/>
                                          </a:solidFill>
                                          <a:latin typeface="Cambria Math"/>
                                        </a:rPr>
                                        <m:t> </m:t>
                                      </m:r>
                                      <m:r>
                                        <a:rPr lang="en-US" sz="1400" b="1">
                                          <a:solidFill>
                                            <a:srgbClr val="000000"/>
                                          </a:solidFill>
                                          <a:latin typeface="Cambria Math"/>
                                        </a:rPr>
                                        <m:t>𝐯</m:t>
                                      </m:r>
                                    </m:e>
                                    <m:sub>
                                      <m:r>
                                        <a:rPr lang="en-US" sz="1400" b="1">
                                          <a:solidFill>
                                            <a:srgbClr val="000000"/>
                                          </a:solidFill>
                                          <a:latin typeface="Cambria Math"/>
                                        </a:rPr>
                                        <m:t>𝐧𝐠</m:t>
                                      </m:r>
                                    </m:sub>
                                  </m:sSub>
                                </m:e>
                              </m:acc>
                            </m:e>
                            <m:sup>
                              <m:r>
                                <a:rPr lang="en-US" sz="1400" b="1" i="1" smtClean="0">
                                  <a:solidFill>
                                    <a:schemeClr val="tx1"/>
                                  </a:solidFill>
                                  <a:latin typeface="Cambria Math"/>
                                </a:rPr>
                                <m:t>𝟐</m:t>
                              </m:r>
                            </m:sup>
                          </m:sSup>
                          <m:r>
                            <a:rPr lang="en-US" sz="1400" b="1" i="1" smtClean="0">
                              <a:solidFill>
                                <a:schemeClr val="tx1"/>
                              </a:solidFill>
                              <a:latin typeface="Cambria Math"/>
                            </a:rPr>
                            <m:t>+</m:t>
                          </m:r>
                          <m:f>
                            <m:fPr>
                              <m:ctrlPr>
                                <a:rPr lang="en-US" sz="1400" b="1" i="1" smtClean="0">
                                  <a:solidFill>
                                    <a:schemeClr val="tx1"/>
                                  </a:solidFill>
                                  <a:latin typeface="Cambria Math"/>
                                </a:rPr>
                              </m:ctrlPr>
                            </m:fPr>
                            <m:num>
                              <m:sSup>
                                <m:sSupPr>
                                  <m:ctrlPr>
                                    <a:rPr lang="en-US" sz="1400" b="1" i="1" smtClean="0">
                                      <a:solidFill>
                                        <a:schemeClr val="tx1"/>
                                      </a:solidFill>
                                      <a:latin typeface="Cambria Math"/>
                                    </a:rPr>
                                  </m:ctrlPr>
                                </m:sSupPr>
                                <m:e>
                                  <m:acc>
                                    <m:accPr>
                                      <m:chr m:val="̅"/>
                                      <m:ctrlPr>
                                        <a:rPr lang="en-US" sz="1400" b="1" i="1">
                                          <a:solidFill>
                                            <a:srgbClr val="000000"/>
                                          </a:solidFill>
                                          <a:latin typeface="Cambria Math"/>
                                        </a:rPr>
                                      </m:ctrlPr>
                                    </m:accPr>
                                    <m:e>
                                      <m:sSub>
                                        <m:sSubPr>
                                          <m:ctrlPr>
                                            <a:rPr lang="en-US" sz="1400" b="1" i="1">
                                              <a:solidFill>
                                                <a:srgbClr val="000000"/>
                                              </a:solidFill>
                                              <a:latin typeface="Cambria Math"/>
                                            </a:rPr>
                                          </m:ctrlPr>
                                        </m:sSubPr>
                                        <m:e>
                                          <m:r>
                                            <a:rPr lang="en-US" sz="1400" b="1">
                                              <a:solidFill>
                                                <a:srgbClr val="000000"/>
                                              </a:solidFill>
                                              <a:latin typeface="Cambria Math"/>
                                            </a:rPr>
                                            <m:t>𝐢</m:t>
                                          </m:r>
                                        </m:e>
                                        <m:sub>
                                          <m:r>
                                            <a:rPr lang="en-US" sz="1400" b="1">
                                              <a:solidFill>
                                                <a:srgbClr val="000000"/>
                                              </a:solidFill>
                                              <a:latin typeface="Cambria Math"/>
                                            </a:rPr>
                                            <m:t>𝐧𝐝</m:t>
                                          </m:r>
                                        </m:sub>
                                      </m:sSub>
                                    </m:e>
                                  </m:acc>
                                </m:e>
                                <m:sup>
                                  <m:r>
                                    <a:rPr lang="en-US" sz="1400" b="1" i="1" smtClean="0">
                                      <a:solidFill>
                                        <a:schemeClr val="tx1"/>
                                      </a:solidFill>
                                      <a:latin typeface="Cambria Math"/>
                                    </a:rPr>
                                    <m:t>𝟐</m:t>
                                  </m:r>
                                </m:sup>
                              </m:sSup>
                            </m:num>
                            <m:den>
                              <m:sSup>
                                <m:sSupPr>
                                  <m:ctrlPr>
                                    <a:rPr lang="en-US" sz="1400" b="1" i="1" smtClean="0">
                                      <a:solidFill>
                                        <a:schemeClr val="tx1"/>
                                      </a:solidFill>
                                      <a:latin typeface="Cambria Math"/>
                                    </a:rPr>
                                  </m:ctrlPr>
                                </m:sSupPr>
                                <m:e>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𝐠</m:t>
                                      </m:r>
                                    </m:e>
                                    <m:sub>
                                      <m:r>
                                        <a:rPr lang="en-US" sz="1400" b="1">
                                          <a:solidFill>
                                            <a:srgbClr val="000000"/>
                                          </a:solidFill>
                                          <a:latin typeface="Cambria Math"/>
                                          <a:ea typeface="Cambria Math"/>
                                        </a:rPr>
                                        <m:t>𝐦</m:t>
                                      </m:r>
                                    </m:sub>
                                  </m:sSub>
                                </m:e>
                                <m:sup>
                                  <m:r>
                                    <a:rPr lang="en-US" sz="1400" b="1" i="1" smtClean="0">
                                      <a:solidFill>
                                        <a:schemeClr val="tx1"/>
                                      </a:solidFill>
                                      <a:latin typeface="Cambria Math"/>
                                    </a:rPr>
                                    <m:t>𝟐</m:t>
                                  </m:r>
                                </m:sup>
                              </m:sSup>
                            </m:den>
                          </m:f>
                        </m:den>
                      </m:f>
                      <m:r>
                        <a:rPr lang="en-US" sz="1400" b="1" i="1" smtClean="0">
                          <a:solidFill>
                            <a:schemeClr val="tx1"/>
                          </a:solidFill>
                          <a:latin typeface="Cambria Math"/>
                        </a:rPr>
                        <m:t>=</m:t>
                      </m:r>
                      <m:f>
                        <m:fPr>
                          <m:ctrlPr>
                            <a:rPr lang="en-US" sz="1400" b="1" i="1" smtClean="0">
                              <a:solidFill>
                                <a:schemeClr val="tx1"/>
                              </a:solidFill>
                              <a:latin typeface="Cambria Math"/>
                            </a:rPr>
                          </m:ctrlPr>
                        </m:fPr>
                        <m:num>
                          <m:f>
                            <m:fPr>
                              <m:ctrlPr>
                                <a:rPr lang="en-US" sz="1400" b="1" i="1" smtClean="0">
                                  <a:solidFill>
                                    <a:schemeClr val="tx1"/>
                                  </a:solidFill>
                                  <a:latin typeface="Cambria Math"/>
                                </a:rPr>
                              </m:ctrlPr>
                            </m:fPr>
                            <m:num>
                              <m:r>
                                <a:rPr lang="en-US" sz="1400" b="1" i="1">
                                  <a:solidFill>
                                    <a:srgbClr val="000000"/>
                                  </a:solidFill>
                                  <a:latin typeface="Cambria Math"/>
                                </a:rPr>
                                <m:t>𝒋</m:t>
                              </m:r>
                              <m:r>
                                <a:rPr lang="en-US" sz="1400" b="1" i="1">
                                  <a:solidFill>
                                    <a:srgbClr val="000000"/>
                                  </a:solidFill>
                                  <a:latin typeface="Cambria Math"/>
                                  <a:ea typeface="Cambria Math"/>
                                </a:rPr>
                                <m:t>𝝎</m:t>
                              </m:r>
                              <m:sSub>
                                <m:sSubPr>
                                  <m:ctrlPr>
                                    <a:rPr lang="en-US" sz="1400" b="1" i="1">
                                      <a:solidFill>
                                        <a:srgbClr val="000000"/>
                                      </a:solidFill>
                                      <a:latin typeface="Cambria Math"/>
                                      <a:ea typeface="Cambria Math"/>
                                    </a:rPr>
                                  </m:ctrlPr>
                                </m:sSubPr>
                                <m:e>
                                  <m:r>
                                    <a:rPr lang="en-US" sz="1400" b="1" i="1">
                                      <a:solidFill>
                                        <a:srgbClr val="000000"/>
                                      </a:solidFill>
                                      <a:latin typeface="Cambria Math"/>
                                      <a:ea typeface="Cambria Math"/>
                                    </a:rPr>
                                    <m:t>𝑪</m:t>
                                  </m:r>
                                </m:e>
                                <m:sub>
                                  <m:r>
                                    <a:rPr lang="en-US" sz="1400" b="1" i="1">
                                      <a:solidFill>
                                        <a:srgbClr val="000000"/>
                                      </a:solidFill>
                                      <a:latin typeface="Cambria Math"/>
                                      <a:ea typeface="Cambria Math"/>
                                    </a:rPr>
                                    <m:t>𝒈𝒔</m:t>
                                  </m:r>
                                </m:sub>
                              </m:sSub>
                            </m:num>
                            <m:den>
                              <m:sSup>
                                <m:sSupPr>
                                  <m:ctrlPr>
                                    <a:rPr lang="en-US" sz="1400" b="1" i="1" smtClean="0">
                                      <a:solidFill>
                                        <a:schemeClr val="tx1"/>
                                      </a:solidFill>
                                      <a:latin typeface="Cambria Math"/>
                                    </a:rPr>
                                  </m:ctrlPr>
                                </m:sSupPr>
                                <m:e>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𝐠</m:t>
                                      </m:r>
                                    </m:e>
                                    <m:sub>
                                      <m:r>
                                        <a:rPr lang="en-US" sz="1400" b="1">
                                          <a:solidFill>
                                            <a:srgbClr val="000000"/>
                                          </a:solidFill>
                                          <a:latin typeface="Cambria Math"/>
                                          <a:ea typeface="Cambria Math"/>
                                        </a:rPr>
                                        <m:t>𝐦</m:t>
                                      </m:r>
                                    </m:sub>
                                  </m:sSub>
                                </m:e>
                                <m:sup>
                                  <m:r>
                                    <a:rPr lang="en-US" sz="1400" b="1" i="1" smtClean="0">
                                      <a:solidFill>
                                        <a:schemeClr val="tx1"/>
                                      </a:solidFill>
                                      <a:latin typeface="Cambria Math"/>
                                    </a:rPr>
                                    <m:t>𝟐</m:t>
                                  </m:r>
                                </m:sup>
                              </m:sSup>
                            </m:den>
                          </m:f>
                          <m:sSup>
                            <m:sSupPr>
                              <m:ctrlPr>
                                <a:rPr lang="en-US" sz="1400" b="1" i="1" smtClean="0">
                                  <a:solidFill>
                                    <a:schemeClr val="tx1"/>
                                  </a:solidFill>
                                  <a:latin typeface="Cambria Math"/>
                                </a:rPr>
                              </m:ctrlPr>
                            </m:sSupPr>
                            <m:e>
                              <m:acc>
                                <m:accPr>
                                  <m:chr m:val="̅"/>
                                  <m:ctrlPr>
                                    <a:rPr lang="en-US" sz="1400" b="1" i="1">
                                      <a:solidFill>
                                        <a:srgbClr val="000000"/>
                                      </a:solidFill>
                                      <a:latin typeface="Cambria Math"/>
                                    </a:rPr>
                                  </m:ctrlPr>
                                </m:accPr>
                                <m:e>
                                  <m:sSub>
                                    <m:sSubPr>
                                      <m:ctrlPr>
                                        <a:rPr lang="en-US" sz="1400" b="1" i="1">
                                          <a:solidFill>
                                            <a:srgbClr val="000000"/>
                                          </a:solidFill>
                                          <a:latin typeface="Cambria Math"/>
                                        </a:rPr>
                                      </m:ctrlPr>
                                    </m:sSubPr>
                                    <m:e>
                                      <m:r>
                                        <a:rPr lang="en-US" sz="1400" b="1">
                                          <a:solidFill>
                                            <a:srgbClr val="000000"/>
                                          </a:solidFill>
                                          <a:latin typeface="Cambria Math"/>
                                        </a:rPr>
                                        <m:t>𝐢</m:t>
                                      </m:r>
                                    </m:e>
                                    <m:sub>
                                      <m:r>
                                        <a:rPr lang="en-US" sz="1400" b="1">
                                          <a:solidFill>
                                            <a:srgbClr val="000000"/>
                                          </a:solidFill>
                                          <a:latin typeface="Cambria Math"/>
                                        </a:rPr>
                                        <m:t>𝐧𝐝</m:t>
                                      </m:r>
                                    </m:sub>
                                  </m:sSub>
                                </m:e>
                              </m:acc>
                            </m:e>
                            <m:sup>
                              <m:r>
                                <a:rPr lang="en-US" sz="1400" b="1" i="1" smtClean="0">
                                  <a:solidFill>
                                    <a:schemeClr val="tx1"/>
                                  </a:solidFill>
                                  <a:latin typeface="Cambria Math"/>
                                </a:rPr>
                                <m:t>𝟐</m:t>
                              </m:r>
                            </m:sup>
                          </m:sSup>
                        </m:num>
                        <m:den>
                          <m:sSup>
                            <m:sSupPr>
                              <m:ctrlPr>
                                <a:rPr lang="en-US" sz="1400" b="1" i="1" smtClean="0">
                                  <a:solidFill>
                                    <a:schemeClr val="tx1"/>
                                  </a:solidFill>
                                  <a:latin typeface="Cambria Math"/>
                                </a:rPr>
                              </m:ctrlPr>
                            </m:sSupPr>
                            <m:e>
                              <m:acc>
                                <m:accPr>
                                  <m:chr m:val="̅"/>
                                  <m:ctrlPr>
                                    <a:rPr lang="en-US" sz="1400" b="1" i="1">
                                      <a:solidFill>
                                        <a:srgbClr val="000000"/>
                                      </a:solidFill>
                                      <a:latin typeface="Cambria Math"/>
                                    </a:rPr>
                                  </m:ctrlPr>
                                </m:accPr>
                                <m:e>
                                  <m:sSub>
                                    <m:sSubPr>
                                      <m:ctrlPr>
                                        <a:rPr lang="en-US" sz="1400" b="1" i="1">
                                          <a:solidFill>
                                            <a:srgbClr val="000000"/>
                                          </a:solidFill>
                                          <a:latin typeface="Cambria Math"/>
                                        </a:rPr>
                                      </m:ctrlPr>
                                    </m:sSubPr>
                                    <m:e>
                                      <m:r>
                                        <a:rPr lang="en-US" sz="1400" b="1">
                                          <a:solidFill>
                                            <a:srgbClr val="000000"/>
                                          </a:solidFill>
                                          <a:latin typeface="Cambria Math"/>
                                        </a:rPr>
                                        <m:t> </m:t>
                                      </m:r>
                                      <m:r>
                                        <a:rPr lang="en-US" sz="1400" b="1">
                                          <a:solidFill>
                                            <a:srgbClr val="000000"/>
                                          </a:solidFill>
                                          <a:latin typeface="Cambria Math"/>
                                        </a:rPr>
                                        <m:t>𝐯</m:t>
                                      </m:r>
                                    </m:e>
                                    <m:sub>
                                      <m:r>
                                        <a:rPr lang="en-US" sz="1400" b="1">
                                          <a:solidFill>
                                            <a:srgbClr val="000000"/>
                                          </a:solidFill>
                                          <a:latin typeface="Cambria Math"/>
                                        </a:rPr>
                                        <m:t>𝐧𝐠</m:t>
                                      </m:r>
                                    </m:sub>
                                  </m:sSub>
                                </m:e>
                              </m:acc>
                            </m:e>
                            <m:sup>
                              <m:r>
                                <a:rPr lang="en-US" sz="1400" b="1" i="1" smtClean="0">
                                  <a:solidFill>
                                    <a:schemeClr val="tx1"/>
                                  </a:solidFill>
                                  <a:latin typeface="Cambria Math"/>
                                </a:rPr>
                                <m:t>𝟐</m:t>
                              </m:r>
                            </m:sup>
                          </m:sSup>
                          <m:r>
                            <a:rPr lang="en-US" sz="1400" b="1" i="1" smtClean="0">
                              <a:solidFill>
                                <a:schemeClr val="tx1"/>
                              </a:solidFill>
                              <a:latin typeface="Cambria Math"/>
                            </a:rPr>
                            <m:t>+</m:t>
                          </m:r>
                          <m:f>
                            <m:fPr>
                              <m:ctrlPr>
                                <a:rPr lang="en-US" sz="1400" b="1" i="1" smtClean="0">
                                  <a:solidFill>
                                    <a:schemeClr val="tx1"/>
                                  </a:solidFill>
                                  <a:latin typeface="Cambria Math"/>
                                </a:rPr>
                              </m:ctrlPr>
                            </m:fPr>
                            <m:num>
                              <m:sSup>
                                <m:sSupPr>
                                  <m:ctrlPr>
                                    <a:rPr lang="en-US" sz="1400" b="1" i="1" smtClean="0">
                                      <a:solidFill>
                                        <a:schemeClr val="tx1"/>
                                      </a:solidFill>
                                      <a:latin typeface="Cambria Math"/>
                                    </a:rPr>
                                  </m:ctrlPr>
                                </m:sSupPr>
                                <m:e>
                                  <m:acc>
                                    <m:accPr>
                                      <m:chr m:val="̅"/>
                                      <m:ctrlPr>
                                        <a:rPr lang="en-US" sz="1400" b="1" i="1">
                                          <a:solidFill>
                                            <a:srgbClr val="000000"/>
                                          </a:solidFill>
                                          <a:latin typeface="Cambria Math"/>
                                        </a:rPr>
                                      </m:ctrlPr>
                                    </m:accPr>
                                    <m:e>
                                      <m:sSub>
                                        <m:sSubPr>
                                          <m:ctrlPr>
                                            <a:rPr lang="en-US" sz="1400" b="1" i="1">
                                              <a:solidFill>
                                                <a:srgbClr val="000000"/>
                                              </a:solidFill>
                                              <a:latin typeface="Cambria Math"/>
                                            </a:rPr>
                                          </m:ctrlPr>
                                        </m:sSubPr>
                                        <m:e>
                                          <m:r>
                                            <a:rPr lang="en-US" sz="1400" b="1">
                                              <a:solidFill>
                                                <a:srgbClr val="000000"/>
                                              </a:solidFill>
                                              <a:latin typeface="Cambria Math"/>
                                            </a:rPr>
                                            <m:t>𝐢</m:t>
                                          </m:r>
                                        </m:e>
                                        <m:sub>
                                          <m:r>
                                            <a:rPr lang="en-US" sz="1400" b="1">
                                              <a:solidFill>
                                                <a:srgbClr val="000000"/>
                                              </a:solidFill>
                                              <a:latin typeface="Cambria Math"/>
                                            </a:rPr>
                                            <m:t>𝐧𝐝</m:t>
                                          </m:r>
                                        </m:sub>
                                      </m:sSub>
                                    </m:e>
                                  </m:acc>
                                </m:e>
                                <m:sup>
                                  <m:r>
                                    <a:rPr lang="en-US" sz="1400" b="1" i="1" smtClean="0">
                                      <a:solidFill>
                                        <a:schemeClr val="tx1"/>
                                      </a:solidFill>
                                      <a:latin typeface="Cambria Math"/>
                                    </a:rPr>
                                    <m:t>𝟐</m:t>
                                  </m:r>
                                </m:sup>
                              </m:sSup>
                            </m:num>
                            <m:den>
                              <m:sSup>
                                <m:sSupPr>
                                  <m:ctrlPr>
                                    <a:rPr lang="en-US" sz="1400" b="1" i="1" smtClean="0">
                                      <a:solidFill>
                                        <a:schemeClr val="tx1"/>
                                      </a:solidFill>
                                      <a:latin typeface="Cambria Math"/>
                                    </a:rPr>
                                  </m:ctrlPr>
                                </m:sSupPr>
                                <m:e>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𝐠</m:t>
                                      </m:r>
                                    </m:e>
                                    <m:sub>
                                      <m:r>
                                        <a:rPr lang="en-US" sz="1400" b="1">
                                          <a:solidFill>
                                            <a:srgbClr val="000000"/>
                                          </a:solidFill>
                                          <a:latin typeface="Cambria Math"/>
                                          <a:ea typeface="Cambria Math"/>
                                        </a:rPr>
                                        <m:t>𝐦</m:t>
                                      </m:r>
                                    </m:sub>
                                  </m:sSub>
                                </m:e>
                                <m:sup>
                                  <m:r>
                                    <a:rPr lang="en-US" sz="1400" b="1" i="1" smtClean="0">
                                      <a:solidFill>
                                        <a:schemeClr val="tx1"/>
                                      </a:solidFill>
                                      <a:latin typeface="Cambria Math"/>
                                    </a:rPr>
                                    <m:t>𝟐</m:t>
                                  </m:r>
                                </m:sup>
                              </m:sSup>
                            </m:den>
                          </m:f>
                        </m:den>
                      </m:f>
                    </m:oMath>
                  </m:oMathPara>
                </a14:m>
                <a:endParaRPr lang="en-US" sz="1400" b="1" i="1" dirty="0" smtClean="0">
                  <a:solidFill>
                    <a:schemeClr val="tx1"/>
                  </a:solidFill>
                  <a:latin typeface="Cambria Math"/>
                </a:endParaRPr>
              </a:p>
              <a:p>
                <a:pPr/>
                <a14:m>
                  <m:oMathPara xmlns:m="http://schemas.openxmlformats.org/officeDocument/2006/math">
                    <m:oMathParaPr>
                      <m:jc m:val="left"/>
                    </m:oMathParaPr>
                    <m:oMath xmlns:m="http://schemas.openxmlformats.org/officeDocument/2006/math">
                      <m:r>
                        <a:rPr lang="en-US" sz="1400" b="1" i="1" smtClean="0">
                          <a:solidFill>
                            <a:schemeClr val="tx1"/>
                          </a:solidFill>
                          <a:latin typeface="Cambria Math"/>
                        </a:rPr>
                        <m:t>      =   </m:t>
                      </m:r>
                      <m:f>
                        <m:fPr>
                          <m:ctrlPr>
                            <a:rPr lang="en-US" sz="1400" b="1" i="1" smtClean="0">
                              <a:solidFill>
                                <a:schemeClr val="tx1"/>
                              </a:solidFill>
                              <a:latin typeface="Cambria Math"/>
                            </a:rPr>
                          </m:ctrlPr>
                        </m:fPr>
                        <m:num>
                          <m:f>
                            <m:fPr>
                              <m:ctrlPr>
                                <a:rPr lang="en-US" sz="1400" b="1" i="1" smtClean="0">
                                  <a:solidFill>
                                    <a:schemeClr val="tx1"/>
                                  </a:solidFill>
                                  <a:latin typeface="Cambria Math"/>
                                </a:rPr>
                              </m:ctrlPr>
                            </m:fPr>
                            <m:num>
                              <m:r>
                                <a:rPr lang="en-US" sz="1400" b="1" i="1">
                                  <a:solidFill>
                                    <a:srgbClr val="000000"/>
                                  </a:solidFill>
                                  <a:latin typeface="Cambria Math"/>
                                </a:rPr>
                                <m:t>𝒋</m:t>
                              </m:r>
                              <m:r>
                                <a:rPr lang="en-US" sz="1400" b="1" i="1">
                                  <a:solidFill>
                                    <a:srgbClr val="000000"/>
                                  </a:solidFill>
                                  <a:latin typeface="Cambria Math"/>
                                  <a:ea typeface="Cambria Math"/>
                                </a:rPr>
                                <m:t>𝝎</m:t>
                              </m:r>
                              <m:sSub>
                                <m:sSubPr>
                                  <m:ctrlPr>
                                    <a:rPr lang="en-US" sz="1400" b="1" i="1">
                                      <a:solidFill>
                                        <a:srgbClr val="000000"/>
                                      </a:solidFill>
                                      <a:latin typeface="Cambria Math"/>
                                      <a:ea typeface="Cambria Math"/>
                                    </a:rPr>
                                  </m:ctrlPr>
                                </m:sSubPr>
                                <m:e>
                                  <m:r>
                                    <a:rPr lang="en-US" sz="1400" b="1" i="1">
                                      <a:solidFill>
                                        <a:srgbClr val="000000"/>
                                      </a:solidFill>
                                      <a:latin typeface="Cambria Math"/>
                                      <a:ea typeface="Cambria Math"/>
                                    </a:rPr>
                                    <m:t>𝑪</m:t>
                                  </m:r>
                                </m:e>
                                <m:sub>
                                  <m:r>
                                    <a:rPr lang="en-US" sz="1400" b="1" i="1">
                                      <a:solidFill>
                                        <a:srgbClr val="000000"/>
                                      </a:solidFill>
                                      <a:latin typeface="Cambria Math"/>
                                      <a:ea typeface="Cambria Math"/>
                                    </a:rPr>
                                    <m:t>𝒈𝒔</m:t>
                                  </m:r>
                                </m:sub>
                              </m:sSub>
                            </m:num>
                            <m:den>
                              <m:sSup>
                                <m:sSupPr>
                                  <m:ctrlPr>
                                    <a:rPr lang="en-US" sz="1400" b="1" i="1" smtClean="0">
                                      <a:solidFill>
                                        <a:schemeClr val="tx1"/>
                                      </a:solidFill>
                                      <a:latin typeface="Cambria Math"/>
                                    </a:rPr>
                                  </m:ctrlPr>
                                </m:sSupPr>
                                <m:e>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𝐠</m:t>
                                      </m:r>
                                    </m:e>
                                    <m:sub>
                                      <m:r>
                                        <a:rPr lang="en-US" sz="1400" b="1">
                                          <a:solidFill>
                                            <a:srgbClr val="000000"/>
                                          </a:solidFill>
                                          <a:latin typeface="Cambria Math"/>
                                          <a:ea typeface="Cambria Math"/>
                                        </a:rPr>
                                        <m:t>𝐦</m:t>
                                      </m:r>
                                    </m:sub>
                                  </m:sSub>
                                </m:e>
                                <m:sup>
                                  <m:r>
                                    <a:rPr lang="en-US" sz="1400" b="1" i="1" smtClean="0">
                                      <a:solidFill>
                                        <a:schemeClr val="tx1"/>
                                      </a:solidFill>
                                      <a:latin typeface="Cambria Math"/>
                                    </a:rPr>
                                    <m:t>𝟐</m:t>
                                  </m:r>
                                </m:sup>
                              </m:sSup>
                            </m:den>
                          </m:f>
                        </m:num>
                        <m:den>
                          <m:f>
                            <m:fPr>
                              <m:ctrlPr>
                                <a:rPr lang="en-US" sz="1400" b="1" i="1" smtClean="0">
                                  <a:solidFill>
                                    <a:schemeClr val="tx1"/>
                                  </a:solidFill>
                                  <a:latin typeface="Cambria Math"/>
                                </a:rPr>
                              </m:ctrlPr>
                            </m:fPr>
                            <m:num>
                              <m:sSup>
                                <m:sSupPr>
                                  <m:ctrlPr>
                                    <a:rPr lang="en-US" sz="1400" b="1" i="1" smtClean="0">
                                      <a:solidFill>
                                        <a:schemeClr val="tx1"/>
                                      </a:solidFill>
                                      <a:latin typeface="Cambria Math"/>
                                    </a:rPr>
                                  </m:ctrlPr>
                                </m:sSupPr>
                                <m:e>
                                  <m:acc>
                                    <m:accPr>
                                      <m:chr m:val="̅"/>
                                      <m:ctrlPr>
                                        <a:rPr lang="en-US" sz="1400" b="1" i="1">
                                          <a:solidFill>
                                            <a:srgbClr val="000000"/>
                                          </a:solidFill>
                                          <a:latin typeface="Cambria Math"/>
                                        </a:rPr>
                                      </m:ctrlPr>
                                    </m:accPr>
                                    <m:e>
                                      <m:sSub>
                                        <m:sSubPr>
                                          <m:ctrlPr>
                                            <a:rPr lang="en-US" sz="1400" b="1" i="1">
                                              <a:solidFill>
                                                <a:srgbClr val="000000"/>
                                              </a:solidFill>
                                              <a:latin typeface="Cambria Math"/>
                                            </a:rPr>
                                          </m:ctrlPr>
                                        </m:sSubPr>
                                        <m:e>
                                          <m:r>
                                            <a:rPr lang="en-US" sz="1400" b="1">
                                              <a:solidFill>
                                                <a:srgbClr val="000000"/>
                                              </a:solidFill>
                                              <a:latin typeface="Cambria Math"/>
                                            </a:rPr>
                                            <m:t> </m:t>
                                          </m:r>
                                          <m:r>
                                            <a:rPr lang="en-US" sz="1400" b="1">
                                              <a:solidFill>
                                                <a:srgbClr val="000000"/>
                                              </a:solidFill>
                                              <a:latin typeface="Cambria Math"/>
                                            </a:rPr>
                                            <m:t>𝐯</m:t>
                                          </m:r>
                                        </m:e>
                                        <m:sub>
                                          <m:r>
                                            <a:rPr lang="en-US" sz="1400" b="1">
                                              <a:solidFill>
                                                <a:srgbClr val="000000"/>
                                              </a:solidFill>
                                              <a:latin typeface="Cambria Math"/>
                                            </a:rPr>
                                            <m:t>𝐧𝐠</m:t>
                                          </m:r>
                                        </m:sub>
                                      </m:sSub>
                                    </m:e>
                                  </m:acc>
                                </m:e>
                                <m:sup>
                                  <m:r>
                                    <a:rPr lang="en-US" sz="1400" b="1" i="1" smtClean="0">
                                      <a:solidFill>
                                        <a:schemeClr val="tx1"/>
                                      </a:solidFill>
                                      <a:latin typeface="Cambria Math"/>
                                    </a:rPr>
                                    <m:t>𝟐</m:t>
                                  </m:r>
                                </m:sup>
                              </m:sSup>
                            </m:num>
                            <m:den>
                              <m:sSup>
                                <m:sSupPr>
                                  <m:ctrlPr>
                                    <a:rPr lang="en-US" sz="1400" b="1" i="1" smtClean="0">
                                      <a:solidFill>
                                        <a:schemeClr val="tx1"/>
                                      </a:solidFill>
                                      <a:latin typeface="Cambria Math"/>
                                    </a:rPr>
                                  </m:ctrlPr>
                                </m:sSupPr>
                                <m:e>
                                  <m:acc>
                                    <m:accPr>
                                      <m:chr m:val="̅"/>
                                      <m:ctrlPr>
                                        <a:rPr lang="en-US" sz="1400" b="1" i="1">
                                          <a:solidFill>
                                            <a:srgbClr val="000000"/>
                                          </a:solidFill>
                                          <a:latin typeface="Cambria Math"/>
                                        </a:rPr>
                                      </m:ctrlPr>
                                    </m:accPr>
                                    <m:e>
                                      <m:sSub>
                                        <m:sSubPr>
                                          <m:ctrlPr>
                                            <a:rPr lang="en-US" sz="1400" b="1" i="1">
                                              <a:solidFill>
                                                <a:srgbClr val="000000"/>
                                              </a:solidFill>
                                              <a:latin typeface="Cambria Math"/>
                                            </a:rPr>
                                          </m:ctrlPr>
                                        </m:sSubPr>
                                        <m:e>
                                          <m:r>
                                            <a:rPr lang="en-US" sz="1400" b="1">
                                              <a:solidFill>
                                                <a:srgbClr val="000000"/>
                                              </a:solidFill>
                                              <a:latin typeface="Cambria Math"/>
                                            </a:rPr>
                                            <m:t>𝐢</m:t>
                                          </m:r>
                                        </m:e>
                                        <m:sub>
                                          <m:r>
                                            <a:rPr lang="en-US" sz="1400" b="1">
                                              <a:solidFill>
                                                <a:srgbClr val="000000"/>
                                              </a:solidFill>
                                              <a:latin typeface="Cambria Math"/>
                                            </a:rPr>
                                            <m:t>𝐧𝐝</m:t>
                                          </m:r>
                                        </m:sub>
                                      </m:sSub>
                                    </m:e>
                                  </m:acc>
                                </m:e>
                                <m:sup>
                                  <m:r>
                                    <a:rPr lang="en-US" sz="1400" b="1" i="1" smtClean="0">
                                      <a:solidFill>
                                        <a:schemeClr val="tx1"/>
                                      </a:solidFill>
                                      <a:latin typeface="Cambria Math"/>
                                    </a:rPr>
                                    <m:t>𝟐</m:t>
                                  </m:r>
                                </m:sup>
                              </m:sSup>
                            </m:den>
                          </m:f>
                          <m:r>
                            <a:rPr lang="en-US" sz="1400" b="1" i="1" smtClean="0">
                              <a:solidFill>
                                <a:schemeClr val="tx1"/>
                              </a:solidFill>
                              <a:latin typeface="Cambria Math"/>
                            </a:rPr>
                            <m:t>+</m:t>
                          </m:r>
                          <m:f>
                            <m:fPr>
                              <m:ctrlPr>
                                <a:rPr lang="en-US" sz="1400" b="1" i="1" smtClean="0">
                                  <a:solidFill>
                                    <a:schemeClr val="tx1"/>
                                  </a:solidFill>
                                  <a:latin typeface="Cambria Math"/>
                                </a:rPr>
                              </m:ctrlPr>
                            </m:fPr>
                            <m:num>
                              <m:r>
                                <a:rPr lang="en-US" sz="1400" b="1" i="1" smtClean="0">
                                  <a:solidFill>
                                    <a:schemeClr val="tx1"/>
                                  </a:solidFill>
                                  <a:latin typeface="Cambria Math"/>
                                </a:rPr>
                                <m:t>𝟏</m:t>
                              </m:r>
                            </m:num>
                            <m:den>
                              <m:sSup>
                                <m:sSupPr>
                                  <m:ctrlPr>
                                    <a:rPr lang="en-US" sz="1400" b="1" i="1" smtClean="0">
                                      <a:solidFill>
                                        <a:schemeClr val="tx1"/>
                                      </a:solidFill>
                                      <a:latin typeface="Cambria Math"/>
                                    </a:rPr>
                                  </m:ctrlPr>
                                </m:sSupPr>
                                <m:e>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𝐠</m:t>
                                      </m:r>
                                    </m:e>
                                    <m:sub>
                                      <m:r>
                                        <a:rPr lang="en-US" sz="1400" b="1">
                                          <a:solidFill>
                                            <a:srgbClr val="000000"/>
                                          </a:solidFill>
                                          <a:latin typeface="Cambria Math"/>
                                          <a:ea typeface="Cambria Math"/>
                                        </a:rPr>
                                        <m:t>𝐦</m:t>
                                      </m:r>
                                    </m:sub>
                                  </m:sSub>
                                </m:e>
                                <m:sup>
                                  <m:r>
                                    <a:rPr lang="en-US" sz="1400" b="1" i="1" smtClean="0">
                                      <a:solidFill>
                                        <a:schemeClr val="tx1"/>
                                      </a:solidFill>
                                      <a:latin typeface="Cambria Math"/>
                                    </a:rPr>
                                    <m:t>𝟐</m:t>
                                  </m:r>
                                </m:sup>
                              </m:sSup>
                            </m:den>
                          </m:f>
                        </m:den>
                      </m:f>
                    </m:oMath>
                  </m:oMathPara>
                </a14:m>
                <a:endParaRPr lang="en-US" sz="1400" b="1" i="1" dirty="0" smtClean="0">
                  <a:solidFill>
                    <a:schemeClr val="tx1"/>
                  </a:solidFill>
                  <a:latin typeface="Cambria Math"/>
                </a:endParaRPr>
              </a:p>
              <a:p>
                <a:endParaRPr lang="en-US" sz="1400" b="1" i="1" dirty="0" smtClean="0">
                  <a:solidFill>
                    <a:schemeClr val="tx1"/>
                  </a:solidFill>
                  <a:latin typeface="Cambria Math"/>
                </a:endParaRPr>
              </a:p>
              <a:p>
                <a:pPr/>
                <a14:m>
                  <m:oMathPara xmlns:m="http://schemas.openxmlformats.org/officeDocument/2006/math">
                    <m:oMathParaPr>
                      <m:jc m:val="left"/>
                    </m:oMathParaPr>
                    <m:oMath xmlns:m="http://schemas.openxmlformats.org/officeDocument/2006/math">
                      <m:r>
                        <a:rPr lang="en-US" sz="1400" b="1" i="1" smtClean="0">
                          <a:solidFill>
                            <a:schemeClr val="tx1"/>
                          </a:solidFill>
                          <a:latin typeface="Cambria Math"/>
                        </a:rPr>
                        <m:t>       =</m:t>
                      </m:r>
                      <m:f>
                        <m:fPr>
                          <m:ctrlPr>
                            <a:rPr lang="en-US" sz="1400" b="1" i="1" smtClean="0">
                              <a:solidFill>
                                <a:schemeClr val="tx1"/>
                              </a:solidFill>
                              <a:latin typeface="Cambria Math"/>
                            </a:rPr>
                          </m:ctrlPr>
                        </m:fPr>
                        <m:num>
                          <m:r>
                            <a:rPr lang="en-US" sz="1400" b="1" i="1">
                              <a:solidFill>
                                <a:srgbClr val="000000"/>
                              </a:solidFill>
                              <a:latin typeface="Cambria Math"/>
                            </a:rPr>
                            <m:t>𝒋</m:t>
                          </m:r>
                          <m:r>
                            <a:rPr lang="en-US" sz="1400" b="1" i="1">
                              <a:solidFill>
                                <a:srgbClr val="000000"/>
                              </a:solidFill>
                              <a:latin typeface="Cambria Math"/>
                              <a:ea typeface="Cambria Math"/>
                            </a:rPr>
                            <m:t>𝝎</m:t>
                          </m:r>
                          <m:sSub>
                            <m:sSubPr>
                              <m:ctrlPr>
                                <a:rPr lang="en-US" sz="1400" b="1" i="1">
                                  <a:solidFill>
                                    <a:srgbClr val="000000"/>
                                  </a:solidFill>
                                  <a:latin typeface="Cambria Math"/>
                                  <a:ea typeface="Cambria Math"/>
                                </a:rPr>
                              </m:ctrlPr>
                            </m:sSubPr>
                            <m:e>
                              <m:r>
                                <a:rPr lang="en-US" sz="1400" b="1" i="1">
                                  <a:solidFill>
                                    <a:srgbClr val="000000"/>
                                  </a:solidFill>
                                  <a:latin typeface="Cambria Math"/>
                                  <a:ea typeface="Cambria Math"/>
                                </a:rPr>
                                <m:t>𝑪</m:t>
                              </m:r>
                            </m:e>
                            <m:sub>
                              <m:r>
                                <a:rPr lang="en-US" sz="1400" b="1" i="1">
                                  <a:solidFill>
                                    <a:srgbClr val="000000"/>
                                  </a:solidFill>
                                  <a:latin typeface="Cambria Math"/>
                                  <a:ea typeface="Cambria Math"/>
                                </a:rPr>
                                <m:t>𝒈𝒔</m:t>
                              </m:r>
                            </m:sub>
                          </m:sSub>
                        </m:num>
                        <m:den>
                          <m:r>
                            <a:rPr lang="en-US" sz="1400" b="1" i="1" smtClean="0">
                              <a:solidFill>
                                <a:schemeClr val="tx1"/>
                              </a:solidFill>
                              <a:latin typeface="Cambria Math"/>
                            </a:rPr>
                            <m:t>𝟏</m:t>
                          </m:r>
                          <m:r>
                            <a:rPr lang="en-US" sz="1400" b="1" i="1" smtClean="0">
                              <a:solidFill>
                                <a:schemeClr val="tx1"/>
                              </a:solidFill>
                              <a:latin typeface="Cambria Math"/>
                            </a:rPr>
                            <m:t>+</m:t>
                          </m:r>
                          <m:f>
                            <m:fPr>
                              <m:ctrlPr>
                                <a:rPr lang="en-US" sz="1400" b="1" i="1" smtClean="0">
                                  <a:solidFill>
                                    <a:schemeClr val="tx1"/>
                                  </a:solidFill>
                                  <a:latin typeface="Cambria Math"/>
                                </a:rPr>
                              </m:ctrlPr>
                            </m:fPr>
                            <m:num>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𝐠</m:t>
                                  </m:r>
                                </m:e>
                                <m:sub>
                                  <m:r>
                                    <a:rPr lang="en-US" sz="1400" b="1">
                                      <a:solidFill>
                                        <a:srgbClr val="000000"/>
                                      </a:solidFill>
                                      <a:latin typeface="Cambria Math"/>
                                      <a:ea typeface="Cambria Math"/>
                                    </a:rPr>
                                    <m:t>𝐦</m:t>
                                  </m:r>
                                </m:sub>
                              </m:sSub>
                              <m:sSub>
                                <m:sSubPr>
                                  <m:ctrlPr>
                                    <a:rPr lang="en-US" sz="1400" b="1" i="1">
                                      <a:solidFill>
                                        <a:srgbClr val="000000"/>
                                      </a:solidFill>
                                      <a:latin typeface="Cambria Math"/>
                                      <a:ea typeface="Cambria Math"/>
                                    </a:rPr>
                                  </m:ctrlPr>
                                </m:sSubPr>
                                <m:e>
                                  <m:r>
                                    <a:rPr lang="en-US" sz="1400" b="1" i="0" smtClean="0">
                                      <a:solidFill>
                                        <a:srgbClr val="000000"/>
                                      </a:solidFill>
                                      <a:latin typeface="Cambria Math"/>
                                      <a:ea typeface="Cambria Math"/>
                                    </a:rPr>
                                    <m:t>𝐑</m:t>
                                  </m:r>
                                </m:e>
                                <m:sub>
                                  <m:r>
                                    <a:rPr lang="en-US" sz="1400" b="1" i="0" smtClean="0">
                                      <a:solidFill>
                                        <a:srgbClr val="000000"/>
                                      </a:solidFill>
                                      <a:latin typeface="Cambria Math"/>
                                      <a:ea typeface="Cambria Math"/>
                                    </a:rPr>
                                    <m:t>𝐠</m:t>
                                  </m:r>
                                </m:sub>
                              </m:sSub>
                            </m:num>
                            <m:den>
                              <m:r>
                                <a:rPr lang="en-US" sz="1400" b="1" i="1" smtClean="0">
                                  <a:solidFill>
                                    <a:schemeClr val="tx1"/>
                                  </a:solidFill>
                                  <a:latin typeface="Cambria Math"/>
                                  <a:ea typeface="Cambria Math"/>
                                </a:rPr>
                                <m:t>𝜸</m:t>
                              </m:r>
                            </m:den>
                          </m:f>
                        </m:den>
                      </m:f>
                      <m:r>
                        <a:rPr lang="en-US" sz="1400" b="1" i="1" smtClean="0">
                          <a:solidFill>
                            <a:schemeClr val="tx1"/>
                          </a:solidFill>
                          <a:latin typeface="Cambria Math"/>
                          <a:ea typeface="Cambria Math"/>
                        </a:rPr>
                        <m:t>≈</m:t>
                      </m:r>
                      <m:r>
                        <a:rPr lang="en-US" sz="1400" b="1" i="1">
                          <a:solidFill>
                            <a:srgbClr val="000000"/>
                          </a:solidFill>
                          <a:latin typeface="Cambria Math"/>
                        </a:rPr>
                        <m:t>𝒋</m:t>
                      </m:r>
                      <m:r>
                        <a:rPr lang="en-US" sz="1400" b="1" i="1">
                          <a:solidFill>
                            <a:srgbClr val="000000"/>
                          </a:solidFill>
                          <a:latin typeface="Cambria Math"/>
                          <a:ea typeface="Cambria Math"/>
                        </a:rPr>
                        <m:t>𝝎</m:t>
                      </m:r>
                      <m:sSub>
                        <m:sSubPr>
                          <m:ctrlPr>
                            <a:rPr lang="en-US" sz="1400" b="1" i="1">
                              <a:solidFill>
                                <a:srgbClr val="000000"/>
                              </a:solidFill>
                              <a:latin typeface="Cambria Math"/>
                              <a:ea typeface="Cambria Math"/>
                            </a:rPr>
                          </m:ctrlPr>
                        </m:sSubPr>
                        <m:e>
                          <m:r>
                            <a:rPr lang="en-US" sz="1400" b="1" i="1">
                              <a:solidFill>
                                <a:srgbClr val="000000"/>
                              </a:solidFill>
                              <a:latin typeface="Cambria Math"/>
                              <a:ea typeface="Cambria Math"/>
                            </a:rPr>
                            <m:t>𝑪</m:t>
                          </m:r>
                        </m:e>
                        <m:sub>
                          <m:r>
                            <a:rPr lang="en-US" sz="1400" b="1" i="1">
                              <a:solidFill>
                                <a:srgbClr val="000000"/>
                              </a:solidFill>
                              <a:latin typeface="Cambria Math"/>
                              <a:ea typeface="Cambria Math"/>
                            </a:rPr>
                            <m:t>𝒈𝒔</m:t>
                          </m:r>
                        </m:sub>
                      </m:sSub>
                    </m:oMath>
                  </m:oMathPara>
                </a14:m>
                <a:endParaRPr lang="en-US" sz="1400" b="1" dirty="0" smtClean="0">
                  <a:solidFill>
                    <a:schemeClr val="tx1"/>
                  </a:solidFill>
                </a:endParaRPr>
              </a:p>
            </p:txBody>
          </p:sp>
        </mc:Choice>
        <mc:Fallback xmlns="">
          <p:sp>
            <p:nvSpPr>
              <p:cNvPr id="27" name="TextBox 26"/>
              <p:cNvSpPr txBox="1">
                <a:spLocks noRot="1" noChangeAspect="1" noMove="1" noResize="1" noEditPoints="1" noAdjustHandles="1" noChangeArrowheads="1" noChangeShapeType="1" noTextEdit="1"/>
              </p:cNvSpPr>
              <p:nvPr/>
            </p:nvSpPr>
            <p:spPr>
              <a:xfrm>
                <a:off x="3886200" y="1371600"/>
                <a:ext cx="4793907" cy="2939138"/>
              </a:xfrm>
              <a:prstGeom prst="rect">
                <a:avLst/>
              </a:prstGeom>
              <a:blipFill rotWithShape="1">
                <a:blip r:embed="rId5"/>
                <a:stretch>
                  <a:fillRect/>
                </a:stretch>
              </a:blipFill>
            </p:spPr>
            <p:txBody>
              <a:bodyPr/>
              <a:lstStyle/>
              <a:p>
                <a:r>
                  <a:rPr lang="en-US">
                    <a:noFill/>
                  </a:rPr>
                  <a:t> </a:t>
                </a:r>
              </a:p>
            </p:txBody>
          </p:sp>
        </mc:Fallback>
      </mc:AlternateContent>
      <p:cxnSp>
        <p:nvCxnSpPr>
          <p:cNvPr id="28" name="Straight Arrow Connector 27"/>
          <p:cNvCxnSpPr/>
          <p:nvPr/>
        </p:nvCxnSpPr>
        <p:spPr>
          <a:xfrm flipH="1">
            <a:off x="5257800" y="3505200"/>
            <a:ext cx="399531" cy="228600"/>
          </a:xfrm>
          <a:prstGeom prst="straightConnector1">
            <a:avLst/>
          </a:prstGeom>
          <a:ln w="19050">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29" name="TextBox 2"/>
          <p:cNvSpPr txBox="1">
            <a:spLocks noChangeArrowheads="1"/>
          </p:cNvSpPr>
          <p:nvPr/>
        </p:nvSpPr>
        <p:spPr bwMode="auto">
          <a:xfrm>
            <a:off x="5486400" y="3216876"/>
            <a:ext cx="245796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FF"/>
                </a:solidFill>
                <a:latin typeface="Franklin Gothic Medium Cond" pitchFamily="34" charset="0"/>
              </a:rPr>
              <a:t>Assume </a:t>
            </a:r>
            <a:r>
              <a:rPr lang="en-US" b="1" dirty="0" err="1" smtClean="0">
                <a:solidFill>
                  <a:srgbClr val="0000FF"/>
                </a:solidFill>
                <a:latin typeface="Franklin Gothic Medium Cond" pitchFamily="34" charset="0"/>
              </a:rPr>
              <a:t>g</a:t>
            </a:r>
            <a:r>
              <a:rPr lang="en-US" b="1" baseline="-25000" dirty="0" err="1" smtClean="0">
                <a:solidFill>
                  <a:srgbClr val="0000FF"/>
                </a:solidFill>
                <a:latin typeface="Franklin Gothic Medium Cond" pitchFamily="34" charset="0"/>
              </a:rPr>
              <a:t>m</a:t>
            </a:r>
            <a:r>
              <a:rPr lang="en-US" b="1" dirty="0" err="1" smtClean="0">
                <a:solidFill>
                  <a:srgbClr val="0000FF"/>
                </a:solidFill>
                <a:latin typeface="Franklin Gothic Medium Cond" pitchFamily="34" charset="0"/>
              </a:rPr>
              <a:t>R</a:t>
            </a:r>
            <a:r>
              <a:rPr lang="en-US" b="1" baseline="-25000" dirty="0" err="1" smtClean="0">
                <a:solidFill>
                  <a:srgbClr val="0000FF"/>
                </a:solidFill>
                <a:latin typeface="Franklin Gothic Medium Cond" pitchFamily="34" charset="0"/>
              </a:rPr>
              <a:t>g</a:t>
            </a:r>
            <a:r>
              <a:rPr lang="en-US" b="1" dirty="0" smtClean="0">
                <a:solidFill>
                  <a:srgbClr val="0000FF"/>
                </a:solidFill>
                <a:latin typeface="Franklin Gothic Medium Cond" pitchFamily="34" charset="0"/>
              </a:rPr>
              <a:t> &lt;&lt;1</a:t>
            </a:r>
            <a:endParaRPr lang="en-US" b="1" baseline="-25000" dirty="0">
              <a:solidFill>
                <a:srgbClr val="0000FF"/>
              </a:solidFill>
              <a:latin typeface="Franklin Gothic Medium Cond" pitchFamily="34" charset="0"/>
            </a:endParaRPr>
          </a:p>
        </p:txBody>
      </p:sp>
      <p:sp>
        <p:nvSpPr>
          <p:cNvPr id="30" name="Rounded Rectangle 29"/>
          <p:cNvSpPr/>
          <p:nvPr/>
        </p:nvSpPr>
        <p:spPr>
          <a:xfrm>
            <a:off x="1142999" y="4114800"/>
            <a:ext cx="2057400" cy="1676400"/>
          </a:xfrm>
          <a:prstGeom prst="roundRect">
            <a:avLst/>
          </a:prstGeom>
          <a:solidFill>
            <a:schemeClr val="accent5">
              <a:lumMod val="90000"/>
            </a:schemeClr>
          </a:solidFill>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31" name="TextBox 2"/>
          <p:cNvSpPr txBox="1">
            <a:spLocks noChangeArrowheads="1"/>
          </p:cNvSpPr>
          <p:nvPr/>
        </p:nvSpPr>
        <p:spPr bwMode="auto">
          <a:xfrm>
            <a:off x="1180070" y="4191000"/>
            <a:ext cx="202033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algn="ctr" eaLnBrk="1" hangingPunct="1"/>
            <a:r>
              <a:rPr lang="en-US" b="1" dirty="0" smtClean="0">
                <a:latin typeface="Franklin Gothic Medium Cond" pitchFamily="34" charset="0"/>
              </a:rPr>
              <a:t>Find uncorrelated noise current.</a:t>
            </a:r>
            <a:endParaRPr lang="en-US" b="1" baseline="-25000" dirty="0">
              <a:latin typeface="Franklin Gothic Medium Cond" pitchFamily="34" charset="0"/>
            </a:endParaRPr>
          </a:p>
        </p:txBody>
      </p:sp>
      <mc:AlternateContent xmlns:mc="http://schemas.openxmlformats.org/markup-compatibility/2006" xmlns:a14="http://schemas.microsoft.com/office/drawing/2010/main">
        <mc:Choice Requires="a14">
          <p:sp>
            <p:nvSpPr>
              <p:cNvPr id="32" name="TextBox 31"/>
              <p:cNvSpPr txBox="1"/>
              <p:nvPr/>
            </p:nvSpPr>
            <p:spPr>
              <a:xfrm>
                <a:off x="1195001" y="5158469"/>
                <a:ext cx="1990468" cy="402098"/>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acc>
                        <m:accPr>
                          <m:chr m:val="̅"/>
                          <m:ctrlPr>
                            <a:rPr lang="en-US" sz="2000" b="1" i="1" smtClean="0">
                              <a:solidFill>
                                <a:srgbClr val="0000FF"/>
                              </a:solidFill>
                              <a:latin typeface="Cambria Math"/>
                            </a:rPr>
                          </m:ctrlPr>
                        </m:accPr>
                        <m:e>
                          <m:sSub>
                            <m:sSubPr>
                              <m:ctrlPr>
                                <a:rPr lang="en-US" sz="2000" b="1" i="1">
                                  <a:solidFill>
                                    <a:srgbClr val="0000FF"/>
                                  </a:solidFill>
                                  <a:latin typeface="Cambria Math"/>
                                  <a:ea typeface="Cambria Math"/>
                                </a:rPr>
                              </m:ctrlPr>
                            </m:sSubPr>
                            <m:e>
                              <m:r>
                                <a:rPr lang="en-US" sz="2000" b="1">
                                  <a:solidFill>
                                    <a:srgbClr val="0000FF"/>
                                  </a:solidFill>
                                  <a:latin typeface="Cambria Math"/>
                                  <a:ea typeface="Cambria Math"/>
                                </a:rPr>
                                <m:t>𝐢</m:t>
                              </m:r>
                            </m:e>
                            <m:sub>
                              <m:r>
                                <a:rPr lang="en-US" sz="2000" b="1">
                                  <a:solidFill>
                                    <a:srgbClr val="0000FF"/>
                                  </a:solidFill>
                                  <a:latin typeface="Cambria Math"/>
                                  <a:ea typeface="Cambria Math"/>
                                </a:rPr>
                                <m:t>𝐧</m:t>
                              </m:r>
                              <m:r>
                                <a:rPr lang="en-US" sz="2000" b="1" i="1" smtClean="0">
                                  <a:solidFill>
                                    <a:srgbClr val="0000FF"/>
                                  </a:solidFill>
                                  <a:latin typeface="Cambria Math"/>
                                  <a:ea typeface="Cambria Math"/>
                                </a:rPr>
                                <m:t>𝒖</m:t>
                              </m:r>
                            </m:sub>
                          </m:sSub>
                        </m:e>
                      </m:acc>
                      <m:r>
                        <a:rPr lang="en-US" sz="2000" b="1">
                          <a:solidFill>
                            <a:srgbClr val="0000FF"/>
                          </a:solidFill>
                          <a:latin typeface="Cambria Math"/>
                        </a:rPr>
                        <m:t>=</m:t>
                      </m:r>
                      <m:acc>
                        <m:accPr>
                          <m:chr m:val="̅"/>
                          <m:ctrlPr>
                            <a:rPr lang="en-US" sz="2000" b="1" i="1">
                              <a:solidFill>
                                <a:srgbClr val="0000FF"/>
                              </a:solidFill>
                              <a:latin typeface="Cambria Math"/>
                            </a:rPr>
                          </m:ctrlPr>
                        </m:accPr>
                        <m:e>
                          <m:sSub>
                            <m:sSubPr>
                              <m:ctrlPr>
                                <a:rPr lang="en-US" sz="2000" b="1" i="1">
                                  <a:solidFill>
                                    <a:srgbClr val="0000FF"/>
                                  </a:solidFill>
                                  <a:latin typeface="Cambria Math"/>
                                  <a:ea typeface="Cambria Math"/>
                                </a:rPr>
                              </m:ctrlPr>
                            </m:sSubPr>
                            <m:e>
                              <m:r>
                                <a:rPr lang="en-US" sz="2000" b="1">
                                  <a:solidFill>
                                    <a:srgbClr val="0000FF"/>
                                  </a:solidFill>
                                  <a:latin typeface="Cambria Math"/>
                                  <a:ea typeface="Cambria Math"/>
                                </a:rPr>
                                <m:t>𝐢</m:t>
                              </m:r>
                            </m:e>
                            <m:sub>
                              <m:r>
                                <a:rPr lang="en-US" sz="2000" b="1">
                                  <a:solidFill>
                                    <a:srgbClr val="0000FF"/>
                                  </a:solidFill>
                                  <a:latin typeface="Cambria Math"/>
                                  <a:ea typeface="Cambria Math"/>
                                </a:rPr>
                                <m:t>𝐧</m:t>
                              </m:r>
                            </m:sub>
                          </m:sSub>
                        </m:e>
                      </m:acc>
                      <m:r>
                        <a:rPr lang="en-US" sz="2000" b="1" i="1" smtClean="0">
                          <a:solidFill>
                            <a:srgbClr val="0000FF"/>
                          </a:solidFill>
                          <a:latin typeface="Cambria Math"/>
                          <a:ea typeface="Cambria Math"/>
                        </a:rPr>
                        <m:t>−</m:t>
                      </m:r>
                      <m:sSub>
                        <m:sSubPr>
                          <m:ctrlPr>
                            <a:rPr lang="en-US" sz="2000" b="1" i="1">
                              <a:solidFill>
                                <a:srgbClr val="0000FF"/>
                              </a:solidFill>
                              <a:latin typeface="Cambria Math"/>
                              <a:ea typeface="Cambria Math"/>
                            </a:rPr>
                          </m:ctrlPr>
                        </m:sSubPr>
                        <m:e>
                          <m:r>
                            <a:rPr lang="en-US" sz="2000" b="1">
                              <a:solidFill>
                                <a:srgbClr val="0000FF"/>
                              </a:solidFill>
                              <a:latin typeface="Cambria Math"/>
                              <a:ea typeface="Cambria Math"/>
                            </a:rPr>
                            <m:t>𝐘</m:t>
                          </m:r>
                        </m:e>
                        <m:sub>
                          <m:r>
                            <a:rPr lang="en-US" sz="2000" b="1">
                              <a:solidFill>
                                <a:srgbClr val="0000FF"/>
                              </a:solidFill>
                              <a:latin typeface="Cambria Math"/>
                              <a:ea typeface="Cambria Math"/>
                            </a:rPr>
                            <m:t>𝐜</m:t>
                          </m:r>
                        </m:sub>
                      </m:sSub>
                      <m:acc>
                        <m:accPr>
                          <m:chr m:val="̅"/>
                          <m:ctrlPr>
                            <a:rPr lang="en-US" sz="2000" b="1" i="1">
                              <a:solidFill>
                                <a:srgbClr val="0000FF"/>
                              </a:solidFill>
                              <a:latin typeface="Cambria Math"/>
                            </a:rPr>
                          </m:ctrlPr>
                        </m:accPr>
                        <m:e>
                          <m:sSub>
                            <m:sSubPr>
                              <m:ctrlPr>
                                <a:rPr lang="en-US" sz="2000" b="1" i="1">
                                  <a:solidFill>
                                    <a:srgbClr val="0000FF"/>
                                  </a:solidFill>
                                  <a:latin typeface="Cambria Math"/>
                                  <a:ea typeface="Cambria Math"/>
                                </a:rPr>
                              </m:ctrlPr>
                            </m:sSubPr>
                            <m:e>
                              <m:r>
                                <a:rPr lang="en-US" sz="2000" b="1" i="0" smtClean="0">
                                  <a:solidFill>
                                    <a:srgbClr val="0000FF"/>
                                  </a:solidFill>
                                  <a:latin typeface="Cambria Math"/>
                                  <a:ea typeface="Cambria Math"/>
                                </a:rPr>
                                <m:t>𝐕</m:t>
                              </m:r>
                            </m:e>
                            <m:sub>
                              <m:r>
                                <a:rPr lang="en-US" sz="2000" b="1">
                                  <a:solidFill>
                                    <a:srgbClr val="0000FF"/>
                                  </a:solidFill>
                                  <a:latin typeface="Cambria Math"/>
                                  <a:ea typeface="Cambria Math"/>
                                </a:rPr>
                                <m:t>𝐧</m:t>
                              </m:r>
                            </m:sub>
                          </m:sSub>
                        </m:e>
                      </m:acc>
                    </m:oMath>
                  </m:oMathPara>
                </a14:m>
                <a:endParaRPr lang="en-US" sz="2000" b="1" dirty="0" smtClean="0">
                  <a:solidFill>
                    <a:srgbClr val="0000FF"/>
                  </a:solidFill>
                </a:endParaRPr>
              </a:p>
            </p:txBody>
          </p:sp>
        </mc:Choice>
        <mc:Fallback xmlns="">
          <p:sp>
            <p:nvSpPr>
              <p:cNvPr id="32" name="TextBox 31"/>
              <p:cNvSpPr txBox="1">
                <a:spLocks noRot="1" noChangeAspect="1" noMove="1" noResize="1" noEditPoints="1" noAdjustHandles="1" noChangeArrowheads="1" noChangeShapeType="1" noTextEdit="1"/>
              </p:cNvSpPr>
              <p:nvPr/>
            </p:nvSpPr>
            <p:spPr>
              <a:xfrm>
                <a:off x="1195001" y="5158469"/>
                <a:ext cx="1990468" cy="402098"/>
              </a:xfrm>
              <a:prstGeom prst="rect">
                <a:avLst/>
              </a:prstGeom>
              <a:blipFill rotWithShape="1">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3" name="TextBox 32"/>
              <p:cNvSpPr txBox="1"/>
              <p:nvPr/>
            </p:nvSpPr>
            <p:spPr>
              <a:xfrm>
                <a:off x="4105532" y="4495800"/>
                <a:ext cx="3743068" cy="1268039"/>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acc>
                        <m:accPr>
                          <m:chr m:val="̅"/>
                          <m:ctrlPr>
                            <a:rPr lang="en-US" sz="1600" b="1" i="1" smtClean="0">
                              <a:solidFill>
                                <a:schemeClr val="tx1"/>
                              </a:solidFill>
                              <a:latin typeface="Cambria Math"/>
                            </a:rPr>
                          </m:ctrlPr>
                        </m:accPr>
                        <m:e>
                          <m:sSub>
                            <m:sSubPr>
                              <m:ctrlPr>
                                <a:rPr lang="en-US" sz="1600" b="1" i="1">
                                  <a:solidFill>
                                    <a:schemeClr val="tx1"/>
                                  </a:solidFill>
                                  <a:latin typeface="Cambria Math"/>
                                  <a:ea typeface="Cambria Math"/>
                                </a:rPr>
                              </m:ctrlPr>
                            </m:sSubPr>
                            <m:e>
                              <m:r>
                                <a:rPr lang="en-US" sz="1600" b="1">
                                  <a:solidFill>
                                    <a:schemeClr val="tx1"/>
                                  </a:solidFill>
                                  <a:latin typeface="Cambria Math"/>
                                  <a:ea typeface="Cambria Math"/>
                                </a:rPr>
                                <m:t>𝐢</m:t>
                              </m:r>
                            </m:e>
                            <m:sub>
                              <m:r>
                                <a:rPr lang="en-US" sz="1600" b="1">
                                  <a:solidFill>
                                    <a:schemeClr val="tx1"/>
                                  </a:solidFill>
                                  <a:latin typeface="Cambria Math"/>
                                  <a:ea typeface="Cambria Math"/>
                                </a:rPr>
                                <m:t>𝐧</m:t>
                              </m:r>
                              <m:r>
                                <a:rPr lang="en-US" sz="1600" b="1" i="1" smtClean="0">
                                  <a:solidFill>
                                    <a:schemeClr val="tx1"/>
                                  </a:solidFill>
                                  <a:latin typeface="Cambria Math"/>
                                  <a:ea typeface="Cambria Math"/>
                                </a:rPr>
                                <m:t>𝒖</m:t>
                              </m:r>
                            </m:sub>
                          </m:sSub>
                        </m:e>
                      </m:acc>
                      <m:r>
                        <a:rPr lang="en-US" sz="1600" b="1">
                          <a:solidFill>
                            <a:schemeClr val="tx1"/>
                          </a:solidFill>
                          <a:latin typeface="Cambria Math"/>
                        </a:rPr>
                        <m:t>=</m:t>
                      </m:r>
                      <m:acc>
                        <m:accPr>
                          <m:chr m:val="̅"/>
                          <m:ctrlPr>
                            <a:rPr lang="en-US" sz="1600" b="1" i="1">
                              <a:solidFill>
                                <a:schemeClr val="tx1"/>
                              </a:solidFill>
                              <a:latin typeface="Cambria Math"/>
                            </a:rPr>
                          </m:ctrlPr>
                        </m:accPr>
                        <m:e>
                          <m:sSub>
                            <m:sSubPr>
                              <m:ctrlPr>
                                <a:rPr lang="en-US" sz="1600" b="1" i="1">
                                  <a:solidFill>
                                    <a:schemeClr val="tx1"/>
                                  </a:solidFill>
                                  <a:latin typeface="Cambria Math"/>
                                  <a:ea typeface="Cambria Math"/>
                                </a:rPr>
                              </m:ctrlPr>
                            </m:sSubPr>
                            <m:e>
                              <m:r>
                                <a:rPr lang="en-US" sz="1600" b="1">
                                  <a:solidFill>
                                    <a:schemeClr val="tx1"/>
                                  </a:solidFill>
                                  <a:latin typeface="Cambria Math"/>
                                  <a:ea typeface="Cambria Math"/>
                                </a:rPr>
                                <m:t>𝐢</m:t>
                              </m:r>
                            </m:e>
                            <m:sub>
                              <m:r>
                                <a:rPr lang="en-US" sz="1600" b="1">
                                  <a:solidFill>
                                    <a:schemeClr val="tx1"/>
                                  </a:solidFill>
                                  <a:latin typeface="Cambria Math"/>
                                  <a:ea typeface="Cambria Math"/>
                                </a:rPr>
                                <m:t>𝐧</m:t>
                              </m:r>
                            </m:sub>
                          </m:sSub>
                        </m:e>
                      </m:acc>
                      <m:r>
                        <a:rPr lang="en-US" sz="1600" b="1" i="1" smtClean="0">
                          <a:solidFill>
                            <a:schemeClr val="tx1"/>
                          </a:solidFill>
                          <a:latin typeface="Cambria Math"/>
                          <a:ea typeface="Cambria Math"/>
                        </a:rPr>
                        <m:t>−</m:t>
                      </m:r>
                      <m:sSub>
                        <m:sSubPr>
                          <m:ctrlPr>
                            <a:rPr lang="en-US" sz="1600" b="1" i="1">
                              <a:solidFill>
                                <a:schemeClr val="tx1"/>
                              </a:solidFill>
                              <a:latin typeface="Cambria Math"/>
                              <a:ea typeface="Cambria Math"/>
                            </a:rPr>
                          </m:ctrlPr>
                        </m:sSubPr>
                        <m:e>
                          <m:r>
                            <a:rPr lang="en-US" sz="1600" b="1">
                              <a:solidFill>
                                <a:schemeClr val="tx1"/>
                              </a:solidFill>
                              <a:latin typeface="Cambria Math"/>
                              <a:ea typeface="Cambria Math"/>
                            </a:rPr>
                            <m:t>𝐘</m:t>
                          </m:r>
                        </m:e>
                        <m:sub>
                          <m:r>
                            <a:rPr lang="en-US" sz="1600" b="1">
                              <a:solidFill>
                                <a:schemeClr val="tx1"/>
                              </a:solidFill>
                              <a:latin typeface="Cambria Math"/>
                              <a:ea typeface="Cambria Math"/>
                            </a:rPr>
                            <m:t>𝐜</m:t>
                          </m:r>
                        </m:sub>
                      </m:sSub>
                      <m:acc>
                        <m:accPr>
                          <m:chr m:val="̅"/>
                          <m:ctrlPr>
                            <a:rPr lang="en-US" sz="1600" b="1" i="1">
                              <a:solidFill>
                                <a:schemeClr val="tx1"/>
                              </a:solidFill>
                              <a:latin typeface="Cambria Math"/>
                            </a:rPr>
                          </m:ctrlPr>
                        </m:accPr>
                        <m:e>
                          <m:sSub>
                            <m:sSubPr>
                              <m:ctrlPr>
                                <a:rPr lang="en-US" sz="1600" b="1" i="1">
                                  <a:solidFill>
                                    <a:schemeClr val="tx1"/>
                                  </a:solidFill>
                                  <a:latin typeface="Cambria Math"/>
                                  <a:ea typeface="Cambria Math"/>
                                </a:rPr>
                              </m:ctrlPr>
                            </m:sSubPr>
                            <m:e>
                              <m:r>
                                <a:rPr lang="en-US" sz="1600" b="1" i="0" smtClean="0">
                                  <a:solidFill>
                                    <a:schemeClr val="tx1"/>
                                  </a:solidFill>
                                  <a:latin typeface="Cambria Math"/>
                                  <a:ea typeface="Cambria Math"/>
                                </a:rPr>
                                <m:t>𝐕</m:t>
                              </m:r>
                            </m:e>
                            <m:sub>
                              <m:r>
                                <a:rPr lang="en-US" sz="1600" b="1">
                                  <a:solidFill>
                                    <a:schemeClr val="tx1"/>
                                  </a:solidFill>
                                  <a:latin typeface="Cambria Math"/>
                                  <a:ea typeface="Cambria Math"/>
                                </a:rPr>
                                <m:t>𝐧</m:t>
                              </m:r>
                            </m:sub>
                          </m:sSub>
                        </m:e>
                      </m:acc>
                    </m:oMath>
                  </m:oMathPara>
                </a14:m>
                <a:endParaRPr lang="en-US" sz="1600" b="1" i="1" dirty="0" smtClean="0">
                  <a:solidFill>
                    <a:schemeClr val="tx1"/>
                  </a:solidFill>
                  <a:latin typeface="Cambria Math"/>
                  <a:ea typeface="Cambria Math"/>
                </a:endParaRPr>
              </a:p>
              <a:p>
                <a:endParaRPr lang="en-US" sz="1600" b="1" i="1" dirty="0" smtClean="0">
                  <a:solidFill>
                    <a:schemeClr val="tx1"/>
                  </a:solidFill>
                  <a:latin typeface="Cambria Math"/>
                  <a:ea typeface="Cambria Math"/>
                </a:endParaRPr>
              </a:p>
              <a:p>
                <a:r>
                  <a:rPr lang="en-US" sz="1600" b="1" dirty="0" smtClean="0">
                    <a:solidFill>
                      <a:schemeClr val="tx1"/>
                    </a:solidFill>
                    <a:ea typeface="Cambria Math"/>
                  </a:rPr>
                  <a:t>      </a:t>
                </a:r>
                <a14:m>
                  <m:oMath xmlns:m="http://schemas.openxmlformats.org/officeDocument/2006/math">
                    <m:r>
                      <a:rPr lang="en-US" sz="1600" b="1" i="1" smtClean="0">
                        <a:solidFill>
                          <a:schemeClr val="tx1"/>
                        </a:solidFill>
                        <a:latin typeface="Cambria Math"/>
                        <a:ea typeface="Cambria Math"/>
                      </a:rPr>
                      <m:t>=</m:t>
                    </m:r>
                    <m:acc>
                      <m:accPr>
                        <m:chr m:val="̅"/>
                        <m:ctrlPr>
                          <a:rPr lang="en-US" sz="1600" b="1" i="1">
                            <a:solidFill>
                              <a:srgbClr val="000000"/>
                            </a:solidFill>
                            <a:latin typeface="Cambria Math"/>
                          </a:rPr>
                        </m:ctrlPr>
                      </m:accPr>
                      <m:e>
                        <m:sSub>
                          <m:sSubPr>
                            <m:ctrlPr>
                              <a:rPr lang="en-US" sz="1600" b="1" i="1">
                                <a:solidFill>
                                  <a:srgbClr val="000000"/>
                                </a:solidFill>
                                <a:latin typeface="Cambria Math"/>
                              </a:rPr>
                            </m:ctrlPr>
                          </m:sSubPr>
                          <m:e>
                            <m:r>
                              <a:rPr lang="en-US" sz="1600" b="1">
                                <a:solidFill>
                                  <a:srgbClr val="000000"/>
                                </a:solidFill>
                                <a:latin typeface="Cambria Math"/>
                              </a:rPr>
                              <m:t>𝐢</m:t>
                            </m:r>
                          </m:e>
                          <m:sub>
                            <m:r>
                              <a:rPr lang="en-US" sz="1600" b="1">
                                <a:solidFill>
                                  <a:srgbClr val="000000"/>
                                </a:solidFill>
                                <a:latin typeface="Cambria Math"/>
                              </a:rPr>
                              <m:t>𝐧𝐝</m:t>
                            </m:r>
                          </m:sub>
                        </m:sSub>
                      </m:e>
                    </m:acc>
                    <m:f>
                      <m:fPr>
                        <m:ctrlPr>
                          <a:rPr lang="en-US" sz="1600" b="1" i="1">
                            <a:solidFill>
                              <a:srgbClr val="000000"/>
                            </a:solidFill>
                            <a:latin typeface="Cambria Math"/>
                          </a:rPr>
                        </m:ctrlPr>
                      </m:fPr>
                      <m:num>
                        <m:r>
                          <a:rPr lang="en-US" sz="1600" b="1" i="1">
                            <a:solidFill>
                              <a:srgbClr val="000000"/>
                            </a:solidFill>
                            <a:latin typeface="Cambria Math"/>
                          </a:rPr>
                          <m:t>𝒋</m:t>
                        </m:r>
                        <m:r>
                          <a:rPr lang="en-US" sz="1600" b="1" i="1">
                            <a:solidFill>
                              <a:srgbClr val="000000"/>
                            </a:solidFill>
                            <a:latin typeface="Cambria Math"/>
                            <a:ea typeface="Cambria Math"/>
                          </a:rPr>
                          <m:t>𝝎</m:t>
                        </m:r>
                        <m:sSub>
                          <m:sSubPr>
                            <m:ctrlPr>
                              <a:rPr lang="en-US" sz="1600" b="1" i="1">
                                <a:solidFill>
                                  <a:srgbClr val="000000"/>
                                </a:solidFill>
                                <a:latin typeface="Cambria Math"/>
                                <a:ea typeface="Cambria Math"/>
                              </a:rPr>
                            </m:ctrlPr>
                          </m:sSubPr>
                          <m:e>
                            <m:r>
                              <a:rPr lang="en-US" sz="1600" b="1" i="1">
                                <a:solidFill>
                                  <a:srgbClr val="000000"/>
                                </a:solidFill>
                                <a:latin typeface="Cambria Math"/>
                                <a:ea typeface="Cambria Math"/>
                              </a:rPr>
                              <m:t>𝑪</m:t>
                            </m:r>
                          </m:e>
                          <m:sub>
                            <m:r>
                              <a:rPr lang="en-US" sz="1600" b="1" i="1">
                                <a:solidFill>
                                  <a:srgbClr val="000000"/>
                                </a:solidFill>
                                <a:latin typeface="Cambria Math"/>
                                <a:ea typeface="Cambria Math"/>
                              </a:rPr>
                              <m:t>𝒈𝒔</m:t>
                            </m:r>
                          </m:sub>
                        </m:sSub>
                      </m:num>
                      <m:den>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𝐠</m:t>
                            </m:r>
                          </m:e>
                          <m:sub>
                            <m:r>
                              <a:rPr lang="en-US" sz="1600" b="1">
                                <a:solidFill>
                                  <a:srgbClr val="000000"/>
                                </a:solidFill>
                                <a:latin typeface="Cambria Math"/>
                                <a:ea typeface="Cambria Math"/>
                              </a:rPr>
                              <m:t>𝐦</m:t>
                            </m:r>
                          </m:sub>
                        </m:sSub>
                      </m:den>
                    </m:f>
                    <m:r>
                      <a:rPr lang="en-US" sz="1600" b="1" i="0" smtClean="0">
                        <a:solidFill>
                          <a:srgbClr val="000000"/>
                        </a:solidFill>
                        <a:latin typeface="Cambria Math"/>
                      </a:rPr>
                      <m:t>−</m:t>
                    </m:r>
                    <m:r>
                      <a:rPr lang="en-US" sz="1600" b="1" i="1">
                        <a:solidFill>
                          <a:srgbClr val="000000"/>
                        </a:solidFill>
                        <a:latin typeface="Cambria Math"/>
                      </a:rPr>
                      <m:t>𝒋</m:t>
                    </m:r>
                    <m:r>
                      <a:rPr lang="en-US" sz="1600" b="1" i="1">
                        <a:solidFill>
                          <a:srgbClr val="000000"/>
                        </a:solidFill>
                        <a:latin typeface="Cambria Math"/>
                        <a:ea typeface="Cambria Math"/>
                      </a:rPr>
                      <m:t>𝝎</m:t>
                    </m:r>
                    <m:sSub>
                      <m:sSubPr>
                        <m:ctrlPr>
                          <a:rPr lang="en-US" sz="1600" b="1" i="1">
                            <a:solidFill>
                              <a:srgbClr val="000000"/>
                            </a:solidFill>
                            <a:latin typeface="Cambria Math"/>
                            <a:ea typeface="Cambria Math"/>
                          </a:rPr>
                        </m:ctrlPr>
                      </m:sSubPr>
                      <m:e>
                        <m:r>
                          <a:rPr lang="en-US" sz="1600" b="1" i="1">
                            <a:solidFill>
                              <a:srgbClr val="000000"/>
                            </a:solidFill>
                            <a:latin typeface="Cambria Math"/>
                            <a:ea typeface="Cambria Math"/>
                          </a:rPr>
                          <m:t>𝑪</m:t>
                        </m:r>
                      </m:e>
                      <m:sub>
                        <m:r>
                          <a:rPr lang="en-US" sz="1600" b="1" i="1">
                            <a:solidFill>
                              <a:srgbClr val="000000"/>
                            </a:solidFill>
                            <a:latin typeface="Cambria Math"/>
                            <a:ea typeface="Cambria Math"/>
                          </a:rPr>
                          <m:t>𝒈𝒔</m:t>
                        </m:r>
                      </m:sub>
                    </m:sSub>
                    <m:d>
                      <m:dPr>
                        <m:ctrlPr>
                          <a:rPr lang="en-US" sz="1600" b="1" i="1" smtClean="0">
                            <a:solidFill>
                              <a:srgbClr val="000000"/>
                            </a:solidFill>
                            <a:latin typeface="Cambria Math"/>
                            <a:ea typeface="Cambria Math"/>
                          </a:rPr>
                        </m:ctrlPr>
                      </m:dPr>
                      <m:e>
                        <m:acc>
                          <m:accPr>
                            <m:chr m:val="̅"/>
                            <m:ctrlPr>
                              <a:rPr lang="en-US" sz="1600" b="1" i="1">
                                <a:solidFill>
                                  <a:srgbClr val="000000"/>
                                </a:solidFill>
                                <a:latin typeface="Cambria Math"/>
                              </a:rPr>
                            </m:ctrlPr>
                          </m:accPr>
                          <m:e>
                            <m:sSub>
                              <m:sSubPr>
                                <m:ctrlPr>
                                  <a:rPr lang="en-US" sz="1600" b="1" i="1">
                                    <a:solidFill>
                                      <a:srgbClr val="000000"/>
                                    </a:solidFill>
                                    <a:latin typeface="Cambria Math"/>
                                  </a:rPr>
                                </m:ctrlPr>
                              </m:sSubPr>
                              <m:e>
                                <m:r>
                                  <a:rPr lang="en-US" sz="1600" b="1">
                                    <a:solidFill>
                                      <a:srgbClr val="000000"/>
                                    </a:solidFill>
                                    <a:latin typeface="Cambria Math"/>
                                  </a:rPr>
                                  <m:t> </m:t>
                                </m:r>
                                <m:r>
                                  <a:rPr lang="en-US" sz="1600" b="1">
                                    <a:solidFill>
                                      <a:srgbClr val="000000"/>
                                    </a:solidFill>
                                    <a:latin typeface="Cambria Math"/>
                                  </a:rPr>
                                  <m:t>𝐯</m:t>
                                </m:r>
                              </m:e>
                              <m:sub>
                                <m:r>
                                  <a:rPr lang="en-US" sz="1600" b="1">
                                    <a:solidFill>
                                      <a:srgbClr val="000000"/>
                                    </a:solidFill>
                                    <a:latin typeface="Cambria Math"/>
                                  </a:rPr>
                                  <m:t>𝐧𝐠</m:t>
                                </m:r>
                              </m:sub>
                            </m:sSub>
                          </m:e>
                        </m:acc>
                        <m:r>
                          <a:rPr lang="en-US" sz="1600" b="1" i="1">
                            <a:solidFill>
                              <a:srgbClr val="000000"/>
                            </a:solidFill>
                            <a:latin typeface="Cambria Math"/>
                          </a:rPr>
                          <m:t>+</m:t>
                        </m:r>
                        <m:f>
                          <m:fPr>
                            <m:ctrlPr>
                              <a:rPr lang="en-US" sz="1600" b="1" i="1">
                                <a:solidFill>
                                  <a:srgbClr val="000000"/>
                                </a:solidFill>
                                <a:latin typeface="Cambria Math"/>
                              </a:rPr>
                            </m:ctrlPr>
                          </m:fPr>
                          <m:num>
                            <m:acc>
                              <m:accPr>
                                <m:chr m:val="̅"/>
                                <m:ctrlPr>
                                  <a:rPr lang="en-US" sz="1600" b="1" i="1">
                                    <a:solidFill>
                                      <a:srgbClr val="000000"/>
                                    </a:solidFill>
                                    <a:latin typeface="Cambria Math"/>
                                  </a:rPr>
                                </m:ctrlPr>
                              </m:accPr>
                              <m:e>
                                <m:sSub>
                                  <m:sSubPr>
                                    <m:ctrlPr>
                                      <a:rPr lang="en-US" sz="1600" b="1" i="1">
                                        <a:solidFill>
                                          <a:srgbClr val="000000"/>
                                        </a:solidFill>
                                        <a:latin typeface="Cambria Math"/>
                                      </a:rPr>
                                    </m:ctrlPr>
                                  </m:sSubPr>
                                  <m:e>
                                    <m:r>
                                      <a:rPr lang="en-US" sz="1600" b="1">
                                        <a:solidFill>
                                          <a:srgbClr val="000000"/>
                                        </a:solidFill>
                                        <a:latin typeface="Cambria Math"/>
                                      </a:rPr>
                                      <m:t>𝐢</m:t>
                                    </m:r>
                                  </m:e>
                                  <m:sub>
                                    <m:r>
                                      <a:rPr lang="en-US" sz="1600" b="1">
                                        <a:solidFill>
                                          <a:srgbClr val="000000"/>
                                        </a:solidFill>
                                        <a:latin typeface="Cambria Math"/>
                                      </a:rPr>
                                      <m:t>𝐧𝐝</m:t>
                                    </m:r>
                                  </m:sub>
                                </m:sSub>
                              </m:e>
                            </m:acc>
                          </m:num>
                          <m:den>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𝐠</m:t>
                                </m:r>
                              </m:e>
                              <m:sub>
                                <m:r>
                                  <a:rPr lang="en-US" sz="1600" b="1">
                                    <a:solidFill>
                                      <a:srgbClr val="000000"/>
                                    </a:solidFill>
                                    <a:latin typeface="Cambria Math"/>
                                    <a:ea typeface="Cambria Math"/>
                                  </a:rPr>
                                  <m:t>𝐦</m:t>
                                </m:r>
                              </m:sub>
                            </m:sSub>
                          </m:den>
                        </m:f>
                      </m:e>
                    </m:d>
                  </m:oMath>
                </a14:m>
                <a:endParaRPr lang="en-US" sz="1600" b="1" i="1" dirty="0" smtClean="0">
                  <a:solidFill>
                    <a:srgbClr val="000000"/>
                  </a:solidFill>
                  <a:latin typeface="Cambria Math"/>
                  <a:ea typeface="Cambria Math"/>
                </a:endParaRPr>
              </a:p>
              <a:p>
                <a:r>
                  <a:rPr lang="en-US" sz="1600" b="1" dirty="0" smtClean="0">
                    <a:solidFill>
                      <a:srgbClr val="000000"/>
                    </a:solidFill>
                    <a:ea typeface="Cambria Math"/>
                  </a:rPr>
                  <a:t>      </a:t>
                </a:r>
                <a14:m>
                  <m:oMath xmlns:m="http://schemas.openxmlformats.org/officeDocument/2006/math">
                    <m:r>
                      <a:rPr lang="en-US" sz="1600" b="1" i="1" smtClean="0">
                        <a:solidFill>
                          <a:srgbClr val="000000"/>
                        </a:solidFill>
                        <a:latin typeface="Cambria Math"/>
                        <a:ea typeface="Cambria Math"/>
                      </a:rPr>
                      <m:t>=</m:t>
                    </m:r>
                    <m:r>
                      <a:rPr lang="en-US" sz="1600" b="1">
                        <a:solidFill>
                          <a:srgbClr val="000000"/>
                        </a:solidFill>
                        <a:latin typeface="Cambria Math"/>
                      </a:rPr>
                      <m:t>−</m:t>
                    </m:r>
                    <m:r>
                      <a:rPr lang="en-US" sz="1600" b="1" i="1">
                        <a:solidFill>
                          <a:srgbClr val="000000"/>
                        </a:solidFill>
                        <a:latin typeface="Cambria Math"/>
                      </a:rPr>
                      <m:t>𝒋</m:t>
                    </m:r>
                    <m:r>
                      <a:rPr lang="en-US" sz="1600" b="1" i="1">
                        <a:solidFill>
                          <a:srgbClr val="000000"/>
                        </a:solidFill>
                        <a:latin typeface="Cambria Math"/>
                        <a:ea typeface="Cambria Math"/>
                      </a:rPr>
                      <m:t>𝝎</m:t>
                    </m:r>
                    <m:sSub>
                      <m:sSubPr>
                        <m:ctrlPr>
                          <a:rPr lang="en-US" sz="1600" b="1" i="1">
                            <a:solidFill>
                              <a:srgbClr val="000000"/>
                            </a:solidFill>
                            <a:latin typeface="Cambria Math"/>
                            <a:ea typeface="Cambria Math"/>
                          </a:rPr>
                        </m:ctrlPr>
                      </m:sSubPr>
                      <m:e>
                        <m:r>
                          <a:rPr lang="en-US" sz="1600" b="1" i="1">
                            <a:solidFill>
                              <a:srgbClr val="000000"/>
                            </a:solidFill>
                            <a:latin typeface="Cambria Math"/>
                            <a:ea typeface="Cambria Math"/>
                          </a:rPr>
                          <m:t>𝑪</m:t>
                        </m:r>
                      </m:e>
                      <m:sub>
                        <m:r>
                          <a:rPr lang="en-US" sz="1600" b="1" i="1">
                            <a:solidFill>
                              <a:srgbClr val="000000"/>
                            </a:solidFill>
                            <a:latin typeface="Cambria Math"/>
                            <a:ea typeface="Cambria Math"/>
                          </a:rPr>
                          <m:t>𝒈𝒔</m:t>
                        </m:r>
                      </m:sub>
                    </m:sSub>
                    <m:acc>
                      <m:accPr>
                        <m:chr m:val="̅"/>
                        <m:ctrlPr>
                          <a:rPr lang="en-US" sz="1600" b="1" i="1">
                            <a:solidFill>
                              <a:srgbClr val="000000"/>
                            </a:solidFill>
                            <a:latin typeface="Cambria Math"/>
                          </a:rPr>
                        </m:ctrlPr>
                      </m:accPr>
                      <m:e>
                        <m:sSub>
                          <m:sSubPr>
                            <m:ctrlPr>
                              <a:rPr lang="en-US" sz="1600" b="1" i="1">
                                <a:solidFill>
                                  <a:srgbClr val="000000"/>
                                </a:solidFill>
                                <a:latin typeface="Cambria Math"/>
                              </a:rPr>
                            </m:ctrlPr>
                          </m:sSubPr>
                          <m:e>
                            <m:r>
                              <a:rPr lang="en-US" sz="1600" b="1">
                                <a:solidFill>
                                  <a:srgbClr val="000000"/>
                                </a:solidFill>
                                <a:latin typeface="Cambria Math"/>
                              </a:rPr>
                              <m:t> </m:t>
                            </m:r>
                            <m:r>
                              <a:rPr lang="en-US" sz="1600" b="1">
                                <a:solidFill>
                                  <a:srgbClr val="000000"/>
                                </a:solidFill>
                                <a:latin typeface="Cambria Math"/>
                              </a:rPr>
                              <m:t>𝐯</m:t>
                            </m:r>
                          </m:e>
                          <m:sub>
                            <m:r>
                              <a:rPr lang="en-US" sz="1600" b="1">
                                <a:solidFill>
                                  <a:srgbClr val="000000"/>
                                </a:solidFill>
                                <a:latin typeface="Cambria Math"/>
                              </a:rPr>
                              <m:t>𝐧𝐠</m:t>
                            </m:r>
                          </m:sub>
                        </m:sSub>
                      </m:e>
                    </m:acc>
                  </m:oMath>
                </a14:m>
                <a:endParaRPr lang="en-US" sz="1600" b="1" dirty="0" smtClean="0">
                  <a:solidFill>
                    <a:schemeClr val="tx1"/>
                  </a:solidFill>
                </a:endParaRPr>
              </a:p>
            </p:txBody>
          </p:sp>
        </mc:Choice>
        <mc:Fallback xmlns="">
          <p:sp>
            <p:nvSpPr>
              <p:cNvPr id="33" name="TextBox 32"/>
              <p:cNvSpPr txBox="1">
                <a:spLocks noRot="1" noChangeAspect="1" noMove="1" noResize="1" noEditPoints="1" noAdjustHandles="1" noChangeArrowheads="1" noChangeShapeType="1" noTextEdit="1"/>
              </p:cNvSpPr>
              <p:nvPr/>
            </p:nvSpPr>
            <p:spPr>
              <a:xfrm>
                <a:off x="4105532" y="4495800"/>
                <a:ext cx="3743068" cy="1268039"/>
              </a:xfrm>
              <a:prstGeom prst="rect">
                <a:avLst/>
              </a:prstGeom>
              <a:blipFill rotWithShape="1">
                <a:blip r:embed="rId7"/>
                <a:stretch>
                  <a:fillRect/>
                </a:stretch>
              </a:blipFill>
            </p:spPr>
            <p:txBody>
              <a:bodyPr/>
              <a:lstStyle/>
              <a:p>
                <a:r>
                  <a:rPr lang="en-US">
                    <a:noFill/>
                  </a:rPr>
                  <a:t> </a:t>
                </a:r>
              </a:p>
            </p:txBody>
          </p:sp>
        </mc:Fallback>
      </mc:AlternateContent>
      <p:sp>
        <p:nvSpPr>
          <p:cNvPr id="7" name="Freeform 6"/>
          <p:cNvSpPr/>
          <p:nvPr/>
        </p:nvSpPr>
        <p:spPr>
          <a:xfrm>
            <a:off x="1186249" y="3566984"/>
            <a:ext cx="7257535" cy="757881"/>
          </a:xfrm>
          <a:custGeom>
            <a:avLst/>
            <a:gdLst>
              <a:gd name="connsiteX0" fmla="*/ 0 w 7257535"/>
              <a:gd name="connsiteY0" fmla="*/ 57665 h 757881"/>
              <a:gd name="connsiteX1" fmla="*/ 337751 w 7257535"/>
              <a:gd name="connsiteY1" fmla="*/ 49427 h 757881"/>
              <a:gd name="connsiteX2" fmla="*/ 387178 w 7257535"/>
              <a:gd name="connsiteY2" fmla="*/ 41189 h 757881"/>
              <a:gd name="connsiteX3" fmla="*/ 453081 w 7257535"/>
              <a:gd name="connsiteY3" fmla="*/ 32951 h 757881"/>
              <a:gd name="connsiteX4" fmla="*/ 617837 w 7257535"/>
              <a:gd name="connsiteY4" fmla="*/ 24713 h 757881"/>
              <a:gd name="connsiteX5" fmla="*/ 840259 w 7257535"/>
              <a:gd name="connsiteY5" fmla="*/ 8238 h 757881"/>
              <a:gd name="connsiteX6" fmla="*/ 1161535 w 7257535"/>
              <a:gd name="connsiteY6" fmla="*/ 0 h 757881"/>
              <a:gd name="connsiteX7" fmla="*/ 2100648 w 7257535"/>
              <a:gd name="connsiteY7" fmla="*/ 8238 h 757881"/>
              <a:gd name="connsiteX8" fmla="*/ 2174789 w 7257535"/>
              <a:gd name="connsiteY8" fmla="*/ 16475 h 757881"/>
              <a:gd name="connsiteX9" fmla="*/ 2224216 w 7257535"/>
              <a:gd name="connsiteY9" fmla="*/ 32951 h 757881"/>
              <a:gd name="connsiteX10" fmla="*/ 2281881 w 7257535"/>
              <a:gd name="connsiteY10" fmla="*/ 57665 h 757881"/>
              <a:gd name="connsiteX11" fmla="*/ 2356021 w 7257535"/>
              <a:gd name="connsiteY11" fmla="*/ 90616 h 757881"/>
              <a:gd name="connsiteX12" fmla="*/ 2430162 w 7257535"/>
              <a:gd name="connsiteY12" fmla="*/ 131805 h 757881"/>
              <a:gd name="connsiteX13" fmla="*/ 2487827 w 7257535"/>
              <a:gd name="connsiteY13" fmla="*/ 181232 h 757881"/>
              <a:gd name="connsiteX14" fmla="*/ 2512540 w 7257535"/>
              <a:gd name="connsiteY14" fmla="*/ 205946 h 757881"/>
              <a:gd name="connsiteX15" fmla="*/ 2561967 w 7257535"/>
              <a:gd name="connsiteY15" fmla="*/ 238897 h 757881"/>
              <a:gd name="connsiteX16" fmla="*/ 2636108 w 7257535"/>
              <a:gd name="connsiteY16" fmla="*/ 313038 h 757881"/>
              <a:gd name="connsiteX17" fmla="*/ 2693773 w 7257535"/>
              <a:gd name="connsiteY17" fmla="*/ 362465 h 757881"/>
              <a:gd name="connsiteX18" fmla="*/ 2718486 w 7257535"/>
              <a:gd name="connsiteY18" fmla="*/ 370702 h 757881"/>
              <a:gd name="connsiteX19" fmla="*/ 2743200 w 7257535"/>
              <a:gd name="connsiteY19" fmla="*/ 395416 h 757881"/>
              <a:gd name="connsiteX20" fmla="*/ 2842054 w 7257535"/>
              <a:gd name="connsiteY20" fmla="*/ 461319 h 757881"/>
              <a:gd name="connsiteX21" fmla="*/ 2875005 w 7257535"/>
              <a:gd name="connsiteY21" fmla="*/ 477794 h 757881"/>
              <a:gd name="connsiteX22" fmla="*/ 2965621 w 7257535"/>
              <a:gd name="connsiteY22" fmla="*/ 535459 h 757881"/>
              <a:gd name="connsiteX23" fmla="*/ 2990335 w 7257535"/>
              <a:gd name="connsiteY23" fmla="*/ 543697 h 757881"/>
              <a:gd name="connsiteX24" fmla="*/ 3015048 w 7257535"/>
              <a:gd name="connsiteY24" fmla="*/ 560173 h 757881"/>
              <a:gd name="connsiteX25" fmla="*/ 3039762 w 7257535"/>
              <a:gd name="connsiteY25" fmla="*/ 568411 h 757881"/>
              <a:gd name="connsiteX26" fmla="*/ 3080951 w 7257535"/>
              <a:gd name="connsiteY26" fmla="*/ 584886 h 757881"/>
              <a:gd name="connsiteX27" fmla="*/ 3138616 w 7257535"/>
              <a:gd name="connsiteY27" fmla="*/ 609600 h 757881"/>
              <a:gd name="connsiteX28" fmla="*/ 3171567 w 7257535"/>
              <a:gd name="connsiteY28" fmla="*/ 634313 h 757881"/>
              <a:gd name="connsiteX29" fmla="*/ 3204519 w 7257535"/>
              <a:gd name="connsiteY29" fmla="*/ 650789 h 757881"/>
              <a:gd name="connsiteX30" fmla="*/ 3286897 w 7257535"/>
              <a:gd name="connsiteY30" fmla="*/ 675502 h 757881"/>
              <a:gd name="connsiteX31" fmla="*/ 3336324 w 7257535"/>
              <a:gd name="connsiteY31" fmla="*/ 700216 h 757881"/>
              <a:gd name="connsiteX32" fmla="*/ 3369275 w 7257535"/>
              <a:gd name="connsiteY32" fmla="*/ 708454 h 757881"/>
              <a:gd name="connsiteX33" fmla="*/ 3393989 w 7257535"/>
              <a:gd name="connsiteY33" fmla="*/ 716692 h 757881"/>
              <a:gd name="connsiteX34" fmla="*/ 3459892 w 7257535"/>
              <a:gd name="connsiteY34" fmla="*/ 733167 h 757881"/>
              <a:gd name="connsiteX35" fmla="*/ 3542270 w 7257535"/>
              <a:gd name="connsiteY35" fmla="*/ 741405 h 757881"/>
              <a:gd name="connsiteX36" fmla="*/ 3583459 w 7257535"/>
              <a:gd name="connsiteY36" fmla="*/ 749643 h 757881"/>
              <a:gd name="connsiteX37" fmla="*/ 3649362 w 7257535"/>
              <a:gd name="connsiteY37" fmla="*/ 757881 h 757881"/>
              <a:gd name="connsiteX38" fmla="*/ 4053016 w 7257535"/>
              <a:gd name="connsiteY38" fmla="*/ 749643 h 757881"/>
              <a:gd name="connsiteX39" fmla="*/ 4094205 w 7257535"/>
              <a:gd name="connsiteY39" fmla="*/ 741405 h 757881"/>
              <a:gd name="connsiteX40" fmla="*/ 4201297 w 7257535"/>
              <a:gd name="connsiteY40" fmla="*/ 733167 h 757881"/>
              <a:gd name="connsiteX41" fmla="*/ 4291913 w 7257535"/>
              <a:gd name="connsiteY41" fmla="*/ 716692 h 757881"/>
              <a:gd name="connsiteX42" fmla="*/ 4366054 w 7257535"/>
              <a:gd name="connsiteY42" fmla="*/ 708454 h 757881"/>
              <a:gd name="connsiteX43" fmla="*/ 4473146 w 7257535"/>
              <a:gd name="connsiteY43" fmla="*/ 700216 h 757881"/>
              <a:gd name="connsiteX44" fmla="*/ 4547286 w 7257535"/>
              <a:gd name="connsiteY44" fmla="*/ 691978 h 757881"/>
              <a:gd name="connsiteX45" fmla="*/ 4744994 w 7257535"/>
              <a:gd name="connsiteY45" fmla="*/ 683740 h 757881"/>
              <a:gd name="connsiteX46" fmla="*/ 4885037 w 7257535"/>
              <a:gd name="connsiteY46" fmla="*/ 675502 h 757881"/>
              <a:gd name="connsiteX47" fmla="*/ 5132173 w 7257535"/>
              <a:gd name="connsiteY47" fmla="*/ 650789 h 757881"/>
              <a:gd name="connsiteX48" fmla="*/ 5461686 w 7257535"/>
              <a:gd name="connsiteY48" fmla="*/ 642551 h 757881"/>
              <a:gd name="connsiteX49" fmla="*/ 5494637 w 7257535"/>
              <a:gd name="connsiteY49" fmla="*/ 634313 h 757881"/>
              <a:gd name="connsiteX50" fmla="*/ 5684108 w 7257535"/>
              <a:gd name="connsiteY50" fmla="*/ 609600 h 757881"/>
              <a:gd name="connsiteX51" fmla="*/ 5832389 w 7257535"/>
              <a:gd name="connsiteY51" fmla="*/ 593124 h 757881"/>
              <a:gd name="connsiteX52" fmla="*/ 6030097 w 7257535"/>
              <a:gd name="connsiteY52" fmla="*/ 576648 h 757881"/>
              <a:gd name="connsiteX53" fmla="*/ 6425513 w 7257535"/>
              <a:gd name="connsiteY53" fmla="*/ 560173 h 757881"/>
              <a:gd name="connsiteX54" fmla="*/ 6532605 w 7257535"/>
              <a:gd name="connsiteY54" fmla="*/ 535459 h 757881"/>
              <a:gd name="connsiteX55" fmla="*/ 6623221 w 7257535"/>
              <a:gd name="connsiteY55" fmla="*/ 527221 h 757881"/>
              <a:gd name="connsiteX56" fmla="*/ 6837405 w 7257535"/>
              <a:gd name="connsiteY56" fmla="*/ 510746 h 757881"/>
              <a:gd name="connsiteX57" fmla="*/ 6895070 w 7257535"/>
              <a:gd name="connsiteY57" fmla="*/ 494270 h 757881"/>
              <a:gd name="connsiteX58" fmla="*/ 6944497 w 7257535"/>
              <a:gd name="connsiteY58" fmla="*/ 469557 h 757881"/>
              <a:gd name="connsiteX59" fmla="*/ 6969210 w 7257535"/>
              <a:gd name="connsiteY59" fmla="*/ 453081 h 757881"/>
              <a:gd name="connsiteX60" fmla="*/ 7018637 w 7257535"/>
              <a:gd name="connsiteY60" fmla="*/ 436605 h 757881"/>
              <a:gd name="connsiteX61" fmla="*/ 7043351 w 7257535"/>
              <a:gd name="connsiteY61" fmla="*/ 428367 h 757881"/>
              <a:gd name="connsiteX62" fmla="*/ 7092778 w 7257535"/>
              <a:gd name="connsiteY62" fmla="*/ 411892 h 757881"/>
              <a:gd name="connsiteX63" fmla="*/ 7117492 w 7257535"/>
              <a:gd name="connsiteY63" fmla="*/ 403654 h 757881"/>
              <a:gd name="connsiteX64" fmla="*/ 7166919 w 7257535"/>
              <a:gd name="connsiteY64" fmla="*/ 370702 h 757881"/>
              <a:gd name="connsiteX65" fmla="*/ 7191632 w 7257535"/>
              <a:gd name="connsiteY65" fmla="*/ 354227 h 757881"/>
              <a:gd name="connsiteX66" fmla="*/ 7216346 w 7257535"/>
              <a:gd name="connsiteY66" fmla="*/ 345989 h 757881"/>
              <a:gd name="connsiteX67" fmla="*/ 7257535 w 7257535"/>
              <a:gd name="connsiteY67" fmla="*/ 321275 h 7578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7257535" h="757881">
                <a:moveTo>
                  <a:pt x="0" y="57665"/>
                </a:moveTo>
                <a:lnTo>
                  <a:pt x="337751" y="49427"/>
                </a:lnTo>
                <a:cubicBezTo>
                  <a:pt x="354439" y="48717"/>
                  <a:pt x="370643" y="43551"/>
                  <a:pt x="387178" y="41189"/>
                </a:cubicBezTo>
                <a:cubicBezTo>
                  <a:pt x="409094" y="38058"/>
                  <a:pt x="430999" y="34528"/>
                  <a:pt x="453081" y="32951"/>
                </a:cubicBezTo>
                <a:cubicBezTo>
                  <a:pt x="507929" y="29033"/>
                  <a:pt x="562964" y="28253"/>
                  <a:pt x="617837" y="24713"/>
                </a:cubicBezTo>
                <a:cubicBezTo>
                  <a:pt x="774689" y="14593"/>
                  <a:pt x="645679" y="15313"/>
                  <a:pt x="840259" y="8238"/>
                </a:cubicBezTo>
                <a:cubicBezTo>
                  <a:pt x="947315" y="4345"/>
                  <a:pt x="1054443" y="2746"/>
                  <a:pt x="1161535" y="0"/>
                </a:cubicBezTo>
                <a:lnTo>
                  <a:pt x="2100648" y="8238"/>
                </a:lnTo>
                <a:cubicBezTo>
                  <a:pt x="2125510" y="8642"/>
                  <a:pt x="2150406" y="11599"/>
                  <a:pt x="2174789" y="16475"/>
                </a:cubicBezTo>
                <a:cubicBezTo>
                  <a:pt x="2191819" y="19881"/>
                  <a:pt x="2207740" y="27459"/>
                  <a:pt x="2224216" y="32951"/>
                </a:cubicBezTo>
                <a:cubicBezTo>
                  <a:pt x="2253381" y="42673"/>
                  <a:pt x="2251343" y="40699"/>
                  <a:pt x="2281881" y="57665"/>
                </a:cubicBezTo>
                <a:cubicBezTo>
                  <a:pt x="2340181" y="90054"/>
                  <a:pt x="2302302" y="77186"/>
                  <a:pt x="2356021" y="90616"/>
                </a:cubicBezTo>
                <a:cubicBezTo>
                  <a:pt x="2412673" y="128384"/>
                  <a:pt x="2386663" y="117305"/>
                  <a:pt x="2430162" y="131805"/>
                </a:cubicBezTo>
                <a:cubicBezTo>
                  <a:pt x="2491484" y="193129"/>
                  <a:pt x="2413852" y="117825"/>
                  <a:pt x="2487827" y="181232"/>
                </a:cubicBezTo>
                <a:cubicBezTo>
                  <a:pt x="2496672" y="188814"/>
                  <a:pt x="2503344" y="198794"/>
                  <a:pt x="2512540" y="205946"/>
                </a:cubicBezTo>
                <a:cubicBezTo>
                  <a:pt x="2528170" y="218103"/>
                  <a:pt x="2547965" y="224895"/>
                  <a:pt x="2561967" y="238897"/>
                </a:cubicBezTo>
                <a:lnTo>
                  <a:pt x="2636108" y="313038"/>
                </a:lnTo>
                <a:cubicBezTo>
                  <a:pt x="2655584" y="332514"/>
                  <a:pt x="2669115" y="348375"/>
                  <a:pt x="2693773" y="362465"/>
                </a:cubicBezTo>
                <a:cubicBezTo>
                  <a:pt x="2701312" y="366773"/>
                  <a:pt x="2710248" y="367956"/>
                  <a:pt x="2718486" y="370702"/>
                </a:cubicBezTo>
                <a:cubicBezTo>
                  <a:pt x="2726724" y="378940"/>
                  <a:pt x="2734355" y="387834"/>
                  <a:pt x="2743200" y="395416"/>
                </a:cubicBezTo>
                <a:cubicBezTo>
                  <a:pt x="2766390" y="415294"/>
                  <a:pt x="2822026" y="451305"/>
                  <a:pt x="2842054" y="461319"/>
                </a:cubicBezTo>
                <a:cubicBezTo>
                  <a:pt x="2853038" y="466811"/>
                  <a:pt x="2864475" y="471476"/>
                  <a:pt x="2875005" y="477794"/>
                </a:cubicBezTo>
                <a:cubicBezTo>
                  <a:pt x="2907661" y="497387"/>
                  <a:pt x="2931786" y="518542"/>
                  <a:pt x="2965621" y="535459"/>
                </a:cubicBezTo>
                <a:cubicBezTo>
                  <a:pt x="2973388" y="539342"/>
                  <a:pt x="2982097" y="540951"/>
                  <a:pt x="2990335" y="543697"/>
                </a:cubicBezTo>
                <a:cubicBezTo>
                  <a:pt x="2998573" y="549189"/>
                  <a:pt x="3006193" y="555745"/>
                  <a:pt x="3015048" y="560173"/>
                </a:cubicBezTo>
                <a:cubicBezTo>
                  <a:pt x="3022815" y="564056"/>
                  <a:pt x="3031631" y="565362"/>
                  <a:pt x="3039762" y="568411"/>
                </a:cubicBezTo>
                <a:cubicBezTo>
                  <a:pt x="3053608" y="573603"/>
                  <a:pt x="3067725" y="578273"/>
                  <a:pt x="3080951" y="584886"/>
                </a:cubicBezTo>
                <a:cubicBezTo>
                  <a:pt x="3137844" y="613332"/>
                  <a:pt x="3070035" y="592454"/>
                  <a:pt x="3138616" y="609600"/>
                </a:cubicBezTo>
                <a:cubicBezTo>
                  <a:pt x="3149600" y="617838"/>
                  <a:pt x="3159924" y="627036"/>
                  <a:pt x="3171567" y="634313"/>
                </a:cubicBezTo>
                <a:cubicBezTo>
                  <a:pt x="3181981" y="640822"/>
                  <a:pt x="3193117" y="646228"/>
                  <a:pt x="3204519" y="650789"/>
                </a:cubicBezTo>
                <a:cubicBezTo>
                  <a:pt x="3237951" y="664162"/>
                  <a:pt x="3254527" y="667410"/>
                  <a:pt x="3286897" y="675502"/>
                </a:cubicBezTo>
                <a:cubicBezTo>
                  <a:pt x="3303373" y="683740"/>
                  <a:pt x="3319221" y="693375"/>
                  <a:pt x="3336324" y="700216"/>
                </a:cubicBezTo>
                <a:cubicBezTo>
                  <a:pt x="3346836" y="704421"/>
                  <a:pt x="3358389" y="705344"/>
                  <a:pt x="3369275" y="708454"/>
                </a:cubicBezTo>
                <a:cubicBezTo>
                  <a:pt x="3377624" y="710840"/>
                  <a:pt x="3385611" y="714407"/>
                  <a:pt x="3393989" y="716692"/>
                </a:cubicBezTo>
                <a:cubicBezTo>
                  <a:pt x="3415835" y="722650"/>
                  <a:pt x="3437361" y="730914"/>
                  <a:pt x="3459892" y="733167"/>
                </a:cubicBezTo>
                <a:cubicBezTo>
                  <a:pt x="3487351" y="735913"/>
                  <a:pt x="3514916" y="737758"/>
                  <a:pt x="3542270" y="741405"/>
                </a:cubicBezTo>
                <a:cubicBezTo>
                  <a:pt x="3556149" y="743256"/>
                  <a:pt x="3569620" y="747514"/>
                  <a:pt x="3583459" y="749643"/>
                </a:cubicBezTo>
                <a:cubicBezTo>
                  <a:pt x="3605340" y="753009"/>
                  <a:pt x="3627394" y="755135"/>
                  <a:pt x="3649362" y="757881"/>
                </a:cubicBezTo>
                <a:lnTo>
                  <a:pt x="4053016" y="749643"/>
                </a:lnTo>
                <a:cubicBezTo>
                  <a:pt x="4067008" y="749125"/>
                  <a:pt x="4080289" y="742951"/>
                  <a:pt x="4094205" y="741405"/>
                </a:cubicBezTo>
                <a:cubicBezTo>
                  <a:pt x="4129789" y="737451"/>
                  <a:pt x="4165600" y="735913"/>
                  <a:pt x="4201297" y="733167"/>
                </a:cubicBezTo>
                <a:cubicBezTo>
                  <a:pt x="4246016" y="718262"/>
                  <a:pt x="4219935" y="725160"/>
                  <a:pt x="4291913" y="716692"/>
                </a:cubicBezTo>
                <a:cubicBezTo>
                  <a:pt x="4316608" y="713787"/>
                  <a:pt x="4341290" y="710705"/>
                  <a:pt x="4366054" y="708454"/>
                </a:cubicBezTo>
                <a:cubicBezTo>
                  <a:pt x="4401710" y="705213"/>
                  <a:pt x="4437490" y="703458"/>
                  <a:pt x="4473146" y="700216"/>
                </a:cubicBezTo>
                <a:cubicBezTo>
                  <a:pt x="4497909" y="697965"/>
                  <a:pt x="4522466" y="693482"/>
                  <a:pt x="4547286" y="691978"/>
                </a:cubicBezTo>
                <a:cubicBezTo>
                  <a:pt x="4613125" y="687988"/>
                  <a:pt x="4679112" y="686954"/>
                  <a:pt x="4744994" y="683740"/>
                </a:cubicBezTo>
                <a:cubicBezTo>
                  <a:pt x="4791700" y="681462"/>
                  <a:pt x="4838444" y="679467"/>
                  <a:pt x="4885037" y="675502"/>
                </a:cubicBezTo>
                <a:cubicBezTo>
                  <a:pt x="4967528" y="668482"/>
                  <a:pt x="5049409" y="652858"/>
                  <a:pt x="5132173" y="650789"/>
                </a:cubicBezTo>
                <a:lnTo>
                  <a:pt x="5461686" y="642551"/>
                </a:lnTo>
                <a:cubicBezTo>
                  <a:pt x="5472670" y="639805"/>
                  <a:pt x="5483447" y="636035"/>
                  <a:pt x="5494637" y="634313"/>
                </a:cubicBezTo>
                <a:cubicBezTo>
                  <a:pt x="5600797" y="617980"/>
                  <a:pt x="5554433" y="635536"/>
                  <a:pt x="5684108" y="609600"/>
                </a:cubicBezTo>
                <a:cubicBezTo>
                  <a:pt x="5764606" y="593500"/>
                  <a:pt x="5700592" y="604585"/>
                  <a:pt x="5832389" y="593124"/>
                </a:cubicBezTo>
                <a:cubicBezTo>
                  <a:pt x="5970851" y="581084"/>
                  <a:pt x="5862473" y="586807"/>
                  <a:pt x="6030097" y="576648"/>
                </a:cubicBezTo>
                <a:cubicBezTo>
                  <a:pt x="6194082" y="566710"/>
                  <a:pt x="6244368" y="566420"/>
                  <a:pt x="6425513" y="560173"/>
                </a:cubicBezTo>
                <a:cubicBezTo>
                  <a:pt x="6468337" y="545898"/>
                  <a:pt x="6468981" y="544548"/>
                  <a:pt x="6532605" y="535459"/>
                </a:cubicBezTo>
                <a:cubicBezTo>
                  <a:pt x="6562630" y="531170"/>
                  <a:pt x="6593016" y="529967"/>
                  <a:pt x="6623221" y="527221"/>
                </a:cubicBezTo>
                <a:cubicBezTo>
                  <a:pt x="6721397" y="502680"/>
                  <a:pt x="6609848" y="528251"/>
                  <a:pt x="6837405" y="510746"/>
                </a:cubicBezTo>
                <a:cubicBezTo>
                  <a:pt x="6850851" y="509712"/>
                  <a:pt x="6881037" y="498948"/>
                  <a:pt x="6895070" y="494270"/>
                </a:cubicBezTo>
                <a:cubicBezTo>
                  <a:pt x="6965893" y="447053"/>
                  <a:pt x="6876285" y="503662"/>
                  <a:pt x="6944497" y="469557"/>
                </a:cubicBezTo>
                <a:cubicBezTo>
                  <a:pt x="6953352" y="465129"/>
                  <a:pt x="6960163" y="457102"/>
                  <a:pt x="6969210" y="453081"/>
                </a:cubicBezTo>
                <a:cubicBezTo>
                  <a:pt x="6985080" y="446027"/>
                  <a:pt x="7002161" y="442097"/>
                  <a:pt x="7018637" y="436605"/>
                </a:cubicBezTo>
                <a:lnTo>
                  <a:pt x="7043351" y="428367"/>
                </a:lnTo>
                <a:lnTo>
                  <a:pt x="7092778" y="411892"/>
                </a:lnTo>
                <a:lnTo>
                  <a:pt x="7117492" y="403654"/>
                </a:lnTo>
                <a:lnTo>
                  <a:pt x="7166919" y="370702"/>
                </a:lnTo>
                <a:cubicBezTo>
                  <a:pt x="7175157" y="365210"/>
                  <a:pt x="7182240" y="357358"/>
                  <a:pt x="7191632" y="354227"/>
                </a:cubicBezTo>
                <a:lnTo>
                  <a:pt x="7216346" y="345989"/>
                </a:lnTo>
                <a:cubicBezTo>
                  <a:pt x="7246168" y="326107"/>
                  <a:pt x="7232204" y="333941"/>
                  <a:pt x="7257535" y="321275"/>
                </a:cubicBezTo>
              </a:path>
            </a:pathLst>
          </a:custGeom>
          <a:no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Slide Number Placeholder 7"/>
          <p:cNvSpPr>
            <a:spLocks noGrp="1"/>
          </p:cNvSpPr>
          <p:nvPr>
            <p:ph type="sldNum" sz="quarter" idx="11"/>
          </p:nvPr>
        </p:nvSpPr>
        <p:spPr/>
        <p:txBody>
          <a:bodyPr/>
          <a:lstStyle/>
          <a:p>
            <a:pPr>
              <a:defRPr/>
            </a:pPr>
            <a:fld id="{18299DBC-902B-41D7-A3A4-44EB87A37C73}" type="slidenum">
              <a:rPr lang="en-US" smtClean="0"/>
              <a:pPr>
                <a:defRPr/>
              </a:pPr>
              <a:t>65</a:t>
            </a:fld>
            <a:endParaRPr lang="en-US"/>
          </a:p>
        </p:txBody>
      </p:sp>
    </p:spTree>
    <p:extLst>
      <p:ext uri="{BB962C8B-B14F-4D97-AF65-F5344CB8AC3E}">
        <p14:creationId xmlns:p14="http://schemas.microsoft.com/office/powerpoint/2010/main" val="3036781873"/>
      </p:ext>
    </p:extLst>
  </p:cSld>
  <p:clrMapOvr>
    <a:masterClrMapping/>
  </p:clrMapOvr>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17"/>
          <p:cNvSpPr/>
          <p:nvPr/>
        </p:nvSpPr>
        <p:spPr>
          <a:xfrm>
            <a:off x="6582032" y="4160108"/>
            <a:ext cx="1276865" cy="1037968"/>
          </a:xfrm>
          <a:custGeom>
            <a:avLst/>
            <a:gdLst>
              <a:gd name="connsiteX0" fmla="*/ 24714 w 1276865"/>
              <a:gd name="connsiteY0" fmla="*/ 741406 h 1037968"/>
              <a:gd name="connsiteX1" fmla="*/ 0 w 1276865"/>
              <a:gd name="connsiteY1" fmla="*/ 659027 h 1037968"/>
              <a:gd name="connsiteX2" fmla="*/ 8238 w 1276865"/>
              <a:gd name="connsiteY2" fmla="*/ 527222 h 1037968"/>
              <a:gd name="connsiteX3" fmla="*/ 24714 w 1276865"/>
              <a:gd name="connsiteY3" fmla="*/ 453081 h 1037968"/>
              <a:gd name="connsiteX4" fmla="*/ 41190 w 1276865"/>
              <a:gd name="connsiteY4" fmla="*/ 403654 h 1037968"/>
              <a:gd name="connsiteX5" fmla="*/ 57665 w 1276865"/>
              <a:gd name="connsiteY5" fmla="*/ 345989 h 1037968"/>
              <a:gd name="connsiteX6" fmla="*/ 74141 w 1276865"/>
              <a:gd name="connsiteY6" fmla="*/ 313038 h 1037968"/>
              <a:gd name="connsiteX7" fmla="*/ 98854 w 1276865"/>
              <a:gd name="connsiteY7" fmla="*/ 288324 h 1037968"/>
              <a:gd name="connsiteX8" fmla="*/ 115330 w 1276865"/>
              <a:gd name="connsiteY8" fmla="*/ 263611 h 1037968"/>
              <a:gd name="connsiteX9" fmla="*/ 140044 w 1276865"/>
              <a:gd name="connsiteY9" fmla="*/ 247135 h 1037968"/>
              <a:gd name="connsiteX10" fmla="*/ 197709 w 1276865"/>
              <a:gd name="connsiteY10" fmla="*/ 214184 h 1037968"/>
              <a:gd name="connsiteX11" fmla="*/ 222422 w 1276865"/>
              <a:gd name="connsiteY11" fmla="*/ 189470 h 1037968"/>
              <a:gd name="connsiteX12" fmla="*/ 255373 w 1276865"/>
              <a:gd name="connsiteY12" fmla="*/ 172995 h 1037968"/>
              <a:gd name="connsiteX13" fmla="*/ 313038 w 1276865"/>
              <a:gd name="connsiteY13" fmla="*/ 156519 h 1037968"/>
              <a:gd name="connsiteX14" fmla="*/ 345990 w 1276865"/>
              <a:gd name="connsiteY14" fmla="*/ 140043 h 1037968"/>
              <a:gd name="connsiteX15" fmla="*/ 387179 w 1276865"/>
              <a:gd name="connsiteY15" fmla="*/ 131806 h 1037968"/>
              <a:gd name="connsiteX16" fmla="*/ 411892 w 1276865"/>
              <a:gd name="connsiteY16" fmla="*/ 123568 h 1037968"/>
              <a:gd name="connsiteX17" fmla="*/ 444844 w 1276865"/>
              <a:gd name="connsiteY17" fmla="*/ 115330 h 1037968"/>
              <a:gd name="connsiteX18" fmla="*/ 551936 w 1276865"/>
              <a:gd name="connsiteY18" fmla="*/ 74141 h 1037968"/>
              <a:gd name="connsiteX19" fmla="*/ 659027 w 1276865"/>
              <a:gd name="connsiteY19" fmla="*/ 57665 h 1037968"/>
              <a:gd name="connsiteX20" fmla="*/ 691979 w 1276865"/>
              <a:gd name="connsiteY20" fmla="*/ 49427 h 1037968"/>
              <a:gd name="connsiteX21" fmla="*/ 766119 w 1276865"/>
              <a:gd name="connsiteY21" fmla="*/ 32951 h 1037968"/>
              <a:gd name="connsiteX22" fmla="*/ 790833 w 1276865"/>
              <a:gd name="connsiteY22" fmla="*/ 24714 h 1037968"/>
              <a:gd name="connsiteX23" fmla="*/ 840260 w 1276865"/>
              <a:gd name="connsiteY23" fmla="*/ 16476 h 1037968"/>
              <a:gd name="connsiteX24" fmla="*/ 930876 w 1276865"/>
              <a:gd name="connsiteY24" fmla="*/ 0 h 1037968"/>
              <a:gd name="connsiteX25" fmla="*/ 1070919 w 1276865"/>
              <a:gd name="connsiteY25" fmla="*/ 8238 h 1037968"/>
              <a:gd name="connsiteX26" fmla="*/ 1136822 w 1276865"/>
              <a:gd name="connsiteY26" fmla="*/ 41189 h 1037968"/>
              <a:gd name="connsiteX27" fmla="*/ 1161536 w 1276865"/>
              <a:gd name="connsiteY27" fmla="*/ 74141 h 1037968"/>
              <a:gd name="connsiteX28" fmla="*/ 1186249 w 1276865"/>
              <a:gd name="connsiteY28" fmla="*/ 115330 h 1037968"/>
              <a:gd name="connsiteX29" fmla="*/ 1210963 w 1276865"/>
              <a:gd name="connsiteY29" fmla="*/ 131806 h 1037968"/>
              <a:gd name="connsiteX30" fmla="*/ 1219200 w 1276865"/>
              <a:gd name="connsiteY30" fmla="*/ 156519 h 1037968"/>
              <a:gd name="connsiteX31" fmla="*/ 1235676 w 1276865"/>
              <a:gd name="connsiteY31" fmla="*/ 214184 h 1037968"/>
              <a:gd name="connsiteX32" fmla="*/ 1252152 w 1276865"/>
              <a:gd name="connsiteY32" fmla="*/ 238897 h 1037968"/>
              <a:gd name="connsiteX33" fmla="*/ 1260390 w 1276865"/>
              <a:gd name="connsiteY33" fmla="*/ 280087 h 1037968"/>
              <a:gd name="connsiteX34" fmla="*/ 1268627 w 1276865"/>
              <a:gd name="connsiteY34" fmla="*/ 345989 h 1037968"/>
              <a:gd name="connsiteX35" fmla="*/ 1276865 w 1276865"/>
              <a:gd name="connsiteY35" fmla="*/ 378941 h 1037968"/>
              <a:gd name="connsiteX36" fmla="*/ 1268627 w 1276865"/>
              <a:gd name="connsiteY36" fmla="*/ 650789 h 1037968"/>
              <a:gd name="connsiteX37" fmla="*/ 1260390 w 1276865"/>
              <a:gd name="connsiteY37" fmla="*/ 683741 h 1037968"/>
              <a:gd name="connsiteX38" fmla="*/ 1235676 w 1276865"/>
              <a:gd name="connsiteY38" fmla="*/ 708454 h 1037968"/>
              <a:gd name="connsiteX39" fmla="*/ 1202725 w 1276865"/>
              <a:gd name="connsiteY39" fmla="*/ 741406 h 1037968"/>
              <a:gd name="connsiteX40" fmla="*/ 1153298 w 1276865"/>
              <a:gd name="connsiteY40" fmla="*/ 790833 h 1037968"/>
              <a:gd name="connsiteX41" fmla="*/ 1070919 w 1276865"/>
              <a:gd name="connsiteY41" fmla="*/ 848497 h 1037968"/>
              <a:gd name="connsiteX42" fmla="*/ 980303 w 1276865"/>
              <a:gd name="connsiteY42" fmla="*/ 897924 h 1037968"/>
              <a:gd name="connsiteX43" fmla="*/ 914400 w 1276865"/>
              <a:gd name="connsiteY43" fmla="*/ 930876 h 1037968"/>
              <a:gd name="connsiteX44" fmla="*/ 881449 w 1276865"/>
              <a:gd name="connsiteY44" fmla="*/ 947351 h 1037968"/>
              <a:gd name="connsiteX45" fmla="*/ 807309 w 1276865"/>
              <a:gd name="connsiteY45" fmla="*/ 972065 h 1037968"/>
              <a:gd name="connsiteX46" fmla="*/ 774357 w 1276865"/>
              <a:gd name="connsiteY46" fmla="*/ 980303 h 1037968"/>
              <a:gd name="connsiteX47" fmla="*/ 733168 w 1276865"/>
              <a:gd name="connsiteY47" fmla="*/ 996778 h 1037968"/>
              <a:gd name="connsiteX48" fmla="*/ 691979 w 1276865"/>
              <a:gd name="connsiteY48" fmla="*/ 1005016 h 1037968"/>
              <a:gd name="connsiteX49" fmla="*/ 584887 w 1276865"/>
              <a:gd name="connsiteY49" fmla="*/ 1029730 h 1037968"/>
              <a:gd name="connsiteX50" fmla="*/ 461319 w 1276865"/>
              <a:gd name="connsiteY50" fmla="*/ 1037968 h 1037968"/>
              <a:gd name="connsiteX51" fmla="*/ 255373 w 1276865"/>
              <a:gd name="connsiteY51" fmla="*/ 1029730 h 1037968"/>
              <a:gd name="connsiteX52" fmla="*/ 214184 w 1276865"/>
              <a:gd name="connsiteY52" fmla="*/ 1013254 h 1037968"/>
              <a:gd name="connsiteX53" fmla="*/ 156519 w 1276865"/>
              <a:gd name="connsiteY53" fmla="*/ 988541 h 1037968"/>
              <a:gd name="connsiteX54" fmla="*/ 115330 w 1276865"/>
              <a:gd name="connsiteY54" fmla="*/ 939114 h 1037968"/>
              <a:gd name="connsiteX55" fmla="*/ 98854 w 1276865"/>
              <a:gd name="connsiteY55" fmla="*/ 889687 h 1037968"/>
              <a:gd name="connsiteX56" fmla="*/ 82379 w 1276865"/>
              <a:gd name="connsiteY56" fmla="*/ 840260 h 1037968"/>
              <a:gd name="connsiteX57" fmla="*/ 65903 w 1276865"/>
              <a:gd name="connsiteY57" fmla="*/ 790833 h 1037968"/>
              <a:gd name="connsiteX58" fmla="*/ 57665 w 1276865"/>
              <a:gd name="connsiteY58" fmla="*/ 766119 h 1037968"/>
              <a:gd name="connsiteX59" fmla="*/ 32952 w 1276865"/>
              <a:gd name="connsiteY59" fmla="*/ 749643 h 1037968"/>
              <a:gd name="connsiteX60" fmla="*/ 24714 w 1276865"/>
              <a:gd name="connsiteY60" fmla="*/ 741406 h 10379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1276865" h="1037968">
                <a:moveTo>
                  <a:pt x="24714" y="741406"/>
                </a:moveTo>
                <a:cubicBezTo>
                  <a:pt x="19222" y="726303"/>
                  <a:pt x="0" y="686871"/>
                  <a:pt x="0" y="659027"/>
                </a:cubicBezTo>
                <a:cubicBezTo>
                  <a:pt x="0" y="615006"/>
                  <a:pt x="4064" y="571044"/>
                  <a:pt x="8238" y="527222"/>
                </a:cubicBezTo>
                <a:cubicBezTo>
                  <a:pt x="9332" y="515738"/>
                  <a:pt x="20653" y="466618"/>
                  <a:pt x="24714" y="453081"/>
                </a:cubicBezTo>
                <a:cubicBezTo>
                  <a:pt x="29704" y="436447"/>
                  <a:pt x="36978" y="420502"/>
                  <a:pt x="41190" y="403654"/>
                </a:cubicBezTo>
                <a:cubicBezTo>
                  <a:pt x="45371" y="386930"/>
                  <a:pt x="50573" y="362536"/>
                  <a:pt x="57665" y="345989"/>
                </a:cubicBezTo>
                <a:cubicBezTo>
                  <a:pt x="62502" y="334702"/>
                  <a:pt x="67003" y="323031"/>
                  <a:pt x="74141" y="313038"/>
                </a:cubicBezTo>
                <a:cubicBezTo>
                  <a:pt x="80912" y="303558"/>
                  <a:pt x="91396" y="297274"/>
                  <a:pt x="98854" y="288324"/>
                </a:cubicBezTo>
                <a:cubicBezTo>
                  <a:pt x="105192" y="280718"/>
                  <a:pt x="108329" y="270612"/>
                  <a:pt x="115330" y="263611"/>
                </a:cubicBezTo>
                <a:cubicBezTo>
                  <a:pt x="122331" y="256610"/>
                  <a:pt x="131987" y="252890"/>
                  <a:pt x="140044" y="247135"/>
                </a:cubicBezTo>
                <a:cubicBezTo>
                  <a:pt x="183682" y="215965"/>
                  <a:pt x="157604" y="227552"/>
                  <a:pt x="197709" y="214184"/>
                </a:cubicBezTo>
                <a:cubicBezTo>
                  <a:pt x="205947" y="205946"/>
                  <a:pt x="212942" y="196242"/>
                  <a:pt x="222422" y="189470"/>
                </a:cubicBezTo>
                <a:cubicBezTo>
                  <a:pt x="232415" y="182332"/>
                  <a:pt x="243875" y="177307"/>
                  <a:pt x="255373" y="172995"/>
                </a:cubicBezTo>
                <a:cubicBezTo>
                  <a:pt x="311103" y="152097"/>
                  <a:pt x="266575" y="176432"/>
                  <a:pt x="313038" y="156519"/>
                </a:cubicBezTo>
                <a:cubicBezTo>
                  <a:pt x="324326" y="151681"/>
                  <a:pt x="334340" y="143926"/>
                  <a:pt x="345990" y="140043"/>
                </a:cubicBezTo>
                <a:cubicBezTo>
                  <a:pt x="359273" y="135615"/>
                  <a:pt x="373596" y="135202"/>
                  <a:pt x="387179" y="131806"/>
                </a:cubicBezTo>
                <a:cubicBezTo>
                  <a:pt x="395603" y="129700"/>
                  <a:pt x="403543" y="125954"/>
                  <a:pt x="411892" y="123568"/>
                </a:cubicBezTo>
                <a:cubicBezTo>
                  <a:pt x="422778" y="120458"/>
                  <a:pt x="433860" y="118076"/>
                  <a:pt x="444844" y="115330"/>
                </a:cubicBezTo>
                <a:cubicBezTo>
                  <a:pt x="478629" y="98437"/>
                  <a:pt x="513802" y="78908"/>
                  <a:pt x="551936" y="74141"/>
                </a:cubicBezTo>
                <a:cubicBezTo>
                  <a:pt x="609002" y="67008"/>
                  <a:pt x="610505" y="68448"/>
                  <a:pt x="659027" y="57665"/>
                </a:cubicBezTo>
                <a:cubicBezTo>
                  <a:pt x="670079" y="55209"/>
                  <a:pt x="680927" y="51883"/>
                  <a:pt x="691979" y="49427"/>
                </a:cubicBezTo>
                <a:cubicBezTo>
                  <a:pt x="730213" y="40930"/>
                  <a:pt x="730951" y="42999"/>
                  <a:pt x="766119" y="32951"/>
                </a:cubicBezTo>
                <a:cubicBezTo>
                  <a:pt x="774468" y="30566"/>
                  <a:pt x="782356" y="26598"/>
                  <a:pt x="790833" y="24714"/>
                </a:cubicBezTo>
                <a:cubicBezTo>
                  <a:pt x="807138" y="21091"/>
                  <a:pt x="823826" y="19464"/>
                  <a:pt x="840260" y="16476"/>
                </a:cubicBezTo>
                <a:cubicBezTo>
                  <a:pt x="966909" y="-6552"/>
                  <a:pt x="785229" y="24275"/>
                  <a:pt x="930876" y="0"/>
                </a:cubicBezTo>
                <a:cubicBezTo>
                  <a:pt x="977557" y="2746"/>
                  <a:pt x="1025065" y="-933"/>
                  <a:pt x="1070919" y="8238"/>
                </a:cubicBezTo>
                <a:cubicBezTo>
                  <a:pt x="1095003" y="13055"/>
                  <a:pt x="1136822" y="41189"/>
                  <a:pt x="1136822" y="41189"/>
                </a:cubicBezTo>
                <a:cubicBezTo>
                  <a:pt x="1145060" y="52173"/>
                  <a:pt x="1153920" y="62717"/>
                  <a:pt x="1161536" y="74141"/>
                </a:cubicBezTo>
                <a:cubicBezTo>
                  <a:pt x="1170417" y="87463"/>
                  <a:pt x="1175829" y="103173"/>
                  <a:pt x="1186249" y="115330"/>
                </a:cubicBezTo>
                <a:cubicBezTo>
                  <a:pt x="1192692" y="122847"/>
                  <a:pt x="1202725" y="126314"/>
                  <a:pt x="1210963" y="131806"/>
                </a:cubicBezTo>
                <a:cubicBezTo>
                  <a:pt x="1213709" y="140044"/>
                  <a:pt x="1216815" y="148170"/>
                  <a:pt x="1219200" y="156519"/>
                </a:cubicBezTo>
                <a:cubicBezTo>
                  <a:pt x="1222718" y="168834"/>
                  <a:pt x="1229093" y="201018"/>
                  <a:pt x="1235676" y="214184"/>
                </a:cubicBezTo>
                <a:cubicBezTo>
                  <a:pt x="1240104" y="223039"/>
                  <a:pt x="1246660" y="230659"/>
                  <a:pt x="1252152" y="238897"/>
                </a:cubicBezTo>
                <a:cubicBezTo>
                  <a:pt x="1254898" y="252627"/>
                  <a:pt x="1258261" y="266248"/>
                  <a:pt x="1260390" y="280087"/>
                </a:cubicBezTo>
                <a:cubicBezTo>
                  <a:pt x="1263756" y="301968"/>
                  <a:pt x="1264988" y="324152"/>
                  <a:pt x="1268627" y="345989"/>
                </a:cubicBezTo>
                <a:cubicBezTo>
                  <a:pt x="1270488" y="357157"/>
                  <a:pt x="1274119" y="367957"/>
                  <a:pt x="1276865" y="378941"/>
                </a:cubicBezTo>
                <a:cubicBezTo>
                  <a:pt x="1274119" y="469557"/>
                  <a:pt x="1273520" y="560264"/>
                  <a:pt x="1268627" y="650789"/>
                </a:cubicBezTo>
                <a:cubicBezTo>
                  <a:pt x="1268016" y="662094"/>
                  <a:pt x="1266007" y="673911"/>
                  <a:pt x="1260390" y="683741"/>
                </a:cubicBezTo>
                <a:cubicBezTo>
                  <a:pt x="1254610" y="693856"/>
                  <a:pt x="1243914" y="700216"/>
                  <a:pt x="1235676" y="708454"/>
                </a:cubicBezTo>
                <a:cubicBezTo>
                  <a:pt x="1213708" y="774357"/>
                  <a:pt x="1246659" y="697472"/>
                  <a:pt x="1202725" y="741406"/>
                </a:cubicBezTo>
                <a:cubicBezTo>
                  <a:pt x="1144363" y="799768"/>
                  <a:pt x="1209026" y="772256"/>
                  <a:pt x="1153298" y="790833"/>
                </a:cubicBezTo>
                <a:cubicBezTo>
                  <a:pt x="1110381" y="833749"/>
                  <a:pt x="1143543" y="804923"/>
                  <a:pt x="1070919" y="848497"/>
                </a:cubicBezTo>
                <a:cubicBezTo>
                  <a:pt x="995659" y="893653"/>
                  <a:pt x="1129760" y="823196"/>
                  <a:pt x="980303" y="897924"/>
                </a:cubicBezTo>
                <a:lnTo>
                  <a:pt x="914400" y="930876"/>
                </a:lnTo>
                <a:cubicBezTo>
                  <a:pt x="903416" y="936368"/>
                  <a:pt x="893362" y="944373"/>
                  <a:pt x="881449" y="947351"/>
                </a:cubicBezTo>
                <a:cubicBezTo>
                  <a:pt x="802481" y="967094"/>
                  <a:pt x="900375" y="941042"/>
                  <a:pt x="807309" y="972065"/>
                </a:cubicBezTo>
                <a:cubicBezTo>
                  <a:pt x="796568" y="975645"/>
                  <a:pt x="785098" y="976723"/>
                  <a:pt x="774357" y="980303"/>
                </a:cubicBezTo>
                <a:cubicBezTo>
                  <a:pt x="760329" y="984979"/>
                  <a:pt x="747332" y="992529"/>
                  <a:pt x="733168" y="996778"/>
                </a:cubicBezTo>
                <a:cubicBezTo>
                  <a:pt x="719757" y="1000801"/>
                  <a:pt x="705622" y="1001868"/>
                  <a:pt x="691979" y="1005016"/>
                </a:cubicBezTo>
                <a:cubicBezTo>
                  <a:pt x="679203" y="1007964"/>
                  <a:pt x="607030" y="1027516"/>
                  <a:pt x="584887" y="1029730"/>
                </a:cubicBezTo>
                <a:cubicBezTo>
                  <a:pt x="543811" y="1033838"/>
                  <a:pt x="502508" y="1035222"/>
                  <a:pt x="461319" y="1037968"/>
                </a:cubicBezTo>
                <a:cubicBezTo>
                  <a:pt x="392670" y="1035222"/>
                  <a:pt x="323736" y="1036566"/>
                  <a:pt x="255373" y="1029730"/>
                </a:cubicBezTo>
                <a:cubicBezTo>
                  <a:pt x="240659" y="1028259"/>
                  <a:pt x="228030" y="1018446"/>
                  <a:pt x="214184" y="1013254"/>
                </a:cubicBezTo>
                <a:cubicBezTo>
                  <a:pt x="165696" y="995071"/>
                  <a:pt x="214385" y="1017472"/>
                  <a:pt x="156519" y="988541"/>
                </a:cubicBezTo>
                <a:cubicBezTo>
                  <a:pt x="141002" y="973023"/>
                  <a:pt x="124504" y="959756"/>
                  <a:pt x="115330" y="939114"/>
                </a:cubicBezTo>
                <a:cubicBezTo>
                  <a:pt x="108276" y="923244"/>
                  <a:pt x="104346" y="906163"/>
                  <a:pt x="98854" y="889687"/>
                </a:cubicBezTo>
                <a:lnTo>
                  <a:pt x="82379" y="840260"/>
                </a:lnTo>
                <a:lnTo>
                  <a:pt x="65903" y="790833"/>
                </a:lnTo>
                <a:cubicBezTo>
                  <a:pt x="63157" y="782595"/>
                  <a:pt x="64890" y="770936"/>
                  <a:pt x="57665" y="766119"/>
                </a:cubicBezTo>
                <a:lnTo>
                  <a:pt x="32952" y="749643"/>
                </a:lnTo>
                <a:cubicBezTo>
                  <a:pt x="23486" y="721246"/>
                  <a:pt x="30206" y="756509"/>
                  <a:pt x="24714" y="741406"/>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18"/>
          <p:cNvSpPr/>
          <p:nvPr/>
        </p:nvSpPr>
        <p:spPr>
          <a:xfrm>
            <a:off x="4974909" y="5107459"/>
            <a:ext cx="750388" cy="486033"/>
          </a:xfrm>
          <a:custGeom>
            <a:avLst/>
            <a:gdLst>
              <a:gd name="connsiteX0" fmla="*/ 50172 w 750388"/>
              <a:gd name="connsiteY0" fmla="*/ 313038 h 486033"/>
              <a:gd name="connsiteX1" fmla="*/ 17221 w 750388"/>
              <a:gd name="connsiteY1" fmla="*/ 271849 h 486033"/>
              <a:gd name="connsiteX2" fmla="*/ 745 w 750388"/>
              <a:gd name="connsiteY2" fmla="*/ 247136 h 486033"/>
              <a:gd name="connsiteX3" fmla="*/ 8983 w 750388"/>
              <a:gd name="connsiteY3" fmla="*/ 82379 h 486033"/>
              <a:gd name="connsiteX4" fmla="*/ 50172 w 750388"/>
              <a:gd name="connsiteY4" fmla="*/ 41190 h 486033"/>
              <a:gd name="connsiteX5" fmla="*/ 99599 w 750388"/>
              <a:gd name="connsiteY5" fmla="*/ 24714 h 486033"/>
              <a:gd name="connsiteX6" fmla="*/ 157264 w 750388"/>
              <a:gd name="connsiteY6" fmla="*/ 8238 h 486033"/>
              <a:gd name="connsiteX7" fmla="*/ 181977 w 750388"/>
              <a:gd name="connsiteY7" fmla="*/ 0 h 486033"/>
              <a:gd name="connsiteX8" fmla="*/ 486777 w 750388"/>
              <a:gd name="connsiteY8" fmla="*/ 8238 h 486033"/>
              <a:gd name="connsiteX9" fmla="*/ 511491 w 750388"/>
              <a:gd name="connsiteY9" fmla="*/ 16476 h 486033"/>
              <a:gd name="connsiteX10" fmla="*/ 569156 w 750388"/>
              <a:gd name="connsiteY10" fmla="*/ 32952 h 486033"/>
              <a:gd name="connsiteX11" fmla="*/ 626821 w 750388"/>
              <a:gd name="connsiteY11" fmla="*/ 65903 h 486033"/>
              <a:gd name="connsiteX12" fmla="*/ 651534 w 750388"/>
              <a:gd name="connsiteY12" fmla="*/ 98855 h 486033"/>
              <a:gd name="connsiteX13" fmla="*/ 676248 w 750388"/>
              <a:gd name="connsiteY13" fmla="*/ 115330 h 486033"/>
              <a:gd name="connsiteX14" fmla="*/ 717437 w 750388"/>
              <a:gd name="connsiteY14" fmla="*/ 156519 h 486033"/>
              <a:gd name="connsiteX15" fmla="*/ 733913 w 750388"/>
              <a:gd name="connsiteY15" fmla="*/ 181233 h 486033"/>
              <a:gd name="connsiteX16" fmla="*/ 750388 w 750388"/>
              <a:gd name="connsiteY16" fmla="*/ 230660 h 486033"/>
              <a:gd name="connsiteX17" fmla="*/ 733913 w 750388"/>
              <a:gd name="connsiteY17" fmla="*/ 329514 h 486033"/>
              <a:gd name="connsiteX18" fmla="*/ 717437 w 750388"/>
              <a:gd name="connsiteY18" fmla="*/ 354227 h 486033"/>
              <a:gd name="connsiteX19" fmla="*/ 668010 w 750388"/>
              <a:gd name="connsiteY19" fmla="*/ 395417 h 486033"/>
              <a:gd name="connsiteX20" fmla="*/ 643296 w 750388"/>
              <a:gd name="connsiteY20" fmla="*/ 403655 h 486033"/>
              <a:gd name="connsiteX21" fmla="*/ 577394 w 750388"/>
              <a:gd name="connsiteY21" fmla="*/ 444844 h 486033"/>
              <a:gd name="connsiteX22" fmla="*/ 544442 w 750388"/>
              <a:gd name="connsiteY22" fmla="*/ 453082 h 486033"/>
              <a:gd name="connsiteX23" fmla="*/ 511491 w 750388"/>
              <a:gd name="connsiteY23" fmla="*/ 469557 h 486033"/>
              <a:gd name="connsiteX24" fmla="*/ 453826 w 750388"/>
              <a:gd name="connsiteY24" fmla="*/ 477795 h 486033"/>
              <a:gd name="connsiteX25" fmla="*/ 420875 w 750388"/>
              <a:gd name="connsiteY25" fmla="*/ 486033 h 486033"/>
              <a:gd name="connsiteX26" fmla="*/ 297307 w 750388"/>
              <a:gd name="connsiteY26" fmla="*/ 477795 h 486033"/>
              <a:gd name="connsiteX27" fmla="*/ 272594 w 750388"/>
              <a:gd name="connsiteY27" fmla="*/ 469557 h 486033"/>
              <a:gd name="connsiteX28" fmla="*/ 214929 w 750388"/>
              <a:gd name="connsiteY28" fmla="*/ 453082 h 486033"/>
              <a:gd name="connsiteX29" fmla="*/ 149026 w 750388"/>
              <a:gd name="connsiteY29" fmla="*/ 395417 h 486033"/>
              <a:gd name="connsiteX30" fmla="*/ 124313 w 750388"/>
              <a:gd name="connsiteY30" fmla="*/ 370703 h 486033"/>
              <a:gd name="connsiteX31" fmla="*/ 107837 w 750388"/>
              <a:gd name="connsiteY31" fmla="*/ 345990 h 486033"/>
              <a:gd name="connsiteX32" fmla="*/ 58410 w 750388"/>
              <a:gd name="connsiteY32" fmla="*/ 329514 h 486033"/>
              <a:gd name="connsiteX33" fmla="*/ 50172 w 750388"/>
              <a:gd name="connsiteY33" fmla="*/ 313038 h 486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750388" h="486033">
                <a:moveTo>
                  <a:pt x="50172" y="313038"/>
                </a:moveTo>
                <a:cubicBezTo>
                  <a:pt x="43307" y="303427"/>
                  <a:pt x="27771" y="285915"/>
                  <a:pt x="17221" y="271849"/>
                </a:cubicBezTo>
                <a:cubicBezTo>
                  <a:pt x="11281" y="263929"/>
                  <a:pt x="1175" y="257027"/>
                  <a:pt x="745" y="247136"/>
                </a:cubicBezTo>
                <a:cubicBezTo>
                  <a:pt x="-1644" y="192200"/>
                  <a:pt x="1871" y="136905"/>
                  <a:pt x="8983" y="82379"/>
                </a:cubicBezTo>
                <a:cubicBezTo>
                  <a:pt x="11180" y="65537"/>
                  <a:pt x="36991" y="47048"/>
                  <a:pt x="50172" y="41190"/>
                </a:cubicBezTo>
                <a:cubicBezTo>
                  <a:pt x="66042" y="34137"/>
                  <a:pt x="83123" y="30206"/>
                  <a:pt x="99599" y="24714"/>
                </a:cubicBezTo>
                <a:cubicBezTo>
                  <a:pt x="158855" y="4962"/>
                  <a:pt x="84856" y="28927"/>
                  <a:pt x="157264" y="8238"/>
                </a:cubicBezTo>
                <a:cubicBezTo>
                  <a:pt x="165613" y="5852"/>
                  <a:pt x="173739" y="2746"/>
                  <a:pt x="181977" y="0"/>
                </a:cubicBezTo>
                <a:cubicBezTo>
                  <a:pt x="283577" y="2746"/>
                  <a:pt x="385267" y="3162"/>
                  <a:pt x="486777" y="8238"/>
                </a:cubicBezTo>
                <a:cubicBezTo>
                  <a:pt x="495450" y="8672"/>
                  <a:pt x="503142" y="14090"/>
                  <a:pt x="511491" y="16476"/>
                </a:cubicBezTo>
                <a:cubicBezTo>
                  <a:pt x="532393" y="22448"/>
                  <a:pt x="549404" y="24487"/>
                  <a:pt x="569156" y="32952"/>
                </a:cubicBezTo>
                <a:cubicBezTo>
                  <a:pt x="598422" y="45494"/>
                  <a:pt x="602000" y="49356"/>
                  <a:pt x="626821" y="65903"/>
                </a:cubicBezTo>
                <a:cubicBezTo>
                  <a:pt x="635059" y="76887"/>
                  <a:pt x="641826" y="89147"/>
                  <a:pt x="651534" y="98855"/>
                </a:cubicBezTo>
                <a:cubicBezTo>
                  <a:pt x="658535" y="105856"/>
                  <a:pt x="669247" y="108329"/>
                  <a:pt x="676248" y="115330"/>
                </a:cubicBezTo>
                <a:cubicBezTo>
                  <a:pt x="731167" y="170249"/>
                  <a:pt x="651533" y="112586"/>
                  <a:pt x="717437" y="156519"/>
                </a:cubicBezTo>
                <a:cubicBezTo>
                  <a:pt x="722929" y="164757"/>
                  <a:pt x="729892" y="172185"/>
                  <a:pt x="733913" y="181233"/>
                </a:cubicBezTo>
                <a:cubicBezTo>
                  <a:pt x="740966" y="197103"/>
                  <a:pt x="750388" y="230660"/>
                  <a:pt x="750388" y="230660"/>
                </a:cubicBezTo>
                <a:cubicBezTo>
                  <a:pt x="747779" y="254138"/>
                  <a:pt x="747712" y="301916"/>
                  <a:pt x="733913" y="329514"/>
                </a:cubicBezTo>
                <a:cubicBezTo>
                  <a:pt x="729485" y="338369"/>
                  <a:pt x="723775" y="346621"/>
                  <a:pt x="717437" y="354227"/>
                </a:cubicBezTo>
                <a:cubicBezTo>
                  <a:pt x="704424" y="369842"/>
                  <a:pt x="686523" y="386160"/>
                  <a:pt x="668010" y="395417"/>
                </a:cubicBezTo>
                <a:cubicBezTo>
                  <a:pt x="660243" y="399300"/>
                  <a:pt x="650919" y="399497"/>
                  <a:pt x="643296" y="403655"/>
                </a:cubicBezTo>
                <a:cubicBezTo>
                  <a:pt x="620554" y="416060"/>
                  <a:pt x="602526" y="438561"/>
                  <a:pt x="577394" y="444844"/>
                </a:cubicBezTo>
                <a:cubicBezTo>
                  <a:pt x="566410" y="447590"/>
                  <a:pt x="555043" y="449107"/>
                  <a:pt x="544442" y="453082"/>
                </a:cubicBezTo>
                <a:cubicBezTo>
                  <a:pt x="532944" y="457394"/>
                  <a:pt x="523338" y="466326"/>
                  <a:pt x="511491" y="469557"/>
                </a:cubicBezTo>
                <a:cubicBezTo>
                  <a:pt x="492758" y="474666"/>
                  <a:pt x="472930" y="474322"/>
                  <a:pt x="453826" y="477795"/>
                </a:cubicBezTo>
                <a:cubicBezTo>
                  <a:pt x="442687" y="479820"/>
                  <a:pt x="431859" y="483287"/>
                  <a:pt x="420875" y="486033"/>
                </a:cubicBezTo>
                <a:cubicBezTo>
                  <a:pt x="379686" y="483287"/>
                  <a:pt x="338335" y="482354"/>
                  <a:pt x="297307" y="477795"/>
                </a:cubicBezTo>
                <a:cubicBezTo>
                  <a:pt x="288677" y="476836"/>
                  <a:pt x="280943" y="471943"/>
                  <a:pt x="272594" y="469557"/>
                </a:cubicBezTo>
                <a:cubicBezTo>
                  <a:pt x="200161" y="448861"/>
                  <a:pt x="274202" y="472838"/>
                  <a:pt x="214929" y="453082"/>
                </a:cubicBezTo>
                <a:cubicBezTo>
                  <a:pt x="168243" y="383053"/>
                  <a:pt x="245143" y="491538"/>
                  <a:pt x="149026" y="395417"/>
                </a:cubicBezTo>
                <a:cubicBezTo>
                  <a:pt x="140788" y="387179"/>
                  <a:pt x="131771" y="379653"/>
                  <a:pt x="124313" y="370703"/>
                </a:cubicBezTo>
                <a:cubicBezTo>
                  <a:pt x="117975" y="363097"/>
                  <a:pt x="116233" y="351237"/>
                  <a:pt x="107837" y="345990"/>
                </a:cubicBezTo>
                <a:cubicBezTo>
                  <a:pt x="93110" y="336786"/>
                  <a:pt x="74886" y="335006"/>
                  <a:pt x="58410" y="329514"/>
                </a:cubicBezTo>
                <a:cubicBezTo>
                  <a:pt x="25882" y="318671"/>
                  <a:pt x="57037" y="322649"/>
                  <a:pt x="50172" y="313038"/>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5000368" y="2314832"/>
            <a:ext cx="543697" cy="718155"/>
          </a:xfrm>
          <a:custGeom>
            <a:avLst/>
            <a:gdLst>
              <a:gd name="connsiteX0" fmla="*/ 370702 w 543697"/>
              <a:gd name="connsiteY0" fmla="*/ 716692 h 718155"/>
              <a:gd name="connsiteX1" fmla="*/ 82378 w 543697"/>
              <a:gd name="connsiteY1" fmla="*/ 708454 h 718155"/>
              <a:gd name="connsiteX2" fmla="*/ 57664 w 543697"/>
              <a:gd name="connsiteY2" fmla="*/ 700217 h 718155"/>
              <a:gd name="connsiteX3" fmla="*/ 24713 w 543697"/>
              <a:gd name="connsiteY3" fmla="*/ 650790 h 718155"/>
              <a:gd name="connsiteX4" fmla="*/ 0 w 543697"/>
              <a:gd name="connsiteY4" fmla="*/ 568411 h 718155"/>
              <a:gd name="connsiteX5" fmla="*/ 16475 w 543697"/>
              <a:gd name="connsiteY5" fmla="*/ 469557 h 718155"/>
              <a:gd name="connsiteX6" fmla="*/ 49427 w 543697"/>
              <a:gd name="connsiteY6" fmla="*/ 420130 h 718155"/>
              <a:gd name="connsiteX7" fmla="*/ 65902 w 543697"/>
              <a:gd name="connsiteY7" fmla="*/ 395417 h 718155"/>
              <a:gd name="connsiteX8" fmla="*/ 90616 w 543697"/>
              <a:gd name="connsiteY8" fmla="*/ 337752 h 718155"/>
              <a:gd name="connsiteX9" fmla="*/ 107091 w 543697"/>
              <a:gd name="connsiteY9" fmla="*/ 288325 h 718155"/>
              <a:gd name="connsiteX10" fmla="*/ 115329 w 543697"/>
              <a:gd name="connsiteY10" fmla="*/ 263611 h 718155"/>
              <a:gd name="connsiteX11" fmla="*/ 115329 w 543697"/>
              <a:gd name="connsiteY11" fmla="*/ 24714 h 718155"/>
              <a:gd name="connsiteX12" fmla="*/ 140043 w 543697"/>
              <a:gd name="connsiteY12" fmla="*/ 16476 h 718155"/>
              <a:gd name="connsiteX13" fmla="*/ 172994 w 543697"/>
              <a:gd name="connsiteY13" fmla="*/ 0 h 718155"/>
              <a:gd name="connsiteX14" fmla="*/ 354227 w 543697"/>
              <a:gd name="connsiteY14" fmla="*/ 8238 h 718155"/>
              <a:gd name="connsiteX15" fmla="*/ 378940 w 543697"/>
              <a:gd name="connsiteY15" fmla="*/ 16476 h 718155"/>
              <a:gd name="connsiteX16" fmla="*/ 428367 w 543697"/>
              <a:gd name="connsiteY16" fmla="*/ 49427 h 718155"/>
              <a:gd name="connsiteX17" fmla="*/ 469556 w 543697"/>
              <a:gd name="connsiteY17" fmla="*/ 90617 h 718155"/>
              <a:gd name="connsiteX18" fmla="*/ 502508 w 543697"/>
              <a:gd name="connsiteY18" fmla="*/ 148282 h 718155"/>
              <a:gd name="connsiteX19" fmla="*/ 510746 w 543697"/>
              <a:gd name="connsiteY19" fmla="*/ 189471 h 718155"/>
              <a:gd name="connsiteX20" fmla="*/ 527221 w 543697"/>
              <a:gd name="connsiteY20" fmla="*/ 214184 h 718155"/>
              <a:gd name="connsiteX21" fmla="*/ 543697 w 543697"/>
              <a:gd name="connsiteY21" fmla="*/ 296563 h 718155"/>
              <a:gd name="connsiteX22" fmla="*/ 535459 w 543697"/>
              <a:gd name="connsiteY22" fmla="*/ 444844 h 718155"/>
              <a:gd name="connsiteX23" fmla="*/ 518983 w 543697"/>
              <a:gd name="connsiteY23" fmla="*/ 494271 h 718155"/>
              <a:gd name="connsiteX24" fmla="*/ 510746 w 543697"/>
              <a:gd name="connsiteY24" fmla="*/ 518984 h 718155"/>
              <a:gd name="connsiteX25" fmla="*/ 502508 w 543697"/>
              <a:gd name="connsiteY25" fmla="*/ 551936 h 718155"/>
              <a:gd name="connsiteX26" fmla="*/ 469556 w 543697"/>
              <a:gd name="connsiteY26" fmla="*/ 617838 h 718155"/>
              <a:gd name="connsiteX27" fmla="*/ 420129 w 543697"/>
              <a:gd name="connsiteY27" fmla="*/ 650790 h 718155"/>
              <a:gd name="connsiteX28" fmla="*/ 370702 w 543697"/>
              <a:gd name="connsiteY28" fmla="*/ 667265 h 718155"/>
              <a:gd name="connsiteX29" fmla="*/ 329513 w 543697"/>
              <a:gd name="connsiteY29" fmla="*/ 716692 h 718155"/>
              <a:gd name="connsiteX30" fmla="*/ 370702 w 543697"/>
              <a:gd name="connsiteY30" fmla="*/ 716692 h 7181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543697" h="718155">
                <a:moveTo>
                  <a:pt x="370702" y="716692"/>
                </a:moveTo>
                <a:cubicBezTo>
                  <a:pt x="329513" y="715319"/>
                  <a:pt x="178392" y="713507"/>
                  <a:pt x="82378" y="708454"/>
                </a:cubicBezTo>
                <a:cubicBezTo>
                  <a:pt x="73706" y="707998"/>
                  <a:pt x="63804" y="706357"/>
                  <a:pt x="57664" y="700217"/>
                </a:cubicBezTo>
                <a:cubicBezTo>
                  <a:pt x="43662" y="686216"/>
                  <a:pt x="24713" y="650790"/>
                  <a:pt x="24713" y="650790"/>
                </a:cubicBezTo>
                <a:cubicBezTo>
                  <a:pt x="4657" y="590622"/>
                  <a:pt x="12449" y="618212"/>
                  <a:pt x="0" y="568411"/>
                </a:cubicBezTo>
                <a:cubicBezTo>
                  <a:pt x="1512" y="554798"/>
                  <a:pt x="3057" y="493709"/>
                  <a:pt x="16475" y="469557"/>
                </a:cubicBezTo>
                <a:cubicBezTo>
                  <a:pt x="26092" y="452248"/>
                  <a:pt x="38443" y="436606"/>
                  <a:pt x="49427" y="420130"/>
                </a:cubicBezTo>
                <a:lnTo>
                  <a:pt x="65902" y="395417"/>
                </a:lnTo>
                <a:cubicBezTo>
                  <a:pt x="87695" y="308244"/>
                  <a:pt x="58106" y="410900"/>
                  <a:pt x="90616" y="337752"/>
                </a:cubicBezTo>
                <a:cubicBezTo>
                  <a:pt x="97669" y="321882"/>
                  <a:pt x="101599" y="304801"/>
                  <a:pt x="107091" y="288325"/>
                </a:cubicBezTo>
                <a:lnTo>
                  <a:pt x="115329" y="263611"/>
                </a:lnTo>
                <a:cubicBezTo>
                  <a:pt x="111815" y="207383"/>
                  <a:pt x="98056" y="85167"/>
                  <a:pt x="115329" y="24714"/>
                </a:cubicBezTo>
                <a:cubicBezTo>
                  <a:pt x="117715" y="16365"/>
                  <a:pt x="132062" y="19897"/>
                  <a:pt x="140043" y="16476"/>
                </a:cubicBezTo>
                <a:cubicBezTo>
                  <a:pt x="151330" y="11639"/>
                  <a:pt x="162010" y="5492"/>
                  <a:pt x="172994" y="0"/>
                </a:cubicBezTo>
                <a:cubicBezTo>
                  <a:pt x="233405" y="2746"/>
                  <a:pt x="293946" y="3415"/>
                  <a:pt x="354227" y="8238"/>
                </a:cubicBezTo>
                <a:cubicBezTo>
                  <a:pt x="362883" y="8930"/>
                  <a:pt x="371349" y="12259"/>
                  <a:pt x="378940" y="16476"/>
                </a:cubicBezTo>
                <a:cubicBezTo>
                  <a:pt x="396249" y="26092"/>
                  <a:pt x="428367" y="49427"/>
                  <a:pt x="428367" y="49427"/>
                </a:cubicBezTo>
                <a:cubicBezTo>
                  <a:pt x="472301" y="115328"/>
                  <a:pt x="414640" y="35701"/>
                  <a:pt x="469556" y="90617"/>
                </a:cubicBezTo>
                <a:cubicBezTo>
                  <a:pt x="481202" y="102263"/>
                  <a:pt x="496046" y="135357"/>
                  <a:pt x="502508" y="148282"/>
                </a:cubicBezTo>
                <a:cubicBezTo>
                  <a:pt x="505254" y="162012"/>
                  <a:pt x="505830" y="176361"/>
                  <a:pt x="510746" y="189471"/>
                </a:cubicBezTo>
                <a:cubicBezTo>
                  <a:pt x="514222" y="198741"/>
                  <a:pt x="524309" y="204721"/>
                  <a:pt x="527221" y="214184"/>
                </a:cubicBezTo>
                <a:cubicBezTo>
                  <a:pt x="535456" y="240949"/>
                  <a:pt x="543697" y="296563"/>
                  <a:pt x="543697" y="296563"/>
                </a:cubicBezTo>
                <a:cubicBezTo>
                  <a:pt x="540951" y="345990"/>
                  <a:pt x="541599" y="395723"/>
                  <a:pt x="535459" y="444844"/>
                </a:cubicBezTo>
                <a:cubicBezTo>
                  <a:pt x="533305" y="462077"/>
                  <a:pt x="524475" y="477795"/>
                  <a:pt x="518983" y="494271"/>
                </a:cubicBezTo>
                <a:cubicBezTo>
                  <a:pt x="516237" y="502509"/>
                  <a:pt x="512852" y="510560"/>
                  <a:pt x="510746" y="518984"/>
                </a:cubicBezTo>
                <a:cubicBezTo>
                  <a:pt x="508000" y="529968"/>
                  <a:pt x="506863" y="541485"/>
                  <a:pt x="502508" y="551936"/>
                </a:cubicBezTo>
                <a:cubicBezTo>
                  <a:pt x="493062" y="574607"/>
                  <a:pt x="489991" y="604214"/>
                  <a:pt x="469556" y="617838"/>
                </a:cubicBezTo>
                <a:cubicBezTo>
                  <a:pt x="453080" y="628822"/>
                  <a:pt x="438914" y="644528"/>
                  <a:pt x="420129" y="650790"/>
                </a:cubicBezTo>
                <a:lnTo>
                  <a:pt x="370702" y="667265"/>
                </a:lnTo>
                <a:cubicBezTo>
                  <a:pt x="352486" y="685482"/>
                  <a:pt x="340981" y="693757"/>
                  <a:pt x="329513" y="716692"/>
                </a:cubicBezTo>
                <a:cubicBezTo>
                  <a:pt x="328285" y="719148"/>
                  <a:pt x="411891" y="718065"/>
                  <a:pt x="370702" y="716692"/>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6318422" y="3105665"/>
            <a:ext cx="1095632" cy="659027"/>
          </a:xfrm>
          <a:custGeom>
            <a:avLst/>
            <a:gdLst>
              <a:gd name="connsiteX0" fmla="*/ 181232 w 1095632"/>
              <a:gd name="connsiteY0" fmla="*/ 609600 h 659027"/>
              <a:gd name="connsiteX1" fmla="*/ 140043 w 1095632"/>
              <a:gd name="connsiteY1" fmla="*/ 584886 h 659027"/>
              <a:gd name="connsiteX2" fmla="*/ 123567 w 1095632"/>
              <a:gd name="connsiteY2" fmla="*/ 560173 h 659027"/>
              <a:gd name="connsiteX3" fmla="*/ 98854 w 1095632"/>
              <a:gd name="connsiteY3" fmla="*/ 543697 h 659027"/>
              <a:gd name="connsiteX4" fmla="*/ 65902 w 1095632"/>
              <a:gd name="connsiteY4" fmla="*/ 494270 h 659027"/>
              <a:gd name="connsiteX5" fmla="*/ 49427 w 1095632"/>
              <a:gd name="connsiteY5" fmla="*/ 469557 h 659027"/>
              <a:gd name="connsiteX6" fmla="*/ 24713 w 1095632"/>
              <a:gd name="connsiteY6" fmla="*/ 444843 h 659027"/>
              <a:gd name="connsiteX7" fmla="*/ 8237 w 1095632"/>
              <a:gd name="connsiteY7" fmla="*/ 395416 h 659027"/>
              <a:gd name="connsiteX8" fmla="*/ 0 w 1095632"/>
              <a:gd name="connsiteY8" fmla="*/ 370703 h 659027"/>
              <a:gd name="connsiteX9" fmla="*/ 16475 w 1095632"/>
              <a:gd name="connsiteY9" fmla="*/ 247135 h 659027"/>
              <a:gd name="connsiteX10" fmla="*/ 65902 w 1095632"/>
              <a:gd name="connsiteY10" fmla="*/ 189470 h 659027"/>
              <a:gd name="connsiteX11" fmla="*/ 90616 w 1095632"/>
              <a:gd name="connsiteY11" fmla="*/ 172994 h 659027"/>
              <a:gd name="connsiteX12" fmla="*/ 115329 w 1095632"/>
              <a:gd name="connsiteY12" fmla="*/ 148281 h 659027"/>
              <a:gd name="connsiteX13" fmla="*/ 148281 w 1095632"/>
              <a:gd name="connsiteY13" fmla="*/ 131805 h 659027"/>
              <a:gd name="connsiteX14" fmla="*/ 181232 w 1095632"/>
              <a:gd name="connsiteY14" fmla="*/ 107092 h 659027"/>
              <a:gd name="connsiteX15" fmla="*/ 296562 w 1095632"/>
              <a:gd name="connsiteY15" fmla="*/ 49427 h 659027"/>
              <a:gd name="connsiteX16" fmla="*/ 354227 w 1095632"/>
              <a:gd name="connsiteY16" fmla="*/ 24713 h 659027"/>
              <a:gd name="connsiteX17" fmla="*/ 403654 w 1095632"/>
              <a:gd name="connsiteY17" fmla="*/ 16476 h 659027"/>
              <a:gd name="connsiteX18" fmla="*/ 494270 w 1095632"/>
              <a:gd name="connsiteY18" fmla="*/ 0 h 659027"/>
              <a:gd name="connsiteX19" fmla="*/ 832021 w 1095632"/>
              <a:gd name="connsiteY19" fmla="*/ 8238 h 659027"/>
              <a:gd name="connsiteX20" fmla="*/ 856735 w 1095632"/>
              <a:gd name="connsiteY20" fmla="*/ 16476 h 659027"/>
              <a:gd name="connsiteX21" fmla="*/ 922637 w 1095632"/>
              <a:gd name="connsiteY21" fmla="*/ 32951 h 659027"/>
              <a:gd name="connsiteX22" fmla="*/ 947351 w 1095632"/>
              <a:gd name="connsiteY22" fmla="*/ 49427 h 659027"/>
              <a:gd name="connsiteX23" fmla="*/ 996778 w 1095632"/>
              <a:gd name="connsiteY23" fmla="*/ 74140 h 659027"/>
              <a:gd name="connsiteX24" fmla="*/ 1029729 w 1095632"/>
              <a:gd name="connsiteY24" fmla="*/ 131805 h 659027"/>
              <a:gd name="connsiteX25" fmla="*/ 1037967 w 1095632"/>
              <a:gd name="connsiteY25" fmla="*/ 156519 h 659027"/>
              <a:gd name="connsiteX26" fmla="*/ 1062681 w 1095632"/>
              <a:gd name="connsiteY26" fmla="*/ 189470 h 659027"/>
              <a:gd name="connsiteX27" fmla="*/ 1070919 w 1095632"/>
              <a:gd name="connsiteY27" fmla="*/ 230659 h 659027"/>
              <a:gd name="connsiteX28" fmla="*/ 1079156 w 1095632"/>
              <a:gd name="connsiteY28" fmla="*/ 263611 h 659027"/>
              <a:gd name="connsiteX29" fmla="*/ 1095632 w 1095632"/>
              <a:gd name="connsiteY29" fmla="*/ 354227 h 659027"/>
              <a:gd name="connsiteX30" fmla="*/ 1087394 w 1095632"/>
              <a:gd name="connsiteY30" fmla="*/ 469557 h 659027"/>
              <a:gd name="connsiteX31" fmla="*/ 1062681 w 1095632"/>
              <a:gd name="connsiteY31" fmla="*/ 494270 h 659027"/>
              <a:gd name="connsiteX32" fmla="*/ 1021492 w 1095632"/>
              <a:gd name="connsiteY32" fmla="*/ 535459 h 659027"/>
              <a:gd name="connsiteX33" fmla="*/ 939113 w 1095632"/>
              <a:gd name="connsiteY33" fmla="*/ 593124 h 659027"/>
              <a:gd name="connsiteX34" fmla="*/ 889686 w 1095632"/>
              <a:gd name="connsiteY34" fmla="*/ 609600 h 659027"/>
              <a:gd name="connsiteX35" fmla="*/ 856735 w 1095632"/>
              <a:gd name="connsiteY35" fmla="*/ 617838 h 659027"/>
              <a:gd name="connsiteX36" fmla="*/ 823783 w 1095632"/>
              <a:gd name="connsiteY36" fmla="*/ 634313 h 659027"/>
              <a:gd name="connsiteX37" fmla="*/ 766119 w 1095632"/>
              <a:gd name="connsiteY37" fmla="*/ 650789 h 659027"/>
              <a:gd name="connsiteX38" fmla="*/ 741405 w 1095632"/>
              <a:gd name="connsiteY38" fmla="*/ 659027 h 659027"/>
              <a:gd name="connsiteX39" fmla="*/ 436605 w 1095632"/>
              <a:gd name="connsiteY39" fmla="*/ 650789 h 659027"/>
              <a:gd name="connsiteX40" fmla="*/ 354227 w 1095632"/>
              <a:gd name="connsiteY40" fmla="*/ 626076 h 659027"/>
              <a:gd name="connsiteX41" fmla="*/ 181232 w 1095632"/>
              <a:gd name="connsiteY41" fmla="*/ 609600 h 6590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1095632" h="659027">
                <a:moveTo>
                  <a:pt x="181232" y="609600"/>
                </a:moveTo>
                <a:cubicBezTo>
                  <a:pt x="145535" y="602735"/>
                  <a:pt x="152200" y="595306"/>
                  <a:pt x="140043" y="584886"/>
                </a:cubicBezTo>
                <a:cubicBezTo>
                  <a:pt x="132526" y="578443"/>
                  <a:pt x="130568" y="567174"/>
                  <a:pt x="123567" y="560173"/>
                </a:cubicBezTo>
                <a:cubicBezTo>
                  <a:pt x="116566" y="553172"/>
                  <a:pt x="107092" y="549189"/>
                  <a:pt x="98854" y="543697"/>
                </a:cubicBezTo>
                <a:lnTo>
                  <a:pt x="65902" y="494270"/>
                </a:lnTo>
                <a:cubicBezTo>
                  <a:pt x="60410" y="486032"/>
                  <a:pt x="56428" y="476558"/>
                  <a:pt x="49427" y="469557"/>
                </a:cubicBezTo>
                <a:lnTo>
                  <a:pt x="24713" y="444843"/>
                </a:lnTo>
                <a:lnTo>
                  <a:pt x="8237" y="395416"/>
                </a:lnTo>
                <a:lnTo>
                  <a:pt x="0" y="370703"/>
                </a:lnTo>
                <a:cubicBezTo>
                  <a:pt x="278" y="367368"/>
                  <a:pt x="60" y="275860"/>
                  <a:pt x="16475" y="247135"/>
                </a:cubicBezTo>
                <a:cubicBezTo>
                  <a:pt x="26390" y="229784"/>
                  <a:pt x="49969" y="202747"/>
                  <a:pt x="65902" y="189470"/>
                </a:cubicBezTo>
                <a:cubicBezTo>
                  <a:pt x="73508" y="183132"/>
                  <a:pt x="83010" y="179332"/>
                  <a:pt x="90616" y="172994"/>
                </a:cubicBezTo>
                <a:cubicBezTo>
                  <a:pt x="99566" y="165536"/>
                  <a:pt x="105849" y="155052"/>
                  <a:pt x="115329" y="148281"/>
                </a:cubicBezTo>
                <a:cubicBezTo>
                  <a:pt x="125322" y="141143"/>
                  <a:pt x="137867" y="138314"/>
                  <a:pt x="148281" y="131805"/>
                </a:cubicBezTo>
                <a:cubicBezTo>
                  <a:pt x="159924" y="124528"/>
                  <a:pt x="169649" y="114463"/>
                  <a:pt x="181232" y="107092"/>
                </a:cubicBezTo>
                <a:cubicBezTo>
                  <a:pt x="241780" y="68561"/>
                  <a:pt x="232976" y="78330"/>
                  <a:pt x="296562" y="49427"/>
                </a:cubicBezTo>
                <a:cubicBezTo>
                  <a:pt x="320653" y="38477"/>
                  <a:pt x="329620" y="30181"/>
                  <a:pt x="354227" y="24713"/>
                </a:cubicBezTo>
                <a:cubicBezTo>
                  <a:pt x="370532" y="21090"/>
                  <a:pt x="387221" y="19464"/>
                  <a:pt x="403654" y="16476"/>
                </a:cubicBezTo>
                <a:cubicBezTo>
                  <a:pt x="530395" y="-6567"/>
                  <a:pt x="348512" y="24293"/>
                  <a:pt x="494270" y="0"/>
                </a:cubicBezTo>
                <a:cubicBezTo>
                  <a:pt x="606854" y="2746"/>
                  <a:pt x="719520" y="3124"/>
                  <a:pt x="832021" y="8238"/>
                </a:cubicBezTo>
                <a:cubicBezTo>
                  <a:pt x="840696" y="8632"/>
                  <a:pt x="848311" y="14370"/>
                  <a:pt x="856735" y="16476"/>
                </a:cubicBezTo>
                <a:cubicBezTo>
                  <a:pt x="875540" y="21177"/>
                  <a:pt x="903804" y="23534"/>
                  <a:pt x="922637" y="32951"/>
                </a:cubicBezTo>
                <a:cubicBezTo>
                  <a:pt x="931493" y="37379"/>
                  <a:pt x="938495" y="44999"/>
                  <a:pt x="947351" y="49427"/>
                </a:cubicBezTo>
                <a:cubicBezTo>
                  <a:pt x="1015572" y="83538"/>
                  <a:pt x="925941" y="26918"/>
                  <a:pt x="996778" y="74140"/>
                </a:cubicBezTo>
                <a:cubicBezTo>
                  <a:pt x="1013325" y="98961"/>
                  <a:pt x="1017187" y="102539"/>
                  <a:pt x="1029729" y="131805"/>
                </a:cubicBezTo>
                <a:cubicBezTo>
                  <a:pt x="1033150" y="139787"/>
                  <a:pt x="1033659" y="148980"/>
                  <a:pt x="1037967" y="156519"/>
                </a:cubicBezTo>
                <a:cubicBezTo>
                  <a:pt x="1044779" y="168440"/>
                  <a:pt x="1054443" y="178486"/>
                  <a:pt x="1062681" y="189470"/>
                </a:cubicBezTo>
                <a:cubicBezTo>
                  <a:pt x="1065427" y="203200"/>
                  <a:pt x="1067882" y="216991"/>
                  <a:pt x="1070919" y="230659"/>
                </a:cubicBezTo>
                <a:cubicBezTo>
                  <a:pt x="1073375" y="241711"/>
                  <a:pt x="1077131" y="252472"/>
                  <a:pt x="1079156" y="263611"/>
                </a:cubicBezTo>
                <a:cubicBezTo>
                  <a:pt x="1098829" y="371819"/>
                  <a:pt x="1076951" y="279503"/>
                  <a:pt x="1095632" y="354227"/>
                </a:cubicBezTo>
                <a:cubicBezTo>
                  <a:pt x="1092886" y="392670"/>
                  <a:pt x="1096221" y="432040"/>
                  <a:pt x="1087394" y="469557"/>
                </a:cubicBezTo>
                <a:cubicBezTo>
                  <a:pt x="1084726" y="480897"/>
                  <a:pt x="1070139" y="485320"/>
                  <a:pt x="1062681" y="494270"/>
                </a:cubicBezTo>
                <a:cubicBezTo>
                  <a:pt x="1023914" y="540790"/>
                  <a:pt x="1071241" y="499924"/>
                  <a:pt x="1021492" y="535459"/>
                </a:cubicBezTo>
                <a:cubicBezTo>
                  <a:pt x="1005043" y="547208"/>
                  <a:pt x="953318" y="588389"/>
                  <a:pt x="939113" y="593124"/>
                </a:cubicBezTo>
                <a:cubicBezTo>
                  <a:pt x="922637" y="598616"/>
                  <a:pt x="906534" y="605388"/>
                  <a:pt x="889686" y="609600"/>
                </a:cubicBezTo>
                <a:cubicBezTo>
                  <a:pt x="878702" y="612346"/>
                  <a:pt x="867336" y="613863"/>
                  <a:pt x="856735" y="617838"/>
                </a:cubicBezTo>
                <a:cubicBezTo>
                  <a:pt x="845237" y="622150"/>
                  <a:pt x="835324" y="630116"/>
                  <a:pt x="823783" y="634313"/>
                </a:cubicBezTo>
                <a:cubicBezTo>
                  <a:pt x="804996" y="641145"/>
                  <a:pt x="785266" y="645045"/>
                  <a:pt x="766119" y="650789"/>
                </a:cubicBezTo>
                <a:cubicBezTo>
                  <a:pt x="757802" y="653284"/>
                  <a:pt x="749643" y="656281"/>
                  <a:pt x="741405" y="659027"/>
                </a:cubicBezTo>
                <a:cubicBezTo>
                  <a:pt x="639805" y="656281"/>
                  <a:pt x="538121" y="655741"/>
                  <a:pt x="436605" y="650789"/>
                </a:cubicBezTo>
                <a:cubicBezTo>
                  <a:pt x="411074" y="649544"/>
                  <a:pt x="377168" y="628944"/>
                  <a:pt x="354227" y="626076"/>
                </a:cubicBezTo>
                <a:cubicBezTo>
                  <a:pt x="203348" y="607216"/>
                  <a:pt x="216929" y="616465"/>
                  <a:pt x="181232" y="609600"/>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MOSFET Minimum Noise Factor (step-4 &amp; 5)</a:t>
            </a:r>
            <a:endParaRPr lang="en-US" dirty="0"/>
          </a:p>
        </p:txBody>
      </p:sp>
      <mc:AlternateContent xmlns:mc="http://schemas.openxmlformats.org/markup-compatibility/2006" xmlns:a14="http://schemas.microsoft.com/office/drawing/2010/main">
        <mc:Choice Requires="a14">
          <p:sp>
            <p:nvSpPr>
              <p:cNvPr id="27" name="TextBox 26"/>
              <p:cNvSpPr txBox="1"/>
              <p:nvPr/>
            </p:nvSpPr>
            <p:spPr>
              <a:xfrm>
                <a:off x="3505200" y="1371599"/>
                <a:ext cx="5029200" cy="1641924"/>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1600" b="1" i="1" smtClean="0">
                              <a:solidFill>
                                <a:srgbClr val="000000"/>
                              </a:solidFill>
                              <a:latin typeface="Cambria Math"/>
                              <a:ea typeface="Cambria Math"/>
                            </a:rPr>
                          </m:ctrlPr>
                        </m:sSubPr>
                        <m:e>
                          <m:r>
                            <a:rPr lang="en-US" sz="1600" b="1" i="0" smtClean="0">
                              <a:solidFill>
                                <a:srgbClr val="000000"/>
                              </a:solidFill>
                              <a:latin typeface="Cambria Math"/>
                              <a:ea typeface="Cambria Math"/>
                            </a:rPr>
                            <m:t>𝐑</m:t>
                          </m:r>
                        </m:e>
                        <m:sub>
                          <m:r>
                            <a:rPr lang="en-US" sz="1600" b="1" i="0" smtClean="0">
                              <a:solidFill>
                                <a:srgbClr val="000000"/>
                              </a:solidFill>
                              <a:latin typeface="Cambria Math"/>
                              <a:ea typeface="Cambria Math"/>
                            </a:rPr>
                            <m:t>𝐧</m:t>
                          </m:r>
                        </m:sub>
                      </m:sSub>
                      <m:r>
                        <a:rPr lang="en-US" sz="1600" b="1">
                          <a:solidFill>
                            <a:srgbClr val="000000"/>
                          </a:solidFill>
                          <a:latin typeface="Cambria Math"/>
                        </a:rPr>
                        <m:t>=</m:t>
                      </m:r>
                      <m:f>
                        <m:fPr>
                          <m:ctrlPr>
                            <a:rPr lang="en-US" sz="1600" b="1" i="1" dirty="0">
                              <a:solidFill>
                                <a:srgbClr val="000000"/>
                              </a:solidFill>
                              <a:latin typeface="Cambria Math"/>
                            </a:rPr>
                          </m:ctrlPr>
                        </m:fPr>
                        <m:num>
                          <m:acc>
                            <m:accPr>
                              <m:chr m:val="̅"/>
                              <m:ctrlPr>
                                <a:rPr lang="en-US" sz="1600" b="1" i="1">
                                  <a:solidFill>
                                    <a:srgbClr val="000000"/>
                                  </a:solidFill>
                                  <a:latin typeface="Cambria Math"/>
                                </a:rPr>
                              </m:ctrlPr>
                            </m:accPr>
                            <m:e>
                              <m:sSup>
                                <m:sSupPr>
                                  <m:ctrlPr>
                                    <a:rPr lang="en-US" sz="1600" b="1" i="1">
                                      <a:solidFill>
                                        <a:srgbClr val="000000"/>
                                      </a:solidFill>
                                      <a:latin typeface="Cambria Math"/>
                                    </a:rPr>
                                  </m:ctrlPr>
                                </m:sSupPr>
                                <m:e>
                                  <m:sSub>
                                    <m:sSubPr>
                                      <m:ctrlPr>
                                        <a:rPr lang="en-US" sz="1600" b="1" i="1">
                                          <a:solidFill>
                                            <a:srgbClr val="000000"/>
                                          </a:solidFill>
                                          <a:latin typeface="Cambria Math"/>
                                        </a:rPr>
                                      </m:ctrlPr>
                                    </m:sSubPr>
                                    <m:e>
                                      <m:r>
                                        <a:rPr lang="en-US" sz="1600" b="1">
                                          <a:solidFill>
                                            <a:srgbClr val="000000"/>
                                          </a:solidFill>
                                          <a:latin typeface="Cambria Math"/>
                                        </a:rPr>
                                        <m:t>𝐯</m:t>
                                      </m:r>
                                    </m:e>
                                    <m:sub>
                                      <m:r>
                                        <a:rPr lang="en-US" sz="1600" b="1">
                                          <a:solidFill>
                                            <a:srgbClr val="000000"/>
                                          </a:solidFill>
                                          <a:latin typeface="Cambria Math"/>
                                        </a:rPr>
                                        <m:t>𝐧</m:t>
                                      </m:r>
                                    </m:sub>
                                  </m:sSub>
                                </m:e>
                                <m:sup>
                                  <m:r>
                                    <a:rPr lang="en-US" sz="1600" b="1">
                                      <a:solidFill>
                                        <a:srgbClr val="000000"/>
                                      </a:solidFill>
                                      <a:latin typeface="Cambria Math"/>
                                    </a:rPr>
                                    <m:t>𝟐</m:t>
                                  </m:r>
                                </m:sup>
                              </m:sSup>
                            </m:e>
                          </m:acc>
                        </m:num>
                        <m:den>
                          <m:r>
                            <a:rPr lang="en-US" sz="1600" b="1" dirty="0">
                              <a:solidFill>
                                <a:srgbClr val="000000"/>
                              </a:solidFill>
                              <a:latin typeface="Cambria Math"/>
                            </a:rPr>
                            <m:t>𝟒𝐤𝐓</m:t>
                          </m:r>
                          <m:r>
                            <a:rPr lang="en-US" sz="1600" b="1" dirty="0">
                              <a:solidFill>
                                <a:srgbClr val="000000"/>
                              </a:solidFill>
                              <a:latin typeface="Cambria Math"/>
                              <a:ea typeface="Cambria Math"/>
                            </a:rPr>
                            <m:t>∆</m:t>
                          </m:r>
                          <m:r>
                            <a:rPr lang="en-US" sz="1600" b="1" dirty="0">
                              <a:solidFill>
                                <a:srgbClr val="000000"/>
                              </a:solidFill>
                              <a:latin typeface="Cambria Math"/>
                              <a:ea typeface="Cambria Math"/>
                            </a:rPr>
                            <m:t>𝐟</m:t>
                          </m:r>
                        </m:den>
                      </m:f>
                      <m:r>
                        <a:rPr lang="en-US" sz="1600" b="1" i="1" dirty="0" smtClean="0">
                          <a:solidFill>
                            <a:srgbClr val="000000"/>
                          </a:solidFill>
                          <a:latin typeface="Cambria Math"/>
                          <a:ea typeface="Cambria Math"/>
                        </a:rPr>
                        <m:t>=</m:t>
                      </m:r>
                      <m:f>
                        <m:fPr>
                          <m:ctrlPr>
                            <a:rPr lang="en-US" sz="1600" b="1" i="1" dirty="0" smtClean="0">
                              <a:solidFill>
                                <a:srgbClr val="000000"/>
                              </a:solidFill>
                              <a:latin typeface="Cambria Math"/>
                              <a:ea typeface="Cambria Math"/>
                            </a:rPr>
                          </m:ctrlPr>
                        </m:fPr>
                        <m:num>
                          <m:sSup>
                            <m:sSupPr>
                              <m:ctrlPr>
                                <a:rPr lang="en-US" sz="1600" b="1" i="1" dirty="0" smtClean="0">
                                  <a:solidFill>
                                    <a:srgbClr val="000000"/>
                                  </a:solidFill>
                                  <a:latin typeface="Cambria Math"/>
                                  <a:ea typeface="Cambria Math"/>
                                </a:rPr>
                              </m:ctrlPr>
                            </m:sSupPr>
                            <m:e>
                              <m:acc>
                                <m:accPr>
                                  <m:chr m:val="̅"/>
                                  <m:ctrlPr>
                                    <a:rPr lang="en-US" sz="1600" b="1" i="1">
                                      <a:solidFill>
                                        <a:srgbClr val="000000"/>
                                      </a:solidFill>
                                      <a:latin typeface="Cambria Math"/>
                                    </a:rPr>
                                  </m:ctrlPr>
                                </m:accPr>
                                <m:e>
                                  <m:sSub>
                                    <m:sSubPr>
                                      <m:ctrlPr>
                                        <a:rPr lang="en-US" sz="1600" b="1" i="1">
                                          <a:solidFill>
                                            <a:srgbClr val="000000"/>
                                          </a:solidFill>
                                          <a:latin typeface="Cambria Math"/>
                                        </a:rPr>
                                      </m:ctrlPr>
                                    </m:sSubPr>
                                    <m:e>
                                      <m:r>
                                        <a:rPr lang="en-US" sz="1600" b="1">
                                          <a:solidFill>
                                            <a:srgbClr val="000000"/>
                                          </a:solidFill>
                                          <a:latin typeface="Cambria Math"/>
                                        </a:rPr>
                                        <m:t> </m:t>
                                      </m:r>
                                      <m:r>
                                        <a:rPr lang="en-US" sz="1600" b="1">
                                          <a:solidFill>
                                            <a:srgbClr val="000000"/>
                                          </a:solidFill>
                                          <a:latin typeface="Cambria Math"/>
                                        </a:rPr>
                                        <m:t>𝐯</m:t>
                                      </m:r>
                                    </m:e>
                                    <m:sub>
                                      <m:r>
                                        <a:rPr lang="en-US" sz="1600" b="1">
                                          <a:solidFill>
                                            <a:srgbClr val="000000"/>
                                          </a:solidFill>
                                          <a:latin typeface="Cambria Math"/>
                                        </a:rPr>
                                        <m:t>𝐧𝐠</m:t>
                                      </m:r>
                                    </m:sub>
                                  </m:sSub>
                                </m:e>
                              </m:acc>
                            </m:e>
                            <m:sup>
                              <m:r>
                                <a:rPr lang="en-US" sz="1600" b="1" i="1" dirty="0" smtClean="0">
                                  <a:solidFill>
                                    <a:srgbClr val="000000"/>
                                  </a:solidFill>
                                  <a:latin typeface="Cambria Math"/>
                                  <a:ea typeface="Cambria Math"/>
                                </a:rPr>
                                <m:t>𝟐</m:t>
                              </m:r>
                            </m:sup>
                          </m:sSup>
                          <m:r>
                            <a:rPr lang="en-US" sz="1600" b="1" i="1" dirty="0" smtClean="0">
                              <a:solidFill>
                                <a:srgbClr val="000000"/>
                              </a:solidFill>
                              <a:latin typeface="Cambria Math"/>
                              <a:ea typeface="Cambria Math"/>
                            </a:rPr>
                            <m:t>+</m:t>
                          </m:r>
                          <m:f>
                            <m:fPr>
                              <m:ctrlPr>
                                <a:rPr lang="en-US" sz="1600" b="1" i="1" dirty="0" smtClean="0">
                                  <a:solidFill>
                                    <a:srgbClr val="000000"/>
                                  </a:solidFill>
                                  <a:latin typeface="Cambria Math"/>
                                  <a:ea typeface="Cambria Math"/>
                                </a:rPr>
                              </m:ctrlPr>
                            </m:fPr>
                            <m:num>
                              <m:sSup>
                                <m:sSupPr>
                                  <m:ctrlPr>
                                    <a:rPr lang="en-US" sz="1600" b="1" i="1" dirty="0" smtClean="0">
                                      <a:solidFill>
                                        <a:srgbClr val="000000"/>
                                      </a:solidFill>
                                      <a:latin typeface="Cambria Math"/>
                                      <a:ea typeface="Cambria Math"/>
                                    </a:rPr>
                                  </m:ctrlPr>
                                </m:sSupPr>
                                <m:e>
                                  <m:acc>
                                    <m:accPr>
                                      <m:chr m:val="̅"/>
                                      <m:ctrlPr>
                                        <a:rPr lang="en-US" sz="1600" b="1" i="1">
                                          <a:solidFill>
                                            <a:srgbClr val="000000"/>
                                          </a:solidFill>
                                          <a:latin typeface="Cambria Math"/>
                                        </a:rPr>
                                      </m:ctrlPr>
                                    </m:accPr>
                                    <m:e>
                                      <m:sSub>
                                        <m:sSubPr>
                                          <m:ctrlPr>
                                            <a:rPr lang="en-US" sz="1600" b="1" i="1">
                                              <a:solidFill>
                                                <a:srgbClr val="000000"/>
                                              </a:solidFill>
                                              <a:latin typeface="Cambria Math"/>
                                            </a:rPr>
                                          </m:ctrlPr>
                                        </m:sSubPr>
                                        <m:e>
                                          <m:r>
                                            <a:rPr lang="en-US" sz="1600" b="1">
                                              <a:solidFill>
                                                <a:srgbClr val="000000"/>
                                              </a:solidFill>
                                              <a:latin typeface="Cambria Math"/>
                                            </a:rPr>
                                            <m:t>𝐢</m:t>
                                          </m:r>
                                        </m:e>
                                        <m:sub>
                                          <m:r>
                                            <a:rPr lang="en-US" sz="1600" b="1">
                                              <a:solidFill>
                                                <a:srgbClr val="000000"/>
                                              </a:solidFill>
                                              <a:latin typeface="Cambria Math"/>
                                            </a:rPr>
                                            <m:t>𝐧𝐝</m:t>
                                          </m:r>
                                        </m:sub>
                                      </m:sSub>
                                    </m:e>
                                  </m:acc>
                                </m:e>
                                <m:sup>
                                  <m:r>
                                    <a:rPr lang="en-US" sz="1600" b="1" i="1" dirty="0" smtClean="0">
                                      <a:solidFill>
                                        <a:srgbClr val="000000"/>
                                      </a:solidFill>
                                      <a:latin typeface="Cambria Math"/>
                                      <a:ea typeface="Cambria Math"/>
                                    </a:rPr>
                                    <m:t>𝟐</m:t>
                                  </m:r>
                                </m:sup>
                              </m:sSup>
                            </m:num>
                            <m:den>
                              <m:sSup>
                                <m:sSupPr>
                                  <m:ctrlPr>
                                    <a:rPr lang="en-US" sz="1600" b="1" i="1" dirty="0" smtClean="0">
                                      <a:solidFill>
                                        <a:srgbClr val="000000"/>
                                      </a:solidFill>
                                      <a:latin typeface="Cambria Math"/>
                                      <a:ea typeface="Cambria Math"/>
                                    </a:rPr>
                                  </m:ctrlPr>
                                </m:sSup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𝐠</m:t>
                                      </m:r>
                                    </m:e>
                                    <m:sub>
                                      <m:r>
                                        <a:rPr lang="en-US" sz="1600" b="1">
                                          <a:solidFill>
                                            <a:srgbClr val="000000"/>
                                          </a:solidFill>
                                          <a:latin typeface="Cambria Math"/>
                                          <a:ea typeface="Cambria Math"/>
                                        </a:rPr>
                                        <m:t>𝐦</m:t>
                                      </m:r>
                                    </m:sub>
                                  </m:sSub>
                                </m:e>
                                <m:sup>
                                  <m:r>
                                    <a:rPr lang="en-US" sz="1600" b="1" i="1" dirty="0" smtClean="0">
                                      <a:solidFill>
                                        <a:srgbClr val="000000"/>
                                      </a:solidFill>
                                      <a:latin typeface="Cambria Math"/>
                                      <a:ea typeface="Cambria Math"/>
                                    </a:rPr>
                                    <m:t>𝟐</m:t>
                                  </m:r>
                                </m:sup>
                              </m:sSup>
                            </m:den>
                          </m:f>
                        </m:num>
                        <m:den>
                          <m:r>
                            <a:rPr lang="en-US" sz="1600" b="1" dirty="0">
                              <a:solidFill>
                                <a:srgbClr val="000000"/>
                              </a:solidFill>
                              <a:latin typeface="Cambria Math"/>
                            </a:rPr>
                            <m:t>𝟒𝐤𝐓</m:t>
                          </m:r>
                          <m:r>
                            <a:rPr lang="en-US" sz="1600" b="1" dirty="0">
                              <a:solidFill>
                                <a:srgbClr val="000000"/>
                              </a:solidFill>
                              <a:latin typeface="Cambria Math"/>
                              <a:ea typeface="Cambria Math"/>
                            </a:rPr>
                            <m:t>∆</m:t>
                          </m:r>
                          <m:r>
                            <a:rPr lang="en-US" sz="1600" b="1" dirty="0">
                              <a:solidFill>
                                <a:srgbClr val="000000"/>
                              </a:solidFill>
                              <a:latin typeface="Cambria Math"/>
                              <a:ea typeface="Cambria Math"/>
                            </a:rPr>
                            <m:t>𝐟</m:t>
                          </m:r>
                        </m:den>
                      </m:f>
                      <m:r>
                        <a:rPr lang="en-US" sz="1600" b="1" i="1" dirty="0" smtClean="0">
                          <a:solidFill>
                            <a:srgbClr val="000000"/>
                          </a:solidFill>
                          <a:latin typeface="Cambria Math"/>
                          <a:ea typeface="Cambria Math"/>
                        </a:rPr>
                        <m:t>=</m:t>
                      </m:r>
                      <m:f>
                        <m:fPr>
                          <m:ctrlPr>
                            <a:rPr lang="en-US" sz="1600" b="1" i="1" dirty="0" smtClean="0">
                              <a:solidFill>
                                <a:srgbClr val="000000"/>
                              </a:solidFill>
                              <a:latin typeface="Cambria Math"/>
                              <a:ea typeface="Cambria Math"/>
                            </a:rPr>
                          </m:ctrlPr>
                        </m:fPr>
                        <m:num>
                          <m:r>
                            <a:rPr lang="en-US" sz="1600" b="1" i="0" smtClean="0">
                              <a:latin typeface="Cambria Math"/>
                              <a:ea typeface="Cambria Math"/>
                            </a:rPr>
                            <m:t>𝟒𝐤𝐓</m:t>
                          </m:r>
                          <m:sSub>
                            <m:sSubPr>
                              <m:ctrlPr>
                                <a:rPr lang="en-US" sz="1600" b="1" i="1" smtClean="0">
                                  <a:latin typeface="Cambria Math"/>
                                  <a:ea typeface="Cambria Math"/>
                                </a:rPr>
                              </m:ctrlPr>
                            </m:sSubPr>
                            <m:e>
                              <m:r>
                                <a:rPr lang="en-US" sz="1600" b="1" i="0" smtClean="0">
                                  <a:latin typeface="Cambria Math"/>
                                  <a:ea typeface="Cambria Math"/>
                                </a:rPr>
                                <m:t>𝐑</m:t>
                              </m:r>
                            </m:e>
                            <m:sub>
                              <m:r>
                                <a:rPr lang="en-US" sz="1600" b="1" i="0" smtClean="0">
                                  <a:latin typeface="Cambria Math"/>
                                  <a:ea typeface="Cambria Math"/>
                                </a:rPr>
                                <m:t>𝐠</m:t>
                              </m:r>
                            </m:sub>
                          </m:sSub>
                          <m:r>
                            <a:rPr lang="en-US" sz="1600" b="1" i="0" smtClean="0">
                              <a:latin typeface="Cambria Math"/>
                              <a:ea typeface="Cambria Math"/>
                            </a:rPr>
                            <m:t>∆</m:t>
                          </m:r>
                          <m:r>
                            <a:rPr lang="en-US" sz="1600" b="1" i="0" smtClean="0">
                              <a:latin typeface="Cambria Math"/>
                              <a:ea typeface="Cambria Math"/>
                            </a:rPr>
                            <m:t>𝐟</m:t>
                          </m:r>
                          <m:r>
                            <m:rPr>
                              <m:nor/>
                            </m:rPr>
                            <a:rPr lang="en-US" sz="1600" b="1" dirty="0" smtClean="0"/>
                            <m:t> </m:t>
                          </m:r>
                          <m:r>
                            <a:rPr lang="en-US" sz="1600" b="1" i="1" dirty="0" smtClean="0">
                              <a:latin typeface="Cambria Math"/>
                            </a:rPr>
                            <m:t>+</m:t>
                          </m:r>
                          <m:f>
                            <m:fPr>
                              <m:ctrlPr>
                                <a:rPr lang="en-US" sz="1600" b="1" i="1" dirty="0" smtClean="0">
                                  <a:latin typeface="Cambria Math"/>
                                </a:rPr>
                              </m:ctrlPr>
                            </m:fPr>
                            <m:num>
                              <m:r>
                                <a:rPr lang="en-US" sz="1600" b="1" i="0" smtClean="0">
                                  <a:latin typeface="Cambria Math"/>
                                  <a:ea typeface="Cambria Math"/>
                                </a:rPr>
                                <m:t>𝟒𝐤𝐓</m:t>
                              </m:r>
                              <m:r>
                                <a:rPr lang="en-US" sz="1600" b="1" i="0" smtClean="0">
                                  <a:latin typeface="Cambria Math"/>
                                  <a:ea typeface="Cambria Math"/>
                                </a:rPr>
                                <m:t>𝛄</m:t>
                              </m:r>
                              <m:sSub>
                                <m:sSubPr>
                                  <m:ctrlPr>
                                    <a:rPr lang="en-US" sz="1600" b="1" i="1" smtClean="0">
                                      <a:latin typeface="Cambria Math"/>
                                      <a:ea typeface="Cambria Math"/>
                                    </a:rPr>
                                  </m:ctrlPr>
                                </m:sSubPr>
                                <m:e>
                                  <m:r>
                                    <a:rPr lang="en-US" sz="1600" b="1" i="0" smtClean="0">
                                      <a:latin typeface="Cambria Math"/>
                                      <a:ea typeface="Cambria Math"/>
                                    </a:rPr>
                                    <m:t>𝐠</m:t>
                                  </m:r>
                                </m:e>
                                <m:sub>
                                  <m:r>
                                    <a:rPr lang="en-US" sz="1600" b="1" i="0" smtClean="0">
                                      <a:latin typeface="Cambria Math"/>
                                      <a:ea typeface="Cambria Math"/>
                                    </a:rPr>
                                    <m:t>𝐦</m:t>
                                  </m:r>
                                </m:sub>
                              </m:sSub>
                              <m:r>
                                <a:rPr lang="en-US" sz="1600" b="1" i="0" smtClean="0">
                                  <a:latin typeface="Cambria Math"/>
                                  <a:ea typeface="Cambria Math"/>
                                </a:rPr>
                                <m:t>∆</m:t>
                              </m:r>
                              <m:r>
                                <a:rPr lang="en-US" sz="1600" b="1" i="0" smtClean="0">
                                  <a:latin typeface="Cambria Math"/>
                                  <a:ea typeface="Cambria Math"/>
                                </a:rPr>
                                <m:t>𝐟</m:t>
                              </m:r>
                            </m:num>
                            <m:den>
                              <m:sSup>
                                <m:sSupPr>
                                  <m:ctrlPr>
                                    <a:rPr lang="en-US" sz="1600" b="1" i="1" dirty="0">
                                      <a:solidFill>
                                        <a:srgbClr val="000000"/>
                                      </a:solidFill>
                                      <a:latin typeface="Cambria Math"/>
                                      <a:ea typeface="Cambria Math"/>
                                    </a:rPr>
                                  </m:ctrlPr>
                                </m:sSup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𝐠</m:t>
                                      </m:r>
                                    </m:e>
                                    <m:sub>
                                      <m:r>
                                        <a:rPr lang="en-US" sz="1600" b="1">
                                          <a:solidFill>
                                            <a:srgbClr val="000000"/>
                                          </a:solidFill>
                                          <a:latin typeface="Cambria Math"/>
                                          <a:ea typeface="Cambria Math"/>
                                        </a:rPr>
                                        <m:t>𝐦</m:t>
                                      </m:r>
                                    </m:sub>
                                  </m:sSub>
                                </m:e>
                                <m:sup>
                                  <m:r>
                                    <a:rPr lang="en-US" sz="1600" b="1" i="1" dirty="0">
                                      <a:solidFill>
                                        <a:srgbClr val="000000"/>
                                      </a:solidFill>
                                      <a:latin typeface="Cambria Math"/>
                                      <a:ea typeface="Cambria Math"/>
                                    </a:rPr>
                                    <m:t>𝟐</m:t>
                                  </m:r>
                                </m:sup>
                              </m:sSup>
                            </m:den>
                          </m:f>
                        </m:num>
                        <m:den>
                          <m:r>
                            <a:rPr lang="en-US" sz="1600" b="1" dirty="0">
                              <a:solidFill>
                                <a:srgbClr val="000000"/>
                              </a:solidFill>
                              <a:latin typeface="Cambria Math"/>
                            </a:rPr>
                            <m:t>𝟒𝐤𝐓</m:t>
                          </m:r>
                          <m:r>
                            <a:rPr lang="en-US" sz="1600" b="1" dirty="0">
                              <a:solidFill>
                                <a:srgbClr val="000000"/>
                              </a:solidFill>
                              <a:latin typeface="Cambria Math"/>
                              <a:ea typeface="Cambria Math"/>
                            </a:rPr>
                            <m:t>∆</m:t>
                          </m:r>
                          <m:r>
                            <a:rPr lang="en-US" sz="1600" b="1" dirty="0">
                              <a:solidFill>
                                <a:srgbClr val="000000"/>
                              </a:solidFill>
                              <a:latin typeface="Cambria Math"/>
                              <a:ea typeface="Cambria Math"/>
                            </a:rPr>
                            <m:t>𝐟</m:t>
                          </m:r>
                        </m:den>
                      </m:f>
                    </m:oMath>
                  </m:oMathPara>
                </a14:m>
                <a:endParaRPr lang="en-US" sz="1600" b="1" i="1" dirty="0" smtClean="0">
                  <a:solidFill>
                    <a:srgbClr val="000000"/>
                  </a:solidFill>
                  <a:latin typeface="Cambria Math"/>
                  <a:ea typeface="Cambria Math"/>
                </a:endParaRPr>
              </a:p>
              <a:p>
                <a:endParaRPr lang="en-US" sz="1600" b="1" i="0" dirty="0" smtClean="0">
                  <a:solidFill>
                    <a:srgbClr val="000000"/>
                  </a:solidFill>
                  <a:latin typeface="Cambria Math"/>
                  <a:ea typeface="Cambria Math"/>
                </a:endParaRPr>
              </a:p>
              <a:p>
                <a:pPr/>
                <a14:m>
                  <m:oMathPara xmlns:m="http://schemas.openxmlformats.org/officeDocument/2006/math">
                    <m:oMathParaPr>
                      <m:jc m:val="left"/>
                    </m:oMathParaPr>
                    <m:oMath xmlns:m="http://schemas.openxmlformats.org/officeDocument/2006/math">
                      <m:r>
                        <a:rPr lang="en-US" sz="1600" b="1" i="0" dirty="0" smtClean="0">
                          <a:solidFill>
                            <a:srgbClr val="000000"/>
                          </a:solidFill>
                          <a:latin typeface="Cambria Math"/>
                          <a:ea typeface="Cambria Math"/>
                        </a:rPr>
                        <m:t>       =</m:t>
                      </m:r>
                      <m:sSub>
                        <m:sSubPr>
                          <m:ctrlPr>
                            <a:rPr lang="en-US" sz="1600" b="1" i="1" smtClean="0">
                              <a:solidFill>
                                <a:srgbClr val="000000"/>
                              </a:solidFill>
                              <a:latin typeface="Cambria Math"/>
                              <a:ea typeface="Cambria Math"/>
                            </a:rPr>
                          </m:ctrlPr>
                        </m:sSubPr>
                        <m:e>
                          <m:r>
                            <a:rPr lang="en-US" sz="1600" b="1">
                              <a:solidFill>
                                <a:srgbClr val="000000"/>
                              </a:solidFill>
                              <a:latin typeface="Cambria Math"/>
                              <a:ea typeface="Cambria Math"/>
                            </a:rPr>
                            <m:t>𝐑</m:t>
                          </m:r>
                        </m:e>
                        <m:sub>
                          <m:r>
                            <a:rPr lang="en-US" sz="1600" b="1" i="0" smtClean="0">
                              <a:solidFill>
                                <a:srgbClr val="000000"/>
                              </a:solidFill>
                              <a:latin typeface="Cambria Math"/>
                              <a:ea typeface="Cambria Math"/>
                            </a:rPr>
                            <m:t>𝐠</m:t>
                          </m:r>
                        </m:sub>
                      </m:sSub>
                      <m:r>
                        <a:rPr lang="en-US" sz="1600" b="1" i="1" smtClean="0">
                          <a:solidFill>
                            <a:srgbClr val="000000"/>
                          </a:solidFill>
                          <a:latin typeface="Cambria Math"/>
                          <a:ea typeface="Cambria Math"/>
                        </a:rPr>
                        <m:t>+</m:t>
                      </m:r>
                      <m:f>
                        <m:fPr>
                          <m:ctrlPr>
                            <a:rPr lang="en-US" sz="1600" b="1" i="1" smtClean="0">
                              <a:solidFill>
                                <a:srgbClr val="000000"/>
                              </a:solidFill>
                              <a:latin typeface="Cambria Math"/>
                              <a:ea typeface="Cambria Math"/>
                            </a:rPr>
                          </m:ctrlPr>
                        </m:fPr>
                        <m:num>
                          <m:r>
                            <a:rPr lang="en-US" sz="1600" b="1" i="0" smtClean="0">
                              <a:latin typeface="Cambria Math"/>
                              <a:ea typeface="Cambria Math"/>
                            </a:rPr>
                            <m:t>𝛄</m:t>
                          </m:r>
                        </m:num>
                        <m:den>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𝐠</m:t>
                              </m:r>
                            </m:e>
                            <m:sub>
                              <m:r>
                                <a:rPr lang="en-US" sz="1600" b="1">
                                  <a:solidFill>
                                    <a:srgbClr val="000000"/>
                                  </a:solidFill>
                                  <a:latin typeface="Cambria Math"/>
                                  <a:ea typeface="Cambria Math"/>
                                </a:rPr>
                                <m:t>𝐦</m:t>
                              </m:r>
                            </m:sub>
                          </m:sSub>
                        </m:den>
                      </m:f>
                      <m:r>
                        <a:rPr lang="en-US" sz="1600" b="1" i="1" smtClean="0">
                          <a:solidFill>
                            <a:srgbClr val="000000"/>
                          </a:solidFill>
                          <a:latin typeface="Cambria Math"/>
                          <a:ea typeface="Cambria Math"/>
                        </a:rPr>
                        <m:t>≈</m:t>
                      </m:r>
                      <m:f>
                        <m:fPr>
                          <m:ctrlPr>
                            <a:rPr lang="en-US" sz="1600" b="1" i="1">
                              <a:solidFill>
                                <a:srgbClr val="000000"/>
                              </a:solidFill>
                              <a:latin typeface="Cambria Math"/>
                              <a:ea typeface="Cambria Math"/>
                            </a:rPr>
                          </m:ctrlPr>
                        </m:fPr>
                        <m:num>
                          <m:r>
                            <a:rPr lang="en-US" sz="1600" b="1" i="0" smtClean="0">
                              <a:latin typeface="Cambria Math"/>
                              <a:ea typeface="Cambria Math"/>
                            </a:rPr>
                            <m:t>𝛄</m:t>
                          </m:r>
                        </m:num>
                        <m:den>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𝐠</m:t>
                              </m:r>
                            </m:e>
                            <m:sub>
                              <m:r>
                                <a:rPr lang="en-US" sz="1600" b="1">
                                  <a:solidFill>
                                    <a:srgbClr val="000000"/>
                                  </a:solidFill>
                                  <a:latin typeface="Cambria Math"/>
                                  <a:ea typeface="Cambria Math"/>
                                </a:rPr>
                                <m:t>𝐦</m:t>
                              </m:r>
                            </m:sub>
                          </m:sSub>
                        </m:den>
                      </m:f>
                    </m:oMath>
                  </m:oMathPara>
                </a14:m>
                <a:endParaRPr lang="en-US" sz="1600" b="1" dirty="0" smtClean="0">
                  <a:solidFill>
                    <a:srgbClr val="000000"/>
                  </a:solidFill>
                  <a:ea typeface="Cambria Math"/>
                </a:endParaRPr>
              </a:p>
            </p:txBody>
          </p:sp>
        </mc:Choice>
        <mc:Fallback xmlns="">
          <p:sp>
            <p:nvSpPr>
              <p:cNvPr id="27" name="TextBox 26"/>
              <p:cNvSpPr txBox="1">
                <a:spLocks noRot="1" noChangeAspect="1" noMove="1" noResize="1" noEditPoints="1" noAdjustHandles="1" noChangeArrowheads="1" noChangeShapeType="1" noTextEdit="1"/>
              </p:cNvSpPr>
              <p:nvPr/>
            </p:nvSpPr>
            <p:spPr>
              <a:xfrm>
                <a:off x="3505200" y="1371599"/>
                <a:ext cx="5029200" cy="1641924"/>
              </a:xfrm>
              <a:prstGeom prst="rect">
                <a:avLst/>
              </a:prstGeom>
              <a:blipFill rotWithShape="1">
                <a:blip r:embed="rId2"/>
                <a:stretch>
                  <a:fillRect/>
                </a:stretch>
              </a:blipFill>
            </p:spPr>
            <p:txBody>
              <a:bodyPr/>
              <a:lstStyle/>
              <a:p>
                <a:r>
                  <a:rPr lang="en-US">
                    <a:noFill/>
                  </a:rPr>
                  <a:t> </a:t>
                </a:r>
              </a:p>
            </p:txBody>
          </p:sp>
        </mc:Fallback>
      </mc:AlternateContent>
      <p:grpSp>
        <p:nvGrpSpPr>
          <p:cNvPr id="4" name="Group 3"/>
          <p:cNvGrpSpPr/>
          <p:nvPr/>
        </p:nvGrpSpPr>
        <p:grpSpPr>
          <a:xfrm>
            <a:off x="1143000" y="1371600"/>
            <a:ext cx="2061520" cy="1676400"/>
            <a:chOff x="1143000" y="1371600"/>
            <a:chExt cx="2061520" cy="1676400"/>
          </a:xfrm>
        </p:grpSpPr>
        <p:grpSp>
          <p:nvGrpSpPr>
            <p:cNvPr id="3" name="Group 2"/>
            <p:cNvGrpSpPr/>
            <p:nvPr/>
          </p:nvGrpSpPr>
          <p:grpSpPr>
            <a:xfrm>
              <a:off x="1143000" y="1371600"/>
              <a:ext cx="2061520" cy="1676400"/>
              <a:chOff x="1143000" y="1371600"/>
              <a:chExt cx="2061520" cy="1676400"/>
            </a:xfrm>
          </p:grpSpPr>
          <p:grpSp>
            <p:nvGrpSpPr>
              <p:cNvPr id="16" name="Group 15"/>
              <p:cNvGrpSpPr/>
              <p:nvPr/>
            </p:nvGrpSpPr>
            <p:grpSpPr>
              <a:xfrm>
                <a:off x="1143000" y="1371600"/>
                <a:ext cx="2057401" cy="1676400"/>
                <a:chOff x="1143000" y="1371600"/>
                <a:chExt cx="2057401" cy="1676400"/>
              </a:xfrm>
            </p:grpSpPr>
            <p:sp>
              <p:nvSpPr>
                <p:cNvPr id="12" name="Rounded Rectangle 11"/>
                <p:cNvSpPr/>
                <p:nvPr/>
              </p:nvSpPr>
              <p:spPr>
                <a:xfrm>
                  <a:off x="1143000" y="1371600"/>
                  <a:ext cx="2057400" cy="1676400"/>
                </a:xfrm>
                <a:prstGeom prst="roundRect">
                  <a:avLst/>
                </a:prstGeom>
                <a:solidFill>
                  <a:schemeClr val="accent5">
                    <a:lumMod val="90000"/>
                  </a:schemeClr>
                </a:solidFill>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rgbClr val="000000"/>
                    </a:solidFill>
                  </a:endParaRPr>
                </a:p>
              </p:txBody>
            </p:sp>
            <p:sp>
              <p:nvSpPr>
                <p:cNvPr id="13" name="TextBox 2"/>
                <p:cNvSpPr txBox="1">
                  <a:spLocks noChangeArrowheads="1"/>
                </p:cNvSpPr>
                <p:nvPr/>
              </p:nvSpPr>
              <p:spPr bwMode="auto">
                <a:xfrm>
                  <a:off x="1180071" y="1447800"/>
                  <a:ext cx="202033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algn="ctr" eaLnBrk="1" hangingPunct="1"/>
                  <a:r>
                    <a:rPr lang="en-US" b="1" dirty="0">
                      <a:solidFill>
                        <a:srgbClr val="000000"/>
                      </a:solidFill>
                      <a:latin typeface="Franklin Gothic Medium Cond" pitchFamily="34" charset="0"/>
                    </a:rPr>
                    <a:t>Find input equivalent voltage and noise current sources.</a:t>
                  </a:r>
                  <a:endParaRPr lang="en-US" b="1" baseline="-25000"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14" name="TextBox 13"/>
                    <p:cNvSpPr txBox="1"/>
                    <p:nvPr/>
                  </p:nvSpPr>
                  <p:spPr>
                    <a:xfrm>
                      <a:off x="1613586" y="2554305"/>
                      <a:ext cx="533400" cy="400110"/>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acc>
                              <m:accPr>
                                <m:chr m:val="̅"/>
                                <m:ctrlPr>
                                  <a:rPr lang="en-US" sz="2000" b="1" i="1" dirty="0">
                                    <a:solidFill>
                                      <a:srgbClr val="0000FF"/>
                                    </a:solidFill>
                                    <a:latin typeface="Cambria Math"/>
                                  </a:rPr>
                                </m:ctrlPr>
                              </m:accPr>
                              <m:e>
                                <m:sSub>
                                  <m:sSubPr>
                                    <m:ctrlPr>
                                      <a:rPr lang="en-US" sz="2000" b="1" i="1" dirty="0">
                                        <a:solidFill>
                                          <a:srgbClr val="0000FF"/>
                                        </a:solidFill>
                                        <a:latin typeface="Cambria Math"/>
                                      </a:rPr>
                                    </m:ctrlPr>
                                  </m:sSubPr>
                                  <m:e>
                                    <m:r>
                                      <a:rPr lang="en-US" sz="2000" b="1" dirty="0">
                                        <a:solidFill>
                                          <a:srgbClr val="0000FF"/>
                                        </a:solidFill>
                                        <a:latin typeface="Cambria Math"/>
                                      </a:rPr>
                                      <m:t>𝐕</m:t>
                                    </m:r>
                                  </m:e>
                                  <m:sub>
                                    <m:r>
                                      <a:rPr lang="en-US" sz="2000" b="1" dirty="0">
                                        <a:solidFill>
                                          <a:srgbClr val="0000FF"/>
                                        </a:solidFill>
                                        <a:latin typeface="Cambria Math"/>
                                      </a:rPr>
                                      <m:t>𝐧</m:t>
                                    </m:r>
                                  </m:sub>
                                </m:sSub>
                              </m:e>
                            </m:acc>
                          </m:oMath>
                        </m:oMathPara>
                      </a14:m>
                      <a:endParaRPr lang="en-US" sz="2000" b="1" dirty="0">
                        <a:solidFill>
                          <a:srgbClr val="0000FF"/>
                        </a:solidFill>
                      </a:endParaRPr>
                    </a:p>
                  </p:txBody>
                </p:sp>
              </mc:Choice>
              <mc:Fallback xmlns="">
                <p:sp>
                  <p:nvSpPr>
                    <p:cNvPr id="14" name="TextBox 13"/>
                    <p:cNvSpPr txBox="1">
                      <a:spLocks noRot="1" noChangeAspect="1" noMove="1" noResize="1" noEditPoints="1" noAdjustHandles="1" noChangeArrowheads="1" noChangeShapeType="1" noTextEdit="1"/>
                    </p:cNvSpPr>
                    <p:nvPr/>
                  </p:nvSpPr>
                  <p:spPr>
                    <a:xfrm>
                      <a:off x="1613586" y="2554305"/>
                      <a:ext cx="533400" cy="400110"/>
                    </a:xfrm>
                    <a:prstGeom prst="rect">
                      <a:avLst/>
                    </a:prstGeom>
                    <a:blipFill rotWithShape="1">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TextBox 14"/>
                    <p:cNvSpPr txBox="1"/>
                    <p:nvPr/>
                  </p:nvSpPr>
                  <p:spPr>
                    <a:xfrm>
                      <a:off x="2057400" y="2555214"/>
                      <a:ext cx="533400" cy="400110"/>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acc>
                              <m:accPr>
                                <m:chr m:val="̅"/>
                                <m:ctrlPr>
                                  <a:rPr lang="en-US" sz="2000" b="1" i="1" dirty="0">
                                    <a:solidFill>
                                      <a:srgbClr val="0000FF"/>
                                    </a:solidFill>
                                    <a:latin typeface="Cambria Math"/>
                                  </a:rPr>
                                </m:ctrlPr>
                              </m:accPr>
                              <m:e>
                                <m:sSub>
                                  <m:sSubPr>
                                    <m:ctrlPr>
                                      <a:rPr lang="en-US" sz="2000" b="1" i="1" dirty="0">
                                        <a:solidFill>
                                          <a:srgbClr val="0000FF"/>
                                        </a:solidFill>
                                        <a:latin typeface="Cambria Math"/>
                                      </a:rPr>
                                    </m:ctrlPr>
                                  </m:sSubPr>
                                  <m:e>
                                    <m:r>
                                      <a:rPr lang="en-US" sz="2000" b="1" dirty="0">
                                        <a:solidFill>
                                          <a:srgbClr val="0000FF"/>
                                        </a:solidFill>
                                        <a:latin typeface="Cambria Math"/>
                                      </a:rPr>
                                      <m:t>𝐢</m:t>
                                    </m:r>
                                  </m:e>
                                  <m:sub>
                                    <m:r>
                                      <a:rPr lang="en-US" sz="2000" b="1" dirty="0">
                                        <a:solidFill>
                                          <a:srgbClr val="0000FF"/>
                                        </a:solidFill>
                                        <a:latin typeface="Cambria Math"/>
                                      </a:rPr>
                                      <m:t>𝐧</m:t>
                                    </m:r>
                                  </m:sub>
                                </m:sSub>
                              </m:e>
                            </m:acc>
                          </m:oMath>
                        </m:oMathPara>
                      </a14:m>
                      <a:endParaRPr lang="en-US" sz="2000" b="1" dirty="0">
                        <a:solidFill>
                          <a:srgbClr val="0000FF"/>
                        </a:solidFill>
                      </a:endParaRPr>
                    </a:p>
                  </p:txBody>
                </p:sp>
              </mc:Choice>
              <mc:Fallback xmlns="">
                <p:sp>
                  <p:nvSpPr>
                    <p:cNvPr id="15" name="TextBox 14"/>
                    <p:cNvSpPr txBox="1">
                      <a:spLocks noRot="1" noChangeAspect="1" noMove="1" noResize="1" noEditPoints="1" noAdjustHandles="1" noChangeArrowheads="1" noChangeShapeType="1" noTextEdit="1"/>
                    </p:cNvSpPr>
                    <p:nvPr/>
                  </p:nvSpPr>
                  <p:spPr>
                    <a:xfrm>
                      <a:off x="2057400" y="2555214"/>
                      <a:ext cx="533400" cy="400110"/>
                    </a:xfrm>
                    <a:prstGeom prst="rect">
                      <a:avLst/>
                    </a:prstGeom>
                    <a:blipFill rotWithShape="1">
                      <a:blip r:embed="rId4"/>
                      <a:stretch>
                        <a:fillRect/>
                      </a:stretch>
                    </a:blipFill>
                  </p:spPr>
                  <p:txBody>
                    <a:bodyPr/>
                    <a:lstStyle/>
                    <a:p>
                      <a:r>
                        <a:rPr lang="en-US">
                          <a:noFill/>
                        </a:rPr>
                        <a:t> </a:t>
                      </a:r>
                    </a:p>
                  </p:txBody>
                </p:sp>
              </mc:Fallback>
            </mc:AlternateContent>
          </p:grpSp>
          <p:sp>
            <p:nvSpPr>
              <p:cNvPr id="17" name="Rounded Rectangle 16"/>
              <p:cNvSpPr/>
              <p:nvPr/>
            </p:nvSpPr>
            <p:spPr>
              <a:xfrm>
                <a:off x="1147119" y="1371600"/>
                <a:ext cx="2057400" cy="1676400"/>
              </a:xfrm>
              <a:prstGeom prst="roundRect">
                <a:avLst/>
              </a:prstGeom>
              <a:solidFill>
                <a:schemeClr val="accent5">
                  <a:lumMod val="90000"/>
                </a:schemeClr>
              </a:solidFill>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rgbClr val="000000"/>
                  </a:solidFill>
                </a:endParaRPr>
              </a:p>
            </p:txBody>
          </p:sp>
          <p:sp>
            <p:nvSpPr>
              <p:cNvPr id="20" name="TextBox 2"/>
              <p:cNvSpPr txBox="1">
                <a:spLocks noChangeArrowheads="1"/>
              </p:cNvSpPr>
              <p:nvPr/>
            </p:nvSpPr>
            <p:spPr bwMode="auto">
              <a:xfrm>
                <a:off x="1184190" y="1447800"/>
                <a:ext cx="202033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algn="ctr" eaLnBrk="1" hangingPunct="1"/>
                <a:r>
                  <a:rPr lang="en-US" b="1" dirty="0">
                    <a:solidFill>
                      <a:srgbClr val="000000"/>
                    </a:solidFill>
                    <a:latin typeface="Franklin Gothic Medium Cond" pitchFamily="34" charset="0"/>
                  </a:rPr>
                  <a:t>Find correlation admittance.</a:t>
                </a:r>
                <a:endParaRPr lang="en-US" b="1" baseline="-25000"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22" name="TextBox 21"/>
                  <p:cNvSpPr txBox="1"/>
                  <p:nvPr/>
                </p:nvSpPr>
                <p:spPr>
                  <a:xfrm>
                    <a:off x="1355638" y="2172558"/>
                    <a:ext cx="1844762" cy="866904"/>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2000" b="1" i="1">
                                  <a:solidFill>
                                    <a:srgbClr val="0000FF"/>
                                  </a:solidFill>
                                  <a:latin typeface="Cambria Math"/>
                                  <a:ea typeface="Cambria Math"/>
                                </a:rPr>
                              </m:ctrlPr>
                            </m:sSubPr>
                            <m:e>
                              <m:r>
                                <a:rPr lang="en-US" sz="2000" b="1">
                                  <a:solidFill>
                                    <a:srgbClr val="0000FF"/>
                                  </a:solidFill>
                                  <a:latin typeface="Cambria Math"/>
                                  <a:ea typeface="Cambria Math"/>
                                </a:rPr>
                                <m:t>𝐘</m:t>
                              </m:r>
                            </m:e>
                            <m:sub>
                              <m:r>
                                <a:rPr lang="en-US" sz="2000" b="1">
                                  <a:solidFill>
                                    <a:srgbClr val="0000FF"/>
                                  </a:solidFill>
                                  <a:latin typeface="Cambria Math"/>
                                  <a:ea typeface="Cambria Math"/>
                                </a:rPr>
                                <m:t>𝐜</m:t>
                              </m:r>
                            </m:sub>
                          </m:sSub>
                          <m:r>
                            <a:rPr lang="en-US" sz="2000" b="1">
                              <a:solidFill>
                                <a:srgbClr val="0000FF"/>
                              </a:solidFill>
                              <a:latin typeface="Cambria Math"/>
                            </a:rPr>
                            <m:t>=</m:t>
                          </m:r>
                          <m:f>
                            <m:fPr>
                              <m:ctrlPr>
                                <a:rPr lang="en-US" sz="2000" b="1" i="1">
                                  <a:solidFill>
                                    <a:srgbClr val="0000FF"/>
                                  </a:solidFill>
                                  <a:latin typeface="Cambria Math"/>
                                </a:rPr>
                              </m:ctrlPr>
                            </m:fPr>
                            <m:num>
                              <m:sSup>
                                <m:sSupPr>
                                  <m:ctrlPr>
                                    <a:rPr lang="en-US" sz="2000" b="1" i="1">
                                      <a:solidFill>
                                        <a:srgbClr val="0000FF"/>
                                      </a:solidFill>
                                      <a:latin typeface="Cambria Math"/>
                                    </a:rPr>
                                  </m:ctrlPr>
                                </m:sSupPr>
                                <m:e>
                                  <m:acc>
                                    <m:accPr>
                                      <m:chr m:val="̅"/>
                                      <m:ctrlPr>
                                        <a:rPr lang="en-US" sz="2000" b="1" i="1">
                                          <a:solidFill>
                                            <a:srgbClr val="0000FF"/>
                                          </a:solidFill>
                                          <a:latin typeface="Cambria Math"/>
                                        </a:rPr>
                                      </m:ctrlPr>
                                    </m:accPr>
                                    <m:e>
                                      <m:sSub>
                                        <m:sSubPr>
                                          <m:ctrlPr>
                                            <a:rPr lang="en-US" sz="2000" b="1" i="1">
                                              <a:solidFill>
                                                <a:srgbClr val="0000FF"/>
                                              </a:solidFill>
                                              <a:latin typeface="Cambria Math"/>
                                              <a:ea typeface="Cambria Math"/>
                                            </a:rPr>
                                          </m:ctrlPr>
                                        </m:sSubPr>
                                        <m:e>
                                          <m:r>
                                            <a:rPr lang="en-US" sz="2000" b="1">
                                              <a:solidFill>
                                                <a:srgbClr val="0000FF"/>
                                              </a:solidFill>
                                              <a:latin typeface="Cambria Math"/>
                                              <a:ea typeface="Cambria Math"/>
                                            </a:rPr>
                                            <m:t>𝐕</m:t>
                                          </m:r>
                                        </m:e>
                                        <m:sub>
                                          <m:r>
                                            <a:rPr lang="en-US" sz="2000" b="1">
                                              <a:solidFill>
                                                <a:srgbClr val="0000FF"/>
                                              </a:solidFill>
                                              <a:latin typeface="Cambria Math"/>
                                              <a:ea typeface="Cambria Math"/>
                                            </a:rPr>
                                            <m:t>𝐧</m:t>
                                          </m:r>
                                        </m:sub>
                                      </m:sSub>
                                    </m:e>
                                  </m:acc>
                                </m:e>
                                <m:sup>
                                  <m:r>
                                    <a:rPr lang="en-US" sz="2000" b="1">
                                      <a:solidFill>
                                        <a:srgbClr val="0000FF"/>
                                      </a:solidFill>
                                      <a:latin typeface="Cambria Math"/>
                                    </a:rPr>
                                    <m:t>∗</m:t>
                                  </m:r>
                                </m:sup>
                              </m:sSup>
                              <m:acc>
                                <m:accPr>
                                  <m:chr m:val="̅"/>
                                  <m:ctrlPr>
                                    <a:rPr lang="en-US" sz="2000" b="1" i="1">
                                      <a:solidFill>
                                        <a:srgbClr val="0000FF"/>
                                      </a:solidFill>
                                      <a:latin typeface="Cambria Math"/>
                                    </a:rPr>
                                  </m:ctrlPr>
                                </m:accPr>
                                <m:e>
                                  <m:sSub>
                                    <m:sSubPr>
                                      <m:ctrlPr>
                                        <a:rPr lang="en-US" sz="2000" b="1" i="1">
                                          <a:solidFill>
                                            <a:srgbClr val="0000FF"/>
                                          </a:solidFill>
                                          <a:latin typeface="Cambria Math"/>
                                          <a:ea typeface="Cambria Math"/>
                                        </a:rPr>
                                      </m:ctrlPr>
                                    </m:sSubPr>
                                    <m:e>
                                      <m:r>
                                        <a:rPr lang="en-US" sz="2000" b="1">
                                          <a:solidFill>
                                            <a:srgbClr val="0000FF"/>
                                          </a:solidFill>
                                          <a:latin typeface="Cambria Math"/>
                                          <a:ea typeface="Cambria Math"/>
                                        </a:rPr>
                                        <m:t>𝐢</m:t>
                                      </m:r>
                                    </m:e>
                                    <m:sub>
                                      <m:r>
                                        <a:rPr lang="en-US" sz="2000" b="1">
                                          <a:solidFill>
                                            <a:srgbClr val="0000FF"/>
                                          </a:solidFill>
                                          <a:latin typeface="Cambria Math"/>
                                          <a:ea typeface="Cambria Math"/>
                                        </a:rPr>
                                        <m:t>𝐧</m:t>
                                      </m:r>
                                    </m:sub>
                                  </m:sSub>
                                </m:e>
                              </m:acc>
                            </m:num>
                            <m:den>
                              <m:acc>
                                <m:accPr>
                                  <m:chr m:val="̅"/>
                                  <m:ctrlPr>
                                    <a:rPr lang="en-US" sz="2000" b="1" i="1">
                                      <a:solidFill>
                                        <a:srgbClr val="0000FF"/>
                                      </a:solidFill>
                                      <a:latin typeface="Cambria Math"/>
                                    </a:rPr>
                                  </m:ctrlPr>
                                </m:accPr>
                                <m:e>
                                  <m:sSup>
                                    <m:sSupPr>
                                      <m:ctrlPr>
                                        <a:rPr lang="en-US" sz="2000" b="1" i="1">
                                          <a:solidFill>
                                            <a:srgbClr val="0000FF"/>
                                          </a:solidFill>
                                          <a:latin typeface="Cambria Math"/>
                                        </a:rPr>
                                      </m:ctrlPr>
                                    </m:sSupPr>
                                    <m:e>
                                      <m:sSub>
                                        <m:sSubPr>
                                          <m:ctrlPr>
                                            <a:rPr lang="en-US" sz="2000" b="1" i="1">
                                              <a:solidFill>
                                                <a:srgbClr val="0000FF"/>
                                              </a:solidFill>
                                              <a:latin typeface="Cambria Math"/>
                                              <a:ea typeface="Cambria Math"/>
                                            </a:rPr>
                                          </m:ctrlPr>
                                        </m:sSubPr>
                                        <m:e>
                                          <m:r>
                                            <a:rPr lang="en-US" sz="2000" b="1">
                                              <a:solidFill>
                                                <a:srgbClr val="0000FF"/>
                                              </a:solidFill>
                                              <a:latin typeface="Cambria Math"/>
                                              <a:ea typeface="Cambria Math"/>
                                            </a:rPr>
                                            <m:t>𝐕</m:t>
                                          </m:r>
                                        </m:e>
                                        <m:sub>
                                          <m:r>
                                            <a:rPr lang="en-US" sz="2000" b="1">
                                              <a:solidFill>
                                                <a:srgbClr val="0000FF"/>
                                              </a:solidFill>
                                              <a:latin typeface="Cambria Math"/>
                                              <a:ea typeface="Cambria Math"/>
                                            </a:rPr>
                                            <m:t>𝐧</m:t>
                                          </m:r>
                                        </m:sub>
                                      </m:sSub>
                                    </m:e>
                                    <m:sup>
                                      <m:r>
                                        <a:rPr lang="en-US" sz="2000" b="1">
                                          <a:solidFill>
                                            <a:srgbClr val="0000FF"/>
                                          </a:solidFill>
                                          <a:latin typeface="Cambria Math"/>
                                        </a:rPr>
                                        <m:t>𝟐</m:t>
                                      </m:r>
                                    </m:sup>
                                  </m:sSup>
                                </m:e>
                              </m:acc>
                            </m:den>
                          </m:f>
                          <m:r>
                            <a:rPr lang="en-US" sz="2000" b="1" i="1">
                              <a:solidFill>
                                <a:srgbClr val="0000FF"/>
                              </a:solidFill>
                              <a:latin typeface="Cambria Math"/>
                            </a:rPr>
                            <m:t>  </m:t>
                          </m:r>
                        </m:oMath>
                      </m:oMathPara>
                    </a14:m>
                    <a:endParaRPr lang="en-US" sz="2000" b="1" dirty="0">
                      <a:solidFill>
                        <a:srgbClr val="0000FF"/>
                      </a:solidFill>
                    </a:endParaRPr>
                  </a:p>
                </p:txBody>
              </p:sp>
            </mc:Choice>
            <mc:Fallback xmlns="">
              <p:sp>
                <p:nvSpPr>
                  <p:cNvPr id="22" name="TextBox 21"/>
                  <p:cNvSpPr txBox="1">
                    <a:spLocks noRot="1" noChangeAspect="1" noMove="1" noResize="1" noEditPoints="1" noAdjustHandles="1" noChangeArrowheads="1" noChangeShapeType="1" noTextEdit="1"/>
                  </p:cNvSpPr>
                  <p:nvPr/>
                </p:nvSpPr>
                <p:spPr>
                  <a:xfrm>
                    <a:off x="1355638" y="2172558"/>
                    <a:ext cx="1844762" cy="866904"/>
                  </a:xfrm>
                  <a:prstGeom prst="rect">
                    <a:avLst/>
                  </a:prstGeom>
                  <a:blipFill rotWithShape="1">
                    <a:blip r:embed="rId5"/>
                    <a:stretch>
                      <a:fillRect/>
                    </a:stretch>
                  </a:blipFill>
                </p:spPr>
                <p:txBody>
                  <a:bodyPr/>
                  <a:lstStyle/>
                  <a:p>
                    <a:r>
                      <a:rPr lang="en-US">
                        <a:noFill/>
                      </a:rPr>
                      <a:t> </a:t>
                    </a:r>
                  </a:p>
                </p:txBody>
              </p:sp>
            </mc:Fallback>
          </mc:AlternateContent>
        </p:grpSp>
        <p:sp>
          <p:nvSpPr>
            <p:cNvPr id="21" name="Rounded Rectangle 20"/>
            <p:cNvSpPr/>
            <p:nvPr/>
          </p:nvSpPr>
          <p:spPr>
            <a:xfrm>
              <a:off x="1147117" y="1371600"/>
              <a:ext cx="2057400" cy="1676400"/>
            </a:xfrm>
            <a:prstGeom prst="roundRect">
              <a:avLst/>
            </a:prstGeom>
            <a:solidFill>
              <a:schemeClr val="accent5">
                <a:lumMod val="90000"/>
              </a:schemeClr>
            </a:solidFill>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3" name="TextBox 2"/>
            <p:cNvSpPr txBox="1">
              <a:spLocks noChangeArrowheads="1"/>
            </p:cNvSpPr>
            <p:nvPr/>
          </p:nvSpPr>
          <p:spPr bwMode="auto">
            <a:xfrm>
              <a:off x="1184188" y="1447800"/>
              <a:ext cx="202033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algn="ctr" eaLnBrk="1" hangingPunct="1"/>
              <a:r>
                <a:rPr lang="en-US" b="1" dirty="0" smtClean="0">
                  <a:latin typeface="Franklin Gothic Medium Cond" pitchFamily="34" charset="0"/>
                </a:rPr>
                <a:t>Find </a:t>
              </a:r>
              <a:r>
                <a:rPr lang="en-US" b="1" dirty="0" err="1" smtClean="0">
                  <a:latin typeface="Franklin Gothic Medium Cond" pitchFamily="34" charset="0"/>
                </a:rPr>
                <a:t>R</a:t>
              </a:r>
              <a:r>
                <a:rPr lang="en-US" b="1" baseline="-25000" dirty="0" err="1" smtClean="0">
                  <a:latin typeface="Franklin Gothic Medium Cond" pitchFamily="34" charset="0"/>
                </a:rPr>
                <a:t>n</a:t>
              </a:r>
              <a:r>
                <a:rPr lang="en-US" b="1" dirty="0" smtClean="0">
                  <a:latin typeface="Franklin Gothic Medium Cond" pitchFamily="34" charset="0"/>
                </a:rPr>
                <a:t> &amp; </a:t>
              </a:r>
              <a:r>
                <a:rPr lang="en-US" b="1" dirty="0" err="1" smtClean="0">
                  <a:latin typeface="Franklin Gothic Medium Cond" pitchFamily="34" charset="0"/>
                </a:rPr>
                <a:t>G</a:t>
              </a:r>
              <a:r>
                <a:rPr lang="en-US" b="1" baseline="-25000" dirty="0" err="1" smtClean="0">
                  <a:latin typeface="Franklin Gothic Medium Cond" pitchFamily="34" charset="0"/>
                </a:rPr>
                <a:t>u</a:t>
              </a:r>
              <a:r>
                <a:rPr lang="en-US" b="1" dirty="0" smtClean="0">
                  <a:latin typeface="Franklin Gothic Medium Cond" pitchFamily="34" charset="0"/>
                </a:rPr>
                <a:t>.</a:t>
              </a:r>
              <a:endParaRPr lang="en-US" b="1" baseline="-25000" dirty="0">
                <a:latin typeface="Franklin Gothic Medium Cond" pitchFamily="34" charset="0"/>
              </a:endParaRPr>
            </a:p>
          </p:txBody>
        </p:sp>
        <mc:AlternateContent xmlns:mc="http://schemas.openxmlformats.org/markup-compatibility/2006" xmlns:a14="http://schemas.microsoft.com/office/drawing/2010/main">
          <mc:Choice Requires="a14">
            <p:sp>
              <p:nvSpPr>
                <p:cNvPr id="24" name="TextBox 23"/>
                <p:cNvSpPr txBox="1"/>
                <p:nvPr/>
              </p:nvSpPr>
              <p:spPr>
                <a:xfrm>
                  <a:off x="1585266" y="2009745"/>
                  <a:ext cx="1181100" cy="400110"/>
                </a:xfrm>
                <a:prstGeom prst="rect">
                  <a:avLst/>
                </a:prstGeom>
                <a:noFill/>
              </p:spPr>
              <p:txBody>
                <a:bodyPr wrap="square" rtlCol="0">
                  <a:spAutoFit/>
                </a:bodyPr>
                <a:lstStyle/>
                <a:p>
                  <a14:m>
                    <m:oMath xmlns:m="http://schemas.openxmlformats.org/officeDocument/2006/math">
                      <m:acc>
                        <m:accPr>
                          <m:chr m:val="̅"/>
                          <m:ctrlPr>
                            <a:rPr lang="en-US" sz="2000" b="1" i="1" dirty="0" smtClean="0">
                              <a:solidFill>
                                <a:srgbClr val="0000FF"/>
                              </a:solidFill>
                              <a:latin typeface="Cambria Math"/>
                            </a:rPr>
                          </m:ctrlPr>
                        </m:accPr>
                        <m:e>
                          <m:sSub>
                            <m:sSubPr>
                              <m:ctrlPr>
                                <a:rPr lang="en-US" sz="2000" b="1" i="1" dirty="0">
                                  <a:solidFill>
                                    <a:srgbClr val="0000FF"/>
                                  </a:solidFill>
                                  <a:latin typeface="Cambria Math"/>
                                </a:rPr>
                              </m:ctrlPr>
                            </m:sSubPr>
                            <m:e>
                              <m:r>
                                <a:rPr lang="en-US" sz="2000" b="1" i="0" dirty="0" smtClean="0">
                                  <a:solidFill>
                                    <a:srgbClr val="0000FF"/>
                                  </a:solidFill>
                                  <a:latin typeface="Cambria Math"/>
                                </a:rPr>
                                <m:t>𝐕</m:t>
                              </m:r>
                            </m:e>
                            <m:sub>
                              <m:r>
                                <a:rPr lang="en-US" sz="2000" b="1" i="0" dirty="0" smtClean="0">
                                  <a:solidFill>
                                    <a:srgbClr val="0000FF"/>
                                  </a:solidFill>
                                  <a:latin typeface="Cambria Math"/>
                                </a:rPr>
                                <m:t>𝐧</m:t>
                              </m:r>
                            </m:sub>
                          </m:sSub>
                        </m:e>
                      </m:acc>
                      <m:r>
                        <a:rPr lang="en-US" sz="2000" b="1" i="1" dirty="0" smtClean="0">
                          <a:solidFill>
                            <a:srgbClr val="0000FF"/>
                          </a:solidFill>
                          <a:latin typeface="Cambria Math"/>
                        </a:rPr>
                        <m:t> </m:t>
                      </m:r>
                      <m:r>
                        <a:rPr lang="en-US" sz="2000" b="1" i="1" dirty="0" smtClean="0">
                          <a:solidFill>
                            <a:srgbClr val="0000FF"/>
                          </a:solidFill>
                          <a:latin typeface="Cambria Math"/>
                          <a:ea typeface="Cambria Math"/>
                        </a:rPr>
                        <m:t>→</m:t>
                      </m:r>
                    </m:oMath>
                  </a14:m>
                  <a:r>
                    <a:rPr lang="en-US" sz="2000" b="1" dirty="0" smtClean="0">
                      <a:solidFill>
                        <a:srgbClr val="0000FF"/>
                      </a:solidFill>
                    </a:rPr>
                    <a:t> </a:t>
                  </a:r>
                  <a14:m>
                    <m:oMath xmlns:m="http://schemas.openxmlformats.org/officeDocument/2006/math">
                      <m:sSub>
                        <m:sSubPr>
                          <m:ctrlPr>
                            <a:rPr lang="en-US" sz="2000" b="1" i="1" dirty="0" smtClean="0">
                              <a:solidFill>
                                <a:srgbClr val="0000FF"/>
                              </a:solidFill>
                              <a:latin typeface="Cambria Math"/>
                            </a:rPr>
                          </m:ctrlPr>
                        </m:sSubPr>
                        <m:e>
                          <m:r>
                            <a:rPr lang="en-US" sz="2000" b="1" i="0" dirty="0" smtClean="0">
                              <a:solidFill>
                                <a:srgbClr val="0000FF"/>
                              </a:solidFill>
                              <a:latin typeface="Cambria Math"/>
                            </a:rPr>
                            <m:t>𝐑</m:t>
                          </m:r>
                        </m:e>
                        <m:sub>
                          <m:r>
                            <a:rPr lang="en-US" sz="2000" b="1" i="0" dirty="0" smtClean="0">
                              <a:solidFill>
                                <a:srgbClr val="0000FF"/>
                              </a:solidFill>
                              <a:latin typeface="Cambria Math"/>
                            </a:rPr>
                            <m:t>𝐧</m:t>
                          </m:r>
                        </m:sub>
                      </m:sSub>
                    </m:oMath>
                  </a14:m>
                  <a:endParaRPr lang="en-US" sz="2000" b="1" dirty="0">
                    <a:solidFill>
                      <a:srgbClr val="0000FF"/>
                    </a:solidFill>
                  </a:endParaRPr>
                </a:p>
              </p:txBody>
            </p:sp>
          </mc:Choice>
          <mc:Fallback xmlns="">
            <p:sp>
              <p:nvSpPr>
                <p:cNvPr id="24" name="TextBox 23"/>
                <p:cNvSpPr txBox="1">
                  <a:spLocks noRot="1" noChangeAspect="1" noMove="1" noResize="1" noEditPoints="1" noAdjustHandles="1" noChangeArrowheads="1" noChangeShapeType="1" noTextEdit="1"/>
                </p:cNvSpPr>
                <p:nvPr/>
              </p:nvSpPr>
              <p:spPr>
                <a:xfrm>
                  <a:off x="1585266" y="2009745"/>
                  <a:ext cx="1181100" cy="400110"/>
                </a:xfrm>
                <a:prstGeom prst="rect">
                  <a:avLst/>
                </a:prstGeom>
                <a:blipFill rotWithShape="1">
                  <a:blip r:embed="rId6"/>
                  <a:stretch>
                    <a:fillRect b="-153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5" name="TextBox 24"/>
                <p:cNvSpPr txBox="1"/>
                <p:nvPr/>
              </p:nvSpPr>
              <p:spPr>
                <a:xfrm>
                  <a:off x="1585266" y="2371635"/>
                  <a:ext cx="1181100" cy="400110"/>
                </a:xfrm>
                <a:prstGeom prst="rect">
                  <a:avLst/>
                </a:prstGeom>
                <a:noFill/>
              </p:spPr>
              <p:txBody>
                <a:bodyPr wrap="square" rtlCol="0">
                  <a:spAutoFit/>
                </a:bodyPr>
                <a:lstStyle/>
                <a:p>
                  <a14:m>
                    <m:oMath xmlns:m="http://schemas.openxmlformats.org/officeDocument/2006/math">
                      <m:acc>
                        <m:accPr>
                          <m:chr m:val="̅"/>
                          <m:ctrlPr>
                            <a:rPr lang="en-US" sz="2000" b="1" i="1" dirty="0" smtClean="0">
                              <a:solidFill>
                                <a:srgbClr val="0000FF"/>
                              </a:solidFill>
                              <a:latin typeface="Cambria Math"/>
                            </a:rPr>
                          </m:ctrlPr>
                        </m:accPr>
                        <m:e>
                          <m:sSub>
                            <m:sSubPr>
                              <m:ctrlPr>
                                <a:rPr lang="en-US" sz="2000" b="1" i="1" dirty="0">
                                  <a:solidFill>
                                    <a:srgbClr val="0000FF"/>
                                  </a:solidFill>
                                  <a:latin typeface="Cambria Math"/>
                                </a:rPr>
                              </m:ctrlPr>
                            </m:sSubPr>
                            <m:e>
                              <m:r>
                                <a:rPr lang="en-US" sz="2000" b="1" i="0" dirty="0" smtClean="0">
                                  <a:solidFill>
                                    <a:srgbClr val="0000FF"/>
                                  </a:solidFill>
                                  <a:latin typeface="Cambria Math"/>
                                </a:rPr>
                                <m:t>𝐢</m:t>
                              </m:r>
                            </m:e>
                            <m:sub>
                              <m:r>
                                <a:rPr lang="en-US" sz="2000" b="1" i="0" dirty="0" smtClean="0">
                                  <a:solidFill>
                                    <a:srgbClr val="0000FF"/>
                                  </a:solidFill>
                                  <a:latin typeface="Cambria Math"/>
                                </a:rPr>
                                <m:t>𝐧𝐮</m:t>
                              </m:r>
                            </m:sub>
                          </m:sSub>
                        </m:e>
                      </m:acc>
                      <m:r>
                        <a:rPr lang="en-US" sz="2000" b="1" i="1" dirty="0" smtClean="0">
                          <a:solidFill>
                            <a:srgbClr val="0000FF"/>
                          </a:solidFill>
                          <a:latin typeface="Cambria Math"/>
                          <a:ea typeface="Cambria Math"/>
                        </a:rPr>
                        <m:t>→</m:t>
                      </m:r>
                    </m:oMath>
                  </a14:m>
                  <a:r>
                    <a:rPr lang="en-US" sz="2000" b="1" dirty="0" smtClean="0">
                      <a:solidFill>
                        <a:srgbClr val="0000FF"/>
                      </a:solidFill>
                    </a:rPr>
                    <a:t> </a:t>
                  </a:r>
                  <a14:m>
                    <m:oMath xmlns:m="http://schemas.openxmlformats.org/officeDocument/2006/math">
                      <m:sSub>
                        <m:sSubPr>
                          <m:ctrlPr>
                            <a:rPr lang="en-US" sz="2000" b="1" i="1" dirty="0" smtClean="0">
                              <a:solidFill>
                                <a:srgbClr val="0000FF"/>
                              </a:solidFill>
                              <a:latin typeface="Cambria Math"/>
                            </a:rPr>
                          </m:ctrlPr>
                        </m:sSubPr>
                        <m:e>
                          <m:r>
                            <a:rPr lang="en-US" sz="2000" b="1" i="0" dirty="0" smtClean="0">
                              <a:solidFill>
                                <a:srgbClr val="0000FF"/>
                              </a:solidFill>
                              <a:latin typeface="Cambria Math"/>
                            </a:rPr>
                            <m:t>𝐆</m:t>
                          </m:r>
                        </m:e>
                        <m:sub>
                          <m:r>
                            <a:rPr lang="en-US" sz="2000" b="1" i="0" dirty="0" smtClean="0">
                              <a:solidFill>
                                <a:srgbClr val="0000FF"/>
                              </a:solidFill>
                              <a:latin typeface="Cambria Math"/>
                            </a:rPr>
                            <m:t>𝐮</m:t>
                          </m:r>
                        </m:sub>
                      </m:sSub>
                    </m:oMath>
                  </a14:m>
                  <a:endParaRPr lang="en-US" sz="2000" b="1" dirty="0">
                    <a:solidFill>
                      <a:srgbClr val="0000FF"/>
                    </a:solidFill>
                  </a:endParaRPr>
                </a:p>
              </p:txBody>
            </p:sp>
          </mc:Choice>
          <mc:Fallback xmlns="">
            <p:sp>
              <p:nvSpPr>
                <p:cNvPr id="25" name="TextBox 24"/>
                <p:cNvSpPr txBox="1">
                  <a:spLocks noRot="1" noChangeAspect="1" noMove="1" noResize="1" noEditPoints="1" noAdjustHandles="1" noChangeArrowheads="1" noChangeShapeType="1" noTextEdit="1"/>
                </p:cNvSpPr>
                <p:nvPr/>
              </p:nvSpPr>
              <p:spPr>
                <a:xfrm>
                  <a:off x="1585266" y="2371635"/>
                  <a:ext cx="1181100" cy="400110"/>
                </a:xfrm>
                <a:prstGeom prst="rect">
                  <a:avLst/>
                </a:prstGeom>
                <a:blipFill rotWithShape="1">
                  <a:blip r:embed="rId7"/>
                  <a:stretch>
                    <a:fillRect/>
                  </a:stretch>
                </a:blipFill>
              </p:spPr>
              <p:txBody>
                <a:bodyPr/>
                <a:lstStyle/>
                <a:p>
                  <a:r>
                    <a:rPr lang="en-US">
                      <a:noFill/>
                    </a:rPr>
                    <a:t> </a:t>
                  </a:r>
                </a:p>
              </p:txBody>
            </p:sp>
          </mc:Fallback>
        </mc:AlternateContent>
      </p:grpSp>
      <p:grpSp>
        <p:nvGrpSpPr>
          <p:cNvPr id="7" name="Group 6"/>
          <p:cNvGrpSpPr/>
          <p:nvPr/>
        </p:nvGrpSpPr>
        <p:grpSpPr>
          <a:xfrm>
            <a:off x="1142999" y="4114800"/>
            <a:ext cx="2057402" cy="1676400"/>
            <a:chOff x="1142999" y="4114800"/>
            <a:chExt cx="2057402" cy="1676400"/>
          </a:xfrm>
        </p:grpSpPr>
        <p:sp>
          <p:nvSpPr>
            <p:cNvPr id="30" name="Rounded Rectangle 29"/>
            <p:cNvSpPr/>
            <p:nvPr/>
          </p:nvSpPr>
          <p:spPr>
            <a:xfrm>
              <a:off x="1142999" y="4114800"/>
              <a:ext cx="2057400" cy="1676400"/>
            </a:xfrm>
            <a:prstGeom prst="roundRect">
              <a:avLst/>
            </a:prstGeom>
            <a:solidFill>
              <a:schemeClr val="accent5">
                <a:lumMod val="90000"/>
              </a:schemeClr>
            </a:solidFill>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rgbClr val="000000"/>
                </a:solidFill>
              </a:endParaRPr>
            </a:p>
          </p:txBody>
        </p:sp>
        <p:sp>
          <p:nvSpPr>
            <p:cNvPr id="31" name="TextBox 2"/>
            <p:cNvSpPr txBox="1">
              <a:spLocks noChangeArrowheads="1"/>
            </p:cNvSpPr>
            <p:nvPr/>
          </p:nvSpPr>
          <p:spPr bwMode="auto">
            <a:xfrm>
              <a:off x="1180070" y="4191000"/>
              <a:ext cx="202033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algn="ctr" eaLnBrk="1" hangingPunct="1"/>
              <a:r>
                <a:rPr lang="en-US" b="1" dirty="0">
                  <a:solidFill>
                    <a:srgbClr val="000000"/>
                  </a:solidFill>
                  <a:latin typeface="Franklin Gothic Medium Cond" pitchFamily="34" charset="0"/>
                </a:rPr>
                <a:t>Find uncorrelated noise current.</a:t>
              </a:r>
              <a:endParaRPr lang="en-US" b="1" baseline="-25000"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32" name="TextBox 31"/>
                <p:cNvSpPr txBox="1"/>
                <p:nvPr/>
              </p:nvSpPr>
              <p:spPr>
                <a:xfrm>
                  <a:off x="1195001" y="5158469"/>
                  <a:ext cx="1990468" cy="402098"/>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acc>
                          <m:accPr>
                            <m:chr m:val="̅"/>
                            <m:ctrlPr>
                              <a:rPr lang="en-US" sz="2000" b="1" i="1">
                                <a:solidFill>
                                  <a:srgbClr val="0000FF"/>
                                </a:solidFill>
                                <a:latin typeface="Cambria Math"/>
                              </a:rPr>
                            </m:ctrlPr>
                          </m:accPr>
                          <m:e>
                            <m:sSub>
                              <m:sSubPr>
                                <m:ctrlPr>
                                  <a:rPr lang="en-US" sz="2000" b="1" i="1">
                                    <a:solidFill>
                                      <a:srgbClr val="0000FF"/>
                                    </a:solidFill>
                                    <a:latin typeface="Cambria Math"/>
                                    <a:ea typeface="Cambria Math"/>
                                  </a:rPr>
                                </m:ctrlPr>
                              </m:sSubPr>
                              <m:e>
                                <m:r>
                                  <a:rPr lang="en-US" sz="2000" b="1">
                                    <a:solidFill>
                                      <a:srgbClr val="0000FF"/>
                                    </a:solidFill>
                                    <a:latin typeface="Cambria Math"/>
                                    <a:ea typeface="Cambria Math"/>
                                  </a:rPr>
                                  <m:t>𝐢</m:t>
                                </m:r>
                              </m:e>
                              <m:sub>
                                <m:r>
                                  <a:rPr lang="en-US" sz="2000" b="1">
                                    <a:solidFill>
                                      <a:srgbClr val="0000FF"/>
                                    </a:solidFill>
                                    <a:latin typeface="Cambria Math"/>
                                    <a:ea typeface="Cambria Math"/>
                                  </a:rPr>
                                  <m:t>𝐧</m:t>
                                </m:r>
                                <m:r>
                                  <a:rPr lang="en-US" sz="2000" b="1" i="1">
                                    <a:solidFill>
                                      <a:srgbClr val="0000FF"/>
                                    </a:solidFill>
                                    <a:latin typeface="Cambria Math"/>
                                    <a:ea typeface="Cambria Math"/>
                                  </a:rPr>
                                  <m:t>𝒖</m:t>
                                </m:r>
                              </m:sub>
                            </m:sSub>
                          </m:e>
                        </m:acc>
                        <m:r>
                          <a:rPr lang="en-US" sz="2000" b="1">
                            <a:solidFill>
                              <a:srgbClr val="0000FF"/>
                            </a:solidFill>
                            <a:latin typeface="Cambria Math"/>
                          </a:rPr>
                          <m:t>=</m:t>
                        </m:r>
                        <m:acc>
                          <m:accPr>
                            <m:chr m:val="̅"/>
                            <m:ctrlPr>
                              <a:rPr lang="en-US" sz="2000" b="1" i="1">
                                <a:solidFill>
                                  <a:srgbClr val="0000FF"/>
                                </a:solidFill>
                                <a:latin typeface="Cambria Math"/>
                              </a:rPr>
                            </m:ctrlPr>
                          </m:accPr>
                          <m:e>
                            <m:sSub>
                              <m:sSubPr>
                                <m:ctrlPr>
                                  <a:rPr lang="en-US" sz="2000" b="1" i="1">
                                    <a:solidFill>
                                      <a:srgbClr val="0000FF"/>
                                    </a:solidFill>
                                    <a:latin typeface="Cambria Math"/>
                                    <a:ea typeface="Cambria Math"/>
                                  </a:rPr>
                                </m:ctrlPr>
                              </m:sSubPr>
                              <m:e>
                                <m:r>
                                  <a:rPr lang="en-US" sz="2000" b="1">
                                    <a:solidFill>
                                      <a:srgbClr val="0000FF"/>
                                    </a:solidFill>
                                    <a:latin typeface="Cambria Math"/>
                                    <a:ea typeface="Cambria Math"/>
                                  </a:rPr>
                                  <m:t>𝐢</m:t>
                                </m:r>
                              </m:e>
                              <m:sub>
                                <m:r>
                                  <a:rPr lang="en-US" sz="2000" b="1">
                                    <a:solidFill>
                                      <a:srgbClr val="0000FF"/>
                                    </a:solidFill>
                                    <a:latin typeface="Cambria Math"/>
                                    <a:ea typeface="Cambria Math"/>
                                  </a:rPr>
                                  <m:t>𝐧</m:t>
                                </m:r>
                              </m:sub>
                            </m:sSub>
                          </m:e>
                        </m:acc>
                        <m:r>
                          <a:rPr lang="en-US" sz="2000" b="1" i="1">
                            <a:solidFill>
                              <a:srgbClr val="0000FF"/>
                            </a:solidFill>
                            <a:latin typeface="Cambria Math"/>
                            <a:ea typeface="Cambria Math"/>
                          </a:rPr>
                          <m:t>−</m:t>
                        </m:r>
                        <m:sSub>
                          <m:sSubPr>
                            <m:ctrlPr>
                              <a:rPr lang="en-US" sz="2000" b="1" i="1">
                                <a:solidFill>
                                  <a:srgbClr val="0000FF"/>
                                </a:solidFill>
                                <a:latin typeface="Cambria Math"/>
                                <a:ea typeface="Cambria Math"/>
                              </a:rPr>
                            </m:ctrlPr>
                          </m:sSubPr>
                          <m:e>
                            <m:r>
                              <a:rPr lang="en-US" sz="2000" b="1">
                                <a:solidFill>
                                  <a:srgbClr val="0000FF"/>
                                </a:solidFill>
                                <a:latin typeface="Cambria Math"/>
                                <a:ea typeface="Cambria Math"/>
                              </a:rPr>
                              <m:t>𝐘</m:t>
                            </m:r>
                          </m:e>
                          <m:sub>
                            <m:r>
                              <a:rPr lang="en-US" sz="2000" b="1">
                                <a:solidFill>
                                  <a:srgbClr val="0000FF"/>
                                </a:solidFill>
                                <a:latin typeface="Cambria Math"/>
                                <a:ea typeface="Cambria Math"/>
                              </a:rPr>
                              <m:t>𝐜</m:t>
                            </m:r>
                          </m:sub>
                        </m:sSub>
                        <m:acc>
                          <m:accPr>
                            <m:chr m:val="̅"/>
                            <m:ctrlPr>
                              <a:rPr lang="en-US" sz="2000" b="1" i="1">
                                <a:solidFill>
                                  <a:srgbClr val="0000FF"/>
                                </a:solidFill>
                                <a:latin typeface="Cambria Math"/>
                              </a:rPr>
                            </m:ctrlPr>
                          </m:accPr>
                          <m:e>
                            <m:sSub>
                              <m:sSubPr>
                                <m:ctrlPr>
                                  <a:rPr lang="en-US" sz="2000" b="1" i="1">
                                    <a:solidFill>
                                      <a:srgbClr val="0000FF"/>
                                    </a:solidFill>
                                    <a:latin typeface="Cambria Math"/>
                                    <a:ea typeface="Cambria Math"/>
                                  </a:rPr>
                                </m:ctrlPr>
                              </m:sSubPr>
                              <m:e>
                                <m:r>
                                  <a:rPr lang="en-US" sz="2000" b="1">
                                    <a:solidFill>
                                      <a:srgbClr val="0000FF"/>
                                    </a:solidFill>
                                    <a:latin typeface="Cambria Math"/>
                                    <a:ea typeface="Cambria Math"/>
                                  </a:rPr>
                                  <m:t>𝐕</m:t>
                                </m:r>
                              </m:e>
                              <m:sub>
                                <m:r>
                                  <a:rPr lang="en-US" sz="2000" b="1">
                                    <a:solidFill>
                                      <a:srgbClr val="0000FF"/>
                                    </a:solidFill>
                                    <a:latin typeface="Cambria Math"/>
                                    <a:ea typeface="Cambria Math"/>
                                  </a:rPr>
                                  <m:t>𝐧</m:t>
                                </m:r>
                              </m:sub>
                            </m:sSub>
                          </m:e>
                        </m:acc>
                      </m:oMath>
                    </m:oMathPara>
                  </a14:m>
                  <a:endParaRPr lang="en-US" sz="2000" b="1" dirty="0">
                    <a:solidFill>
                      <a:srgbClr val="0000FF"/>
                    </a:solidFill>
                  </a:endParaRPr>
                </a:p>
              </p:txBody>
            </p:sp>
          </mc:Choice>
          <mc:Fallback xmlns="">
            <p:sp>
              <p:nvSpPr>
                <p:cNvPr id="32" name="TextBox 31"/>
                <p:cNvSpPr txBox="1">
                  <a:spLocks noRot="1" noChangeAspect="1" noMove="1" noResize="1" noEditPoints="1" noAdjustHandles="1" noChangeArrowheads="1" noChangeShapeType="1" noTextEdit="1"/>
                </p:cNvSpPr>
                <p:nvPr/>
              </p:nvSpPr>
              <p:spPr>
                <a:xfrm>
                  <a:off x="1195001" y="5158469"/>
                  <a:ext cx="1990468" cy="402098"/>
                </a:xfrm>
                <a:prstGeom prst="rect">
                  <a:avLst/>
                </a:prstGeom>
                <a:blipFill rotWithShape="1">
                  <a:blip r:embed="rId8"/>
                  <a:stretch>
                    <a:fillRect/>
                  </a:stretch>
                </a:blipFill>
              </p:spPr>
              <p:txBody>
                <a:bodyPr/>
                <a:lstStyle/>
                <a:p>
                  <a:r>
                    <a:rPr lang="en-US">
                      <a:noFill/>
                    </a:rPr>
                    <a:t> </a:t>
                  </a:r>
                </a:p>
              </p:txBody>
            </p:sp>
          </mc:Fallback>
        </mc:AlternateContent>
        <p:sp>
          <p:nvSpPr>
            <p:cNvPr id="26" name="Rounded Rectangle 25"/>
            <p:cNvSpPr/>
            <p:nvPr/>
          </p:nvSpPr>
          <p:spPr>
            <a:xfrm>
              <a:off x="1143000" y="4114800"/>
              <a:ext cx="2057400" cy="1676400"/>
            </a:xfrm>
            <a:prstGeom prst="roundRect">
              <a:avLst/>
            </a:prstGeom>
            <a:solidFill>
              <a:schemeClr val="accent5">
                <a:lumMod val="90000"/>
              </a:schemeClr>
            </a:solidFill>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34" name="TextBox 2"/>
            <p:cNvSpPr txBox="1">
              <a:spLocks noChangeArrowheads="1"/>
            </p:cNvSpPr>
            <p:nvPr/>
          </p:nvSpPr>
          <p:spPr bwMode="auto">
            <a:xfrm>
              <a:off x="1143000" y="4191000"/>
              <a:ext cx="205740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algn="ctr" eaLnBrk="1" hangingPunct="1"/>
              <a:r>
                <a:rPr lang="en-US" b="1" dirty="0" smtClean="0">
                  <a:latin typeface="Franklin Gothic Medium Cond" pitchFamily="34" charset="0"/>
                </a:rPr>
                <a:t>Compute </a:t>
              </a:r>
              <a:r>
                <a:rPr lang="en-US" b="1" dirty="0" err="1" smtClean="0">
                  <a:latin typeface="Franklin Gothic Medium Cond" pitchFamily="34" charset="0"/>
                </a:rPr>
                <a:t>G</a:t>
              </a:r>
              <a:r>
                <a:rPr lang="en-US" b="1" baseline="-25000" dirty="0" err="1" smtClean="0">
                  <a:latin typeface="Franklin Gothic Medium Cond" pitchFamily="34" charset="0"/>
                </a:rPr>
                <a:t>s,opt</a:t>
              </a:r>
              <a:r>
                <a:rPr lang="en-US" b="1" dirty="0" smtClean="0">
                  <a:latin typeface="Franklin Gothic Medium Cond" pitchFamily="34" charset="0"/>
                </a:rPr>
                <a:t> &amp; </a:t>
              </a:r>
              <a:r>
                <a:rPr lang="en-US" b="1" dirty="0" err="1" smtClean="0">
                  <a:latin typeface="Franklin Gothic Medium Cond" pitchFamily="34" charset="0"/>
                </a:rPr>
                <a:t>B</a:t>
              </a:r>
              <a:r>
                <a:rPr lang="en-US" b="1" baseline="-25000" dirty="0" err="1" smtClean="0">
                  <a:latin typeface="Franklin Gothic Medium Cond" pitchFamily="34" charset="0"/>
                </a:rPr>
                <a:t>s,opt</a:t>
              </a:r>
              <a:endParaRPr lang="en-US" b="1" baseline="-25000" dirty="0">
                <a:latin typeface="Franklin Gothic Medium Cond" pitchFamily="34" charset="0"/>
              </a:endParaRPr>
            </a:p>
          </p:txBody>
        </p:sp>
        <mc:AlternateContent xmlns:mc="http://schemas.openxmlformats.org/markup-compatibility/2006" xmlns:a14="http://schemas.microsoft.com/office/drawing/2010/main">
          <mc:Choice Requires="a14">
            <p:sp>
              <p:nvSpPr>
                <p:cNvPr id="35" name="TextBox 34"/>
                <p:cNvSpPr txBox="1"/>
                <p:nvPr/>
              </p:nvSpPr>
              <p:spPr>
                <a:xfrm>
                  <a:off x="1219200" y="4675321"/>
                  <a:ext cx="1905000" cy="656013"/>
                </a:xfrm>
                <a:prstGeom prst="rect">
                  <a:avLst/>
                </a:prstGeom>
                <a:noFill/>
              </p:spPr>
              <p:txBody>
                <a:bodyPr wrap="square" rtlCol="0">
                  <a:spAutoFit/>
                </a:bodyPr>
                <a:lstStyle/>
                <a:p>
                  <a14:m>
                    <m:oMath xmlns:m="http://schemas.openxmlformats.org/officeDocument/2006/math">
                      <m:sSub>
                        <m:sSubPr>
                          <m:ctrlPr>
                            <a:rPr lang="en-US" b="1" i="1" dirty="0" smtClean="0">
                              <a:solidFill>
                                <a:srgbClr val="0000FF"/>
                              </a:solidFill>
                              <a:latin typeface="Cambria Math"/>
                            </a:rPr>
                          </m:ctrlPr>
                        </m:sSubPr>
                        <m:e>
                          <m:r>
                            <a:rPr lang="en-US" b="1" i="0" dirty="0" smtClean="0">
                              <a:solidFill>
                                <a:srgbClr val="0000FF"/>
                              </a:solidFill>
                              <a:latin typeface="Cambria Math"/>
                            </a:rPr>
                            <m:t>𝐆</m:t>
                          </m:r>
                        </m:e>
                        <m:sub>
                          <m:r>
                            <a:rPr lang="en-US" b="1" i="0" dirty="0" smtClean="0">
                              <a:solidFill>
                                <a:srgbClr val="0000FF"/>
                              </a:solidFill>
                              <a:latin typeface="Cambria Math"/>
                            </a:rPr>
                            <m:t>𝐬</m:t>
                          </m:r>
                          <m:r>
                            <a:rPr lang="en-US" b="1" i="0" dirty="0" smtClean="0">
                              <a:solidFill>
                                <a:srgbClr val="0000FF"/>
                              </a:solidFill>
                              <a:latin typeface="Cambria Math"/>
                            </a:rPr>
                            <m:t>,</m:t>
                          </m:r>
                          <m:r>
                            <a:rPr lang="en-US" b="1" i="0" dirty="0" smtClean="0">
                              <a:solidFill>
                                <a:srgbClr val="0000FF"/>
                              </a:solidFill>
                              <a:latin typeface="Cambria Math"/>
                            </a:rPr>
                            <m:t>𝐨𝐩𝐭</m:t>
                          </m:r>
                        </m:sub>
                      </m:sSub>
                    </m:oMath>
                  </a14:m>
                  <a:r>
                    <a:rPr lang="en-US" b="1" i="0" dirty="0" smtClean="0">
                      <a:solidFill>
                        <a:srgbClr val="0000FF"/>
                      </a:solidFill>
                      <a:latin typeface="Cambria Math"/>
                    </a:rPr>
                    <a:t>=</a:t>
                  </a:r>
                  <a14:m>
                    <m:oMath xmlns:m="http://schemas.openxmlformats.org/officeDocument/2006/math">
                      <m:rad>
                        <m:radPr>
                          <m:degHide m:val="on"/>
                          <m:ctrlPr>
                            <a:rPr lang="en-US" b="1" i="1" dirty="0">
                              <a:solidFill>
                                <a:srgbClr val="0000FF"/>
                              </a:solidFill>
                              <a:latin typeface="Cambria Math"/>
                            </a:rPr>
                          </m:ctrlPr>
                        </m:radPr>
                        <m:deg/>
                        <m:e>
                          <m:f>
                            <m:fPr>
                              <m:ctrlPr>
                                <a:rPr lang="en-US" b="1" i="1" dirty="0">
                                  <a:solidFill>
                                    <a:srgbClr val="0000FF"/>
                                  </a:solidFill>
                                  <a:latin typeface="Cambria Math"/>
                                </a:rPr>
                              </m:ctrlPr>
                            </m:fPr>
                            <m:num>
                              <m:sSub>
                                <m:sSubPr>
                                  <m:ctrlPr>
                                    <a:rPr lang="en-US" b="1" i="1" dirty="0">
                                      <a:solidFill>
                                        <a:srgbClr val="0000FF"/>
                                      </a:solidFill>
                                      <a:latin typeface="Cambria Math"/>
                                    </a:rPr>
                                  </m:ctrlPr>
                                </m:sSubPr>
                                <m:e>
                                  <m:r>
                                    <a:rPr lang="en-US" b="1" dirty="0">
                                      <a:solidFill>
                                        <a:srgbClr val="0000FF"/>
                                      </a:solidFill>
                                      <a:latin typeface="Cambria Math"/>
                                    </a:rPr>
                                    <m:t>𝐆</m:t>
                                  </m:r>
                                </m:e>
                                <m:sub>
                                  <m:r>
                                    <a:rPr lang="en-US" b="1" dirty="0">
                                      <a:solidFill>
                                        <a:srgbClr val="0000FF"/>
                                      </a:solidFill>
                                      <a:latin typeface="Cambria Math"/>
                                    </a:rPr>
                                    <m:t>𝐮</m:t>
                                  </m:r>
                                </m:sub>
                              </m:sSub>
                            </m:num>
                            <m:den>
                              <m:sSub>
                                <m:sSubPr>
                                  <m:ctrlPr>
                                    <a:rPr lang="en-US" b="1" i="1" dirty="0">
                                      <a:solidFill>
                                        <a:srgbClr val="0000FF"/>
                                      </a:solidFill>
                                      <a:latin typeface="Cambria Math"/>
                                    </a:rPr>
                                  </m:ctrlPr>
                                </m:sSubPr>
                                <m:e>
                                  <m:r>
                                    <a:rPr lang="en-US" b="1" dirty="0">
                                      <a:solidFill>
                                        <a:srgbClr val="0000FF"/>
                                      </a:solidFill>
                                      <a:latin typeface="Cambria Math"/>
                                    </a:rPr>
                                    <m:t>𝐑</m:t>
                                  </m:r>
                                </m:e>
                                <m:sub>
                                  <m:r>
                                    <a:rPr lang="en-US" b="1" dirty="0">
                                      <a:solidFill>
                                        <a:srgbClr val="0000FF"/>
                                      </a:solidFill>
                                      <a:latin typeface="Cambria Math"/>
                                    </a:rPr>
                                    <m:t>𝐧</m:t>
                                  </m:r>
                                </m:sub>
                              </m:sSub>
                            </m:den>
                          </m:f>
                          <m:r>
                            <a:rPr lang="en-US" b="1" i="1" dirty="0">
                              <a:solidFill>
                                <a:srgbClr val="0000FF"/>
                              </a:solidFill>
                              <a:latin typeface="Cambria Math"/>
                            </a:rPr>
                            <m:t>+</m:t>
                          </m:r>
                          <m:sSup>
                            <m:sSupPr>
                              <m:ctrlPr>
                                <a:rPr lang="en-US" b="1" i="1">
                                  <a:solidFill>
                                    <a:srgbClr val="0000FF"/>
                                  </a:solidFill>
                                  <a:latin typeface="Cambria Math"/>
                                </a:rPr>
                              </m:ctrlPr>
                            </m:sSupPr>
                            <m:e>
                              <m:sSub>
                                <m:sSubPr>
                                  <m:ctrlPr>
                                    <a:rPr lang="en-US" b="1" i="1" dirty="0">
                                      <a:solidFill>
                                        <a:srgbClr val="0000FF"/>
                                      </a:solidFill>
                                      <a:latin typeface="Cambria Math"/>
                                    </a:rPr>
                                  </m:ctrlPr>
                                </m:sSubPr>
                                <m:e>
                                  <m:r>
                                    <a:rPr lang="en-US" b="1" dirty="0">
                                      <a:solidFill>
                                        <a:srgbClr val="0000FF"/>
                                      </a:solidFill>
                                      <a:latin typeface="Cambria Math"/>
                                    </a:rPr>
                                    <m:t>𝐆</m:t>
                                  </m:r>
                                </m:e>
                                <m:sub>
                                  <m:r>
                                    <a:rPr lang="en-US" b="1" dirty="0">
                                      <a:solidFill>
                                        <a:srgbClr val="0000FF"/>
                                      </a:solidFill>
                                      <a:latin typeface="Cambria Math"/>
                                    </a:rPr>
                                    <m:t>𝐜</m:t>
                                  </m:r>
                                </m:sub>
                              </m:sSub>
                            </m:e>
                            <m:sup>
                              <m:r>
                                <a:rPr lang="en-US" b="1" i="1">
                                  <a:solidFill>
                                    <a:srgbClr val="0000FF"/>
                                  </a:solidFill>
                                  <a:latin typeface="Cambria Math"/>
                                </a:rPr>
                                <m:t>𝟐</m:t>
                              </m:r>
                            </m:sup>
                          </m:sSup>
                        </m:e>
                      </m:rad>
                    </m:oMath>
                  </a14:m>
                  <a:endParaRPr lang="en-US" b="1" i="0" dirty="0" smtClean="0">
                    <a:solidFill>
                      <a:srgbClr val="0000FF"/>
                    </a:solidFill>
                    <a:latin typeface="Cambria Math"/>
                  </a:endParaRPr>
                </a:p>
              </p:txBody>
            </p:sp>
          </mc:Choice>
          <mc:Fallback xmlns="">
            <p:sp>
              <p:nvSpPr>
                <p:cNvPr id="35" name="TextBox 34"/>
                <p:cNvSpPr txBox="1">
                  <a:spLocks noRot="1" noChangeAspect="1" noMove="1" noResize="1" noEditPoints="1" noAdjustHandles="1" noChangeArrowheads="1" noChangeShapeType="1" noTextEdit="1"/>
                </p:cNvSpPr>
                <p:nvPr/>
              </p:nvSpPr>
              <p:spPr>
                <a:xfrm>
                  <a:off x="1219200" y="4675321"/>
                  <a:ext cx="1905000" cy="656013"/>
                </a:xfrm>
                <a:prstGeom prst="rect">
                  <a:avLst/>
                </a:prstGeom>
                <a:blipFill rotWithShape="1">
                  <a:blip r:embed="rId9"/>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6" name="TextBox 35"/>
                <p:cNvSpPr txBox="1"/>
                <p:nvPr/>
              </p:nvSpPr>
              <p:spPr>
                <a:xfrm>
                  <a:off x="1398886" y="5278188"/>
                  <a:ext cx="1504236" cy="394210"/>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b="1" i="1" dirty="0" smtClean="0">
                                <a:solidFill>
                                  <a:srgbClr val="0000FF"/>
                                </a:solidFill>
                                <a:latin typeface="Cambria Math"/>
                              </a:rPr>
                            </m:ctrlPr>
                          </m:sSubPr>
                          <m:e>
                            <m:r>
                              <a:rPr lang="en-US" b="1" i="0" dirty="0" smtClean="0">
                                <a:solidFill>
                                  <a:srgbClr val="0000FF"/>
                                </a:solidFill>
                                <a:latin typeface="Cambria Math"/>
                              </a:rPr>
                              <m:t>𝐁</m:t>
                            </m:r>
                          </m:e>
                          <m:sub>
                            <m:r>
                              <a:rPr lang="en-US" b="1" dirty="0">
                                <a:solidFill>
                                  <a:srgbClr val="0000FF"/>
                                </a:solidFill>
                                <a:latin typeface="Cambria Math"/>
                              </a:rPr>
                              <m:t>𝐬</m:t>
                            </m:r>
                            <m:r>
                              <a:rPr lang="en-US" b="1" dirty="0">
                                <a:solidFill>
                                  <a:srgbClr val="0000FF"/>
                                </a:solidFill>
                                <a:latin typeface="Cambria Math"/>
                              </a:rPr>
                              <m:t>,</m:t>
                            </m:r>
                            <m:r>
                              <a:rPr lang="en-US" b="1" dirty="0">
                                <a:solidFill>
                                  <a:srgbClr val="0000FF"/>
                                </a:solidFill>
                                <a:latin typeface="Cambria Math"/>
                              </a:rPr>
                              <m:t>𝐨𝐩𝐭</m:t>
                            </m:r>
                          </m:sub>
                        </m:sSub>
                        <m:r>
                          <a:rPr lang="en-US" b="1" i="0" dirty="0" smtClean="0">
                            <a:solidFill>
                              <a:srgbClr val="0000FF"/>
                            </a:solidFill>
                            <a:latin typeface="Cambria Math"/>
                          </a:rPr>
                          <m:t>=−</m:t>
                        </m:r>
                        <m:sSub>
                          <m:sSubPr>
                            <m:ctrlPr>
                              <a:rPr lang="en-US" b="1" i="1" dirty="0">
                                <a:solidFill>
                                  <a:srgbClr val="0000FF"/>
                                </a:solidFill>
                                <a:latin typeface="Cambria Math"/>
                              </a:rPr>
                            </m:ctrlPr>
                          </m:sSubPr>
                          <m:e>
                            <m:r>
                              <a:rPr lang="en-US" b="1" dirty="0">
                                <a:solidFill>
                                  <a:srgbClr val="0000FF"/>
                                </a:solidFill>
                                <a:latin typeface="Cambria Math"/>
                              </a:rPr>
                              <m:t>𝐁</m:t>
                            </m:r>
                          </m:e>
                          <m:sub>
                            <m:r>
                              <a:rPr lang="en-US" b="1" i="0" dirty="0" smtClean="0">
                                <a:solidFill>
                                  <a:srgbClr val="0000FF"/>
                                </a:solidFill>
                                <a:latin typeface="Cambria Math"/>
                              </a:rPr>
                              <m:t>𝐜</m:t>
                            </m:r>
                          </m:sub>
                        </m:sSub>
                      </m:oMath>
                    </m:oMathPara>
                  </a14:m>
                  <a:endParaRPr lang="en-US" b="1" i="0" dirty="0" smtClean="0">
                    <a:solidFill>
                      <a:srgbClr val="0000FF"/>
                    </a:solidFill>
                    <a:latin typeface="Cambria Math"/>
                  </a:endParaRPr>
                </a:p>
              </p:txBody>
            </p:sp>
          </mc:Choice>
          <mc:Fallback xmlns="">
            <p:sp>
              <p:nvSpPr>
                <p:cNvPr id="36" name="TextBox 35"/>
                <p:cNvSpPr txBox="1">
                  <a:spLocks noRot="1" noChangeAspect="1" noMove="1" noResize="1" noEditPoints="1" noAdjustHandles="1" noChangeArrowheads="1" noChangeShapeType="1" noTextEdit="1"/>
                </p:cNvSpPr>
                <p:nvPr/>
              </p:nvSpPr>
              <p:spPr>
                <a:xfrm>
                  <a:off x="1398886" y="5278188"/>
                  <a:ext cx="1504236" cy="394210"/>
                </a:xfrm>
                <a:prstGeom prst="rect">
                  <a:avLst/>
                </a:prstGeom>
                <a:blipFill rotWithShape="1">
                  <a:blip r:embed="rId10"/>
                  <a:stretch>
                    <a:fillRect b="-6154"/>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8" name="Rectangle 7"/>
              <p:cNvSpPr/>
              <p:nvPr/>
            </p:nvSpPr>
            <p:spPr>
              <a:xfrm>
                <a:off x="3573737" y="3073711"/>
                <a:ext cx="3880101" cy="641971"/>
              </a:xfrm>
              <a:prstGeom prst="rect">
                <a:avLst/>
              </a:prstGeom>
            </p:spPr>
            <p:txBody>
              <a:bodyPr wrap="none">
                <a:spAutoFit/>
              </a:bodyPr>
              <a:lstStyle/>
              <a:p>
                <a:pPr/>
                <a14:m>
                  <m:oMathPara xmlns:m="http://schemas.openxmlformats.org/officeDocument/2006/math">
                    <m:oMathParaPr>
                      <m:jc m:val="left"/>
                    </m:oMathParaPr>
                    <m:oMath xmlns:m="http://schemas.openxmlformats.org/officeDocument/2006/math">
                      <m:sSub>
                        <m:sSubPr>
                          <m:ctrlPr>
                            <a:rPr lang="en-US" sz="1600" b="1" i="1" dirty="0" smtClean="0">
                              <a:solidFill>
                                <a:srgbClr val="000000"/>
                              </a:solidFill>
                              <a:latin typeface="Cambria Math"/>
                            </a:rPr>
                          </m:ctrlPr>
                        </m:sSubPr>
                        <m:e>
                          <m:r>
                            <a:rPr lang="en-US" sz="1600" b="1" dirty="0">
                              <a:solidFill>
                                <a:srgbClr val="000000"/>
                              </a:solidFill>
                              <a:latin typeface="Cambria Math"/>
                            </a:rPr>
                            <m:t>𝐆</m:t>
                          </m:r>
                        </m:e>
                        <m:sub>
                          <m:r>
                            <a:rPr lang="en-US" sz="1600" b="1" dirty="0">
                              <a:solidFill>
                                <a:srgbClr val="000000"/>
                              </a:solidFill>
                              <a:latin typeface="Cambria Math"/>
                            </a:rPr>
                            <m:t>𝐮</m:t>
                          </m:r>
                        </m:sub>
                      </m:sSub>
                      <m:r>
                        <a:rPr lang="en-US" sz="1600" b="1" dirty="0">
                          <a:solidFill>
                            <a:srgbClr val="000000"/>
                          </a:solidFill>
                          <a:latin typeface="Cambria Math"/>
                        </a:rPr>
                        <m:t>=</m:t>
                      </m:r>
                      <m:f>
                        <m:fPr>
                          <m:ctrlPr>
                            <a:rPr lang="en-US" sz="1600" b="1" i="1" dirty="0">
                              <a:solidFill>
                                <a:srgbClr val="000000"/>
                              </a:solidFill>
                              <a:latin typeface="Cambria Math"/>
                            </a:rPr>
                          </m:ctrlPr>
                        </m:fPr>
                        <m:num>
                          <m:acc>
                            <m:accPr>
                              <m:chr m:val="̅"/>
                              <m:ctrlPr>
                                <a:rPr lang="en-US" sz="1600" b="1" i="1">
                                  <a:solidFill>
                                    <a:srgbClr val="000000"/>
                                  </a:solidFill>
                                  <a:latin typeface="Cambria Math"/>
                                </a:rPr>
                              </m:ctrlPr>
                            </m:accPr>
                            <m:e>
                              <m:sSup>
                                <m:sSupPr>
                                  <m:ctrlPr>
                                    <a:rPr lang="en-US" sz="1600" b="1" i="1">
                                      <a:solidFill>
                                        <a:srgbClr val="000000"/>
                                      </a:solidFill>
                                      <a:latin typeface="Cambria Math"/>
                                    </a:rPr>
                                  </m:ctrlPr>
                                </m:sSupPr>
                                <m:e>
                                  <m:sSub>
                                    <m:sSubPr>
                                      <m:ctrlPr>
                                        <a:rPr lang="en-US" sz="1600" b="1" i="1">
                                          <a:solidFill>
                                            <a:srgbClr val="000000"/>
                                          </a:solidFill>
                                          <a:latin typeface="Cambria Math"/>
                                        </a:rPr>
                                      </m:ctrlPr>
                                    </m:sSubPr>
                                    <m:e>
                                      <m:r>
                                        <a:rPr lang="en-US" sz="1600" b="1">
                                          <a:solidFill>
                                            <a:srgbClr val="000000"/>
                                          </a:solidFill>
                                          <a:latin typeface="Cambria Math"/>
                                        </a:rPr>
                                        <m:t>𝐢</m:t>
                                      </m:r>
                                    </m:e>
                                    <m:sub>
                                      <m:r>
                                        <a:rPr lang="en-US" sz="1600" b="1">
                                          <a:solidFill>
                                            <a:srgbClr val="000000"/>
                                          </a:solidFill>
                                          <a:latin typeface="Cambria Math"/>
                                        </a:rPr>
                                        <m:t>𝐧𝐮</m:t>
                                      </m:r>
                                    </m:sub>
                                  </m:sSub>
                                </m:e>
                                <m:sup>
                                  <m:r>
                                    <a:rPr lang="en-US" sz="1600" b="1">
                                      <a:solidFill>
                                        <a:srgbClr val="000000"/>
                                      </a:solidFill>
                                      <a:latin typeface="Cambria Math"/>
                                    </a:rPr>
                                    <m:t>𝟐</m:t>
                                  </m:r>
                                </m:sup>
                              </m:sSup>
                            </m:e>
                          </m:acc>
                        </m:num>
                        <m:den>
                          <m:r>
                            <a:rPr lang="en-US" sz="1600" b="1" dirty="0">
                              <a:solidFill>
                                <a:srgbClr val="000000"/>
                              </a:solidFill>
                              <a:latin typeface="Cambria Math"/>
                            </a:rPr>
                            <m:t>𝟒𝐤𝐓</m:t>
                          </m:r>
                          <m:r>
                            <a:rPr lang="en-US" sz="1600" b="1" dirty="0">
                              <a:solidFill>
                                <a:srgbClr val="000000"/>
                              </a:solidFill>
                              <a:latin typeface="Cambria Math"/>
                              <a:ea typeface="Cambria Math"/>
                            </a:rPr>
                            <m:t>∆</m:t>
                          </m:r>
                          <m:r>
                            <a:rPr lang="en-US" sz="1600" b="1" dirty="0">
                              <a:solidFill>
                                <a:srgbClr val="000000"/>
                              </a:solidFill>
                              <a:latin typeface="Cambria Math"/>
                              <a:ea typeface="Cambria Math"/>
                            </a:rPr>
                            <m:t>𝐟</m:t>
                          </m:r>
                        </m:den>
                      </m:f>
                      <m:r>
                        <a:rPr lang="en-US" sz="1600" b="1" i="1" dirty="0" smtClean="0">
                          <a:solidFill>
                            <a:srgbClr val="000000"/>
                          </a:solidFill>
                          <a:latin typeface="Cambria Math"/>
                          <a:ea typeface="Cambria Math"/>
                        </a:rPr>
                        <m:t>=</m:t>
                      </m:r>
                      <m:f>
                        <m:fPr>
                          <m:ctrlPr>
                            <a:rPr lang="en-US" sz="1600" b="1" i="1" dirty="0">
                              <a:solidFill>
                                <a:srgbClr val="000000"/>
                              </a:solidFill>
                              <a:latin typeface="Cambria Math"/>
                            </a:rPr>
                          </m:ctrlPr>
                        </m:fPr>
                        <m:num>
                          <m:sSup>
                            <m:sSupPr>
                              <m:ctrlPr>
                                <a:rPr lang="en-US" sz="1600" b="1" i="1" dirty="0" smtClean="0">
                                  <a:solidFill>
                                    <a:srgbClr val="000000"/>
                                  </a:solidFill>
                                  <a:latin typeface="Cambria Math"/>
                                </a:rPr>
                              </m:ctrlPr>
                            </m:sSupPr>
                            <m:e>
                              <m:r>
                                <a:rPr lang="en-US" sz="1600" b="1" i="1">
                                  <a:solidFill>
                                    <a:srgbClr val="000000"/>
                                  </a:solidFill>
                                  <a:latin typeface="Cambria Math"/>
                                  <a:ea typeface="Cambria Math"/>
                                </a:rPr>
                                <m:t>𝝎</m:t>
                              </m:r>
                            </m:e>
                            <m:sup>
                              <m:r>
                                <a:rPr lang="en-US" sz="1600" b="1" i="1" dirty="0" smtClean="0">
                                  <a:solidFill>
                                    <a:srgbClr val="000000"/>
                                  </a:solidFill>
                                  <a:latin typeface="Cambria Math"/>
                                </a:rPr>
                                <m:t>𝟐</m:t>
                              </m:r>
                            </m:sup>
                          </m:sSup>
                          <m:sSup>
                            <m:sSupPr>
                              <m:ctrlPr>
                                <a:rPr lang="en-US" sz="1600" b="1" i="1" dirty="0" smtClean="0">
                                  <a:solidFill>
                                    <a:srgbClr val="000000"/>
                                  </a:solidFill>
                                  <a:latin typeface="Cambria Math"/>
                                </a:rPr>
                              </m:ctrlPr>
                            </m:sSupPr>
                            <m:e>
                              <m:sSub>
                                <m:sSubPr>
                                  <m:ctrlPr>
                                    <a:rPr lang="en-US" sz="1600" b="1" i="1">
                                      <a:solidFill>
                                        <a:srgbClr val="000000"/>
                                      </a:solidFill>
                                      <a:latin typeface="Cambria Math"/>
                                      <a:ea typeface="Cambria Math"/>
                                    </a:rPr>
                                  </m:ctrlPr>
                                </m:sSubPr>
                                <m:e>
                                  <m:r>
                                    <a:rPr lang="en-US" sz="1600" b="1" i="1">
                                      <a:solidFill>
                                        <a:srgbClr val="000000"/>
                                      </a:solidFill>
                                      <a:latin typeface="Cambria Math"/>
                                      <a:ea typeface="Cambria Math"/>
                                    </a:rPr>
                                    <m:t>𝑪</m:t>
                                  </m:r>
                                </m:e>
                                <m:sub>
                                  <m:r>
                                    <a:rPr lang="en-US" sz="1600" b="1" i="1">
                                      <a:solidFill>
                                        <a:srgbClr val="000000"/>
                                      </a:solidFill>
                                      <a:latin typeface="Cambria Math"/>
                                      <a:ea typeface="Cambria Math"/>
                                    </a:rPr>
                                    <m:t>𝒈𝒔</m:t>
                                  </m:r>
                                </m:sub>
                              </m:sSub>
                            </m:e>
                            <m:sup>
                              <m:r>
                                <a:rPr lang="en-US" sz="1600" b="1" i="1" dirty="0" smtClean="0">
                                  <a:solidFill>
                                    <a:srgbClr val="000000"/>
                                  </a:solidFill>
                                  <a:latin typeface="Cambria Math"/>
                                </a:rPr>
                                <m:t>𝟐</m:t>
                              </m:r>
                            </m:sup>
                          </m:sSup>
                          <m:sSup>
                            <m:sSupPr>
                              <m:ctrlPr>
                                <a:rPr lang="en-US" sz="1600" b="1" i="1" dirty="0" smtClean="0">
                                  <a:solidFill>
                                    <a:srgbClr val="000000"/>
                                  </a:solidFill>
                                  <a:latin typeface="Cambria Math"/>
                                </a:rPr>
                              </m:ctrlPr>
                            </m:sSupPr>
                            <m:e>
                              <m:acc>
                                <m:accPr>
                                  <m:chr m:val="̅"/>
                                  <m:ctrlPr>
                                    <a:rPr lang="en-US" sz="1600" b="1" i="1">
                                      <a:solidFill>
                                        <a:srgbClr val="000000"/>
                                      </a:solidFill>
                                      <a:latin typeface="Cambria Math"/>
                                    </a:rPr>
                                  </m:ctrlPr>
                                </m:accPr>
                                <m:e>
                                  <m:sSub>
                                    <m:sSubPr>
                                      <m:ctrlPr>
                                        <a:rPr lang="en-US" sz="1600" b="1" i="1">
                                          <a:solidFill>
                                            <a:srgbClr val="000000"/>
                                          </a:solidFill>
                                          <a:latin typeface="Cambria Math"/>
                                        </a:rPr>
                                      </m:ctrlPr>
                                    </m:sSubPr>
                                    <m:e>
                                      <m:r>
                                        <a:rPr lang="en-US" sz="1600" b="1">
                                          <a:solidFill>
                                            <a:srgbClr val="000000"/>
                                          </a:solidFill>
                                          <a:latin typeface="Cambria Math"/>
                                        </a:rPr>
                                        <m:t> </m:t>
                                      </m:r>
                                      <m:r>
                                        <a:rPr lang="en-US" sz="1600" b="1">
                                          <a:solidFill>
                                            <a:srgbClr val="000000"/>
                                          </a:solidFill>
                                          <a:latin typeface="Cambria Math"/>
                                        </a:rPr>
                                        <m:t>𝐯</m:t>
                                      </m:r>
                                    </m:e>
                                    <m:sub>
                                      <m:r>
                                        <a:rPr lang="en-US" sz="1600" b="1">
                                          <a:solidFill>
                                            <a:srgbClr val="000000"/>
                                          </a:solidFill>
                                          <a:latin typeface="Cambria Math"/>
                                        </a:rPr>
                                        <m:t>𝐧𝐠</m:t>
                                      </m:r>
                                    </m:sub>
                                  </m:sSub>
                                </m:e>
                              </m:acc>
                            </m:e>
                            <m:sup>
                              <m:r>
                                <a:rPr lang="en-US" sz="1600" b="1" i="1" dirty="0" smtClean="0">
                                  <a:solidFill>
                                    <a:srgbClr val="000000"/>
                                  </a:solidFill>
                                  <a:latin typeface="Cambria Math"/>
                                </a:rPr>
                                <m:t>𝟐</m:t>
                              </m:r>
                            </m:sup>
                          </m:sSup>
                        </m:num>
                        <m:den>
                          <m:r>
                            <a:rPr lang="en-US" sz="1600" b="1" dirty="0">
                              <a:solidFill>
                                <a:srgbClr val="000000"/>
                              </a:solidFill>
                              <a:latin typeface="Cambria Math"/>
                            </a:rPr>
                            <m:t>𝟒𝐤𝐓</m:t>
                          </m:r>
                          <m:r>
                            <a:rPr lang="en-US" sz="1600" b="1" dirty="0">
                              <a:solidFill>
                                <a:srgbClr val="000000"/>
                              </a:solidFill>
                              <a:latin typeface="Cambria Math"/>
                              <a:ea typeface="Cambria Math"/>
                            </a:rPr>
                            <m:t>∆</m:t>
                          </m:r>
                          <m:r>
                            <a:rPr lang="en-US" sz="1600" b="1" dirty="0">
                              <a:solidFill>
                                <a:srgbClr val="000000"/>
                              </a:solidFill>
                              <a:latin typeface="Cambria Math"/>
                              <a:ea typeface="Cambria Math"/>
                            </a:rPr>
                            <m:t>𝐟</m:t>
                          </m:r>
                        </m:den>
                      </m:f>
                      <m:r>
                        <a:rPr lang="en-US" sz="1600" b="1" i="1" dirty="0" smtClean="0">
                          <a:solidFill>
                            <a:srgbClr val="000000"/>
                          </a:solidFill>
                          <a:latin typeface="Cambria Math"/>
                          <a:ea typeface="Cambria Math"/>
                        </a:rPr>
                        <m:t>=</m:t>
                      </m:r>
                      <m:sSup>
                        <m:sSupPr>
                          <m:ctrlPr>
                            <a:rPr lang="en-US" sz="1600" b="1" i="1" dirty="0">
                              <a:solidFill>
                                <a:srgbClr val="000000"/>
                              </a:solidFill>
                              <a:latin typeface="Cambria Math"/>
                            </a:rPr>
                          </m:ctrlPr>
                        </m:sSupPr>
                        <m:e>
                          <m:r>
                            <a:rPr lang="en-US" sz="1600" b="1" i="1">
                              <a:solidFill>
                                <a:srgbClr val="000000"/>
                              </a:solidFill>
                              <a:latin typeface="Cambria Math"/>
                              <a:ea typeface="Cambria Math"/>
                            </a:rPr>
                            <m:t>𝝎</m:t>
                          </m:r>
                        </m:e>
                        <m:sup>
                          <m:r>
                            <a:rPr lang="en-US" sz="1600" b="1" i="1" dirty="0">
                              <a:solidFill>
                                <a:srgbClr val="000000"/>
                              </a:solidFill>
                              <a:latin typeface="Cambria Math"/>
                            </a:rPr>
                            <m:t>𝟐</m:t>
                          </m:r>
                        </m:sup>
                      </m:sSup>
                      <m:sSup>
                        <m:sSupPr>
                          <m:ctrlPr>
                            <a:rPr lang="en-US" sz="1600" b="1" i="1" dirty="0">
                              <a:solidFill>
                                <a:srgbClr val="000000"/>
                              </a:solidFill>
                              <a:latin typeface="Cambria Math"/>
                            </a:rPr>
                          </m:ctrlPr>
                        </m:sSupPr>
                        <m:e>
                          <m:sSub>
                            <m:sSubPr>
                              <m:ctrlPr>
                                <a:rPr lang="en-US" sz="1600" b="1" i="1">
                                  <a:solidFill>
                                    <a:srgbClr val="000000"/>
                                  </a:solidFill>
                                  <a:latin typeface="Cambria Math"/>
                                  <a:ea typeface="Cambria Math"/>
                                </a:rPr>
                              </m:ctrlPr>
                            </m:sSubPr>
                            <m:e>
                              <m:r>
                                <a:rPr lang="en-US" sz="1600" b="1" i="1">
                                  <a:solidFill>
                                    <a:srgbClr val="000000"/>
                                  </a:solidFill>
                                  <a:latin typeface="Cambria Math"/>
                                  <a:ea typeface="Cambria Math"/>
                                </a:rPr>
                                <m:t>𝑪</m:t>
                              </m:r>
                            </m:e>
                            <m:sub>
                              <m:r>
                                <a:rPr lang="en-US" sz="1600" b="1" i="1">
                                  <a:solidFill>
                                    <a:srgbClr val="000000"/>
                                  </a:solidFill>
                                  <a:latin typeface="Cambria Math"/>
                                  <a:ea typeface="Cambria Math"/>
                                </a:rPr>
                                <m:t>𝒈𝒔</m:t>
                              </m:r>
                            </m:sub>
                          </m:sSub>
                        </m:e>
                        <m:sup>
                          <m:r>
                            <a:rPr lang="en-US" sz="1600" b="1" i="1" dirty="0">
                              <a:solidFill>
                                <a:srgbClr val="000000"/>
                              </a:solidFill>
                              <a:latin typeface="Cambria Math"/>
                            </a:rPr>
                            <m:t>𝟐</m:t>
                          </m:r>
                        </m:sup>
                      </m:sSup>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𝐑</m:t>
                          </m:r>
                        </m:e>
                        <m:sub>
                          <m:r>
                            <a:rPr lang="en-US" sz="1600" b="1">
                              <a:solidFill>
                                <a:srgbClr val="000000"/>
                              </a:solidFill>
                              <a:latin typeface="Cambria Math"/>
                              <a:ea typeface="Cambria Math"/>
                            </a:rPr>
                            <m:t>𝐠</m:t>
                          </m:r>
                        </m:sub>
                      </m:sSub>
                    </m:oMath>
                  </m:oMathPara>
                </a14:m>
                <a:endParaRPr lang="en-US" sz="1600" b="1" dirty="0">
                  <a:solidFill>
                    <a:srgbClr val="000000"/>
                  </a:solidFill>
                  <a:ea typeface="Cambria Math"/>
                </a:endParaRPr>
              </a:p>
            </p:txBody>
          </p:sp>
        </mc:Choice>
        <mc:Fallback xmlns="">
          <p:sp>
            <p:nvSpPr>
              <p:cNvPr id="8" name="Rectangle 7"/>
              <p:cNvSpPr>
                <a:spLocks noRot="1" noChangeAspect="1" noMove="1" noResize="1" noEditPoints="1" noAdjustHandles="1" noChangeArrowheads="1" noChangeShapeType="1" noTextEdit="1"/>
              </p:cNvSpPr>
              <p:nvPr/>
            </p:nvSpPr>
            <p:spPr>
              <a:xfrm>
                <a:off x="3573737" y="3073711"/>
                <a:ext cx="3880101" cy="641971"/>
              </a:xfrm>
              <a:prstGeom prst="rect">
                <a:avLst/>
              </a:prstGeom>
              <a:blipFill rotWithShape="1">
                <a:blip r:embed="rId11"/>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7" name="TextBox 36"/>
              <p:cNvSpPr txBox="1"/>
              <p:nvPr/>
            </p:nvSpPr>
            <p:spPr>
              <a:xfrm>
                <a:off x="3581400" y="4267200"/>
                <a:ext cx="4419600" cy="819840"/>
              </a:xfrm>
              <a:prstGeom prst="rect">
                <a:avLst/>
              </a:prstGeom>
              <a:noFill/>
            </p:spPr>
            <p:txBody>
              <a:bodyPr wrap="square" rtlCol="0">
                <a:spAutoFit/>
              </a:bodyPr>
              <a:lstStyle/>
              <a:p>
                <a14:m>
                  <m:oMath xmlns:m="http://schemas.openxmlformats.org/officeDocument/2006/math">
                    <m:sSub>
                      <m:sSubPr>
                        <m:ctrlPr>
                          <a:rPr lang="en-US" sz="1600" b="1" i="1" dirty="0" smtClean="0">
                            <a:solidFill>
                              <a:schemeClr val="tx1"/>
                            </a:solidFill>
                            <a:latin typeface="Cambria Math"/>
                          </a:rPr>
                        </m:ctrlPr>
                      </m:sSubPr>
                      <m:e>
                        <m:r>
                          <a:rPr lang="en-US" sz="1600" b="1" i="0" dirty="0" smtClean="0">
                            <a:solidFill>
                              <a:schemeClr val="tx1"/>
                            </a:solidFill>
                            <a:latin typeface="Cambria Math"/>
                          </a:rPr>
                          <m:t>𝐆</m:t>
                        </m:r>
                      </m:e>
                      <m:sub>
                        <m:r>
                          <a:rPr lang="en-US" sz="1600" b="1" i="0" dirty="0" smtClean="0">
                            <a:solidFill>
                              <a:schemeClr val="tx1"/>
                            </a:solidFill>
                            <a:latin typeface="Cambria Math"/>
                          </a:rPr>
                          <m:t>𝐬</m:t>
                        </m:r>
                        <m:r>
                          <a:rPr lang="en-US" sz="1600" b="1" i="0" dirty="0" smtClean="0">
                            <a:solidFill>
                              <a:schemeClr val="tx1"/>
                            </a:solidFill>
                            <a:latin typeface="Cambria Math"/>
                          </a:rPr>
                          <m:t>,</m:t>
                        </m:r>
                        <m:r>
                          <a:rPr lang="en-US" sz="1600" b="1" i="0" dirty="0" smtClean="0">
                            <a:solidFill>
                              <a:schemeClr val="tx1"/>
                            </a:solidFill>
                            <a:latin typeface="Cambria Math"/>
                          </a:rPr>
                          <m:t>𝐨𝐩𝐭</m:t>
                        </m:r>
                      </m:sub>
                    </m:sSub>
                  </m:oMath>
                </a14:m>
                <a:r>
                  <a:rPr lang="en-US" sz="1600" b="1" i="0" dirty="0" smtClean="0">
                    <a:solidFill>
                      <a:schemeClr val="tx1"/>
                    </a:solidFill>
                    <a:latin typeface="Cambria Math"/>
                  </a:rPr>
                  <a:t>=</a:t>
                </a:r>
                <a14:m>
                  <m:oMath xmlns:m="http://schemas.openxmlformats.org/officeDocument/2006/math">
                    <m:rad>
                      <m:radPr>
                        <m:degHide m:val="on"/>
                        <m:ctrlPr>
                          <a:rPr lang="en-US" sz="1600" b="1" i="1" dirty="0">
                            <a:solidFill>
                              <a:schemeClr val="tx1"/>
                            </a:solidFill>
                            <a:latin typeface="Cambria Math"/>
                          </a:rPr>
                        </m:ctrlPr>
                      </m:radPr>
                      <m:deg/>
                      <m:e>
                        <m:f>
                          <m:fPr>
                            <m:ctrlPr>
                              <a:rPr lang="en-US" sz="1600" b="1" i="1" dirty="0">
                                <a:solidFill>
                                  <a:schemeClr val="tx1"/>
                                </a:solidFill>
                                <a:latin typeface="Cambria Math"/>
                              </a:rPr>
                            </m:ctrlPr>
                          </m:fPr>
                          <m:num>
                            <m:sSub>
                              <m:sSubPr>
                                <m:ctrlPr>
                                  <a:rPr lang="en-US" sz="1600" b="1" i="1" dirty="0">
                                    <a:solidFill>
                                      <a:schemeClr val="tx1"/>
                                    </a:solidFill>
                                    <a:latin typeface="Cambria Math"/>
                                  </a:rPr>
                                </m:ctrlPr>
                              </m:sSubPr>
                              <m:e>
                                <m:r>
                                  <a:rPr lang="en-US" sz="1600" b="1" dirty="0">
                                    <a:solidFill>
                                      <a:schemeClr val="tx1"/>
                                    </a:solidFill>
                                    <a:latin typeface="Cambria Math"/>
                                  </a:rPr>
                                  <m:t>𝐆</m:t>
                                </m:r>
                              </m:e>
                              <m:sub>
                                <m:r>
                                  <a:rPr lang="en-US" sz="1600" b="1" dirty="0">
                                    <a:solidFill>
                                      <a:schemeClr val="tx1"/>
                                    </a:solidFill>
                                    <a:latin typeface="Cambria Math"/>
                                  </a:rPr>
                                  <m:t>𝐮</m:t>
                                </m:r>
                              </m:sub>
                            </m:sSub>
                          </m:num>
                          <m:den>
                            <m:sSub>
                              <m:sSubPr>
                                <m:ctrlPr>
                                  <a:rPr lang="en-US" sz="1600" b="1" i="1" dirty="0">
                                    <a:solidFill>
                                      <a:schemeClr val="tx1"/>
                                    </a:solidFill>
                                    <a:latin typeface="Cambria Math"/>
                                  </a:rPr>
                                </m:ctrlPr>
                              </m:sSubPr>
                              <m:e>
                                <m:r>
                                  <a:rPr lang="en-US" sz="1600" b="1" dirty="0">
                                    <a:solidFill>
                                      <a:schemeClr val="tx1"/>
                                    </a:solidFill>
                                    <a:latin typeface="Cambria Math"/>
                                  </a:rPr>
                                  <m:t>𝐑</m:t>
                                </m:r>
                              </m:e>
                              <m:sub>
                                <m:r>
                                  <a:rPr lang="en-US" sz="1600" b="1" dirty="0">
                                    <a:solidFill>
                                      <a:schemeClr val="tx1"/>
                                    </a:solidFill>
                                    <a:latin typeface="Cambria Math"/>
                                  </a:rPr>
                                  <m:t>𝐧</m:t>
                                </m:r>
                              </m:sub>
                            </m:sSub>
                          </m:den>
                        </m:f>
                        <m:r>
                          <a:rPr lang="en-US" sz="1600" b="1" i="1" dirty="0">
                            <a:solidFill>
                              <a:schemeClr val="tx1"/>
                            </a:solidFill>
                            <a:latin typeface="Cambria Math"/>
                          </a:rPr>
                          <m:t>+</m:t>
                        </m:r>
                        <m:sSup>
                          <m:sSupPr>
                            <m:ctrlPr>
                              <a:rPr lang="en-US" sz="1600" b="1" i="1">
                                <a:solidFill>
                                  <a:schemeClr val="tx1"/>
                                </a:solidFill>
                                <a:latin typeface="Cambria Math"/>
                              </a:rPr>
                            </m:ctrlPr>
                          </m:sSupPr>
                          <m:e>
                            <m:sSub>
                              <m:sSubPr>
                                <m:ctrlPr>
                                  <a:rPr lang="en-US" sz="1600" b="1" i="1" dirty="0">
                                    <a:solidFill>
                                      <a:schemeClr val="tx1"/>
                                    </a:solidFill>
                                    <a:latin typeface="Cambria Math"/>
                                  </a:rPr>
                                </m:ctrlPr>
                              </m:sSubPr>
                              <m:e>
                                <m:r>
                                  <a:rPr lang="en-US" sz="1600" b="1" dirty="0">
                                    <a:solidFill>
                                      <a:schemeClr val="tx1"/>
                                    </a:solidFill>
                                    <a:latin typeface="Cambria Math"/>
                                  </a:rPr>
                                  <m:t>𝐆</m:t>
                                </m:r>
                              </m:e>
                              <m:sub>
                                <m:r>
                                  <a:rPr lang="en-US" sz="1600" b="1" dirty="0">
                                    <a:solidFill>
                                      <a:schemeClr val="tx1"/>
                                    </a:solidFill>
                                    <a:latin typeface="Cambria Math"/>
                                  </a:rPr>
                                  <m:t>𝐜</m:t>
                                </m:r>
                              </m:sub>
                            </m:sSub>
                          </m:e>
                          <m:sup>
                            <m:r>
                              <a:rPr lang="en-US" sz="1600" b="1" i="1">
                                <a:solidFill>
                                  <a:schemeClr val="tx1"/>
                                </a:solidFill>
                                <a:latin typeface="Cambria Math"/>
                              </a:rPr>
                              <m:t>𝟐</m:t>
                            </m:r>
                          </m:sup>
                        </m:sSup>
                      </m:e>
                    </m:rad>
                    <m:r>
                      <a:rPr lang="en-US" sz="1600" b="1" i="1" smtClean="0">
                        <a:solidFill>
                          <a:schemeClr val="tx1"/>
                        </a:solidFill>
                        <a:latin typeface="Cambria Math"/>
                      </a:rPr>
                      <m:t>=</m:t>
                    </m:r>
                    <m:rad>
                      <m:radPr>
                        <m:degHide m:val="on"/>
                        <m:ctrlPr>
                          <a:rPr lang="en-US" sz="1600" b="1" i="1" dirty="0" smtClean="0">
                            <a:solidFill>
                              <a:schemeClr val="tx1"/>
                            </a:solidFill>
                            <a:latin typeface="Cambria Math"/>
                          </a:rPr>
                        </m:ctrlPr>
                      </m:radPr>
                      <m:deg/>
                      <m:e>
                        <m:f>
                          <m:fPr>
                            <m:ctrlPr>
                              <a:rPr lang="en-US" sz="1600" b="1" i="1" dirty="0">
                                <a:solidFill>
                                  <a:schemeClr val="tx1"/>
                                </a:solidFill>
                                <a:latin typeface="Cambria Math"/>
                              </a:rPr>
                            </m:ctrlPr>
                          </m:fPr>
                          <m:num>
                            <m:sSup>
                              <m:sSupPr>
                                <m:ctrlPr>
                                  <a:rPr lang="en-US" sz="1600" b="1" i="1" dirty="0">
                                    <a:solidFill>
                                      <a:srgbClr val="000000"/>
                                    </a:solidFill>
                                    <a:latin typeface="Cambria Math"/>
                                  </a:rPr>
                                </m:ctrlPr>
                              </m:sSupPr>
                              <m:e>
                                <m:r>
                                  <a:rPr lang="en-US" sz="1600" b="1" i="1">
                                    <a:solidFill>
                                      <a:srgbClr val="000000"/>
                                    </a:solidFill>
                                    <a:latin typeface="Cambria Math"/>
                                    <a:ea typeface="Cambria Math"/>
                                  </a:rPr>
                                  <m:t>𝝎</m:t>
                                </m:r>
                              </m:e>
                              <m:sup>
                                <m:r>
                                  <a:rPr lang="en-US" sz="1600" b="1" i="1" dirty="0">
                                    <a:solidFill>
                                      <a:srgbClr val="000000"/>
                                    </a:solidFill>
                                    <a:latin typeface="Cambria Math"/>
                                  </a:rPr>
                                  <m:t>𝟐</m:t>
                                </m:r>
                              </m:sup>
                            </m:sSup>
                            <m:sSup>
                              <m:sSupPr>
                                <m:ctrlPr>
                                  <a:rPr lang="en-US" sz="1600" b="1" i="1" dirty="0">
                                    <a:solidFill>
                                      <a:srgbClr val="000000"/>
                                    </a:solidFill>
                                    <a:latin typeface="Cambria Math"/>
                                  </a:rPr>
                                </m:ctrlPr>
                              </m:sSupPr>
                              <m:e>
                                <m:sSub>
                                  <m:sSubPr>
                                    <m:ctrlPr>
                                      <a:rPr lang="en-US" sz="1600" b="1" i="1">
                                        <a:solidFill>
                                          <a:srgbClr val="000000"/>
                                        </a:solidFill>
                                        <a:latin typeface="Cambria Math"/>
                                        <a:ea typeface="Cambria Math"/>
                                      </a:rPr>
                                    </m:ctrlPr>
                                  </m:sSubPr>
                                  <m:e>
                                    <m:r>
                                      <a:rPr lang="en-US" sz="1600" b="1" i="1">
                                        <a:solidFill>
                                          <a:srgbClr val="000000"/>
                                        </a:solidFill>
                                        <a:latin typeface="Cambria Math"/>
                                        <a:ea typeface="Cambria Math"/>
                                      </a:rPr>
                                      <m:t>𝑪</m:t>
                                    </m:r>
                                  </m:e>
                                  <m:sub>
                                    <m:r>
                                      <a:rPr lang="en-US" sz="1600" b="1" i="1">
                                        <a:solidFill>
                                          <a:srgbClr val="000000"/>
                                        </a:solidFill>
                                        <a:latin typeface="Cambria Math"/>
                                        <a:ea typeface="Cambria Math"/>
                                      </a:rPr>
                                      <m:t>𝒈𝒔</m:t>
                                    </m:r>
                                  </m:sub>
                                </m:sSub>
                              </m:e>
                              <m:sup>
                                <m:r>
                                  <a:rPr lang="en-US" sz="1600" b="1" i="1" dirty="0">
                                    <a:solidFill>
                                      <a:srgbClr val="000000"/>
                                    </a:solidFill>
                                    <a:latin typeface="Cambria Math"/>
                                  </a:rPr>
                                  <m:t>𝟐</m:t>
                                </m:r>
                              </m:sup>
                            </m:sSup>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𝐑</m:t>
                                </m:r>
                              </m:e>
                              <m:sub>
                                <m:r>
                                  <a:rPr lang="en-US" sz="1600" b="1">
                                    <a:solidFill>
                                      <a:srgbClr val="000000"/>
                                    </a:solidFill>
                                    <a:latin typeface="Cambria Math"/>
                                    <a:ea typeface="Cambria Math"/>
                                  </a:rPr>
                                  <m:t>𝐠</m:t>
                                </m:r>
                              </m:sub>
                            </m:sSub>
                          </m:num>
                          <m:den>
                            <m:f>
                              <m:fPr>
                                <m:ctrlPr>
                                  <a:rPr lang="en-US" sz="1600" b="1" i="1">
                                    <a:solidFill>
                                      <a:srgbClr val="000000"/>
                                    </a:solidFill>
                                    <a:latin typeface="Cambria Math"/>
                                    <a:ea typeface="Cambria Math"/>
                                  </a:rPr>
                                </m:ctrlPr>
                              </m:fPr>
                              <m:num>
                                <m:r>
                                  <a:rPr lang="en-US" sz="1600" b="1" i="0" smtClean="0">
                                    <a:latin typeface="Cambria Math"/>
                                    <a:ea typeface="Cambria Math"/>
                                  </a:rPr>
                                  <m:t>𝛄</m:t>
                                </m:r>
                              </m:num>
                              <m:den>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𝐠</m:t>
                                    </m:r>
                                  </m:e>
                                  <m:sub>
                                    <m:r>
                                      <a:rPr lang="en-US" sz="1600" b="1">
                                        <a:solidFill>
                                          <a:srgbClr val="000000"/>
                                        </a:solidFill>
                                        <a:latin typeface="Cambria Math"/>
                                        <a:ea typeface="Cambria Math"/>
                                      </a:rPr>
                                      <m:t>𝐦</m:t>
                                    </m:r>
                                  </m:sub>
                                </m:sSub>
                              </m:den>
                            </m:f>
                          </m:den>
                        </m:f>
                      </m:e>
                    </m:rad>
                    <m:r>
                      <a:rPr lang="en-US" sz="1600" b="1" i="1" smtClean="0">
                        <a:solidFill>
                          <a:schemeClr val="tx1"/>
                        </a:solidFill>
                        <a:latin typeface="Cambria Math"/>
                      </a:rPr>
                      <m:t>=</m:t>
                    </m:r>
                    <m:r>
                      <a:rPr lang="en-US" sz="1600" b="1" i="1">
                        <a:solidFill>
                          <a:srgbClr val="000000"/>
                        </a:solidFill>
                        <a:latin typeface="Cambria Math"/>
                        <a:ea typeface="Cambria Math"/>
                      </a:rPr>
                      <m:t>𝝎</m:t>
                    </m:r>
                    <m:sSub>
                      <m:sSubPr>
                        <m:ctrlPr>
                          <a:rPr lang="en-US" sz="1600" b="1" i="1">
                            <a:solidFill>
                              <a:srgbClr val="000000"/>
                            </a:solidFill>
                            <a:latin typeface="Cambria Math"/>
                            <a:ea typeface="Cambria Math"/>
                          </a:rPr>
                        </m:ctrlPr>
                      </m:sSubPr>
                      <m:e>
                        <m:r>
                          <a:rPr lang="en-US" sz="1600" b="1" i="1">
                            <a:solidFill>
                              <a:srgbClr val="000000"/>
                            </a:solidFill>
                            <a:latin typeface="Cambria Math"/>
                            <a:ea typeface="Cambria Math"/>
                          </a:rPr>
                          <m:t>𝑪</m:t>
                        </m:r>
                      </m:e>
                      <m:sub>
                        <m:r>
                          <a:rPr lang="en-US" sz="1600" b="1" i="1">
                            <a:solidFill>
                              <a:srgbClr val="000000"/>
                            </a:solidFill>
                            <a:latin typeface="Cambria Math"/>
                            <a:ea typeface="Cambria Math"/>
                          </a:rPr>
                          <m:t>𝒈𝒔</m:t>
                        </m:r>
                      </m:sub>
                    </m:sSub>
                    <m:rad>
                      <m:radPr>
                        <m:degHide m:val="on"/>
                        <m:ctrlPr>
                          <a:rPr lang="en-US" sz="1600" b="1" i="1" smtClean="0">
                            <a:solidFill>
                              <a:srgbClr val="000000"/>
                            </a:solidFill>
                            <a:latin typeface="Cambria Math"/>
                            <a:ea typeface="Cambria Math"/>
                          </a:rPr>
                        </m:ctrlPr>
                      </m:radPr>
                      <m:deg/>
                      <m:e>
                        <m:f>
                          <m:fPr>
                            <m:ctrlPr>
                              <a:rPr lang="en-US" sz="1600" b="1" i="1" smtClean="0">
                                <a:solidFill>
                                  <a:srgbClr val="000000"/>
                                </a:solidFill>
                                <a:latin typeface="Cambria Math"/>
                                <a:ea typeface="Cambria Math"/>
                              </a:rPr>
                            </m:ctrlPr>
                          </m:fPr>
                          <m:num>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𝐠</m:t>
                                </m:r>
                              </m:e>
                              <m:sub>
                                <m:r>
                                  <a:rPr lang="en-US" sz="1600" b="1">
                                    <a:solidFill>
                                      <a:srgbClr val="000000"/>
                                    </a:solidFill>
                                    <a:latin typeface="Cambria Math"/>
                                    <a:ea typeface="Cambria Math"/>
                                  </a:rPr>
                                  <m:t>𝐦</m:t>
                                </m:r>
                              </m:sub>
                            </m:sSub>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𝐑</m:t>
                                </m:r>
                              </m:e>
                              <m:sub>
                                <m:r>
                                  <a:rPr lang="en-US" sz="1600" b="1">
                                    <a:solidFill>
                                      <a:srgbClr val="000000"/>
                                    </a:solidFill>
                                    <a:latin typeface="Cambria Math"/>
                                    <a:ea typeface="Cambria Math"/>
                                  </a:rPr>
                                  <m:t>𝐠</m:t>
                                </m:r>
                              </m:sub>
                            </m:sSub>
                          </m:num>
                          <m:den>
                            <m:r>
                              <a:rPr lang="en-US" sz="1600" b="1" i="0" smtClean="0">
                                <a:latin typeface="Cambria Math"/>
                                <a:ea typeface="Cambria Math"/>
                              </a:rPr>
                              <m:t>𝛄</m:t>
                            </m:r>
                          </m:den>
                        </m:f>
                      </m:e>
                    </m:rad>
                  </m:oMath>
                </a14:m>
                <a:endParaRPr lang="en-US" sz="1600" b="1" i="0" dirty="0" smtClean="0">
                  <a:solidFill>
                    <a:schemeClr val="tx1"/>
                  </a:solidFill>
                  <a:latin typeface="Cambria Math"/>
                </a:endParaRPr>
              </a:p>
            </p:txBody>
          </p:sp>
        </mc:Choice>
        <mc:Fallback xmlns="">
          <p:sp>
            <p:nvSpPr>
              <p:cNvPr id="37" name="TextBox 36"/>
              <p:cNvSpPr txBox="1">
                <a:spLocks noRot="1" noChangeAspect="1" noMove="1" noResize="1" noEditPoints="1" noAdjustHandles="1" noChangeArrowheads="1" noChangeShapeType="1" noTextEdit="1"/>
              </p:cNvSpPr>
              <p:nvPr/>
            </p:nvSpPr>
            <p:spPr>
              <a:xfrm>
                <a:off x="3581400" y="4267200"/>
                <a:ext cx="4419600" cy="819840"/>
              </a:xfrm>
              <a:prstGeom prst="rect">
                <a:avLst/>
              </a:prstGeom>
              <a:blipFill rotWithShape="1">
                <a:blip r:embed="rId1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8" name="TextBox 37"/>
              <p:cNvSpPr txBox="1"/>
              <p:nvPr/>
            </p:nvSpPr>
            <p:spPr>
              <a:xfrm>
                <a:off x="3581399" y="5105400"/>
                <a:ext cx="2362201" cy="361894"/>
              </a:xfrm>
              <a:prstGeom prst="rect">
                <a:avLst/>
              </a:prstGeom>
              <a:noFill/>
            </p:spPr>
            <p:txBody>
              <a:bodyPr wrap="square" rtlCol="0">
                <a:spAutoFit/>
              </a:bodyPr>
              <a:lstStyle/>
              <a:p>
                <a14:m>
                  <m:oMath xmlns:m="http://schemas.openxmlformats.org/officeDocument/2006/math">
                    <m:sSub>
                      <m:sSubPr>
                        <m:ctrlPr>
                          <a:rPr lang="en-US" sz="1600" b="1" i="1" dirty="0" smtClean="0">
                            <a:solidFill>
                              <a:schemeClr val="tx1"/>
                            </a:solidFill>
                            <a:latin typeface="Cambria Math"/>
                          </a:rPr>
                        </m:ctrlPr>
                      </m:sSubPr>
                      <m:e>
                        <m:r>
                          <a:rPr lang="en-US" sz="1600" b="1" i="0" dirty="0" smtClean="0">
                            <a:solidFill>
                              <a:schemeClr val="tx1"/>
                            </a:solidFill>
                            <a:latin typeface="Cambria Math"/>
                          </a:rPr>
                          <m:t>𝐁</m:t>
                        </m:r>
                      </m:e>
                      <m:sub>
                        <m:r>
                          <a:rPr lang="en-US" sz="1600" b="1" dirty="0">
                            <a:solidFill>
                              <a:schemeClr val="tx1"/>
                            </a:solidFill>
                            <a:latin typeface="Cambria Math"/>
                          </a:rPr>
                          <m:t>𝐬</m:t>
                        </m:r>
                        <m:r>
                          <a:rPr lang="en-US" sz="1600" b="1" dirty="0">
                            <a:solidFill>
                              <a:schemeClr val="tx1"/>
                            </a:solidFill>
                            <a:latin typeface="Cambria Math"/>
                          </a:rPr>
                          <m:t>,</m:t>
                        </m:r>
                        <m:r>
                          <a:rPr lang="en-US" sz="1600" b="1" dirty="0">
                            <a:solidFill>
                              <a:schemeClr val="tx1"/>
                            </a:solidFill>
                            <a:latin typeface="Cambria Math"/>
                          </a:rPr>
                          <m:t>𝐨𝐩𝐭</m:t>
                        </m:r>
                      </m:sub>
                    </m:sSub>
                    <m:r>
                      <a:rPr lang="en-US" sz="1600" b="1" i="0" dirty="0" smtClean="0">
                        <a:solidFill>
                          <a:schemeClr val="tx1"/>
                        </a:solidFill>
                        <a:latin typeface="Cambria Math"/>
                      </a:rPr>
                      <m:t>=−</m:t>
                    </m:r>
                    <m:sSub>
                      <m:sSubPr>
                        <m:ctrlPr>
                          <a:rPr lang="en-US" sz="1600" b="1" i="1" dirty="0">
                            <a:solidFill>
                              <a:schemeClr val="tx1"/>
                            </a:solidFill>
                            <a:latin typeface="Cambria Math"/>
                          </a:rPr>
                        </m:ctrlPr>
                      </m:sSubPr>
                      <m:e>
                        <m:r>
                          <a:rPr lang="en-US" sz="1600" b="1" dirty="0">
                            <a:solidFill>
                              <a:schemeClr val="tx1"/>
                            </a:solidFill>
                            <a:latin typeface="Cambria Math"/>
                          </a:rPr>
                          <m:t>𝐁</m:t>
                        </m:r>
                      </m:e>
                      <m:sub>
                        <m:r>
                          <a:rPr lang="en-US" sz="1600" b="1" i="0" dirty="0" smtClean="0">
                            <a:solidFill>
                              <a:schemeClr val="tx1"/>
                            </a:solidFill>
                            <a:latin typeface="Cambria Math"/>
                          </a:rPr>
                          <m:t>𝐜</m:t>
                        </m:r>
                      </m:sub>
                    </m:sSub>
                    <m:r>
                      <a:rPr lang="en-US" sz="1600" b="1" i="1" dirty="0" smtClean="0">
                        <a:solidFill>
                          <a:schemeClr val="tx1"/>
                        </a:solidFill>
                        <a:latin typeface="Cambria Math"/>
                      </a:rPr>
                      <m:t>=</m:t>
                    </m:r>
                  </m:oMath>
                </a14:m>
                <a:r>
                  <a:rPr lang="en-US" sz="1600" b="1" i="0" dirty="0" smtClean="0">
                    <a:solidFill>
                      <a:schemeClr val="tx1"/>
                    </a:solidFill>
                    <a:latin typeface="Cambria Math"/>
                  </a:rPr>
                  <a:t>-</a:t>
                </a:r>
                <a14:m>
                  <m:oMath xmlns:m="http://schemas.openxmlformats.org/officeDocument/2006/math">
                    <m:r>
                      <a:rPr lang="en-US" sz="1600" b="1" i="1">
                        <a:solidFill>
                          <a:srgbClr val="000000"/>
                        </a:solidFill>
                        <a:latin typeface="Cambria Math"/>
                        <a:ea typeface="Cambria Math"/>
                      </a:rPr>
                      <m:t>𝝎</m:t>
                    </m:r>
                    <m:sSub>
                      <m:sSubPr>
                        <m:ctrlPr>
                          <a:rPr lang="en-US" sz="1600" b="1" i="1">
                            <a:solidFill>
                              <a:srgbClr val="000000"/>
                            </a:solidFill>
                            <a:latin typeface="Cambria Math"/>
                            <a:ea typeface="Cambria Math"/>
                          </a:rPr>
                        </m:ctrlPr>
                      </m:sSubPr>
                      <m:e>
                        <m:r>
                          <a:rPr lang="en-US" sz="1600" b="1" i="1">
                            <a:solidFill>
                              <a:srgbClr val="000000"/>
                            </a:solidFill>
                            <a:latin typeface="Cambria Math"/>
                            <a:ea typeface="Cambria Math"/>
                          </a:rPr>
                          <m:t>𝑪</m:t>
                        </m:r>
                      </m:e>
                      <m:sub>
                        <m:r>
                          <a:rPr lang="en-US" sz="1600" b="1" i="1">
                            <a:solidFill>
                              <a:srgbClr val="000000"/>
                            </a:solidFill>
                            <a:latin typeface="Cambria Math"/>
                            <a:ea typeface="Cambria Math"/>
                          </a:rPr>
                          <m:t>𝒈𝒔</m:t>
                        </m:r>
                      </m:sub>
                    </m:sSub>
                  </m:oMath>
                </a14:m>
                <a:endParaRPr lang="en-US" sz="1600" b="1" i="0" dirty="0" smtClean="0">
                  <a:solidFill>
                    <a:schemeClr val="tx1"/>
                  </a:solidFill>
                  <a:latin typeface="Cambria Math"/>
                </a:endParaRPr>
              </a:p>
            </p:txBody>
          </p:sp>
        </mc:Choice>
        <mc:Fallback xmlns="">
          <p:sp>
            <p:nvSpPr>
              <p:cNvPr id="38" name="TextBox 37"/>
              <p:cNvSpPr txBox="1">
                <a:spLocks noRot="1" noChangeAspect="1" noMove="1" noResize="1" noEditPoints="1" noAdjustHandles="1" noChangeArrowheads="1" noChangeShapeType="1" noTextEdit="1"/>
              </p:cNvSpPr>
              <p:nvPr/>
            </p:nvSpPr>
            <p:spPr>
              <a:xfrm>
                <a:off x="3581399" y="5105400"/>
                <a:ext cx="2362201" cy="361894"/>
              </a:xfrm>
              <a:prstGeom prst="rect">
                <a:avLst/>
              </a:prstGeom>
              <a:blipFill rotWithShape="1">
                <a:blip r:embed="rId13"/>
                <a:stretch>
                  <a:fillRect t="-6780" b="-11864"/>
                </a:stretch>
              </a:blipFill>
            </p:spPr>
            <p:txBody>
              <a:bodyPr/>
              <a:lstStyle/>
              <a:p>
                <a:r>
                  <a:rPr lang="en-US">
                    <a:noFill/>
                  </a:rPr>
                  <a:t> </a:t>
                </a:r>
              </a:p>
            </p:txBody>
          </p:sp>
        </mc:Fallback>
      </mc:AlternateContent>
      <p:sp>
        <p:nvSpPr>
          <p:cNvPr id="39" name="Freeform 38"/>
          <p:cNvSpPr/>
          <p:nvPr/>
        </p:nvSpPr>
        <p:spPr>
          <a:xfrm>
            <a:off x="1260389" y="3534032"/>
            <a:ext cx="7191633" cy="387179"/>
          </a:xfrm>
          <a:custGeom>
            <a:avLst/>
            <a:gdLst>
              <a:gd name="connsiteX0" fmla="*/ 0 w 7191633"/>
              <a:gd name="connsiteY0" fmla="*/ 0 h 387179"/>
              <a:gd name="connsiteX1" fmla="*/ 271849 w 7191633"/>
              <a:gd name="connsiteY1" fmla="*/ 8238 h 387179"/>
              <a:gd name="connsiteX2" fmla="*/ 708454 w 7191633"/>
              <a:gd name="connsiteY2" fmla="*/ 24714 h 387179"/>
              <a:gd name="connsiteX3" fmla="*/ 1540476 w 7191633"/>
              <a:gd name="connsiteY3" fmla="*/ 41190 h 387179"/>
              <a:gd name="connsiteX4" fmla="*/ 1606379 w 7191633"/>
              <a:gd name="connsiteY4" fmla="*/ 49427 h 387179"/>
              <a:gd name="connsiteX5" fmla="*/ 1639330 w 7191633"/>
              <a:gd name="connsiteY5" fmla="*/ 57665 h 387179"/>
              <a:gd name="connsiteX6" fmla="*/ 1738184 w 7191633"/>
              <a:gd name="connsiteY6" fmla="*/ 65903 h 387179"/>
              <a:gd name="connsiteX7" fmla="*/ 1820562 w 7191633"/>
              <a:gd name="connsiteY7" fmla="*/ 82379 h 387179"/>
              <a:gd name="connsiteX8" fmla="*/ 1845276 w 7191633"/>
              <a:gd name="connsiteY8" fmla="*/ 90617 h 387179"/>
              <a:gd name="connsiteX9" fmla="*/ 1944130 w 7191633"/>
              <a:gd name="connsiteY9" fmla="*/ 98854 h 387179"/>
              <a:gd name="connsiteX10" fmla="*/ 1968843 w 7191633"/>
              <a:gd name="connsiteY10" fmla="*/ 107092 h 387179"/>
              <a:gd name="connsiteX11" fmla="*/ 2067697 w 7191633"/>
              <a:gd name="connsiteY11" fmla="*/ 123568 h 387179"/>
              <a:gd name="connsiteX12" fmla="*/ 2166552 w 7191633"/>
              <a:gd name="connsiteY12" fmla="*/ 148282 h 387179"/>
              <a:gd name="connsiteX13" fmla="*/ 2232454 w 7191633"/>
              <a:gd name="connsiteY13" fmla="*/ 164757 h 387179"/>
              <a:gd name="connsiteX14" fmla="*/ 2257168 w 7191633"/>
              <a:gd name="connsiteY14" fmla="*/ 172995 h 387179"/>
              <a:gd name="connsiteX15" fmla="*/ 2380735 w 7191633"/>
              <a:gd name="connsiteY15" fmla="*/ 205946 h 387179"/>
              <a:gd name="connsiteX16" fmla="*/ 2405449 w 7191633"/>
              <a:gd name="connsiteY16" fmla="*/ 214184 h 387179"/>
              <a:gd name="connsiteX17" fmla="*/ 2479589 w 7191633"/>
              <a:gd name="connsiteY17" fmla="*/ 238898 h 387179"/>
              <a:gd name="connsiteX18" fmla="*/ 2520779 w 7191633"/>
              <a:gd name="connsiteY18" fmla="*/ 255373 h 387179"/>
              <a:gd name="connsiteX19" fmla="*/ 2561968 w 7191633"/>
              <a:gd name="connsiteY19" fmla="*/ 263611 h 387179"/>
              <a:gd name="connsiteX20" fmla="*/ 2586681 w 7191633"/>
              <a:gd name="connsiteY20" fmla="*/ 280087 h 387179"/>
              <a:gd name="connsiteX21" fmla="*/ 2627870 w 7191633"/>
              <a:gd name="connsiteY21" fmla="*/ 288325 h 387179"/>
              <a:gd name="connsiteX22" fmla="*/ 2652584 w 7191633"/>
              <a:gd name="connsiteY22" fmla="*/ 296563 h 387179"/>
              <a:gd name="connsiteX23" fmla="*/ 2702011 w 7191633"/>
              <a:gd name="connsiteY23" fmla="*/ 304800 h 387179"/>
              <a:gd name="connsiteX24" fmla="*/ 2726725 w 7191633"/>
              <a:gd name="connsiteY24" fmla="*/ 313038 h 387179"/>
              <a:gd name="connsiteX25" fmla="*/ 2792627 w 7191633"/>
              <a:gd name="connsiteY25" fmla="*/ 321276 h 387179"/>
              <a:gd name="connsiteX26" fmla="*/ 2850292 w 7191633"/>
              <a:gd name="connsiteY26" fmla="*/ 329514 h 387179"/>
              <a:gd name="connsiteX27" fmla="*/ 2883243 w 7191633"/>
              <a:gd name="connsiteY27" fmla="*/ 337752 h 387179"/>
              <a:gd name="connsiteX28" fmla="*/ 3097427 w 7191633"/>
              <a:gd name="connsiteY28" fmla="*/ 354227 h 387179"/>
              <a:gd name="connsiteX29" fmla="*/ 3352800 w 7191633"/>
              <a:gd name="connsiteY29" fmla="*/ 378941 h 387179"/>
              <a:gd name="connsiteX30" fmla="*/ 3501081 w 7191633"/>
              <a:gd name="connsiteY30" fmla="*/ 387179 h 387179"/>
              <a:gd name="connsiteX31" fmla="*/ 4646141 w 7191633"/>
              <a:gd name="connsiteY31" fmla="*/ 378941 h 387179"/>
              <a:gd name="connsiteX32" fmla="*/ 4967416 w 7191633"/>
              <a:gd name="connsiteY32" fmla="*/ 370703 h 387179"/>
              <a:gd name="connsiteX33" fmla="*/ 5321643 w 7191633"/>
              <a:gd name="connsiteY33" fmla="*/ 354227 h 387179"/>
              <a:gd name="connsiteX34" fmla="*/ 5371070 w 7191633"/>
              <a:gd name="connsiteY34" fmla="*/ 345990 h 387179"/>
              <a:gd name="connsiteX35" fmla="*/ 5684108 w 7191633"/>
              <a:gd name="connsiteY35" fmla="*/ 329514 h 387179"/>
              <a:gd name="connsiteX36" fmla="*/ 5815914 w 7191633"/>
              <a:gd name="connsiteY36" fmla="*/ 313038 h 387179"/>
              <a:gd name="connsiteX37" fmla="*/ 6030097 w 7191633"/>
              <a:gd name="connsiteY37" fmla="*/ 296563 h 387179"/>
              <a:gd name="connsiteX38" fmla="*/ 6145427 w 7191633"/>
              <a:gd name="connsiteY38" fmla="*/ 280087 h 387179"/>
              <a:gd name="connsiteX39" fmla="*/ 6310184 w 7191633"/>
              <a:gd name="connsiteY39" fmla="*/ 247136 h 387179"/>
              <a:gd name="connsiteX40" fmla="*/ 6433752 w 7191633"/>
              <a:gd name="connsiteY40" fmla="*/ 238898 h 387179"/>
              <a:gd name="connsiteX41" fmla="*/ 6557319 w 7191633"/>
              <a:gd name="connsiteY41" fmla="*/ 222422 h 387179"/>
              <a:gd name="connsiteX42" fmla="*/ 6705600 w 7191633"/>
              <a:gd name="connsiteY42" fmla="*/ 189471 h 387179"/>
              <a:gd name="connsiteX43" fmla="*/ 6738552 w 7191633"/>
              <a:gd name="connsiteY43" fmla="*/ 181233 h 387179"/>
              <a:gd name="connsiteX44" fmla="*/ 6878595 w 7191633"/>
              <a:gd name="connsiteY44" fmla="*/ 164757 h 387179"/>
              <a:gd name="connsiteX45" fmla="*/ 6977449 w 7191633"/>
              <a:gd name="connsiteY45" fmla="*/ 140044 h 387179"/>
              <a:gd name="connsiteX46" fmla="*/ 7002162 w 7191633"/>
              <a:gd name="connsiteY46" fmla="*/ 131806 h 387179"/>
              <a:gd name="connsiteX47" fmla="*/ 7035114 w 7191633"/>
              <a:gd name="connsiteY47" fmla="*/ 115330 h 387179"/>
              <a:gd name="connsiteX48" fmla="*/ 7117492 w 7191633"/>
              <a:gd name="connsiteY48" fmla="*/ 98854 h 387179"/>
              <a:gd name="connsiteX49" fmla="*/ 7175157 w 7191633"/>
              <a:gd name="connsiteY49" fmla="*/ 74141 h 387179"/>
              <a:gd name="connsiteX50" fmla="*/ 7191633 w 7191633"/>
              <a:gd name="connsiteY50" fmla="*/ 74141 h 3871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7191633" h="387179">
                <a:moveTo>
                  <a:pt x="0" y="0"/>
                </a:moveTo>
                <a:lnTo>
                  <a:pt x="271849" y="8238"/>
                </a:lnTo>
                <a:lnTo>
                  <a:pt x="708454" y="24714"/>
                </a:lnTo>
                <a:cubicBezTo>
                  <a:pt x="1199945" y="37317"/>
                  <a:pt x="922617" y="31224"/>
                  <a:pt x="1540476" y="41190"/>
                </a:cubicBezTo>
                <a:cubicBezTo>
                  <a:pt x="1562444" y="43936"/>
                  <a:pt x="1584542" y="45788"/>
                  <a:pt x="1606379" y="49427"/>
                </a:cubicBezTo>
                <a:cubicBezTo>
                  <a:pt x="1617547" y="51288"/>
                  <a:pt x="1628096" y="56261"/>
                  <a:pt x="1639330" y="57665"/>
                </a:cubicBezTo>
                <a:cubicBezTo>
                  <a:pt x="1672140" y="61766"/>
                  <a:pt x="1705233" y="63157"/>
                  <a:pt x="1738184" y="65903"/>
                </a:cubicBezTo>
                <a:cubicBezTo>
                  <a:pt x="1765643" y="71395"/>
                  <a:pt x="1793996" y="73524"/>
                  <a:pt x="1820562" y="82379"/>
                </a:cubicBezTo>
                <a:cubicBezTo>
                  <a:pt x="1828800" y="85125"/>
                  <a:pt x="1836669" y="89469"/>
                  <a:pt x="1845276" y="90617"/>
                </a:cubicBezTo>
                <a:cubicBezTo>
                  <a:pt x="1878051" y="94987"/>
                  <a:pt x="1911179" y="96108"/>
                  <a:pt x="1944130" y="98854"/>
                </a:cubicBezTo>
                <a:cubicBezTo>
                  <a:pt x="1952368" y="101600"/>
                  <a:pt x="1960328" y="105389"/>
                  <a:pt x="1968843" y="107092"/>
                </a:cubicBezTo>
                <a:cubicBezTo>
                  <a:pt x="2072660" y="127856"/>
                  <a:pt x="1984183" y="103917"/>
                  <a:pt x="2067697" y="123568"/>
                </a:cubicBezTo>
                <a:cubicBezTo>
                  <a:pt x="2100760" y="131348"/>
                  <a:pt x="2133600" y="140044"/>
                  <a:pt x="2166552" y="148282"/>
                </a:cubicBezTo>
                <a:lnTo>
                  <a:pt x="2232454" y="164757"/>
                </a:lnTo>
                <a:cubicBezTo>
                  <a:pt x="2240692" y="167503"/>
                  <a:pt x="2248691" y="171111"/>
                  <a:pt x="2257168" y="172995"/>
                </a:cubicBezTo>
                <a:cubicBezTo>
                  <a:pt x="2369853" y="198037"/>
                  <a:pt x="2232166" y="156424"/>
                  <a:pt x="2380735" y="205946"/>
                </a:cubicBezTo>
                <a:lnTo>
                  <a:pt x="2405449" y="214184"/>
                </a:lnTo>
                <a:cubicBezTo>
                  <a:pt x="2453504" y="246222"/>
                  <a:pt x="2404463" y="218410"/>
                  <a:pt x="2479589" y="238898"/>
                </a:cubicBezTo>
                <a:cubicBezTo>
                  <a:pt x="2493856" y="242789"/>
                  <a:pt x="2506615" y="251124"/>
                  <a:pt x="2520779" y="255373"/>
                </a:cubicBezTo>
                <a:cubicBezTo>
                  <a:pt x="2534190" y="259396"/>
                  <a:pt x="2548238" y="260865"/>
                  <a:pt x="2561968" y="263611"/>
                </a:cubicBezTo>
                <a:cubicBezTo>
                  <a:pt x="2570206" y="269103"/>
                  <a:pt x="2577411" y="276611"/>
                  <a:pt x="2586681" y="280087"/>
                </a:cubicBezTo>
                <a:cubicBezTo>
                  <a:pt x="2599791" y="285003"/>
                  <a:pt x="2614286" y="284929"/>
                  <a:pt x="2627870" y="288325"/>
                </a:cubicBezTo>
                <a:cubicBezTo>
                  <a:pt x="2636294" y="290431"/>
                  <a:pt x="2644107" y="294679"/>
                  <a:pt x="2652584" y="296563"/>
                </a:cubicBezTo>
                <a:cubicBezTo>
                  <a:pt x="2668889" y="300186"/>
                  <a:pt x="2685535" y="302054"/>
                  <a:pt x="2702011" y="304800"/>
                </a:cubicBezTo>
                <a:cubicBezTo>
                  <a:pt x="2710249" y="307546"/>
                  <a:pt x="2718181" y="311485"/>
                  <a:pt x="2726725" y="313038"/>
                </a:cubicBezTo>
                <a:cubicBezTo>
                  <a:pt x="2748506" y="316998"/>
                  <a:pt x="2770683" y="318350"/>
                  <a:pt x="2792627" y="321276"/>
                </a:cubicBezTo>
                <a:cubicBezTo>
                  <a:pt x="2811873" y="323842"/>
                  <a:pt x="2831188" y="326041"/>
                  <a:pt x="2850292" y="329514"/>
                </a:cubicBezTo>
                <a:cubicBezTo>
                  <a:pt x="2861431" y="331539"/>
                  <a:pt x="2872021" y="336256"/>
                  <a:pt x="2883243" y="337752"/>
                </a:cubicBezTo>
                <a:cubicBezTo>
                  <a:pt x="2931153" y="344140"/>
                  <a:pt x="3057676" y="351577"/>
                  <a:pt x="3097427" y="354227"/>
                </a:cubicBezTo>
                <a:cubicBezTo>
                  <a:pt x="3199113" y="379648"/>
                  <a:pt x="3141347" y="367193"/>
                  <a:pt x="3352800" y="378941"/>
                </a:cubicBezTo>
                <a:lnTo>
                  <a:pt x="3501081" y="387179"/>
                </a:lnTo>
                <a:lnTo>
                  <a:pt x="4646141" y="378941"/>
                </a:lnTo>
                <a:cubicBezTo>
                  <a:pt x="4753261" y="377737"/>
                  <a:pt x="4860361" y="374620"/>
                  <a:pt x="4967416" y="370703"/>
                </a:cubicBezTo>
                <a:lnTo>
                  <a:pt x="5321643" y="354227"/>
                </a:lnTo>
                <a:cubicBezTo>
                  <a:pt x="5338119" y="351481"/>
                  <a:pt x="5354482" y="347941"/>
                  <a:pt x="5371070" y="345990"/>
                </a:cubicBezTo>
                <a:cubicBezTo>
                  <a:pt x="5481017" y="333056"/>
                  <a:pt x="5564828" y="333932"/>
                  <a:pt x="5684108" y="329514"/>
                </a:cubicBezTo>
                <a:cubicBezTo>
                  <a:pt x="5728043" y="324022"/>
                  <a:pt x="5771723" y="315800"/>
                  <a:pt x="5815914" y="313038"/>
                </a:cubicBezTo>
                <a:cubicBezTo>
                  <a:pt x="5894722" y="308112"/>
                  <a:pt x="5954407" y="306024"/>
                  <a:pt x="6030097" y="296563"/>
                </a:cubicBezTo>
                <a:cubicBezTo>
                  <a:pt x="6068631" y="291746"/>
                  <a:pt x="6107184" y="286836"/>
                  <a:pt x="6145427" y="280087"/>
                </a:cubicBezTo>
                <a:cubicBezTo>
                  <a:pt x="6200581" y="270354"/>
                  <a:pt x="6254301" y="250862"/>
                  <a:pt x="6310184" y="247136"/>
                </a:cubicBezTo>
                <a:lnTo>
                  <a:pt x="6433752" y="238898"/>
                </a:lnTo>
                <a:cubicBezTo>
                  <a:pt x="6550866" y="215475"/>
                  <a:pt x="6364699" y="251316"/>
                  <a:pt x="6557319" y="222422"/>
                </a:cubicBezTo>
                <a:cubicBezTo>
                  <a:pt x="6609598" y="214580"/>
                  <a:pt x="6654822" y="202165"/>
                  <a:pt x="6705600" y="189471"/>
                </a:cubicBezTo>
                <a:cubicBezTo>
                  <a:pt x="6716584" y="186725"/>
                  <a:pt x="6727276" y="182258"/>
                  <a:pt x="6738552" y="181233"/>
                </a:cubicBezTo>
                <a:cubicBezTo>
                  <a:pt x="6845802" y="171483"/>
                  <a:pt x="6799251" y="177981"/>
                  <a:pt x="6878595" y="164757"/>
                </a:cubicBezTo>
                <a:cubicBezTo>
                  <a:pt x="6943868" y="143000"/>
                  <a:pt x="6910891" y="151137"/>
                  <a:pt x="6977449" y="140044"/>
                </a:cubicBezTo>
                <a:cubicBezTo>
                  <a:pt x="6985687" y="137298"/>
                  <a:pt x="6994181" y="135227"/>
                  <a:pt x="7002162" y="131806"/>
                </a:cubicBezTo>
                <a:cubicBezTo>
                  <a:pt x="7013450" y="126968"/>
                  <a:pt x="7023306" y="118704"/>
                  <a:pt x="7035114" y="115330"/>
                </a:cubicBezTo>
                <a:cubicBezTo>
                  <a:pt x="7062040" y="107637"/>
                  <a:pt x="7117492" y="98854"/>
                  <a:pt x="7117492" y="98854"/>
                </a:cubicBezTo>
                <a:cubicBezTo>
                  <a:pt x="7135353" y="89924"/>
                  <a:pt x="7154956" y="78181"/>
                  <a:pt x="7175157" y="74141"/>
                </a:cubicBezTo>
                <a:cubicBezTo>
                  <a:pt x="7180542" y="73064"/>
                  <a:pt x="7186141" y="74141"/>
                  <a:pt x="7191633" y="74141"/>
                </a:cubicBezTo>
              </a:path>
            </a:pathLst>
          </a:custGeom>
          <a:no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Slide Number Placeholder 39"/>
          <p:cNvSpPr>
            <a:spLocks noGrp="1"/>
          </p:cNvSpPr>
          <p:nvPr>
            <p:ph type="sldNum" sz="quarter" idx="11"/>
          </p:nvPr>
        </p:nvSpPr>
        <p:spPr/>
        <p:txBody>
          <a:bodyPr/>
          <a:lstStyle/>
          <a:p>
            <a:pPr>
              <a:defRPr/>
            </a:pPr>
            <a:fld id="{18299DBC-902B-41D7-A3A4-44EB87A37C73}" type="slidenum">
              <a:rPr lang="en-US" smtClean="0"/>
              <a:pPr>
                <a:defRPr/>
              </a:pPr>
              <a:t>66</a:t>
            </a:fld>
            <a:endParaRPr lang="en-US"/>
          </a:p>
        </p:txBody>
      </p:sp>
    </p:spTree>
    <p:extLst>
      <p:ext uri="{BB962C8B-B14F-4D97-AF65-F5344CB8AC3E}">
        <p14:creationId xmlns:p14="http://schemas.microsoft.com/office/powerpoint/2010/main" val="4248863990"/>
      </p:ext>
    </p:extLst>
  </p:cSld>
  <p:clrMapOvr>
    <a:masterClrMapping/>
  </p:clrMapOvr>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5"/>
          <p:cNvSpPr/>
          <p:nvPr/>
        </p:nvSpPr>
        <p:spPr>
          <a:xfrm>
            <a:off x="4209535" y="3122141"/>
            <a:ext cx="1606379" cy="757881"/>
          </a:xfrm>
          <a:custGeom>
            <a:avLst/>
            <a:gdLst>
              <a:gd name="connsiteX0" fmla="*/ 1573427 w 1606379"/>
              <a:gd name="connsiteY0" fmla="*/ 82378 h 757881"/>
              <a:gd name="connsiteX1" fmla="*/ 1540476 w 1606379"/>
              <a:gd name="connsiteY1" fmla="*/ 41189 h 757881"/>
              <a:gd name="connsiteX2" fmla="*/ 1507524 w 1606379"/>
              <a:gd name="connsiteY2" fmla="*/ 32951 h 757881"/>
              <a:gd name="connsiteX3" fmla="*/ 1433384 w 1606379"/>
              <a:gd name="connsiteY3" fmla="*/ 24713 h 757881"/>
              <a:gd name="connsiteX4" fmla="*/ 1103870 w 1606379"/>
              <a:gd name="connsiteY4" fmla="*/ 16475 h 757881"/>
              <a:gd name="connsiteX5" fmla="*/ 897924 w 1606379"/>
              <a:gd name="connsiteY5" fmla="*/ 8237 h 757881"/>
              <a:gd name="connsiteX6" fmla="*/ 609600 w 1606379"/>
              <a:gd name="connsiteY6" fmla="*/ 0 h 757881"/>
              <a:gd name="connsiteX7" fmla="*/ 321276 w 1606379"/>
              <a:gd name="connsiteY7" fmla="*/ 8237 h 757881"/>
              <a:gd name="connsiteX8" fmla="*/ 214184 w 1606379"/>
              <a:gd name="connsiteY8" fmla="*/ 32951 h 757881"/>
              <a:gd name="connsiteX9" fmla="*/ 156519 w 1606379"/>
              <a:gd name="connsiteY9" fmla="*/ 49427 h 757881"/>
              <a:gd name="connsiteX10" fmla="*/ 107092 w 1606379"/>
              <a:gd name="connsiteY10" fmla="*/ 74140 h 757881"/>
              <a:gd name="connsiteX11" fmla="*/ 65903 w 1606379"/>
              <a:gd name="connsiteY11" fmla="*/ 115329 h 757881"/>
              <a:gd name="connsiteX12" fmla="*/ 41189 w 1606379"/>
              <a:gd name="connsiteY12" fmla="*/ 131805 h 757881"/>
              <a:gd name="connsiteX13" fmla="*/ 16476 w 1606379"/>
              <a:gd name="connsiteY13" fmla="*/ 181232 h 757881"/>
              <a:gd name="connsiteX14" fmla="*/ 0 w 1606379"/>
              <a:gd name="connsiteY14" fmla="*/ 205945 h 757881"/>
              <a:gd name="connsiteX15" fmla="*/ 16476 w 1606379"/>
              <a:gd name="connsiteY15" fmla="*/ 378940 h 757881"/>
              <a:gd name="connsiteX16" fmla="*/ 32951 w 1606379"/>
              <a:gd name="connsiteY16" fmla="*/ 428367 h 757881"/>
              <a:gd name="connsiteX17" fmla="*/ 49427 w 1606379"/>
              <a:gd name="connsiteY17" fmla="*/ 461318 h 757881"/>
              <a:gd name="connsiteX18" fmla="*/ 82379 w 1606379"/>
              <a:gd name="connsiteY18" fmla="*/ 510745 h 757881"/>
              <a:gd name="connsiteX19" fmla="*/ 90616 w 1606379"/>
              <a:gd name="connsiteY19" fmla="*/ 535459 h 757881"/>
              <a:gd name="connsiteX20" fmla="*/ 164757 w 1606379"/>
              <a:gd name="connsiteY20" fmla="*/ 601362 h 757881"/>
              <a:gd name="connsiteX21" fmla="*/ 230660 w 1606379"/>
              <a:gd name="connsiteY21" fmla="*/ 650789 h 757881"/>
              <a:gd name="connsiteX22" fmla="*/ 255373 w 1606379"/>
              <a:gd name="connsiteY22" fmla="*/ 667264 h 757881"/>
              <a:gd name="connsiteX23" fmla="*/ 337751 w 1606379"/>
              <a:gd name="connsiteY23" fmla="*/ 691978 h 757881"/>
              <a:gd name="connsiteX24" fmla="*/ 403654 w 1606379"/>
              <a:gd name="connsiteY24" fmla="*/ 716691 h 757881"/>
              <a:gd name="connsiteX25" fmla="*/ 551935 w 1606379"/>
              <a:gd name="connsiteY25" fmla="*/ 733167 h 757881"/>
              <a:gd name="connsiteX26" fmla="*/ 659027 w 1606379"/>
              <a:gd name="connsiteY26" fmla="*/ 749643 h 757881"/>
              <a:gd name="connsiteX27" fmla="*/ 716692 w 1606379"/>
              <a:gd name="connsiteY27" fmla="*/ 757881 h 757881"/>
              <a:gd name="connsiteX28" fmla="*/ 1062681 w 1606379"/>
              <a:gd name="connsiteY28" fmla="*/ 741405 h 757881"/>
              <a:gd name="connsiteX29" fmla="*/ 1145060 w 1606379"/>
              <a:gd name="connsiteY29" fmla="*/ 724929 h 757881"/>
              <a:gd name="connsiteX30" fmla="*/ 1194487 w 1606379"/>
              <a:gd name="connsiteY30" fmla="*/ 716691 h 757881"/>
              <a:gd name="connsiteX31" fmla="*/ 1252151 w 1606379"/>
              <a:gd name="connsiteY31" fmla="*/ 700216 h 757881"/>
              <a:gd name="connsiteX32" fmla="*/ 1293341 w 1606379"/>
              <a:gd name="connsiteY32" fmla="*/ 691978 h 757881"/>
              <a:gd name="connsiteX33" fmla="*/ 1367481 w 1606379"/>
              <a:gd name="connsiteY33" fmla="*/ 667264 h 757881"/>
              <a:gd name="connsiteX34" fmla="*/ 1400433 w 1606379"/>
              <a:gd name="connsiteY34" fmla="*/ 650789 h 757881"/>
              <a:gd name="connsiteX35" fmla="*/ 1482811 w 1606379"/>
              <a:gd name="connsiteY35" fmla="*/ 617837 h 757881"/>
              <a:gd name="connsiteX36" fmla="*/ 1507524 w 1606379"/>
              <a:gd name="connsiteY36" fmla="*/ 593124 h 757881"/>
              <a:gd name="connsiteX37" fmla="*/ 1524000 w 1606379"/>
              <a:gd name="connsiteY37" fmla="*/ 568410 h 757881"/>
              <a:gd name="connsiteX38" fmla="*/ 1548714 w 1606379"/>
              <a:gd name="connsiteY38" fmla="*/ 543697 h 757881"/>
              <a:gd name="connsiteX39" fmla="*/ 1581665 w 1606379"/>
              <a:gd name="connsiteY39" fmla="*/ 486032 h 757881"/>
              <a:gd name="connsiteX40" fmla="*/ 1598141 w 1606379"/>
              <a:gd name="connsiteY40" fmla="*/ 436605 h 757881"/>
              <a:gd name="connsiteX41" fmla="*/ 1606379 w 1606379"/>
              <a:gd name="connsiteY41" fmla="*/ 411891 h 757881"/>
              <a:gd name="connsiteX42" fmla="*/ 1598141 w 1606379"/>
              <a:gd name="connsiteY42" fmla="*/ 271848 h 757881"/>
              <a:gd name="connsiteX43" fmla="*/ 1581665 w 1606379"/>
              <a:gd name="connsiteY43" fmla="*/ 197708 h 757881"/>
              <a:gd name="connsiteX44" fmla="*/ 1573427 w 1606379"/>
              <a:gd name="connsiteY44" fmla="*/ 156518 h 757881"/>
              <a:gd name="connsiteX45" fmla="*/ 1556951 w 1606379"/>
              <a:gd name="connsiteY45" fmla="*/ 107091 h 757881"/>
              <a:gd name="connsiteX46" fmla="*/ 1573427 w 1606379"/>
              <a:gd name="connsiteY46" fmla="*/ 82378 h 7578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1606379" h="757881">
                <a:moveTo>
                  <a:pt x="1573427" y="82378"/>
                </a:moveTo>
                <a:cubicBezTo>
                  <a:pt x="1570681" y="71394"/>
                  <a:pt x="1554542" y="51738"/>
                  <a:pt x="1540476" y="41189"/>
                </a:cubicBezTo>
                <a:cubicBezTo>
                  <a:pt x="1531418" y="34396"/>
                  <a:pt x="1518714" y="34673"/>
                  <a:pt x="1507524" y="32951"/>
                </a:cubicBezTo>
                <a:cubicBezTo>
                  <a:pt x="1482948" y="29170"/>
                  <a:pt x="1458229" y="25727"/>
                  <a:pt x="1433384" y="24713"/>
                </a:cubicBezTo>
                <a:cubicBezTo>
                  <a:pt x="1323603" y="20232"/>
                  <a:pt x="1213690" y="19854"/>
                  <a:pt x="1103870" y="16475"/>
                </a:cubicBezTo>
                <a:lnTo>
                  <a:pt x="897924" y="8237"/>
                </a:lnTo>
                <a:lnTo>
                  <a:pt x="609600" y="0"/>
                </a:lnTo>
                <a:cubicBezTo>
                  <a:pt x="513492" y="2746"/>
                  <a:pt x="417210" y="1842"/>
                  <a:pt x="321276" y="8237"/>
                </a:cubicBezTo>
                <a:cubicBezTo>
                  <a:pt x="249756" y="13005"/>
                  <a:pt x="259456" y="20016"/>
                  <a:pt x="214184" y="32951"/>
                </a:cubicBezTo>
                <a:cubicBezTo>
                  <a:pt x="201866" y="36470"/>
                  <a:pt x="169687" y="42843"/>
                  <a:pt x="156519" y="49427"/>
                </a:cubicBezTo>
                <a:cubicBezTo>
                  <a:pt x="92641" y="81365"/>
                  <a:pt x="169212" y="53433"/>
                  <a:pt x="107092" y="74140"/>
                </a:cubicBezTo>
                <a:cubicBezTo>
                  <a:pt x="41187" y="118079"/>
                  <a:pt x="120826" y="60408"/>
                  <a:pt x="65903" y="115329"/>
                </a:cubicBezTo>
                <a:cubicBezTo>
                  <a:pt x="58902" y="122330"/>
                  <a:pt x="49427" y="126313"/>
                  <a:pt x="41189" y="131805"/>
                </a:cubicBezTo>
                <a:cubicBezTo>
                  <a:pt x="-6031" y="202636"/>
                  <a:pt x="50586" y="113012"/>
                  <a:pt x="16476" y="181232"/>
                </a:cubicBezTo>
                <a:cubicBezTo>
                  <a:pt x="12048" y="190087"/>
                  <a:pt x="5492" y="197707"/>
                  <a:pt x="0" y="205945"/>
                </a:cubicBezTo>
                <a:cubicBezTo>
                  <a:pt x="4959" y="290245"/>
                  <a:pt x="-2149" y="316856"/>
                  <a:pt x="16476" y="378940"/>
                </a:cubicBezTo>
                <a:cubicBezTo>
                  <a:pt x="21466" y="395574"/>
                  <a:pt x="25184" y="412834"/>
                  <a:pt x="32951" y="428367"/>
                </a:cubicBezTo>
                <a:cubicBezTo>
                  <a:pt x="38443" y="439351"/>
                  <a:pt x="43109" y="450788"/>
                  <a:pt x="49427" y="461318"/>
                </a:cubicBezTo>
                <a:cubicBezTo>
                  <a:pt x="59615" y="478297"/>
                  <a:pt x="82379" y="510745"/>
                  <a:pt x="82379" y="510745"/>
                </a:cubicBezTo>
                <a:cubicBezTo>
                  <a:pt x="85125" y="518983"/>
                  <a:pt x="85285" y="528605"/>
                  <a:pt x="90616" y="535459"/>
                </a:cubicBezTo>
                <a:cubicBezTo>
                  <a:pt x="129435" y="585370"/>
                  <a:pt x="128139" y="574731"/>
                  <a:pt x="164757" y="601362"/>
                </a:cubicBezTo>
                <a:cubicBezTo>
                  <a:pt x="186965" y="617513"/>
                  <a:pt x="207812" y="635557"/>
                  <a:pt x="230660" y="650789"/>
                </a:cubicBezTo>
                <a:cubicBezTo>
                  <a:pt x="238898" y="656281"/>
                  <a:pt x="246326" y="663243"/>
                  <a:pt x="255373" y="667264"/>
                </a:cubicBezTo>
                <a:cubicBezTo>
                  <a:pt x="312667" y="692728"/>
                  <a:pt x="289825" y="676002"/>
                  <a:pt x="337751" y="691978"/>
                </a:cubicBezTo>
                <a:cubicBezTo>
                  <a:pt x="342706" y="693630"/>
                  <a:pt x="390923" y="714376"/>
                  <a:pt x="403654" y="716691"/>
                </a:cubicBezTo>
                <a:cubicBezTo>
                  <a:pt x="432161" y="721874"/>
                  <a:pt x="528277" y="730801"/>
                  <a:pt x="551935" y="733167"/>
                </a:cubicBezTo>
                <a:cubicBezTo>
                  <a:pt x="605172" y="750913"/>
                  <a:pt x="560561" y="738059"/>
                  <a:pt x="659027" y="749643"/>
                </a:cubicBezTo>
                <a:cubicBezTo>
                  <a:pt x="678311" y="751912"/>
                  <a:pt x="697470" y="755135"/>
                  <a:pt x="716692" y="757881"/>
                </a:cubicBezTo>
                <a:cubicBezTo>
                  <a:pt x="793831" y="755543"/>
                  <a:pt x="958659" y="757830"/>
                  <a:pt x="1062681" y="741405"/>
                </a:cubicBezTo>
                <a:cubicBezTo>
                  <a:pt x="1090342" y="737037"/>
                  <a:pt x="1117438" y="729533"/>
                  <a:pt x="1145060" y="724929"/>
                </a:cubicBezTo>
                <a:cubicBezTo>
                  <a:pt x="1161536" y="722183"/>
                  <a:pt x="1178108" y="719967"/>
                  <a:pt x="1194487" y="716691"/>
                </a:cubicBezTo>
                <a:cubicBezTo>
                  <a:pt x="1271544" y="701280"/>
                  <a:pt x="1189331" y="715921"/>
                  <a:pt x="1252151" y="700216"/>
                </a:cubicBezTo>
                <a:cubicBezTo>
                  <a:pt x="1265735" y="696820"/>
                  <a:pt x="1279611" y="694724"/>
                  <a:pt x="1293341" y="691978"/>
                </a:cubicBezTo>
                <a:cubicBezTo>
                  <a:pt x="1376155" y="650570"/>
                  <a:pt x="1271676" y="699198"/>
                  <a:pt x="1367481" y="667264"/>
                </a:cubicBezTo>
                <a:cubicBezTo>
                  <a:pt x="1379131" y="663381"/>
                  <a:pt x="1389031" y="655350"/>
                  <a:pt x="1400433" y="650789"/>
                </a:cubicBezTo>
                <a:cubicBezTo>
                  <a:pt x="1427716" y="639876"/>
                  <a:pt x="1458223" y="635400"/>
                  <a:pt x="1482811" y="617837"/>
                </a:cubicBezTo>
                <a:cubicBezTo>
                  <a:pt x="1492291" y="611066"/>
                  <a:pt x="1500066" y="602074"/>
                  <a:pt x="1507524" y="593124"/>
                </a:cubicBezTo>
                <a:cubicBezTo>
                  <a:pt x="1513862" y="585518"/>
                  <a:pt x="1517662" y="576016"/>
                  <a:pt x="1524000" y="568410"/>
                </a:cubicBezTo>
                <a:cubicBezTo>
                  <a:pt x="1531458" y="559460"/>
                  <a:pt x="1541256" y="552647"/>
                  <a:pt x="1548714" y="543697"/>
                </a:cubicBezTo>
                <a:cubicBezTo>
                  <a:pt x="1560143" y="529983"/>
                  <a:pt x="1575469" y="501521"/>
                  <a:pt x="1581665" y="486032"/>
                </a:cubicBezTo>
                <a:cubicBezTo>
                  <a:pt x="1588115" y="469907"/>
                  <a:pt x="1592649" y="453081"/>
                  <a:pt x="1598141" y="436605"/>
                </a:cubicBezTo>
                <a:lnTo>
                  <a:pt x="1606379" y="411891"/>
                </a:lnTo>
                <a:cubicBezTo>
                  <a:pt x="1603633" y="365210"/>
                  <a:pt x="1602375" y="318418"/>
                  <a:pt x="1598141" y="271848"/>
                </a:cubicBezTo>
                <a:cubicBezTo>
                  <a:pt x="1596230" y="250824"/>
                  <a:pt x="1586388" y="218960"/>
                  <a:pt x="1581665" y="197708"/>
                </a:cubicBezTo>
                <a:cubicBezTo>
                  <a:pt x="1578628" y="184040"/>
                  <a:pt x="1577111" y="170027"/>
                  <a:pt x="1573427" y="156518"/>
                </a:cubicBezTo>
                <a:cubicBezTo>
                  <a:pt x="1568857" y="139763"/>
                  <a:pt x="1562443" y="123567"/>
                  <a:pt x="1556951" y="107091"/>
                </a:cubicBezTo>
                <a:cubicBezTo>
                  <a:pt x="1547485" y="78693"/>
                  <a:pt x="1576173" y="93362"/>
                  <a:pt x="1573427" y="82378"/>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MOSFET Minimum Noise Factor (step-6)</a:t>
            </a:r>
            <a:endParaRPr lang="en-US" dirty="0"/>
          </a:p>
        </p:txBody>
      </p:sp>
      <p:grpSp>
        <p:nvGrpSpPr>
          <p:cNvPr id="5" name="Group 4"/>
          <p:cNvGrpSpPr/>
          <p:nvPr/>
        </p:nvGrpSpPr>
        <p:grpSpPr>
          <a:xfrm>
            <a:off x="1143000" y="1371600"/>
            <a:ext cx="2061520" cy="1676400"/>
            <a:chOff x="1143000" y="1371600"/>
            <a:chExt cx="2061520" cy="1676400"/>
          </a:xfrm>
        </p:grpSpPr>
        <p:grpSp>
          <p:nvGrpSpPr>
            <p:cNvPr id="4" name="Group 3"/>
            <p:cNvGrpSpPr/>
            <p:nvPr/>
          </p:nvGrpSpPr>
          <p:grpSpPr>
            <a:xfrm>
              <a:off x="1143000" y="1371600"/>
              <a:ext cx="2061520" cy="1676400"/>
              <a:chOff x="1143000" y="1371600"/>
              <a:chExt cx="2061520" cy="1676400"/>
            </a:xfrm>
          </p:grpSpPr>
          <p:grpSp>
            <p:nvGrpSpPr>
              <p:cNvPr id="3" name="Group 2"/>
              <p:cNvGrpSpPr/>
              <p:nvPr/>
            </p:nvGrpSpPr>
            <p:grpSpPr>
              <a:xfrm>
                <a:off x="1143000" y="1371600"/>
                <a:ext cx="2061520" cy="1676400"/>
                <a:chOff x="1143000" y="1371600"/>
                <a:chExt cx="2061520" cy="1676400"/>
              </a:xfrm>
            </p:grpSpPr>
            <p:grpSp>
              <p:nvGrpSpPr>
                <p:cNvPr id="16" name="Group 15"/>
                <p:cNvGrpSpPr/>
                <p:nvPr/>
              </p:nvGrpSpPr>
              <p:grpSpPr>
                <a:xfrm>
                  <a:off x="1143000" y="1371600"/>
                  <a:ext cx="2057401" cy="1676400"/>
                  <a:chOff x="1143000" y="1371600"/>
                  <a:chExt cx="2057401" cy="1676400"/>
                </a:xfrm>
              </p:grpSpPr>
              <p:sp>
                <p:nvSpPr>
                  <p:cNvPr id="12" name="Rounded Rectangle 11"/>
                  <p:cNvSpPr/>
                  <p:nvPr/>
                </p:nvSpPr>
                <p:spPr>
                  <a:xfrm>
                    <a:off x="1143000" y="1371600"/>
                    <a:ext cx="2057400" cy="1676400"/>
                  </a:xfrm>
                  <a:prstGeom prst="roundRect">
                    <a:avLst/>
                  </a:prstGeom>
                  <a:solidFill>
                    <a:schemeClr val="accent5">
                      <a:lumMod val="90000"/>
                    </a:schemeClr>
                  </a:solidFill>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rgbClr val="000000"/>
                      </a:solidFill>
                    </a:endParaRPr>
                  </a:p>
                </p:txBody>
              </p:sp>
              <p:sp>
                <p:nvSpPr>
                  <p:cNvPr id="13" name="TextBox 2"/>
                  <p:cNvSpPr txBox="1">
                    <a:spLocks noChangeArrowheads="1"/>
                  </p:cNvSpPr>
                  <p:nvPr/>
                </p:nvSpPr>
                <p:spPr bwMode="auto">
                  <a:xfrm>
                    <a:off x="1180071" y="1447800"/>
                    <a:ext cx="202033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algn="ctr" eaLnBrk="1" hangingPunct="1"/>
                    <a:r>
                      <a:rPr lang="en-US" b="1" dirty="0">
                        <a:solidFill>
                          <a:srgbClr val="000000"/>
                        </a:solidFill>
                        <a:latin typeface="Franklin Gothic Medium Cond" pitchFamily="34" charset="0"/>
                      </a:rPr>
                      <a:t>Find input equivalent voltage and noise current sources.</a:t>
                    </a:r>
                    <a:endParaRPr lang="en-US" b="1" baseline="-25000"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14" name="TextBox 13"/>
                      <p:cNvSpPr txBox="1"/>
                      <p:nvPr/>
                    </p:nvSpPr>
                    <p:spPr>
                      <a:xfrm>
                        <a:off x="1613586" y="2554305"/>
                        <a:ext cx="533400" cy="400110"/>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acc>
                                <m:accPr>
                                  <m:chr m:val="̅"/>
                                  <m:ctrlPr>
                                    <a:rPr lang="en-US" sz="2000" b="1" i="1" dirty="0">
                                      <a:solidFill>
                                        <a:srgbClr val="0000FF"/>
                                      </a:solidFill>
                                      <a:latin typeface="Cambria Math"/>
                                    </a:rPr>
                                  </m:ctrlPr>
                                </m:accPr>
                                <m:e>
                                  <m:sSub>
                                    <m:sSubPr>
                                      <m:ctrlPr>
                                        <a:rPr lang="en-US" sz="2000" b="1" i="1" dirty="0">
                                          <a:solidFill>
                                            <a:srgbClr val="0000FF"/>
                                          </a:solidFill>
                                          <a:latin typeface="Cambria Math"/>
                                        </a:rPr>
                                      </m:ctrlPr>
                                    </m:sSubPr>
                                    <m:e>
                                      <m:r>
                                        <a:rPr lang="en-US" sz="2000" b="1" dirty="0">
                                          <a:solidFill>
                                            <a:srgbClr val="0000FF"/>
                                          </a:solidFill>
                                          <a:latin typeface="Cambria Math"/>
                                        </a:rPr>
                                        <m:t>𝐕</m:t>
                                      </m:r>
                                    </m:e>
                                    <m:sub>
                                      <m:r>
                                        <a:rPr lang="en-US" sz="2000" b="1" dirty="0">
                                          <a:solidFill>
                                            <a:srgbClr val="0000FF"/>
                                          </a:solidFill>
                                          <a:latin typeface="Cambria Math"/>
                                        </a:rPr>
                                        <m:t>𝐧</m:t>
                                      </m:r>
                                    </m:sub>
                                  </m:sSub>
                                </m:e>
                              </m:acc>
                            </m:oMath>
                          </m:oMathPara>
                        </a14:m>
                        <a:endParaRPr lang="en-US" sz="2000" b="1" dirty="0">
                          <a:solidFill>
                            <a:srgbClr val="0000FF"/>
                          </a:solidFill>
                        </a:endParaRPr>
                      </a:p>
                    </p:txBody>
                  </p:sp>
                </mc:Choice>
                <mc:Fallback xmlns="">
                  <p:sp>
                    <p:nvSpPr>
                      <p:cNvPr id="14" name="TextBox 13"/>
                      <p:cNvSpPr txBox="1">
                        <a:spLocks noRot="1" noChangeAspect="1" noMove="1" noResize="1" noEditPoints="1" noAdjustHandles="1" noChangeArrowheads="1" noChangeShapeType="1" noTextEdit="1"/>
                      </p:cNvSpPr>
                      <p:nvPr/>
                    </p:nvSpPr>
                    <p:spPr>
                      <a:xfrm>
                        <a:off x="1613586" y="2554305"/>
                        <a:ext cx="533400" cy="400110"/>
                      </a:xfrm>
                      <a:prstGeom prst="rect">
                        <a:avLst/>
                      </a:prstGeom>
                      <a:blipFill rotWithShape="1">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TextBox 14"/>
                      <p:cNvSpPr txBox="1"/>
                      <p:nvPr/>
                    </p:nvSpPr>
                    <p:spPr>
                      <a:xfrm>
                        <a:off x="2057400" y="2555214"/>
                        <a:ext cx="533400" cy="400110"/>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acc>
                                <m:accPr>
                                  <m:chr m:val="̅"/>
                                  <m:ctrlPr>
                                    <a:rPr lang="en-US" sz="2000" b="1" i="1" dirty="0">
                                      <a:solidFill>
                                        <a:srgbClr val="0000FF"/>
                                      </a:solidFill>
                                      <a:latin typeface="Cambria Math"/>
                                    </a:rPr>
                                  </m:ctrlPr>
                                </m:accPr>
                                <m:e>
                                  <m:sSub>
                                    <m:sSubPr>
                                      <m:ctrlPr>
                                        <a:rPr lang="en-US" sz="2000" b="1" i="1" dirty="0">
                                          <a:solidFill>
                                            <a:srgbClr val="0000FF"/>
                                          </a:solidFill>
                                          <a:latin typeface="Cambria Math"/>
                                        </a:rPr>
                                      </m:ctrlPr>
                                    </m:sSubPr>
                                    <m:e>
                                      <m:r>
                                        <a:rPr lang="en-US" sz="2000" b="1" dirty="0">
                                          <a:solidFill>
                                            <a:srgbClr val="0000FF"/>
                                          </a:solidFill>
                                          <a:latin typeface="Cambria Math"/>
                                        </a:rPr>
                                        <m:t>𝐢</m:t>
                                      </m:r>
                                    </m:e>
                                    <m:sub>
                                      <m:r>
                                        <a:rPr lang="en-US" sz="2000" b="1" dirty="0">
                                          <a:solidFill>
                                            <a:srgbClr val="0000FF"/>
                                          </a:solidFill>
                                          <a:latin typeface="Cambria Math"/>
                                        </a:rPr>
                                        <m:t>𝐧</m:t>
                                      </m:r>
                                    </m:sub>
                                  </m:sSub>
                                </m:e>
                              </m:acc>
                            </m:oMath>
                          </m:oMathPara>
                        </a14:m>
                        <a:endParaRPr lang="en-US" sz="2000" b="1" dirty="0">
                          <a:solidFill>
                            <a:srgbClr val="0000FF"/>
                          </a:solidFill>
                        </a:endParaRPr>
                      </a:p>
                    </p:txBody>
                  </p:sp>
                </mc:Choice>
                <mc:Fallback xmlns="">
                  <p:sp>
                    <p:nvSpPr>
                      <p:cNvPr id="15" name="TextBox 14"/>
                      <p:cNvSpPr txBox="1">
                        <a:spLocks noRot="1" noChangeAspect="1" noMove="1" noResize="1" noEditPoints="1" noAdjustHandles="1" noChangeArrowheads="1" noChangeShapeType="1" noTextEdit="1"/>
                      </p:cNvSpPr>
                      <p:nvPr/>
                    </p:nvSpPr>
                    <p:spPr>
                      <a:xfrm>
                        <a:off x="2057400" y="2555214"/>
                        <a:ext cx="533400" cy="400110"/>
                      </a:xfrm>
                      <a:prstGeom prst="rect">
                        <a:avLst/>
                      </a:prstGeom>
                      <a:blipFill rotWithShape="1">
                        <a:blip r:embed="rId3"/>
                        <a:stretch>
                          <a:fillRect/>
                        </a:stretch>
                      </a:blipFill>
                    </p:spPr>
                    <p:txBody>
                      <a:bodyPr/>
                      <a:lstStyle/>
                      <a:p>
                        <a:r>
                          <a:rPr lang="en-US">
                            <a:noFill/>
                          </a:rPr>
                          <a:t> </a:t>
                        </a:r>
                      </a:p>
                    </p:txBody>
                  </p:sp>
                </mc:Fallback>
              </mc:AlternateContent>
            </p:grpSp>
            <p:sp>
              <p:nvSpPr>
                <p:cNvPr id="17" name="Rounded Rectangle 16"/>
                <p:cNvSpPr/>
                <p:nvPr/>
              </p:nvSpPr>
              <p:spPr>
                <a:xfrm>
                  <a:off x="1147119" y="1371600"/>
                  <a:ext cx="2057400" cy="1676400"/>
                </a:xfrm>
                <a:prstGeom prst="roundRect">
                  <a:avLst/>
                </a:prstGeom>
                <a:solidFill>
                  <a:schemeClr val="accent5">
                    <a:lumMod val="90000"/>
                  </a:schemeClr>
                </a:solidFill>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rgbClr val="000000"/>
                    </a:solidFill>
                  </a:endParaRPr>
                </a:p>
              </p:txBody>
            </p:sp>
            <p:sp>
              <p:nvSpPr>
                <p:cNvPr id="20" name="TextBox 2"/>
                <p:cNvSpPr txBox="1">
                  <a:spLocks noChangeArrowheads="1"/>
                </p:cNvSpPr>
                <p:nvPr/>
              </p:nvSpPr>
              <p:spPr bwMode="auto">
                <a:xfrm>
                  <a:off x="1184190" y="1447800"/>
                  <a:ext cx="202033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algn="ctr" eaLnBrk="1" hangingPunct="1"/>
                  <a:r>
                    <a:rPr lang="en-US" b="1" dirty="0">
                      <a:solidFill>
                        <a:srgbClr val="000000"/>
                      </a:solidFill>
                      <a:latin typeface="Franklin Gothic Medium Cond" pitchFamily="34" charset="0"/>
                    </a:rPr>
                    <a:t>Find correlation admittance.</a:t>
                  </a:r>
                  <a:endParaRPr lang="en-US" b="1" baseline="-25000"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22" name="TextBox 21"/>
                    <p:cNvSpPr txBox="1"/>
                    <p:nvPr/>
                  </p:nvSpPr>
                  <p:spPr>
                    <a:xfrm>
                      <a:off x="1355638" y="2172558"/>
                      <a:ext cx="1844762" cy="866904"/>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2000" b="1" i="1">
                                    <a:solidFill>
                                      <a:srgbClr val="0000FF"/>
                                    </a:solidFill>
                                    <a:latin typeface="Cambria Math"/>
                                    <a:ea typeface="Cambria Math"/>
                                  </a:rPr>
                                </m:ctrlPr>
                              </m:sSubPr>
                              <m:e>
                                <m:r>
                                  <a:rPr lang="en-US" sz="2000" b="1">
                                    <a:solidFill>
                                      <a:srgbClr val="0000FF"/>
                                    </a:solidFill>
                                    <a:latin typeface="Cambria Math"/>
                                    <a:ea typeface="Cambria Math"/>
                                  </a:rPr>
                                  <m:t>𝐘</m:t>
                                </m:r>
                              </m:e>
                              <m:sub>
                                <m:r>
                                  <a:rPr lang="en-US" sz="2000" b="1">
                                    <a:solidFill>
                                      <a:srgbClr val="0000FF"/>
                                    </a:solidFill>
                                    <a:latin typeface="Cambria Math"/>
                                    <a:ea typeface="Cambria Math"/>
                                  </a:rPr>
                                  <m:t>𝐜</m:t>
                                </m:r>
                              </m:sub>
                            </m:sSub>
                            <m:r>
                              <a:rPr lang="en-US" sz="2000" b="1">
                                <a:solidFill>
                                  <a:srgbClr val="0000FF"/>
                                </a:solidFill>
                                <a:latin typeface="Cambria Math"/>
                              </a:rPr>
                              <m:t>=</m:t>
                            </m:r>
                            <m:f>
                              <m:fPr>
                                <m:ctrlPr>
                                  <a:rPr lang="en-US" sz="2000" b="1" i="1">
                                    <a:solidFill>
                                      <a:srgbClr val="0000FF"/>
                                    </a:solidFill>
                                    <a:latin typeface="Cambria Math"/>
                                  </a:rPr>
                                </m:ctrlPr>
                              </m:fPr>
                              <m:num>
                                <m:sSup>
                                  <m:sSupPr>
                                    <m:ctrlPr>
                                      <a:rPr lang="en-US" sz="2000" b="1" i="1">
                                        <a:solidFill>
                                          <a:srgbClr val="0000FF"/>
                                        </a:solidFill>
                                        <a:latin typeface="Cambria Math"/>
                                      </a:rPr>
                                    </m:ctrlPr>
                                  </m:sSupPr>
                                  <m:e>
                                    <m:acc>
                                      <m:accPr>
                                        <m:chr m:val="̅"/>
                                        <m:ctrlPr>
                                          <a:rPr lang="en-US" sz="2000" b="1" i="1">
                                            <a:solidFill>
                                              <a:srgbClr val="0000FF"/>
                                            </a:solidFill>
                                            <a:latin typeface="Cambria Math"/>
                                          </a:rPr>
                                        </m:ctrlPr>
                                      </m:accPr>
                                      <m:e>
                                        <m:sSub>
                                          <m:sSubPr>
                                            <m:ctrlPr>
                                              <a:rPr lang="en-US" sz="2000" b="1" i="1">
                                                <a:solidFill>
                                                  <a:srgbClr val="0000FF"/>
                                                </a:solidFill>
                                                <a:latin typeface="Cambria Math"/>
                                                <a:ea typeface="Cambria Math"/>
                                              </a:rPr>
                                            </m:ctrlPr>
                                          </m:sSubPr>
                                          <m:e>
                                            <m:r>
                                              <a:rPr lang="en-US" sz="2000" b="1">
                                                <a:solidFill>
                                                  <a:srgbClr val="0000FF"/>
                                                </a:solidFill>
                                                <a:latin typeface="Cambria Math"/>
                                                <a:ea typeface="Cambria Math"/>
                                              </a:rPr>
                                              <m:t>𝐕</m:t>
                                            </m:r>
                                          </m:e>
                                          <m:sub>
                                            <m:r>
                                              <a:rPr lang="en-US" sz="2000" b="1">
                                                <a:solidFill>
                                                  <a:srgbClr val="0000FF"/>
                                                </a:solidFill>
                                                <a:latin typeface="Cambria Math"/>
                                                <a:ea typeface="Cambria Math"/>
                                              </a:rPr>
                                              <m:t>𝐧</m:t>
                                            </m:r>
                                          </m:sub>
                                        </m:sSub>
                                      </m:e>
                                    </m:acc>
                                  </m:e>
                                  <m:sup>
                                    <m:r>
                                      <a:rPr lang="en-US" sz="2000" b="1">
                                        <a:solidFill>
                                          <a:srgbClr val="0000FF"/>
                                        </a:solidFill>
                                        <a:latin typeface="Cambria Math"/>
                                      </a:rPr>
                                      <m:t>∗</m:t>
                                    </m:r>
                                  </m:sup>
                                </m:sSup>
                                <m:acc>
                                  <m:accPr>
                                    <m:chr m:val="̅"/>
                                    <m:ctrlPr>
                                      <a:rPr lang="en-US" sz="2000" b="1" i="1">
                                        <a:solidFill>
                                          <a:srgbClr val="0000FF"/>
                                        </a:solidFill>
                                        <a:latin typeface="Cambria Math"/>
                                      </a:rPr>
                                    </m:ctrlPr>
                                  </m:accPr>
                                  <m:e>
                                    <m:sSub>
                                      <m:sSubPr>
                                        <m:ctrlPr>
                                          <a:rPr lang="en-US" sz="2000" b="1" i="1">
                                            <a:solidFill>
                                              <a:srgbClr val="0000FF"/>
                                            </a:solidFill>
                                            <a:latin typeface="Cambria Math"/>
                                            <a:ea typeface="Cambria Math"/>
                                          </a:rPr>
                                        </m:ctrlPr>
                                      </m:sSubPr>
                                      <m:e>
                                        <m:r>
                                          <a:rPr lang="en-US" sz="2000" b="1">
                                            <a:solidFill>
                                              <a:srgbClr val="0000FF"/>
                                            </a:solidFill>
                                            <a:latin typeface="Cambria Math"/>
                                            <a:ea typeface="Cambria Math"/>
                                          </a:rPr>
                                          <m:t>𝐢</m:t>
                                        </m:r>
                                      </m:e>
                                      <m:sub>
                                        <m:r>
                                          <a:rPr lang="en-US" sz="2000" b="1">
                                            <a:solidFill>
                                              <a:srgbClr val="0000FF"/>
                                            </a:solidFill>
                                            <a:latin typeface="Cambria Math"/>
                                            <a:ea typeface="Cambria Math"/>
                                          </a:rPr>
                                          <m:t>𝐧</m:t>
                                        </m:r>
                                      </m:sub>
                                    </m:sSub>
                                  </m:e>
                                </m:acc>
                              </m:num>
                              <m:den>
                                <m:acc>
                                  <m:accPr>
                                    <m:chr m:val="̅"/>
                                    <m:ctrlPr>
                                      <a:rPr lang="en-US" sz="2000" b="1" i="1">
                                        <a:solidFill>
                                          <a:srgbClr val="0000FF"/>
                                        </a:solidFill>
                                        <a:latin typeface="Cambria Math"/>
                                      </a:rPr>
                                    </m:ctrlPr>
                                  </m:accPr>
                                  <m:e>
                                    <m:sSup>
                                      <m:sSupPr>
                                        <m:ctrlPr>
                                          <a:rPr lang="en-US" sz="2000" b="1" i="1">
                                            <a:solidFill>
                                              <a:srgbClr val="0000FF"/>
                                            </a:solidFill>
                                            <a:latin typeface="Cambria Math"/>
                                          </a:rPr>
                                        </m:ctrlPr>
                                      </m:sSupPr>
                                      <m:e>
                                        <m:sSub>
                                          <m:sSubPr>
                                            <m:ctrlPr>
                                              <a:rPr lang="en-US" sz="2000" b="1" i="1">
                                                <a:solidFill>
                                                  <a:srgbClr val="0000FF"/>
                                                </a:solidFill>
                                                <a:latin typeface="Cambria Math"/>
                                                <a:ea typeface="Cambria Math"/>
                                              </a:rPr>
                                            </m:ctrlPr>
                                          </m:sSubPr>
                                          <m:e>
                                            <m:r>
                                              <a:rPr lang="en-US" sz="2000" b="1">
                                                <a:solidFill>
                                                  <a:srgbClr val="0000FF"/>
                                                </a:solidFill>
                                                <a:latin typeface="Cambria Math"/>
                                                <a:ea typeface="Cambria Math"/>
                                              </a:rPr>
                                              <m:t>𝐕</m:t>
                                            </m:r>
                                          </m:e>
                                          <m:sub>
                                            <m:r>
                                              <a:rPr lang="en-US" sz="2000" b="1">
                                                <a:solidFill>
                                                  <a:srgbClr val="0000FF"/>
                                                </a:solidFill>
                                                <a:latin typeface="Cambria Math"/>
                                                <a:ea typeface="Cambria Math"/>
                                              </a:rPr>
                                              <m:t>𝐧</m:t>
                                            </m:r>
                                          </m:sub>
                                        </m:sSub>
                                      </m:e>
                                      <m:sup>
                                        <m:r>
                                          <a:rPr lang="en-US" sz="2000" b="1">
                                            <a:solidFill>
                                              <a:srgbClr val="0000FF"/>
                                            </a:solidFill>
                                            <a:latin typeface="Cambria Math"/>
                                          </a:rPr>
                                          <m:t>𝟐</m:t>
                                        </m:r>
                                      </m:sup>
                                    </m:sSup>
                                  </m:e>
                                </m:acc>
                              </m:den>
                            </m:f>
                            <m:r>
                              <a:rPr lang="en-US" sz="2000" b="1" i="1">
                                <a:solidFill>
                                  <a:srgbClr val="0000FF"/>
                                </a:solidFill>
                                <a:latin typeface="Cambria Math"/>
                              </a:rPr>
                              <m:t>  </m:t>
                            </m:r>
                          </m:oMath>
                        </m:oMathPara>
                      </a14:m>
                      <a:endParaRPr lang="en-US" sz="2000" b="1" dirty="0">
                        <a:solidFill>
                          <a:srgbClr val="0000FF"/>
                        </a:solidFill>
                      </a:endParaRPr>
                    </a:p>
                  </p:txBody>
                </p:sp>
              </mc:Choice>
              <mc:Fallback xmlns="">
                <p:sp>
                  <p:nvSpPr>
                    <p:cNvPr id="22" name="TextBox 21"/>
                    <p:cNvSpPr txBox="1">
                      <a:spLocks noRot="1" noChangeAspect="1" noMove="1" noResize="1" noEditPoints="1" noAdjustHandles="1" noChangeArrowheads="1" noChangeShapeType="1" noTextEdit="1"/>
                    </p:cNvSpPr>
                    <p:nvPr/>
                  </p:nvSpPr>
                  <p:spPr>
                    <a:xfrm>
                      <a:off x="1355638" y="2172558"/>
                      <a:ext cx="1844762" cy="866904"/>
                    </a:xfrm>
                    <a:prstGeom prst="rect">
                      <a:avLst/>
                    </a:prstGeom>
                    <a:blipFill rotWithShape="1">
                      <a:blip r:embed="rId4"/>
                      <a:stretch>
                        <a:fillRect/>
                      </a:stretch>
                    </a:blipFill>
                  </p:spPr>
                  <p:txBody>
                    <a:bodyPr/>
                    <a:lstStyle/>
                    <a:p>
                      <a:r>
                        <a:rPr lang="en-US">
                          <a:noFill/>
                        </a:rPr>
                        <a:t> </a:t>
                      </a:r>
                    </a:p>
                  </p:txBody>
                </p:sp>
              </mc:Fallback>
            </mc:AlternateContent>
          </p:grpSp>
          <p:sp>
            <p:nvSpPr>
              <p:cNvPr id="21" name="Rounded Rectangle 20"/>
              <p:cNvSpPr/>
              <p:nvPr/>
            </p:nvSpPr>
            <p:spPr>
              <a:xfrm>
                <a:off x="1147117" y="1371600"/>
                <a:ext cx="2057400" cy="1676400"/>
              </a:xfrm>
              <a:prstGeom prst="roundRect">
                <a:avLst/>
              </a:prstGeom>
              <a:solidFill>
                <a:schemeClr val="accent5">
                  <a:lumMod val="90000"/>
                </a:schemeClr>
              </a:solidFill>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rgbClr val="000000"/>
                  </a:solidFill>
                </a:endParaRPr>
              </a:p>
            </p:txBody>
          </p:sp>
          <p:sp>
            <p:nvSpPr>
              <p:cNvPr id="23" name="TextBox 2"/>
              <p:cNvSpPr txBox="1">
                <a:spLocks noChangeArrowheads="1"/>
              </p:cNvSpPr>
              <p:nvPr/>
            </p:nvSpPr>
            <p:spPr bwMode="auto">
              <a:xfrm>
                <a:off x="1184188" y="1447800"/>
                <a:ext cx="202033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algn="ctr" eaLnBrk="1" hangingPunct="1"/>
                <a:r>
                  <a:rPr lang="en-US" b="1" dirty="0">
                    <a:solidFill>
                      <a:srgbClr val="000000"/>
                    </a:solidFill>
                    <a:latin typeface="Franklin Gothic Medium Cond" pitchFamily="34" charset="0"/>
                  </a:rPr>
                  <a:t>Find </a:t>
                </a:r>
                <a:r>
                  <a:rPr lang="en-US" b="1" dirty="0" err="1">
                    <a:solidFill>
                      <a:srgbClr val="000000"/>
                    </a:solidFill>
                    <a:latin typeface="Franklin Gothic Medium Cond" pitchFamily="34" charset="0"/>
                  </a:rPr>
                  <a:t>R</a:t>
                </a:r>
                <a:r>
                  <a:rPr lang="en-US" b="1" baseline="-25000" dirty="0" err="1">
                    <a:solidFill>
                      <a:srgbClr val="000000"/>
                    </a:solidFill>
                    <a:latin typeface="Franklin Gothic Medium Cond" pitchFamily="34" charset="0"/>
                  </a:rPr>
                  <a:t>n</a:t>
                </a:r>
                <a:r>
                  <a:rPr lang="en-US" b="1" dirty="0">
                    <a:solidFill>
                      <a:srgbClr val="000000"/>
                    </a:solidFill>
                    <a:latin typeface="Franklin Gothic Medium Cond" pitchFamily="34" charset="0"/>
                  </a:rPr>
                  <a:t> &amp; </a:t>
                </a:r>
                <a:r>
                  <a:rPr lang="en-US" b="1" dirty="0" err="1">
                    <a:solidFill>
                      <a:srgbClr val="000000"/>
                    </a:solidFill>
                    <a:latin typeface="Franklin Gothic Medium Cond" pitchFamily="34" charset="0"/>
                  </a:rPr>
                  <a:t>G</a:t>
                </a:r>
                <a:r>
                  <a:rPr lang="en-US" b="1" baseline="-25000" dirty="0" err="1">
                    <a:solidFill>
                      <a:srgbClr val="000000"/>
                    </a:solidFill>
                    <a:latin typeface="Franklin Gothic Medium Cond" pitchFamily="34" charset="0"/>
                  </a:rPr>
                  <a:t>u</a:t>
                </a:r>
                <a:r>
                  <a:rPr lang="en-US" b="1" dirty="0">
                    <a:solidFill>
                      <a:srgbClr val="000000"/>
                    </a:solidFill>
                    <a:latin typeface="Franklin Gothic Medium Cond" pitchFamily="34" charset="0"/>
                  </a:rPr>
                  <a:t>.</a:t>
                </a:r>
                <a:endParaRPr lang="en-US" b="1" baseline="-25000"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24" name="TextBox 23"/>
                  <p:cNvSpPr txBox="1"/>
                  <p:nvPr/>
                </p:nvSpPr>
                <p:spPr>
                  <a:xfrm>
                    <a:off x="1585266" y="2009745"/>
                    <a:ext cx="1181100" cy="400110"/>
                  </a:xfrm>
                  <a:prstGeom prst="rect">
                    <a:avLst/>
                  </a:prstGeom>
                  <a:noFill/>
                </p:spPr>
                <p:txBody>
                  <a:bodyPr wrap="square" rtlCol="0">
                    <a:spAutoFit/>
                  </a:bodyPr>
                  <a:lstStyle/>
                  <a:p>
                    <a14:m>
                      <m:oMath xmlns:m="http://schemas.openxmlformats.org/officeDocument/2006/math">
                        <m:acc>
                          <m:accPr>
                            <m:chr m:val="̅"/>
                            <m:ctrlPr>
                              <a:rPr lang="en-US" sz="2000" b="1" i="1" dirty="0">
                                <a:solidFill>
                                  <a:srgbClr val="0000FF"/>
                                </a:solidFill>
                                <a:latin typeface="Cambria Math"/>
                              </a:rPr>
                            </m:ctrlPr>
                          </m:accPr>
                          <m:e>
                            <m:sSub>
                              <m:sSubPr>
                                <m:ctrlPr>
                                  <a:rPr lang="en-US" sz="2000" b="1" i="1" dirty="0">
                                    <a:solidFill>
                                      <a:srgbClr val="0000FF"/>
                                    </a:solidFill>
                                    <a:latin typeface="Cambria Math"/>
                                  </a:rPr>
                                </m:ctrlPr>
                              </m:sSubPr>
                              <m:e>
                                <m:r>
                                  <a:rPr lang="en-US" sz="2000" b="1" dirty="0">
                                    <a:solidFill>
                                      <a:srgbClr val="0000FF"/>
                                    </a:solidFill>
                                    <a:latin typeface="Cambria Math"/>
                                  </a:rPr>
                                  <m:t>𝐕</m:t>
                                </m:r>
                              </m:e>
                              <m:sub>
                                <m:r>
                                  <a:rPr lang="en-US" sz="2000" b="1" dirty="0">
                                    <a:solidFill>
                                      <a:srgbClr val="0000FF"/>
                                    </a:solidFill>
                                    <a:latin typeface="Cambria Math"/>
                                  </a:rPr>
                                  <m:t>𝐧</m:t>
                                </m:r>
                              </m:sub>
                            </m:sSub>
                          </m:e>
                        </m:acc>
                        <m:r>
                          <a:rPr lang="en-US" sz="2000" b="1" i="1" dirty="0">
                            <a:solidFill>
                              <a:srgbClr val="0000FF"/>
                            </a:solidFill>
                            <a:latin typeface="Cambria Math"/>
                          </a:rPr>
                          <m:t> </m:t>
                        </m:r>
                        <m:r>
                          <a:rPr lang="en-US" sz="2000" b="1" i="1" dirty="0">
                            <a:solidFill>
                              <a:srgbClr val="0000FF"/>
                            </a:solidFill>
                            <a:latin typeface="Cambria Math"/>
                            <a:ea typeface="Cambria Math"/>
                          </a:rPr>
                          <m:t>→</m:t>
                        </m:r>
                      </m:oMath>
                    </a14:m>
                    <a:r>
                      <a:rPr lang="en-US" sz="2000" b="1" dirty="0">
                        <a:solidFill>
                          <a:srgbClr val="0000FF"/>
                        </a:solidFill>
                      </a:rPr>
                      <a:t> </a:t>
                    </a:r>
                    <a14:m>
                      <m:oMath xmlns:m="http://schemas.openxmlformats.org/officeDocument/2006/math">
                        <m:sSub>
                          <m:sSubPr>
                            <m:ctrlPr>
                              <a:rPr lang="en-US" sz="2000" b="1" i="1" dirty="0">
                                <a:solidFill>
                                  <a:srgbClr val="0000FF"/>
                                </a:solidFill>
                                <a:latin typeface="Cambria Math"/>
                              </a:rPr>
                            </m:ctrlPr>
                          </m:sSubPr>
                          <m:e>
                            <m:r>
                              <a:rPr lang="en-US" sz="2000" b="1" dirty="0">
                                <a:solidFill>
                                  <a:srgbClr val="0000FF"/>
                                </a:solidFill>
                                <a:latin typeface="Cambria Math"/>
                              </a:rPr>
                              <m:t>𝐑</m:t>
                            </m:r>
                          </m:e>
                          <m:sub>
                            <m:r>
                              <a:rPr lang="en-US" sz="2000" b="1" dirty="0">
                                <a:solidFill>
                                  <a:srgbClr val="0000FF"/>
                                </a:solidFill>
                                <a:latin typeface="Cambria Math"/>
                              </a:rPr>
                              <m:t>𝐧</m:t>
                            </m:r>
                          </m:sub>
                        </m:sSub>
                      </m:oMath>
                    </a14:m>
                    <a:endParaRPr lang="en-US" sz="2000" b="1" dirty="0">
                      <a:solidFill>
                        <a:srgbClr val="0000FF"/>
                      </a:solidFill>
                    </a:endParaRPr>
                  </a:p>
                </p:txBody>
              </p:sp>
            </mc:Choice>
            <mc:Fallback xmlns="">
              <p:sp>
                <p:nvSpPr>
                  <p:cNvPr id="24" name="TextBox 23"/>
                  <p:cNvSpPr txBox="1">
                    <a:spLocks noRot="1" noChangeAspect="1" noMove="1" noResize="1" noEditPoints="1" noAdjustHandles="1" noChangeArrowheads="1" noChangeShapeType="1" noTextEdit="1"/>
                  </p:cNvSpPr>
                  <p:nvPr/>
                </p:nvSpPr>
                <p:spPr>
                  <a:xfrm>
                    <a:off x="1585266" y="2009745"/>
                    <a:ext cx="1181100" cy="400110"/>
                  </a:xfrm>
                  <a:prstGeom prst="rect">
                    <a:avLst/>
                  </a:prstGeom>
                  <a:blipFill rotWithShape="1">
                    <a:blip r:embed="rId5"/>
                    <a:stretch>
                      <a:fillRect b="-153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5" name="TextBox 24"/>
                  <p:cNvSpPr txBox="1"/>
                  <p:nvPr/>
                </p:nvSpPr>
                <p:spPr>
                  <a:xfrm>
                    <a:off x="1585266" y="2371635"/>
                    <a:ext cx="1181100" cy="400110"/>
                  </a:xfrm>
                  <a:prstGeom prst="rect">
                    <a:avLst/>
                  </a:prstGeom>
                  <a:noFill/>
                </p:spPr>
                <p:txBody>
                  <a:bodyPr wrap="square" rtlCol="0">
                    <a:spAutoFit/>
                  </a:bodyPr>
                  <a:lstStyle/>
                  <a:p>
                    <a14:m>
                      <m:oMath xmlns:m="http://schemas.openxmlformats.org/officeDocument/2006/math">
                        <m:acc>
                          <m:accPr>
                            <m:chr m:val="̅"/>
                            <m:ctrlPr>
                              <a:rPr lang="en-US" sz="2000" b="1" i="1" dirty="0">
                                <a:solidFill>
                                  <a:srgbClr val="0000FF"/>
                                </a:solidFill>
                                <a:latin typeface="Cambria Math"/>
                              </a:rPr>
                            </m:ctrlPr>
                          </m:accPr>
                          <m:e>
                            <m:sSub>
                              <m:sSubPr>
                                <m:ctrlPr>
                                  <a:rPr lang="en-US" sz="2000" b="1" i="1" dirty="0">
                                    <a:solidFill>
                                      <a:srgbClr val="0000FF"/>
                                    </a:solidFill>
                                    <a:latin typeface="Cambria Math"/>
                                  </a:rPr>
                                </m:ctrlPr>
                              </m:sSubPr>
                              <m:e>
                                <m:r>
                                  <a:rPr lang="en-US" sz="2000" b="1" dirty="0">
                                    <a:solidFill>
                                      <a:srgbClr val="0000FF"/>
                                    </a:solidFill>
                                    <a:latin typeface="Cambria Math"/>
                                  </a:rPr>
                                  <m:t>𝐢</m:t>
                                </m:r>
                              </m:e>
                              <m:sub>
                                <m:r>
                                  <a:rPr lang="en-US" sz="2000" b="1" dirty="0">
                                    <a:solidFill>
                                      <a:srgbClr val="0000FF"/>
                                    </a:solidFill>
                                    <a:latin typeface="Cambria Math"/>
                                  </a:rPr>
                                  <m:t>𝐧𝐮</m:t>
                                </m:r>
                              </m:sub>
                            </m:sSub>
                          </m:e>
                        </m:acc>
                        <m:r>
                          <a:rPr lang="en-US" sz="2000" b="1" i="1" dirty="0">
                            <a:solidFill>
                              <a:srgbClr val="0000FF"/>
                            </a:solidFill>
                            <a:latin typeface="Cambria Math"/>
                            <a:ea typeface="Cambria Math"/>
                          </a:rPr>
                          <m:t>→</m:t>
                        </m:r>
                      </m:oMath>
                    </a14:m>
                    <a:r>
                      <a:rPr lang="en-US" sz="2000" b="1" dirty="0">
                        <a:solidFill>
                          <a:srgbClr val="0000FF"/>
                        </a:solidFill>
                      </a:rPr>
                      <a:t> </a:t>
                    </a:r>
                    <a14:m>
                      <m:oMath xmlns:m="http://schemas.openxmlformats.org/officeDocument/2006/math">
                        <m:sSub>
                          <m:sSubPr>
                            <m:ctrlPr>
                              <a:rPr lang="en-US" sz="2000" b="1" i="1" dirty="0">
                                <a:solidFill>
                                  <a:srgbClr val="0000FF"/>
                                </a:solidFill>
                                <a:latin typeface="Cambria Math"/>
                              </a:rPr>
                            </m:ctrlPr>
                          </m:sSubPr>
                          <m:e>
                            <m:r>
                              <a:rPr lang="en-US" sz="2000" b="1" dirty="0">
                                <a:solidFill>
                                  <a:srgbClr val="0000FF"/>
                                </a:solidFill>
                                <a:latin typeface="Cambria Math"/>
                              </a:rPr>
                              <m:t>𝐆</m:t>
                            </m:r>
                          </m:e>
                          <m:sub>
                            <m:r>
                              <a:rPr lang="en-US" sz="2000" b="1" dirty="0">
                                <a:solidFill>
                                  <a:srgbClr val="0000FF"/>
                                </a:solidFill>
                                <a:latin typeface="Cambria Math"/>
                              </a:rPr>
                              <m:t>𝐮</m:t>
                            </m:r>
                          </m:sub>
                        </m:sSub>
                      </m:oMath>
                    </a14:m>
                    <a:endParaRPr lang="en-US" sz="2000" b="1" dirty="0">
                      <a:solidFill>
                        <a:srgbClr val="0000FF"/>
                      </a:solidFill>
                    </a:endParaRPr>
                  </a:p>
                </p:txBody>
              </p:sp>
            </mc:Choice>
            <mc:Fallback xmlns="">
              <p:sp>
                <p:nvSpPr>
                  <p:cNvPr id="25" name="TextBox 24"/>
                  <p:cNvSpPr txBox="1">
                    <a:spLocks noRot="1" noChangeAspect="1" noMove="1" noResize="1" noEditPoints="1" noAdjustHandles="1" noChangeArrowheads="1" noChangeShapeType="1" noTextEdit="1"/>
                  </p:cNvSpPr>
                  <p:nvPr/>
                </p:nvSpPr>
                <p:spPr>
                  <a:xfrm>
                    <a:off x="1585266" y="2371635"/>
                    <a:ext cx="1181100" cy="400110"/>
                  </a:xfrm>
                  <a:prstGeom prst="rect">
                    <a:avLst/>
                  </a:prstGeom>
                  <a:blipFill rotWithShape="1">
                    <a:blip r:embed="rId6"/>
                    <a:stretch>
                      <a:fillRect/>
                    </a:stretch>
                  </a:blipFill>
                </p:spPr>
                <p:txBody>
                  <a:bodyPr/>
                  <a:lstStyle/>
                  <a:p>
                    <a:r>
                      <a:rPr lang="en-US">
                        <a:noFill/>
                      </a:rPr>
                      <a:t> </a:t>
                    </a:r>
                  </a:p>
                </p:txBody>
              </p:sp>
            </mc:Fallback>
          </mc:AlternateContent>
        </p:grpSp>
        <p:sp>
          <p:nvSpPr>
            <p:cNvPr id="33" name="Rounded Rectangle 32"/>
            <p:cNvSpPr/>
            <p:nvPr/>
          </p:nvSpPr>
          <p:spPr>
            <a:xfrm>
              <a:off x="1145571" y="1371600"/>
              <a:ext cx="2057400" cy="1676400"/>
            </a:xfrm>
            <a:prstGeom prst="roundRect">
              <a:avLst/>
            </a:prstGeom>
            <a:solidFill>
              <a:schemeClr val="accent5">
                <a:lumMod val="90000"/>
              </a:schemeClr>
            </a:solidFill>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39" name="TextBox 2"/>
            <p:cNvSpPr txBox="1">
              <a:spLocks noChangeArrowheads="1"/>
            </p:cNvSpPr>
            <p:nvPr/>
          </p:nvSpPr>
          <p:spPr bwMode="auto">
            <a:xfrm>
              <a:off x="1145571" y="1992868"/>
              <a:ext cx="205740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algn="ctr" eaLnBrk="1" hangingPunct="1"/>
              <a:r>
                <a:rPr lang="en-US" b="1" dirty="0" smtClean="0">
                  <a:latin typeface="Franklin Gothic Medium Cond" pitchFamily="34" charset="0"/>
                </a:rPr>
                <a:t>Calculate </a:t>
              </a:r>
              <a:r>
                <a:rPr lang="en-US" b="1" dirty="0" err="1" smtClean="0">
                  <a:latin typeface="Franklin Gothic Medium Cond" pitchFamily="34" charset="0"/>
                </a:rPr>
                <a:t>F</a:t>
              </a:r>
              <a:r>
                <a:rPr lang="en-US" b="1" baseline="-25000" dirty="0" err="1" smtClean="0">
                  <a:latin typeface="Franklin Gothic Medium Cond" pitchFamily="34" charset="0"/>
                </a:rPr>
                <a:t>min</a:t>
              </a:r>
              <a:endParaRPr lang="en-US" b="1" baseline="-25000" dirty="0">
                <a:latin typeface="Franklin Gothic Medium Cond" pitchFamily="34" charset="0"/>
              </a:endParaRPr>
            </a:p>
          </p:txBody>
        </p:sp>
      </p:grpSp>
      <mc:AlternateContent xmlns:mc="http://schemas.openxmlformats.org/markup-compatibility/2006" xmlns:a14="http://schemas.microsoft.com/office/drawing/2010/main">
        <mc:Choice Requires="a14">
          <p:sp>
            <p:nvSpPr>
              <p:cNvPr id="40" name="TextBox 39"/>
              <p:cNvSpPr txBox="1"/>
              <p:nvPr/>
            </p:nvSpPr>
            <p:spPr>
              <a:xfrm>
                <a:off x="3505200" y="1645297"/>
                <a:ext cx="4198522" cy="2140201"/>
              </a:xfrm>
              <a:prstGeom prst="rect">
                <a:avLst/>
              </a:prstGeom>
              <a:noFill/>
            </p:spPr>
            <p:txBody>
              <a:bodyPr wrap="square" rtlCol="0">
                <a:spAutoFit/>
              </a:bodyPr>
              <a:lstStyle/>
              <a:p>
                <a14:m>
                  <m:oMath xmlns:m="http://schemas.openxmlformats.org/officeDocument/2006/math">
                    <m:sSub>
                      <m:sSubPr>
                        <m:ctrlPr>
                          <a:rPr lang="en-US" sz="1600" b="1" i="1" dirty="0" smtClean="0">
                            <a:solidFill>
                              <a:schemeClr val="tx1"/>
                            </a:solidFill>
                            <a:latin typeface="Cambria Math"/>
                          </a:rPr>
                        </m:ctrlPr>
                      </m:sSubPr>
                      <m:e>
                        <m:r>
                          <a:rPr lang="en-US" sz="1600" b="1" i="0" dirty="0" smtClean="0">
                            <a:solidFill>
                              <a:schemeClr val="tx1"/>
                            </a:solidFill>
                            <a:latin typeface="Cambria Math"/>
                          </a:rPr>
                          <m:t>𝐅</m:t>
                        </m:r>
                      </m:e>
                      <m:sub>
                        <m:r>
                          <a:rPr lang="en-US" sz="1600" b="1" i="0" dirty="0" smtClean="0">
                            <a:solidFill>
                              <a:schemeClr val="tx1"/>
                            </a:solidFill>
                            <a:latin typeface="Cambria Math"/>
                          </a:rPr>
                          <m:t>𝐦𝐢𝐧</m:t>
                        </m:r>
                      </m:sub>
                    </m:sSub>
                  </m:oMath>
                </a14:m>
                <a:r>
                  <a:rPr lang="en-US" sz="1600" b="1" dirty="0">
                    <a:solidFill>
                      <a:schemeClr val="tx1"/>
                    </a:solidFill>
                    <a:latin typeface="Cambria Math"/>
                  </a:rPr>
                  <a:t>=</a:t>
                </a:r>
                <a14:m>
                  <m:oMath xmlns:m="http://schemas.openxmlformats.org/officeDocument/2006/math">
                    <m:r>
                      <a:rPr lang="en-US" sz="1600" b="1" i="0" dirty="0" smtClean="0">
                        <a:solidFill>
                          <a:schemeClr val="tx1"/>
                        </a:solidFill>
                        <a:latin typeface="Cambria Math"/>
                      </a:rPr>
                      <m:t>𝟏</m:t>
                    </m:r>
                    <m:r>
                      <a:rPr lang="en-US" sz="1600" b="1" i="0" dirty="0" smtClean="0">
                        <a:solidFill>
                          <a:schemeClr val="tx1"/>
                        </a:solidFill>
                        <a:latin typeface="Cambria Math"/>
                      </a:rPr>
                      <m:t>+</m:t>
                    </m:r>
                    <m:r>
                      <a:rPr lang="en-US" sz="1600" b="1" i="0" dirty="0" smtClean="0">
                        <a:solidFill>
                          <a:schemeClr val="tx1"/>
                        </a:solidFill>
                        <a:latin typeface="Cambria Math"/>
                      </a:rPr>
                      <m:t>𝟐</m:t>
                    </m:r>
                    <m:sSub>
                      <m:sSubPr>
                        <m:ctrlPr>
                          <a:rPr lang="en-US" sz="1600" b="1" i="1" dirty="0">
                            <a:solidFill>
                              <a:schemeClr val="tx1"/>
                            </a:solidFill>
                            <a:latin typeface="Cambria Math"/>
                          </a:rPr>
                        </m:ctrlPr>
                      </m:sSubPr>
                      <m:e>
                        <m:r>
                          <a:rPr lang="en-US" sz="1600" b="1" dirty="0">
                            <a:solidFill>
                              <a:schemeClr val="tx1"/>
                            </a:solidFill>
                            <a:latin typeface="Cambria Math"/>
                          </a:rPr>
                          <m:t>𝐑</m:t>
                        </m:r>
                      </m:e>
                      <m:sub>
                        <m:r>
                          <a:rPr lang="en-US" sz="1600" b="1" dirty="0">
                            <a:solidFill>
                              <a:schemeClr val="tx1"/>
                            </a:solidFill>
                            <a:latin typeface="Cambria Math"/>
                          </a:rPr>
                          <m:t>𝐧</m:t>
                        </m:r>
                      </m:sub>
                    </m:sSub>
                    <m:d>
                      <m:dPr>
                        <m:ctrlPr>
                          <a:rPr lang="en-US" sz="1600" b="1" i="1" dirty="0" smtClean="0">
                            <a:solidFill>
                              <a:schemeClr val="tx1"/>
                            </a:solidFill>
                            <a:latin typeface="Cambria Math"/>
                          </a:rPr>
                        </m:ctrlPr>
                      </m:dPr>
                      <m:e>
                        <m:rad>
                          <m:radPr>
                            <m:degHide m:val="on"/>
                            <m:ctrlPr>
                              <a:rPr lang="en-US" sz="1600" b="1" i="1" dirty="0">
                                <a:solidFill>
                                  <a:schemeClr val="tx1"/>
                                </a:solidFill>
                                <a:latin typeface="Cambria Math"/>
                              </a:rPr>
                            </m:ctrlPr>
                          </m:radPr>
                          <m:deg/>
                          <m:e>
                            <m:f>
                              <m:fPr>
                                <m:ctrlPr>
                                  <a:rPr lang="en-US" sz="1600" b="1" i="1" dirty="0">
                                    <a:solidFill>
                                      <a:schemeClr val="tx1"/>
                                    </a:solidFill>
                                    <a:latin typeface="Cambria Math"/>
                                  </a:rPr>
                                </m:ctrlPr>
                              </m:fPr>
                              <m:num>
                                <m:sSub>
                                  <m:sSubPr>
                                    <m:ctrlPr>
                                      <a:rPr lang="en-US" sz="1600" b="1" i="1" dirty="0">
                                        <a:solidFill>
                                          <a:schemeClr val="tx1"/>
                                        </a:solidFill>
                                        <a:latin typeface="Cambria Math"/>
                                      </a:rPr>
                                    </m:ctrlPr>
                                  </m:sSubPr>
                                  <m:e>
                                    <m:r>
                                      <a:rPr lang="en-US" sz="1600" b="1" dirty="0">
                                        <a:solidFill>
                                          <a:schemeClr val="tx1"/>
                                        </a:solidFill>
                                        <a:latin typeface="Cambria Math"/>
                                      </a:rPr>
                                      <m:t>𝐆</m:t>
                                    </m:r>
                                  </m:e>
                                  <m:sub>
                                    <m:r>
                                      <a:rPr lang="en-US" sz="1600" b="1" dirty="0">
                                        <a:solidFill>
                                          <a:schemeClr val="tx1"/>
                                        </a:solidFill>
                                        <a:latin typeface="Cambria Math"/>
                                      </a:rPr>
                                      <m:t>𝐮</m:t>
                                    </m:r>
                                  </m:sub>
                                </m:sSub>
                              </m:num>
                              <m:den>
                                <m:sSub>
                                  <m:sSubPr>
                                    <m:ctrlPr>
                                      <a:rPr lang="en-US" sz="1600" b="1" i="1" dirty="0">
                                        <a:solidFill>
                                          <a:schemeClr val="tx1"/>
                                        </a:solidFill>
                                        <a:latin typeface="Cambria Math"/>
                                      </a:rPr>
                                    </m:ctrlPr>
                                  </m:sSubPr>
                                  <m:e>
                                    <m:r>
                                      <a:rPr lang="en-US" sz="1600" b="1" dirty="0">
                                        <a:solidFill>
                                          <a:schemeClr val="tx1"/>
                                        </a:solidFill>
                                        <a:latin typeface="Cambria Math"/>
                                      </a:rPr>
                                      <m:t>𝐑</m:t>
                                    </m:r>
                                  </m:e>
                                  <m:sub>
                                    <m:r>
                                      <a:rPr lang="en-US" sz="1600" b="1" dirty="0">
                                        <a:solidFill>
                                          <a:schemeClr val="tx1"/>
                                        </a:solidFill>
                                        <a:latin typeface="Cambria Math"/>
                                      </a:rPr>
                                      <m:t>𝐧</m:t>
                                    </m:r>
                                  </m:sub>
                                </m:sSub>
                              </m:den>
                            </m:f>
                            <m:r>
                              <a:rPr lang="en-US" sz="1600" b="1" i="1" dirty="0">
                                <a:solidFill>
                                  <a:schemeClr val="tx1"/>
                                </a:solidFill>
                                <a:latin typeface="Cambria Math"/>
                              </a:rPr>
                              <m:t>+</m:t>
                            </m:r>
                            <m:sSup>
                              <m:sSupPr>
                                <m:ctrlPr>
                                  <a:rPr lang="en-US" sz="1600" b="1" i="1">
                                    <a:solidFill>
                                      <a:schemeClr val="tx1"/>
                                    </a:solidFill>
                                    <a:latin typeface="Cambria Math"/>
                                  </a:rPr>
                                </m:ctrlPr>
                              </m:sSupPr>
                              <m:e>
                                <m:sSub>
                                  <m:sSubPr>
                                    <m:ctrlPr>
                                      <a:rPr lang="en-US" sz="1600" b="1" i="1" dirty="0">
                                        <a:solidFill>
                                          <a:schemeClr val="tx1"/>
                                        </a:solidFill>
                                        <a:latin typeface="Cambria Math"/>
                                      </a:rPr>
                                    </m:ctrlPr>
                                  </m:sSubPr>
                                  <m:e>
                                    <m:r>
                                      <a:rPr lang="en-US" sz="1600" b="1" dirty="0">
                                        <a:solidFill>
                                          <a:schemeClr val="tx1"/>
                                        </a:solidFill>
                                        <a:latin typeface="Cambria Math"/>
                                      </a:rPr>
                                      <m:t>𝐆</m:t>
                                    </m:r>
                                  </m:e>
                                  <m:sub>
                                    <m:r>
                                      <a:rPr lang="en-US" sz="1600" b="1" dirty="0">
                                        <a:solidFill>
                                          <a:schemeClr val="tx1"/>
                                        </a:solidFill>
                                        <a:latin typeface="Cambria Math"/>
                                      </a:rPr>
                                      <m:t>𝐜</m:t>
                                    </m:r>
                                  </m:sub>
                                </m:sSub>
                              </m:e>
                              <m:sup>
                                <m:r>
                                  <a:rPr lang="en-US" sz="1600" b="1" i="1">
                                    <a:solidFill>
                                      <a:schemeClr val="tx1"/>
                                    </a:solidFill>
                                    <a:latin typeface="Cambria Math"/>
                                  </a:rPr>
                                  <m:t>𝟐</m:t>
                                </m:r>
                              </m:sup>
                            </m:sSup>
                          </m:e>
                        </m:rad>
                        <m:r>
                          <a:rPr lang="en-US" sz="1600" b="1" i="1" smtClean="0">
                            <a:solidFill>
                              <a:schemeClr val="tx1"/>
                            </a:solidFill>
                            <a:latin typeface="Cambria Math"/>
                          </a:rPr>
                          <m:t>+</m:t>
                        </m:r>
                        <m:sSub>
                          <m:sSubPr>
                            <m:ctrlPr>
                              <a:rPr lang="en-US" sz="1600" b="1" i="1" dirty="0">
                                <a:solidFill>
                                  <a:schemeClr val="tx1"/>
                                </a:solidFill>
                                <a:latin typeface="Cambria Math"/>
                              </a:rPr>
                            </m:ctrlPr>
                          </m:sSubPr>
                          <m:e>
                            <m:r>
                              <a:rPr lang="en-US" sz="1600" b="1" dirty="0">
                                <a:solidFill>
                                  <a:schemeClr val="tx1"/>
                                </a:solidFill>
                                <a:latin typeface="Cambria Math"/>
                              </a:rPr>
                              <m:t>𝐆</m:t>
                            </m:r>
                          </m:e>
                          <m:sub>
                            <m:r>
                              <a:rPr lang="en-US" sz="1600" b="1" dirty="0">
                                <a:solidFill>
                                  <a:schemeClr val="tx1"/>
                                </a:solidFill>
                                <a:latin typeface="Cambria Math"/>
                              </a:rPr>
                              <m:t>𝐜</m:t>
                            </m:r>
                          </m:sub>
                        </m:sSub>
                      </m:e>
                    </m:d>
                  </m:oMath>
                </a14:m>
                <a:endParaRPr lang="en-US" sz="1600" b="1" i="1" dirty="0" smtClean="0">
                  <a:solidFill>
                    <a:schemeClr val="tx1"/>
                  </a:solidFill>
                  <a:latin typeface="Cambria Math"/>
                </a:endParaRPr>
              </a:p>
              <a:p>
                <a:endParaRPr lang="en-US" sz="1600" b="1" i="0" dirty="0" smtClean="0">
                  <a:solidFill>
                    <a:schemeClr val="tx1"/>
                  </a:solidFill>
                  <a:latin typeface="Cambria Math"/>
                </a:endParaRPr>
              </a:p>
              <a:p>
                <a:r>
                  <a:rPr lang="en-US" sz="1600" b="1" dirty="0">
                    <a:solidFill>
                      <a:schemeClr val="tx1"/>
                    </a:solidFill>
                    <a:latin typeface="Cambria Math"/>
                  </a:rPr>
                  <a:t> </a:t>
                </a:r>
                <a:r>
                  <a:rPr lang="en-US" sz="1600" b="1" dirty="0" smtClean="0">
                    <a:solidFill>
                      <a:schemeClr val="tx1"/>
                    </a:solidFill>
                    <a:latin typeface="Cambria Math"/>
                  </a:rPr>
                  <a:t>        </a:t>
                </a:r>
                <a14:m>
                  <m:oMath xmlns:m="http://schemas.openxmlformats.org/officeDocument/2006/math">
                    <m:r>
                      <a:rPr lang="en-US" sz="1600" b="1" i="0" dirty="0" smtClean="0">
                        <a:solidFill>
                          <a:schemeClr val="tx1"/>
                        </a:solidFill>
                        <a:latin typeface="Cambria Math"/>
                      </a:rPr>
                      <m:t>=</m:t>
                    </m:r>
                    <m:r>
                      <a:rPr lang="en-US" sz="1600" b="1" i="0" dirty="0" smtClean="0">
                        <a:solidFill>
                          <a:schemeClr val="tx1"/>
                        </a:solidFill>
                        <a:latin typeface="Cambria Math"/>
                      </a:rPr>
                      <m:t>𝟏</m:t>
                    </m:r>
                    <m:r>
                      <a:rPr lang="en-US" sz="1600" b="1" i="0" dirty="0" smtClean="0">
                        <a:solidFill>
                          <a:schemeClr val="tx1"/>
                        </a:solidFill>
                        <a:latin typeface="Cambria Math"/>
                      </a:rPr>
                      <m:t>+</m:t>
                    </m:r>
                    <m:r>
                      <a:rPr lang="en-US" sz="1600" b="1" i="0" dirty="0" smtClean="0">
                        <a:solidFill>
                          <a:schemeClr val="tx1"/>
                        </a:solidFill>
                        <a:latin typeface="Cambria Math"/>
                      </a:rPr>
                      <m:t>𝟐</m:t>
                    </m:r>
                    <m:f>
                      <m:fPr>
                        <m:ctrlPr>
                          <a:rPr lang="en-US" sz="1600" b="1" i="1">
                            <a:solidFill>
                              <a:srgbClr val="000000"/>
                            </a:solidFill>
                            <a:latin typeface="Cambria Math"/>
                            <a:ea typeface="Cambria Math"/>
                          </a:rPr>
                        </m:ctrlPr>
                      </m:fPr>
                      <m:num>
                        <m:r>
                          <a:rPr lang="en-US" sz="1600" b="1" i="0" smtClean="0">
                            <a:latin typeface="Cambria Math"/>
                            <a:ea typeface="Cambria Math"/>
                          </a:rPr>
                          <m:t>𝛄</m:t>
                        </m:r>
                      </m:num>
                      <m:den>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𝐠</m:t>
                            </m:r>
                          </m:e>
                          <m:sub>
                            <m:r>
                              <a:rPr lang="en-US" sz="1600" b="1">
                                <a:solidFill>
                                  <a:srgbClr val="000000"/>
                                </a:solidFill>
                                <a:latin typeface="Cambria Math"/>
                                <a:ea typeface="Cambria Math"/>
                              </a:rPr>
                              <m:t>𝐦</m:t>
                            </m:r>
                          </m:sub>
                        </m:sSub>
                      </m:den>
                    </m:f>
                  </m:oMath>
                </a14:m>
                <a:r>
                  <a:rPr lang="en-US" sz="1600" b="1" dirty="0">
                    <a:solidFill>
                      <a:srgbClr val="000000"/>
                    </a:solidFill>
                    <a:ea typeface="Cambria Math"/>
                  </a:rPr>
                  <a:t> </a:t>
                </a:r>
                <a14:m>
                  <m:oMath xmlns:m="http://schemas.openxmlformats.org/officeDocument/2006/math">
                    <m:r>
                      <a:rPr lang="en-US" sz="1600" b="1" i="1">
                        <a:solidFill>
                          <a:srgbClr val="000000"/>
                        </a:solidFill>
                        <a:latin typeface="Cambria Math"/>
                        <a:ea typeface="Cambria Math"/>
                      </a:rPr>
                      <m:t>𝝎</m:t>
                    </m:r>
                    <m:sSub>
                      <m:sSubPr>
                        <m:ctrlPr>
                          <a:rPr lang="en-US" sz="1600" b="1" i="1">
                            <a:solidFill>
                              <a:srgbClr val="000000"/>
                            </a:solidFill>
                            <a:latin typeface="Cambria Math"/>
                            <a:ea typeface="Cambria Math"/>
                          </a:rPr>
                        </m:ctrlPr>
                      </m:sSubPr>
                      <m:e>
                        <m:r>
                          <a:rPr lang="en-US" sz="1600" b="1" i="1">
                            <a:solidFill>
                              <a:srgbClr val="000000"/>
                            </a:solidFill>
                            <a:latin typeface="Cambria Math"/>
                            <a:ea typeface="Cambria Math"/>
                          </a:rPr>
                          <m:t>𝑪</m:t>
                        </m:r>
                      </m:e>
                      <m:sub>
                        <m:r>
                          <a:rPr lang="en-US" sz="1600" b="1" i="1">
                            <a:solidFill>
                              <a:srgbClr val="000000"/>
                            </a:solidFill>
                            <a:latin typeface="Cambria Math"/>
                            <a:ea typeface="Cambria Math"/>
                          </a:rPr>
                          <m:t>𝒈𝒔</m:t>
                        </m:r>
                      </m:sub>
                    </m:sSub>
                    <m:rad>
                      <m:radPr>
                        <m:degHide m:val="on"/>
                        <m:ctrlPr>
                          <a:rPr lang="en-US" sz="1600" b="1" i="1">
                            <a:solidFill>
                              <a:srgbClr val="000000"/>
                            </a:solidFill>
                            <a:latin typeface="Cambria Math"/>
                            <a:ea typeface="Cambria Math"/>
                          </a:rPr>
                        </m:ctrlPr>
                      </m:radPr>
                      <m:deg/>
                      <m:e>
                        <m:f>
                          <m:fPr>
                            <m:ctrlPr>
                              <a:rPr lang="en-US" sz="1600" b="1" i="1">
                                <a:solidFill>
                                  <a:srgbClr val="000000"/>
                                </a:solidFill>
                                <a:latin typeface="Cambria Math"/>
                                <a:ea typeface="Cambria Math"/>
                              </a:rPr>
                            </m:ctrlPr>
                          </m:fPr>
                          <m:num>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𝐠</m:t>
                                </m:r>
                              </m:e>
                              <m:sub>
                                <m:r>
                                  <a:rPr lang="en-US" sz="1600" b="1">
                                    <a:solidFill>
                                      <a:srgbClr val="000000"/>
                                    </a:solidFill>
                                    <a:latin typeface="Cambria Math"/>
                                    <a:ea typeface="Cambria Math"/>
                                  </a:rPr>
                                  <m:t>𝐦</m:t>
                                </m:r>
                              </m:sub>
                            </m:sSub>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𝐑</m:t>
                                </m:r>
                              </m:e>
                              <m:sub>
                                <m:r>
                                  <a:rPr lang="en-US" sz="1600" b="1">
                                    <a:solidFill>
                                      <a:srgbClr val="000000"/>
                                    </a:solidFill>
                                    <a:latin typeface="Cambria Math"/>
                                    <a:ea typeface="Cambria Math"/>
                                  </a:rPr>
                                  <m:t>𝐠</m:t>
                                </m:r>
                              </m:sub>
                            </m:sSub>
                          </m:num>
                          <m:den>
                            <m:r>
                              <a:rPr lang="en-US" sz="1600" b="1" i="0" smtClean="0">
                                <a:latin typeface="Cambria Math"/>
                                <a:ea typeface="Cambria Math"/>
                              </a:rPr>
                              <m:t>𝛄</m:t>
                            </m:r>
                          </m:den>
                        </m:f>
                      </m:e>
                    </m:rad>
                  </m:oMath>
                </a14:m>
                <a:endParaRPr lang="en-US" sz="1600" b="1" i="1" dirty="0" smtClean="0">
                  <a:latin typeface="Cambria Math"/>
                  <a:ea typeface="Cambria Math"/>
                </a:endParaRPr>
              </a:p>
              <a:p>
                <a:r>
                  <a:rPr lang="en-US" sz="1600" b="1" dirty="0" smtClean="0">
                    <a:ea typeface="Cambria Math"/>
                  </a:rPr>
                  <a:t>       </a:t>
                </a:r>
              </a:p>
              <a:p>
                <a:r>
                  <a:rPr lang="en-US" sz="1600" b="1" dirty="0">
                    <a:ea typeface="Cambria Math"/>
                  </a:rPr>
                  <a:t> </a:t>
                </a:r>
                <a:r>
                  <a:rPr lang="en-US" sz="1600" b="1" dirty="0" smtClean="0">
                    <a:ea typeface="Cambria Math"/>
                  </a:rPr>
                  <a:t>      </a:t>
                </a:r>
                <a14:m>
                  <m:oMath xmlns:m="http://schemas.openxmlformats.org/officeDocument/2006/math">
                    <m:r>
                      <a:rPr lang="en-US" sz="1600" b="1" i="0" smtClean="0">
                        <a:latin typeface="Cambria Math"/>
                        <a:ea typeface="Cambria Math"/>
                      </a:rPr>
                      <m:t>=</m:t>
                    </m:r>
                    <m:r>
                      <a:rPr lang="en-US" sz="1600" b="1" i="0" smtClean="0">
                        <a:latin typeface="Cambria Math"/>
                        <a:ea typeface="Cambria Math"/>
                      </a:rPr>
                      <m:t>𝟏</m:t>
                    </m:r>
                    <m:r>
                      <a:rPr lang="en-US" sz="1600" b="1" i="0" smtClean="0">
                        <a:latin typeface="Cambria Math"/>
                        <a:ea typeface="Cambria Math"/>
                      </a:rPr>
                      <m:t>+</m:t>
                    </m:r>
                    <m:r>
                      <a:rPr lang="en-US" sz="1600" b="1" i="0" smtClean="0">
                        <a:latin typeface="Cambria Math"/>
                        <a:ea typeface="Cambria Math"/>
                      </a:rPr>
                      <m:t>𝟐</m:t>
                    </m:r>
                    <m:r>
                      <a:rPr lang="en-US" sz="1600" b="1" i="1">
                        <a:solidFill>
                          <a:srgbClr val="000000"/>
                        </a:solidFill>
                        <a:latin typeface="Cambria Math"/>
                        <a:ea typeface="Cambria Math"/>
                      </a:rPr>
                      <m:t>𝝎</m:t>
                    </m:r>
                    <m:sSub>
                      <m:sSubPr>
                        <m:ctrlPr>
                          <a:rPr lang="en-US" sz="1600" b="1" i="1">
                            <a:solidFill>
                              <a:srgbClr val="000000"/>
                            </a:solidFill>
                            <a:latin typeface="Cambria Math"/>
                            <a:ea typeface="Cambria Math"/>
                          </a:rPr>
                        </m:ctrlPr>
                      </m:sSubPr>
                      <m:e>
                        <m:r>
                          <a:rPr lang="en-US" sz="1600" b="1" i="1">
                            <a:solidFill>
                              <a:srgbClr val="000000"/>
                            </a:solidFill>
                            <a:latin typeface="Cambria Math"/>
                            <a:ea typeface="Cambria Math"/>
                          </a:rPr>
                          <m:t>𝑪</m:t>
                        </m:r>
                      </m:e>
                      <m:sub>
                        <m:r>
                          <a:rPr lang="en-US" sz="1600" b="1" i="1">
                            <a:solidFill>
                              <a:srgbClr val="000000"/>
                            </a:solidFill>
                            <a:latin typeface="Cambria Math"/>
                            <a:ea typeface="Cambria Math"/>
                          </a:rPr>
                          <m:t>𝒈𝒔</m:t>
                        </m:r>
                      </m:sub>
                    </m:sSub>
                    <m:rad>
                      <m:radPr>
                        <m:degHide m:val="on"/>
                        <m:ctrlPr>
                          <a:rPr lang="en-US" sz="1600" b="1" i="1">
                            <a:solidFill>
                              <a:srgbClr val="000000"/>
                            </a:solidFill>
                            <a:latin typeface="Cambria Math"/>
                            <a:ea typeface="Cambria Math"/>
                          </a:rPr>
                        </m:ctrlPr>
                      </m:radPr>
                      <m:deg/>
                      <m:e>
                        <m:r>
                          <a:rPr lang="en-US" sz="1600" b="1" i="0" smtClean="0">
                            <a:latin typeface="Cambria Math"/>
                            <a:ea typeface="Cambria Math"/>
                          </a:rPr>
                          <m:t>𝛄</m:t>
                        </m:r>
                        <m:f>
                          <m:fPr>
                            <m:ctrlPr>
                              <a:rPr lang="en-US" sz="1600" b="1" i="1">
                                <a:solidFill>
                                  <a:srgbClr val="000000"/>
                                </a:solidFill>
                                <a:latin typeface="Cambria Math"/>
                                <a:ea typeface="Cambria Math"/>
                              </a:rPr>
                            </m:ctrlPr>
                          </m:fPr>
                          <m:num>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𝐑</m:t>
                                </m:r>
                              </m:e>
                              <m:sub>
                                <m:r>
                                  <a:rPr lang="en-US" sz="1600" b="1">
                                    <a:solidFill>
                                      <a:srgbClr val="000000"/>
                                    </a:solidFill>
                                    <a:latin typeface="Cambria Math"/>
                                    <a:ea typeface="Cambria Math"/>
                                  </a:rPr>
                                  <m:t>𝐠</m:t>
                                </m:r>
                              </m:sub>
                            </m:sSub>
                          </m:num>
                          <m:den>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𝐠</m:t>
                                </m:r>
                              </m:e>
                              <m:sub>
                                <m:r>
                                  <a:rPr lang="en-US" sz="1600" b="1">
                                    <a:solidFill>
                                      <a:srgbClr val="000000"/>
                                    </a:solidFill>
                                    <a:latin typeface="Cambria Math"/>
                                    <a:ea typeface="Cambria Math"/>
                                  </a:rPr>
                                  <m:t>𝐦</m:t>
                                </m:r>
                              </m:sub>
                            </m:sSub>
                          </m:den>
                        </m:f>
                      </m:e>
                    </m:rad>
                  </m:oMath>
                </a14:m>
                <a:endParaRPr lang="en-US" sz="1600" b="1" dirty="0" smtClean="0">
                  <a:solidFill>
                    <a:schemeClr val="tx1"/>
                  </a:solidFill>
                </a:endParaRPr>
              </a:p>
            </p:txBody>
          </p:sp>
        </mc:Choice>
        <mc:Fallback xmlns="">
          <p:sp>
            <p:nvSpPr>
              <p:cNvPr id="40" name="TextBox 39"/>
              <p:cNvSpPr txBox="1">
                <a:spLocks noRot="1" noChangeAspect="1" noMove="1" noResize="1" noEditPoints="1" noAdjustHandles="1" noChangeArrowheads="1" noChangeShapeType="1" noTextEdit="1"/>
              </p:cNvSpPr>
              <p:nvPr/>
            </p:nvSpPr>
            <p:spPr>
              <a:xfrm>
                <a:off x="3505200" y="1645297"/>
                <a:ext cx="4198522" cy="2140201"/>
              </a:xfrm>
              <a:prstGeom prst="rect">
                <a:avLst/>
              </a:prstGeom>
              <a:blipFill rotWithShape="1">
                <a:blip r:embed="rId7"/>
                <a:stretch>
                  <a:fillRect/>
                </a:stretch>
              </a:blipFill>
            </p:spPr>
            <p:txBody>
              <a:bodyPr/>
              <a:lstStyle/>
              <a:p>
                <a:r>
                  <a:rPr lang="en-US">
                    <a:noFill/>
                  </a:rPr>
                  <a:t> </a:t>
                </a:r>
              </a:p>
            </p:txBody>
          </p:sp>
        </mc:Fallback>
      </mc:AlternateContent>
      <p:sp>
        <p:nvSpPr>
          <p:cNvPr id="41" name="TextBox 2"/>
          <p:cNvSpPr txBox="1">
            <a:spLocks noChangeArrowheads="1"/>
          </p:cNvSpPr>
          <p:nvPr/>
        </p:nvSpPr>
        <p:spPr bwMode="auto">
          <a:xfrm>
            <a:off x="1752600" y="4267200"/>
            <a:ext cx="633798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smtClean="0">
                <a:solidFill>
                  <a:srgbClr val="000000"/>
                </a:solidFill>
                <a:latin typeface="Franklin Gothic Medium Cond" pitchFamily="34" charset="0"/>
              </a:rPr>
              <a:t>Ex) If you apply, </a:t>
            </a:r>
            <a:r>
              <a:rPr lang="en-US" sz="1600" b="1" dirty="0" err="1" smtClean="0">
                <a:solidFill>
                  <a:srgbClr val="000000"/>
                </a:solidFill>
                <a:latin typeface="Franklin Gothic Medium Cond" pitchFamily="34" charset="0"/>
              </a:rPr>
              <a:t>R</a:t>
            </a:r>
            <a:r>
              <a:rPr lang="en-US" sz="1600" b="1" baseline="-25000" dirty="0" err="1" smtClean="0">
                <a:solidFill>
                  <a:srgbClr val="000000"/>
                </a:solidFill>
                <a:latin typeface="Franklin Gothic Medium Cond" pitchFamily="34" charset="0"/>
              </a:rPr>
              <a:t>g</a:t>
            </a:r>
            <a:r>
              <a:rPr lang="en-US" sz="1600" b="1" dirty="0" smtClean="0">
                <a:solidFill>
                  <a:srgbClr val="000000"/>
                </a:solidFill>
                <a:latin typeface="Franklin Gothic Medium Cond" pitchFamily="34" charset="0"/>
              </a:rPr>
              <a:t>=3</a:t>
            </a:r>
            <a:r>
              <a:rPr lang="en-US" sz="1600" b="1" dirty="0" smtClean="0">
                <a:solidFill>
                  <a:srgbClr val="000000"/>
                </a:solidFill>
                <a:latin typeface="Symbol" pitchFamily="18" charset="2"/>
              </a:rPr>
              <a:t>W</a:t>
            </a:r>
            <a:r>
              <a:rPr lang="en-US" sz="1600" b="1" dirty="0" smtClean="0">
                <a:solidFill>
                  <a:srgbClr val="000000"/>
                </a:solidFill>
                <a:latin typeface="Franklin Gothic Medium Cond" pitchFamily="34" charset="0"/>
              </a:rPr>
              <a:t>, </a:t>
            </a:r>
            <a:r>
              <a:rPr lang="en-US" sz="1600" b="1" dirty="0" smtClean="0">
                <a:solidFill>
                  <a:srgbClr val="000000"/>
                </a:solidFill>
                <a:latin typeface="Symbol" pitchFamily="18" charset="2"/>
              </a:rPr>
              <a:t>g</a:t>
            </a:r>
            <a:r>
              <a:rPr lang="en-US" sz="1600" b="1" dirty="0" smtClean="0">
                <a:solidFill>
                  <a:srgbClr val="000000"/>
                </a:solidFill>
                <a:latin typeface="Franklin Gothic Medium Cond" pitchFamily="34" charset="0"/>
              </a:rPr>
              <a:t>=3.5, </a:t>
            </a:r>
            <a:r>
              <a:rPr lang="en-US" sz="1600" b="1" dirty="0" smtClean="0">
                <a:solidFill>
                  <a:srgbClr val="000000"/>
                </a:solidFill>
                <a:latin typeface="Symbol" pitchFamily="18" charset="2"/>
              </a:rPr>
              <a:t>w</a:t>
            </a:r>
            <a:r>
              <a:rPr lang="en-US" sz="1600" b="1" dirty="0" smtClean="0">
                <a:solidFill>
                  <a:srgbClr val="000000"/>
                </a:solidFill>
                <a:latin typeface="Franklin Gothic Medium Cond" pitchFamily="34" charset="0"/>
              </a:rPr>
              <a:t>=2</a:t>
            </a:r>
            <a:r>
              <a:rPr lang="en-US" sz="1600" b="1" dirty="0" smtClean="0">
                <a:solidFill>
                  <a:srgbClr val="000000"/>
                </a:solidFill>
                <a:latin typeface="Symbol" pitchFamily="18" charset="2"/>
              </a:rPr>
              <a:t>p</a:t>
            </a:r>
            <a:r>
              <a:rPr lang="en-US" sz="1600" b="1" dirty="0" smtClean="0">
                <a:solidFill>
                  <a:srgbClr val="000000"/>
                </a:solidFill>
                <a:latin typeface="Franklin Gothic Medium Cond" pitchFamily="34" charset="0"/>
              </a:rPr>
              <a:t>x2.5 GHz, W=180um, L=0.18um, C</a:t>
            </a:r>
            <a:r>
              <a:rPr lang="en-US" sz="1600" b="1" baseline="-25000" dirty="0" smtClean="0">
                <a:solidFill>
                  <a:srgbClr val="000000"/>
                </a:solidFill>
                <a:latin typeface="Franklin Gothic Medium Cond" pitchFamily="34" charset="0"/>
              </a:rPr>
              <a:t>ox</a:t>
            </a:r>
            <a:r>
              <a:rPr lang="en-US" sz="1600" b="1" dirty="0" smtClean="0">
                <a:solidFill>
                  <a:srgbClr val="000000"/>
                </a:solidFill>
                <a:latin typeface="Franklin Gothic Medium Cond" pitchFamily="34" charset="0"/>
              </a:rPr>
              <a:t>=1uF/cm</a:t>
            </a:r>
            <a:r>
              <a:rPr lang="en-US" sz="1600" b="1" baseline="30000" dirty="0" smtClean="0">
                <a:solidFill>
                  <a:srgbClr val="000000"/>
                </a:solidFill>
                <a:latin typeface="Franklin Gothic Medium Cond" pitchFamily="34" charset="0"/>
              </a:rPr>
              <a:t>2</a:t>
            </a:r>
            <a:r>
              <a:rPr lang="en-US" sz="1600" b="1" dirty="0" smtClean="0">
                <a:solidFill>
                  <a:srgbClr val="000000"/>
                </a:solidFill>
                <a:latin typeface="Franklin Gothic Medium Cond" pitchFamily="34" charset="0"/>
              </a:rPr>
              <a:t> (for 0.18um CMOS), </a:t>
            </a:r>
            <a:r>
              <a:rPr lang="en-US" sz="1600" b="1" dirty="0" err="1" smtClean="0">
                <a:solidFill>
                  <a:srgbClr val="000000"/>
                </a:solidFill>
                <a:latin typeface="Franklin Gothic Medium Cond" pitchFamily="34" charset="0"/>
              </a:rPr>
              <a:t>C</a:t>
            </a:r>
            <a:r>
              <a:rPr lang="en-US" sz="1600" b="1" baseline="-25000" dirty="0" err="1" smtClean="0">
                <a:solidFill>
                  <a:srgbClr val="000000"/>
                </a:solidFill>
                <a:latin typeface="Franklin Gothic Medium Cond" pitchFamily="34" charset="0"/>
              </a:rPr>
              <a:t>gs</a:t>
            </a:r>
            <a:r>
              <a:rPr lang="en-US" sz="1600" b="1" dirty="0" smtClean="0">
                <a:solidFill>
                  <a:srgbClr val="000000"/>
                </a:solidFill>
                <a:latin typeface="Franklin Gothic Medium Cond" pitchFamily="34" charset="0"/>
              </a:rPr>
              <a:t>=2/3 </a:t>
            </a:r>
            <a:r>
              <a:rPr lang="en-US" sz="1600" b="1" dirty="0" err="1" smtClean="0">
                <a:solidFill>
                  <a:srgbClr val="000000"/>
                </a:solidFill>
                <a:latin typeface="Franklin Gothic Medium Cond" pitchFamily="34" charset="0"/>
              </a:rPr>
              <a:t>C</a:t>
            </a:r>
            <a:r>
              <a:rPr lang="en-US" sz="1600" b="1" baseline="-25000" dirty="0" err="1" smtClean="0">
                <a:solidFill>
                  <a:srgbClr val="000000"/>
                </a:solidFill>
                <a:latin typeface="Franklin Gothic Medium Cond" pitchFamily="34" charset="0"/>
              </a:rPr>
              <a:t>ox</a:t>
            </a:r>
            <a:r>
              <a:rPr lang="en-US" sz="1600" b="1" dirty="0" err="1" smtClean="0">
                <a:solidFill>
                  <a:srgbClr val="000000"/>
                </a:solidFill>
                <a:latin typeface="Franklin Gothic Medium Cond" pitchFamily="34" charset="0"/>
              </a:rPr>
              <a:t>WL</a:t>
            </a:r>
            <a:r>
              <a:rPr lang="en-US" sz="1600" b="1" dirty="0" smtClean="0">
                <a:solidFill>
                  <a:srgbClr val="000000"/>
                </a:solidFill>
                <a:latin typeface="Franklin Gothic Medium Cond" pitchFamily="34" charset="0"/>
              </a:rPr>
              <a:t>=324 </a:t>
            </a:r>
            <a:r>
              <a:rPr lang="en-US" sz="1600" b="1" dirty="0" err="1" smtClean="0">
                <a:solidFill>
                  <a:srgbClr val="000000"/>
                </a:solidFill>
                <a:latin typeface="Franklin Gothic Medium Cond" pitchFamily="34" charset="0"/>
              </a:rPr>
              <a:t>fF</a:t>
            </a:r>
            <a:r>
              <a:rPr lang="en-US" sz="1600" b="1" dirty="0" smtClean="0">
                <a:solidFill>
                  <a:srgbClr val="000000"/>
                </a:solidFill>
                <a:latin typeface="Franklin Gothic Medium Cond" pitchFamily="34" charset="0"/>
              </a:rPr>
              <a:t>, </a:t>
            </a:r>
            <a:r>
              <a:rPr lang="en-US" sz="1600" b="1" dirty="0" err="1" smtClean="0">
                <a:solidFill>
                  <a:srgbClr val="000000"/>
                </a:solidFill>
                <a:latin typeface="Franklin Gothic Medium Cond" pitchFamily="34" charset="0"/>
              </a:rPr>
              <a:t>g</a:t>
            </a:r>
            <a:r>
              <a:rPr lang="en-US" sz="1600" b="1" baseline="-25000" dirty="0" err="1" smtClean="0">
                <a:solidFill>
                  <a:srgbClr val="000000"/>
                </a:solidFill>
                <a:latin typeface="Franklin Gothic Medium Cond" pitchFamily="34" charset="0"/>
              </a:rPr>
              <a:t>m</a:t>
            </a:r>
            <a:r>
              <a:rPr lang="en-US" sz="1600" b="1" dirty="0" smtClean="0">
                <a:solidFill>
                  <a:srgbClr val="000000"/>
                </a:solidFill>
                <a:latin typeface="Franklin Gothic Medium Cond" pitchFamily="34" charset="0"/>
              </a:rPr>
              <a:t>=60mS, </a:t>
            </a:r>
          </a:p>
          <a:p>
            <a:pPr marL="0" indent="0" eaLnBrk="1" hangingPunct="1"/>
            <a:r>
              <a:rPr lang="en-US" sz="1600" b="1" dirty="0" smtClean="0">
                <a:solidFill>
                  <a:srgbClr val="000000"/>
                </a:solidFill>
                <a:latin typeface="Franklin Gothic Medium Cond" pitchFamily="34" charset="0"/>
              </a:rPr>
              <a:t>then, </a:t>
            </a:r>
            <a:r>
              <a:rPr lang="en-US" sz="1600" b="1" dirty="0" err="1" smtClean="0">
                <a:solidFill>
                  <a:srgbClr val="FF0000"/>
                </a:solidFill>
                <a:latin typeface="Franklin Gothic Medium Cond" pitchFamily="34" charset="0"/>
              </a:rPr>
              <a:t>G</a:t>
            </a:r>
            <a:r>
              <a:rPr lang="en-US" sz="1600" b="1" baseline="-25000" dirty="0" err="1" smtClean="0">
                <a:solidFill>
                  <a:srgbClr val="FF0000"/>
                </a:solidFill>
                <a:latin typeface="Franklin Gothic Medium Cond" pitchFamily="34" charset="0"/>
              </a:rPr>
              <a:t>s,opt</a:t>
            </a:r>
            <a:r>
              <a:rPr lang="en-US" sz="1600" b="1" dirty="0" smtClean="0">
                <a:solidFill>
                  <a:srgbClr val="FF0000"/>
                </a:solidFill>
                <a:latin typeface="Franklin Gothic Medium Cond" pitchFamily="34" charset="0"/>
              </a:rPr>
              <a:t>=1.154 </a:t>
            </a:r>
            <a:r>
              <a:rPr lang="en-US" sz="1600" b="1" dirty="0" err="1" smtClean="0">
                <a:solidFill>
                  <a:srgbClr val="FF0000"/>
                </a:solidFill>
                <a:latin typeface="Franklin Gothic Medium Cond" pitchFamily="34" charset="0"/>
              </a:rPr>
              <a:t>mS</a:t>
            </a:r>
            <a:r>
              <a:rPr lang="en-US" sz="1600" b="1" dirty="0" smtClean="0">
                <a:solidFill>
                  <a:srgbClr val="FF0000"/>
                </a:solidFill>
                <a:latin typeface="Franklin Gothic Medium Cond" pitchFamily="34" charset="0"/>
              </a:rPr>
              <a:t>, </a:t>
            </a:r>
            <a:r>
              <a:rPr lang="en-US" sz="1600" b="1" dirty="0" err="1" smtClean="0">
                <a:solidFill>
                  <a:srgbClr val="FF0000"/>
                </a:solidFill>
                <a:latin typeface="Franklin Gothic Medium Cond" pitchFamily="34" charset="0"/>
              </a:rPr>
              <a:t>B</a:t>
            </a:r>
            <a:r>
              <a:rPr lang="en-US" sz="1600" b="1" baseline="-25000" dirty="0" err="1" smtClean="0">
                <a:solidFill>
                  <a:srgbClr val="FF0000"/>
                </a:solidFill>
                <a:latin typeface="Franklin Gothic Medium Cond" pitchFamily="34" charset="0"/>
              </a:rPr>
              <a:t>s,opt</a:t>
            </a:r>
            <a:r>
              <a:rPr lang="en-US" sz="1600" b="1" dirty="0" smtClean="0">
                <a:solidFill>
                  <a:srgbClr val="FF0000"/>
                </a:solidFill>
                <a:latin typeface="Franklin Gothic Medium Cond" pitchFamily="34" charset="0"/>
              </a:rPr>
              <a:t>=-5.1 </a:t>
            </a:r>
            <a:r>
              <a:rPr lang="en-US" sz="1600" b="1" dirty="0" err="1" smtClean="0">
                <a:solidFill>
                  <a:srgbClr val="FF0000"/>
                </a:solidFill>
                <a:latin typeface="Franklin Gothic Medium Cond" pitchFamily="34" charset="0"/>
              </a:rPr>
              <a:t>mS</a:t>
            </a:r>
            <a:r>
              <a:rPr lang="en-US" sz="1600" b="1" dirty="0" smtClean="0">
                <a:solidFill>
                  <a:srgbClr val="FF0000"/>
                </a:solidFill>
                <a:latin typeface="Franklin Gothic Medium Cond" pitchFamily="34" charset="0"/>
              </a:rPr>
              <a:t>, </a:t>
            </a:r>
            <a:r>
              <a:rPr lang="en-US" sz="1600" b="1" dirty="0" err="1" smtClean="0">
                <a:solidFill>
                  <a:srgbClr val="FF0000"/>
                </a:solidFill>
                <a:latin typeface="Franklin Gothic Medium Cond" pitchFamily="34" charset="0"/>
              </a:rPr>
              <a:t>F</a:t>
            </a:r>
            <a:r>
              <a:rPr lang="en-US" sz="1600" b="1" baseline="-25000" dirty="0" err="1" smtClean="0">
                <a:solidFill>
                  <a:srgbClr val="FF0000"/>
                </a:solidFill>
                <a:latin typeface="Franklin Gothic Medium Cond" pitchFamily="34" charset="0"/>
              </a:rPr>
              <a:t>min</a:t>
            </a:r>
            <a:r>
              <a:rPr lang="en-US" sz="1600" b="1" dirty="0" smtClean="0">
                <a:solidFill>
                  <a:srgbClr val="FF0000"/>
                </a:solidFill>
                <a:latin typeface="Franklin Gothic Medium Cond" pitchFamily="34" charset="0"/>
              </a:rPr>
              <a:t>=1.136, </a:t>
            </a:r>
            <a:r>
              <a:rPr lang="en-US" sz="1600" b="1" dirty="0" err="1" smtClean="0">
                <a:solidFill>
                  <a:srgbClr val="FF0000"/>
                </a:solidFill>
                <a:latin typeface="Franklin Gothic Medium Cond" pitchFamily="34" charset="0"/>
              </a:rPr>
              <a:t>NF</a:t>
            </a:r>
            <a:r>
              <a:rPr lang="en-US" sz="1600" b="1" baseline="-25000" dirty="0" err="1" smtClean="0">
                <a:solidFill>
                  <a:srgbClr val="FF0000"/>
                </a:solidFill>
                <a:latin typeface="Franklin Gothic Medium Cond" pitchFamily="34" charset="0"/>
              </a:rPr>
              <a:t>min</a:t>
            </a:r>
            <a:r>
              <a:rPr lang="en-US" sz="1600" b="1" dirty="0" smtClean="0">
                <a:solidFill>
                  <a:srgbClr val="FF0000"/>
                </a:solidFill>
                <a:latin typeface="Franklin Gothic Medium Cond" pitchFamily="34" charset="0"/>
              </a:rPr>
              <a:t>=10log(</a:t>
            </a:r>
            <a:r>
              <a:rPr lang="en-US" sz="1600" b="1" dirty="0" err="1" smtClean="0">
                <a:solidFill>
                  <a:srgbClr val="FF0000"/>
                </a:solidFill>
                <a:latin typeface="Franklin Gothic Medium Cond" pitchFamily="34" charset="0"/>
              </a:rPr>
              <a:t>F</a:t>
            </a:r>
            <a:r>
              <a:rPr lang="en-US" sz="1600" b="1" baseline="-25000" dirty="0" err="1" smtClean="0">
                <a:solidFill>
                  <a:srgbClr val="FF0000"/>
                </a:solidFill>
                <a:latin typeface="Franklin Gothic Medium Cond" pitchFamily="34" charset="0"/>
              </a:rPr>
              <a:t>min</a:t>
            </a:r>
            <a:r>
              <a:rPr lang="en-US" sz="1600" b="1" dirty="0" smtClean="0">
                <a:solidFill>
                  <a:srgbClr val="FF0000"/>
                </a:solidFill>
                <a:latin typeface="Franklin Gothic Medium Cond" pitchFamily="34" charset="0"/>
              </a:rPr>
              <a:t>)=0.55 </a:t>
            </a:r>
            <a:r>
              <a:rPr lang="en-US" sz="1600" b="1" dirty="0" err="1" smtClean="0">
                <a:solidFill>
                  <a:srgbClr val="FF0000"/>
                </a:solidFill>
                <a:latin typeface="Franklin Gothic Medium Cond" pitchFamily="34" charset="0"/>
              </a:rPr>
              <a:t>dB</a:t>
            </a:r>
            <a:r>
              <a:rPr lang="en-US" sz="1600" b="1" dirty="0" err="1" smtClean="0">
                <a:solidFill>
                  <a:srgbClr val="000000"/>
                </a:solidFill>
                <a:latin typeface="Franklin Gothic Medium Cond" pitchFamily="34" charset="0"/>
              </a:rPr>
              <a:t>.</a:t>
            </a:r>
            <a:r>
              <a:rPr lang="en-US" sz="1600" b="1" dirty="0" smtClean="0">
                <a:solidFill>
                  <a:srgbClr val="000000"/>
                </a:solidFill>
                <a:latin typeface="Franklin Gothic Medium Cond" pitchFamily="34" charset="0"/>
              </a:rPr>
              <a:t>  </a:t>
            </a:r>
            <a:endParaRPr lang="en-US" sz="1600" b="1" dirty="0">
              <a:solidFill>
                <a:srgbClr val="000000"/>
              </a:solidFill>
              <a:latin typeface="Franklin Gothic Medium Cond" pitchFamily="34" charset="0"/>
            </a:endParaRPr>
          </a:p>
        </p:txBody>
      </p:sp>
      <p:sp>
        <p:nvSpPr>
          <p:cNvPr id="9" name="Slide Number Placeholder 8"/>
          <p:cNvSpPr>
            <a:spLocks noGrp="1"/>
          </p:cNvSpPr>
          <p:nvPr>
            <p:ph type="sldNum" sz="quarter" idx="11"/>
          </p:nvPr>
        </p:nvSpPr>
        <p:spPr/>
        <p:txBody>
          <a:bodyPr/>
          <a:lstStyle/>
          <a:p>
            <a:pPr>
              <a:defRPr/>
            </a:pPr>
            <a:fld id="{18299DBC-902B-41D7-A3A4-44EB87A37C73}" type="slidenum">
              <a:rPr lang="en-US" smtClean="0"/>
              <a:pPr>
                <a:defRPr/>
              </a:pPr>
              <a:t>67</a:t>
            </a:fld>
            <a:endParaRPr lang="en-US"/>
          </a:p>
        </p:txBody>
      </p:sp>
    </p:spTree>
    <p:extLst>
      <p:ext uri="{BB962C8B-B14F-4D97-AF65-F5344CB8AC3E}">
        <p14:creationId xmlns:p14="http://schemas.microsoft.com/office/powerpoint/2010/main" val="2773406029"/>
      </p:ext>
    </p:extLst>
  </p:cSld>
  <p:clrMapOvr>
    <a:masterClrMapping/>
  </p:clrMapOvr>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p:cNvSpPr/>
          <p:nvPr/>
        </p:nvSpPr>
        <p:spPr>
          <a:xfrm>
            <a:off x="5181600" y="1355124"/>
            <a:ext cx="2819400" cy="1371600"/>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MOSFET Noise Matching</a:t>
            </a:r>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4176705963"/>
              </p:ext>
            </p:extLst>
          </p:nvPr>
        </p:nvGraphicFramePr>
        <p:xfrm>
          <a:off x="381000" y="1371600"/>
          <a:ext cx="3613150" cy="4844906"/>
        </p:xfrm>
        <a:graphic>
          <a:graphicData uri="http://schemas.openxmlformats.org/presentationml/2006/ole">
            <mc:AlternateContent xmlns:mc="http://schemas.openxmlformats.org/markup-compatibility/2006">
              <mc:Choice xmlns:v="urn:schemas-microsoft-com:vml" Requires="v">
                <p:oleObj spid="_x0000_s71762" name="Visio" r:id="rId3" imgW="2654867" imgH="3559140" progId="Visio.Drawing.11">
                  <p:embed/>
                </p:oleObj>
              </mc:Choice>
              <mc:Fallback>
                <p:oleObj name="Visio" r:id="rId3" imgW="2654867" imgH="3559140" progId="Visio.Drawing.11">
                  <p:embed/>
                  <p:pic>
                    <p:nvPicPr>
                      <p:cNvPr id="0" name=""/>
                      <p:cNvPicPr/>
                      <p:nvPr/>
                    </p:nvPicPr>
                    <p:blipFill>
                      <a:blip r:embed="rId4"/>
                      <a:stretch>
                        <a:fillRect/>
                      </a:stretch>
                    </p:blipFill>
                    <p:spPr>
                      <a:xfrm>
                        <a:off x="381000" y="1371600"/>
                        <a:ext cx="3613150" cy="4844906"/>
                      </a:xfrm>
                      <a:prstGeom prst="rect">
                        <a:avLst/>
                      </a:prstGeom>
                    </p:spPr>
                  </p:pic>
                </p:oleObj>
              </mc:Fallback>
            </mc:AlternateContent>
          </a:graphicData>
        </a:graphic>
      </p:graphicFrame>
      <p:sp>
        <p:nvSpPr>
          <p:cNvPr id="5" name="TextBox 2"/>
          <p:cNvSpPr txBox="1">
            <a:spLocks noChangeArrowheads="1"/>
          </p:cNvSpPr>
          <p:nvPr/>
        </p:nvSpPr>
        <p:spPr bwMode="auto">
          <a:xfrm>
            <a:off x="5257800" y="1371600"/>
            <a:ext cx="2819400"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err="1" smtClean="0">
                <a:solidFill>
                  <a:srgbClr val="000000"/>
                </a:solidFill>
                <a:latin typeface="Franklin Gothic Medium Cond" pitchFamily="34" charset="0"/>
              </a:rPr>
              <a:t>R</a:t>
            </a:r>
            <a:r>
              <a:rPr lang="en-US" sz="1600" b="1" baseline="-25000" dirty="0" err="1" smtClean="0">
                <a:solidFill>
                  <a:srgbClr val="000000"/>
                </a:solidFill>
                <a:latin typeface="Franklin Gothic Medium Cond" pitchFamily="34" charset="0"/>
              </a:rPr>
              <a:t>g</a:t>
            </a:r>
            <a:r>
              <a:rPr lang="en-US" sz="1600" b="1" dirty="0" smtClean="0">
                <a:solidFill>
                  <a:srgbClr val="000000"/>
                </a:solidFill>
                <a:latin typeface="Franklin Gothic Medium Cond" pitchFamily="34" charset="0"/>
              </a:rPr>
              <a:t>=3</a:t>
            </a:r>
            <a:r>
              <a:rPr lang="en-US" sz="1600" b="1" dirty="0" smtClean="0">
                <a:solidFill>
                  <a:srgbClr val="000000"/>
                </a:solidFill>
                <a:latin typeface="Symbol" pitchFamily="18" charset="2"/>
              </a:rPr>
              <a:t>W</a:t>
            </a:r>
            <a:r>
              <a:rPr lang="en-US" sz="1600" b="1" dirty="0" smtClean="0">
                <a:solidFill>
                  <a:srgbClr val="000000"/>
                </a:solidFill>
                <a:latin typeface="Franklin Gothic Medium Cond" pitchFamily="34" charset="0"/>
              </a:rPr>
              <a:t>, </a:t>
            </a:r>
            <a:r>
              <a:rPr lang="en-US" sz="1600" b="1" dirty="0" smtClean="0">
                <a:solidFill>
                  <a:srgbClr val="000000"/>
                </a:solidFill>
                <a:latin typeface="Symbol" pitchFamily="18" charset="2"/>
              </a:rPr>
              <a:t>g</a:t>
            </a:r>
            <a:r>
              <a:rPr lang="en-US" sz="1600" b="1" dirty="0" smtClean="0">
                <a:solidFill>
                  <a:srgbClr val="000000"/>
                </a:solidFill>
                <a:latin typeface="Franklin Gothic Medium Cond" pitchFamily="34" charset="0"/>
              </a:rPr>
              <a:t>=3.5, </a:t>
            </a:r>
            <a:r>
              <a:rPr lang="en-US" sz="1600" b="1" dirty="0" smtClean="0">
                <a:solidFill>
                  <a:srgbClr val="000000"/>
                </a:solidFill>
                <a:latin typeface="Symbol" pitchFamily="18" charset="2"/>
              </a:rPr>
              <a:t>w</a:t>
            </a:r>
            <a:r>
              <a:rPr lang="en-US" sz="1600" b="1" dirty="0" smtClean="0">
                <a:solidFill>
                  <a:srgbClr val="000000"/>
                </a:solidFill>
                <a:latin typeface="Franklin Gothic Medium Cond" pitchFamily="34" charset="0"/>
              </a:rPr>
              <a:t>=2</a:t>
            </a:r>
            <a:r>
              <a:rPr lang="en-US" sz="1600" b="1" dirty="0" smtClean="0">
                <a:solidFill>
                  <a:srgbClr val="000000"/>
                </a:solidFill>
                <a:latin typeface="Symbol" pitchFamily="18" charset="2"/>
              </a:rPr>
              <a:t>p</a:t>
            </a:r>
            <a:r>
              <a:rPr lang="en-US" sz="1600" b="1" dirty="0" smtClean="0">
                <a:solidFill>
                  <a:srgbClr val="000000"/>
                </a:solidFill>
                <a:latin typeface="Franklin Gothic Medium Cond" pitchFamily="34" charset="0"/>
              </a:rPr>
              <a:t>x2.5 GHz, W=180um, L=0.18um, C</a:t>
            </a:r>
            <a:r>
              <a:rPr lang="en-US" sz="1600" b="1" baseline="-25000" dirty="0" smtClean="0">
                <a:solidFill>
                  <a:srgbClr val="000000"/>
                </a:solidFill>
                <a:latin typeface="Franklin Gothic Medium Cond" pitchFamily="34" charset="0"/>
              </a:rPr>
              <a:t>ox</a:t>
            </a:r>
            <a:r>
              <a:rPr lang="en-US" sz="1600" b="1" dirty="0" smtClean="0">
                <a:solidFill>
                  <a:srgbClr val="000000"/>
                </a:solidFill>
                <a:latin typeface="Franklin Gothic Medium Cond" pitchFamily="34" charset="0"/>
              </a:rPr>
              <a:t>=1uF/cm</a:t>
            </a:r>
            <a:r>
              <a:rPr lang="en-US" sz="1600" b="1" baseline="30000" dirty="0" smtClean="0">
                <a:solidFill>
                  <a:srgbClr val="000000"/>
                </a:solidFill>
                <a:latin typeface="Franklin Gothic Medium Cond" pitchFamily="34" charset="0"/>
              </a:rPr>
              <a:t>2</a:t>
            </a:r>
            <a:r>
              <a:rPr lang="en-US" sz="1600" b="1" dirty="0" smtClean="0">
                <a:solidFill>
                  <a:srgbClr val="000000"/>
                </a:solidFill>
                <a:latin typeface="Franklin Gothic Medium Cond" pitchFamily="34" charset="0"/>
              </a:rPr>
              <a:t> (for 0.18um CMOS), </a:t>
            </a:r>
            <a:r>
              <a:rPr lang="en-US" sz="1600" b="1" dirty="0" err="1" smtClean="0">
                <a:solidFill>
                  <a:srgbClr val="000000"/>
                </a:solidFill>
                <a:latin typeface="Franklin Gothic Medium Cond" pitchFamily="34" charset="0"/>
              </a:rPr>
              <a:t>C</a:t>
            </a:r>
            <a:r>
              <a:rPr lang="en-US" sz="1600" b="1" baseline="-25000" dirty="0" err="1" smtClean="0">
                <a:solidFill>
                  <a:srgbClr val="000000"/>
                </a:solidFill>
                <a:latin typeface="Franklin Gothic Medium Cond" pitchFamily="34" charset="0"/>
              </a:rPr>
              <a:t>gs</a:t>
            </a:r>
            <a:r>
              <a:rPr lang="en-US" sz="1600" b="1" dirty="0" smtClean="0">
                <a:solidFill>
                  <a:srgbClr val="000000"/>
                </a:solidFill>
                <a:latin typeface="Franklin Gothic Medium Cond" pitchFamily="34" charset="0"/>
              </a:rPr>
              <a:t>=2/3 </a:t>
            </a:r>
            <a:r>
              <a:rPr lang="en-US" sz="1600" b="1" dirty="0" err="1" smtClean="0">
                <a:solidFill>
                  <a:srgbClr val="000000"/>
                </a:solidFill>
                <a:latin typeface="Franklin Gothic Medium Cond" pitchFamily="34" charset="0"/>
              </a:rPr>
              <a:t>C</a:t>
            </a:r>
            <a:r>
              <a:rPr lang="en-US" sz="1600" b="1" baseline="-25000" dirty="0" err="1" smtClean="0">
                <a:solidFill>
                  <a:srgbClr val="000000"/>
                </a:solidFill>
                <a:latin typeface="Franklin Gothic Medium Cond" pitchFamily="34" charset="0"/>
              </a:rPr>
              <a:t>ox</a:t>
            </a:r>
            <a:r>
              <a:rPr lang="en-US" sz="1600" b="1" dirty="0" err="1" smtClean="0">
                <a:solidFill>
                  <a:srgbClr val="000000"/>
                </a:solidFill>
                <a:latin typeface="Franklin Gothic Medium Cond" pitchFamily="34" charset="0"/>
              </a:rPr>
              <a:t>WL</a:t>
            </a:r>
            <a:r>
              <a:rPr lang="en-US" sz="1600" b="1" dirty="0" smtClean="0">
                <a:solidFill>
                  <a:srgbClr val="000000"/>
                </a:solidFill>
                <a:latin typeface="Franklin Gothic Medium Cond" pitchFamily="34" charset="0"/>
              </a:rPr>
              <a:t>=324 </a:t>
            </a:r>
            <a:r>
              <a:rPr lang="en-US" sz="1600" b="1" dirty="0" err="1" smtClean="0">
                <a:solidFill>
                  <a:srgbClr val="000000"/>
                </a:solidFill>
                <a:latin typeface="Franklin Gothic Medium Cond" pitchFamily="34" charset="0"/>
              </a:rPr>
              <a:t>fF</a:t>
            </a:r>
            <a:r>
              <a:rPr lang="en-US" sz="1600" b="1" dirty="0" smtClean="0">
                <a:solidFill>
                  <a:srgbClr val="000000"/>
                </a:solidFill>
                <a:latin typeface="Franklin Gothic Medium Cond" pitchFamily="34" charset="0"/>
              </a:rPr>
              <a:t>, </a:t>
            </a:r>
          </a:p>
          <a:p>
            <a:pPr marL="0" indent="0" eaLnBrk="1" hangingPunct="1"/>
            <a:r>
              <a:rPr lang="en-US" sz="1600" b="1" dirty="0" err="1" smtClean="0">
                <a:solidFill>
                  <a:srgbClr val="000000"/>
                </a:solidFill>
                <a:latin typeface="Franklin Gothic Medium Cond" pitchFamily="34" charset="0"/>
              </a:rPr>
              <a:t>g</a:t>
            </a:r>
            <a:r>
              <a:rPr lang="en-US" sz="1600" b="1" baseline="-25000" dirty="0" err="1" smtClean="0">
                <a:solidFill>
                  <a:srgbClr val="000000"/>
                </a:solidFill>
                <a:latin typeface="Franklin Gothic Medium Cond" pitchFamily="34" charset="0"/>
              </a:rPr>
              <a:t>m</a:t>
            </a:r>
            <a:r>
              <a:rPr lang="en-US" sz="1600" b="1" dirty="0" smtClean="0">
                <a:solidFill>
                  <a:srgbClr val="000000"/>
                </a:solidFill>
                <a:latin typeface="Franklin Gothic Medium Cond" pitchFamily="34" charset="0"/>
              </a:rPr>
              <a:t>=60mS</a:t>
            </a:r>
          </a:p>
        </p:txBody>
      </p:sp>
      <p:sp>
        <p:nvSpPr>
          <p:cNvPr id="7" name="TextBox 2"/>
          <p:cNvSpPr txBox="1">
            <a:spLocks noChangeArrowheads="1"/>
          </p:cNvSpPr>
          <p:nvPr/>
        </p:nvSpPr>
        <p:spPr bwMode="auto">
          <a:xfrm>
            <a:off x="3810000" y="2044891"/>
            <a:ext cx="11430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smtClean="0">
                <a:solidFill>
                  <a:srgbClr val="FF0000"/>
                </a:solidFill>
                <a:latin typeface="Franklin Gothic Medium Cond" pitchFamily="34" charset="0"/>
              </a:rPr>
              <a:t>NF: 3.64 dB</a:t>
            </a:r>
          </a:p>
        </p:txBody>
      </p:sp>
      <p:sp>
        <p:nvSpPr>
          <p:cNvPr id="8" name="TextBox 2"/>
          <p:cNvSpPr txBox="1">
            <a:spLocks noChangeArrowheads="1"/>
          </p:cNvSpPr>
          <p:nvPr/>
        </p:nvSpPr>
        <p:spPr bwMode="auto">
          <a:xfrm>
            <a:off x="3810000" y="3700046"/>
            <a:ext cx="11430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smtClean="0">
                <a:solidFill>
                  <a:srgbClr val="FF0000"/>
                </a:solidFill>
                <a:latin typeface="Franklin Gothic Medium Cond" pitchFamily="34" charset="0"/>
              </a:rPr>
              <a:t>NF: 2.1 dB</a:t>
            </a:r>
          </a:p>
        </p:txBody>
      </p:sp>
      <p:sp>
        <p:nvSpPr>
          <p:cNvPr id="9" name="TextBox 2"/>
          <p:cNvSpPr txBox="1">
            <a:spLocks noChangeArrowheads="1"/>
          </p:cNvSpPr>
          <p:nvPr/>
        </p:nvSpPr>
        <p:spPr bwMode="auto">
          <a:xfrm>
            <a:off x="3810000" y="5376446"/>
            <a:ext cx="11430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smtClean="0">
                <a:solidFill>
                  <a:srgbClr val="FF0000"/>
                </a:solidFill>
                <a:latin typeface="Franklin Gothic Medium Cond" pitchFamily="34" charset="0"/>
              </a:rPr>
              <a:t>NF: 0.55 dB</a:t>
            </a:r>
          </a:p>
        </p:txBody>
      </p:sp>
      <p:sp>
        <p:nvSpPr>
          <p:cNvPr id="10" name="TextBox 2"/>
          <p:cNvSpPr txBox="1">
            <a:spLocks noChangeArrowheads="1"/>
          </p:cNvSpPr>
          <p:nvPr/>
        </p:nvSpPr>
        <p:spPr bwMode="auto">
          <a:xfrm>
            <a:off x="5029200" y="2743200"/>
            <a:ext cx="3581400"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For a given bias condition and device parameters, there is optimum source impedance, </a:t>
            </a:r>
            <a:r>
              <a:rPr lang="en-US" b="1" dirty="0" err="1" smtClean="0">
                <a:solidFill>
                  <a:srgbClr val="000000"/>
                </a:solidFill>
                <a:latin typeface="Franklin Gothic Medium Cond" pitchFamily="34" charset="0"/>
              </a:rPr>
              <a:t>Z</a:t>
            </a:r>
            <a:r>
              <a:rPr lang="en-US" b="1" baseline="-25000" dirty="0" err="1" smtClean="0">
                <a:solidFill>
                  <a:srgbClr val="000000"/>
                </a:solidFill>
                <a:latin typeface="Franklin Gothic Medium Cond" pitchFamily="34" charset="0"/>
              </a:rPr>
              <a:t>s,opt</a:t>
            </a:r>
            <a:r>
              <a:rPr lang="en-US" b="1" dirty="0" smtClean="0">
                <a:solidFill>
                  <a:srgbClr val="000000"/>
                </a:solidFill>
                <a:latin typeface="Franklin Gothic Medium Cond" pitchFamily="34" charset="0"/>
              </a:rPr>
              <a:t> (</a:t>
            </a:r>
            <a:r>
              <a:rPr lang="en-US" b="1" dirty="0" err="1" smtClean="0">
                <a:solidFill>
                  <a:srgbClr val="000000"/>
                </a:solidFill>
                <a:latin typeface="Franklin Gothic Medium Cond" pitchFamily="34" charset="0"/>
              </a:rPr>
              <a:t>Y</a:t>
            </a:r>
            <a:r>
              <a:rPr lang="en-US" b="1" baseline="-25000" dirty="0" err="1" smtClean="0">
                <a:solidFill>
                  <a:srgbClr val="000000"/>
                </a:solidFill>
                <a:latin typeface="Franklin Gothic Medium Cond" pitchFamily="34" charset="0"/>
              </a:rPr>
              <a:t>s,opt</a:t>
            </a:r>
            <a:r>
              <a:rPr lang="en-US" b="1" dirty="0" smtClean="0">
                <a:solidFill>
                  <a:srgbClr val="000000"/>
                </a:solidFill>
                <a:latin typeface="Franklin Gothic Medium Cond" pitchFamily="34" charset="0"/>
              </a:rPr>
              <a:t>) where F (NF) is minimum. </a:t>
            </a:r>
          </a:p>
          <a:p>
            <a:pPr eaLnBrk="1" hangingPunct="1">
              <a:buFont typeface="Wingdings" pitchFamily="2" charset="2"/>
              <a:buChar char="q"/>
            </a:pPr>
            <a:r>
              <a:rPr lang="en-US" b="1" dirty="0" smtClean="0">
                <a:solidFill>
                  <a:srgbClr val="000000"/>
                </a:solidFill>
                <a:latin typeface="Franklin Gothic Medium Cond" pitchFamily="34" charset="0"/>
              </a:rPr>
              <a:t>Matching source impedance to </a:t>
            </a:r>
            <a:r>
              <a:rPr lang="en-US" b="1" dirty="0" err="1" smtClean="0">
                <a:solidFill>
                  <a:srgbClr val="000000"/>
                </a:solidFill>
                <a:latin typeface="Franklin Gothic Medium Cond" pitchFamily="34" charset="0"/>
              </a:rPr>
              <a:t>Z</a:t>
            </a:r>
            <a:r>
              <a:rPr lang="en-US" b="1" baseline="-25000" dirty="0" err="1" smtClean="0">
                <a:solidFill>
                  <a:srgbClr val="000000"/>
                </a:solidFill>
                <a:latin typeface="Franklin Gothic Medium Cond" pitchFamily="34" charset="0"/>
              </a:rPr>
              <a:t>s,opt</a:t>
            </a:r>
            <a:r>
              <a:rPr lang="en-US" b="1" dirty="0">
                <a:solidFill>
                  <a:srgbClr val="000000"/>
                </a:solidFill>
                <a:latin typeface="Franklin Gothic Medium Cond" pitchFamily="34" charset="0"/>
              </a:rPr>
              <a:t> </a:t>
            </a:r>
            <a:r>
              <a:rPr lang="en-US" b="1" dirty="0" smtClean="0">
                <a:solidFill>
                  <a:srgbClr val="000000"/>
                </a:solidFill>
                <a:latin typeface="Franklin Gothic Medium Cond" pitchFamily="34" charset="0"/>
              </a:rPr>
              <a:t>is called “</a:t>
            </a:r>
            <a:r>
              <a:rPr lang="en-US" b="1" dirty="0" smtClean="0">
                <a:solidFill>
                  <a:srgbClr val="0000FF"/>
                </a:solidFill>
                <a:latin typeface="Franklin Gothic Medium Cond" pitchFamily="34" charset="0"/>
              </a:rPr>
              <a:t>noise matching</a:t>
            </a:r>
            <a:r>
              <a:rPr lang="en-US" b="1" dirty="0" smtClean="0">
                <a:solidFill>
                  <a:srgbClr val="000000"/>
                </a:solidFill>
                <a:latin typeface="Franklin Gothic Medium Cond" pitchFamily="34" charset="0"/>
              </a:rPr>
              <a:t>”.</a:t>
            </a:r>
          </a:p>
          <a:p>
            <a:pPr eaLnBrk="1" hangingPunct="1">
              <a:buFont typeface="Wingdings" pitchFamily="2" charset="2"/>
              <a:buChar char="q"/>
            </a:pPr>
            <a:r>
              <a:rPr lang="en-US" b="1" dirty="0" smtClean="0">
                <a:solidFill>
                  <a:srgbClr val="000000"/>
                </a:solidFill>
                <a:latin typeface="Franklin Gothic Medium Cond" pitchFamily="34" charset="0"/>
              </a:rPr>
              <a:t>Usually it’s difficult to match source impedance to optimum noise point and maximum power transfer at the same time. </a:t>
            </a:r>
          </a:p>
          <a:p>
            <a:pPr eaLnBrk="1" hangingPunct="1">
              <a:buFont typeface="Wingdings" pitchFamily="2" charset="2"/>
              <a:buChar char="q"/>
            </a:pPr>
            <a:r>
              <a:rPr lang="en-US" b="1" dirty="0" smtClean="0">
                <a:solidFill>
                  <a:srgbClr val="000000"/>
                </a:solidFill>
                <a:latin typeface="Franklin Gothic Medium Cond" pitchFamily="34" charset="0"/>
              </a:rPr>
              <a:t>We will study how to handle this issue in LNA design section. </a:t>
            </a:r>
            <a:endParaRPr lang="en-US" b="1" dirty="0">
              <a:solidFill>
                <a:srgbClr val="000000"/>
              </a:solidFill>
              <a:latin typeface="Franklin Gothic Medium Cond" pitchFamily="34" charset="0"/>
            </a:endParaRPr>
          </a:p>
        </p:txBody>
      </p:sp>
      <p:sp>
        <p:nvSpPr>
          <p:cNvPr id="11" name="Striped Right Arrow 10"/>
          <p:cNvSpPr/>
          <p:nvPr/>
        </p:nvSpPr>
        <p:spPr>
          <a:xfrm rot="5400000">
            <a:off x="4191000" y="2726724"/>
            <a:ext cx="457200" cy="397476"/>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Striped Right Arrow 11"/>
          <p:cNvSpPr/>
          <p:nvPr/>
        </p:nvSpPr>
        <p:spPr>
          <a:xfrm rot="5400000">
            <a:off x="4196148" y="4525662"/>
            <a:ext cx="457200" cy="397476"/>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Slide Number Placeholder 12"/>
          <p:cNvSpPr>
            <a:spLocks noGrp="1"/>
          </p:cNvSpPr>
          <p:nvPr>
            <p:ph type="sldNum" sz="quarter" idx="11"/>
          </p:nvPr>
        </p:nvSpPr>
        <p:spPr/>
        <p:txBody>
          <a:bodyPr/>
          <a:lstStyle/>
          <a:p>
            <a:pPr>
              <a:defRPr/>
            </a:pPr>
            <a:fld id="{18299DBC-902B-41D7-A3A4-44EB87A37C73}" type="slidenum">
              <a:rPr lang="en-US" smtClean="0"/>
              <a:pPr>
                <a:defRPr/>
              </a:pPr>
              <a:t>68</a:t>
            </a:fld>
            <a:endParaRPr lang="en-US"/>
          </a:p>
        </p:txBody>
      </p:sp>
    </p:spTree>
    <p:extLst>
      <p:ext uri="{BB962C8B-B14F-4D97-AF65-F5344CB8AC3E}">
        <p14:creationId xmlns:p14="http://schemas.microsoft.com/office/powerpoint/2010/main" val="3321174857"/>
      </p:ext>
    </p:extLst>
  </p:cSld>
  <p:clrMapOvr>
    <a:masterClrMapping/>
  </p:clrMapOvr>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Cascaded Noise Factor (General Case)</a:t>
            </a:r>
            <a:endParaRPr lang="en-US" dirty="0"/>
          </a:p>
        </p:txBody>
      </p:sp>
      <p:sp>
        <p:nvSpPr>
          <p:cNvPr id="4" name="TextBox 2"/>
          <p:cNvSpPr txBox="1">
            <a:spLocks noChangeArrowheads="1"/>
          </p:cNvSpPr>
          <p:nvPr/>
        </p:nvSpPr>
        <p:spPr bwMode="auto">
          <a:xfrm>
            <a:off x="1295400" y="1295400"/>
            <a:ext cx="70866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Until now, we have focused on characterization of single-stage 2-port network. Let’s continue computing NF of multiple cascaded system. </a:t>
            </a:r>
            <a:endParaRPr lang="en-US" b="1" dirty="0">
              <a:solidFill>
                <a:srgbClr val="000000"/>
              </a:solidFill>
              <a:latin typeface="Franklin Gothic Medium Cond" pitchFamily="34" charset="0"/>
            </a:endParaRPr>
          </a:p>
        </p:txBody>
      </p:sp>
      <p:sp>
        <p:nvSpPr>
          <p:cNvPr id="5" name="TextBox 2"/>
          <p:cNvSpPr txBox="1">
            <a:spLocks noChangeArrowheads="1"/>
          </p:cNvSpPr>
          <p:nvPr/>
        </p:nvSpPr>
        <p:spPr bwMode="auto">
          <a:xfrm>
            <a:off x="1295400" y="1981200"/>
            <a:ext cx="70866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Let’s think about noiseless 2-port network with applying signal source. </a:t>
            </a:r>
            <a:endParaRPr lang="en-US" b="1" dirty="0">
              <a:solidFill>
                <a:srgbClr val="000000"/>
              </a:solidFill>
              <a:latin typeface="Franklin Gothic Medium Cond" pitchFamily="34" charset="0"/>
            </a:endParaRPr>
          </a:p>
        </p:txBody>
      </p:sp>
      <p:graphicFrame>
        <p:nvGraphicFramePr>
          <p:cNvPr id="6" name="Object 5"/>
          <p:cNvGraphicFramePr>
            <a:graphicFrameLocks noChangeAspect="1"/>
          </p:cNvGraphicFramePr>
          <p:nvPr>
            <p:extLst>
              <p:ext uri="{D42A27DB-BD31-4B8C-83A1-F6EECF244321}">
                <p14:modId xmlns:p14="http://schemas.microsoft.com/office/powerpoint/2010/main" val="2751916707"/>
              </p:ext>
            </p:extLst>
          </p:nvPr>
        </p:nvGraphicFramePr>
        <p:xfrm>
          <a:off x="1447800" y="2590800"/>
          <a:ext cx="6483159" cy="2286000"/>
        </p:xfrm>
        <a:graphic>
          <a:graphicData uri="http://schemas.openxmlformats.org/presentationml/2006/ole">
            <mc:AlternateContent xmlns:mc="http://schemas.openxmlformats.org/markup-compatibility/2006">
              <mc:Choice xmlns:v="urn:schemas-microsoft-com:vml" Requires="v">
                <p:oleObj spid="_x0000_s72777" name="Visio" r:id="rId3" imgW="3899099" imgH="1374840" progId="Visio.Drawing.11">
                  <p:embed/>
                </p:oleObj>
              </mc:Choice>
              <mc:Fallback>
                <p:oleObj name="Visio" r:id="rId3" imgW="3899099" imgH="1374840" progId="Visio.Drawing.11">
                  <p:embed/>
                  <p:pic>
                    <p:nvPicPr>
                      <p:cNvPr id="0" name=""/>
                      <p:cNvPicPr/>
                      <p:nvPr/>
                    </p:nvPicPr>
                    <p:blipFill>
                      <a:blip r:embed="rId4"/>
                      <a:stretch>
                        <a:fillRect/>
                      </a:stretch>
                    </p:blipFill>
                    <p:spPr>
                      <a:xfrm>
                        <a:off x="1447800" y="2590800"/>
                        <a:ext cx="6483159" cy="2286000"/>
                      </a:xfrm>
                      <a:prstGeom prst="rect">
                        <a:avLst/>
                      </a:prstGeom>
                    </p:spPr>
                  </p:pic>
                </p:oleObj>
              </mc:Fallback>
            </mc:AlternateContent>
          </a:graphicData>
        </a:graphic>
      </p:graphicFrame>
      <p:sp>
        <p:nvSpPr>
          <p:cNvPr id="7" name="TextBox 2"/>
          <p:cNvSpPr txBox="1">
            <a:spLocks noChangeArrowheads="1"/>
          </p:cNvSpPr>
          <p:nvPr/>
        </p:nvSpPr>
        <p:spPr bwMode="auto">
          <a:xfrm>
            <a:off x="1295400" y="5105400"/>
            <a:ext cx="70866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Simply, we can model the noiseless 2-port network using parameters, input impedance (</a:t>
            </a:r>
            <a:r>
              <a:rPr lang="en-US" b="1" dirty="0" err="1" smtClean="0">
                <a:solidFill>
                  <a:srgbClr val="000000"/>
                </a:solidFill>
                <a:latin typeface="Franklin Gothic Medium Cond" pitchFamily="34" charset="0"/>
              </a:rPr>
              <a:t>R</a:t>
            </a:r>
            <a:r>
              <a:rPr lang="en-US" b="1" baseline="-25000" dirty="0" err="1" smtClean="0">
                <a:solidFill>
                  <a:srgbClr val="000000"/>
                </a:solidFill>
                <a:latin typeface="Franklin Gothic Medium Cond" pitchFamily="34" charset="0"/>
              </a:rPr>
              <a:t>in</a:t>
            </a:r>
            <a:r>
              <a:rPr lang="en-US" b="1" dirty="0" smtClean="0">
                <a:solidFill>
                  <a:srgbClr val="000000"/>
                </a:solidFill>
                <a:latin typeface="Franklin Gothic Medium Cond" pitchFamily="34" charset="0"/>
              </a:rPr>
              <a:t>), output impedance (R</a:t>
            </a:r>
            <a:r>
              <a:rPr lang="en-US" b="1" baseline="-25000" dirty="0" smtClean="0">
                <a:solidFill>
                  <a:srgbClr val="000000"/>
                </a:solidFill>
                <a:latin typeface="Franklin Gothic Medium Cond" pitchFamily="34" charset="0"/>
              </a:rPr>
              <a:t>out</a:t>
            </a:r>
            <a:r>
              <a:rPr lang="en-US" b="1" dirty="0" smtClean="0">
                <a:solidFill>
                  <a:srgbClr val="000000"/>
                </a:solidFill>
                <a:latin typeface="Franklin Gothic Medium Cond" pitchFamily="34" charset="0"/>
              </a:rPr>
              <a:t>) and voltage gain (A</a:t>
            </a:r>
            <a:r>
              <a:rPr lang="en-US" b="1" baseline="-25000" dirty="0" smtClean="0">
                <a:solidFill>
                  <a:srgbClr val="000000"/>
                </a:solidFill>
                <a:latin typeface="Franklin Gothic Medium Cond" pitchFamily="34" charset="0"/>
              </a:rPr>
              <a:t>v</a:t>
            </a:r>
            <a:r>
              <a:rPr lang="en-US" b="1" dirty="0" smtClean="0">
                <a:solidFill>
                  <a:srgbClr val="000000"/>
                </a:solidFill>
                <a:latin typeface="Franklin Gothic Medium Cond" pitchFamily="34" charset="0"/>
              </a:rPr>
              <a:t>).</a:t>
            </a:r>
            <a:endParaRPr lang="en-US" b="1" dirty="0">
              <a:solidFill>
                <a:srgbClr val="000000"/>
              </a:solidFill>
              <a:latin typeface="Franklin Gothic Medium Cond" pitchFamily="34" charset="0"/>
            </a:endParaRPr>
          </a:p>
        </p:txBody>
      </p:sp>
      <p:sp>
        <p:nvSpPr>
          <p:cNvPr id="9" name="Slide Number Placeholder 8"/>
          <p:cNvSpPr>
            <a:spLocks noGrp="1"/>
          </p:cNvSpPr>
          <p:nvPr>
            <p:ph type="sldNum" sz="quarter" idx="11"/>
          </p:nvPr>
        </p:nvSpPr>
        <p:spPr/>
        <p:txBody>
          <a:bodyPr/>
          <a:lstStyle/>
          <a:p>
            <a:pPr>
              <a:defRPr/>
            </a:pPr>
            <a:fld id="{18299DBC-902B-41D7-A3A4-44EB87A37C73}" type="slidenum">
              <a:rPr lang="en-US" smtClean="0"/>
              <a:pPr>
                <a:defRPr/>
              </a:pPr>
              <a:t>69</a:t>
            </a:fld>
            <a:endParaRPr lang="en-US"/>
          </a:p>
        </p:txBody>
      </p:sp>
    </p:spTree>
    <p:extLst>
      <p:ext uri="{BB962C8B-B14F-4D97-AF65-F5344CB8AC3E}">
        <p14:creationId xmlns:p14="http://schemas.microsoft.com/office/powerpoint/2010/main" val="3725055205"/>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639763"/>
            <a:ext cx="8229600" cy="655637"/>
          </a:xfrm>
        </p:spPr>
        <p:txBody>
          <a:bodyPr/>
          <a:lstStyle/>
          <a:p>
            <a:pPr>
              <a:defRPr/>
            </a:pPr>
            <a:r>
              <a:rPr lang="en-US" dirty="0" smtClean="0"/>
              <a:t>Quantifying Noise Power</a:t>
            </a:r>
            <a:endParaRPr lang="en-US" dirty="0"/>
          </a:p>
        </p:txBody>
      </p:sp>
      <p:graphicFrame>
        <p:nvGraphicFramePr>
          <p:cNvPr id="8195" name="Object 4"/>
          <p:cNvGraphicFramePr>
            <a:graphicFrameLocks noChangeAspect="1"/>
          </p:cNvGraphicFramePr>
          <p:nvPr/>
        </p:nvGraphicFramePr>
        <p:xfrm>
          <a:off x="3660775" y="2492375"/>
          <a:ext cx="1709738" cy="609600"/>
        </p:xfrm>
        <a:graphic>
          <a:graphicData uri="http://schemas.openxmlformats.org/presentationml/2006/ole">
            <mc:AlternateContent xmlns:mc="http://schemas.openxmlformats.org/markup-compatibility/2006">
              <mc:Choice xmlns:v="urn:schemas-microsoft-com:vml" Requires="v">
                <p:oleObj spid="_x0000_s8636" name="Visio" r:id="rId3" imgW="818503" imgH="292680" progId="Visio.Drawing.11">
                  <p:embed/>
                </p:oleObj>
              </mc:Choice>
              <mc:Fallback>
                <p:oleObj name="Visio" r:id="rId3" imgW="818503" imgH="292680" progId="Visio.Drawing.11">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60775" y="2492375"/>
                        <a:ext cx="1709738"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8196" name="Object 5"/>
          <p:cNvGraphicFramePr>
            <a:graphicFrameLocks noChangeAspect="1"/>
          </p:cNvGraphicFramePr>
          <p:nvPr/>
        </p:nvGraphicFramePr>
        <p:xfrm>
          <a:off x="4989513" y="1328738"/>
          <a:ext cx="2325687" cy="1239837"/>
        </p:xfrm>
        <a:graphic>
          <a:graphicData uri="http://schemas.openxmlformats.org/presentationml/2006/ole">
            <mc:AlternateContent xmlns:mc="http://schemas.openxmlformats.org/markup-compatibility/2006">
              <mc:Choice xmlns:v="urn:schemas-microsoft-com:vml" Requires="v">
                <p:oleObj spid="_x0000_s8637" name="Visio" r:id="rId5" imgW="1114569" imgH="593730" progId="Visio.Drawing.11">
                  <p:embed/>
                </p:oleObj>
              </mc:Choice>
              <mc:Fallback>
                <p:oleObj name="Visio" r:id="rId5" imgW="1114569" imgH="593730" progId="Visio.Drawing.11">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989513" y="1328738"/>
                        <a:ext cx="2325687" cy="1239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8198" name="TextBox 2"/>
          <p:cNvSpPr txBox="1">
            <a:spLocks noChangeArrowheads="1"/>
          </p:cNvSpPr>
          <p:nvPr/>
        </p:nvSpPr>
        <p:spPr bwMode="auto">
          <a:xfrm>
            <a:off x="5145088" y="1295400"/>
            <a:ext cx="2932112"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600" b="1">
                <a:latin typeface="Franklin Gothic Medium Cond" pitchFamily="34" charset="0"/>
              </a:rPr>
              <a:t>|V</a:t>
            </a:r>
            <a:r>
              <a:rPr lang="en-US" sz="1600" b="1" baseline="-25000">
                <a:latin typeface="Franklin Gothic Medium Cond" pitchFamily="34" charset="0"/>
              </a:rPr>
              <a:t>o</a:t>
            </a:r>
            <a:r>
              <a:rPr lang="en-US" sz="1600" b="1">
                <a:latin typeface="Franklin Gothic Medium Cond" pitchFamily="34" charset="0"/>
              </a:rPr>
              <a:t>/V</a:t>
            </a:r>
            <a:r>
              <a:rPr lang="en-US" sz="1600" b="1" baseline="-25000">
                <a:latin typeface="Franklin Gothic Medium Cond" pitchFamily="34" charset="0"/>
              </a:rPr>
              <a:t>i</a:t>
            </a:r>
            <a:r>
              <a:rPr lang="en-US" sz="1600" b="1">
                <a:latin typeface="Franklin Gothic Medium Cond" pitchFamily="34" charset="0"/>
              </a:rPr>
              <a:t>|(f</a:t>
            </a:r>
            <a:r>
              <a:rPr lang="en-US" sz="1600" b="1" baseline="-25000">
                <a:latin typeface="Franklin Gothic Medium Cond" pitchFamily="34" charset="0"/>
              </a:rPr>
              <a:t>o</a:t>
            </a:r>
            <a:r>
              <a:rPr lang="en-US" sz="1600" b="1">
                <a:latin typeface="Franklin Gothic Medium Cond" pitchFamily="34" charset="0"/>
              </a:rPr>
              <a:t> is tunable.)</a:t>
            </a:r>
          </a:p>
        </p:txBody>
      </p:sp>
      <p:cxnSp>
        <p:nvCxnSpPr>
          <p:cNvPr id="9" name="Straight Connector 8"/>
          <p:cNvCxnSpPr/>
          <p:nvPr/>
        </p:nvCxnSpPr>
        <p:spPr>
          <a:xfrm>
            <a:off x="917718" y="2821422"/>
            <a:ext cx="1705778" cy="0"/>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10" name="Freeform 9"/>
          <p:cNvSpPr/>
          <p:nvPr/>
        </p:nvSpPr>
        <p:spPr>
          <a:xfrm>
            <a:off x="1020475" y="2462046"/>
            <a:ext cx="1474787" cy="738354"/>
          </a:xfrm>
          <a:custGeom>
            <a:avLst/>
            <a:gdLst>
              <a:gd name="connsiteX0" fmla="*/ 0 w 2108887"/>
              <a:gd name="connsiteY0" fmla="*/ 551935 h 1030977"/>
              <a:gd name="connsiteX1" fmla="*/ 8238 w 2108887"/>
              <a:gd name="connsiteY1" fmla="*/ 477794 h 1030977"/>
              <a:gd name="connsiteX2" fmla="*/ 16476 w 2108887"/>
              <a:gd name="connsiteY2" fmla="*/ 502508 h 1030977"/>
              <a:gd name="connsiteX3" fmla="*/ 24714 w 2108887"/>
              <a:gd name="connsiteY3" fmla="*/ 551935 h 1030977"/>
              <a:gd name="connsiteX4" fmla="*/ 49427 w 2108887"/>
              <a:gd name="connsiteY4" fmla="*/ 518984 h 1030977"/>
              <a:gd name="connsiteX5" fmla="*/ 57665 w 2108887"/>
              <a:gd name="connsiteY5" fmla="*/ 494270 h 1030977"/>
              <a:gd name="connsiteX6" fmla="*/ 74141 w 2108887"/>
              <a:gd name="connsiteY6" fmla="*/ 469556 h 1030977"/>
              <a:gd name="connsiteX7" fmla="*/ 90616 w 2108887"/>
              <a:gd name="connsiteY7" fmla="*/ 494270 h 1030977"/>
              <a:gd name="connsiteX8" fmla="*/ 140043 w 2108887"/>
              <a:gd name="connsiteY8" fmla="*/ 420129 h 1030977"/>
              <a:gd name="connsiteX9" fmla="*/ 148281 w 2108887"/>
              <a:gd name="connsiteY9" fmla="*/ 453081 h 1030977"/>
              <a:gd name="connsiteX10" fmla="*/ 156519 w 2108887"/>
              <a:gd name="connsiteY10" fmla="*/ 510746 h 1030977"/>
              <a:gd name="connsiteX11" fmla="*/ 181232 w 2108887"/>
              <a:gd name="connsiteY11" fmla="*/ 494270 h 1030977"/>
              <a:gd name="connsiteX12" fmla="*/ 214184 w 2108887"/>
              <a:gd name="connsiteY12" fmla="*/ 436605 h 1030977"/>
              <a:gd name="connsiteX13" fmla="*/ 222422 w 2108887"/>
              <a:gd name="connsiteY13" fmla="*/ 411892 h 1030977"/>
              <a:gd name="connsiteX14" fmla="*/ 238897 w 2108887"/>
              <a:gd name="connsiteY14" fmla="*/ 461319 h 1030977"/>
              <a:gd name="connsiteX15" fmla="*/ 247135 w 2108887"/>
              <a:gd name="connsiteY15" fmla="*/ 486032 h 1030977"/>
              <a:gd name="connsiteX16" fmla="*/ 263611 w 2108887"/>
              <a:gd name="connsiteY16" fmla="*/ 543697 h 1030977"/>
              <a:gd name="connsiteX17" fmla="*/ 288324 w 2108887"/>
              <a:gd name="connsiteY17" fmla="*/ 527221 h 1030977"/>
              <a:gd name="connsiteX18" fmla="*/ 296562 w 2108887"/>
              <a:gd name="connsiteY18" fmla="*/ 494270 h 1030977"/>
              <a:gd name="connsiteX19" fmla="*/ 329514 w 2108887"/>
              <a:gd name="connsiteY19" fmla="*/ 403654 h 1030977"/>
              <a:gd name="connsiteX20" fmla="*/ 337751 w 2108887"/>
              <a:gd name="connsiteY20" fmla="*/ 370702 h 1030977"/>
              <a:gd name="connsiteX21" fmla="*/ 370703 w 2108887"/>
              <a:gd name="connsiteY21" fmla="*/ 280086 h 1030977"/>
              <a:gd name="connsiteX22" fmla="*/ 395416 w 2108887"/>
              <a:gd name="connsiteY22" fmla="*/ 172994 h 1030977"/>
              <a:gd name="connsiteX23" fmla="*/ 411892 w 2108887"/>
              <a:gd name="connsiteY23" fmla="*/ 131805 h 1030977"/>
              <a:gd name="connsiteX24" fmla="*/ 436605 w 2108887"/>
              <a:gd name="connsiteY24" fmla="*/ 0 h 1030977"/>
              <a:gd name="connsiteX25" fmla="*/ 444843 w 2108887"/>
              <a:gd name="connsiteY25" fmla="*/ 1021492 h 1030977"/>
              <a:gd name="connsiteX26" fmla="*/ 461319 w 2108887"/>
              <a:gd name="connsiteY26" fmla="*/ 881448 h 1030977"/>
              <a:gd name="connsiteX27" fmla="*/ 469557 w 2108887"/>
              <a:gd name="connsiteY27" fmla="*/ 832021 h 1030977"/>
              <a:gd name="connsiteX28" fmla="*/ 494270 w 2108887"/>
              <a:gd name="connsiteY28" fmla="*/ 650789 h 1030977"/>
              <a:gd name="connsiteX29" fmla="*/ 527222 w 2108887"/>
              <a:gd name="connsiteY29" fmla="*/ 535459 h 1030977"/>
              <a:gd name="connsiteX30" fmla="*/ 535459 w 2108887"/>
              <a:gd name="connsiteY30" fmla="*/ 453081 h 1030977"/>
              <a:gd name="connsiteX31" fmla="*/ 543697 w 2108887"/>
              <a:gd name="connsiteY31" fmla="*/ 428367 h 1030977"/>
              <a:gd name="connsiteX32" fmla="*/ 551935 w 2108887"/>
              <a:gd name="connsiteY32" fmla="*/ 518984 h 1030977"/>
              <a:gd name="connsiteX33" fmla="*/ 560173 w 2108887"/>
              <a:gd name="connsiteY33" fmla="*/ 584886 h 1030977"/>
              <a:gd name="connsiteX34" fmla="*/ 576649 w 2108887"/>
              <a:gd name="connsiteY34" fmla="*/ 535459 h 1030977"/>
              <a:gd name="connsiteX35" fmla="*/ 584887 w 2108887"/>
              <a:gd name="connsiteY35" fmla="*/ 502508 h 1030977"/>
              <a:gd name="connsiteX36" fmla="*/ 601362 w 2108887"/>
              <a:gd name="connsiteY36" fmla="*/ 469556 h 1030977"/>
              <a:gd name="connsiteX37" fmla="*/ 609600 w 2108887"/>
              <a:gd name="connsiteY37" fmla="*/ 444843 h 1030977"/>
              <a:gd name="connsiteX38" fmla="*/ 617838 w 2108887"/>
              <a:gd name="connsiteY38" fmla="*/ 469556 h 1030977"/>
              <a:gd name="connsiteX39" fmla="*/ 626076 w 2108887"/>
              <a:gd name="connsiteY39" fmla="*/ 502508 h 1030977"/>
              <a:gd name="connsiteX40" fmla="*/ 634314 w 2108887"/>
              <a:gd name="connsiteY40" fmla="*/ 477794 h 1030977"/>
              <a:gd name="connsiteX41" fmla="*/ 650789 w 2108887"/>
              <a:gd name="connsiteY41" fmla="*/ 502508 h 1030977"/>
              <a:gd name="connsiteX42" fmla="*/ 659027 w 2108887"/>
              <a:gd name="connsiteY42" fmla="*/ 527221 h 1030977"/>
              <a:gd name="connsiteX43" fmla="*/ 667265 w 2108887"/>
              <a:gd name="connsiteY43" fmla="*/ 502508 h 1030977"/>
              <a:gd name="connsiteX44" fmla="*/ 683741 w 2108887"/>
              <a:gd name="connsiteY44" fmla="*/ 477794 h 1030977"/>
              <a:gd name="connsiteX45" fmla="*/ 691978 w 2108887"/>
              <a:gd name="connsiteY45" fmla="*/ 453081 h 1030977"/>
              <a:gd name="connsiteX46" fmla="*/ 700216 w 2108887"/>
              <a:gd name="connsiteY46" fmla="*/ 477794 h 1030977"/>
              <a:gd name="connsiteX47" fmla="*/ 708454 w 2108887"/>
              <a:gd name="connsiteY47" fmla="*/ 510746 h 1030977"/>
              <a:gd name="connsiteX48" fmla="*/ 724930 w 2108887"/>
              <a:gd name="connsiteY48" fmla="*/ 486032 h 1030977"/>
              <a:gd name="connsiteX49" fmla="*/ 741405 w 2108887"/>
              <a:gd name="connsiteY49" fmla="*/ 502508 h 1030977"/>
              <a:gd name="connsiteX50" fmla="*/ 766119 w 2108887"/>
              <a:gd name="connsiteY50" fmla="*/ 477794 h 1030977"/>
              <a:gd name="connsiteX51" fmla="*/ 774357 w 2108887"/>
              <a:gd name="connsiteY51" fmla="*/ 510746 h 1030977"/>
              <a:gd name="connsiteX52" fmla="*/ 782595 w 2108887"/>
              <a:gd name="connsiteY52" fmla="*/ 486032 h 1030977"/>
              <a:gd name="connsiteX53" fmla="*/ 799070 w 2108887"/>
              <a:gd name="connsiteY53" fmla="*/ 535459 h 1030977"/>
              <a:gd name="connsiteX54" fmla="*/ 815546 w 2108887"/>
              <a:gd name="connsiteY54" fmla="*/ 510746 h 1030977"/>
              <a:gd name="connsiteX55" fmla="*/ 823784 w 2108887"/>
              <a:gd name="connsiteY55" fmla="*/ 486032 h 1030977"/>
              <a:gd name="connsiteX56" fmla="*/ 848497 w 2108887"/>
              <a:gd name="connsiteY56" fmla="*/ 411892 h 1030977"/>
              <a:gd name="connsiteX57" fmla="*/ 873211 w 2108887"/>
              <a:gd name="connsiteY57" fmla="*/ 469556 h 1030977"/>
              <a:gd name="connsiteX58" fmla="*/ 897924 w 2108887"/>
              <a:gd name="connsiteY58" fmla="*/ 543697 h 1030977"/>
              <a:gd name="connsiteX59" fmla="*/ 914400 w 2108887"/>
              <a:gd name="connsiteY59" fmla="*/ 510746 h 1030977"/>
              <a:gd name="connsiteX60" fmla="*/ 930876 w 2108887"/>
              <a:gd name="connsiteY60" fmla="*/ 461319 h 1030977"/>
              <a:gd name="connsiteX61" fmla="*/ 947351 w 2108887"/>
              <a:gd name="connsiteY61" fmla="*/ 486032 h 1030977"/>
              <a:gd name="connsiteX62" fmla="*/ 955589 w 2108887"/>
              <a:gd name="connsiteY62" fmla="*/ 527221 h 1030977"/>
              <a:gd name="connsiteX63" fmla="*/ 963827 w 2108887"/>
              <a:gd name="connsiteY63" fmla="*/ 551935 h 1030977"/>
              <a:gd name="connsiteX64" fmla="*/ 972065 w 2108887"/>
              <a:gd name="connsiteY64" fmla="*/ 494270 h 1030977"/>
              <a:gd name="connsiteX65" fmla="*/ 988541 w 2108887"/>
              <a:gd name="connsiteY65" fmla="*/ 543697 h 1030977"/>
              <a:gd name="connsiteX66" fmla="*/ 996778 w 2108887"/>
              <a:gd name="connsiteY66" fmla="*/ 494270 h 1030977"/>
              <a:gd name="connsiteX67" fmla="*/ 1005016 w 2108887"/>
              <a:gd name="connsiteY67" fmla="*/ 527221 h 1030977"/>
              <a:gd name="connsiteX68" fmla="*/ 1021492 w 2108887"/>
              <a:gd name="connsiteY68" fmla="*/ 502508 h 1030977"/>
              <a:gd name="connsiteX69" fmla="*/ 1037968 w 2108887"/>
              <a:gd name="connsiteY69" fmla="*/ 518984 h 1030977"/>
              <a:gd name="connsiteX70" fmla="*/ 1054443 w 2108887"/>
              <a:gd name="connsiteY70" fmla="*/ 551935 h 1030977"/>
              <a:gd name="connsiteX71" fmla="*/ 1062681 w 2108887"/>
              <a:gd name="connsiteY71" fmla="*/ 576648 h 1030977"/>
              <a:gd name="connsiteX72" fmla="*/ 1095632 w 2108887"/>
              <a:gd name="connsiteY72" fmla="*/ 510746 h 1030977"/>
              <a:gd name="connsiteX73" fmla="*/ 1112108 w 2108887"/>
              <a:gd name="connsiteY73" fmla="*/ 477794 h 1030977"/>
              <a:gd name="connsiteX74" fmla="*/ 1120346 w 2108887"/>
              <a:gd name="connsiteY74" fmla="*/ 453081 h 1030977"/>
              <a:gd name="connsiteX75" fmla="*/ 1128584 w 2108887"/>
              <a:gd name="connsiteY75" fmla="*/ 477794 h 1030977"/>
              <a:gd name="connsiteX76" fmla="*/ 1145059 w 2108887"/>
              <a:gd name="connsiteY76" fmla="*/ 518984 h 1030977"/>
              <a:gd name="connsiteX77" fmla="*/ 1153297 w 2108887"/>
              <a:gd name="connsiteY77" fmla="*/ 560173 h 1030977"/>
              <a:gd name="connsiteX78" fmla="*/ 1169773 w 2108887"/>
              <a:gd name="connsiteY78" fmla="*/ 527221 h 1030977"/>
              <a:gd name="connsiteX79" fmla="*/ 1202724 w 2108887"/>
              <a:gd name="connsiteY79" fmla="*/ 453081 h 1030977"/>
              <a:gd name="connsiteX80" fmla="*/ 1210962 w 2108887"/>
              <a:gd name="connsiteY80" fmla="*/ 510746 h 1030977"/>
              <a:gd name="connsiteX81" fmla="*/ 1219200 w 2108887"/>
              <a:gd name="connsiteY81" fmla="*/ 551935 h 1030977"/>
              <a:gd name="connsiteX82" fmla="*/ 1235676 w 2108887"/>
              <a:gd name="connsiteY82" fmla="*/ 527221 h 1030977"/>
              <a:gd name="connsiteX83" fmla="*/ 1260389 w 2108887"/>
              <a:gd name="connsiteY83" fmla="*/ 461319 h 1030977"/>
              <a:gd name="connsiteX84" fmla="*/ 1276865 w 2108887"/>
              <a:gd name="connsiteY84" fmla="*/ 428367 h 1030977"/>
              <a:gd name="connsiteX85" fmla="*/ 1285103 w 2108887"/>
              <a:gd name="connsiteY85" fmla="*/ 486032 h 1030977"/>
              <a:gd name="connsiteX86" fmla="*/ 1293341 w 2108887"/>
              <a:gd name="connsiteY86" fmla="*/ 453081 h 1030977"/>
              <a:gd name="connsiteX87" fmla="*/ 1301578 w 2108887"/>
              <a:gd name="connsiteY87" fmla="*/ 477794 h 1030977"/>
              <a:gd name="connsiteX88" fmla="*/ 1309816 w 2108887"/>
              <a:gd name="connsiteY88" fmla="*/ 518984 h 1030977"/>
              <a:gd name="connsiteX89" fmla="*/ 1342768 w 2108887"/>
              <a:gd name="connsiteY89" fmla="*/ 617838 h 1030977"/>
              <a:gd name="connsiteX90" fmla="*/ 1383957 w 2108887"/>
              <a:gd name="connsiteY90" fmla="*/ 535459 h 1030977"/>
              <a:gd name="connsiteX91" fmla="*/ 1408670 w 2108887"/>
              <a:gd name="connsiteY91" fmla="*/ 551935 h 1030977"/>
              <a:gd name="connsiteX92" fmla="*/ 1425146 w 2108887"/>
              <a:gd name="connsiteY92" fmla="*/ 518984 h 1030977"/>
              <a:gd name="connsiteX93" fmla="*/ 1441622 w 2108887"/>
              <a:gd name="connsiteY93" fmla="*/ 477794 h 1030977"/>
              <a:gd name="connsiteX94" fmla="*/ 1458097 w 2108887"/>
              <a:gd name="connsiteY94" fmla="*/ 510746 h 1030977"/>
              <a:gd name="connsiteX95" fmla="*/ 1482811 w 2108887"/>
              <a:gd name="connsiteY95" fmla="*/ 593124 h 1030977"/>
              <a:gd name="connsiteX96" fmla="*/ 1507524 w 2108887"/>
              <a:gd name="connsiteY96" fmla="*/ 527221 h 1030977"/>
              <a:gd name="connsiteX97" fmla="*/ 1524000 w 2108887"/>
              <a:gd name="connsiteY97" fmla="*/ 477794 h 1030977"/>
              <a:gd name="connsiteX98" fmla="*/ 1532238 w 2108887"/>
              <a:gd name="connsiteY98" fmla="*/ 453081 h 1030977"/>
              <a:gd name="connsiteX99" fmla="*/ 1540476 w 2108887"/>
              <a:gd name="connsiteY99" fmla="*/ 477794 h 1030977"/>
              <a:gd name="connsiteX100" fmla="*/ 1556951 w 2108887"/>
              <a:gd name="connsiteY100" fmla="*/ 535459 h 1030977"/>
              <a:gd name="connsiteX101" fmla="*/ 1581665 w 2108887"/>
              <a:gd name="connsiteY101" fmla="*/ 527221 h 1030977"/>
              <a:gd name="connsiteX102" fmla="*/ 1631092 w 2108887"/>
              <a:gd name="connsiteY102" fmla="*/ 527221 h 1030977"/>
              <a:gd name="connsiteX103" fmla="*/ 1647568 w 2108887"/>
              <a:gd name="connsiteY103" fmla="*/ 494270 h 1030977"/>
              <a:gd name="connsiteX104" fmla="*/ 1655805 w 2108887"/>
              <a:gd name="connsiteY104" fmla="*/ 461319 h 1030977"/>
              <a:gd name="connsiteX105" fmla="*/ 1664043 w 2108887"/>
              <a:gd name="connsiteY105" fmla="*/ 436605 h 1030977"/>
              <a:gd name="connsiteX106" fmla="*/ 1696995 w 2108887"/>
              <a:gd name="connsiteY106" fmla="*/ 362465 h 1030977"/>
              <a:gd name="connsiteX107" fmla="*/ 1713470 w 2108887"/>
              <a:gd name="connsiteY107" fmla="*/ 428367 h 1030977"/>
              <a:gd name="connsiteX108" fmla="*/ 1721708 w 2108887"/>
              <a:gd name="connsiteY108" fmla="*/ 453081 h 1030977"/>
              <a:gd name="connsiteX109" fmla="*/ 1738184 w 2108887"/>
              <a:gd name="connsiteY109" fmla="*/ 518984 h 1030977"/>
              <a:gd name="connsiteX110" fmla="*/ 1746422 w 2108887"/>
              <a:gd name="connsiteY110" fmla="*/ 494270 h 1030977"/>
              <a:gd name="connsiteX111" fmla="*/ 1754659 w 2108887"/>
              <a:gd name="connsiteY111" fmla="*/ 444843 h 1030977"/>
              <a:gd name="connsiteX112" fmla="*/ 1771135 w 2108887"/>
              <a:gd name="connsiteY112" fmla="*/ 477794 h 1030977"/>
              <a:gd name="connsiteX113" fmla="*/ 1779373 w 2108887"/>
              <a:gd name="connsiteY113" fmla="*/ 576648 h 1030977"/>
              <a:gd name="connsiteX114" fmla="*/ 1795849 w 2108887"/>
              <a:gd name="connsiteY114" fmla="*/ 617838 h 1030977"/>
              <a:gd name="connsiteX115" fmla="*/ 1812324 w 2108887"/>
              <a:gd name="connsiteY115" fmla="*/ 568411 h 1030977"/>
              <a:gd name="connsiteX116" fmla="*/ 1820562 w 2108887"/>
              <a:gd name="connsiteY116" fmla="*/ 543697 h 1030977"/>
              <a:gd name="connsiteX117" fmla="*/ 1837038 w 2108887"/>
              <a:gd name="connsiteY117" fmla="*/ 568411 h 1030977"/>
              <a:gd name="connsiteX118" fmla="*/ 1869989 w 2108887"/>
              <a:gd name="connsiteY118" fmla="*/ 551935 h 1030977"/>
              <a:gd name="connsiteX119" fmla="*/ 1886465 w 2108887"/>
              <a:gd name="connsiteY119" fmla="*/ 518984 h 1030977"/>
              <a:gd name="connsiteX120" fmla="*/ 1894703 w 2108887"/>
              <a:gd name="connsiteY120" fmla="*/ 543697 h 1030977"/>
              <a:gd name="connsiteX121" fmla="*/ 1911178 w 2108887"/>
              <a:gd name="connsiteY121" fmla="*/ 601362 h 1030977"/>
              <a:gd name="connsiteX122" fmla="*/ 1919416 w 2108887"/>
              <a:gd name="connsiteY122" fmla="*/ 568411 h 1030977"/>
              <a:gd name="connsiteX123" fmla="*/ 1927654 w 2108887"/>
              <a:gd name="connsiteY123" fmla="*/ 518984 h 1030977"/>
              <a:gd name="connsiteX124" fmla="*/ 1935892 w 2108887"/>
              <a:gd name="connsiteY124" fmla="*/ 477794 h 1030977"/>
              <a:gd name="connsiteX125" fmla="*/ 1952368 w 2108887"/>
              <a:gd name="connsiteY125" fmla="*/ 502508 h 1030977"/>
              <a:gd name="connsiteX126" fmla="*/ 1960605 w 2108887"/>
              <a:gd name="connsiteY126" fmla="*/ 527221 h 1030977"/>
              <a:gd name="connsiteX127" fmla="*/ 1985319 w 2108887"/>
              <a:gd name="connsiteY127" fmla="*/ 535459 h 1030977"/>
              <a:gd name="connsiteX128" fmla="*/ 1993557 w 2108887"/>
              <a:gd name="connsiteY128" fmla="*/ 486032 h 1030977"/>
              <a:gd name="connsiteX129" fmla="*/ 2001795 w 2108887"/>
              <a:gd name="connsiteY129" fmla="*/ 461319 h 1030977"/>
              <a:gd name="connsiteX130" fmla="*/ 2018270 w 2108887"/>
              <a:gd name="connsiteY130" fmla="*/ 486032 h 1030977"/>
              <a:gd name="connsiteX131" fmla="*/ 2026508 w 2108887"/>
              <a:gd name="connsiteY131" fmla="*/ 518984 h 1030977"/>
              <a:gd name="connsiteX132" fmla="*/ 2034746 w 2108887"/>
              <a:gd name="connsiteY132" fmla="*/ 543697 h 1030977"/>
              <a:gd name="connsiteX133" fmla="*/ 2042984 w 2108887"/>
              <a:gd name="connsiteY133" fmla="*/ 494270 h 1030977"/>
              <a:gd name="connsiteX134" fmla="*/ 2059459 w 2108887"/>
              <a:gd name="connsiteY134" fmla="*/ 518984 h 1030977"/>
              <a:gd name="connsiteX135" fmla="*/ 2084173 w 2108887"/>
              <a:gd name="connsiteY135" fmla="*/ 510746 h 1030977"/>
              <a:gd name="connsiteX136" fmla="*/ 2108887 w 2108887"/>
              <a:gd name="connsiteY136" fmla="*/ 494270 h 10309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Lst>
            <a:rect l="l" t="t" r="r" b="b"/>
            <a:pathLst>
              <a:path w="2108887" h="1030977">
                <a:moveTo>
                  <a:pt x="0" y="551935"/>
                </a:moveTo>
                <a:cubicBezTo>
                  <a:pt x="2746" y="527221"/>
                  <a:pt x="375" y="501384"/>
                  <a:pt x="8238" y="477794"/>
                </a:cubicBezTo>
                <a:cubicBezTo>
                  <a:pt x="10984" y="469556"/>
                  <a:pt x="14592" y="494031"/>
                  <a:pt x="16476" y="502508"/>
                </a:cubicBezTo>
                <a:cubicBezTo>
                  <a:pt x="20099" y="518813"/>
                  <a:pt x="21968" y="535459"/>
                  <a:pt x="24714" y="551935"/>
                </a:cubicBezTo>
                <a:cubicBezTo>
                  <a:pt x="32952" y="540951"/>
                  <a:pt x="42615" y="530905"/>
                  <a:pt x="49427" y="518984"/>
                </a:cubicBezTo>
                <a:cubicBezTo>
                  <a:pt x="53735" y="511444"/>
                  <a:pt x="53782" y="502037"/>
                  <a:pt x="57665" y="494270"/>
                </a:cubicBezTo>
                <a:cubicBezTo>
                  <a:pt x="62093" y="485414"/>
                  <a:pt x="68649" y="477794"/>
                  <a:pt x="74141" y="469556"/>
                </a:cubicBezTo>
                <a:cubicBezTo>
                  <a:pt x="79633" y="477794"/>
                  <a:pt x="81223" y="497401"/>
                  <a:pt x="90616" y="494270"/>
                </a:cubicBezTo>
                <a:cubicBezTo>
                  <a:pt x="108899" y="488176"/>
                  <a:pt x="131309" y="437599"/>
                  <a:pt x="140043" y="420129"/>
                </a:cubicBezTo>
                <a:cubicBezTo>
                  <a:pt x="142789" y="431113"/>
                  <a:pt x="146256" y="441942"/>
                  <a:pt x="148281" y="453081"/>
                </a:cubicBezTo>
                <a:cubicBezTo>
                  <a:pt x="151754" y="472185"/>
                  <a:pt x="144389" y="495584"/>
                  <a:pt x="156519" y="510746"/>
                </a:cubicBezTo>
                <a:cubicBezTo>
                  <a:pt x="162704" y="518477"/>
                  <a:pt x="172994" y="499762"/>
                  <a:pt x="181232" y="494270"/>
                </a:cubicBezTo>
                <a:cubicBezTo>
                  <a:pt x="197778" y="469451"/>
                  <a:pt x="201642" y="465869"/>
                  <a:pt x="214184" y="436605"/>
                </a:cubicBezTo>
                <a:cubicBezTo>
                  <a:pt x="217605" y="428624"/>
                  <a:pt x="219676" y="420130"/>
                  <a:pt x="222422" y="411892"/>
                </a:cubicBezTo>
                <a:lnTo>
                  <a:pt x="238897" y="461319"/>
                </a:lnTo>
                <a:cubicBezTo>
                  <a:pt x="241643" y="469557"/>
                  <a:pt x="245029" y="477608"/>
                  <a:pt x="247135" y="486032"/>
                </a:cubicBezTo>
                <a:cubicBezTo>
                  <a:pt x="257479" y="527408"/>
                  <a:pt x="251793" y="508243"/>
                  <a:pt x="263611" y="543697"/>
                </a:cubicBezTo>
                <a:cubicBezTo>
                  <a:pt x="271849" y="538205"/>
                  <a:pt x="282832" y="535459"/>
                  <a:pt x="288324" y="527221"/>
                </a:cubicBezTo>
                <a:cubicBezTo>
                  <a:pt x="294604" y="517801"/>
                  <a:pt x="293452" y="505156"/>
                  <a:pt x="296562" y="494270"/>
                </a:cubicBezTo>
                <a:cubicBezTo>
                  <a:pt x="303415" y="470284"/>
                  <a:pt x="325537" y="415585"/>
                  <a:pt x="329514" y="403654"/>
                </a:cubicBezTo>
                <a:cubicBezTo>
                  <a:pt x="333094" y="392913"/>
                  <a:pt x="334171" y="381443"/>
                  <a:pt x="337751" y="370702"/>
                </a:cubicBezTo>
                <a:cubicBezTo>
                  <a:pt x="359866" y="304354"/>
                  <a:pt x="350503" y="354152"/>
                  <a:pt x="370703" y="280086"/>
                </a:cubicBezTo>
                <a:cubicBezTo>
                  <a:pt x="401838" y="165928"/>
                  <a:pt x="345698" y="334579"/>
                  <a:pt x="395416" y="172994"/>
                </a:cubicBezTo>
                <a:cubicBezTo>
                  <a:pt x="399765" y="158861"/>
                  <a:pt x="406400" y="145535"/>
                  <a:pt x="411892" y="131805"/>
                </a:cubicBezTo>
                <a:cubicBezTo>
                  <a:pt x="430229" y="21783"/>
                  <a:pt x="420267" y="65360"/>
                  <a:pt x="436605" y="0"/>
                </a:cubicBezTo>
                <a:cubicBezTo>
                  <a:pt x="439351" y="340497"/>
                  <a:pt x="435300" y="681117"/>
                  <a:pt x="444843" y="1021492"/>
                </a:cubicBezTo>
                <a:cubicBezTo>
                  <a:pt x="446160" y="1068477"/>
                  <a:pt x="455240" y="928056"/>
                  <a:pt x="461319" y="881448"/>
                </a:cubicBezTo>
                <a:cubicBezTo>
                  <a:pt x="463479" y="864885"/>
                  <a:pt x="467195" y="848556"/>
                  <a:pt x="469557" y="832021"/>
                </a:cubicBezTo>
                <a:cubicBezTo>
                  <a:pt x="478179" y="771664"/>
                  <a:pt x="477520" y="709413"/>
                  <a:pt x="494270" y="650789"/>
                </a:cubicBezTo>
                <a:lnTo>
                  <a:pt x="527222" y="535459"/>
                </a:lnTo>
                <a:cubicBezTo>
                  <a:pt x="529968" y="508000"/>
                  <a:pt x="531263" y="480356"/>
                  <a:pt x="535459" y="453081"/>
                </a:cubicBezTo>
                <a:cubicBezTo>
                  <a:pt x="536779" y="444498"/>
                  <a:pt x="541591" y="419943"/>
                  <a:pt x="543697" y="428367"/>
                </a:cubicBezTo>
                <a:cubicBezTo>
                  <a:pt x="551053" y="457792"/>
                  <a:pt x="548760" y="488820"/>
                  <a:pt x="551935" y="518984"/>
                </a:cubicBezTo>
                <a:cubicBezTo>
                  <a:pt x="554253" y="541001"/>
                  <a:pt x="557427" y="562919"/>
                  <a:pt x="560173" y="584886"/>
                </a:cubicBezTo>
                <a:cubicBezTo>
                  <a:pt x="565665" y="568410"/>
                  <a:pt x="572437" y="552307"/>
                  <a:pt x="576649" y="535459"/>
                </a:cubicBezTo>
                <a:cubicBezTo>
                  <a:pt x="579395" y="524475"/>
                  <a:pt x="580912" y="513109"/>
                  <a:pt x="584887" y="502508"/>
                </a:cubicBezTo>
                <a:cubicBezTo>
                  <a:pt x="589199" y="491010"/>
                  <a:pt x="596525" y="480843"/>
                  <a:pt x="601362" y="469556"/>
                </a:cubicBezTo>
                <a:cubicBezTo>
                  <a:pt x="604782" y="461575"/>
                  <a:pt x="606854" y="453081"/>
                  <a:pt x="609600" y="444843"/>
                </a:cubicBezTo>
                <a:cubicBezTo>
                  <a:pt x="612346" y="453081"/>
                  <a:pt x="615452" y="461207"/>
                  <a:pt x="617838" y="469556"/>
                </a:cubicBezTo>
                <a:cubicBezTo>
                  <a:pt x="620948" y="480442"/>
                  <a:pt x="615949" y="497445"/>
                  <a:pt x="626076" y="502508"/>
                </a:cubicBezTo>
                <a:cubicBezTo>
                  <a:pt x="633843" y="506391"/>
                  <a:pt x="631568" y="486032"/>
                  <a:pt x="634314" y="477794"/>
                </a:cubicBezTo>
                <a:cubicBezTo>
                  <a:pt x="639806" y="486032"/>
                  <a:pt x="646361" y="493653"/>
                  <a:pt x="650789" y="502508"/>
                </a:cubicBezTo>
                <a:cubicBezTo>
                  <a:pt x="654672" y="510275"/>
                  <a:pt x="650344" y="527221"/>
                  <a:pt x="659027" y="527221"/>
                </a:cubicBezTo>
                <a:cubicBezTo>
                  <a:pt x="667710" y="527221"/>
                  <a:pt x="663382" y="510275"/>
                  <a:pt x="667265" y="502508"/>
                </a:cubicBezTo>
                <a:cubicBezTo>
                  <a:pt x="671693" y="493652"/>
                  <a:pt x="678249" y="486032"/>
                  <a:pt x="683741" y="477794"/>
                </a:cubicBezTo>
                <a:cubicBezTo>
                  <a:pt x="686487" y="469556"/>
                  <a:pt x="683295" y="453081"/>
                  <a:pt x="691978" y="453081"/>
                </a:cubicBezTo>
                <a:cubicBezTo>
                  <a:pt x="700661" y="453081"/>
                  <a:pt x="697830" y="469445"/>
                  <a:pt x="700216" y="477794"/>
                </a:cubicBezTo>
                <a:cubicBezTo>
                  <a:pt x="703326" y="488680"/>
                  <a:pt x="705708" y="499762"/>
                  <a:pt x="708454" y="510746"/>
                </a:cubicBezTo>
                <a:cubicBezTo>
                  <a:pt x="713946" y="502508"/>
                  <a:pt x="720502" y="494888"/>
                  <a:pt x="724930" y="486032"/>
                </a:cubicBezTo>
                <a:cubicBezTo>
                  <a:pt x="739405" y="457083"/>
                  <a:pt x="728548" y="438217"/>
                  <a:pt x="741405" y="502508"/>
                </a:cubicBezTo>
                <a:cubicBezTo>
                  <a:pt x="758514" y="451181"/>
                  <a:pt x="753445" y="433437"/>
                  <a:pt x="766119" y="477794"/>
                </a:cubicBezTo>
                <a:cubicBezTo>
                  <a:pt x="769229" y="488680"/>
                  <a:pt x="771611" y="499762"/>
                  <a:pt x="774357" y="510746"/>
                </a:cubicBezTo>
                <a:cubicBezTo>
                  <a:pt x="777103" y="502508"/>
                  <a:pt x="776455" y="479892"/>
                  <a:pt x="782595" y="486032"/>
                </a:cubicBezTo>
                <a:cubicBezTo>
                  <a:pt x="794875" y="498312"/>
                  <a:pt x="799070" y="535459"/>
                  <a:pt x="799070" y="535459"/>
                </a:cubicBezTo>
                <a:cubicBezTo>
                  <a:pt x="804562" y="527221"/>
                  <a:pt x="811118" y="519601"/>
                  <a:pt x="815546" y="510746"/>
                </a:cubicBezTo>
                <a:cubicBezTo>
                  <a:pt x="819429" y="502979"/>
                  <a:pt x="820735" y="494163"/>
                  <a:pt x="823784" y="486032"/>
                </a:cubicBezTo>
                <a:cubicBezTo>
                  <a:pt x="847049" y="423991"/>
                  <a:pt x="834693" y="467105"/>
                  <a:pt x="848497" y="411892"/>
                </a:cubicBezTo>
                <a:cubicBezTo>
                  <a:pt x="877455" y="455328"/>
                  <a:pt x="855479" y="416362"/>
                  <a:pt x="873211" y="469556"/>
                </a:cubicBezTo>
                <a:cubicBezTo>
                  <a:pt x="904227" y="562603"/>
                  <a:pt x="878188" y="464745"/>
                  <a:pt x="897924" y="543697"/>
                </a:cubicBezTo>
                <a:cubicBezTo>
                  <a:pt x="903416" y="532713"/>
                  <a:pt x="909839" y="522148"/>
                  <a:pt x="914400" y="510746"/>
                </a:cubicBezTo>
                <a:cubicBezTo>
                  <a:pt x="920850" y="494621"/>
                  <a:pt x="930876" y="461319"/>
                  <a:pt x="930876" y="461319"/>
                </a:cubicBezTo>
                <a:cubicBezTo>
                  <a:pt x="936368" y="469557"/>
                  <a:pt x="943875" y="476762"/>
                  <a:pt x="947351" y="486032"/>
                </a:cubicBezTo>
                <a:cubicBezTo>
                  <a:pt x="952267" y="499142"/>
                  <a:pt x="952193" y="513637"/>
                  <a:pt x="955589" y="527221"/>
                </a:cubicBezTo>
                <a:cubicBezTo>
                  <a:pt x="957695" y="535645"/>
                  <a:pt x="961081" y="543697"/>
                  <a:pt x="963827" y="551935"/>
                </a:cubicBezTo>
                <a:cubicBezTo>
                  <a:pt x="966573" y="532713"/>
                  <a:pt x="953645" y="500410"/>
                  <a:pt x="972065" y="494270"/>
                </a:cubicBezTo>
                <a:cubicBezTo>
                  <a:pt x="988541" y="488778"/>
                  <a:pt x="988541" y="543697"/>
                  <a:pt x="988541" y="543697"/>
                </a:cubicBezTo>
                <a:cubicBezTo>
                  <a:pt x="991287" y="527221"/>
                  <a:pt x="984968" y="506081"/>
                  <a:pt x="996778" y="494270"/>
                </a:cubicBezTo>
                <a:cubicBezTo>
                  <a:pt x="1004783" y="486264"/>
                  <a:pt x="994275" y="523641"/>
                  <a:pt x="1005016" y="527221"/>
                </a:cubicBezTo>
                <a:cubicBezTo>
                  <a:pt x="1014409" y="530352"/>
                  <a:pt x="1016000" y="510746"/>
                  <a:pt x="1021492" y="502508"/>
                </a:cubicBezTo>
                <a:cubicBezTo>
                  <a:pt x="1036270" y="443395"/>
                  <a:pt x="1024196" y="473077"/>
                  <a:pt x="1037968" y="518984"/>
                </a:cubicBezTo>
                <a:cubicBezTo>
                  <a:pt x="1041497" y="530746"/>
                  <a:pt x="1049606" y="540648"/>
                  <a:pt x="1054443" y="551935"/>
                </a:cubicBezTo>
                <a:cubicBezTo>
                  <a:pt x="1057864" y="559916"/>
                  <a:pt x="1059935" y="568410"/>
                  <a:pt x="1062681" y="576648"/>
                </a:cubicBezTo>
                <a:cubicBezTo>
                  <a:pt x="1106052" y="533279"/>
                  <a:pt x="1074587" y="573881"/>
                  <a:pt x="1095632" y="510746"/>
                </a:cubicBezTo>
                <a:cubicBezTo>
                  <a:pt x="1099515" y="499096"/>
                  <a:pt x="1107270" y="489082"/>
                  <a:pt x="1112108" y="477794"/>
                </a:cubicBezTo>
                <a:cubicBezTo>
                  <a:pt x="1115529" y="469813"/>
                  <a:pt x="1117600" y="461319"/>
                  <a:pt x="1120346" y="453081"/>
                </a:cubicBezTo>
                <a:cubicBezTo>
                  <a:pt x="1123092" y="461319"/>
                  <a:pt x="1125535" y="469664"/>
                  <a:pt x="1128584" y="477794"/>
                </a:cubicBezTo>
                <a:cubicBezTo>
                  <a:pt x="1133776" y="491640"/>
                  <a:pt x="1140810" y="504820"/>
                  <a:pt x="1145059" y="518984"/>
                </a:cubicBezTo>
                <a:cubicBezTo>
                  <a:pt x="1149082" y="532395"/>
                  <a:pt x="1150551" y="546443"/>
                  <a:pt x="1153297" y="560173"/>
                </a:cubicBezTo>
                <a:cubicBezTo>
                  <a:pt x="1158789" y="549189"/>
                  <a:pt x="1164785" y="538443"/>
                  <a:pt x="1169773" y="527221"/>
                </a:cubicBezTo>
                <a:cubicBezTo>
                  <a:pt x="1211852" y="432545"/>
                  <a:pt x="1162162" y="534207"/>
                  <a:pt x="1202724" y="453081"/>
                </a:cubicBezTo>
                <a:cubicBezTo>
                  <a:pt x="1205470" y="472303"/>
                  <a:pt x="1207770" y="491593"/>
                  <a:pt x="1210962" y="510746"/>
                </a:cubicBezTo>
                <a:cubicBezTo>
                  <a:pt x="1213264" y="524557"/>
                  <a:pt x="1207550" y="544169"/>
                  <a:pt x="1219200" y="551935"/>
                </a:cubicBezTo>
                <a:cubicBezTo>
                  <a:pt x="1227438" y="557427"/>
                  <a:pt x="1231579" y="536234"/>
                  <a:pt x="1235676" y="527221"/>
                </a:cubicBezTo>
                <a:cubicBezTo>
                  <a:pt x="1245384" y="505863"/>
                  <a:pt x="1251366" y="482975"/>
                  <a:pt x="1260389" y="461319"/>
                </a:cubicBezTo>
                <a:cubicBezTo>
                  <a:pt x="1265112" y="449983"/>
                  <a:pt x="1271373" y="439351"/>
                  <a:pt x="1276865" y="428367"/>
                </a:cubicBezTo>
                <a:cubicBezTo>
                  <a:pt x="1279611" y="447589"/>
                  <a:pt x="1274332" y="469876"/>
                  <a:pt x="1285103" y="486032"/>
                </a:cubicBezTo>
                <a:cubicBezTo>
                  <a:pt x="1291383" y="495452"/>
                  <a:pt x="1283215" y="458144"/>
                  <a:pt x="1293341" y="453081"/>
                </a:cubicBezTo>
                <a:cubicBezTo>
                  <a:pt x="1301107" y="449198"/>
                  <a:pt x="1299472" y="469370"/>
                  <a:pt x="1301578" y="477794"/>
                </a:cubicBezTo>
                <a:cubicBezTo>
                  <a:pt x="1304974" y="491378"/>
                  <a:pt x="1306667" y="505341"/>
                  <a:pt x="1309816" y="518984"/>
                </a:cubicBezTo>
                <a:cubicBezTo>
                  <a:pt x="1326491" y="591240"/>
                  <a:pt x="1317673" y="567648"/>
                  <a:pt x="1342768" y="617838"/>
                </a:cubicBezTo>
                <a:cubicBezTo>
                  <a:pt x="1347778" y="605313"/>
                  <a:pt x="1370487" y="542194"/>
                  <a:pt x="1383957" y="535459"/>
                </a:cubicBezTo>
                <a:cubicBezTo>
                  <a:pt x="1392812" y="531031"/>
                  <a:pt x="1400432" y="546443"/>
                  <a:pt x="1408670" y="551935"/>
                </a:cubicBezTo>
                <a:cubicBezTo>
                  <a:pt x="1414162" y="540951"/>
                  <a:pt x="1420158" y="530206"/>
                  <a:pt x="1425146" y="518984"/>
                </a:cubicBezTo>
                <a:cubicBezTo>
                  <a:pt x="1431152" y="505471"/>
                  <a:pt x="1427276" y="481381"/>
                  <a:pt x="1441622" y="477794"/>
                </a:cubicBezTo>
                <a:cubicBezTo>
                  <a:pt x="1453536" y="474815"/>
                  <a:pt x="1453536" y="499344"/>
                  <a:pt x="1458097" y="510746"/>
                </a:cubicBezTo>
                <a:cubicBezTo>
                  <a:pt x="1471469" y="544175"/>
                  <a:pt x="1474719" y="560756"/>
                  <a:pt x="1482811" y="593124"/>
                </a:cubicBezTo>
                <a:cubicBezTo>
                  <a:pt x="1507297" y="519670"/>
                  <a:pt x="1468119" y="635588"/>
                  <a:pt x="1507524" y="527221"/>
                </a:cubicBezTo>
                <a:cubicBezTo>
                  <a:pt x="1513459" y="510900"/>
                  <a:pt x="1518508" y="494270"/>
                  <a:pt x="1524000" y="477794"/>
                </a:cubicBezTo>
                <a:lnTo>
                  <a:pt x="1532238" y="453081"/>
                </a:lnTo>
                <a:cubicBezTo>
                  <a:pt x="1534984" y="461319"/>
                  <a:pt x="1538090" y="469445"/>
                  <a:pt x="1540476" y="477794"/>
                </a:cubicBezTo>
                <a:cubicBezTo>
                  <a:pt x="1561172" y="550227"/>
                  <a:pt x="1537195" y="476186"/>
                  <a:pt x="1556951" y="535459"/>
                </a:cubicBezTo>
                <a:cubicBezTo>
                  <a:pt x="1565189" y="532713"/>
                  <a:pt x="1572981" y="527221"/>
                  <a:pt x="1581665" y="527221"/>
                </a:cubicBezTo>
                <a:cubicBezTo>
                  <a:pt x="1647568" y="527221"/>
                  <a:pt x="1565187" y="549189"/>
                  <a:pt x="1631092" y="527221"/>
                </a:cubicBezTo>
                <a:cubicBezTo>
                  <a:pt x="1636584" y="516237"/>
                  <a:pt x="1643256" y="505768"/>
                  <a:pt x="1647568" y="494270"/>
                </a:cubicBezTo>
                <a:cubicBezTo>
                  <a:pt x="1651543" y="483669"/>
                  <a:pt x="1652695" y="472205"/>
                  <a:pt x="1655805" y="461319"/>
                </a:cubicBezTo>
                <a:cubicBezTo>
                  <a:pt x="1658190" y="452969"/>
                  <a:pt x="1660994" y="444736"/>
                  <a:pt x="1664043" y="436605"/>
                </a:cubicBezTo>
                <a:cubicBezTo>
                  <a:pt x="1679820" y="394533"/>
                  <a:pt x="1678274" y="399907"/>
                  <a:pt x="1696995" y="362465"/>
                </a:cubicBezTo>
                <a:cubicBezTo>
                  <a:pt x="1715826" y="418962"/>
                  <a:pt x="1693586" y="348831"/>
                  <a:pt x="1713470" y="428367"/>
                </a:cubicBezTo>
                <a:cubicBezTo>
                  <a:pt x="1715576" y="436791"/>
                  <a:pt x="1719423" y="444703"/>
                  <a:pt x="1721708" y="453081"/>
                </a:cubicBezTo>
                <a:cubicBezTo>
                  <a:pt x="1727666" y="474927"/>
                  <a:pt x="1738184" y="518984"/>
                  <a:pt x="1738184" y="518984"/>
                </a:cubicBezTo>
                <a:cubicBezTo>
                  <a:pt x="1740930" y="510746"/>
                  <a:pt x="1744538" y="502747"/>
                  <a:pt x="1746422" y="494270"/>
                </a:cubicBezTo>
                <a:cubicBezTo>
                  <a:pt x="1750045" y="477965"/>
                  <a:pt x="1740762" y="454108"/>
                  <a:pt x="1754659" y="444843"/>
                </a:cubicBezTo>
                <a:cubicBezTo>
                  <a:pt x="1764877" y="438031"/>
                  <a:pt x="1765643" y="466810"/>
                  <a:pt x="1771135" y="477794"/>
                </a:cubicBezTo>
                <a:cubicBezTo>
                  <a:pt x="1773881" y="510745"/>
                  <a:pt x="1773627" y="544086"/>
                  <a:pt x="1779373" y="576648"/>
                </a:cubicBezTo>
                <a:cubicBezTo>
                  <a:pt x="1781943" y="591211"/>
                  <a:pt x="1781503" y="621424"/>
                  <a:pt x="1795849" y="617838"/>
                </a:cubicBezTo>
                <a:cubicBezTo>
                  <a:pt x="1812697" y="613626"/>
                  <a:pt x="1806832" y="584887"/>
                  <a:pt x="1812324" y="568411"/>
                </a:cubicBezTo>
                <a:lnTo>
                  <a:pt x="1820562" y="543697"/>
                </a:lnTo>
                <a:cubicBezTo>
                  <a:pt x="1826054" y="551935"/>
                  <a:pt x="1829307" y="562226"/>
                  <a:pt x="1837038" y="568411"/>
                </a:cubicBezTo>
                <a:cubicBezTo>
                  <a:pt x="1867418" y="592715"/>
                  <a:pt x="1861576" y="571564"/>
                  <a:pt x="1869989" y="551935"/>
                </a:cubicBezTo>
                <a:cubicBezTo>
                  <a:pt x="1874827" y="540648"/>
                  <a:pt x="1880973" y="529968"/>
                  <a:pt x="1886465" y="518984"/>
                </a:cubicBezTo>
                <a:cubicBezTo>
                  <a:pt x="1889211" y="527222"/>
                  <a:pt x="1892317" y="535348"/>
                  <a:pt x="1894703" y="543697"/>
                </a:cubicBezTo>
                <a:cubicBezTo>
                  <a:pt x="1915401" y="616139"/>
                  <a:pt x="1891420" y="542080"/>
                  <a:pt x="1911178" y="601362"/>
                </a:cubicBezTo>
                <a:cubicBezTo>
                  <a:pt x="1913924" y="590378"/>
                  <a:pt x="1917196" y="579513"/>
                  <a:pt x="1919416" y="568411"/>
                </a:cubicBezTo>
                <a:cubicBezTo>
                  <a:pt x="1922692" y="552032"/>
                  <a:pt x="1924666" y="535418"/>
                  <a:pt x="1927654" y="518984"/>
                </a:cubicBezTo>
                <a:cubicBezTo>
                  <a:pt x="1930159" y="505208"/>
                  <a:pt x="1933146" y="491524"/>
                  <a:pt x="1935892" y="477794"/>
                </a:cubicBezTo>
                <a:cubicBezTo>
                  <a:pt x="1941384" y="486032"/>
                  <a:pt x="1947940" y="493652"/>
                  <a:pt x="1952368" y="502508"/>
                </a:cubicBezTo>
                <a:cubicBezTo>
                  <a:pt x="1956251" y="510275"/>
                  <a:pt x="1954465" y="521081"/>
                  <a:pt x="1960605" y="527221"/>
                </a:cubicBezTo>
                <a:cubicBezTo>
                  <a:pt x="1966745" y="533361"/>
                  <a:pt x="1977081" y="532713"/>
                  <a:pt x="1985319" y="535459"/>
                </a:cubicBezTo>
                <a:cubicBezTo>
                  <a:pt x="1988065" y="518983"/>
                  <a:pt x="1989934" y="502337"/>
                  <a:pt x="1993557" y="486032"/>
                </a:cubicBezTo>
                <a:cubicBezTo>
                  <a:pt x="1995441" y="477555"/>
                  <a:pt x="1993112" y="461319"/>
                  <a:pt x="2001795" y="461319"/>
                </a:cubicBezTo>
                <a:cubicBezTo>
                  <a:pt x="2011695" y="461319"/>
                  <a:pt x="2012778" y="477794"/>
                  <a:pt x="2018270" y="486032"/>
                </a:cubicBezTo>
                <a:cubicBezTo>
                  <a:pt x="2021016" y="497016"/>
                  <a:pt x="2023398" y="508098"/>
                  <a:pt x="2026508" y="518984"/>
                </a:cubicBezTo>
                <a:cubicBezTo>
                  <a:pt x="2028894" y="527333"/>
                  <a:pt x="2029929" y="550922"/>
                  <a:pt x="2034746" y="543697"/>
                </a:cubicBezTo>
                <a:cubicBezTo>
                  <a:pt x="2044011" y="529799"/>
                  <a:pt x="2040238" y="510746"/>
                  <a:pt x="2042984" y="494270"/>
                </a:cubicBezTo>
                <a:cubicBezTo>
                  <a:pt x="2048476" y="502508"/>
                  <a:pt x="2050266" y="515307"/>
                  <a:pt x="2059459" y="518984"/>
                </a:cubicBezTo>
                <a:cubicBezTo>
                  <a:pt x="2067522" y="522209"/>
                  <a:pt x="2076406" y="514629"/>
                  <a:pt x="2084173" y="510746"/>
                </a:cubicBezTo>
                <a:cubicBezTo>
                  <a:pt x="2093029" y="506318"/>
                  <a:pt x="2108887" y="494270"/>
                  <a:pt x="2108887" y="494270"/>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8201" name="Rectangle 10"/>
          <p:cNvSpPr>
            <a:spLocks noChangeArrowheads="1"/>
          </p:cNvSpPr>
          <p:nvPr/>
        </p:nvSpPr>
        <p:spPr bwMode="auto">
          <a:xfrm>
            <a:off x="689118" y="2375335"/>
            <a:ext cx="5397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dirty="0" err="1">
                <a:solidFill>
                  <a:srgbClr val="FF0000"/>
                </a:solidFill>
                <a:latin typeface="Franklin Gothic Medium Cond" pitchFamily="34" charset="0"/>
              </a:rPr>
              <a:t>X</a:t>
            </a:r>
            <a:r>
              <a:rPr lang="en-US" b="1" baseline="-25000" dirty="0" err="1">
                <a:solidFill>
                  <a:srgbClr val="FF0000"/>
                </a:solidFill>
                <a:latin typeface="Franklin Gothic Medium Cond" pitchFamily="34" charset="0"/>
              </a:rPr>
              <a:t>n</a:t>
            </a:r>
            <a:r>
              <a:rPr lang="en-US" b="1" dirty="0">
                <a:solidFill>
                  <a:srgbClr val="FF0000"/>
                </a:solidFill>
                <a:latin typeface="Franklin Gothic Medium Cond" pitchFamily="34" charset="0"/>
              </a:rPr>
              <a:t>(t)</a:t>
            </a:r>
            <a:endParaRPr lang="en-US" dirty="0">
              <a:solidFill>
                <a:srgbClr val="FF0000"/>
              </a:solidFill>
            </a:endParaRPr>
          </a:p>
        </p:txBody>
      </p:sp>
      <p:graphicFrame>
        <p:nvGraphicFramePr>
          <p:cNvPr id="8202" name="Object 12"/>
          <p:cNvGraphicFramePr>
            <a:graphicFrameLocks noChangeAspect="1"/>
          </p:cNvGraphicFramePr>
          <p:nvPr>
            <p:extLst>
              <p:ext uri="{D42A27DB-BD31-4B8C-83A1-F6EECF244321}">
                <p14:modId xmlns:p14="http://schemas.microsoft.com/office/powerpoint/2010/main" val="3811507122"/>
              </p:ext>
            </p:extLst>
          </p:nvPr>
        </p:nvGraphicFramePr>
        <p:xfrm>
          <a:off x="4876800" y="1857375"/>
          <a:ext cx="2667000" cy="2744787"/>
        </p:xfrm>
        <a:graphic>
          <a:graphicData uri="http://schemas.openxmlformats.org/presentationml/2006/ole">
            <mc:AlternateContent xmlns:mc="http://schemas.openxmlformats.org/markup-compatibility/2006">
              <mc:Choice xmlns:v="urn:schemas-microsoft-com:vml" Requires="v">
                <p:oleObj spid="_x0000_s8638" name="Visio" r:id="rId7" imgW="1437648" imgH="1352160" progId="Visio.Drawing.11">
                  <p:embed/>
                </p:oleObj>
              </mc:Choice>
              <mc:Fallback>
                <p:oleObj name="Visio" r:id="rId7" imgW="1437648" imgH="1352160" progId="Visio.Drawing.11">
                  <p:embed/>
                  <p:pic>
                    <p:nvPicPr>
                      <p:cNvPr id="0" name="Object 12"/>
                      <p:cNvPicPr>
                        <a:picLocks noChangeAspect="1" noChangeArrowheads="1"/>
                      </p:cNvPicPr>
                      <p:nvPr/>
                    </p:nvPicPr>
                    <p:blipFill>
                      <a:blip r:embed="rId8"/>
                      <a:srcRect/>
                      <a:stretch>
                        <a:fillRect/>
                      </a:stretch>
                    </p:blipFill>
                    <p:spPr bwMode="auto">
                      <a:xfrm>
                        <a:off x="4876800" y="1857375"/>
                        <a:ext cx="2667000" cy="2744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5" name="Freeform 14"/>
          <p:cNvSpPr/>
          <p:nvPr/>
        </p:nvSpPr>
        <p:spPr>
          <a:xfrm>
            <a:off x="5329238" y="2765425"/>
            <a:ext cx="884237" cy="330200"/>
          </a:xfrm>
          <a:custGeom>
            <a:avLst/>
            <a:gdLst>
              <a:gd name="connsiteX0" fmla="*/ 0 w 883171"/>
              <a:gd name="connsiteY0" fmla="*/ 16476 h 329514"/>
              <a:gd name="connsiteX1" fmla="*/ 90616 w 883171"/>
              <a:gd name="connsiteY1" fmla="*/ 8238 h 329514"/>
              <a:gd name="connsiteX2" fmla="*/ 164757 w 883171"/>
              <a:gd name="connsiteY2" fmla="*/ 0 h 329514"/>
              <a:gd name="connsiteX3" fmla="*/ 502508 w 883171"/>
              <a:gd name="connsiteY3" fmla="*/ 8238 h 329514"/>
              <a:gd name="connsiteX4" fmla="*/ 535460 w 883171"/>
              <a:gd name="connsiteY4" fmla="*/ 16476 h 329514"/>
              <a:gd name="connsiteX5" fmla="*/ 576649 w 883171"/>
              <a:gd name="connsiteY5" fmla="*/ 24714 h 329514"/>
              <a:gd name="connsiteX6" fmla="*/ 609600 w 883171"/>
              <a:gd name="connsiteY6" fmla="*/ 41189 h 329514"/>
              <a:gd name="connsiteX7" fmla="*/ 650789 w 883171"/>
              <a:gd name="connsiteY7" fmla="*/ 49427 h 329514"/>
              <a:gd name="connsiteX8" fmla="*/ 724930 w 883171"/>
              <a:gd name="connsiteY8" fmla="*/ 74141 h 329514"/>
              <a:gd name="connsiteX9" fmla="*/ 749643 w 883171"/>
              <a:gd name="connsiteY9" fmla="*/ 82378 h 329514"/>
              <a:gd name="connsiteX10" fmla="*/ 774357 w 883171"/>
              <a:gd name="connsiteY10" fmla="*/ 98854 h 329514"/>
              <a:gd name="connsiteX11" fmla="*/ 815546 w 883171"/>
              <a:gd name="connsiteY11" fmla="*/ 115330 h 329514"/>
              <a:gd name="connsiteX12" fmla="*/ 840260 w 883171"/>
              <a:gd name="connsiteY12" fmla="*/ 148281 h 329514"/>
              <a:gd name="connsiteX13" fmla="*/ 873211 w 883171"/>
              <a:gd name="connsiteY13" fmla="*/ 205946 h 329514"/>
              <a:gd name="connsiteX14" fmla="*/ 881449 w 883171"/>
              <a:gd name="connsiteY14" fmla="*/ 329514 h 3295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883171" h="329514">
                <a:moveTo>
                  <a:pt x="0" y="16476"/>
                </a:moveTo>
                <a:lnTo>
                  <a:pt x="90616" y="8238"/>
                </a:lnTo>
                <a:cubicBezTo>
                  <a:pt x="115358" y="5764"/>
                  <a:pt x="139891" y="0"/>
                  <a:pt x="164757" y="0"/>
                </a:cubicBezTo>
                <a:cubicBezTo>
                  <a:pt x="277374" y="0"/>
                  <a:pt x="389924" y="5492"/>
                  <a:pt x="502508" y="8238"/>
                </a:cubicBezTo>
                <a:cubicBezTo>
                  <a:pt x="513492" y="10984"/>
                  <a:pt x="524408" y="14020"/>
                  <a:pt x="535460" y="16476"/>
                </a:cubicBezTo>
                <a:cubicBezTo>
                  <a:pt x="549128" y="19513"/>
                  <a:pt x="563366" y="20286"/>
                  <a:pt x="576649" y="24714"/>
                </a:cubicBezTo>
                <a:cubicBezTo>
                  <a:pt x="588299" y="28597"/>
                  <a:pt x="597950" y="37306"/>
                  <a:pt x="609600" y="41189"/>
                </a:cubicBezTo>
                <a:cubicBezTo>
                  <a:pt x="622883" y="45617"/>
                  <a:pt x="637326" y="45580"/>
                  <a:pt x="650789" y="49427"/>
                </a:cubicBezTo>
                <a:cubicBezTo>
                  <a:pt x="675837" y="56584"/>
                  <a:pt x="700216" y="65903"/>
                  <a:pt x="724930" y="74141"/>
                </a:cubicBezTo>
                <a:lnTo>
                  <a:pt x="749643" y="82378"/>
                </a:lnTo>
                <a:cubicBezTo>
                  <a:pt x="757881" y="87870"/>
                  <a:pt x="765501" y="94426"/>
                  <a:pt x="774357" y="98854"/>
                </a:cubicBezTo>
                <a:cubicBezTo>
                  <a:pt x="787583" y="105467"/>
                  <a:pt x="803716" y="106458"/>
                  <a:pt x="815546" y="115330"/>
                </a:cubicBezTo>
                <a:cubicBezTo>
                  <a:pt x="826530" y="123568"/>
                  <a:pt x="832022" y="137297"/>
                  <a:pt x="840260" y="148281"/>
                </a:cubicBezTo>
                <a:cubicBezTo>
                  <a:pt x="865450" y="223859"/>
                  <a:pt x="823346" y="106220"/>
                  <a:pt x="873211" y="205946"/>
                </a:cubicBezTo>
                <a:cubicBezTo>
                  <a:pt x="888775" y="237073"/>
                  <a:pt x="881449" y="310621"/>
                  <a:pt x="881449" y="329514"/>
                </a:cubicBezTo>
              </a:path>
            </a:pathLst>
          </a:custGeom>
          <a:noFill/>
          <a:ln>
            <a:solidFill>
              <a:schemeClr val="tx1"/>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205" name="TextBox 2"/>
          <p:cNvSpPr txBox="1">
            <a:spLocks noChangeArrowheads="1"/>
          </p:cNvSpPr>
          <p:nvPr/>
        </p:nvSpPr>
        <p:spPr bwMode="auto">
          <a:xfrm>
            <a:off x="6243638" y="2741613"/>
            <a:ext cx="183356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600" b="1">
                <a:latin typeface="Franklin Gothic Medium Cond" pitchFamily="34" charset="0"/>
              </a:rPr>
              <a:t>Output frequency response (magnitude)</a:t>
            </a:r>
          </a:p>
        </p:txBody>
      </p:sp>
      <p:sp>
        <p:nvSpPr>
          <p:cNvPr id="8207" name="TextBox 2"/>
          <p:cNvSpPr txBox="1">
            <a:spLocks noChangeArrowheads="1"/>
          </p:cNvSpPr>
          <p:nvPr/>
        </p:nvSpPr>
        <p:spPr bwMode="auto">
          <a:xfrm>
            <a:off x="685799" y="1501775"/>
            <a:ext cx="419100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a:solidFill>
                  <a:srgbClr val="000000"/>
                </a:solidFill>
                <a:latin typeface="Franklin Gothic Medium Cond" pitchFamily="34" charset="0"/>
              </a:rPr>
              <a:t>Now, you can measure frequency response of the </a:t>
            </a:r>
            <a:r>
              <a:rPr lang="en-US" b="1" dirty="0" smtClean="0">
                <a:solidFill>
                  <a:srgbClr val="000000"/>
                </a:solidFill>
                <a:latin typeface="Franklin Gothic Medium Cond" pitchFamily="34" charset="0"/>
              </a:rPr>
              <a:t>X</a:t>
            </a:r>
            <a:r>
              <a:rPr lang="en-US" b="1" baseline="30000" dirty="0" smtClean="0">
                <a:solidFill>
                  <a:srgbClr val="000000"/>
                </a:solidFill>
                <a:latin typeface="Franklin Gothic Medium Cond" pitchFamily="34" charset="0"/>
              </a:rPr>
              <a:t>2</a:t>
            </a:r>
            <a:r>
              <a:rPr lang="en-US" b="1" baseline="-25000" dirty="0" smtClean="0">
                <a:solidFill>
                  <a:srgbClr val="000000"/>
                </a:solidFill>
                <a:latin typeface="Franklin Gothic Medium Cond" pitchFamily="34" charset="0"/>
              </a:rPr>
              <a:t>n</a:t>
            </a:r>
            <a:r>
              <a:rPr lang="en-US" b="1" dirty="0" smtClean="0">
                <a:solidFill>
                  <a:srgbClr val="000000"/>
                </a:solidFill>
                <a:latin typeface="Franklin Gothic Medium Cond" pitchFamily="34" charset="0"/>
              </a:rPr>
              <a:t>(t</a:t>
            </a:r>
            <a:r>
              <a:rPr lang="en-US" b="1" dirty="0">
                <a:solidFill>
                  <a:srgbClr val="000000"/>
                </a:solidFill>
                <a:latin typeface="Franklin Gothic Medium Cond" pitchFamily="34" charset="0"/>
              </a:rPr>
              <a:t>) for every frequency per 1Hz step.   </a:t>
            </a:r>
          </a:p>
        </p:txBody>
      </p:sp>
      <p:sp>
        <p:nvSpPr>
          <p:cNvPr id="8209" name="TextBox 2"/>
          <p:cNvSpPr txBox="1">
            <a:spLocks noChangeArrowheads="1"/>
          </p:cNvSpPr>
          <p:nvPr/>
        </p:nvSpPr>
        <p:spPr bwMode="auto">
          <a:xfrm>
            <a:off x="7239000" y="4135437"/>
            <a:ext cx="4572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600" b="1">
                <a:solidFill>
                  <a:srgbClr val="000000"/>
                </a:solidFill>
                <a:latin typeface="Franklin Gothic Medium Cond" pitchFamily="34" charset="0"/>
              </a:rPr>
              <a:t>Hz   </a:t>
            </a:r>
          </a:p>
        </p:txBody>
      </p:sp>
      <p:sp>
        <p:nvSpPr>
          <p:cNvPr id="8210" name="TextBox 2"/>
          <p:cNvSpPr txBox="1">
            <a:spLocks noChangeArrowheads="1"/>
          </p:cNvSpPr>
          <p:nvPr/>
        </p:nvSpPr>
        <p:spPr bwMode="auto">
          <a:xfrm>
            <a:off x="685799" y="3297238"/>
            <a:ext cx="4033837"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a:solidFill>
                  <a:srgbClr val="000000"/>
                </a:solidFill>
                <a:latin typeface="Franklin Gothic Medium Cond" pitchFamily="34" charset="0"/>
              </a:rPr>
              <a:t>This is basic concept of </a:t>
            </a:r>
            <a:r>
              <a:rPr lang="en-US" b="1" dirty="0">
                <a:solidFill>
                  <a:srgbClr val="FF0000"/>
                </a:solidFill>
                <a:latin typeface="Franklin Gothic Medium Cond" pitchFamily="34" charset="0"/>
              </a:rPr>
              <a:t>“power spectral density or power spectrum </a:t>
            </a:r>
            <a:r>
              <a:rPr lang="en-US" b="1" dirty="0" err="1">
                <a:solidFill>
                  <a:srgbClr val="FF0000"/>
                </a:solidFill>
                <a:latin typeface="Franklin Gothic Medium Cond" pitchFamily="34" charset="0"/>
              </a:rPr>
              <a:t>S</a:t>
            </a:r>
            <a:r>
              <a:rPr lang="en-US" b="1" baseline="-25000" dirty="0" err="1">
                <a:solidFill>
                  <a:srgbClr val="FF0000"/>
                </a:solidFill>
                <a:latin typeface="Franklin Gothic Medium Cond" pitchFamily="34" charset="0"/>
              </a:rPr>
              <a:t>x</a:t>
            </a:r>
            <a:r>
              <a:rPr lang="en-US" b="1" dirty="0">
                <a:solidFill>
                  <a:srgbClr val="FF0000"/>
                </a:solidFill>
                <a:latin typeface="Franklin Gothic Medium Cond" pitchFamily="34" charset="0"/>
              </a:rPr>
              <a:t>(f)” </a:t>
            </a:r>
            <a:r>
              <a:rPr lang="en-US" b="1" dirty="0">
                <a:solidFill>
                  <a:srgbClr val="000000"/>
                </a:solidFill>
                <a:latin typeface="Franklin Gothic Medium Cond" pitchFamily="34" charset="0"/>
              </a:rPr>
              <a:t>of  </a:t>
            </a:r>
            <a:r>
              <a:rPr lang="en-US" b="1" dirty="0" err="1">
                <a:solidFill>
                  <a:srgbClr val="000000"/>
                </a:solidFill>
                <a:latin typeface="Franklin Gothic Medium Cond" pitchFamily="34" charset="0"/>
              </a:rPr>
              <a:t>X</a:t>
            </a:r>
            <a:r>
              <a:rPr lang="en-US" b="1" baseline="-25000" dirty="0" err="1">
                <a:solidFill>
                  <a:srgbClr val="000000"/>
                </a:solidFill>
                <a:latin typeface="Franklin Gothic Medium Cond" pitchFamily="34" charset="0"/>
              </a:rPr>
              <a:t>n</a:t>
            </a:r>
            <a:r>
              <a:rPr lang="en-US" b="1" dirty="0">
                <a:solidFill>
                  <a:srgbClr val="000000"/>
                </a:solidFill>
                <a:latin typeface="Franklin Gothic Medium Cond" pitchFamily="34" charset="0"/>
              </a:rPr>
              <a:t>(t). </a:t>
            </a:r>
          </a:p>
          <a:p>
            <a:pPr marL="285750" indent="-285750" eaLnBrk="1" hangingPunct="1">
              <a:buFont typeface="Wingdings" pitchFamily="2" charset="2"/>
              <a:buChar char="q"/>
            </a:pPr>
            <a:r>
              <a:rPr lang="en-US" b="1" dirty="0">
                <a:solidFill>
                  <a:srgbClr val="000000"/>
                </a:solidFill>
                <a:latin typeface="Franklin Gothic Medium Cond" pitchFamily="34" charset="0"/>
              </a:rPr>
              <a:t>Once </a:t>
            </a:r>
            <a:r>
              <a:rPr lang="en-US" b="1" dirty="0" err="1">
                <a:solidFill>
                  <a:srgbClr val="000000"/>
                </a:solidFill>
                <a:latin typeface="Franklin Gothic Medium Cond" pitchFamily="34" charset="0"/>
              </a:rPr>
              <a:t>S</a:t>
            </a:r>
            <a:r>
              <a:rPr lang="en-US" b="1" baseline="-25000" dirty="0" err="1">
                <a:solidFill>
                  <a:srgbClr val="000000"/>
                </a:solidFill>
                <a:latin typeface="Franklin Gothic Medium Cond" pitchFamily="34" charset="0"/>
              </a:rPr>
              <a:t>x</a:t>
            </a:r>
            <a:r>
              <a:rPr lang="en-US" b="1" dirty="0">
                <a:solidFill>
                  <a:srgbClr val="000000"/>
                </a:solidFill>
                <a:latin typeface="Franklin Gothic Medium Cond" pitchFamily="34" charset="0"/>
              </a:rPr>
              <a:t>(f) is known, power can be calculated by integrating </a:t>
            </a:r>
            <a:r>
              <a:rPr lang="en-US" b="1" dirty="0" err="1">
                <a:solidFill>
                  <a:srgbClr val="000000"/>
                </a:solidFill>
                <a:latin typeface="Franklin Gothic Medium Cond" pitchFamily="34" charset="0"/>
              </a:rPr>
              <a:t>S</a:t>
            </a:r>
            <a:r>
              <a:rPr lang="en-US" b="1" baseline="-25000" dirty="0" err="1">
                <a:solidFill>
                  <a:srgbClr val="000000"/>
                </a:solidFill>
                <a:latin typeface="Franklin Gothic Medium Cond" pitchFamily="34" charset="0"/>
              </a:rPr>
              <a:t>x</a:t>
            </a:r>
            <a:r>
              <a:rPr lang="en-US" b="1" dirty="0">
                <a:solidFill>
                  <a:srgbClr val="000000"/>
                </a:solidFill>
                <a:latin typeface="Franklin Gothic Medium Cond" pitchFamily="34" charset="0"/>
              </a:rPr>
              <a:t>(f) over the frequency band of interest (</a:t>
            </a:r>
            <a:r>
              <a:rPr lang="en-US" b="1" dirty="0" err="1">
                <a:solidFill>
                  <a:srgbClr val="000000"/>
                </a:solidFill>
                <a:latin typeface="Franklin Gothic Medium Cond" pitchFamily="34" charset="0"/>
              </a:rPr>
              <a:t>f</a:t>
            </a:r>
            <a:r>
              <a:rPr lang="en-US" b="1" baseline="-25000" dirty="0" err="1">
                <a:solidFill>
                  <a:srgbClr val="000000"/>
                </a:solidFill>
                <a:latin typeface="Franklin Gothic Medium Cond" pitchFamily="34" charset="0"/>
              </a:rPr>
              <a:t>L</a:t>
            </a:r>
            <a:r>
              <a:rPr lang="en-US" b="1" dirty="0" err="1">
                <a:solidFill>
                  <a:srgbClr val="000000"/>
                </a:solidFill>
                <a:latin typeface="Franklin Gothic Medium Cond" pitchFamily="34" charset="0"/>
              </a:rPr>
              <a:t>-f</a:t>
            </a:r>
            <a:r>
              <a:rPr lang="en-US" b="1" baseline="-25000" dirty="0" err="1">
                <a:solidFill>
                  <a:srgbClr val="000000"/>
                </a:solidFill>
                <a:latin typeface="Franklin Gothic Medium Cond" pitchFamily="34" charset="0"/>
              </a:rPr>
              <a:t>U</a:t>
            </a:r>
            <a:r>
              <a:rPr lang="en-US" b="1" dirty="0">
                <a:solidFill>
                  <a:srgbClr val="000000"/>
                </a:solidFill>
                <a:latin typeface="Franklin Gothic Medium Cond" pitchFamily="34" charset="0"/>
              </a:rPr>
              <a:t>).  </a:t>
            </a:r>
          </a:p>
        </p:txBody>
      </p:sp>
      <p:sp>
        <p:nvSpPr>
          <p:cNvPr id="25" name="TextBox 24"/>
          <p:cNvSpPr txBox="1">
            <a:spLocks noRot="1" noChangeAspect="1" noMove="1" noResize="1" noEditPoints="1" noAdjustHandles="1" noChangeArrowheads="1" noChangeShapeType="1" noTextEdit="1"/>
          </p:cNvSpPr>
          <p:nvPr/>
        </p:nvSpPr>
        <p:spPr>
          <a:xfrm>
            <a:off x="609600" y="4778032"/>
            <a:ext cx="4038600" cy="1206741"/>
          </a:xfrm>
          <a:prstGeom prst="rect">
            <a:avLst/>
          </a:prstGeom>
          <a:blipFill rotWithShape="1">
            <a:blip r:embed="rId9"/>
            <a:stretch>
              <a:fillRect b="-52525"/>
            </a:stretch>
          </a:blipFill>
        </p:spPr>
        <p:txBody>
          <a:bodyPr/>
          <a:lstStyle/>
          <a:p>
            <a:pPr>
              <a:defRPr/>
            </a:pPr>
            <a:r>
              <a:rPr lang="en-US">
                <a:noFill/>
              </a:rPr>
              <a:t> </a:t>
            </a:r>
          </a:p>
        </p:txBody>
      </p:sp>
      <p:sp>
        <p:nvSpPr>
          <p:cNvPr id="26" name="Rectangle 25"/>
          <p:cNvSpPr/>
          <p:nvPr/>
        </p:nvSpPr>
        <p:spPr>
          <a:xfrm>
            <a:off x="2057400" y="5513388"/>
            <a:ext cx="1905000" cy="48101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216" name="TextBox 2"/>
          <p:cNvSpPr txBox="1">
            <a:spLocks noChangeArrowheads="1"/>
          </p:cNvSpPr>
          <p:nvPr/>
        </p:nvSpPr>
        <p:spPr bwMode="auto">
          <a:xfrm>
            <a:off x="4953000" y="4495800"/>
            <a:ext cx="3227387"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600" b="1" dirty="0">
                <a:solidFill>
                  <a:srgbClr val="FF0000"/>
                </a:solidFill>
                <a:latin typeface="Franklin Gothic Medium Cond" pitchFamily="34" charset="0"/>
              </a:rPr>
              <a:t>Power spectral density [V</a:t>
            </a:r>
            <a:r>
              <a:rPr lang="en-US" sz="1600" b="1" baseline="30000" dirty="0">
                <a:solidFill>
                  <a:srgbClr val="FF0000"/>
                </a:solidFill>
                <a:latin typeface="Franklin Gothic Medium Cond" pitchFamily="34" charset="0"/>
              </a:rPr>
              <a:t>2</a:t>
            </a:r>
            <a:r>
              <a:rPr lang="en-US" sz="1600" b="1" dirty="0">
                <a:solidFill>
                  <a:srgbClr val="FF0000"/>
                </a:solidFill>
                <a:latin typeface="Franklin Gothic Medium Cond" pitchFamily="34" charset="0"/>
              </a:rPr>
              <a:t>/Hz] or [A</a:t>
            </a:r>
            <a:r>
              <a:rPr lang="en-US" sz="1600" b="1" baseline="30000" dirty="0">
                <a:solidFill>
                  <a:srgbClr val="FF0000"/>
                </a:solidFill>
                <a:latin typeface="Franklin Gothic Medium Cond" pitchFamily="34" charset="0"/>
              </a:rPr>
              <a:t>2</a:t>
            </a:r>
            <a:r>
              <a:rPr lang="en-US" sz="1600" b="1" dirty="0">
                <a:solidFill>
                  <a:srgbClr val="FF0000"/>
                </a:solidFill>
                <a:latin typeface="Franklin Gothic Medium Cond" pitchFamily="34" charset="0"/>
              </a:rPr>
              <a:t>/Hz]</a:t>
            </a:r>
          </a:p>
        </p:txBody>
      </p:sp>
      <p:sp>
        <p:nvSpPr>
          <p:cNvPr id="8217" name="TextBox 2"/>
          <p:cNvSpPr txBox="1">
            <a:spLocks noChangeArrowheads="1"/>
          </p:cNvSpPr>
          <p:nvPr/>
        </p:nvSpPr>
        <p:spPr bwMode="auto">
          <a:xfrm>
            <a:off x="6324600" y="2030413"/>
            <a:ext cx="4572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600" b="1">
                <a:solidFill>
                  <a:srgbClr val="000000"/>
                </a:solidFill>
                <a:latin typeface="Franklin Gothic Medium Cond" pitchFamily="34" charset="0"/>
              </a:rPr>
              <a:t>Hz   </a:t>
            </a:r>
          </a:p>
        </p:txBody>
      </p:sp>
      <p:sp>
        <p:nvSpPr>
          <p:cNvPr id="2" name="Slide Number Placeholder 1"/>
          <p:cNvSpPr>
            <a:spLocks noGrp="1"/>
          </p:cNvSpPr>
          <p:nvPr>
            <p:ph type="sldNum" sz="quarter" idx="11"/>
          </p:nvPr>
        </p:nvSpPr>
        <p:spPr/>
        <p:txBody>
          <a:bodyPr/>
          <a:lstStyle/>
          <a:p>
            <a:pPr>
              <a:defRPr/>
            </a:pPr>
            <a:fld id="{18299DBC-902B-41D7-A3A4-44EB87A37C73}" type="slidenum">
              <a:rPr lang="en-US" smtClean="0"/>
              <a:pPr>
                <a:defRPr/>
              </a:pPr>
              <a:t>7</a:t>
            </a:fld>
            <a:endParaRPr lang="en-US"/>
          </a:p>
        </p:txBody>
      </p:sp>
      <p:sp>
        <p:nvSpPr>
          <p:cNvPr id="5" name="Rectangle 4"/>
          <p:cNvSpPr/>
          <p:nvPr/>
        </p:nvSpPr>
        <p:spPr>
          <a:xfrm>
            <a:off x="4876800" y="3234722"/>
            <a:ext cx="535724" cy="369332"/>
          </a:xfrm>
          <a:prstGeom prst="rect">
            <a:avLst/>
          </a:prstGeom>
        </p:spPr>
        <p:txBody>
          <a:bodyPr wrap="none">
            <a:spAutoFit/>
          </a:bodyPr>
          <a:lstStyle/>
          <a:p>
            <a:r>
              <a:rPr lang="en-US" b="1" dirty="0" err="1" smtClean="0">
                <a:solidFill>
                  <a:srgbClr val="FF0000"/>
                </a:solidFill>
                <a:latin typeface="Franklin Gothic Medium Cond" pitchFamily="34" charset="0"/>
              </a:rPr>
              <a:t>S</a:t>
            </a:r>
            <a:r>
              <a:rPr lang="en-US" b="1" baseline="-25000" dirty="0" err="1" smtClean="0">
                <a:solidFill>
                  <a:srgbClr val="FF0000"/>
                </a:solidFill>
                <a:latin typeface="Franklin Gothic Medium Cond" pitchFamily="34" charset="0"/>
              </a:rPr>
              <a:t>x</a:t>
            </a:r>
            <a:r>
              <a:rPr lang="en-US" b="1" dirty="0" smtClean="0">
                <a:solidFill>
                  <a:srgbClr val="FF0000"/>
                </a:solidFill>
                <a:latin typeface="Franklin Gothic Medium Cond" pitchFamily="34" charset="0"/>
              </a:rPr>
              <a:t>(f)</a:t>
            </a:r>
            <a:endParaRPr lang="en-US" dirty="0"/>
          </a:p>
        </p:txBody>
      </p:sp>
      <mc:AlternateContent xmlns:mc="http://schemas.openxmlformats.org/markup-compatibility/2006" xmlns:a14="http://schemas.microsoft.com/office/drawing/2010/main">
        <mc:Choice Requires="a14">
          <p:sp>
            <p:nvSpPr>
              <p:cNvPr id="6" name="TextBox 5"/>
              <p:cNvSpPr txBox="1"/>
              <p:nvPr/>
            </p:nvSpPr>
            <p:spPr>
              <a:xfrm>
                <a:off x="2784618" y="2527735"/>
                <a:ext cx="739818" cy="47000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p>
                        <m:sSupPr>
                          <m:ctrlPr>
                            <a:rPr lang="en-US" sz="2400" b="1" i="1" smtClean="0">
                              <a:solidFill>
                                <a:srgbClr val="FF0000"/>
                              </a:solidFill>
                              <a:latin typeface="Cambria Math"/>
                            </a:rPr>
                          </m:ctrlPr>
                        </m:sSupPr>
                        <m:e>
                          <m:d>
                            <m:dPr>
                              <m:ctrlPr>
                                <a:rPr lang="en-US" sz="2400" b="1" i="1" smtClean="0">
                                  <a:solidFill>
                                    <a:srgbClr val="FF0000"/>
                                  </a:solidFill>
                                  <a:latin typeface="Cambria Math"/>
                                </a:rPr>
                              </m:ctrlPr>
                            </m:dPr>
                            <m:e>
                              <m:r>
                                <a:rPr lang="en-US" sz="2400" b="1" i="0" smtClean="0">
                                  <a:solidFill>
                                    <a:srgbClr val="FF0000"/>
                                  </a:solidFill>
                                  <a:latin typeface="Cambria Math"/>
                                  <a:ea typeface="Cambria Math"/>
                                </a:rPr>
                                <m:t>∙</m:t>
                              </m:r>
                            </m:e>
                          </m:d>
                        </m:e>
                        <m:sup>
                          <m:r>
                            <a:rPr lang="en-US" sz="2400" b="1" i="0" smtClean="0">
                              <a:solidFill>
                                <a:srgbClr val="FF0000"/>
                              </a:solidFill>
                              <a:latin typeface="Cambria Math"/>
                            </a:rPr>
                            <m:t>𝟐</m:t>
                          </m:r>
                        </m:sup>
                      </m:sSup>
                    </m:oMath>
                  </m:oMathPara>
                </a14:m>
                <a:endParaRPr lang="en-US" sz="2400" b="1" dirty="0">
                  <a:solidFill>
                    <a:srgbClr val="FF0000"/>
                  </a:solidFill>
                  <a:latin typeface="+mj-lt"/>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2784618" y="2527735"/>
                <a:ext cx="739818" cy="470000"/>
              </a:xfrm>
              <a:prstGeom prst="rect">
                <a:avLst/>
              </a:prstGeom>
              <a:blipFill rotWithShape="1">
                <a:blip r:embed="rId10"/>
                <a:stretch>
                  <a:fillRect/>
                </a:stretch>
              </a:blipFill>
            </p:spPr>
            <p:txBody>
              <a:bodyPr/>
              <a:lstStyle/>
              <a:p>
                <a:r>
                  <a:rPr lang="en-US">
                    <a:noFill/>
                  </a:rPr>
                  <a:t> </a:t>
                </a:r>
              </a:p>
            </p:txBody>
          </p:sp>
        </mc:Fallback>
      </mc:AlternateContent>
      <p:sp>
        <p:nvSpPr>
          <p:cNvPr id="8" name="Right Arrow 7"/>
          <p:cNvSpPr/>
          <p:nvPr/>
        </p:nvSpPr>
        <p:spPr>
          <a:xfrm>
            <a:off x="2678003" y="2698745"/>
            <a:ext cx="192883" cy="207803"/>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ight Arrow 31"/>
          <p:cNvSpPr/>
          <p:nvPr/>
        </p:nvSpPr>
        <p:spPr>
          <a:xfrm>
            <a:off x="3429000" y="2687797"/>
            <a:ext cx="192883" cy="207803"/>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Arrow Connector 11"/>
          <p:cNvCxnSpPr/>
          <p:nvPr/>
        </p:nvCxnSpPr>
        <p:spPr>
          <a:xfrm flipH="1">
            <a:off x="4761338" y="2200660"/>
            <a:ext cx="344062" cy="31394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639762"/>
            <a:ext cx="8686800" cy="655638"/>
          </a:xfrm>
        </p:spPr>
        <p:txBody>
          <a:bodyPr/>
          <a:lstStyle/>
          <a:p>
            <a:r>
              <a:rPr lang="en-US" dirty="0" smtClean="0"/>
              <a:t>Available Power vs. Transducer Power (review)</a:t>
            </a:r>
            <a:endParaRPr lang="en-US" dirty="0"/>
          </a:p>
        </p:txBody>
      </p:sp>
      <p:sp>
        <p:nvSpPr>
          <p:cNvPr id="4" name="TextBox 2"/>
          <p:cNvSpPr txBox="1">
            <a:spLocks noChangeArrowheads="1"/>
          </p:cNvSpPr>
          <p:nvPr/>
        </p:nvSpPr>
        <p:spPr bwMode="auto">
          <a:xfrm>
            <a:off x="1295400" y="1295400"/>
            <a:ext cx="70866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Before continuing further, let’s review available power gain (</a:t>
            </a:r>
            <a:r>
              <a:rPr lang="en-US" b="1" dirty="0" err="1" smtClean="0">
                <a:solidFill>
                  <a:srgbClr val="000000"/>
                </a:solidFill>
                <a:latin typeface="Franklin Gothic Medium Cond" pitchFamily="34" charset="0"/>
              </a:rPr>
              <a:t>P</a:t>
            </a:r>
            <a:r>
              <a:rPr lang="en-US" b="1" baseline="-25000" dirty="0" err="1" smtClean="0">
                <a:solidFill>
                  <a:srgbClr val="000000"/>
                </a:solidFill>
                <a:latin typeface="Franklin Gothic Medium Cond" pitchFamily="34" charset="0"/>
              </a:rPr>
              <a:t>av</a:t>
            </a:r>
            <a:r>
              <a:rPr lang="en-US" b="1" dirty="0" smtClean="0">
                <a:solidFill>
                  <a:srgbClr val="000000"/>
                </a:solidFill>
                <a:latin typeface="Franklin Gothic Medium Cond" pitchFamily="34" charset="0"/>
              </a:rPr>
              <a:t>) and transducer power gain (P</a:t>
            </a:r>
            <a:r>
              <a:rPr lang="en-US" b="1" baseline="-25000" dirty="0" smtClean="0">
                <a:solidFill>
                  <a:srgbClr val="000000"/>
                </a:solidFill>
                <a:latin typeface="Franklin Gothic Medium Cond" pitchFamily="34" charset="0"/>
              </a:rPr>
              <a:t>L</a:t>
            </a:r>
            <a:r>
              <a:rPr lang="en-US" b="1" dirty="0" smtClean="0">
                <a:solidFill>
                  <a:srgbClr val="000000"/>
                </a:solidFill>
                <a:latin typeface="Franklin Gothic Medium Cond" pitchFamily="34" charset="0"/>
              </a:rPr>
              <a:t>)</a:t>
            </a:r>
            <a:endParaRPr lang="en-US" b="1" dirty="0">
              <a:solidFill>
                <a:srgbClr val="000000"/>
              </a:solidFill>
              <a:latin typeface="Franklin Gothic Medium Cond" pitchFamily="34" charset="0"/>
            </a:endParaRPr>
          </a:p>
        </p:txBody>
      </p:sp>
      <p:graphicFrame>
        <p:nvGraphicFramePr>
          <p:cNvPr id="5" name="Object 4"/>
          <p:cNvGraphicFramePr>
            <a:graphicFrameLocks noChangeAspect="1"/>
          </p:cNvGraphicFramePr>
          <p:nvPr>
            <p:extLst>
              <p:ext uri="{D42A27DB-BD31-4B8C-83A1-F6EECF244321}">
                <p14:modId xmlns:p14="http://schemas.microsoft.com/office/powerpoint/2010/main" val="631559400"/>
              </p:ext>
            </p:extLst>
          </p:nvPr>
        </p:nvGraphicFramePr>
        <p:xfrm>
          <a:off x="1447800" y="2362200"/>
          <a:ext cx="1954213" cy="1252423"/>
        </p:xfrm>
        <a:graphic>
          <a:graphicData uri="http://schemas.openxmlformats.org/presentationml/2006/ole">
            <mc:AlternateContent xmlns:mc="http://schemas.openxmlformats.org/markup-compatibility/2006">
              <mc:Choice xmlns:v="urn:schemas-microsoft-com:vml" Requires="v">
                <p:oleObj spid="_x0000_s73803" name="Visio" r:id="rId3" imgW="861994" imgH="552420" progId="Visio.Drawing.11">
                  <p:embed/>
                </p:oleObj>
              </mc:Choice>
              <mc:Fallback>
                <p:oleObj name="Visio" r:id="rId3" imgW="861994" imgH="552420" progId="Visio.Drawing.11">
                  <p:embed/>
                  <p:pic>
                    <p:nvPicPr>
                      <p:cNvPr id="0" name=""/>
                      <p:cNvPicPr/>
                      <p:nvPr/>
                    </p:nvPicPr>
                    <p:blipFill>
                      <a:blip r:embed="rId4"/>
                      <a:stretch>
                        <a:fillRect/>
                      </a:stretch>
                    </p:blipFill>
                    <p:spPr>
                      <a:xfrm>
                        <a:off x="1447800" y="2362200"/>
                        <a:ext cx="1954213" cy="1252423"/>
                      </a:xfrm>
                      <a:prstGeom prst="rect">
                        <a:avLst/>
                      </a:prstGeom>
                    </p:spPr>
                  </p:pic>
                </p:oleObj>
              </mc:Fallback>
            </mc:AlternateContent>
          </a:graphicData>
        </a:graphic>
      </p:graphicFrame>
      <p:cxnSp>
        <p:nvCxnSpPr>
          <p:cNvPr id="7" name="Straight Arrow Connector 6"/>
          <p:cNvCxnSpPr/>
          <p:nvPr/>
        </p:nvCxnSpPr>
        <p:spPr>
          <a:xfrm flipV="1">
            <a:off x="1524000" y="3429000"/>
            <a:ext cx="228600" cy="22860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8" name="TextBox 2"/>
          <p:cNvSpPr txBox="1">
            <a:spLocks noChangeArrowheads="1"/>
          </p:cNvSpPr>
          <p:nvPr/>
        </p:nvSpPr>
        <p:spPr bwMode="auto">
          <a:xfrm>
            <a:off x="1066800" y="3581400"/>
            <a:ext cx="11430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err="1" smtClean="0">
                <a:solidFill>
                  <a:srgbClr val="0000FF"/>
                </a:solidFill>
                <a:latin typeface="Franklin Gothic Medium Cond" pitchFamily="34" charset="0"/>
              </a:rPr>
              <a:t>rms</a:t>
            </a:r>
            <a:r>
              <a:rPr lang="en-US" sz="1600" b="1" dirty="0" smtClean="0">
                <a:solidFill>
                  <a:srgbClr val="0000FF"/>
                </a:solidFill>
                <a:latin typeface="Franklin Gothic Medium Cond" pitchFamily="34" charset="0"/>
              </a:rPr>
              <a:t> value</a:t>
            </a:r>
          </a:p>
        </p:txBody>
      </p:sp>
      <p:sp>
        <p:nvSpPr>
          <p:cNvPr id="9" name="TextBox 2"/>
          <p:cNvSpPr txBox="1">
            <a:spLocks noChangeArrowheads="1"/>
          </p:cNvSpPr>
          <p:nvPr/>
        </p:nvSpPr>
        <p:spPr bwMode="auto">
          <a:xfrm>
            <a:off x="3733800" y="1763759"/>
            <a:ext cx="480060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v"/>
            </a:pPr>
            <a:r>
              <a:rPr lang="en-US" b="1" u="sng" dirty="0" smtClean="0">
                <a:solidFill>
                  <a:srgbClr val="000000"/>
                </a:solidFill>
                <a:latin typeface="Franklin Gothic Medium Cond" pitchFamily="34" charset="0"/>
              </a:rPr>
              <a:t>Available power </a:t>
            </a:r>
            <a:r>
              <a:rPr lang="en-US" b="1" dirty="0" smtClean="0">
                <a:solidFill>
                  <a:srgbClr val="000000"/>
                </a:solidFill>
                <a:latin typeface="Franklin Gothic Medium Cond" pitchFamily="34" charset="0"/>
              </a:rPr>
              <a:t>(</a:t>
            </a:r>
            <a:r>
              <a:rPr lang="en-US" b="1" dirty="0" err="1" smtClean="0">
                <a:solidFill>
                  <a:srgbClr val="000000"/>
                </a:solidFill>
                <a:latin typeface="Franklin Gothic Medium Cond" pitchFamily="34" charset="0"/>
              </a:rPr>
              <a:t>P</a:t>
            </a:r>
            <a:r>
              <a:rPr lang="en-US" b="1" baseline="-25000" dirty="0" err="1" smtClean="0">
                <a:solidFill>
                  <a:srgbClr val="000000"/>
                </a:solidFill>
                <a:latin typeface="Franklin Gothic Medium Cond" pitchFamily="34" charset="0"/>
              </a:rPr>
              <a:t>av</a:t>
            </a:r>
            <a:r>
              <a:rPr lang="en-US" b="1" dirty="0" smtClean="0">
                <a:solidFill>
                  <a:srgbClr val="000000"/>
                </a:solidFill>
                <a:latin typeface="Franklin Gothic Medium Cond" pitchFamily="34" charset="0"/>
              </a:rPr>
              <a:t>)</a:t>
            </a:r>
          </a:p>
          <a:p>
            <a:pPr eaLnBrk="1" hangingPunct="1">
              <a:buFont typeface="Arial" pitchFamily="34" charset="0"/>
              <a:buChar char="•"/>
            </a:pPr>
            <a:r>
              <a:rPr lang="en-US" b="1" dirty="0" smtClean="0">
                <a:solidFill>
                  <a:srgbClr val="000000"/>
                </a:solidFill>
                <a:latin typeface="Franklin Gothic Medium Cond" pitchFamily="34" charset="0"/>
              </a:rPr>
              <a:t>The possible maximum power deliverable to a load</a:t>
            </a:r>
          </a:p>
          <a:p>
            <a:pPr eaLnBrk="1" hangingPunct="1">
              <a:buFont typeface="Arial" pitchFamily="34" charset="0"/>
              <a:buChar char="•"/>
            </a:pPr>
            <a:r>
              <a:rPr lang="en-US" b="1" dirty="0" smtClean="0">
                <a:solidFill>
                  <a:srgbClr val="000000"/>
                </a:solidFill>
                <a:latin typeface="Franklin Gothic Medium Cond" pitchFamily="34" charset="0"/>
              </a:rPr>
              <a:t>Happens when </a:t>
            </a:r>
            <a:r>
              <a:rPr lang="en-US" b="1" dirty="0" err="1" smtClean="0">
                <a:solidFill>
                  <a:srgbClr val="000000"/>
                </a:solidFill>
                <a:latin typeface="Franklin Gothic Medium Cond" pitchFamily="34" charset="0"/>
              </a:rPr>
              <a:t>R</a:t>
            </a:r>
            <a:r>
              <a:rPr lang="en-US" b="1" baseline="-25000" dirty="0" err="1" smtClean="0">
                <a:solidFill>
                  <a:srgbClr val="000000"/>
                </a:solidFill>
                <a:latin typeface="Franklin Gothic Medium Cond" pitchFamily="34" charset="0"/>
              </a:rPr>
              <a:t>s</a:t>
            </a:r>
            <a:r>
              <a:rPr lang="en-US" b="1" dirty="0" smtClean="0">
                <a:solidFill>
                  <a:srgbClr val="000000"/>
                </a:solidFill>
                <a:latin typeface="Franklin Gothic Medium Cond" pitchFamily="34" charset="0"/>
              </a:rPr>
              <a:t>=R</a:t>
            </a:r>
            <a:r>
              <a:rPr lang="en-US" b="1" baseline="-25000" dirty="0" smtClean="0">
                <a:solidFill>
                  <a:srgbClr val="000000"/>
                </a:solidFill>
                <a:latin typeface="Franklin Gothic Medium Cond" pitchFamily="34" charset="0"/>
              </a:rPr>
              <a:t>L</a:t>
            </a:r>
            <a:r>
              <a:rPr lang="en-US" b="1" dirty="0" smtClean="0">
                <a:solidFill>
                  <a:srgbClr val="000000"/>
                </a:solidFill>
                <a:latin typeface="Franklin Gothic Medium Cond" pitchFamily="34" charset="0"/>
              </a:rPr>
              <a:t> (matched condition). </a:t>
            </a:r>
          </a:p>
          <a:p>
            <a:pPr marL="0" indent="0" eaLnBrk="1" hangingPunct="1"/>
            <a:r>
              <a:rPr lang="en-US" b="1" dirty="0" smtClean="0">
                <a:solidFill>
                  <a:srgbClr val="000000"/>
                </a:solidFill>
                <a:latin typeface="Franklin Gothic Medium Cond" pitchFamily="34" charset="0"/>
              </a:rPr>
              <a:t>  </a:t>
            </a:r>
            <a:endParaRPr lang="en-US" b="1"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10" name="TextBox 9"/>
              <p:cNvSpPr txBox="1"/>
              <p:nvPr/>
            </p:nvSpPr>
            <p:spPr>
              <a:xfrm>
                <a:off x="4114800" y="2667000"/>
                <a:ext cx="1028700" cy="636906"/>
              </a:xfrm>
              <a:prstGeom prst="rect">
                <a:avLst/>
              </a:prstGeom>
              <a:noFill/>
            </p:spPr>
            <p:txBody>
              <a:bodyPr wrap="square" rtlCol="0">
                <a:spAutoFit/>
              </a:bodyPr>
              <a:lstStyle/>
              <a:p>
                <a14:m>
                  <m:oMath xmlns:m="http://schemas.openxmlformats.org/officeDocument/2006/math">
                    <m:sSub>
                      <m:sSubPr>
                        <m:ctrlPr>
                          <a:rPr lang="en-US" sz="1600" b="1" i="1" dirty="0" smtClean="0">
                            <a:solidFill>
                              <a:schemeClr val="tx1"/>
                            </a:solidFill>
                            <a:latin typeface="Cambria Math"/>
                          </a:rPr>
                        </m:ctrlPr>
                      </m:sSubPr>
                      <m:e>
                        <m:r>
                          <a:rPr lang="en-US" sz="1600" b="1" i="0" dirty="0" smtClean="0">
                            <a:solidFill>
                              <a:schemeClr val="tx1"/>
                            </a:solidFill>
                            <a:latin typeface="Cambria Math"/>
                          </a:rPr>
                          <m:t>𝐏</m:t>
                        </m:r>
                      </m:e>
                      <m:sub>
                        <m:r>
                          <a:rPr lang="en-US" sz="1600" b="1" i="0" dirty="0" smtClean="0">
                            <a:solidFill>
                              <a:schemeClr val="tx1"/>
                            </a:solidFill>
                            <a:latin typeface="Cambria Math"/>
                          </a:rPr>
                          <m:t>𝐚𝐯</m:t>
                        </m:r>
                      </m:sub>
                    </m:sSub>
                  </m:oMath>
                </a14:m>
                <a:r>
                  <a:rPr lang="en-US" sz="1600" b="1" dirty="0">
                    <a:solidFill>
                      <a:schemeClr val="tx1"/>
                    </a:solidFill>
                    <a:latin typeface="Cambria Math"/>
                  </a:rPr>
                  <a:t>=</a:t>
                </a:r>
                <a:r>
                  <a:rPr lang="en-US" sz="1600" b="1" dirty="0">
                    <a:solidFill>
                      <a:srgbClr val="000000"/>
                    </a:solidFill>
                    <a:ea typeface="Cambria Math"/>
                  </a:rPr>
                  <a:t> </a:t>
                </a:r>
                <a14:m>
                  <m:oMath xmlns:m="http://schemas.openxmlformats.org/officeDocument/2006/math">
                    <m:f>
                      <m:fPr>
                        <m:ctrlPr>
                          <a:rPr lang="en-US" sz="2000" b="1" i="1">
                            <a:solidFill>
                              <a:srgbClr val="000000"/>
                            </a:solidFill>
                            <a:latin typeface="Cambria Math"/>
                            <a:ea typeface="Cambria Math"/>
                          </a:rPr>
                        </m:ctrlPr>
                      </m:fPr>
                      <m:num>
                        <m:sSup>
                          <m:sSupPr>
                            <m:ctrlPr>
                              <a:rPr lang="en-US" sz="2000" b="1" i="1" smtClean="0">
                                <a:solidFill>
                                  <a:srgbClr val="000000"/>
                                </a:solidFill>
                                <a:latin typeface="Cambria Math"/>
                                <a:ea typeface="Cambria Math"/>
                              </a:rPr>
                            </m:ctrlPr>
                          </m:sSupPr>
                          <m:e>
                            <m:sSub>
                              <m:sSubPr>
                                <m:ctrlPr>
                                  <a:rPr lang="en-US" sz="2000" b="1" i="1" dirty="0" smtClean="0">
                                    <a:solidFill>
                                      <a:schemeClr val="tx1"/>
                                    </a:solidFill>
                                    <a:latin typeface="Cambria Math"/>
                                  </a:rPr>
                                </m:ctrlPr>
                              </m:sSubPr>
                              <m:e>
                                <m:r>
                                  <a:rPr lang="en-US" sz="2000" b="1" i="0" dirty="0" smtClean="0">
                                    <a:solidFill>
                                      <a:schemeClr val="tx1"/>
                                    </a:solidFill>
                                    <a:latin typeface="Cambria Math"/>
                                  </a:rPr>
                                  <m:t>𝐕</m:t>
                                </m:r>
                              </m:e>
                              <m:sub>
                                <m:r>
                                  <a:rPr lang="en-US" sz="2000" b="1" i="0" dirty="0" smtClean="0">
                                    <a:solidFill>
                                      <a:schemeClr val="tx1"/>
                                    </a:solidFill>
                                    <a:latin typeface="Cambria Math"/>
                                  </a:rPr>
                                  <m:t>𝐬</m:t>
                                </m:r>
                              </m:sub>
                            </m:sSub>
                          </m:e>
                          <m:sup>
                            <m:r>
                              <a:rPr lang="en-US" sz="2000" b="1" i="1" smtClean="0">
                                <a:solidFill>
                                  <a:srgbClr val="000000"/>
                                </a:solidFill>
                                <a:latin typeface="Cambria Math"/>
                                <a:ea typeface="Cambria Math"/>
                              </a:rPr>
                              <m:t>𝟐</m:t>
                            </m:r>
                          </m:sup>
                        </m:sSup>
                      </m:num>
                      <m:den>
                        <m:r>
                          <a:rPr lang="en-US" sz="2000" b="1" i="0" dirty="0" smtClean="0">
                            <a:solidFill>
                              <a:schemeClr val="tx1"/>
                            </a:solidFill>
                            <a:latin typeface="Cambria Math"/>
                          </a:rPr>
                          <m:t>𝟒</m:t>
                        </m:r>
                        <m:sSub>
                          <m:sSubPr>
                            <m:ctrlPr>
                              <a:rPr lang="en-US" sz="2000" b="1" i="1" dirty="0">
                                <a:solidFill>
                                  <a:schemeClr val="tx1"/>
                                </a:solidFill>
                                <a:latin typeface="Cambria Math"/>
                              </a:rPr>
                            </m:ctrlPr>
                          </m:sSubPr>
                          <m:e>
                            <m:r>
                              <a:rPr lang="en-US" sz="2000" b="1" dirty="0">
                                <a:solidFill>
                                  <a:schemeClr val="tx1"/>
                                </a:solidFill>
                                <a:latin typeface="Cambria Math"/>
                              </a:rPr>
                              <m:t>𝐑</m:t>
                            </m:r>
                          </m:e>
                          <m:sub>
                            <m:r>
                              <a:rPr lang="en-US" sz="2000" b="1" i="0" dirty="0" smtClean="0">
                                <a:solidFill>
                                  <a:schemeClr val="tx1"/>
                                </a:solidFill>
                                <a:latin typeface="Cambria Math"/>
                              </a:rPr>
                              <m:t>𝐬</m:t>
                            </m:r>
                          </m:sub>
                        </m:sSub>
                      </m:den>
                    </m:f>
                  </m:oMath>
                </a14:m>
                <a:endParaRPr lang="en-US" sz="1600" b="1" dirty="0" smtClean="0">
                  <a:solidFill>
                    <a:schemeClr val="tx1"/>
                  </a:solidFill>
                </a:endParaRPr>
              </a:p>
            </p:txBody>
          </p:sp>
        </mc:Choice>
        <mc:Fallback xmlns="">
          <p:sp>
            <p:nvSpPr>
              <p:cNvPr id="10" name="TextBox 9"/>
              <p:cNvSpPr txBox="1">
                <a:spLocks noRot="1" noChangeAspect="1" noMove="1" noResize="1" noEditPoints="1" noAdjustHandles="1" noChangeArrowheads="1" noChangeShapeType="1" noTextEdit="1"/>
              </p:cNvSpPr>
              <p:nvPr/>
            </p:nvSpPr>
            <p:spPr>
              <a:xfrm>
                <a:off x="4114800" y="2667000"/>
                <a:ext cx="1028700" cy="636906"/>
              </a:xfrm>
              <a:prstGeom prst="rect">
                <a:avLst/>
              </a:prstGeom>
              <a:blipFill rotWithShape="1">
                <a:blip r:embed="rId5"/>
                <a:stretch>
                  <a:fillRect/>
                </a:stretch>
              </a:blipFill>
            </p:spPr>
            <p:txBody>
              <a:bodyPr/>
              <a:lstStyle/>
              <a:p>
                <a:r>
                  <a:rPr lang="en-US">
                    <a:noFill/>
                  </a:rPr>
                  <a:t> </a:t>
                </a:r>
              </a:p>
            </p:txBody>
          </p:sp>
        </mc:Fallback>
      </mc:AlternateContent>
      <p:sp>
        <p:nvSpPr>
          <p:cNvPr id="11" name="TextBox 2"/>
          <p:cNvSpPr txBox="1">
            <a:spLocks noChangeArrowheads="1"/>
          </p:cNvSpPr>
          <p:nvPr/>
        </p:nvSpPr>
        <p:spPr bwMode="auto">
          <a:xfrm>
            <a:off x="3733800" y="3276600"/>
            <a:ext cx="48006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Arial" pitchFamily="34" charset="0"/>
              <a:buChar char="•"/>
            </a:pPr>
            <a:r>
              <a:rPr lang="en-US" b="1" dirty="0" smtClean="0">
                <a:solidFill>
                  <a:srgbClr val="000000"/>
                </a:solidFill>
                <a:latin typeface="Franklin Gothic Medium Cond" pitchFamily="34" charset="0"/>
              </a:rPr>
              <a:t>Depends on source impedance only.   </a:t>
            </a:r>
            <a:endParaRPr lang="en-US" b="1" dirty="0">
              <a:solidFill>
                <a:srgbClr val="000000"/>
              </a:solidFill>
              <a:latin typeface="Franklin Gothic Medium Cond" pitchFamily="34" charset="0"/>
            </a:endParaRPr>
          </a:p>
        </p:txBody>
      </p:sp>
      <p:sp>
        <p:nvSpPr>
          <p:cNvPr id="12" name="TextBox 2"/>
          <p:cNvSpPr txBox="1">
            <a:spLocks noChangeArrowheads="1"/>
          </p:cNvSpPr>
          <p:nvPr/>
        </p:nvSpPr>
        <p:spPr bwMode="auto">
          <a:xfrm>
            <a:off x="3733800" y="3733800"/>
            <a:ext cx="48006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v"/>
            </a:pPr>
            <a:r>
              <a:rPr lang="en-US" b="1" u="sng" dirty="0" smtClean="0">
                <a:solidFill>
                  <a:srgbClr val="000000"/>
                </a:solidFill>
                <a:latin typeface="Franklin Gothic Medium Cond" pitchFamily="34" charset="0"/>
              </a:rPr>
              <a:t>Transducer power </a:t>
            </a:r>
            <a:r>
              <a:rPr lang="en-US" b="1" dirty="0" smtClean="0">
                <a:solidFill>
                  <a:srgbClr val="000000"/>
                </a:solidFill>
                <a:latin typeface="Franklin Gothic Medium Cond" pitchFamily="34" charset="0"/>
              </a:rPr>
              <a:t>(P</a:t>
            </a:r>
            <a:r>
              <a:rPr lang="en-US" b="1" baseline="-25000" dirty="0" smtClean="0">
                <a:solidFill>
                  <a:srgbClr val="000000"/>
                </a:solidFill>
                <a:latin typeface="Franklin Gothic Medium Cond" pitchFamily="34" charset="0"/>
              </a:rPr>
              <a:t>L</a:t>
            </a:r>
            <a:r>
              <a:rPr lang="en-US" b="1" dirty="0" smtClean="0">
                <a:solidFill>
                  <a:srgbClr val="000000"/>
                </a:solidFill>
                <a:latin typeface="Franklin Gothic Medium Cond" pitchFamily="34" charset="0"/>
              </a:rPr>
              <a:t>)</a:t>
            </a:r>
          </a:p>
          <a:p>
            <a:pPr eaLnBrk="1" hangingPunct="1">
              <a:buFont typeface="Arial" pitchFamily="34" charset="0"/>
              <a:buChar char="•"/>
            </a:pPr>
            <a:r>
              <a:rPr lang="en-US" b="1" dirty="0" smtClean="0">
                <a:solidFill>
                  <a:srgbClr val="000000"/>
                </a:solidFill>
                <a:latin typeface="Franklin Gothic Medium Cond" pitchFamily="34" charset="0"/>
              </a:rPr>
              <a:t>Actual power delivered to a load  </a:t>
            </a:r>
            <a:endParaRPr lang="en-US" b="1"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13" name="TextBox 12"/>
              <p:cNvSpPr txBox="1"/>
              <p:nvPr/>
            </p:nvSpPr>
            <p:spPr>
              <a:xfrm>
                <a:off x="4114800" y="4343400"/>
                <a:ext cx="2971800" cy="671209"/>
              </a:xfrm>
              <a:prstGeom prst="rect">
                <a:avLst/>
              </a:prstGeom>
              <a:noFill/>
            </p:spPr>
            <p:txBody>
              <a:bodyPr wrap="square" rtlCol="0">
                <a:spAutoFit/>
              </a:bodyPr>
              <a:lstStyle/>
              <a:p>
                <a14:m>
                  <m:oMath xmlns:m="http://schemas.openxmlformats.org/officeDocument/2006/math">
                    <m:sSub>
                      <m:sSubPr>
                        <m:ctrlPr>
                          <a:rPr lang="en-US" sz="1600" b="1" i="1" dirty="0" smtClean="0">
                            <a:solidFill>
                              <a:schemeClr val="tx1"/>
                            </a:solidFill>
                            <a:latin typeface="Cambria Math"/>
                          </a:rPr>
                        </m:ctrlPr>
                      </m:sSubPr>
                      <m:e>
                        <m:r>
                          <a:rPr lang="en-US" sz="1600" b="1" i="0" dirty="0" smtClean="0">
                            <a:solidFill>
                              <a:schemeClr val="tx1"/>
                            </a:solidFill>
                            <a:latin typeface="Cambria Math"/>
                          </a:rPr>
                          <m:t>𝐏</m:t>
                        </m:r>
                      </m:e>
                      <m:sub>
                        <m:r>
                          <a:rPr lang="en-US" sz="1600" b="1" i="0" dirty="0" smtClean="0">
                            <a:solidFill>
                              <a:schemeClr val="tx1"/>
                            </a:solidFill>
                            <a:latin typeface="Cambria Math"/>
                          </a:rPr>
                          <m:t>𝐋</m:t>
                        </m:r>
                      </m:sub>
                    </m:sSub>
                  </m:oMath>
                </a14:m>
                <a:r>
                  <a:rPr lang="en-US" sz="1600" b="1" dirty="0">
                    <a:solidFill>
                      <a:schemeClr val="tx1"/>
                    </a:solidFill>
                    <a:latin typeface="Cambria Math"/>
                  </a:rPr>
                  <a:t>=</a:t>
                </a:r>
                <a:r>
                  <a:rPr lang="en-US" sz="1600" b="1" dirty="0">
                    <a:solidFill>
                      <a:srgbClr val="000000"/>
                    </a:solidFill>
                    <a:ea typeface="Cambria Math"/>
                  </a:rPr>
                  <a:t> </a:t>
                </a:r>
                <a14:m>
                  <m:oMath xmlns:m="http://schemas.openxmlformats.org/officeDocument/2006/math">
                    <m:sSup>
                      <m:sSupPr>
                        <m:ctrlPr>
                          <a:rPr lang="en-US" sz="2000" b="1" i="1" smtClean="0">
                            <a:solidFill>
                              <a:srgbClr val="000000"/>
                            </a:solidFill>
                            <a:latin typeface="Cambria Math"/>
                            <a:ea typeface="Cambria Math"/>
                          </a:rPr>
                        </m:ctrlPr>
                      </m:sSupPr>
                      <m:e>
                        <m:d>
                          <m:dPr>
                            <m:ctrlPr>
                              <a:rPr lang="en-US" sz="2000" b="1" i="1">
                                <a:solidFill>
                                  <a:srgbClr val="000000"/>
                                </a:solidFill>
                                <a:latin typeface="Cambria Math"/>
                                <a:ea typeface="Cambria Math"/>
                              </a:rPr>
                            </m:ctrlPr>
                          </m:dPr>
                          <m:e>
                            <m:f>
                              <m:fPr>
                                <m:ctrlPr>
                                  <a:rPr lang="en-US" sz="2000" b="1" i="1">
                                    <a:solidFill>
                                      <a:srgbClr val="000000"/>
                                    </a:solidFill>
                                    <a:latin typeface="Cambria Math"/>
                                    <a:ea typeface="Cambria Math"/>
                                  </a:rPr>
                                </m:ctrlPr>
                              </m:fPr>
                              <m:num>
                                <m:sSub>
                                  <m:sSubPr>
                                    <m:ctrlPr>
                                      <a:rPr lang="en-US" sz="2000" b="1" i="1" dirty="0" smtClean="0">
                                        <a:solidFill>
                                          <a:schemeClr val="tx1"/>
                                        </a:solidFill>
                                        <a:latin typeface="Cambria Math"/>
                                      </a:rPr>
                                    </m:ctrlPr>
                                  </m:sSubPr>
                                  <m:e>
                                    <m:r>
                                      <a:rPr lang="en-US" sz="2000" b="1" dirty="0">
                                        <a:solidFill>
                                          <a:schemeClr val="tx1"/>
                                        </a:solidFill>
                                        <a:latin typeface="Cambria Math"/>
                                      </a:rPr>
                                      <m:t>𝐑</m:t>
                                    </m:r>
                                  </m:e>
                                  <m:sub>
                                    <m:r>
                                      <a:rPr lang="en-US" sz="2000" b="1" i="0" dirty="0" smtClean="0">
                                        <a:solidFill>
                                          <a:schemeClr val="tx1"/>
                                        </a:solidFill>
                                        <a:latin typeface="Cambria Math"/>
                                      </a:rPr>
                                      <m:t>𝐋</m:t>
                                    </m:r>
                                  </m:sub>
                                </m:sSub>
                              </m:num>
                              <m:den>
                                <m:sSub>
                                  <m:sSubPr>
                                    <m:ctrlPr>
                                      <a:rPr lang="en-US" sz="2000" b="1" i="1" dirty="0" smtClean="0">
                                        <a:solidFill>
                                          <a:schemeClr val="tx1"/>
                                        </a:solidFill>
                                        <a:latin typeface="Cambria Math"/>
                                      </a:rPr>
                                    </m:ctrlPr>
                                  </m:sSubPr>
                                  <m:e>
                                    <m:r>
                                      <a:rPr lang="en-US" sz="2000" b="1" dirty="0">
                                        <a:solidFill>
                                          <a:schemeClr val="tx1"/>
                                        </a:solidFill>
                                        <a:latin typeface="Cambria Math"/>
                                      </a:rPr>
                                      <m:t>𝐑</m:t>
                                    </m:r>
                                  </m:e>
                                  <m:sub>
                                    <m:r>
                                      <a:rPr lang="en-US" sz="2000" b="1" i="0" dirty="0" smtClean="0">
                                        <a:solidFill>
                                          <a:schemeClr val="tx1"/>
                                        </a:solidFill>
                                        <a:latin typeface="Cambria Math"/>
                                      </a:rPr>
                                      <m:t>𝐬</m:t>
                                    </m:r>
                                  </m:sub>
                                </m:sSub>
                                <m:r>
                                  <a:rPr lang="en-US" sz="2000" b="1" i="0" dirty="0" smtClean="0">
                                    <a:solidFill>
                                      <a:schemeClr val="tx1"/>
                                    </a:solidFill>
                                    <a:latin typeface="Cambria Math"/>
                                  </a:rPr>
                                  <m:t>+</m:t>
                                </m:r>
                                <m:sSub>
                                  <m:sSubPr>
                                    <m:ctrlPr>
                                      <a:rPr lang="en-US" sz="2000" b="1" i="1" dirty="0">
                                        <a:solidFill>
                                          <a:schemeClr val="tx1"/>
                                        </a:solidFill>
                                        <a:latin typeface="Cambria Math"/>
                                      </a:rPr>
                                    </m:ctrlPr>
                                  </m:sSubPr>
                                  <m:e>
                                    <m:r>
                                      <a:rPr lang="en-US" sz="2000" b="1" dirty="0">
                                        <a:solidFill>
                                          <a:schemeClr val="tx1"/>
                                        </a:solidFill>
                                        <a:latin typeface="Cambria Math"/>
                                      </a:rPr>
                                      <m:t>𝐑</m:t>
                                    </m:r>
                                  </m:e>
                                  <m:sub>
                                    <m:r>
                                      <a:rPr lang="en-US" sz="2000" b="1" i="0" dirty="0" smtClean="0">
                                        <a:solidFill>
                                          <a:schemeClr val="tx1"/>
                                        </a:solidFill>
                                        <a:latin typeface="Cambria Math"/>
                                      </a:rPr>
                                      <m:t>𝐋</m:t>
                                    </m:r>
                                  </m:sub>
                                </m:sSub>
                              </m:den>
                            </m:f>
                            <m:sSub>
                              <m:sSubPr>
                                <m:ctrlPr>
                                  <a:rPr lang="en-US" sz="2000" b="1" i="1" dirty="0" smtClean="0">
                                    <a:solidFill>
                                      <a:schemeClr val="tx1"/>
                                    </a:solidFill>
                                    <a:latin typeface="Cambria Math"/>
                                  </a:rPr>
                                </m:ctrlPr>
                              </m:sSubPr>
                              <m:e>
                                <m:r>
                                  <a:rPr lang="en-US" sz="2000" b="1" i="0" dirty="0" smtClean="0">
                                    <a:solidFill>
                                      <a:schemeClr val="tx1"/>
                                    </a:solidFill>
                                    <a:latin typeface="Cambria Math"/>
                                  </a:rPr>
                                  <m:t>𝐯</m:t>
                                </m:r>
                              </m:e>
                              <m:sub>
                                <m:r>
                                  <a:rPr lang="en-US" sz="2000" b="1" i="0" dirty="0" smtClean="0">
                                    <a:solidFill>
                                      <a:schemeClr val="tx1"/>
                                    </a:solidFill>
                                    <a:latin typeface="Cambria Math"/>
                                  </a:rPr>
                                  <m:t>𝐬</m:t>
                                </m:r>
                              </m:sub>
                            </m:sSub>
                          </m:e>
                        </m:d>
                      </m:e>
                      <m:sup>
                        <m:r>
                          <a:rPr lang="en-US" sz="2000" b="1" i="1" smtClean="0">
                            <a:solidFill>
                              <a:srgbClr val="000000"/>
                            </a:solidFill>
                            <a:latin typeface="Cambria Math"/>
                            <a:ea typeface="Cambria Math"/>
                          </a:rPr>
                          <m:t>𝟐</m:t>
                        </m:r>
                      </m:sup>
                    </m:sSup>
                    <m:f>
                      <m:fPr>
                        <m:ctrlPr>
                          <a:rPr lang="en-US" sz="2000" b="1" i="1">
                            <a:solidFill>
                              <a:srgbClr val="000000"/>
                            </a:solidFill>
                            <a:latin typeface="Cambria Math"/>
                            <a:ea typeface="Cambria Math"/>
                          </a:rPr>
                        </m:ctrlPr>
                      </m:fPr>
                      <m:num>
                        <m:r>
                          <a:rPr lang="en-US" sz="2000" b="1" i="1" dirty="0" smtClean="0">
                            <a:solidFill>
                              <a:schemeClr val="tx1"/>
                            </a:solidFill>
                            <a:latin typeface="Cambria Math"/>
                          </a:rPr>
                          <m:t>𝟏</m:t>
                        </m:r>
                      </m:num>
                      <m:den>
                        <m:sSub>
                          <m:sSubPr>
                            <m:ctrlPr>
                              <a:rPr lang="en-US" sz="2000" b="1" i="1" dirty="0">
                                <a:solidFill>
                                  <a:schemeClr val="tx1"/>
                                </a:solidFill>
                                <a:latin typeface="Cambria Math"/>
                              </a:rPr>
                            </m:ctrlPr>
                          </m:sSubPr>
                          <m:e>
                            <m:r>
                              <a:rPr lang="en-US" sz="2000" b="1" dirty="0">
                                <a:solidFill>
                                  <a:schemeClr val="tx1"/>
                                </a:solidFill>
                                <a:latin typeface="Cambria Math"/>
                              </a:rPr>
                              <m:t>𝐑</m:t>
                            </m:r>
                          </m:e>
                          <m:sub>
                            <m:r>
                              <a:rPr lang="en-US" sz="2000" b="1" i="0" dirty="0" smtClean="0">
                                <a:solidFill>
                                  <a:schemeClr val="tx1"/>
                                </a:solidFill>
                                <a:latin typeface="Cambria Math"/>
                              </a:rPr>
                              <m:t>𝐋</m:t>
                            </m:r>
                          </m:sub>
                        </m:sSub>
                      </m:den>
                    </m:f>
                  </m:oMath>
                </a14:m>
                <a:endParaRPr lang="en-US" sz="1600" b="1" dirty="0" smtClean="0">
                  <a:solidFill>
                    <a:schemeClr val="tx1"/>
                  </a:solidFill>
                </a:endParaRPr>
              </a:p>
            </p:txBody>
          </p:sp>
        </mc:Choice>
        <mc:Fallback xmlns="">
          <p:sp>
            <p:nvSpPr>
              <p:cNvPr id="13" name="TextBox 12"/>
              <p:cNvSpPr txBox="1">
                <a:spLocks noRot="1" noChangeAspect="1" noMove="1" noResize="1" noEditPoints="1" noAdjustHandles="1" noChangeArrowheads="1" noChangeShapeType="1" noTextEdit="1"/>
              </p:cNvSpPr>
              <p:nvPr/>
            </p:nvSpPr>
            <p:spPr>
              <a:xfrm>
                <a:off x="4114800" y="4343400"/>
                <a:ext cx="2971800" cy="671209"/>
              </a:xfrm>
              <a:prstGeom prst="rect">
                <a:avLst/>
              </a:prstGeom>
              <a:blipFill rotWithShape="1">
                <a:blip r:embed="rId6"/>
                <a:stretch>
                  <a:fillRect/>
                </a:stretch>
              </a:blipFill>
            </p:spPr>
            <p:txBody>
              <a:bodyPr/>
              <a:lstStyle/>
              <a:p>
                <a:r>
                  <a:rPr lang="en-US">
                    <a:noFill/>
                  </a:rPr>
                  <a:t> </a:t>
                </a:r>
              </a:p>
            </p:txBody>
          </p:sp>
        </mc:Fallback>
      </mc:AlternateContent>
      <p:sp>
        <p:nvSpPr>
          <p:cNvPr id="14" name="TextBox 2"/>
          <p:cNvSpPr txBox="1">
            <a:spLocks noChangeArrowheads="1"/>
          </p:cNvSpPr>
          <p:nvPr/>
        </p:nvSpPr>
        <p:spPr bwMode="auto">
          <a:xfrm>
            <a:off x="3733800" y="4964668"/>
            <a:ext cx="48006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Arial" pitchFamily="34" charset="0"/>
              <a:buChar char="•"/>
            </a:pPr>
            <a:r>
              <a:rPr lang="en-US" b="1" dirty="0" smtClean="0">
                <a:solidFill>
                  <a:srgbClr val="000000"/>
                </a:solidFill>
                <a:latin typeface="Franklin Gothic Medium Cond" pitchFamily="34" charset="0"/>
              </a:rPr>
              <a:t>Depends on both source and load impedances.   </a:t>
            </a:r>
            <a:endParaRPr lang="en-US" b="1"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15" name="TextBox 14"/>
              <p:cNvSpPr txBox="1"/>
              <p:nvPr/>
            </p:nvSpPr>
            <p:spPr>
              <a:xfrm>
                <a:off x="4195119" y="5369775"/>
                <a:ext cx="1371600" cy="349326"/>
              </a:xfrm>
              <a:prstGeom prst="rect">
                <a:avLst/>
              </a:prstGeom>
              <a:noFill/>
            </p:spPr>
            <p:txBody>
              <a:bodyPr wrap="square" rtlCol="0">
                <a:spAutoFit/>
              </a:bodyPr>
              <a:lstStyle/>
              <a:p>
                <a14:m>
                  <m:oMath xmlns:m="http://schemas.openxmlformats.org/officeDocument/2006/math">
                    <m:sSub>
                      <m:sSubPr>
                        <m:ctrlPr>
                          <a:rPr lang="en-US" sz="1600" b="1" i="1" dirty="0" smtClean="0">
                            <a:solidFill>
                              <a:schemeClr val="tx1"/>
                            </a:solidFill>
                            <a:latin typeface="Cambria Math"/>
                          </a:rPr>
                        </m:ctrlPr>
                      </m:sSubPr>
                      <m:e>
                        <m:r>
                          <a:rPr lang="en-US" sz="1600" b="1" i="0" dirty="0" smtClean="0">
                            <a:solidFill>
                              <a:schemeClr val="tx1"/>
                            </a:solidFill>
                            <a:latin typeface="Cambria Math"/>
                          </a:rPr>
                          <m:t>𝐏</m:t>
                        </m:r>
                      </m:e>
                      <m:sub>
                        <m:r>
                          <a:rPr lang="en-US" sz="1600" b="1" i="0" dirty="0" smtClean="0">
                            <a:solidFill>
                              <a:schemeClr val="tx1"/>
                            </a:solidFill>
                            <a:latin typeface="Cambria Math"/>
                          </a:rPr>
                          <m:t>𝐋</m:t>
                        </m:r>
                        <m:r>
                          <a:rPr lang="en-US" sz="1600" b="1" i="0" dirty="0" smtClean="0">
                            <a:solidFill>
                              <a:schemeClr val="tx1"/>
                            </a:solidFill>
                            <a:latin typeface="Cambria Math"/>
                          </a:rPr>
                          <m:t>,</m:t>
                        </m:r>
                        <m:r>
                          <a:rPr lang="en-US" sz="1600" b="1" i="0" dirty="0" smtClean="0">
                            <a:solidFill>
                              <a:schemeClr val="tx1"/>
                            </a:solidFill>
                            <a:latin typeface="Cambria Math"/>
                          </a:rPr>
                          <m:t>𝐦𝐚𝐱</m:t>
                        </m:r>
                      </m:sub>
                    </m:sSub>
                  </m:oMath>
                </a14:m>
                <a:r>
                  <a:rPr lang="en-US" sz="1600" b="1" dirty="0">
                    <a:solidFill>
                      <a:schemeClr val="tx1"/>
                    </a:solidFill>
                    <a:latin typeface="Cambria Math"/>
                  </a:rPr>
                  <a:t>=</a:t>
                </a:r>
                <a14:m>
                  <m:oMath xmlns:m="http://schemas.openxmlformats.org/officeDocument/2006/math">
                    <m:sSub>
                      <m:sSubPr>
                        <m:ctrlPr>
                          <a:rPr lang="en-US" sz="1600" b="1" i="1" dirty="0" smtClean="0">
                            <a:solidFill>
                              <a:schemeClr val="tx1"/>
                            </a:solidFill>
                            <a:latin typeface="Cambria Math"/>
                          </a:rPr>
                        </m:ctrlPr>
                      </m:sSubPr>
                      <m:e>
                        <m:r>
                          <a:rPr lang="en-US" sz="1600" b="1" i="0" dirty="0" smtClean="0">
                            <a:solidFill>
                              <a:schemeClr val="tx1"/>
                            </a:solidFill>
                            <a:latin typeface="Cambria Math"/>
                          </a:rPr>
                          <m:t>𝐏</m:t>
                        </m:r>
                      </m:e>
                      <m:sub>
                        <m:r>
                          <a:rPr lang="en-US" sz="1600" b="1" i="0" dirty="0" smtClean="0">
                            <a:solidFill>
                              <a:schemeClr val="tx1"/>
                            </a:solidFill>
                            <a:latin typeface="Cambria Math"/>
                          </a:rPr>
                          <m:t>𝐚𝐯</m:t>
                        </m:r>
                      </m:sub>
                    </m:sSub>
                  </m:oMath>
                </a14:m>
                <a:endParaRPr lang="en-US" sz="1600" b="1" dirty="0" smtClean="0">
                  <a:solidFill>
                    <a:schemeClr val="tx1"/>
                  </a:solidFill>
                </a:endParaRPr>
              </a:p>
            </p:txBody>
          </p:sp>
        </mc:Choice>
        <mc:Fallback xmlns="">
          <p:sp>
            <p:nvSpPr>
              <p:cNvPr id="15" name="TextBox 14"/>
              <p:cNvSpPr txBox="1">
                <a:spLocks noRot="1" noChangeAspect="1" noMove="1" noResize="1" noEditPoints="1" noAdjustHandles="1" noChangeArrowheads="1" noChangeShapeType="1" noTextEdit="1"/>
              </p:cNvSpPr>
              <p:nvPr/>
            </p:nvSpPr>
            <p:spPr>
              <a:xfrm>
                <a:off x="4195119" y="5369775"/>
                <a:ext cx="1371600" cy="349326"/>
              </a:xfrm>
              <a:prstGeom prst="rect">
                <a:avLst/>
              </a:prstGeom>
              <a:blipFill rotWithShape="1">
                <a:blip r:embed="rId7"/>
                <a:stretch>
                  <a:fillRect t="-7018" b="-17544"/>
                </a:stretch>
              </a:blipFill>
            </p:spPr>
            <p:txBody>
              <a:bodyPr/>
              <a:lstStyle/>
              <a:p>
                <a:r>
                  <a:rPr lang="en-US">
                    <a:noFill/>
                  </a:rPr>
                  <a:t> </a:t>
                </a:r>
              </a:p>
            </p:txBody>
          </p:sp>
        </mc:Fallback>
      </mc:AlternateContent>
      <p:sp>
        <p:nvSpPr>
          <p:cNvPr id="16" name="Rectangle 15"/>
          <p:cNvSpPr/>
          <p:nvPr/>
        </p:nvSpPr>
        <p:spPr>
          <a:xfrm>
            <a:off x="4195119" y="5334000"/>
            <a:ext cx="1215081" cy="4572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Slide Number Placeholder 16"/>
          <p:cNvSpPr>
            <a:spLocks noGrp="1"/>
          </p:cNvSpPr>
          <p:nvPr>
            <p:ph type="sldNum" sz="quarter" idx="11"/>
          </p:nvPr>
        </p:nvSpPr>
        <p:spPr/>
        <p:txBody>
          <a:bodyPr/>
          <a:lstStyle/>
          <a:p>
            <a:pPr>
              <a:defRPr/>
            </a:pPr>
            <a:fld id="{18299DBC-902B-41D7-A3A4-44EB87A37C73}" type="slidenum">
              <a:rPr lang="en-US" smtClean="0"/>
              <a:pPr>
                <a:defRPr/>
              </a:pPr>
              <a:t>70</a:t>
            </a:fld>
            <a:endParaRPr lang="en-US"/>
          </a:p>
        </p:txBody>
      </p:sp>
    </p:spTree>
    <p:extLst>
      <p:ext uri="{BB962C8B-B14F-4D97-AF65-F5344CB8AC3E}">
        <p14:creationId xmlns:p14="http://schemas.microsoft.com/office/powerpoint/2010/main" val="1545973258"/>
      </p:ext>
    </p:extLst>
  </p:cSld>
  <p:clrMapOvr>
    <a:masterClrMapping/>
  </p:clrMapOvr>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Available Power Gain (</a:t>
            </a:r>
            <a:r>
              <a:rPr lang="en-US" dirty="0" err="1" smtClean="0"/>
              <a:t>G</a:t>
            </a:r>
            <a:r>
              <a:rPr lang="en-US" baseline="-25000" dirty="0" err="1" smtClean="0"/>
              <a:t>av</a:t>
            </a:r>
            <a:r>
              <a:rPr lang="en-US" dirty="0" smtClean="0"/>
              <a:t>)</a:t>
            </a:r>
            <a:endParaRPr lang="en-US" dirty="0"/>
          </a:p>
        </p:txBody>
      </p:sp>
      <p:sp>
        <p:nvSpPr>
          <p:cNvPr id="4" name="TextBox 2"/>
          <p:cNvSpPr txBox="1">
            <a:spLocks noChangeArrowheads="1"/>
          </p:cNvSpPr>
          <p:nvPr/>
        </p:nvSpPr>
        <p:spPr bwMode="auto">
          <a:xfrm>
            <a:off x="1295400" y="1295400"/>
            <a:ext cx="70866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a:solidFill>
                  <a:srgbClr val="000000"/>
                </a:solidFill>
                <a:latin typeface="Franklin Gothic Medium Cond" pitchFamily="34" charset="0"/>
              </a:rPr>
              <a:t>Let’s calculate available power gain (</a:t>
            </a:r>
            <a:r>
              <a:rPr lang="en-US" b="1" dirty="0" err="1">
                <a:solidFill>
                  <a:srgbClr val="000000"/>
                </a:solidFill>
                <a:latin typeface="Franklin Gothic Medium Cond" pitchFamily="34" charset="0"/>
              </a:rPr>
              <a:t>G</a:t>
            </a:r>
            <a:r>
              <a:rPr lang="en-US" b="1" baseline="-25000" dirty="0" err="1">
                <a:solidFill>
                  <a:srgbClr val="000000"/>
                </a:solidFill>
                <a:latin typeface="Franklin Gothic Medium Cond" pitchFamily="34" charset="0"/>
              </a:rPr>
              <a:t>av</a:t>
            </a:r>
            <a:r>
              <a:rPr lang="en-US" b="1" dirty="0">
                <a:solidFill>
                  <a:srgbClr val="000000"/>
                </a:solidFill>
                <a:latin typeface="Franklin Gothic Medium Cond" pitchFamily="34" charset="0"/>
              </a:rPr>
              <a:t>) in the first stage.</a:t>
            </a:r>
          </a:p>
        </p:txBody>
      </p:sp>
      <p:graphicFrame>
        <p:nvGraphicFramePr>
          <p:cNvPr id="5" name="Object 4"/>
          <p:cNvGraphicFramePr>
            <a:graphicFrameLocks noChangeAspect="1"/>
          </p:cNvGraphicFramePr>
          <p:nvPr>
            <p:extLst>
              <p:ext uri="{D42A27DB-BD31-4B8C-83A1-F6EECF244321}">
                <p14:modId xmlns:p14="http://schemas.microsoft.com/office/powerpoint/2010/main" val="15951755"/>
              </p:ext>
            </p:extLst>
          </p:nvPr>
        </p:nvGraphicFramePr>
        <p:xfrm>
          <a:off x="1447800" y="1676400"/>
          <a:ext cx="6483159" cy="2286000"/>
        </p:xfrm>
        <a:graphic>
          <a:graphicData uri="http://schemas.openxmlformats.org/presentationml/2006/ole">
            <mc:AlternateContent xmlns:mc="http://schemas.openxmlformats.org/markup-compatibility/2006">
              <mc:Choice xmlns:v="urn:schemas-microsoft-com:vml" Requires="v">
                <p:oleObj spid="_x0000_s75846" name="Visio" r:id="rId3" imgW="3899099" imgH="1374840" progId="Visio.Drawing.11">
                  <p:embed/>
                </p:oleObj>
              </mc:Choice>
              <mc:Fallback>
                <p:oleObj name="Visio" r:id="rId3" imgW="3899099" imgH="1374840" progId="Visio.Drawing.11">
                  <p:embed/>
                  <p:pic>
                    <p:nvPicPr>
                      <p:cNvPr id="0" name=""/>
                      <p:cNvPicPr/>
                      <p:nvPr/>
                    </p:nvPicPr>
                    <p:blipFill>
                      <a:blip r:embed="rId4"/>
                      <a:stretch>
                        <a:fillRect/>
                      </a:stretch>
                    </p:blipFill>
                    <p:spPr>
                      <a:xfrm>
                        <a:off x="1447800" y="1676400"/>
                        <a:ext cx="6483159" cy="2286000"/>
                      </a:xfrm>
                      <a:prstGeom prst="rect">
                        <a:avLst/>
                      </a:prstGeom>
                    </p:spPr>
                  </p:pic>
                </p:oleObj>
              </mc:Fallback>
            </mc:AlternateContent>
          </a:graphicData>
        </a:graphic>
      </p:graphicFrame>
      <mc:AlternateContent xmlns:mc="http://schemas.openxmlformats.org/markup-compatibility/2006" xmlns:a14="http://schemas.microsoft.com/office/drawing/2010/main">
        <mc:Choice Requires="a14">
          <p:sp>
            <p:nvSpPr>
              <p:cNvPr id="6" name="TextBox 5"/>
              <p:cNvSpPr txBox="1"/>
              <p:nvPr/>
            </p:nvSpPr>
            <p:spPr>
              <a:xfrm>
                <a:off x="1981200" y="3962400"/>
                <a:ext cx="1371600" cy="526619"/>
              </a:xfrm>
              <a:prstGeom prst="rect">
                <a:avLst/>
              </a:prstGeom>
              <a:noFill/>
            </p:spPr>
            <p:txBody>
              <a:bodyPr wrap="square" rtlCol="0">
                <a:spAutoFit/>
              </a:bodyPr>
              <a:lstStyle/>
              <a:p>
                <a14:m>
                  <m:oMath xmlns:m="http://schemas.openxmlformats.org/officeDocument/2006/math">
                    <m:sSub>
                      <m:sSubPr>
                        <m:ctrlPr>
                          <a:rPr lang="en-US" sz="1600" b="1" i="1" dirty="0">
                            <a:solidFill>
                              <a:srgbClr val="000000"/>
                            </a:solidFill>
                            <a:latin typeface="Cambria Math"/>
                          </a:rPr>
                        </m:ctrlPr>
                      </m:sSubPr>
                      <m:e>
                        <m:r>
                          <a:rPr lang="en-US" sz="1600" b="1" dirty="0">
                            <a:solidFill>
                              <a:srgbClr val="000000"/>
                            </a:solidFill>
                            <a:latin typeface="Cambria Math"/>
                          </a:rPr>
                          <m:t>𝐏</m:t>
                        </m:r>
                      </m:e>
                      <m:sub>
                        <m:r>
                          <a:rPr lang="en-US" sz="1600" b="1" dirty="0">
                            <a:solidFill>
                              <a:srgbClr val="000000"/>
                            </a:solidFill>
                            <a:latin typeface="Cambria Math"/>
                          </a:rPr>
                          <m:t>𝐚𝐯</m:t>
                        </m:r>
                        <m:r>
                          <a:rPr lang="en-US" sz="1600" b="1" i="1" dirty="0">
                            <a:solidFill>
                              <a:srgbClr val="000000"/>
                            </a:solidFill>
                            <a:latin typeface="Cambria Math"/>
                          </a:rPr>
                          <m:t>,</m:t>
                        </m:r>
                        <m:r>
                          <a:rPr lang="en-US" sz="1600" b="1" i="1" dirty="0">
                            <a:solidFill>
                              <a:srgbClr val="000000"/>
                            </a:solidFill>
                            <a:latin typeface="Cambria Math"/>
                          </a:rPr>
                          <m:t>𝒊𝒏</m:t>
                        </m:r>
                      </m:sub>
                    </m:sSub>
                  </m:oMath>
                </a14:m>
                <a:r>
                  <a:rPr lang="en-US" sz="1600" b="1" dirty="0">
                    <a:solidFill>
                      <a:srgbClr val="000000"/>
                    </a:solidFill>
                    <a:latin typeface="Cambria Math"/>
                  </a:rPr>
                  <a:t>=</a:t>
                </a:r>
                <a:r>
                  <a:rPr lang="en-US" sz="1600" b="1" dirty="0">
                    <a:solidFill>
                      <a:srgbClr val="000000"/>
                    </a:solidFill>
                    <a:ea typeface="Cambria Math"/>
                  </a:rPr>
                  <a:t> </a:t>
                </a:r>
                <a14:m>
                  <m:oMath xmlns:m="http://schemas.openxmlformats.org/officeDocument/2006/math">
                    <m:f>
                      <m:fPr>
                        <m:ctrlPr>
                          <a:rPr lang="en-US" sz="1600" b="1" i="1">
                            <a:solidFill>
                              <a:srgbClr val="000000"/>
                            </a:solidFill>
                            <a:latin typeface="Cambria Math"/>
                            <a:ea typeface="Cambria Math"/>
                          </a:rPr>
                        </m:ctrlPr>
                      </m:fPr>
                      <m:num>
                        <m:sSup>
                          <m:sSupPr>
                            <m:ctrlPr>
                              <a:rPr lang="en-US" sz="1600" b="1" i="1">
                                <a:solidFill>
                                  <a:srgbClr val="000000"/>
                                </a:solidFill>
                                <a:latin typeface="Cambria Math"/>
                                <a:ea typeface="Cambria Math"/>
                              </a:rPr>
                            </m:ctrlPr>
                          </m:sSupPr>
                          <m:e>
                            <m:sSub>
                              <m:sSubPr>
                                <m:ctrlPr>
                                  <a:rPr lang="en-US" sz="1600" b="1" i="1" dirty="0">
                                    <a:solidFill>
                                      <a:srgbClr val="000000"/>
                                    </a:solidFill>
                                    <a:latin typeface="Cambria Math"/>
                                  </a:rPr>
                                </m:ctrlPr>
                              </m:sSubPr>
                              <m:e>
                                <m:r>
                                  <a:rPr lang="en-US" sz="1600" b="1" dirty="0">
                                    <a:solidFill>
                                      <a:srgbClr val="000000"/>
                                    </a:solidFill>
                                    <a:latin typeface="Cambria Math"/>
                                  </a:rPr>
                                  <m:t>𝐕</m:t>
                                </m:r>
                              </m:e>
                              <m:sub>
                                <m:r>
                                  <a:rPr lang="en-US" sz="1600" b="1" dirty="0">
                                    <a:solidFill>
                                      <a:srgbClr val="000000"/>
                                    </a:solidFill>
                                    <a:latin typeface="Cambria Math"/>
                                  </a:rPr>
                                  <m:t>𝐬</m:t>
                                </m:r>
                              </m:sub>
                            </m:sSub>
                          </m:e>
                          <m:sup>
                            <m:r>
                              <a:rPr lang="en-US" sz="1600" b="1" i="1">
                                <a:solidFill>
                                  <a:srgbClr val="000000"/>
                                </a:solidFill>
                                <a:latin typeface="Cambria Math"/>
                                <a:ea typeface="Cambria Math"/>
                              </a:rPr>
                              <m:t>𝟐</m:t>
                            </m:r>
                          </m:sup>
                        </m:sSup>
                      </m:num>
                      <m:den>
                        <m:r>
                          <a:rPr lang="en-US" sz="1600" b="1" dirty="0">
                            <a:solidFill>
                              <a:srgbClr val="000000"/>
                            </a:solidFill>
                            <a:latin typeface="Cambria Math"/>
                          </a:rPr>
                          <m:t>𝟒</m:t>
                        </m:r>
                        <m:sSub>
                          <m:sSubPr>
                            <m:ctrlPr>
                              <a:rPr lang="en-US" sz="1600" b="1" i="1" dirty="0">
                                <a:solidFill>
                                  <a:srgbClr val="000000"/>
                                </a:solidFill>
                                <a:latin typeface="Cambria Math"/>
                              </a:rPr>
                            </m:ctrlPr>
                          </m:sSubPr>
                          <m:e>
                            <m:r>
                              <a:rPr lang="en-US" sz="1600" b="1" dirty="0">
                                <a:solidFill>
                                  <a:srgbClr val="000000"/>
                                </a:solidFill>
                                <a:latin typeface="Cambria Math"/>
                              </a:rPr>
                              <m:t>𝐑</m:t>
                            </m:r>
                          </m:e>
                          <m:sub>
                            <m:r>
                              <a:rPr lang="en-US" sz="1600" b="1" dirty="0">
                                <a:solidFill>
                                  <a:srgbClr val="000000"/>
                                </a:solidFill>
                                <a:latin typeface="Cambria Math"/>
                              </a:rPr>
                              <m:t>𝐬</m:t>
                            </m:r>
                          </m:sub>
                        </m:sSub>
                      </m:den>
                    </m:f>
                  </m:oMath>
                </a14:m>
                <a:endParaRPr lang="en-US" sz="1600" b="1" dirty="0">
                  <a:solidFill>
                    <a:srgbClr val="000000"/>
                  </a:solidFill>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1981200" y="3962400"/>
                <a:ext cx="1371600" cy="526619"/>
              </a:xfrm>
              <a:prstGeom prst="rect">
                <a:avLst/>
              </a:prstGeom>
              <a:blipFill rotWithShape="1">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3810000" y="3962400"/>
                <a:ext cx="4572000" cy="539763"/>
              </a:xfrm>
              <a:prstGeom prst="rect">
                <a:avLst/>
              </a:prstGeom>
              <a:noFill/>
            </p:spPr>
            <p:txBody>
              <a:bodyPr wrap="square" rtlCol="0">
                <a:spAutoFit/>
              </a:bodyPr>
              <a:lstStyle/>
              <a:p>
                <a14:m>
                  <m:oMath xmlns:m="http://schemas.openxmlformats.org/officeDocument/2006/math">
                    <m:sSub>
                      <m:sSubPr>
                        <m:ctrlPr>
                          <a:rPr lang="en-US" sz="1600" b="1" i="1" dirty="0">
                            <a:solidFill>
                              <a:srgbClr val="000000"/>
                            </a:solidFill>
                            <a:latin typeface="Cambria Math"/>
                          </a:rPr>
                        </m:ctrlPr>
                      </m:sSubPr>
                      <m:e>
                        <m:r>
                          <a:rPr lang="en-US" sz="1600" b="1" dirty="0">
                            <a:solidFill>
                              <a:srgbClr val="000000"/>
                            </a:solidFill>
                            <a:latin typeface="Cambria Math"/>
                          </a:rPr>
                          <m:t>𝐏</m:t>
                        </m:r>
                      </m:e>
                      <m:sub>
                        <m:r>
                          <a:rPr lang="en-US" sz="1600" b="1" dirty="0">
                            <a:solidFill>
                              <a:srgbClr val="000000"/>
                            </a:solidFill>
                            <a:latin typeface="Cambria Math"/>
                          </a:rPr>
                          <m:t>𝐚𝐯</m:t>
                        </m:r>
                        <m:r>
                          <a:rPr lang="en-US" sz="1600" b="1" i="1" dirty="0">
                            <a:solidFill>
                              <a:srgbClr val="000000"/>
                            </a:solidFill>
                            <a:latin typeface="Cambria Math"/>
                          </a:rPr>
                          <m:t>,</m:t>
                        </m:r>
                        <m:r>
                          <a:rPr lang="en-US" sz="1600" b="1" i="1" dirty="0">
                            <a:solidFill>
                              <a:srgbClr val="000000"/>
                            </a:solidFill>
                            <a:latin typeface="Cambria Math"/>
                          </a:rPr>
                          <m:t>𝒐𝒖𝒕</m:t>
                        </m:r>
                      </m:sub>
                    </m:sSub>
                  </m:oMath>
                </a14:m>
                <a:r>
                  <a:rPr lang="en-US" sz="1600" b="1" dirty="0">
                    <a:solidFill>
                      <a:srgbClr val="000000"/>
                    </a:solidFill>
                    <a:latin typeface="Cambria Math"/>
                  </a:rPr>
                  <a:t>=</a:t>
                </a:r>
                <a:r>
                  <a:rPr lang="en-US" sz="1600" b="1" dirty="0">
                    <a:solidFill>
                      <a:srgbClr val="000000"/>
                    </a:solidFill>
                    <a:ea typeface="Cambria Math"/>
                  </a:rPr>
                  <a:t> </a:t>
                </a:r>
                <a14:m>
                  <m:oMath xmlns:m="http://schemas.openxmlformats.org/officeDocument/2006/math">
                    <m:f>
                      <m:fPr>
                        <m:ctrlPr>
                          <a:rPr lang="en-US" sz="1600" b="1" i="1">
                            <a:solidFill>
                              <a:srgbClr val="000000"/>
                            </a:solidFill>
                            <a:latin typeface="Cambria Math"/>
                            <a:ea typeface="Cambria Math"/>
                          </a:rPr>
                        </m:ctrlPr>
                      </m:fPr>
                      <m:num>
                        <m:sSup>
                          <m:sSupPr>
                            <m:ctrlPr>
                              <a:rPr lang="en-US" sz="1600" b="1" i="1">
                                <a:solidFill>
                                  <a:srgbClr val="000000"/>
                                </a:solidFill>
                                <a:latin typeface="Cambria Math"/>
                                <a:ea typeface="Cambria Math"/>
                              </a:rPr>
                            </m:ctrlPr>
                          </m:sSupPr>
                          <m:e>
                            <m:d>
                              <m:dPr>
                                <m:ctrlPr>
                                  <a:rPr lang="en-US" sz="1600" b="1" i="1">
                                    <a:solidFill>
                                      <a:srgbClr val="000000"/>
                                    </a:solidFill>
                                    <a:latin typeface="Cambria Math"/>
                                    <a:ea typeface="Cambria Math"/>
                                  </a:rPr>
                                </m:ctrlPr>
                              </m:dPr>
                              <m:e>
                                <m:sSub>
                                  <m:sSubPr>
                                    <m:ctrlPr>
                                      <a:rPr lang="en-US" sz="1600" b="1" i="1" dirty="0">
                                        <a:solidFill>
                                          <a:srgbClr val="000000"/>
                                        </a:solidFill>
                                        <a:latin typeface="Cambria Math"/>
                                      </a:rPr>
                                    </m:ctrlPr>
                                  </m:sSubPr>
                                  <m:e>
                                    <m:sSub>
                                      <m:sSubPr>
                                        <m:ctrlPr>
                                          <a:rPr lang="en-US" sz="1600" b="1" i="1" dirty="0">
                                            <a:solidFill>
                                              <a:srgbClr val="000000"/>
                                            </a:solidFill>
                                            <a:latin typeface="Cambria Math"/>
                                          </a:rPr>
                                        </m:ctrlPr>
                                      </m:sSubPr>
                                      <m:e>
                                        <m:r>
                                          <a:rPr lang="en-US" sz="1600" b="1" dirty="0">
                                            <a:solidFill>
                                              <a:srgbClr val="000000"/>
                                            </a:solidFill>
                                            <a:latin typeface="Cambria Math"/>
                                          </a:rPr>
                                          <m:t>𝐀</m:t>
                                        </m:r>
                                      </m:e>
                                      <m:sub>
                                        <m:r>
                                          <a:rPr lang="en-US" sz="1600" b="1" dirty="0">
                                            <a:solidFill>
                                              <a:srgbClr val="000000"/>
                                            </a:solidFill>
                                            <a:latin typeface="Cambria Math"/>
                                          </a:rPr>
                                          <m:t>𝐯𝟏</m:t>
                                        </m:r>
                                      </m:sub>
                                    </m:sSub>
                                    <m:r>
                                      <a:rPr lang="en-US" sz="1600" b="1" dirty="0">
                                        <a:solidFill>
                                          <a:srgbClr val="000000"/>
                                        </a:solidFill>
                                        <a:latin typeface="Cambria Math"/>
                                      </a:rPr>
                                      <m:t>𝐕</m:t>
                                    </m:r>
                                  </m:e>
                                  <m:sub>
                                    <m:r>
                                      <a:rPr lang="en-US" sz="1600" b="1" dirty="0">
                                        <a:solidFill>
                                          <a:srgbClr val="000000"/>
                                        </a:solidFill>
                                        <a:latin typeface="Cambria Math"/>
                                      </a:rPr>
                                      <m:t>𝐢𝐧𝟏</m:t>
                                    </m:r>
                                  </m:sub>
                                </m:sSub>
                              </m:e>
                            </m:d>
                          </m:e>
                          <m:sup>
                            <m:r>
                              <a:rPr lang="en-US" sz="1600" b="1" i="1">
                                <a:solidFill>
                                  <a:srgbClr val="000000"/>
                                </a:solidFill>
                                <a:latin typeface="Cambria Math"/>
                                <a:ea typeface="Cambria Math"/>
                              </a:rPr>
                              <m:t>𝟐</m:t>
                            </m:r>
                          </m:sup>
                        </m:sSup>
                      </m:num>
                      <m:den>
                        <m:r>
                          <a:rPr lang="en-US" sz="1600" b="1" dirty="0">
                            <a:solidFill>
                              <a:srgbClr val="000000"/>
                            </a:solidFill>
                            <a:latin typeface="Cambria Math"/>
                          </a:rPr>
                          <m:t>𝟒</m:t>
                        </m:r>
                        <m:sSub>
                          <m:sSubPr>
                            <m:ctrlPr>
                              <a:rPr lang="en-US" sz="1600" b="1" i="1" dirty="0">
                                <a:solidFill>
                                  <a:srgbClr val="000000"/>
                                </a:solidFill>
                                <a:latin typeface="Cambria Math"/>
                              </a:rPr>
                            </m:ctrlPr>
                          </m:sSubPr>
                          <m:e>
                            <m:r>
                              <a:rPr lang="en-US" sz="1600" b="1" dirty="0">
                                <a:solidFill>
                                  <a:srgbClr val="000000"/>
                                </a:solidFill>
                                <a:latin typeface="Cambria Math"/>
                              </a:rPr>
                              <m:t>𝐑</m:t>
                            </m:r>
                          </m:e>
                          <m:sub>
                            <m:r>
                              <a:rPr lang="en-US" sz="1600" b="1" dirty="0">
                                <a:solidFill>
                                  <a:srgbClr val="000000"/>
                                </a:solidFill>
                                <a:latin typeface="Cambria Math"/>
                              </a:rPr>
                              <m:t>𝐨𝐮𝐭𝟏</m:t>
                            </m:r>
                          </m:sub>
                        </m:sSub>
                      </m:den>
                    </m:f>
                    <m:r>
                      <a:rPr lang="en-US" sz="1600" b="1" i="1">
                        <a:solidFill>
                          <a:srgbClr val="000000"/>
                        </a:solidFill>
                        <a:latin typeface="Cambria Math"/>
                        <a:ea typeface="Cambria Math"/>
                      </a:rPr>
                      <m:t>=</m:t>
                    </m:r>
                    <m:sSup>
                      <m:sSupPr>
                        <m:ctrlPr>
                          <a:rPr lang="en-US" sz="1600" b="1" i="1">
                            <a:solidFill>
                              <a:srgbClr val="000000"/>
                            </a:solidFill>
                            <a:latin typeface="Cambria Math"/>
                            <a:ea typeface="Cambria Math"/>
                          </a:rPr>
                        </m:ctrlPr>
                      </m:sSupPr>
                      <m:e>
                        <m:sSub>
                          <m:sSubPr>
                            <m:ctrlPr>
                              <a:rPr lang="en-US" sz="1600" b="1" i="1" dirty="0">
                                <a:solidFill>
                                  <a:srgbClr val="000000"/>
                                </a:solidFill>
                                <a:latin typeface="Cambria Math"/>
                              </a:rPr>
                            </m:ctrlPr>
                          </m:sSubPr>
                          <m:e>
                            <m:r>
                              <a:rPr lang="en-US" sz="1600" b="1" dirty="0">
                                <a:solidFill>
                                  <a:srgbClr val="000000"/>
                                </a:solidFill>
                                <a:latin typeface="Cambria Math"/>
                              </a:rPr>
                              <m:t>𝐀</m:t>
                            </m:r>
                          </m:e>
                          <m:sub>
                            <m:r>
                              <a:rPr lang="en-US" sz="1600" b="1" dirty="0">
                                <a:solidFill>
                                  <a:srgbClr val="000000"/>
                                </a:solidFill>
                                <a:latin typeface="Cambria Math"/>
                              </a:rPr>
                              <m:t>𝐯𝟏</m:t>
                            </m:r>
                          </m:sub>
                        </m:sSub>
                      </m:e>
                      <m:sup>
                        <m:r>
                          <a:rPr lang="en-US" sz="1600" b="1" i="1">
                            <a:solidFill>
                              <a:srgbClr val="000000"/>
                            </a:solidFill>
                            <a:latin typeface="Cambria Math"/>
                            <a:ea typeface="Cambria Math"/>
                          </a:rPr>
                          <m:t>𝟐</m:t>
                        </m:r>
                      </m:sup>
                    </m:sSup>
                    <m:sSup>
                      <m:sSupPr>
                        <m:ctrlPr>
                          <a:rPr lang="en-US" sz="1600" b="1" i="1">
                            <a:solidFill>
                              <a:srgbClr val="000000"/>
                            </a:solidFill>
                            <a:latin typeface="Cambria Math"/>
                            <a:ea typeface="Cambria Math"/>
                          </a:rPr>
                        </m:ctrlPr>
                      </m:sSupPr>
                      <m:e>
                        <m:d>
                          <m:dPr>
                            <m:ctrlPr>
                              <a:rPr lang="en-US" sz="1600" b="1" i="1">
                                <a:solidFill>
                                  <a:srgbClr val="000000"/>
                                </a:solidFill>
                                <a:latin typeface="Cambria Math"/>
                                <a:ea typeface="Cambria Math"/>
                              </a:rPr>
                            </m:ctrlPr>
                          </m:dPr>
                          <m:e>
                            <m:f>
                              <m:fPr>
                                <m:ctrlPr>
                                  <a:rPr lang="en-US" sz="1600" b="1" i="1">
                                    <a:solidFill>
                                      <a:srgbClr val="000000"/>
                                    </a:solidFill>
                                    <a:latin typeface="Cambria Math"/>
                                    <a:ea typeface="Cambria Math"/>
                                  </a:rPr>
                                </m:ctrlPr>
                              </m:fPr>
                              <m:num>
                                <m:sSub>
                                  <m:sSubPr>
                                    <m:ctrlPr>
                                      <a:rPr lang="en-US" sz="1600" b="1" i="1" dirty="0">
                                        <a:solidFill>
                                          <a:srgbClr val="000000"/>
                                        </a:solidFill>
                                        <a:latin typeface="Cambria Math"/>
                                      </a:rPr>
                                    </m:ctrlPr>
                                  </m:sSubPr>
                                  <m:e>
                                    <m:r>
                                      <a:rPr lang="en-US" sz="1600" b="1" dirty="0">
                                        <a:solidFill>
                                          <a:srgbClr val="000000"/>
                                        </a:solidFill>
                                        <a:latin typeface="Cambria Math"/>
                                      </a:rPr>
                                      <m:t>𝐑</m:t>
                                    </m:r>
                                  </m:e>
                                  <m:sub>
                                    <m:r>
                                      <a:rPr lang="en-US" sz="1600" b="1" dirty="0">
                                        <a:solidFill>
                                          <a:srgbClr val="000000"/>
                                        </a:solidFill>
                                        <a:latin typeface="Cambria Math"/>
                                      </a:rPr>
                                      <m:t>𝐢𝐧𝟏</m:t>
                                    </m:r>
                                  </m:sub>
                                </m:sSub>
                              </m:num>
                              <m:den>
                                <m:sSub>
                                  <m:sSubPr>
                                    <m:ctrlPr>
                                      <a:rPr lang="en-US" sz="1600" b="1" i="1" dirty="0">
                                        <a:solidFill>
                                          <a:srgbClr val="000000"/>
                                        </a:solidFill>
                                        <a:latin typeface="Cambria Math"/>
                                      </a:rPr>
                                    </m:ctrlPr>
                                  </m:sSubPr>
                                  <m:e>
                                    <m:r>
                                      <a:rPr lang="en-US" sz="1600" b="1" dirty="0">
                                        <a:solidFill>
                                          <a:srgbClr val="000000"/>
                                        </a:solidFill>
                                        <a:latin typeface="Cambria Math"/>
                                      </a:rPr>
                                      <m:t>𝐑</m:t>
                                    </m:r>
                                  </m:e>
                                  <m:sub>
                                    <m:r>
                                      <a:rPr lang="en-US" sz="1600" b="1" dirty="0">
                                        <a:solidFill>
                                          <a:srgbClr val="000000"/>
                                        </a:solidFill>
                                        <a:latin typeface="Cambria Math"/>
                                      </a:rPr>
                                      <m:t>𝐬</m:t>
                                    </m:r>
                                  </m:sub>
                                </m:sSub>
                                <m:sSub>
                                  <m:sSubPr>
                                    <m:ctrlPr>
                                      <a:rPr lang="en-US" sz="1600" b="1" i="1" dirty="0">
                                        <a:solidFill>
                                          <a:srgbClr val="000000"/>
                                        </a:solidFill>
                                        <a:latin typeface="Cambria Math"/>
                                      </a:rPr>
                                    </m:ctrlPr>
                                  </m:sSubPr>
                                  <m:e>
                                    <m:r>
                                      <a:rPr lang="en-US" sz="1600" b="1" dirty="0">
                                        <a:solidFill>
                                          <a:srgbClr val="000000"/>
                                        </a:solidFill>
                                        <a:latin typeface="Cambria Math"/>
                                      </a:rPr>
                                      <m:t>+</m:t>
                                    </m:r>
                                    <m:r>
                                      <a:rPr lang="en-US" sz="1600" b="1" dirty="0">
                                        <a:solidFill>
                                          <a:srgbClr val="000000"/>
                                        </a:solidFill>
                                        <a:latin typeface="Cambria Math"/>
                                      </a:rPr>
                                      <m:t>𝐑</m:t>
                                    </m:r>
                                  </m:e>
                                  <m:sub>
                                    <m:r>
                                      <a:rPr lang="en-US" sz="1600" b="1" dirty="0">
                                        <a:solidFill>
                                          <a:srgbClr val="000000"/>
                                        </a:solidFill>
                                        <a:latin typeface="Cambria Math"/>
                                      </a:rPr>
                                      <m:t>𝐢𝐧𝟏</m:t>
                                    </m:r>
                                  </m:sub>
                                </m:sSub>
                              </m:den>
                            </m:f>
                          </m:e>
                        </m:d>
                      </m:e>
                      <m:sup>
                        <m:r>
                          <a:rPr lang="en-US" sz="1600" b="1" i="1">
                            <a:solidFill>
                              <a:srgbClr val="000000"/>
                            </a:solidFill>
                            <a:latin typeface="Cambria Math"/>
                            <a:ea typeface="Cambria Math"/>
                          </a:rPr>
                          <m:t>𝟐</m:t>
                        </m:r>
                      </m:sup>
                    </m:sSup>
                    <m:f>
                      <m:fPr>
                        <m:ctrlPr>
                          <a:rPr lang="en-US" sz="1600" b="1" i="1">
                            <a:solidFill>
                              <a:srgbClr val="000000"/>
                            </a:solidFill>
                            <a:latin typeface="Cambria Math"/>
                            <a:ea typeface="Cambria Math"/>
                          </a:rPr>
                        </m:ctrlPr>
                      </m:fPr>
                      <m:num>
                        <m:sSup>
                          <m:sSupPr>
                            <m:ctrlPr>
                              <a:rPr lang="en-US" sz="1600" b="1" i="1">
                                <a:solidFill>
                                  <a:srgbClr val="000000"/>
                                </a:solidFill>
                                <a:latin typeface="Cambria Math"/>
                                <a:ea typeface="Cambria Math"/>
                              </a:rPr>
                            </m:ctrlPr>
                          </m:sSupPr>
                          <m:e>
                            <m:sSub>
                              <m:sSubPr>
                                <m:ctrlPr>
                                  <a:rPr lang="en-US" sz="1600" b="1" i="1" dirty="0">
                                    <a:solidFill>
                                      <a:srgbClr val="000000"/>
                                    </a:solidFill>
                                    <a:latin typeface="Cambria Math"/>
                                  </a:rPr>
                                </m:ctrlPr>
                              </m:sSubPr>
                              <m:e>
                                <m:r>
                                  <a:rPr lang="en-US" sz="1600" b="1" dirty="0">
                                    <a:solidFill>
                                      <a:srgbClr val="000000"/>
                                    </a:solidFill>
                                    <a:latin typeface="Cambria Math"/>
                                  </a:rPr>
                                  <m:t>𝐕</m:t>
                                </m:r>
                              </m:e>
                              <m:sub>
                                <m:r>
                                  <a:rPr lang="en-US" sz="1600" b="1" dirty="0">
                                    <a:solidFill>
                                      <a:srgbClr val="000000"/>
                                    </a:solidFill>
                                    <a:latin typeface="Cambria Math"/>
                                  </a:rPr>
                                  <m:t>𝐢𝐧𝟏</m:t>
                                </m:r>
                              </m:sub>
                            </m:sSub>
                          </m:e>
                          <m:sup>
                            <m:r>
                              <a:rPr lang="en-US" sz="1600" b="1" i="1">
                                <a:solidFill>
                                  <a:srgbClr val="000000"/>
                                </a:solidFill>
                                <a:latin typeface="Cambria Math"/>
                                <a:ea typeface="Cambria Math"/>
                              </a:rPr>
                              <m:t>𝟐</m:t>
                            </m:r>
                          </m:sup>
                        </m:sSup>
                      </m:num>
                      <m:den>
                        <m:r>
                          <a:rPr lang="en-US" sz="1600" b="1" dirty="0">
                            <a:solidFill>
                              <a:srgbClr val="000000"/>
                            </a:solidFill>
                            <a:latin typeface="Cambria Math"/>
                          </a:rPr>
                          <m:t>𝟒</m:t>
                        </m:r>
                        <m:sSub>
                          <m:sSubPr>
                            <m:ctrlPr>
                              <a:rPr lang="en-US" sz="1600" b="1" i="1" dirty="0">
                                <a:solidFill>
                                  <a:srgbClr val="000000"/>
                                </a:solidFill>
                                <a:latin typeface="Cambria Math"/>
                              </a:rPr>
                            </m:ctrlPr>
                          </m:sSubPr>
                          <m:e>
                            <m:r>
                              <a:rPr lang="en-US" sz="1600" b="1" dirty="0">
                                <a:solidFill>
                                  <a:srgbClr val="000000"/>
                                </a:solidFill>
                                <a:latin typeface="Cambria Math"/>
                              </a:rPr>
                              <m:t>𝐑</m:t>
                            </m:r>
                          </m:e>
                          <m:sub>
                            <m:r>
                              <a:rPr lang="en-US" sz="1600" b="1" dirty="0">
                                <a:solidFill>
                                  <a:srgbClr val="000000"/>
                                </a:solidFill>
                                <a:latin typeface="Cambria Math"/>
                              </a:rPr>
                              <m:t>𝐨𝐮𝐭𝟏</m:t>
                            </m:r>
                          </m:sub>
                        </m:sSub>
                      </m:den>
                    </m:f>
                  </m:oMath>
                </a14:m>
                <a:endParaRPr lang="en-US" sz="1600" b="1" dirty="0">
                  <a:solidFill>
                    <a:srgbClr val="000000"/>
                  </a:solidFill>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3810000" y="3962400"/>
                <a:ext cx="4572000" cy="539763"/>
              </a:xfrm>
              <a:prstGeom prst="rect">
                <a:avLst/>
              </a:prstGeom>
              <a:blipFill rotWithShape="1">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1981200" y="4605955"/>
                <a:ext cx="3657600" cy="613245"/>
              </a:xfrm>
              <a:prstGeom prst="rect">
                <a:avLst/>
              </a:prstGeom>
              <a:noFill/>
            </p:spPr>
            <p:txBody>
              <a:bodyPr wrap="square" rtlCol="0">
                <a:spAutoFit/>
              </a:bodyPr>
              <a:lstStyle/>
              <a:p>
                <a14:m>
                  <m:oMath xmlns:m="http://schemas.openxmlformats.org/officeDocument/2006/math">
                    <m:sSub>
                      <m:sSubPr>
                        <m:ctrlPr>
                          <a:rPr lang="en-US" sz="1600" b="1" i="1" dirty="0">
                            <a:solidFill>
                              <a:srgbClr val="000000"/>
                            </a:solidFill>
                            <a:latin typeface="Cambria Math"/>
                          </a:rPr>
                        </m:ctrlPr>
                      </m:sSubPr>
                      <m:e>
                        <m:r>
                          <a:rPr lang="en-US" sz="1600" b="1" dirty="0">
                            <a:solidFill>
                              <a:srgbClr val="000000"/>
                            </a:solidFill>
                            <a:latin typeface="Cambria Math"/>
                          </a:rPr>
                          <m:t>𝐆</m:t>
                        </m:r>
                      </m:e>
                      <m:sub>
                        <m:r>
                          <a:rPr lang="en-US" sz="1600" b="1" dirty="0">
                            <a:solidFill>
                              <a:srgbClr val="000000"/>
                            </a:solidFill>
                            <a:latin typeface="Cambria Math"/>
                          </a:rPr>
                          <m:t>𝐚𝐯</m:t>
                        </m:r>
                      </m:sub>
                    </m:sSub>
                  </m:oMath>
                </a14:m>
                <a:r>
                  <a:rPr lang="en-US" sz="1600" b="1" dirty="0">
                    <a:solidFill>
                      <a:srgbClr val="000000"/>
                    </a:solidFill>
                    <a:latin typeface="Cambria Math"/>
                  </a:rPr>
                  <a:t>=</a:t>
                </a:r>
                <a:r>
                  <a:rPr lang="en-US" sz="1600" b="1" dirty="0">
                    <a:solidFill>
                      <a:srgbClr val="000000"/>
                    </a:solidFill>
                    <a:ea typeface="Cambria Math"/>
                  </a:rPr>
                  <a:t> </a:t>
                </a:r>
                <a14:m>
                  <m:oMath xmlns:m="http://schemas.openxmlformats.org/officeDocument/2006/math">
                    <m:f>
                      <m:fPr>
                        <m:ctrlPr>
                          <a:rPr lang="en-US" b="1" i="1">
                            <a:solidFill>
                              <a:srgbClr val="000000"/>
                            </a:solidFill>
                            <a:latin typeface="Cambria Math"/>
                            <a:ea typeface="Cambria Math"/>
                          </a:rPr>
                        </m:ctrlPr>
                      </m:fPr>
                      <m:num>
                        <m:sSub>
                          <m:sSubPr>
                            <m:ctrlPr>
                              <a:rPr lang="en-US" b="1" i="1" dirty="0">
                                <a:solidFill>
                                  <a:srgbClr val="000000"/>
                                </a:solidFill>
                                <a:latin typeface="Cambria Math"/>
                              </a:rPr>
                            </m:ctrlPr>
                          </m:sSubPr>
                          <m:e>
                            <m:r>
                              <a:rPr lang="en-US" b="1" dirty="0">
                                <a:solidFill>
                                  <a:srgbClr val="000000"/>
                                </a:solidFill>
                                <a:latin typeface="Cambria Math"/>
                              </a:rPr>
                              <m:t>𝐏</m:t>
                            </m:r>
                          </m:e>
                          <m:sub>
                            <m:r>
                              <a:rPr lang="en-US" b="1" dirty="0">
                                <a:solidFill>
                                  <a:srgbClr val="000000"/>
                                </a:solidFill>
                                <a:latin typeface="Cambria Math"/>
                              </a:rPr>
                              <m:t>𝐚𝐯</m:t>
                            </m:r>
                            <m:r>
                              <a:rPr lang="en-US" b="1" i="1" dirty="0">
                                <a:solidFill>
                                  <a:srgbClr val="000000"/>
                                </a:solidFill>
                                <a:latin typeface="Cambria Math"/>
                              </a:rPr>
                              <m:t>,</m:t>
                            </m:r>
                            <m:r>
                              <a:rPr lang="en-US" b="1" i="1" dirty="0">
                                <a:solidFill>
                                  <a:srgbClr val="000000"/>
                                </a:solidFill>
                                <a:latin typeface="Cambria Math"/>
                              </a:rPr>
                              <m:t>𝒐𝒖𝒕</m:t>
                            </m:r>
                          </m:sub>
                        </m:sSub>
                      </m:num>
                      <m:den>
                        <m:sSub>
                          <m:sSubPr>
                            <m:ctrlPr>
                              <a:rPr lang="en-US" b="1" i="1" dirty="0">
                                <a:solidFill>
                                  <a:srgbClr val="000000"/>
                                </a:solidFill>
                                <a:latin typeface="Cambria Math"/>
                              </a:rPr>
                            </m:ctrlPr>
                          </m:sSubPr>
                          <m:e>
                            <m:r>
                              <a:rPr lang="en-US" b="1" dirty="0">
                                <a:solidFill>
                                  <a:srgbClr val="000000"/>
                                </a:solidFill>
                                <a:latin typeface="Cambria Math"/>
                              </a:rPr>
                              <m:t>𝐏</m:t>
                            </m:r>
                          </m:e>
                          <m:sub>
                            <m:r>
                              <a:rPr lang="en-US" b="1" dirty="0">
                                <a:solidFill>
                                  <a:srgbClr val="000000"/>
                                </a:solidFill>
                                <a:latin typeface="Cambria Math"/>
                              </a:rPr>
                              <m:t>𝐚𝐯</m:t>
                            </m:r>
                            <m:r>
                              <a:rPr lang="en-US" b="1" i="1" dirty="0">
                                <a:solidFill>
                                  <a:srgbClr val="000000"/>
                                </a:solidFill>
                                <a:latin typeface="Cambria Math"/>
                              </a:rPr>
                              <m:t>,</m:t>
                            </m:r>
                            <m:r>
                              <a:rPr lang="en-US" b="1" i="1" dirty="0">
                                <a:solidFill>
                                  <a:srgbClr val="000000"/>
                                </a:solidFill>
                                <a:latin typeface="Cambria Math"/>
                              </a:rPr>
                              <m:t>𝒊𝒏</m:t>
                            </m:r>
                          </m:sub>
                        </m:sSub>
                      </m:den>
                    </m:f>
                    <m:r>
                      <a:rPr lang="en-US" b="1" i="1">
                        <a:solidFill>
                          <a:srgbClr val="000000"/>
                        </a:solidFill>
                        <a:latin typeface="Cambria Math"/>
                        <a:ea typeface="Cambria Math"/>
                      </a:rPr>
                      <m:t>=</m:t>
                    </m:r>
                    <m:sSup>
                      <m:sSupPr>
                        <m:ctrlPr>
                          <a:rPr lang="en-US" b="1" i="1">
                            <a:solidFill>
                              <a:srgbClr val="000000"/>
                            </a:solidFill>
                            <a:latin typeface="Cambria Math"/>
                            <a:ea typeface="Cambria Math"/>
                          </a:rPr>
                        </m:ctrlPr>
                      </m:sSupPr>
                      <m:e>
                        <m:sSub>
                          <m:sSubPr>
                            <m:ctrlPr>
                              <a:rPr lang="en-US" b="1" i="1" dirty="0">
                                <a:solidFill>
                                  <a:srgbClr val="000000"/>
                                </a:solidFill>
                                <a:latin typeface="Cambria Math"/>
                              </a:rPr>
                            </m:ctrlPr>
                          </m:sSubPr>
                          <m:e>
                            <m:r>
                              <a:rPr lang="en-US" b="1" dirty="0">
                                <a:solidFill>
                                  <a:srgbClr val="000000"/>
                                </a:solidFill>
                                <a:latin typeface="Cambria Math"/>
                              </a:rPr>
                              <m:t>𝐀</m:t>
                            </m:r>
                          </m:e>
                          <m:sub>
                            <m:r>
                              <a:rPr lang="en-US" b="1" dirty="0">
                                <a:solidFill>
                                  <a:srgbClr val="000000"/>
                                </a:solidFill>
                                <a:latin typeface="Cambria Math"/>
                              </a:rPr>
                              <m:t>𝐯𝟏</m:t>
                            </m:r>
                          </m:sub>
                        </m:sSub>
                      </m:e>
                      <m:sup>
                        <m:r>
                          <a:rPr lang="en-US" b="1" i="1">
                            <a:solidFill>
                              <a:srgbClr val="000000"/>
                            </a:solidFill>
                            <a:latin typeface="Cambria Math"/>
                            <a:ea typeface="Cambria Math"/>
                          </a:rPr>
                          <m:t>𝟐</m:t>
                        </m:r>
                      </m:sup>
                    </m:sSup>
                    <m:sSup>
                      <m:sSupPr>
                        <m:ctrlPr>
                          <a:rPr lang="en-US" b="1" i="1">
                            <a:solidFill>
                              <a:srgbClr val="000000"/>
                            </a:solidFill>
                            <a:latin typeface="Cambria Math"/>
                            <a:ea typeface="Cambria Math"/>
                          </a:rPr>
                        </m:ctrlPr>
                      </m:sSupPr>
                      <m:e>
                        <m:d>
                          <m:dPr>
                            <m:ctrlPr>
                              <a:rPr lang="en-US" b="1" i="1">
                                <a:solidFill>
                                  <a:srgbClr val="000000"/>
                                </a:solidFill>
                                <a:latin typeface="Cambria Math"/>
                                <a:ea typeface="Cambria Math"/>
                              </a:rPr>
                            </m:ctrlPr>
                          </m:dPr>
                          <m:e>
                            <m:f>
                              <m:fPr>
                                <m:ctrlPr>
                                  <a:rPr lang="en-US" b="1" i="1">
                                    <a:solidFill>
                                      <a:srgbClr val="000000"/>
                                    </a:solidFill>
                                    <a:latin typeface="Cambria Math"/>
                                    <a:ea typeface="Cambria Math"/>
                                  </a:rPr>
                                </m:ctrlPr>
                              </m:fPr>
                              <m:num>
                                <m:sSub>
                                  <m:sSubPr>
                                    <m:ctrlPr>
                                      <a:rPr lang="en-US" b="1" i="1" dirty="0">
                                        <a:solidFill>
                                          <a:srgbClr val="000000"/>
                                        </a:solidFill>
                                        <a:latin typeface="Cambria Math"/>
                                      </a:rPr>
                                    </m:ctrlPr>
                                  </m:sSubPr>
                                  <m:e>
                                    <m:r>
                                      <a:rPr lang="en-US" b="1" dirty="0">
                                        <a:solidFill>
                                          <a:srgbClr val="000000"/>
                                        </a:solidFill>
                                        <a:latin typeface="Cambria Math"/>
                                      </a:rPr>
                                      <m:t>𝐑</m:t>
                                    </m:r>
                                  </m:e>
                                  <m:sub>
                                    <m:r>
                                      <a:rPr lang="en-US" b="1" dirty="0">
                                        <a:solidFill>
                                          <a:srgbClr val="000000"/>
                                        </a:solidFill>
                                        <a:latin typeface="Cambria Math"/>
                                      </a:rPr>
                                      <m:t>𝐢𝐧𝟏</m:t>
                                    </m:r>
                                  </m:sub>
                                </m:sSub>
                              </m:num>
                              <m:den>
                                <m:sSub>
                                  <m:sSubPr>
                                    <m:ctrlPr>
                                      <a:rPr lang="en-US" b="1" i="1" dirty="0">
                                        <a:solidFill>
                                          <a:srgbClr val="000000"/>
                                        </a:solidFill>
                                        <a:latin typeface="Cambria Math"/>
                                      </a:rPr>
                                    </m:ctrlPr>
                                  </m:sSubPr>
                                  <m:e>
                                    <m:r>
                                      <a:rPr lang="en-US" b="1" dirty="0">
                                        <a:solidFill>
                                          <a:srgbClr val="000000"/>
                                        </a:solidFill>
                                        <a:latin typeface="Cambria Math"/>
                                      </a:rPr>
                                      <m:t>𝐑</m:t>
                                    </m:r>
                                  </m:e>
                                  <m:sub>
                                    <m:r>
                                      <a:rPr lang="en-US" b="1" dirty="0">
                                        <a:solidFill>
                                          <a:srgbClr val="000000"/>
                                        </a:solidFill>
                                        <a:latin typeface="Cambria Math"/>
                                      </a:rPr>
                                      <m:t>𝐬</m:t>
                                    </m:r>
                                  </m:sub>
                                </m:sSub>
                                <m:sSub>
                                  <m:sSubPr>
                                    <m:ctrlPr>
                                      <a:rPr lang="en-US" b="1" i="1" dirty="0">
                                        <a:solidFill>
                                          <a:srgbClr val="000000"/>
                                        </a:solidFill>
                                        <a:latin typeface="Cambria Math"/>
                                      </a:rPr>
                                    </m:ctrlPr>
                                  </m:sSubPr>
                                  <m:e>
                                    <m:r>
                                      <a:rPr lang="en-US" b="1" dirty="0">
                                        <a:solidFill>
                                          <a:srgbClr val="000000"/>
                                        </a:solidFill>
                                        <a:latin typeface="Cambria Math"/>
                                      </a:rPr>
                                      <m:t>+</m:t>
                                    </m:r>
                                    <m:r>
                                      <a:rPr lang="en-US" b="1" dirty="0">
                                        <a:solidFill>
                                          <a:srgbClr val="000000"/>
                                        </a:solidFill>
                                        <a:latin typeface="Cambria Math"/>
                                      </a:rPr>
                                      <m:t>𝐑</m:t>
                                    </m:r>
                                  </m:e>
                                  <m:sub>
                                    <m:r>
                                      <a:rPr lang="en-US" b="1" dirty="0">
                                        <a:solidFill>
                                          <a:srgbClr val="000000"/>
                                        </a:solidFill>
                                        <a:latin typeface="Cambria Math"/>
                                      </a:rPr>
                                      <m:t>𝐢𝐧𝟏</m:t>
                                    </m:r>
                                  </m:sub>
                                </m:sSub>
                              </m:den>
                            </m:f>
                          </m:e>
                        </m:d>
                      </m:e>
                      <m:sup>
                        <m:r>
                          <a:rPr lang="en-US" b="1" i="1">
                            <a:solidFill>
                              <a:srgbClr val="000000"/>
                            </a:solidFill>
                            <a:latin typeface="Cambria Math"/>
                            <a:ea typeface="Cambria Math"/>
                          </a:rPr>
                          <m:t>𝟐</m:t>
                        </m:r>
                      </m:sup>
                    </m:sSup>
                    <m:f>
                      <m:fPr>
                        <m:ctrlPr>
                          <a:rPr lang="en-US" b="1" i="1">
                            <a:solidFill>
                              <a:srgbClr val="000000"/>
                            </a:solidFill>
                            <a:latin typeface="Cambria Math"/>
                            <a:ea typeface="Cambria Math"/>
                          </a:rPr>
                        </m:ctrlPr>
                      </m:fPr>
                      <m:num>
                        <m:sSub>
                          <m:sSubPr>
                            <m:ctrlPr>
                              <a:rPr lang="en-US" b="1" i="1" dirty="0">
                                <a:solidFill>
                                  <a:srgbClr val="000000"/>
                                </a:solidFill>
                                <a:latin typeface="Cambria Math"/>
                              </a:rPr>
                            </m:ctrlPr>
                          </m:sSubPr>
                          <m:e>
                            <m:r>
                              <a:rPr lang="en-US" b="1" dirty="0">
                                <a:solidFill>
                                  <a:srgbClr val="000000"/>
                                </a:solidFill>
                                <a:latin typeface="Cambria Math"/>
                              </a:rPr>
                              <m:t>𝐑</m:t>
                            </m:r>
                          </m:e>
                          <m:sub>
                            <m:r>
                              <a:rPr lang="en-US" b="1" dirty="0">
                                <a:solidFill>
                                  <a:srgbClr val="000000"/>
                                </a:solidFill>
                                <a:latin typeface="Cambria Math"/>
                              </a:rPr>
                              <m:t>𝐬</m:t>
                            </m:r>
                          </m:sub>
                        </m:sSub>
                      </m:num>
                      <m:den>
                        <m:sSub>
                          <m:sSubPr>
                            <m:ctrlPr>
                              <a:rPr lang="en-US" b="1" i="1" dirty="0">
                                <a:solidFill>
                                  <a:srgbClr val="000000"/>
                                </a:solidFill>
                                <a:latin typeface="Cambria Math"/>
                              </a:rPr>
                            </m:ctrlPr>
                          </m:sSubPr>
                          <m:e>
                            <m:r>
                              <a:rPr lang="en-US" b="1" dirty="0">
                                <a:solidFill>
                                  <a:srgbClr val="000000"/>
                                </a:solidFill>
                                <a:latin typeface="Cambria Math"/>
                              </a:rPr>
                              <m:t>𝐑</m:t>
                            </m:r>
                          </m:e>
                          <m:sub>
                            <m:r>
                              <a:rPr lang="en-US" b="1" dirty="0">
                                <a:solidFill>
                                  <a:srgbClr val="000000"/>
                                </a:solidFill>
                                <a:latin typeface="Cambria Math"/>
                              </a:rPr>
                              <m:t>𝐨𝐮𝐭𝟏</m:t>
                            </m:r>
                          </m:sub>
                        </m:sSub>
                      </m:den>
                    </m:f>
                  </m:oMath>
                </a14:m>
                <a:endParaRPr lang="en-US" b="1" dirty="0">
                  <a:solidFill>
                    <a:srgbClr val="000000"/>
                  </a:solidFill>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1981200" y="4605955"/>
                <a:ext cx="3657600" cy="613245"/>
              </a:xfrm>
              <a:prstGeom prst="rect">
                <a:avLst/>
              </a:prstGeom>
              <a:blipFill rotWithShape="1">
                <a:blip r:embed="rId7"/>
                <a:stretch>
                  <a:fillRect/>
                </a:stretch>
              </a:blipFill>
            </p:spPr>
            <p:txBody>
              <a:bodyPr/>
              <a:lstStyle/>
              <a:p>
                <a:r>
                  <a:rPr lang="en-US">
                    <a:noFill/>
                  </a:rPr>
                  <a:t> </a:t>
                </a:r>
              </a:p>
            </p:txBody>
          </p:sp>
        </mc:Fallback>
      </mc:AlternateContent>
      <p:sp>
        <p:nvSpPr>
          <p:cNvPr id="9" name="Rectangle 8"/>
          <p:cNvSpPr/>
          <p:nvPr/>
        </p:nvSpPr>
        <p:spPr>
          <a:xfrm>
            <a:off x="1981200" y="4572000"/>
            <a:ext cx="3581400" cy="762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0" name="TextBox 2"/>
          <p:cNvSpPr txBox="1">
            <a:spLocks noChangeArrowheads="1"/>
          </p:cNvSpPr>
          <p:nvPr/>
        </p:nvSpPr>
        <p:spPr bwMode="auto">
          <a:xfrm>
            <a:off x="1295400" y="5421868"/>
            <a:ext cx="70866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a:solidFill>
                  <a:srgbClr val="000000"/>
                </a:solidFill>
                <a:latin typeface="Franklin Gothic Medium Cond" pitchFamily="34" charset="0"/>
              </a:rPr>
              <a:t>Note that available power is only dependent of source impedance, since it is assumed matched condition. </a:t>
            </a:r>
          </a:p>
        </p:txBody>
      </p:sp>
      <p:sp>
        <p:nvSpPr>
          <p:cNvPr id="3" name="Slide Number Placeholder 2"/>
          <p:cNvSpPr>
            <a:spLocks noGrp="1"/>
          </p:cNvSpPr>
          <p:nvPr>
            <p:ph type="sldNum" sz="quarter" idx="11"/>
          </p:nvPr>
        </p:nvSpPr>
        <p:spPr/>
        <p:txBody>
          <a:bodyPr/>
          <a:lstStyle/>
          <a:p>
            <a:pPr>
              <a:defRPr/>
            </a:pPr>
            <a:fld id="{18299DBC-902B-41D7-A3A4-44EB87A37C73}" type="slidenum">
              <a:rPr lang="en-US" smtClean="0"/>
              <a:pPr>
                <a:defRPr/>
              </a:pPr>
              <a:t>71</a:t>
            </a:fld>
            <a:endParaRPr lang="en-US"/>
          </a:p>
        </p:txBody>
      </p:sp>
    </p:spTree>
    <p:extLst>
      <p:ext uri="{BB962C8B-B14F-4D97-AF65-F5344CB8AC3E}">
        <p14:creationId xmlns:p14="http://schemas.microsoft.com/office/powerpoint/2010/main" val="3481241407"/>
      </p:ext>
    </p:extLst>
  </p:cSld>
  <p:clrMapOvr>
    <a:masterClrMapping/>
  </p:clrMapOvr>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Transducer Power Gain (G</a:t>
            </a:r>
            <a:r>
              <a:rPr lang="en-US" baseline="-25000" dirty="0" smtClean="0"/>
              <a:t>T</a:t>
            </a:r>
            <a:r>
              <a:rPr lang="en-US" dirty="0" smtClean="0"/>
              <a:t>)</a:t>
            </a:r>
            <a:endParaRPr lang="en-US" dirty="0"/>
          </a:p>
        </p:txBody>
      </p:sp>
      <p:sp>
        <p:nvSpPr>
          <p:cNvPr id="4" name="TextBox 2"/>
          <p:cNvSpPr txBox="1">
            <a:spLocks noChangeArrowheads="1"/>
          </p:cNvSpPr>
          <p:nvPr/>
        </p:nvSpPr>
        <p:spPr bwMode="auto">
          <a:xfrm>
            <a:off x="1295400" y="1295400"/>
            <a:ext cx="70866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Let’s calculate available power gain (</a:t>
            </a:r>
            <a:r>
              <a:rPr lang="en-US" b="1" dirty="0" err="1" smtClean="0">
                <a:solidFill>
                  <a:srgbClr val="000000"/>
                </a:solidFill>
                <a:latin typeface="Franklin Gothic Medium Cond" pitchFamily="34" charset="0"/>
              </a:rPr>
              <a:t>G</a:t>
            </a:r>
            <a:r>
              <a:rPr lang="en-US" b="1" baseline="-25000" dirty="0" err="1" smtClean="0">
                <a:solidFill>
                  <a:srgbClr val="000000"/>
                </a:solidFill>
                <a:latin typeface="Franklin Gothic Medium Cond" pitchFamily="34" charset="0"/>
              </a:rPr>
              <a:t>av</a:t>
            </a:r>
            <a:r>
              <a:rPr lang="en-US" b="1" dirty="0" smtClean="0">
                <a:solidFill>
                  <a:srgbClr val="000000"/>
                </a:solidFill>
                <a:latin typeface="Franklin Gothic Medium Cond" pitchFamily="34" charset="0"/>
              </a:rPr>
              <a:t>) in the first stage.</a:t>
            </a:r>
            <a:endParaRPr lang="en-US" b="1" dirty="0">
              <a:solidFill>
                <a:srgbClr val="000000"/>
              </a:solidFill>
              <a:latin typeface="Franklin Gothic Medium Cond" pitchFamily="34" charset="0"/>
            </a:endParaRPr>
          </a:p>
        </p:txBody>
      </p:sp>
      <p:graphicFrame>
        <p:nvGraphicFramePr>
          <p:cNvPr id="5" name="Object 4"/>
          <p:cNvGraphicFramePr>
            <a:graphicFrameLocks noChangeAspect="1"/>
          </p:cNvGraphicFramePr>
          <p:nvPr>
            <p:extLst>
              <p:ext uri="{D42A27DB-BD31-4B8C-83A1-F6EECF244321}">
                <p14:modId xmlns:p14="http://schemas.microsoft.com/office/powerpoint/2010/main" val="3212555778"/>
              </p:ext>
            </p:extLst>
          </p:nvPr>
        </p:nvGraphicFramePr>
        <p:xfrm>
          <a:off x="1447800" y="1676400"/>
          <a:ext cx="6483159" cy="2286000"/>
        </p:xfrm>
        <a:graphic>
          <a:graphicData uri="http://schemas.openxmlformats.org/presentationml/2006/ole">
            <mc:AlternateContent xmlns:mc="http://schemas.openxmlformats.org/markup-compatibility/2006">
              <mc:Choice xmlns:v="urn:schemas-microsoft-com:vml" Requires="v">
                <p:oleObj spid="_x0000_s74825" name="Visio" r:id="rId3" imgW="3899099" imgH="1374840" progId="Visio.Drawing.11">
                  <p:embed/>
                </p:oleObj>
              </mc:Choice>
              <mc:Fallback>
                <p:oleObj name="Visio" r:id="rId3" imgW="3899099" imgH="1374840" progId="Visio.Drawing.11">
                  <p:embed/>
                  <p:pic>
                    <p:nvPicPr>
                      <p:cNvPr id="0" name=""/>
                      <p:cNvPicPr/>
                      <p:nvPr/>
                    </p:nvPicPr>
                    <p:blipFill>
                      <a:blip r:embed="rId4"/>
                      <a:stretch>
                        <a:fillRect/>
                      </a:stretch>
                    </p:blipFill>
                    <p:spPr>
                      <a:xfrm>
                        <a:off x="1447800" y="1676400"/>
                        <a:ext cx="6483159" cy="2286000"/>
                      </a:xfrm>
                      <a:prstGeom prst="rect">
                        <a:avLst/>
                      </a:prstGeom>
                    </p:spPr>
                  </p:pic>
                </p:oleObj>
              </mc:Fallback>
            </mc:AlternateContent>
          </a:graphicData>
        </a:graphic>
      </p:graphicFrame>
      <mc:AlternateContent xmlns:mc="http://schemas.openxmlformats.org/markup-compatibility/2006" xmlns:a14="http://schemas.microsoft.com/office/drawing/2010/main">
        <mc:Choice Requires="a14">
          <p:sp>
            <p:nvSpPr>
              <p:cNvPr id="6" name="TextBox 5"/>
              <p:cNvSpPr txBox="1"/>
              <p:nvPr/>
            </p:nvSpPr>
            <p:spPr>
              <a:xfrm>
                <a:off x="1219200" y="3969181"/>
                <a:ext cx="1371600" cy="526619"/>
              </a:xfrm>
              <a:prstGeom prst="rect">
                <a:avLst/>
              </a:prstGeom>
              <a:noFill/>
            </p:spPr>
            <p:txBody>
              <a:bodyPr wrap="square" rtlCol="0">
                <a:spAutoFit/>
              </a:bodyPr>
              <a:lstStyle/>
              <a:p>
                <a14:m>
                  <m:oMath xmlns:m="http://schemas.openxmlformats.org/officeDocument/2006/math">
                    <m:sSub>
                      <m:sSubPr>
                        <m:ctrlPr>
                          <a:rPr lang="en-US" sz="1600" b="1" i="1" dirty="0" smtClean="0">
                            <a:solidFill>
                              <a:schemeClr val="tx1"/>
                            </a:solidFill>
                            <a:latin typeface="Cambria Math"/>
                          </a:rPr>
                        </m:ctrlPr>
                      </m:sSubPr>
                      <m:e>
                        <m:r>
                          <a:rPr lang="en-US" sz="1600" b="1" i="0" dirty="0" smtClean="0">
                            <a:solidFill>
                              <a:schemeClr val="tx1"/>
                            </a:solidFill>
                            <a:latin typeface="Cambria Math"/>
                          </a:rPr>
                          <m:t>𝐏</m:t>
                        </m:r>
                      </m:e>
                      <m:sub>
                        <m:r>
                          <a:rPr lang="en-US" sz="1600" b="1" i="0" dirty="0" smtClean="0">
                            <a:solidFill>
                              <a:schemeClr val="tx1"/>
                            </a:solidFill>
                            <a:latin typeface="Cambria Math"/>
                          </a:rPr>
                          <m:t>𝐚𝐯</m:t>
                        </m:r>
                        <m:r>
                          <a:rPr lang="en-US" sz="1600" b="1" i="1" dirty="0" smtClean="0">
                            <a:solidFill>
                              <a:schemeClr val="tx1"/>
                            </a:solidFill>
                            <a:latin typeface="Cambria Math"/>
                          </a:rPr>
                          <m:t>,</m:t>
                        </m:r>
                        <m:r>
                          <a:rPr lang="en-US" sz="1600" b="1" i="1" dirty="0" smtClean="0">
                            <a:solidFill>
                              <a:schemeClr val="tx1"/>
                            </a:solidFill>
                            <a:latin typeface="Cambria Math"/>
                          </a:rPr>
                          <m:t>𝒊𝒏</m:t>
                        </m:r>
                      </m:sub>
                    </m:sSub>
                  </m:oMath>
                </a14:m>
                <a:r>
                  <a:rPr lang="en-US" sz="1600" b="1" dirty="0">
                    <a:solidFill>
                      <a:schemeClr val="tx1"/>
                    </a:solidFill>
                    <a:latin typeface="Cambria Math"/>
                  </a:rPr>
                  <a:t>=</a:t>
                </a:r>
                <a:r>
                  <a:rPr lang="en-US" sz="1600" b="1" dirty="0">
                    <a:solidFill>
                      <a:srgbClr val="000000"/>
                    </a:solidFill>
                    <a:ea typeface="Cambria Math"/>
                  </a:rPr>
                  <a:t> </a:t>
                </a:r>
                <a14:m>
                  <m:oMath xmlns:m="http://schemas.openxmlformats.org/officeDocument/2006/math">
                    <m:f>
                      <m:fPr>
                        <m:ctrlPr>
                          <a:rPr lang="en-US" sz="1600" b="1" i="1">
                            <a:solidFill>
                              <a:srgbClr val="000000"/>
                            </a:solidFill>
                            <a:latin typeface="Cambria Math"/>
                            <a:ea typeface="Cambria Math"/>
                          </a:rPr>
                        </m:ctrlPr>
                      </m:fPr>
                      <m:num>
                        <m:sSup>
                          <m:sSupPr>
                            <m:ctrlPr>
                              <a:rPr lang="en-US" sz="1600" b="1" i="1" smtClean="0">
                                <a:solidFill>
                                  <a:srgbClr val="000000"/>
                                </a:solidFill>
                                <a:latin typeface="Cambria Math"/>
                                <a:ea typeface="Cambria Math"/>
                              </a:rPr>
                            </m:ctrlPr>
                          </m:sSupPr>
                          <m:e>
                            <m:sSub>
                              <m:sSubPr>
                                <m:ctrlPr>
                                  <a:rPr lang="en-US" sz="1600" b="1" i="1" dirty="0" smtClean="0">
                                    <a:solidFill>
                                      <a:schemeClr val="tx1"/>
                                    </a:solidFill>
                                    <a:latin typeface="Cambria Math"/>
                                  </a:rPr>
                                </m:ctrlPr>
                              </m:sSubPr>
                              <m:e>
                                <m:r>
                                  <a:rPr lang="en-US" sz="1600" b="1" i="0" dirty="0" smtClean="0">
                                    <a:solidFill>
                                      <a:schemeClr val="tx1"/>
                                    </a:solidFill>
                                    <a:latin typeface="Cambria Math"/>
                                  </a:rPr>
                                  <m:t>𝐕</m:t>
                                </m:r>
                              </m:e>
                              <m:sub>
                                <m:r>
                                  <a:rPr lang="en-US" sz="1600" b="1" i="0" dirty="0" smtClean="0">
                                    <a:solidFill>
                                      <a:schemeClr val="tx1"/>
                                    </a:solidFill>
                                    <a:latin typeface="Cambria Math"/>
                                  </a:rPr>
                                  <m:t>𝐬</m:t>
                                </m:r>
                              </m:sub>
                            </m:sSub>
                          </m:e>
                          <m:sup>
                            <m:r>
                              <a:rPr lang="en-US" sz="1600" b="1" i="1" smtClean="0">
                                <a:solidFill>
                                  <a:srgbClr val="000000"/>
                                </a:solidFill>
                                <a:latin typeface="Cambria Math"/>
                                <a:ea typeface="Cambria Math"/>
                              </a:rPr>
                              <m:t>𝟐</m:t>
                            </m:r>
                          </m:sup>
                        </m:sSup>
                      </m:num>
                      <m:den>
                        <m:r>
                          <a:rPr lang="en-US" sz="1600" b="1" i="0" dirty="0" smtClean="0">
                            <a:solidFill>
                              <a:schemeClr val="tx1"/>
                            </a:solidFill>
                            <a:latin typeface="Cambria Math"/>
                          </a:rPr>
                          <m:t>𝟒</m:t>
                        </m:r>
                        <m:sSub>
                          <m:sSubPr>
                            <m:ctrlPr>
                              <a:rPr lang="en-US" sz="1600" b="1" i="1" dirty="0">
                                <a:solidFill>
                                  <a:schemeClr val="tx1"/>
                                </a:solidFill>
                                <a:latin typeface="Cambria Math"/>
                              </a:rPr>
                            </m:ctrlPr>
                          </m:sSubPr>
                          <m:e>
                            <m:r>
                              <a:rPr lang="en-US" sz="1600" b="1" dirty="0">
                                <a:solidFill>
                                  <a:schemeClr val="tx1"/>
                                </a:solidFill>
                                <a:latin typeface="Cambria Math"/>
                              </a:rPr>
                              <m:t>𝐑</m:t>
                            </m:r>
                          </m:e>
                          <m:sub>
                            <m:r>
                              <a:rPr lang="en-US" sz="1600" b="1" i="0" dirty="0" smtClean="0">
                                <a:solidFill>
                                  <a:schemeClr val="tx1"/>
                                </a:solidFill>
                                <a:latin typeface="Cambria Math"/>
                              </a:rPr>
                              <m:t>𝐬</m:t>
                            </m:r>
                          </m:sub>
                        </m:sSub>
                      </m:den>
                    </m:f>
                  </m:oMath>
                </a14:m>
                <a:endParaRPr lang="en-US" sz="1600" b="1" dirty="0" smtClean="0">
                  <a:solidFill>
                    <a:schemeClr val="tx1"/>
                  </a:solidFill>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1219200" y="3969181"/>
                <a:ext cx="1371600" cy="526619"/>
              </a:xfrm>
              <a:prstGeom prst="rect">
                <a:avLst/>
              </a:prstGeom>
              <a:blipFill rotWithShape="1">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3047999" y="3810000"/>
                <a:ext cx="5741773" cy="689228"/>
              </a:xfrm>
              <a:prstGeom prst="rect">
                <a:avLst/>
              </a:prstGeom>
              <a:noFill/>
            </p:spPr>
            <p:txBody>
              <a:bodyPr wrap="square" rtlCol="0">
                <a:spAutoFit/>
              </a:bodyPr>
              <a:lstStyle/>
              <a:p>
                <a14:m>
                  <m:oMath xmlns:m="http://schemas.openxmlformats.org/officeDocument/2006/math">
                    <m:sSub>
                      <m:sSubPr>
                        <m:ctrlPr>
                          <a:rPr lang="en-US" sz="1600" b="1" i="1" dirty="0" smtClean="0">
                            <a:solidFill>
                              <a:schemeClr val="tx1"/>
                            </a:solidFill>
                            <a:latin typeface="Cambria Math"/>
                          </a:rPr>
                        </m:ctrlPr>
                      </m:sSubPr>
                      <m:e>
                        <m:r>
                          <a:rPr lang="en-US" sz="1600" b="1" i="0" dirty="0" smtClean="0">
                            <a:solidFill>
                              <a:schemeClr val="tx1"/>
                            </a:solidFill>
                            <a:latin typeface="Cambria Math"/>
                          </a:rPr>
                          <m:t>𝐏</m:t>
                        </m:r>
                      </m:e>
                      <m:sub>
                        <m:r>
                          <a:rPr lang="en-US" sz="1600" b="1" i="0" dirty="0" smtClean="0">
                            <a:solidFill>
                              <a:schemeClr val="tx1"/>
                            </a:solidFill>
                            <a:latin typeface="Cambria Math"/>
                          </a:rPr>
                          <m:t>𝐋</m:t>
                        </m:r>
                        <m:r>
                          <a:rPr lang="en-US" sz="1600" b="1" i="1" dirty="0" smtClean="0">
                            <a:solidFill>
                              <a:schemeClr val="tx1"/>
                            </a:solidFill>
                            <a:latin typeface="Cambria Math"/>
                          </a:rPr>
                          <m:t>,</m:t>
                        </m:r>
                        <m:r>
                          <a:rPr lang="en-US" sz="1600" b="1" i="1" dirty="0" smtClean="0">
                            <a:solidFill>
                              <a:schemeClr val="tx1"/>
                            </a:solidFill>
                            <a:latin typeface="Cambria Math"/>
                          </a:rPr>
                          <m:t>𝒐𝒖𝒕</m:t>
                        </m:r>
                      </m:sub>
                    </m:sSub>
                  </m:oMath>
                </a14:m>
                <a:r>
                  <a:rPr lang="en-US" sz="1600" b="1" dirty="0">
                    <a:solidFill>
                      <a:schemeClr val="tx1"/>
                    </a:solidFill>
                    <a:latin typeface="Cambria Math"/>
                  </a:rPr>
                  <a:t>=</a:t>
                </a:r>
                <a:r>
                  <a:rPr lang="en-US" sz="1600" b="1" dirty="0">
                    <a:solidFill>
                      <a:srgbClr val="000000"/>
                    </a:solidFill>
                    <a:ea typeface="Cambria Math"/>
                  </a:rPr>
                  <a:t> </a:t>
                </a:r>
                <a14:m>
                  <m:oMath xmlns:m="http://schemas.openxmlformats.org/officeDocument/2006/math">
                    <m:f>
                      <m:fPr>
                        <m:ctrlPr>
                          <a:rPr lang="en-US" sz="1600" b="1" i="1" smtClean="0">
                            <a:solidFill>
                              <a:srgbClr val="000000"/>
                            </a:solidFill>
                            <a:latin typeface="Cambria Math"/>
                            <a:ea typeface="Cambria Math"/>
                          </a:rPr>
                        </m:ctrlPr>
                      </m:fPr>
                      <m:num>
                        <m:sSup>
                          <m:sSupPr>
                            <m:ctrlPr>
                              <a:rPr lang="en-US" sz="1600" b="1" i="1" smtClean="0">
                                <a:solidFill>
                                  <a:srgbClr val="000000"/>
                                </a:solidFill>
                                <a:latin typeface="Cambria Math"/>
                                <a:ea typeface="Cambria Math"/>
                              </a:rPr>
                            </m:ctrlPr>
                          </m:sSupPr>
                          <m:e>
                            <m:d>
                              <m:dPr>
                                <m:ctrlPr>
                                  <a:rPr lang="en-US" sz="1600" b="1" i="1" smtClean="0">
                                    <a:solidFill>
                                      <a:srgbClr val="000000"/>
                                    </a:solidFill>
                                    <a:latin typeface="Cambria Math"/>
                                    <a:ea typeface="Cambria Math"/>
                                  </a:rPr>
                                </m:ctrlPr>
                              </m:dPr>
                              <m:e>
                                <m:sSub>
                                  <m:sSubPr>
                                    <m:ctrlPr>
                                      <a:rPr lang="en-US" sz="1600" b="1" i="1" dirty="0" smtClean="0">
                                        <a:solidFill>
                                          <a:schemeClr val="tx1"/>
                                        </a:solidFill>
                                        <a:latin typeface="Cambria Math"/>
                                      </a:rPr>
                                    </m:ctrlPr>
                                  </m:sSubPr>
                                  <m:e>
                                    <m:sSub>
                                      <m:sSubPr>
                                        <m:ctrlPr>
                                          <a:rPr lang="en-US" sz="1600" b="1" i="1" dirty="0" smtClean="0">
                                            <a:solidFill>
                                              <a:schemeClr val="tx1"/>
                                            </a:solidFill>
                                            <a:latin typeface="Cambria Math"/>
                                          </a:rPr>
                                        </m:ctrlPr>
                                      </m:sSubPr>
                                      <m:e>
                                        <m:r>
                                          <a:rPr lang="en-US" sz="1600" b="1" i="0" dirty="0" smtClean="0">
                                            <a:solidFill>
                                              <a:schemeClr val="tx1"/>
                                            </a:solidFill>
                                            <a:latin typeface="Cambria Math"/>
                                          </a:rPr>
                                          <m:t>𝐀</m:t>
                                        </m:r>
                                      </m:e>
                                      <m:sub>
                                        <m:r>
                                          <a:rPr lang="en-US" sz="1600" b="1" i="0" dirty="0" smtClean="0">
                                            <a:solidFill>
                                              <a:schemeClr val="tx1"/>
                                            </a:solidFill>
                                            <a:latin typeface="Cambria Math"/>
                                          </a:rPr>
                                          <m:t>𝐯𝟏</m:t>
                                        </m:r>
                                      </m:sub>
                                    </m:sSub>
                                    <m:r>
                                      <a:rPr lang="en-US" sz="1600" b="1" i="0" dirty="0" smtClean="0">
                                        <a:solidFill>
                                          <a:schemeClr val="tx1"/>
                                        </a:solidFill>
                                        <a:latin typeface="Cambria Math"/>
                                      </a:rPr>
                                      <m:t>𝐕</m:t>
                                    </m:r>
                                  </m:e>
                                  <m:sub>
                                    <m:r>
                                      <a:rPr lang="en-US" sz="1600" b="1" i="0" dirty="0" smtClean="0">
                                        <a:solidFill>
                                          <a:schemeClr val="tx1"/>
                                        </a:solidFill>
                                        <a:latin typeface="Cambria Math"/>
                                      </a:rPr>
                                      <m:t>𝐢𝐧𝟏</m:t>
                                    </m:r>
                                  </m:sub>
                                </m:sSub>
                                <m:f>
                                  <m:fPr>
                                    <m:ctrlPr>
                                      <a:rPr lang="en-US" sz="1600" b="1" i="1" dirty="0" smtClean="0">
                                        <a:solidFill>
                                          <a:schemeClr val="tx1"/>
                                        </a:solidFill>
                                        <a:latin typeface="Cambria Math"/>
                                      </a:rPr>
                                    </m:ctrlPr>
                                  </m:fPr>
                                  <m:num>
                                    <m:sSub>
                                      <m:sSubPr>
                                        <m:ctrlPr>
                                          <a:rPr lang="en-US" sz="1600" b="1" i="1" dirty="0" smtClean="0">
                                            <a:solidFill>
                                              <a:schemeClr val="tx1"/>
                                            </a:solidFill>
                                            <a:latin typeface="Cambria Math"/>
                                          </a:rPr>
                                        </m:ctrlPr>
                                      </m:sSubPr>
                                      <m:e>
                                        <m:r>
                                          <a:rPr lang="en-US" sz="1600" b="1" dirty="0">
                                            <a:solidFill>
                                              <a:schemeClr val="tx1"/>
                                            </a:solidFill>
                                            <a:latin typeface="Cambria Math"/>
                                          </a:rPr>
                                          <m:t>𝐑</m:t>
                                        </m:r>
                                      </m:e>
                                      <m:sub>
                                        <m:r>
                                          <a:rPr lang="en-US" sz="1600" b="1" i="0" dirty="0" smtClean="0">
                                            <a:solidFill>
                                              <a:schemeClr val="tx1"/>
                                            </a:solidFill>
                                            <a:latin typeface="Cambria Math"/>
                                          </a:rPr>
                                          <m:t>𝐢𝐧𝟐</m:t>
                                        </m:r>
                                      </m:sub>
                                    </m:sSub>
                                  </m:num>
                                  <m:den>
                                    <m:sSub>
                                      <m:sSubPr>
                                        <m:ctrlPr>
                                          <a:rPr lang="en-US" sz="1600" b="1" i="1" dirty="0" smtClean="0">
                                            <a:solidFill>
                                              <a:schemeClr val="tx1"/>
                                            </a:solidFill>
                                            <a:latin typeface="Cambria Math"/>
                                          </a:rPr>
                                        </m:ctrlPr>
                                      </m:sSubPr>
                                      <m:e>
                                        <m:r>
                                          <a:rPr lang="en-US" sz="1600" b="1" dirty="0">
                                            <a:solidFill>
                                              <a:schemeClr val="tx1"/>
                                            </a:solidFill>
                                            <a:latin typeface="Cambria Math"/>
                                          </a:rPr>
                                          <m:t>𝐑</m:t>
                                        </m:r>
                                      </m:e>
                                      <m:sub>
                                        <m:r>
                                          <a:rPr lang="en-US" sz="1600" b="1" i="0" dirty="0" smtClean="0">
                                            <a:solidFill>
                                              <a:schemeClr val="tx1"/>
                                            </a:solidFill>
                                            <a:latin typeface="Cambria Math"/>
                                          </a:rPr>
                                          <m:t>𝐨𝐮𝐭𝟏</m:t>
                                        </m:r>
                                      </m:sub>
                                    </m:sSub>
                                    <m:sSub>
                                      <m:sSubPr>
                                        <m:ctrlPr>
                                          <a:rPr lang="en-US" sz="1600" b="1" i="1" dirty="0" smtClean="0">
                                            <a:solidFill>
                                              <a:schemeClr val="tx1"/>
                                            </a:solidFill>
                                            <a:latin typeface="Cambria Math"/>
                                          </a:rPr>
                                        </m:ctrlPr>
                                      </m:sSubPr>
                                      <m:e>
                                        <m:r>
                                          <a:rPr lang="en-US" sz="1600" b="1" i="0" dirty="0" smtClean="0">
                                            <a:solidFill>
                                              <a:schemeClr val="tx1"/>
                                            </a:solidFill>
                                            <a:latin typeface="Cambria Math"/>
                                          </a:rPr>
                                          <m:t>+</m:t>
                                        </m:r>
                                        <m:r>
                                          <a:rPr lang="en-US" sz="1600" b="1" dirty="0">
                                            <a:solidFill>
                                              <a:schemeClr val="tx1"/>
                                            </a:solidFill>
                                            <a:latin typeface="Cambria Math"/>
                                          </a:rPr>
                                          <m:t>𝐑</m:t>
                                        </m:r>
                                      </m:e>
                                      <m:sub>
                                        <m:r>
                                          <a:rPr lang="en-US" sz="1600" b="1" i="0" dirty="0" smtClean="0">
                                            <a:solidFill>
                                              <a:schemeClr val="tx1"/>
                                            </a:solidFill>
                                            <a:latin typeface="Cambria Math"/>
                                          </a:rPr>
                                          <m:t>𝐢𝐧𝟐</m:t>
                                        </m:r>
                                      </m:sub>
                                    </m:sSub>
                                  </m:den>
                                </m:f>
                              </m:e>
                            </m:d>
                          </m:e>
                          <m:sup>
                            <m:r>
                              <a:rPr lang="en-US" sz="1600" b="1" i="1" smtClean="0">
                                <a:solidFill>
                                  <a:srgbClr val="000000"/>
                                </a:solidFill>
                                <a:latin typeface="Cambria Math"/>
                                <a:ea typeface="Cambria Math"/>
                              </a:rPr>
                              <m:t>𝟐</m:t>
                            </m:r>
                          </m:sup>
                        </m:sSup>
                      </m:num>
                      <m:den>
                        <m:sSub>
                          <m:sSubPr>
                            <m:ctrlPr>
                              <a:rPr lang="en-US" sz="1600" b="1" i="1" dirty="0">
                                <a:solidFill>
                                  <a:schemeClr val="tx1"/>
                                </a:solidFill>
                                <a:latin typeface="Cambria Math"/>
                              </a:rPr>
                            </m:ctrlPr>
                          </m:sSubPr>
                          <m:e>
                            <m:r>
                              <a:rPr lang="en-US" sz="1600" b="1" dirty="0">
                                <a:solidFill>
                                  <a:schemeClr val="tx1"/>
                                </a:solidFill>
                                <a:latin typeface="Cambria Math"/>
                              </a:rPr>
                              <m:t>𝐑</m:t>
                            </m:r>
                          </m:e>
                          <m:sub>
                            <m:r>
                              <a:rPr lang="en-US" sz="1600" b="1" i="0" dirty="0" smtClean="0">
                                <a:solidFill>
                                  <a:schemeClr val="tx1"/>
                                </a:solidFill>
                                <a:latin typeface="Cambria Math"/>
                              </a:rPr>
                              <m:t>𝐢𝐧𝟐</m:t>
                            </m:r>
                          </m:sub>
                        </m:sSub>
                      </m:den>
                    </m:f>
                    <m:r>
                      <a:rPr lang="en-US" sz="1600" b="1" i="1" smtClean="0">
                        <a:solidFill>
                          <a:srgbClr val="000000"/>
                        </a:solidFill>
                        <a:latin typeface="Cambria Math"/>
                        <a:ea typeface="Cambria Math"/>
                      </a:rPr>
                      <m:t>=</m:t>
                    </m:r>
                    <m:sSup>
                      <m:sSupPr>
                        <m:ctrlPr>
                          <a:rPr lang="en-US" sz="1600" b="1" i="1" smtClean="0">
                            <a:solidFill>
                              <a:srgbClr val="000000"/>
                            </a:solidFill>
                            <a:latin typeface="Cambria Math"/>
                            <a:ea typeface="Cambria Math"/>
                          </a:rPr>
                        </m:ctrlPr>
                      </m:sSupPr>
                      <m:e>
                        <m:sSub>
                          <m:sSubPr>
                            <m:ctrlPr>
                              <a:rPr lang="en-US" sz="1600" b="1" i="1" dirty="0" smtClean="0">
                                <a:solidFill>
                                  <a:schemeClr val="tx1"/>
                                </a:solidFill>
                                <a:latin typeface="Cambria Math"/>
                              </a:rPr>
                            </m:ctrlPr>
                          </m:sSubPr>
                          <m:e>
                            <m:r>
                              <a:rPr lang="en-US" sz="1600" b="1" i="0" dirty="0" smtClean="0">
                                <a:solidFill>
                                  <a:schemeClr val="tx1"/>
                                </a:solidFill>
                                <a:latin typeface="Cambria Math"/>
                              </a:rPr>
                              <m:t>𝐀</m:t>
                            </m:r>
                          </m:e>
                          <m:sub>
                            <m:r>
                              <a:rPr lang="en-US" sz="1600" b="1" i="0" dirty="0" smtClean="0">
                                <a:solidFill>
                                  <a:schemeClr val="tx1"/>
                                </a:solidFill>
                                <a:latin typeface="Cambria Math"/>
                              </a:rPr>
                              <m:t>𝐯𝟏</m:t>
                            </m:r>
                          </m:sub>
                        </m:sSub>
                      </m:e>
                      <m:sup>
                        <m:r>
                          <a:rPr lang="en-US" sz="1600" b="1" i="1" smtClean="0">
                            <a:solidFill>
                              <a:srgbClr val="000000"/>
                            </a:solidFill>
                            <a:latin typeface="Cambria Math"/>
                            <a:ea typeface="Cambria Math"/>
                          </a:rPr>
                          <m:t>𝟐</m:t>
                        </m:r>
                      </m:sup>
                    </m:sSup>
                    <m:sSup>
                      <m:sSupPr>
                        <m:ctrlPr>
                          <a:rPr lang="en-US" sz="1600" b="1" i="1" smtClean="0">
                            <a:solidFill>
                              <a:srgbClr val="000000"/>
                            </a:solidFill>
                            <a:latin typeface="Cambria Math"/>
                            <a:ea typeface="Cambria Math"/>
                          </a:rPr>
                        </m:ctrlPr>
                      </m:sSupPr>
                      <m:e>
                        <m:d>
                          <m:dPr>
                            <m:ctrlPr>
                              <a:rPr lang="en-US" sz="1600" b="1" i="1">
                                <a:solidFill>
                                  <a:srgbClr val="000000"/>
                                </a:solidFill>
                                <a:latin typeface="Cambria Math"/>
                                <a:ea typeface="Cambria Math"/>
                              </a:rPr>
                            </m:ctrlPr>
                          </m:dPr>
                          <m:e>
                            <m:f>
                              <m:fPr>
                                <m:ctrlPr>
                                  <a:rPr lang="en-US" sz="1600" b="1" i="1">
                                    <a:solidFill>
                                      <a:srgbClr val="000000"/>
                                    </a:solidFill>
                                    <a:latin typeface="Cambria Math"/>
                                    <a:ea typeface="Cambria Math"/>
                                  </a:rPr>
                                </m:ctrlPr>
                              </m:fPr>
                              <m:num>
                                <m:sSub>
                                  <m:sSubPr>
                                    <m:ctrlPr>
                                      <a:rPr lang="en-US" sz="1600" b="1" i="1" dirty="0" smtClean="0">
                                        <a:solidFill>
                                          <a:schemeClr val="tx1"/>
                                        </a:solidFill>
                                        <a:latin typeface="Cambria Math"/>
                                      </a:rPr>
                                    </m:ctrlPr>
                                  </m:sSubPr>
                                  <m:e>
                                    <m:r>
                                      <a:rPr lang="en-US" sz="1600" b="1" dirty="0">
                                        <a:solidFill>
                                          <a:schemeClr val="tx1"/>
                                        </a:solidFill>
                                        <a:latin typeface="Cambria Math"/>
                                      </a:rPr>
                                      <m:t>𝐑</m:t>
                                    </m:r>
                                  </m:e>
                                  <m:sub>
                                    <m:r>
                                      <a:rPr lang="en-US" sz="1600" b="1" i="0" dirty="0" smtClean="0">
                                        <a:solidFill>
                                          <a:schemeClr val="tx1"/>
                                        </a:solidFill>
                                        <a:latin typeface="Cambria Math"/>
                                      </a:rPr>
                                      <m:t>𝐢𝐧𝟏</m:t>
                                    </m:r>
                                  </m:sub>
                                </m:sSub>
                              </m:num>
                              <m:den>
                                <m:sSub>
                                  <m:sSubPr>
                                    <m:ctrlPr>
                                      <a:rPr lang="en-US" sz="1600" b="1" i="1" dirty="0" smtClean="0">
                                        <a:solidFill>
                                          <a:schemeClr val="tx1"/>
                                        </a:solidFill>
                                        <a:latin typeface="Cambria Math"/>
                                      </a:rPr>
                                    </m:ctrlPr>
                                  </m:sSubPr>
                                  <m:e>
                                    <m:r>
                                      <a:rPr lang="en-US" sz="1600" b="1" dirty="0">
                                        <a:solidFill>
                                          <a:schemeClr val="tx1"/>
                                        </a:solidFill>
                                        <a:latin typeface="Cambria Math"/>
                                      </a:rPr>
                                      <m:t>𝐑</m:t>
                                    </m:r>
                                  </m:e>
                                  <m:sub>
                                    <m:r>
                                      <a:rPr lang="en-US" sz="1600" b="1" i="0" dirty="0" smtClean="0">
                                        <a:solidFill>
                                          <a:schemeClr val="tx1"/>
                                        </a:solidFill>
                                        <a:latin typeface="Cambria Math"/>
                                      </a:rPr>
                                      <m:t>𝐬</m:t>
                                    </m:r>
                                  </m:sub>
                                </m:sSub>
                                <m:sSub>
                                  <m:sSubPr>
                                    <m:ctrlPr>
                                      <a:rPr lang="en-US" sz="1600" b="1" i="1" dirty="0" smtClean="0">
                                        <a:solidFill>
                                          <a:schemeClr val="tx1"/>
                                        </a:solidFill>
                                        <a:latin typeface="Cambria Math"/>
                                      </a:rPr>
                                    </m:ctrlPr>
                                  </m:sSubPr>
                                  <m:e>
                                    <m:r>
                                      <a:rPr lang="en-US" sz="1600" b="1" i="0" dirty="0" smtClean="0">
                                        <a:solidFill>
                                          <a:schemeClr val="tx1"/>
                                        </a:solidFill>
                                        <a:latin typeface="Cambria Math"/>
                                      </a:rPr>
                                      <m:t>+</m:t>
                                    </m:r>
                                    <m:r>
                                      <a:rPr lang="en-US" sz="1600" b="1" dirty="0">
                                        <a:solidFill>
                                          <a:schemeClr val="tx1"/>
                                        </a:solidFill>
                                        <a:latin typeface="Cambria Math"/>
                                      </a:rPr>
                                      <m:t>𝐑</m:t>
                                    </m:r>
                                  </m:e>
                                  <m:sub>
                                    <m:r>
                                      <a:rPr lang="en-US" sz="1600" b="1" i="0" dirty="0" smtClean="0">
                                        <a:solidFill>
                                          <a:schemeClr val="tx1"/>
                                        </a:solidFill>
                                        <a:latin typeface="Cambria Math"/>
                                      </a:rPr>
                                      <m:t>𝐢𝐧𝟏</m:t>
                                    </m:r>
                                  </m:sub>
                                </m:sSub>
                              </m:den>
                            </m:f>
                          </m:e>
                        </m:d>
                      </m:e>
                      <m:sup>
                        <m:r>
                          <a:rPr lang="en-US" sz="1600" b="1" i="1" smtClean="0">
                            <a:solidFill>
                              <a:srgbClr val="000000"/>
                            </a:solidFill>
                            <a:latin typeface="Cambria Math"/>
                            <a:ea typeface="Cambria Math"/>
                          </a:rPr>
                          <m:t>𝟐</m:t>
                        </m:r>
                      </m:sup>
                    </m:sSup>
                    <m:sSup>
                      <m:sSupPr>
                        <m:ctrlPr>
                          <a:rPr lang="en-US" sz="1600" b="1" i="1">
                            <a:solidFill>
                              <a:srgbClr val="000000"/>
                            </a:solidFill>
                            <a:latin typeface="Cambria Math"/>
                            <a:ea typeface="Cambria Math"/>
                          </a:rPr>
                        </m:ctrlPr>
                      </m:sSupPr>
                      <m:e>
                        <m:d>
                          <m:dPr>
                            <m:ctrlPr>
                              <a:rPr lang="en-US" sz="1600" b="1" i="1">
                                <a:solidFill>
                                  <a:srgbClr val="000000"/>
                                </a:solidFill>
                                <a:latin typeface="Cambria Math"/>
                                <a:ea typeface="Cambria Math"/>
                              </a:rPr>
                            </m:ctrlPr>
                          </m:dPr>
                          <m:e>
                            <m:f>
                              <m:fPr>
                                <m:ctrlPr>
                                  <a:rPr lang="en-US" sz="1600" b="1" i="1" dirty="0" smtClean="0">
                                    <a:solidFill>
                                      <a:schemeClr val="tx1"/>
                                    </a:solidFill>
                                    <a:latin typeface="Cambria Math"/>
                                  </a:rPr>
                                </m:ctrlPr>
                              </m:fPr>
                              <m:num>
                                <m:sSub>
                                  <m:sSubPr>
                                    <m:ctrlPr>
                                      <a:rPr lang="en-US" sz="1600" b="1" i="1" dirty="0" smtClean="0">
                                        <a:solidFill>
                                          <a:schemeClr val="tx1"/>
                                        </a:solidFill>
                                        <a:latin typeface="Cambria Math"/>
                                      </a:rPr>
                                    </m:ctrlPr>
                                  </m:sSubPr>
                                  <m:e>
                                    <m:r>
                                      <a:rPr lang="en-US" sz="1600" b="1" dirty="0">
                                        <a:solidFill>
                                          <a:schemeClr val="tx1"/>
                                        </a:solidFill>
                                        <a:latin typeface="Cambria Math"/>
                                      </a:rPr>
                                      <m:t>𝐑</m:t>
                                    </m:r>
                                  </m:e>
                                  <m:sub>
                                    <m:r>
                                      <a:rPr lang="en-US" sz="1600" b="1" i="0" dirty="0" smtClean="0">
                                        <a:solidFill>
                                          <a:schemeClr val="tx1"/>
                                        </a:solidFill>
                                        <a:latin typeface="Cambria Math"/>
                                      </a:rPr>
                                      <m:t>𝐢𝐧𝟐</m:t>
                                    </m:r>
                                  </m:sub>
                                </m:sSub>
                              </m:num>
                              <m:den>
                                <m:sSub>
                                  <m:sSubPr>
                                    <m:ctrlPr>
                                      <a:rPr lang="en-US" sz="1600" b="1" i="1" dirty="0" smtClean="0">
                                        <a:solidFill>
                                          <a:schemeClr val="tx1"/>
                                        </a:solidFill>
                                        <a:latin typeface="Cambria Math"/>
                                      </a:rPr>
                                    </m:ctrlPr>
                                  </m:sSubPr>
                                  <m:e>
                                    <m:r>
                                      <a:rPr lang="en-US" sz="1600" b="1" dirty="0">
                                        <a:solidFill>
                                          <a:schemeClr val="tx1"/>
                                        </a:solidFill>
                                        <a:latin typeface="Cambria Math"/>
                                      </a:rPr>
                                      <m:t>𝐑</m:t>
                                    </m:r>
                                  </m:e>
                                  <m:sub>
                                    <m:r>
                                      <a:rPr lang="en-US" sz="1600" b="1" i="0" dirty="0" smtClean="0">
                                        <a:solidFill>
                                          <a:schemeClr val="tx1"/>
                                        </a:solidFill>
                                        <a:latin typeface="Cambria Math"/>
                                      </a:rPr>
                                      <m:t>𝐨𝐮𝐭𝟏</m:t>
                                    </m:r>
                                  </m:sub>
                                </m:sSub>
                                <m:sSub>
                                  <m:sSubPr>
                                    <m:ctrlPr>
                                      <a:rPr lang="en-US" sz="1600" b="1" i="1" dirty="0" smtClean="0">
                                        <a:solidFill>
                                          <a:schemeClr val="tx1"/>
                                        </a:solidFill>
                                        <a:latin typeface="Cambria Math"/>
                                      </a:rPr>
                                    </m:ctrlPr>
                                  </m:sSubPr>
                                  <m:e>
                                    <m:r>
                                      <a:rPr lang="en-US" sz="1600" b="1" i="0" dirty="0" smtClean="0">
                                        <a:solidFill>
                                          <a:schemeClr val="tx1"/>
                                        </a:solidFill>
                                        <a:latin typeface="Cambria Math"/>
                                      </a:rPr>
                                      <m:t>+</m:t>
                                    </m:r>
                                    <m:r>
                                      <a:rPr lang="en-US" sz="1600" b="1" dirty="0">
                                        <a:solidFill>
                                          <a:schemeClr val="tx1"/>
                                        </a:solidFill>
                                        <a:latin typeface="Cambria Math"/>
                                      </a:rPr>
                                      <m:t>𝐑</m:t>
                                    </m:r>
                                  </m:e>
                                  <m:sub>
                                    <m:r>
                                      <a:rPr lang="en-US" sz="1600" b="1" i="0" dirty="0" smtClean="0">
                                        <a:solidFill>
                                          <a:schemeClr val="tx1"/>
                                        </a:solidFill>
                                        <a:latin typeface="Cambria Math"/>
                                      </a:rPr>
                                      <m:t>𝐢𝐧𝟐</m:t>
                                    </m:r>
                                  </m:sub>
                                </m:sSub>
                              </m:den>
                            </m:f>
                          </m:e>
                        </m:d>
                      </m:e>
                      <m:sup>
                        <m:r>
                          <a:rPr lang="en-US" sz="1600" b="1" i="1">
                            <a:solidFill>
                              <a:srgbClr val="000000"/>
                            </a:solidFill>
                            <a:latin typeface="Cambria Math"/>
                            <a:ea typeface="Cambria Math"/>
                          </a:rPr>
                          <m:t>𝟐</m:t>
                        </m:r>
                      </m:sup>
                    </m:sSup>
                    <m:f>
                      <m:fPr>
                        <m:ctrlPr>
                          <a:rPr lang="en-US" sz="1600" b="1" i="1" smtClean="0">
                            <a:solidFill>
                              <a:srgbClr val="000000"/>
                            </a:solidFill>
                            <a:latin typeface="Cambria Math"/>
                            <a:ea typeface="Cambria Math"/>
                          </a:rPr>
                        </m:ctrlPr>
                      </m:fPr>
                      <m:num>
                        <m:sSup>
                          <m:sSupPr>
                            <m:ctrlPr>
                              <a:rPr lang="en-US" sz="1600" b="1" i="1" smtClean="0">
                                <a:solidFill>
                                  <a:srgbClr val="000000"/>
                                </a:solidFill>
                                <a:latin typeface="Cambria Math"/>
                                <a:ea typeface="Cambria Math"/>
                              </a:rPr>
                            </m:ctrlPr>
                          </m:sSupPr>
                          <m:e>
                            <m:sSub>
                              <m:sSubPr>
                                <m:ctrlPr>
                                  <a:rPr lang="en-US" sz="1600" b="1" i="1" dirty="0" smtClean="0">
                                    <a:solidFill>
                                      <a:schemeClr val="tx1"/>
                                    </a:solidFill>
                                    <a:latin typeface="Cambria Math"/>
                                  </a:rPr>
                                </m:ctrlPr>
                              </m:sSubPr>
                              <m:e>
                                <m:r>
                                  <a:rPr lang="en-US" sz="1600" b="1" i="0" dirty="0" smtClean="0">
                                    <a:solidFill>
                                      <a:schemeClr val="tx1"/>
                                    </a:solidFill>
                                    <a:latin typeface="Cambria Math"/>
                                  </a:rPr>
                                  <m:t>𝐕</m:t>
                                </m:r>
                              </m:e>
                              <m:sub>
                                <m:r>
                                  <a:rPr lang="en-US" sz="1600" b="1" i="0" dirty="0" smtClean="0">
                                    <a:solidFill>
                                      <a:schemeClr val="tx1"/>
                                    </a:solidFill>
                                    <a:latin typeface="Cambria Math"/>
                                  </a:rPr>
                                  <m:t>𝐬</m:t>
                                </m:r>
                              </m:sub>
                            </m:sSub>
                          </m:e>
                          <m:sup>
                            <m:r>
                              <a:rPr lang="en-US" sz="1600" b="1" i="1" smtClean="0">
                                <a:solidFill>
                                  <a:srgbClr val="000000"/>
                                </a:solidFill>
                                <a:latin typeface="Cambria Math"/>
                                <a:ea typeface="Cambria Math"/>
                              </a:rPr>
                              <m:t>𝟐</m:t>
                            </m:r>
                          </m:sup>
                        </m:sSup>
                      </m:num>
                      <m:den>
                        <m:sSub>
                          <m:sSubPr>
                            <m:ctrlPr>
                              <a:rPr lang="en-US" sz="1600" b="1" i="1" dirty="0">
                                <a:solidFill>
                                  <a:schemeClr val="tx1"/>
                                </a:solidFill>
                                <a:latin typeface="Cambria Math"/>
                              </a:rPr>
                            </m:ctrlPr>
                          </m:sSubPr>
                          <m:e>
                            <m:r>
                              <a:rPr lang="en-US" sz="1600" b="1" dirty="0">
                                <a:solidFill>
                                  <a:schemeClr val="tx1"/>
                                </a:solidFill>
                                <a:latin typeface="Cambria Math"/>
                              </a:rPr>
                              <m:t>𝐑</m:t>
                            </m:r>
                          </m:e>
                          <m:sub>
                            <m:r>
                              <a:rPr lang="en-US" sz="1600" b="1" i="0" dirty="0" smtClean="0">
                                <a:solidFill>
                                  <a:schemeClr val="tx1"/>
                                </a:solidFill>
                                <a:latin typeface="Cambria Math"/>
                              </a:rPr>
                              <m:t>𝐢𝐧𝟐</m:t>
                            </m:r>
                          </m:sub>
                        </m:sSub>
                      </m:den>
                    </m:f>
                  </m:oMath>
                </a14:m>
                <a:endParaRPr lang="en-US" sz="1600" b="1" dirty="0" smtClean="0">
                  <a:solidFill>
                    <a:schemeClr val="tx1"/>
                  </a:solidFill>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3047999" y="3810000"/>
                <a:ext cx="5741773" cy="689228"/>
              </a:xfrm>
              <a:prstGeom prst="rect">
                <a:avLst/>
              </a:prstGeom>
              <a:blipFill rotWithShape="1">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1981200" y="4605955"/>
                <a:ext cx="4572000" cy="613245"/>
              </a:xfrm>
              <a:prstGeom prst="rect">
                <a:avLst/>
              </a:prstGeom>
              <a:noFill/>
            </p:spPr>
            <p:txBody>
              <a:bodyPr wrap="square" rtlCol="0">
                <a:spAutoFit/>
              </a:bodyPr>
              <a:lstStyle/>
              <a:p>
                <a14:m>
                  <m:oMath xmlns:m="http://schemas.openxmlformats.org/officeDocument/2006/math">
                    <m:sSub>
                      <m:sSubPr>
                        <m:ctrlPr>
                          <a:rPr lang="en-US" sz="1600" b="1" i="1" dirty="0" smtClean="0">
                            <a:solidFill>
                              <a:schemeClr val="tx1"/>
                            </a:solidFill>
                            <a:latin typeface="Cambria Math"/>
                          </a:rPr>
                        </m:ctrlPr>
                      </m:sSubPr>
                      <m:e>
                        <m:r>
                          <a:rPr lang="en-US" sz="1600" b="1" i="0" dirty="0" smtClean="0">
                            <a:solidFill>
                              <a:schemeClr val="tx1"/>
                            </a:solidFill>
                            <a:latin typeface="Cambria Math"/>
                          </a:rPr>
                          <m:t>𝐆</m:t>
                        </m:r>
                      </m:e>
                      <m:sub>
                        <m:r>
                          <a:rPr lang="en-US" sz="1600" b="1" i="0" dirty="0" smtClean="0">
                            <a:solidFill>
                              <a:schemeClr val="tx1"/>
                            </a:solidFill>
                            <a:latin typeface="Cambria Math"/>
                          </a:rPr>
                          <m:t>𝐓</m:t>
                        </m:r>
                      </m:sub>
                    </m:sSub>
                  </m:oMath>
                </a14:m>
                <a:r>
                  <a:rPr lang="en-US" sz="1600" b="1" dirty="0">
                    <a:solidFill>
                      <a:schemeClr val="tx1"/>
                    </a:solidFill>
                    <a:latin typeface="Cambria Math"/>
                  </a:rPr>
                  <a:t>=</a:t>
                </a:r>
                <a:r>
                  <a:rPr lang="en-US" sz="1600" b="1" dirty="0">
                    <a:solidFill>
                      <a:srgbClr val="000000"/>
                    </a:solidFill>
                    <a:ea typeface="Cambria Math"/>
                  </a:rPr>
                  <a:t> </a:t>
                </a:r>
                <a14:m>
                  <m:oMath xmlns:m="http://schemas.openxmlformats.org/officeDocument/2006/math">
                    <m:f>
                      <m:fPr>
                        <m:ctrlPr>
                          <a:rPr lang="en-US" b="1" i="1" smtClean="0">
                            <a:solidFill>
                              <a:srgbClr val="000000"/>
                            </a:solidFill>
                            <a:latin typeface="Cambria Math"/>
                            <a:ea typeface="Cambria Math"/>
                          </a:rPr>
                        </m:ctrlPr>
                      </m:fPr>
                      <m:num>
                        <m:sSub>
                          <m:sSubPr>
                            <m:ctrlPr>
                              <a:rPr lang="en-US" b="1" i="1" dirty="0" smtClean="0">
                                <a:solidFill>
                                  <a:schemeClr val="tx1"/>
                                </a:solidFill>
                                <a:latin typeface="Cambria Math"/>
                              </a:rPr>
                            </m:ctrlPr>
                          </m:sSubPr>
                          <m:e>
                            <m:r>
                              <a:rPr lang="en-US" b="1" i="0" dirty="0" smtClean="0">
                                <a:solidFill>
                                  <a:schemeClr val="tx1"/>
                                </a:solidFill>
                                <a:latin typeface="Cambria Math"/>
                              </a:rPr>
                              <m:t>𝐏</m:t>
                            </m:r>
                          </m:e>
                          <m:sub>
                            <m:r>
                              <a:rPr lang="en-US" b="1" i="0" dirty="0" smtClean="0">
                                <a:solidFill>
                                  <a:schemeClr val="tx1"/>
                                </a:solidFill>
                                <a:latin typeface="Cambria Math"/>
                              </a:rPr>
                              <m:t>𝐋</m:t>
                            </m:r>
                            <m:r>
                              <a:rPr lang="en-US" b="1" i="1" dirty="0" smtClean="0">
                                <a:solidFill>
                                  <a:schemeClr val="tx1"/>
                                </a:solidFill>
                                <a:latin typeface="Cambria Math"/>
                              </a:rPr>
                              <m:t>,</m:t>
                            </m:r>
                            <m:r>
                              <a:rPr lang="en-US" b="1" i="1" dirty="0" smtClean="0">
                                <a:solidFill>
                                  <a:schemeClr val="tx1"/>
                                </a:solidFill>
                                <a:latin typeface="Cambria Math"/>
                              </a:rPr>
                              <m:t>𝒐𝒖𝒕</m:t>
                            </m:r>
                          </m:sub>
                        </m:sSub>
                      </m:num>
                      <m:den>
                        <m:sSub>
                          <m:sSubPr>
                            <m:ctrlPr>
                              <a:rPr lang="en-US" b="1" i="1" dirty="0" smtClean="0">
                                <a:solidFill>
                                  <a:schemeClr val="tx1"/>
                                </a:solidFill>
                                <a:latin typeface="Cambria Math"/>
                              </a:rPr>
                            </m:ctrlPr>
                          </m:sSubPr>
                          <m:e>
                            <m:r>
                              <a:rPr lang="en-US" b="1" i="0" dirty="0" smtClean="0">
                                <a:solidFill>
                                  <a:schemeClr val="tx1"/>
                                </a:solidFill>
                                <a:latin typeface="Cambria Math"/>
                              </a:rPr>
                              <m:t>𝐏</m:t>
                            </m:r>
                          </m:e>
                          <m:sub>
                            <m:r>
                              <a:rPr lang="en-US" b="1" i="0" dirty="0" smtClean="0">
                                <a:solidFill>
                                  <a:schemeClr val="tx1"/>
                                </a:solidFill>
                                <a:latin typeface="Cambria Math"/>
                              </a:rPr>
                              <m:t>𝐚𝐯</m:t>
                            </m:r>
                            <m:r>
                              <a:rPr lang="en-US" b="1" i="1" dirty="0" smtClean="0">
                                <a:solidFill>
                                  <a:schemeClr val="tx1"/>
                                </a:solidFill>
                                <a:latin typeface="Cambria Math"/>
                              </a:rPr>
                              <m:t>,</m:t>
                            </m:r>
                            <m:r>
                              <a:rPr lang="en-US" b="1" i="1" dirty="0" smtClean="0">
                                <a:solidFill>
                                  <a:schemeClr val="tx1"/>
                                </a:solidFill>
                                <a:latin typeface="Cambria Math"/>
                              </a:rPr>
                              <m:t>𝒊𝒏</m:t>
                            </m:r>
                          </m:sub>
                        </m:sSub>
                      </m:den>
                    </m:f>
                    <m:r>
                      <a:rPr lang="en-US" b="1" i="1" smtClean="0">
                        <a:solidFill>
                          <a:srgbClr val="000000"/>
                        </a:solidFill>
                        <a:latin typeface="Cambria Math"/>
                        <a:ea typeface="Cambria Math"/>
                      </a:rPr>
                      <m:t>=</m:t>
                    </m:r>
                    <m:sSup>
                      <m:sSupPr>
                        <m:ctrlPr>
                          <a:rPr lang="en-US" b="1" i="1">
                            <a:solidFill>
                              <a:srgbClr val="000000"/>
                            </a:solidFill>
                            <a:latin typeface="Cambria Math"/>
                            <a:ea typeface="Cambria Math"/>
                          </a:rPr>
                        </m:ctrlPr>
                      </m:sSupPr>
                      <m:e>
                        <m:sSub>
                          <m:sSubPr>
                            <m:ctrlPr>
                              <a:rPr lang="en-US" b="1" i="1" dirty="0" smtClean="0">
                                <a:solidFill>
                                  <a:schemeClr val="tx1"/>
                                </a:solidFill>
                                <a:latin typeface="Cambria Math"/>
                              </a:rPr>
                            </m:ctrlPr>
                          </m:sSubPr>
                          <m:e>
                            <m:r>
                              <a:rPr lang="en-US" b="1" i="0" dirty="0" smtClean="0">
                                <a:solidFill>
                                  <a:schemeClr val="tx1"/>
                                </a:solidFill>
                                <a:latin typeface="Cambria Math"/>
                              </a:rPr>
                              <m:t>𝐀</m:t>
                            </m:r>
                          </m:e>
                          <m:sub>
                            <m:r>
                              <a:rPr lang="en-US" b="1" i="0" dirty="0" smtClean="0">
                                <a:solidFill>
                                  <a:schemeClr val="tx1"/>
                                </a:solidFill>
                                <a:latin typeface="Cambria Math"/>
                              </a:rPr>
                              <m:t>𝐯𝟏</m:t>
                            </m:r>
                          </m:sub>
                        </m:sSub>
                      </m:e>
                      <m:sup>
                        <m:r>
                          <a:rPr lang="en-US" b="1" i="1">
                            <a:solidFill>
                              <a:srgbClr val="000000"/>
                            </a:solidFill>
                            <a:latin typeface="Cambria Math"/>
                            <a:ea typeface="Cambria Math"/>
                          </a:rPr>
                          <m:t>𝟐</m:t>
                        </m:r>
                      </m:sup>
                    </m:sSup>
                    <m:sSup>
                      <m:sSupPr>
                        <m:ctrlPr>
                          <a:rPr lang="en-US" b="1" i="1">
                            <a:solidFill>
                              <a:srgbClr val="000000"/>
                            </a:solidFill>
                            <a:latin typeface="Cambria Math"/>
                            <a:ea typeface="Cambria Math"/>
                          </a:rPr>
                        </m:ctrlPr>
                      </m:sSupPr>
                      <m:e>
                        <m:d>
                          <m:dPr>
                            <m:ctrlPr>
                              <a:rPr lang="en-US" b="1" i="1">
                                <a:solidFill>
                                  <a:srgbClr val="000000"/>
                                </a:solidFill>
                                <a:latin typeface="Cambria Math"/>
                                <a:ea typeface="Cambria Math"/>
                              </a:rPr>
                            </m:ctrlPr>
                          </m:dPr>
                          <m:e>
                            <m:f>
                              <m:fPr>
                                <m:ctrlPr>
                                  <a:rPr lang="en-US" b="1" i="1">
                                    <a:solidFill>
                                      <a:srgbClr val="000000"/>
                                    </a:solidFill>
                                    <a:latin typeface="Cambria Math"/>
                                    <a:ea typeface="Cambria Math"/>
                                  </a:rPr>
                                </m:ctrlPr>
                              </m:fPr>
                              <m:num>
                                <m:sSub>
                                  <m:sSubPr>
                                    <m:ctrlPr>
                                      <a:rPr lang="en-US" b="1" i="1" dirty="0" smtClean="0">
                                        <a:solidFill>
                                          <a:schemeClr val="tx1"/>
                                        </a:solidFill>
                                        <a:latin typeface="Cambria Math"/>
                                      </a:rPr>
                                    </m:ctrlPr>
                                  </m:sSubPr>
                                  <m:e>
                                    <m:r>
                                      <a:rPr lang="en-US" b="1" dirty="0">
                                        <a:solidFill>
                                          <a:schemeClr val="tx1"/>
                                        </a:solidFill>
                                        <a:latin typeface="Cambria Math"/>
                                      </a:rPr>
                                      <m:t>𝐑</m:t>
                                    </m:r>
                                  </m:e>
                                  <m:sub>
                                    <m:r>
                                      <a:rPr lang="en-US" b="1" i="0" dirty="0" smtClean="0">
                                        <a:solidFill>
                                          <a:schemeClr val="tx1"/>
                                        </a:solidFill>
                                        <a:latin typeface="Cambria Math"/>
                                      </a:rPr>
                                      <m:t>𝐢𝐧𝟏</m:t>
                                    </m:r>
                                  </m:sub>
                                </m:sSub>
                              </m:num>
                              <m:den>
                                <m:sSub>
                                  <m:sSubPr>
                                    <m:ctrlPr>
                                      <a:rPr lang="en-US" b="1" i="1" dirty="0" smtClean="0">
                                        <a:solidFill>
                                          <a:schemeClr val="tx1"/>
                                        </a:solidFill>
                                        <a:latin typeface="Cambria Math"/>
                                      </a:rPr>
                                    </m:ctrlPr>
                                  </m:sSubPr>
                                  <m:e>
                                    <m:r>
                                      <a:rPr lang="en-US" b="1" dirty="0">
                                        <a:solidFill>
                                          <a:schemeClr val="tx1"/>
                                        </a:solidFill>
                                        <a:latin typeface="Cambria Math"/>
                                      </a:rPr>
                                      <m:t>𝐑</m:t>
                                    </m:r>
                                  </m:e>
                                  <m:sub>
                                    <m:r>
                                      <a:rPr lang="en-US" b="1" i="0" dirty="0" smtClean="0">
                                        <a:solidFill>
                                          <a:schemeClr val="tx1"/>
                                        </a:solidFill>
                                        <a:latin typeface="Cambria Math"/>
                                      </a:rPr>
                                      <m:t>𝐬</m:t>
                                    </m:r>
                                  </m:sub>
                                </m:sSub>
                                <m:sSub>
                                  <m:sSubPr>
                                    <m:ctrlPr>
                                      <a:rPr lang="en-US" b="1" i="1" dirty="0" smtClean="0">
                                        <a:solidFill>
                                          <a:schemeClr val="tx1"/>
                                        </a:solidFill>
                                        <a:latin typeface="Cambria Math"/>
                                      </a:rPr>
                                    </m:ctrlPr>
                                  </m:sSubPr>
                                  <m:e>
                                    <m:r>
                                      <a:rPr lang="en-US" b="1" i="0" dirty="0" smtClean="0">
                                        <a:solidFill>
                                          <a:schemeClr val="tx1"/>
                                        </a:solidFill>
                                        <a:latin typeface="Cambria Math"/>
                                      </a:rPr>
                                      <m:t>+</m:t>
                                    </m:r>
                                    <m:r>
                                      <a:rPr lang="en-US" b="1" dirty="0">
                                        <a:solidFill>
                                          <a:schemeClr val="tx1"/>
                                        </a:solidFill>
                                        <a:latin typeface="Cambria Math"/>
                                      </a:rPr>
                                      <m:t>𝐑</m:t>
                                    </m:r>
                                  </m:e>
                                  <m:sub>
                                    <m:r>
                                      <a:rPr lang="en-US" b="1" i="0" dirty="0" smtClean="0">
                                        <a:solidFill>
                                          <a:schemeClr val="tx1"/>
                                        </a:solidFill>
                                        <a:latin typeface="Cambria Math"/>
                                      </a:rPr>
                                      <m:t>𝐢𝐧𝟏</m:t>
                                    </m:r>
                                  </m:sub>
                                </m:sSub>
                              </m:den>
                            </m:f>
                          </m:e>
                        </m:d>
                      </m:e>
                      <m:sup>
                        <m:r>
                          <a:rPr lang="en-US" b="1" i="1">
                            <a:solidFill>
                              <a:srgbClr val="000000"/>
                            </a:solidFill>
                            <a:latin typeface="Cambria Math"/>
                            <a:ea typeface="Cambria Math"/>
                          </a:rPr>
                          <m:t>𝟐</m:t>
                        </m:r>
                      </m:sup>
                    </m:sSup>
                    <m:sSup>
                      <m:sSupPr>
                        <m:ctrlPr>
                          <a:rPr lang="en-US" b="1" i="1">
                            <a:solidFill>
                              <a:srgbClr val="000000"/>
                            </a:solidFill>
                            <a:latin typeface="Cambria Math"/>
                            <a:ea typeface="Cambria Math"/>
                          </a:rPr>
                        </m:ctrlPr>
                      </m:sSupPr>
                      <m:e>
                        <m:d>
                          <m:dPr>
                            <m:ctrlPr>
                              <a:rPr lang="en-US" b="1" i="1">
                                <a:solidFill>
                                  <a:srgbClr val="000000"/>
                                </a:solidFill>
                                <a:latin typeface="Cambria Math"/>
                                <a:ea typeface="Cambria Math"/>
                              </a:rPr>
                            </m:ctrlPr>
                          </m:dPr>
                          <m:e>
                            <m:f>
                              <m:fPr>
                                <m:ctrlPr>
                                  <a:rPr lang="en-US" b="1" i="1" dirty="0" smtClean="0">
                                    <a:solidFill>
                                      <a:schemeClr val="tx1"/>
                                    </a:solidFill>
                                    <a:latin typeface="Cambria Math"/>
                                  </a:rPr>
                                </m:ctrlPr>
                              </m:fPr>
                              <m:num>
                                <m:sSub>
                                  <m:sSubPr>
                                    <m:ctrlPr>
                                      <a:rPr lang="en-US" b="1" i="1" dirty="0" smtClean="0">
                                        <a:solidFill>
                                          <a:schemeClr val="tx1"/>
                                        </a:solidFill>
                                        <a:latin typeface="Cambria Math"/>
                                      </a:rPr>
                                    </m:ctrlPr>
                                  </m:sSubPr>
                                  <m:e>
                                    <m:r>
                                      <a:rPr lang="en-US" b="1" dirty="0">
                                        <a:solidFill>
                                          <a:schemeClr val="tx1"/>
                                        </a:solidFill>
                                        <a:latin typeface="Cambria Math"/>
                                      </a:rPr>
                                      <m:t>𝐑</m:t>
                                    </m:r>
                                  </m:e>
                                  <m:sub>
                                    <m:r>
                                      <a:rPr lang="en-US" b="1" i="0" dirty="0" smtClean="0">
                                        <a:solidFill>
                                          <a:schemeClr val="tx1"/>
                                        </a:solidFill>
                                        <a:latin typeface="Cambria Math"/>
                                      </a:rPr>
                                      <m:t>𝐢𝐧𝟐</m:t>
                                    </m:r>
                                  </m:sub>
                                </m:sSub>
                              </m:num>
                              <m:den>
                                <m:sSub>
                                  <m:sSubPr>
                                    <m:ctrlPr>
                                      <a:rPr lang="en-US" b="1" i="1" dirty="0" smtClean="0">
                                        <a:solidFill>
                                          <a:schemeClr val="tx1"/>
                                        </a:solidFill>
                                        <a:latin typeface="Cambria Math"/>
                                      </a:rPr>
                                    </m:ctrlPr>
                                  </m:sSubPr>
                                  <m:e>
                                    <m:r>
                                      <a:rPr lang="en-US" b="1" dirty="0">
                                        <a:solidFill>
                                          <a:schemeClr val="tx1"/>
                                        </a:solidFill>
                                        <a:latin typeface="Cambria Math"/>
                                      </a:rPr>
                                      <m:t>𝐑</m:t>
                                    </m:r>
                                  </m:e>
                                  <m:sub>
                                    <m:r>
                                      <a:rPr lang="en-US" b="1" i="0" dirty="0" smtClean="0">
                                        <a:solidFill>
                                          <a:schemeClr val="tx1"/>
                                        </a:solidFill>
                                        <a:latin typeface="Cambria Math"/>
                                      </a:rPr>
                                      <m:t>𝐨𝐮𝐭𝟏</m:t>
                                    </m:r>
                                  </m:sub>
                                </m:sSub>
                                <m:sSub>
                                  <m:sSubPr>
                                    <m:ctrlPr>
                                      <a:rPr lang="en-US" b="1" i="1" dirty="0" smtClean="0">
                                        <a:solidFill>
                                          <a:schemeClr val="tx1"/>
                                        </a:solidFill>
                                        <a:latin typeface="Cambria Math"/>
                                      </a:rPr>
                                    </m:ctrlPr>
                                  </m:sSubPr>
                                  <m:e>
                                    <m:r>
                                      <a:rPr lang="en-US" b="1" i="0" dirty="0" smtClean="0">
                                        <a:solidFill>
                                          <a:schemeClr val="tx1"/>
                                        </a:solidFill>
                                        <a:latin typeface="Cambria Math"/>
                                      </a:rPr>
                                      <m:t>+</m:t>
                                    </m:r>
                                    <m:r>
                                      <a:rPr lang="en-US" b="1" dirty="0">
                                        <a:solidFill>
                                          <a:schemeClr val="tx1"/>
                                        </a:solidFill>
                                        <a:latin typeface="Cambria Math"/>
                                      </a:rPr>
                                      <m:t>𝐑</m:t>
                                    </m:r>
                                  </m:e>
                                  <m:sub>
                                    <m:r>
                                      <a:rPr lang="en-US" b="1" i="0" dirty="0" smtClean="0">
                                        <a:solidFill>
                                          <a:schemeClr val="tx1"/>
                                        </a:solidFill>
                                        <a:latin typeface="Cambria Math"/>
                                      </a:rPr>
                                      <m:t>𝐢𝐧𝟐</m:t>
                                    </m:r>
                                  </m:sub>
                                </m:sSub>
                              </m:den>
                            </m:f>
                          </m:e>
                        </m:d>
                      </m:e>
                      <m:sup>
                        <m:r>
                          <a:rPr lang="en-US" b="1" i="1">
                            <a:solidFill>
                              <a:srgbClr val="000000"/>
                            </a:solidFill>
                            <a:latin typeface="Cambria Math"/>
                            <a:ea typeface="Cambria Math"/>
                          </a:rPr>
                          <m:t>𝟐</m:t>
                        </m:r>
                      </m:sup>
                    </m:sSup>
                    <m:f>
                      <m:fPr>
                        <m:ctrlPr>
                          <a:rPr lang="en-US" b="1" i="1">
                            <a:solidFill>
                              <a:srgbClr val="000000"/>
                            </a:solidFill>
                            <a:latin typeface="Cambria Math"/>
                            <a:ea typeface="Cambria Math"/>
                          </a:rPr>
                        </m:ctrlPr>
                      </m:fPr>
                      <m:num>
                        <m:r>
                          <a:rPr lang="en-US" b="1" i="0" dirty="0" smtClean="0">
                            <a:solidFill>
                              <a:schemeClr val="tx1"/>
                            </a:solidFill>
                            <a:latin typeface="Cambria Math"/>
                          </a:rPr>
                          <m:t>𝟒</m:t>
                        </m:r>
                        <m:sSub>
                          <m:sSubPr>
                            <m:ctrlPr>
                              <a:rPr lang="en-US" b="1" i="1" dirty="0">
                                <a:solidFill>
                                  <a:schemeClr val="tx1"/>
                                </a:solidFill>
                                <a:latin typeface="Cambria Math"/>
                              </a:rPr>
                            </m:ctrlPr>
                          </m:sSubPr>
                          <m:e>
                            <m:r>
                              <a:rPr lang="en-US" b="1" dirty="0">
                                <a:solidFill>
                                  <a:schemeClr val="tx1"/>
                                </a:solidFill>
                                <a:latin typeface="Cambria Math"/>
                              </a:rPr>
                              <m:t>𝐑</m:t>
                            </m:r>
                          </m:e>
                          <m:sub>
                            <m:r>
                              <a:rPr lang="en-US" b="1" i="0" dirty="0" smtClean="0">
                                <a:solidFill>
                                  <a:schemeClr val="tx1"/>
                                </a:solidFill>
                                <a:latin typeface="Cambria Math"/>
                              </a:rPr>
                              <m:t>𝐬</m:t>
                            </m:r>
                          </m:sub>
                        </m:sSub>
                      </m:num>
                      <m:den>
                        <m:sSub>
                          <m:sSubPr>
                            <m:ctrlPr>
                              <a:rPr lang="en-US" b="1" i="1" dirty="0">
                                <a:solidFill>
                                  <a:schemeClr val="tx1"/>
                                </a:solidFill>
                                <a:latin typeface="Cambria Math"/>
                              </a:rPr>
                            </m:ctrlPr>
                          </m:sSubPr>
                          <m:e>
                            <m:r>
                              <a:rPr lang="en-US" b="1" dirty="0">
                                <a:solidFill>
                                  <a:schemeClr val="tx1"/>
                                </a:solidFill>
                                <a:latin typeface="Cambria Math"/>
                              </a:rPr>
                              <m:t>𝐑</m:t>
                            </m:r>
                          </m:e>
                          <m:sub>
                            <m:r>
                              <a:rPr lang="en-US" b="1" i="0" dirty="0" smtClean="0">
                                <a:solidFill>
                                  <a:schemeClr val="tx1"/>
                                </a:solidFill>
                                <a:latin typeface="Cambria Math"/>
                              </a:rPr>
                              <m:t>𝐢𝐧𝟐</m:t>
                            </m:r>
                          </m:sub>
                        </m:sSub>
                      </m:den>
                    </m:f>
                  </m:oMath>
                </a14:m>
                <a:endParaRPr lang="en-US" b="1" dirty="0" smtClean="0">
                  <a:solidFill>
                    <a:schemeClr val="tx1"/>
                  </a:solidFill>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1981200" y="4605955"/>
                <a:ext cx="4572000" cy="613245"/>
              </a:xfrm>
              <a:prstGeom prst="rect">
                <a:avLst/>
              </a:prstGeom>
              <a:blipFill rotWithShape="1">
                <a:blip r:embed="rId7"/>
                <a:stretch>
                  <a:fillRect/>
                </a:stretch>
              </a:blipFill>
            </p:spPr>
            <p:txBody>
              <a:bodyPr/>
              <a:lstStyle/>
              <a:p>
                <a:r>
                  <a:rPr lang="en-US">
                    <a:noFill/>
                  </a:rPr>
                  <a:t> </a:t>
                </a:r>
              </a:p>
            </p:txBody>
          </p:sp>
        </mc:Fallback>
      </mc:AlternateContent>
      <p:sp>
        <p:nvSpPr>
          <p:cNvPr id="9" name="Rectangle 8"/>
          <p:cNvSpPr/>
          <p:nvPr/>
        </p:nvSpPr>
        <p:spPr>
          <a:xfrm>
            <a:off x="1981200" y="4572000"/>
            <a:ext cx="4572000" cy="762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1" name="TextBox 10"/>
              <p:cNvSpPr txBox="1"/>
              <p:nvPr/>
            </p:nvSpPr>
            <p:spPr>
              <a:xfrm>
                <a:off x="1981200" y="5482755"/>
                <a:ext cx="2209800" cy="567784"/>
              </a:xfrm>
              <a:prstGeom prst="rect">
                <a:avLst/>
              </a:prstGeom>
              <a:noFill/>
            </p:spPr>
            <p:txBody>
              <a:bodyPr wrap="square" rtlCol="0">
                <a:spAutoFit/>
              </a:bodyPr>
              <a:lstStyle/>
              <a:p>
                <a14:m>
                  <m:oMath xmlns:m="http://schemas.openxmlformats.org/officeDocument/2006/math">
                    <m:sSub>
                      <m:sSubPr>
                        <m:ctrlPr>
                          <a:rPr lang="en-US" sz="1600" b="1" i="1" dirty="0" smtClean="0">
                            <a:solidFill>
                              <a:schemeClr val="tx1"/>
                            </a:solidFill>
                            <a:latin typeface="Cambria Math"/>
                          </a:rPr>
                        </m:ctrlPr>
                      </m:sSubPr>
                      <m:e>
                        <m:r>
                          <a:rPr lang="en-US" sz="1600" b="1" i="0" dirty="0" smtClean="0">
                            <a:solidFill>
                              <a:schemeClr val="tx1"/>
                            </a:solidFill>
                            <a:latin typeface="Cambria Math"/>
                          </a:rPr>
                          <m:t>𝐆</m:t>
                        </m:r>
                      </m:e>
                      <m:sub>
                        <m:r>
                          <a:rPr lang="en-US" sz="1600" b="1" i="0" dirty="0" smtClean="0">
                            <a:solidFill>
                              <a:schemeClr val="tx1"/>
                            </a:solidFill>
                            <a:latin typeface="Cambria Math"/>
                          </a:rPr>
                          <m:t>𝐚𝐯</m:t>
                        </m:r>
                      </m:sub>
                    </m:sSub>
                  </m:oMath>
                </a14:m>
                <a:r>
                  <a:rPr lang="en-US" sz="1600" b="1" dirty="0">
                    <a:solidFill>
                      <a:schemeClr val="tx1"/>
                    </a:solidFill>
                    <a:latin typeface="Cambria Math"/>
                  </a:rPr>
                  <a:t>=</a:t>
                </a:r>
                <a14:m>
                  <m:oMath xmlns:m="http://schemas.openxmlformats.org/officeDocument/2006/math">
                    <m:sSub>
                      <m:sSubPr>
                        <m:ctrlPr>
                          <a:rPr lang="en-US" b="1" i="1" dirty="0" smtClean="0">
                            <a:solidFill>
                              <a:schemeClr val="tx1"/>
                            </a:solidFill>
                            <a:latin typeface="Cambria Math"/>
                          </a:rPr>
                        </m:ctrlPr>
                      </m:sSubPr>
                      <m:e>
                        <m:r>
                          <a:rPr lang="en-US" b="1" i="0" dirty="0" smtClean="0">
                            <a:solidFill>
                              <a:schemeClr val="tx1"/>
                            </a:solidFill>
                            <a:latin typeface="Cambria Math"/>
                          </a:rPr>
                          <m:t>𝐆</m:t>
                        </m:r>
                      </m:e>
                      <m:sub>
                        <m:r>
                          <a:rPr lang="en-US" b="1" i="0" dirty="0" smtClean="0">
                            <a:solidFill>
                              <a:schemeClr val="tx1"/>
                            </a:solidFill>
                            <a:latin typeface="Cambria Math"/>
                          </a:rPr>
                          <m:t>𝐓</m:t>
                        </m:r>
                      </m:sub>
                    </m:sSub>
                    <m:f>
                      <m:fPr>
                        <m:ctrlPr>
                          <a:rPr lang="en-US" b="1" i="1">
                            <a:solidFill>
                              <a:srgbClr val="000000"/>
                            </a:solidFill>
                            <a:latin typeface="Cambria Math"/>
                            <a:ea typeface="Cambria Math"/>
                          </a:rPr>
                        </m:ctrlPr>
                      </m:fPr>
                      <m:num>
                        <m:sSup>
                          <m:sSupPr>
                            <m:ctrlPr>
                              <a:rPr lang="en-US" b="1" i="1">
                                <a:solidFill>
                                  <a:srgbClr val="000000"/>
                                </a:solidFill>
                                <a:latin typeface="Cambria Math"/>
                                <a:ea typeface="Cambria Math"/>
                              </a:rPr>
                            </m:ctrlPr>
                          </m:sSupPr>
                          <m:e>
                            <m:d>
                              <m:dPr>
                                <m:ctrlPr>
                                  <a:rPr lang="en-US" b="1" i="1">
                                    <a:solidFill>
                                      <a:srgbClr val="000000"/>
                                    </a:solidFill>
                                    <a:latin typeface="Cambria Math"/>
                                    <a:ea typeface="Cambria Math"/>
                                  </a:rPr>
                                </m:ctrlPr>
                              </m:dPr>
                              <m:e>
                                <m:sSub>
                                  <m:sSubPr>
                                    <m:ctrlPr>
                                      <a:rPr lang="en-US" b="1" i="1" dirty="0" smtClean="0">
                                        <a:solidFill>
                                          <a:schemeClr val="tx1"/>
                                        </a:solidFill>
                                        <a:latin typeface="Cambria Math"/>
                                      </a:rPr>
                                    </m:ctrlPr>
                                  </m:sSubPr>
                                  <m:e>
                                    <m:r>
                                      <a:rPr lang="en-US" b="1" dirty="0">
                                        <a:solidFill>
                                          <a:schemeClr val="tx1"/>
                                        </a:solidFill>
                                        <a:latin typeface="Cambria Math"/>
                                      </a:rPr>
                                      <m:t>𝐑</m:t>
                                    </m:r>
                                  </m:e>
                                  <m:sub>
                                    <m:r>
                                      <a:rPr lang="en-US" b="1" i="0" dirty="0" smtClean="0">
                                        <a:solidFill>
                                          <a:schemeClr val="tx1"/>
                                        </a:solidFill>
                                        <a:latin typeface="Cambria Math"/>
                                      </a:rPr>
                                      <m:t>𝐨𝐮𝐭𝟏</m:t>
                                    </m:r>
                                  </m:sub>
                                </m:sSub>
                                <m:sSub>
                                  <m:sSubPr>
                                    <m:ctrlPr>
                                      <a:rPr lang="en-US" b="1" i="1" dirty="0" smtClean="0">
                                        <a:solidFill>
                                          <a:schemeClr val="tx1"/>
                                        </a:solidFill>
                                        <a:latin typeface="Cambria Math"/>
                                      </a:rPr>
                                    </m:ctrlPr>
                                  </m:sSubPr>
                                  <m:e>
                                    <m:r>
                                      <a:rPr lang="en-US" b="1" i="0" dirty="0" smtClean="0">
                                        <a:solidFill>
                                          <a:schemeClr val="tx1"/>
                                        </a:solidFill>
                                        <a:latin typeface="Cambria Math"/>
                                      </a:rPr>
                                      <m:t>+</m:t>
                                    </m:r>
                                    <m:r>
                                      <a:rPr lang="en-US" b="1" dirty="0">
                                        <a:solidFill>
                                          <a:schemeClr val="tx1"/>
                                        </a:solidFill>
                                        <a:latin typeface="Cambria Math"/>
                                      </a:rPr>
                                      <m:t>𝐑</m:t>
                                    </m:r>
                                  </m:e>
                                  <m:sub>
                                    <m:r>
                                      <a:rPr lang="en-US" b="1" i="0" dirty="0" smtClean="0">
                                        <a:solidFill>
                                          <a:schemeClr val="tx1"/>
                                        </a:solidFill>
                                        <a:latin typeface="Cambria Math"/>
                                      </a:rPr>
                                      <m:t>𝐢𝐧𝟐</m:t>
                                    </m:r>
                                  </m:sub>
                                </m:sSub>
                              </m:e>
                            </m:d>
                          </m:e>
                          <m:sup>
                            <m:r>
                              <a:rPr lang="en-US" b="1" i="1">
                                <a:solidFill>
                                  <a:srgbClr val="000000"/>
                                </a:solidFill>
                                <a:latin typeface="Cambria Math"/>
                                <a:ea typeface="Cambria Math"/>
                              </a:rPr>
                              <m:t>𝟐</m:t>
                            </m:r>
                          </m:sup>
                        </m:sSup>
                      </m:num>
                      <m:den>
                        <m:sSub>
                          <m:sSubPr>
                            <m:ctrlPr>
                              <a:rPr lang="en-US" b="1" i="1" dirty="0" smtClean="0">
                                <a:solidFill>
                                  <a:schemeClr val="tx1"/>
                                </a:solidFill>
                                <a:latin typeface="Cambria Math"/>
                              </a:rPr>
                            </m:ctrlPr>
                          </m:sSubPr>
                          <m:e>
                            <m:r>
                              <a:rPr lang="en-US" b="1" i="0" dirty="0" smtClean="0">
                                <a:solidFill>
                                  <a:schemeClr val="tx1"/>
                                </a:solidFill>
                                <a:latin typeface="Cambria Math"/>
                              </a:rPr>
                              <m:t>𝟒</m:t>
                            </m:r>
                            <m:r>
                              <a:rPr lang="en-US" b="1" dirty="0">
                                <a:solidFill>
                                  <a:schemeClr val="tx1"/>
                                </a:solidFill>
                                <a:latin typeface="Cambria Math"/>
                              </a:rPr>
                              <m:t>𝐑</m:t>
                            </m:r>
                          </m:e>
                          <m:sub>
                            <m:r>
                              <a:rPr lang="en-US" b="1" i="0" dirty="0" smtClean="0">
                                <a:solidFill>
                                  <a:schemeClr val="tx1"/>
                                </a:solidFill>
                                <a:latin typeface="Cambria Math"/>
                              </a:rPr>
                              <m:t>𝐨𝐮𝐭𝟏</m:t>
                            </m:r>
                          </m:sub>
                        </m:sSub>
                        <m:sSub>
                          <m:sSubPr>
                            <m:ctrlPr>
                              <a:rPr lang="en-US" b="1" i="1" dirty="0" smtClean="0">
                                <a:solidFill>
                                  <a:schemeClr val="tx1"/>
                                </a:solidFill>
                                <a:latin typeface="Cambria Math"/>
                              </a:rPr>
                            </m:ctrlPr>
                          </m:sSubPr>
                          <m:e>
                            <m:r>
                              <a:rPr lang="en-US" b="1" dirty="0">
                                <a:solidFill>
                                  <a:schemeClr val="tx1"/>
                                </a:solidFill>
                                <a:latin typeface="Cambria Math"/>
                              </a:rPr>
                              <m:t>𝐑</m:t>
                            </m:r>
                          </m:e>
                          <m:sub>
                            <m:r>
                              <a:rPr lang="en-US" b="1" i="0" dirty="0" smtClean="0">
                                <a:solidFill>
                                  <a:schemeClr val="tx1"/>
                                </a:solidFill>
                                <a:latin typeface="Cambria Math"/>
                              </a:rPr>
                              <m:t>𝐢𝐧𝟐</m:t>
                            </m:r>
                          </m:sub>
                        </m:sSub>
                      </m:den>
                    </m:f>
                  </m:oMath>
                </a14:m>
                <a:endParaRPr lang="en-US" b="1" dirty="0" smtClean="0">
                  <a:solidFill>
                    <a:schemeClr val="tx1"/>
                  </a:solidFill>
                </a:endParaRPr>
              </a:p>
            </p:txBody>
          </p:sp>
        </mc:Choice>
        <mc:Fallback xmlns="">
          <p:sp>
            <p:nvSpPr>
              <p:cNvPr id="11" name="TextBox 10"/>
              <p:cNvSpPr txBox="1">
                <a:spLocks noRot="1" noChangeAspect="1" noMove="1" noResize="1" noEditPoints="1" noAdjustHandles="1" noChangeArrowheads="1" noChangeShapeType="1" noTextEdit="1"/>
              </p:cNvSpPr>
              <p:nvPr/>
            </p:nvSpPr>
            <p:spPr>
              <a:xfrm>
                <a:off x="1981200" y="5482755"/>
                <a:ext cx="2209800" cy="567784"/>
              </a:xfrm>
              <a:prstGeom prst="rect">
                <a:avLst/>
              </a:prstGeom>
              <a:blipFill rotWithShape="1">
                <a:blip r:embed="rId8"/>
                <a:stretch>
                  <a:fillRect/>
                </a:stretch>
              </a:blipFill>
            </p:spPr>
            <p:txBody>
              <a:bodyPr/>
              <a:lstStyle/>
              <a:p>
                <a:r>
                  <a:rPr lang="en-US">
                    <a:noFill/>
                  </a:rPr>
                  <a:t> </a:t>
                </a:r>
              </a:p>
            </p:txBody>
          </p:sp>
        </mc:Fallback>
      </mc:AlternateContent>
      <p:sp>
        <p:nvSpPr>
          <p:cNvPr id="12" name="Rectangle 11"/>
          <p:cNvSpPr/>
          <p:nvPr/>
        </p:nvSpPr>
        <p:spPr>
          <a:xfrm>
            <a:off x="1981200" y="5368637"/>
            <a:ext cx="2286000" cy="692727"/>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2"/>
          <p:cNvSpPr txBox="1">
            <a:spLocks noChangeArrowheads="1"/>
          </p:cNvSpPr>
          <p:nvPr/>
        </p:nvSpPr>
        <p:spPr bwMode="auto">
          <a:xfrm>
            <a:off x="4343400" y="5428093"/>
            <a:ext cx="20574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smtClean="0">
                <a:latin typeface="Franklin Gothic Medium Cond" pitchFamily="34" charset="0"/>
              </a:rPr>
              <a:t>Apparently, if R</a:t>
            </a:r>
            <a:r>
              <a:rPr lang="en-US" sz="1600" b="1" baseline="-25000" dirty="0" smtClean="0">
                <a:latin typeface="Franklin Gothic Medium Cond" pitchFamily="34" charset="0"/>
              </a:rPr>
              <a:t>out1</a:t>
            </a:r>
            <a:r>
              <a:rPr lang="en-US" sz="1600" b="1" dirty="0" smtClean="0">
                <a:latin typeface="Franklin Gothic Medium Cond" pitchFamily="34" charset="0"/>
              </a:rPr>
              <a:t>=R</a:t>
            </a:r>
            <a:r>
              <a:rPr lang="en-US" sz="1600" b="1" baseline="-25000" dirty="0" smtClean="0">
                <a:latin typeface="Franklin Gothic Medium Cond" pitchFamily="34" charset="0"/>
              </a:rPr>
              <a:t>in2</a:t>
            </a:r>
            <a:r>
              <a:rPr lang="en-US" sz="1600" b="1" dirty="0" smtClean="0">
                <a:latin typeface="Franklin Gothic Medium Cond" pitchFamily="34" charset="0"/>
              </a:rPr>
              <a:t>, then, </a:t>
            </a:r>
            <a:r>
              <a:rPr lang="en-US" sz="1600" b="1" dirty="0" err="1" smtClean="0">
                <a:latin typeface="Franklin Gothic Medium Cond" pitchFamily="34" charset="0"/>
              </a:rPr>
              <a:t>G</a:t>
            </a:r>
            <a:r>
              <a:rPr lang="en-US" sz="1600" b="1" baseline="-25000" dirty="0" err="1" smtClean="0">
                <a:latin typeface="Franklin Gothic Medium Cond" pitchFamily="34" charset="0"/>
              </a:rPr>
              <a:t>av</a:t>
            </a:r>
            <a:r>
              <a:rPr lang="en-US" sz="1600" b="1" dirty="0" smtClean="0">
                <a:latin typeface="Franklin Gothic Medium Cond" pitchFamily="34" charset="0"/>
              </a:rPr>
              <a:t>=G</a:t>
            </a:r>
            <a:r>
              <a:rPr lang="en-US" sz="1600" b="1" baseline="-25000" dirty="0" smtClean="0">
                <a:latin typeface="Franklin Gothic Medium Cond" pitchFamily="34" charset="0"/>
              </a:rPr>
              <a:t>T</a:t>
            </a:r>
            <a:r>
              <a:rPr lang="en-US" sz="1600" b="1" dirty="0" smtClean="0">
                <a:latin typeface="Franklin Gothic Medium Cond" pitchFamily="34" charset="0"/>
              </a:rPr>
              <a:t>.</a:t>
            </a:r>
          </a:p>
        </p:txBody>
      </p:sp>
      <p:sp>
        <p:nvSpPr>
          <p:cNvPr id="14" name="Slide Number Placeholder 13"/>
          <p:cNvSpPr>
            <a:spLocks noGrp="1"/>
          </p:cNvSpPr>
          <p:nvPr>
            <p:ph type="sldNum" sz="quarter" idx="11"/>
          </p:nvPr>
        </p:nvSpPr>
        <p:spPr/>
        <p:txBody>
          <a:bodyPr/>
          <a:lstStyle/>
          <a:p>
            <a:pPr>
              <a:defRPr/>
            </a:pPr>
            <a:fld id="{18299DBC-902B-41D7-A3A4-44EB87A37C73}" type="slidenum">
              <a:rPr lang="en-US" smtClean="0"/>
              <a:pPr>
                <a:defRPr/>
              </a:pPr>
              <a:t>72</a:t>
            </a:fld>
            <a:endParaRPr lang="en-US"/>
          </a:p>
        </p:txBody>
      </p:sp>
    </p:spTree>
    <p:extLst>
      <p:ext uri="{BB962C8B-B14F-4D97-AF65-F5344CB8AC3E}">
        <p14:creationId xmlns:p14="http://schemas.microsoft.com/office/powerpoint/2010/main" val="360195629"/>
      </p:ext>
    </p:extLst>
  </p:cSld>
  <p:clrMapOvr>
    <a:masterClrMapping/>
  </p:clrMapOvr>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Cascaded Noise Factor (General Case)</a:t>
            </a:r>
            <a:endParaRPr lang="en-US" dirty="0"/>
          </a:p>
        </p:txBody>
      </p:sp>
      <p:sp>
        <p:nvSpPr>
          <p:cNvPr id="4" name="TextBox 2"/>
          <p:cNvSpPr txBox="1">
            <a:spLocks noChangeArrowheads="1"/>
          </p:cNvSpPr>
          <p:nvPr/>
        </p:nvSpPr>
        <p:spPr bwMode="auto">
          <a:xfrm>
            <a:off x="1295400" y="1295400"/>
            <a:ext cx="70866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Let’s consider noisy cascaded 2-port network. </a:t>
            </a:r>
            <a:endParaRPr lang="en-US" b="1" dirty="0">
              <a:solidFill>
                <a:srgbClr val="000000"/>
              </a:solidFill>
              <a:latin typeface="Franklin Gothic Medium Cond" pitchFamily="34" charset="0"/>
            </a:endParaRPr>
          </a:p>
        </p:txBody>
      </p:sp>
      <p:graphicFrame>
        <p:nvGraphicFramePr>
          <p:cNvPr id="8" name="Object 7"/>
          <p:cNvGraphicFramePr>
            <a:graphicFrameLocks noChangeAspect="1"/>
          </p:cNvGraphicFramePr>
          <p:nvPr>
            <p:extLst>
              <p:ext uri="{D42A27DB-BD31-4B8C-83A1-F6EECF244321}">
                <p14:modId xmlns:p14="http://schemas.microsoft.com/office/powerpoint/2010/main" val="3730633030"/>
              </p:ext>
            </p:extLst>
          </p:nvPr>
        </p:nvGraphicFramePr>
        <p:xfrm>
          <a:off x="1447800" y="1752600"/>
          <a:ext cx="6407150" cy="1891684"/>
        </p:xfrm>
        <a:graphic>
          <a:graphicData uri="http://schemas.openxmlformats.org/presentationml/2006/ole">
            <mc:AlternateContent xmlns:mc="http://schemas.openxmlformats.org/markup-compatibility/2006">
              <mc:Choice xmlns:v="urn:schemas-microsoft-com:vml" Requires="v">
                <p:oleObj spid="_x0000_s76932" name="Visio" r:id="rId3" imgW="3973115" imgH="1172610" progId="Visio.Drawing.11">
                  <p:embed/>
                </p:oleObj>
              </mc:Choice>
              <mc:Fallback>
                <p:oleObj name="Visio" r:id="rId3" imgW="3973115" imgH="1172610" progId="Visio.Drawing.11">
                  <p:embed/>
                  <p:pic>
                    <p:nvPicPr>
                      <p:cNvPr id="0" name=""/>
                      <p:cNvPicPr/>
                      <p:nvPr/>
                    </p:nvPicPr>
                    <p:blipFill>
                      <a:blip r:embed="rId4"/>
                      <a:stretch>
                        <a:fillRect/>
                      </a:stretch>
                    </p:blipFill>
                    <p:spPr>
                      <a:xfrm>
                        <a:off x="1447800" y="1752600"/>
                        <a:ext cx="6407150" cy="1891684"/>
                      </a:xfrm>
                      <a:prstGeom prst="rect">
                        <a:avLst/>
                      </a:prstGeom>
                    </p:spPr>
                  </p:pic>
                </p:oleObj>
              </mc:Fallback>
            </mc:AlternateContent>
          </a:graphicData>
        </a:graphic>
      </p:graphicFrame>
      <mc:AlternateContent xmlns:mc="http://schemas.openxmlformats.org/markup-compatibility/2006" xmlns:a14="http://schemas.microsoft.com/office/drawing/2010/main">
        <mc:Choice Requires="a14">
          <p:sp>
            <p:nvSpPr>
              <p:cNvPr id="9" name="TextBox 8"/>
              <p:cNvSpPr txBox="1"/>
              <p:nvPr/>
            </p:nvSpPr>
            <p:spPr>
              <a:xfrm>
                <a:off x="609600" y="2819410"/>
                <a:ext cx="990600" cy="609590"/>
              </a:xfrm>
              <a:prstGeom prst="rect">
                <a:avLst/>
              </a:prstGeom>
              <a:noFill/>
            </p:spPr>
            <p:txBody>
              <a:bodyPr wrap="square" rtlCol="0">
                <a:spAutoFit/>
              </a:bodyPr>
              <a:lstStyle/>
              <a:p>
                <a14:m>
                  <m:oMath xmlns:m="http://schemas.openxmlformats.org/officeDocument/2006/math">
                    <m:acc>
                      <m:accPr>
                        <m:chr m:val="̅"/>
                        <m:ctrlPr>
                          <a:rPr lang="en-US" sz="1600" b="1" i="1" smtClean="0">
                            <a:solidFill>
                              <a:srgbClr val="0000FF"/>
                            </a:solidFill>
                            <a:latin typeface="Cambria Math"/>
                          </a:rPr>
                        </m:ctrlPr>
                      </m:accPr>
                      <m:e>
                        <m:sSup>
                          <m:sSupPr>
                            <m:ctrlPr>
                              <a:rPr lang="en-US" sz="1600" b="1" i="1">
                                <a:solidFill>
                                  <a:srgbClr val="0000FF"/>
                                </a:solidFill>
                                <a:latin typeface="Cambria Math"/>
                              </a:rPr>
                            </m:ctrlPr>
                          </m:sSupPr>
                          <m:e>
                            <m:sSub>
                              <m:sSubPr>
                                <m:ctrlPr>
                                  <a:rPr lang="en-US" sz="1600" b="1" i="1">
                                    <a:solidFill>
                                      <a:srgbClr val="0000FF"/>
                                    </a:solidFill>
                                    <a:latin typeface="Cambria Math"/>
                                  </a:rPr>
                                </m:ctrlPr>
                              </m:sSubPr>
                              <m:e>
                                <m:r>
                                  <a:rPr lang="en-US" sz="1600" b="1">
                                    <a:solidFill>
                                      <a:srgbClr val="0000FF"/>
                                    </a:solidFill>
                                    <a:latin typeface="Cambria Math"/>
                                  </a:rPr>
                                  <m:t>𝐯</m:t>
                                </m:r>
                              </m:e>
                              <m:sub>
                                <m:r>
                                  <a:rPr lang="en-US" sz="1600" b="1">
                                    <a:solidFill>
                                      <a:srgbClr val="0000FF"/>
                                    </a:solidFill>
                                    <a:latin typeface="Cambria Math"/>
                                  </a:rPr>
                                  <m:t>𝐑𝐬</m:t>
                                </m:r>
                              </m:sub>
                            </m:sSub>
                          </m:e>
                          <m:sup>
                            <m:r>
                              <a:rPr lang="en-US" sz="1600" b="1">
                                <a:solidFill>
                                  <a:srgbClr val="0000FF"/>
                                </a:solidFill>
                                <a:latin typeface="Cambria Math"/>
                              </a:rPr>
                              <m:t>𝟐</m:t>
                            </m:r>
                          </m:sup>
                        </m:sSup>
                      </m:e>
                    </m:acc>
                    <m:r>
                      <a:rPr lang="en-US" sz="1600" b="1">
                        <a:solidFill>
                          <a:srgbClr val="0000FF"/>
                        </a:solidFill>
                        <a:latin typeface="Cambria Math"/>
                      </a:rPr>
                      <m:t>=</m:t>
                    </m:r>
                  </m:oMath>
                </a14:m>
                <a:r>
                  <a:rPr lang="en-US" sz="1600" b="1" dirty="0" smtClean="0">
                    <a:solidFill>
                      <a:srgbClr val="0000FF"/>
                    </a:solidFill>
                    <a:ea typeface="Cambria Math"/>
                  </a:rPr>
                  <a:t> </a:t>
                </a:r>
                <a14:m>
                  <m:oMath xmlns:m="http://schemas.openxmlformats.org/officeDocument/2006/math">
                    <m:r>
                      <a:rPr lang="en-US" sz="1600" b="1" i="0" smtClean="0">
                        <a:solidFill>
                          <a:srgbClr val="0000FF"/>
                        </a:solidFill>
                        <a:latin typeface="Cambria Math"/>
                        <a:ea typeface="Cambria Math"/>
                      </a:rPr>
                      <m:t>𝟒𝐤𝐓</m:t>
                    </m:r>
                    <m:sSub>
                      <m:sSubPr>
                        <m:ctrlPr>
                          <a:rPr lang="en-US" sz="1600" b="1" i="1" smtClean="0">
                            <a:solidFill>
                              <a:srgbClr val="0000FF"/>
                            </a:solidFill>
                            <a:latin typeface="Cambria Math"/>
                            <a:ea typeface="Cambria Math"/>
                          </a:rPr>
                        </m:ctrlPr>
                      </m:sSubPr>
                      <m:e>
                        <m:r>
                          <a:rPr lang="en-US" sz="1600" b="1" i="0" smtClean="0">
                            <a:solidFill>
                              <a:srgbClr val="0000FF"/>
                            </a:solidFill>
                            <a:latin typeface="Cambria Math"/>
                            <a:ea typeface="Cambria Math"/>
                          </a:rPr>
                          <m:t>𝐑</m:t>
                        </m:r>
                      </m:e>
                      <m:sub>
                        <m:r>
                          <a:rPr lang="en-US" sz="1600" b="1" i="0" smtClean="0">
                            <a:solidFill>
                              <a:srgbClr val="0000FF"/>
                            </a:solidFill>
                            <a:latin typeface="Cambria Math"/>
                            <a:ea typeface="Cambria Math"/>
                          </a:rPr>
                          <m:t>𝐬</m:t>
                        </m:r>
                      </m:sub>
                    </m:sSub>
                    <m:r>
                      <a:rPr lang="en-US" sz="1600" b="1" i="0" smtClean="0">
                        <a:solidFill>
                          <a:srgbClr val="0000FF"/>
                        </a:solidFill>
                        <a:latin typeface="Cambria Math"/>
                        <a:ea typeface="Cambria Math"/>
                      </a:rPr>
                      <m:t>∆</m:t>
                    </m:r>
                    <m:r>
                      <a:rPr lang="en-US" sz="1600" b="1" i="0" smtClean="0">
                        <a:solidFill>
                          <a:srgbClr val="0000FF"/>
                        </a:solidFill>
                        <a:latin typeface="Cambria Math"/>
                        <a:ea typeface="Cambria Math"/>
                      </a:rPr>
                      <m:t>𝐟</m:t>
                    </m:r>
                  </m:oMath>
                </a14:m>
                <a:endParaRPr lang="en-US" sz="1600" b="1" dirty="0" smtClean="0">
                  <a:solidFill>
                    <a:srgbClr val="0000FF"/>
                  </a:solidFill>
                  <a:ea typeface="Cambria Math"/>
                </a:endParaRPr>
              </a:p>
            </p:txBody>
          </p:sp>
        </mc:Choice>
        <mc:Fallback xmlns="">
          <p:sp>
            <p:nvSpPr>
              <p:cNvPr id="9" name="TextBox 8"/>
              <p:cNvSpPr txBox="1">
                <a:spLocks noRot="1" noChangeAspect="1" noMove="1" noResize="1" noEditPoints="1" noAdjustHandles="1" noChangeArrowheads="1" noChangeShapeType="1" noTextEdit="1"/>
              </p:cNvSpPr>
              <p:nvPr/>
            </p:nvSpPr>
            <p:spPr>
              <a:xfrm>
                <a:off x="609600" y="2819410"/>
                <a:ext cx="990600" cy="609590"/>
              </a:xfrm>
              <a:prstGeom prst="rect">
                <a:avLst/>
              </a:prstGeom>
              <a:blipFill rotWithShape="1">
                <a:blip r:embed="rId5"/>
                <a:stretch>
                  <a:fillRect/>
                </a:stretch>
              </a:blipFill>
            </p:spPr>
            <p:txBody>
              <a:bodyPr/>
              <a:lstStyle/>
              <a:p>
                <a:r>
                  <a:rPr lang="en-US">
                    <a:noFill/>
                  </a:rPr>
                  <a:t> </a:t>
                </a:r>
              </a:p>
            </p:txBody>
          </p:sp>
        </mc:Fallback>
      </mc:AlternateContent>
      <p:sp>
        <p:nvSpPr>
          <p:cNvPr id="10" name="Freeform 9"/>
          <p:cNvSpPr/>
          <p:nvPr/>
        </p:nvSpPr>
        <p:spPr>
          <a:xfrm>
            <a:off x="1383957" y="2001795"/>
            <a:ext cx="2117124" cy="1837037"/>
          </a:xfrm>
          <a:custGeom>
            <a:avLst/>
            <a:gdLst>
              <a:gd name="connsiteX0" fmla="*/ 2100648 w 2117124"/>
              <a:gd name="connsiteY0" fmla="*/ 683740 h 1837037"/>
              <a:gd name="connsiteX1" fmla="*/ 2092411 w 2117124"/>
              <a:gd name="connsiteY1" fmla="*/ 609600 h 1837037"/>
              <a:gd name="connsiteX2" fmla="*/ 2084173 w 2117124"/>
              <a:gd name="connsiteY2" fmla="*/ 576648 h 1837037"/>
              <a:gd name="connsiteX3" fmla="*/ 2059459 w 2117124"/>
              <a:gd name="connsiteY3" fmla="*/ 453081 h 1837037"/>
              <a:gd name="connsiteX4" fmla="*/ 2042984 w 2117124"/>
              <a:gd name="connsiteY4" fmla="*/ 403654 h 1837037"/>
              <a:gd name="connsiteX5" fmla="*/ 2034746 w 2117124"/>
              <a:gd name="connsiteY5" fmla="*/ 378940 h 1837037"/>
              <a:gd name="connsiteX6" fmla="*/ 1985319 w 2117124"/>
              <a:gd name="connsiteY6" fmla="*/ 304800 h 1837037"/>
              <a:gd name="connsiteX7" fmla="*/ 1944129 w 2117124"/>
              <a:gd name="connsiteY7" fmla="*/ 255373 h 1837037"/>
              <a:gd name="connsiteX8" fmla="*/ 1927654 w 2117124"/>
              <a:gd name="connsiteY8" fmla="*/ 230659 h 1837037"/>
              <a:gd name="connsiteX9" fmla="*/ 1902940 w 2117124"/>
              <a:gd name="connsiteY9" fmla="*/ 214183 h 1837037"/>
              <a:gd name="connsiteX10" fmla="*/ 1878227 w 2117124"/>
              <a:gd name="connsiteY10" fmla="*/ 189470 h 1837037"/>
              <a:gd name="connsiteX11" fmla="*/ 1828800 w 2117124"/>
              <a:gd name="connsiteY11" fmla="*/ 156519 h 1837037"/>
              <a:gd name="connsiteX12" fmla="*/ 1762897 w 2117124"/>
              <a:gd name="connsiteY12" fmla="*/ 98854 h 1837037"/>
              <a:gd name="connsiteX13" fmla="*/ 1738184 w 2117124"/>
              <a:gd name="connsiteY13" fmla="*/ 74140 h 1837037"/>
              <a:gd name="connsiteX14" fmla="*/ 1713470 w 2117124"/>
              <a:gd name="connsiteY14" fmla="*/ 65902 h 1837037"/>
              <a:gd name="connsiteX15" fmla="*/ 1688757 w 2117124"/>
              <a:gd name="connsiteY15" fmla="*/ 49427 h 1837037"/>
              <a:gd name="connsiteX16" fmla="*/ 1639329 w 2117124"/>
              <a:gd name="connsiteY16" fmla="*/ 32951 h 1837037"/>
              <a:gd name="connsiteX17" fmla="*/ 1614616 w 2117124"/>
              <a:gd name="connsiteY17" fmla="*/ 16475 h 1837037"/>
              <a:gd name="connsiteX18" fmla="*/ 1524000 w 2117124"/>
              <a:gd name="connsiteY18" fmla="*/ 0 h 1837037"/>
              <a:gd name="connsiteX19" fmla="*/ 1037967 w 2117124"/>
              <a:gd name="connsiteY19" fmla="*/ 8237 h 1837037"/>
              <a:gd name="connsiteX20" fmla="*/ 1013254 w 2117124"/>
              <a:gd name="connsiteY20" fmla="*/ 16475 h 1837037"/>
              <a:gd name="connsiteX21" fmla="*/ 930875 w 2117124"/>
              <a:gd name="connsiteY21" fmla="*/ 24713 h 1837037"/>
              <a:gd name="connsiteX22" fmla="*/ 856735 w 2117124"/>
              <a:gd name="connsiteY22" fmla="*/ 41189 h 1837037"/>
              <a:gd name="connsiteX23" fmla="*/ 757881 w 2117124"/>
              <a:gd name="connsiteY23" fmla="*/ 57664 h 1837037"/>
              <a:gd name="connsiteX24" fmla="*/ 733167 w 2117124"/>
              <a:gd name="connsiteY24" fmla="*/ 65902 h 1837037"/>
              <a:gd name="connsiteX25" fmla="*/ 700216 w 2117124"/>
              <a:gd name="connsiteY25" fmla="*/ 74140 h 1837037"/>
              <a:gd name="connsiteX26" fmla="*/ 675502 w 2117124"/>
              <a:gd name="connsiteY26" fmla="*/ 82378 h 1837037"/>
              <a:gd name="connsiteX27" fmla="*/ 642551 w 2117124"/>
              <a:gd name="connsiteY27" fmla="*/ 90616 h 1837037"/>
              <a:gd name="connsiteX28" fmla="*/ 584886 w 2117124"/>
              <a:gd name="connsiteY28" fmla="*/ 107091 h 1837037"/>
              <a:gd name="connsiteX29" fmla="*/ 527221 w 2117124"/>
              <a:gd name="connsiteY29" fmla="*/ 131805 h 1837037"/>
              <a:gd name="connsiteX30" fmla="*/ 453081 w 2117124"/>
              <a:gd name="connsiteY30" fmla="*/ 181232 h 1837037"/>
              <a:gd name="connsiteX31" fmla="*/ 403654 w 2117124"/>
              <a:gd name="connsiteY31" fmla="*/ 214183 h 1837037"/>
              <a:gd name="connsiteX32" fmla="*/ 378940 w 2117124"/>
              <a:gd name="connsiteY32" fmla="*/ 230659 h 1837037"/>
              <a:gd name="connsiteX33" fmla="*/ 354227 w 2117124"/>
              <a:gd name="connsiteY33" fmla="*/ 263610 h 1837037"/>
              <a:gd name="connsiteX34" fmla="*/ 329513 w 2117124"/>
              <a:gd name="connsiteY34" fmla="*/ 280086 h 1837037"/>
              <a:gd name="connsiteX35" fmla="*/ 304800 w 2117124"/>
              <a:gd name="connsiteY35" fmla="*/ 304800 h 1837037"/>
              <a:gd name="connsiteX36" fmla="*/ 280086 w 2117124"/>
              <a:gd name="connsiteY36" fmla="*/ 321275 h 1837037"/>
              <a:gd name="connsiteX37" fmla="*/ 230659 w 2117124"/>
              <a:gd name="connsiteY37" fmla="*/ 370702 h 1837037"/>
              <a:gd name="connsiteX38" fmla="*/ 214184 w 2117124"/>
              <a:gd name="connsiteY38" fmla="*/ 395416 h 1837037"/>
              <a:gd name="connsiteX39" fmla="*/ 189470 w 2117124"/>
              <a:gd name="connsiteY39" fmla="*/ 411891 h 1837037"/>
              <a:gd name="connsiteX40" fmla="*/ 123567 w 2117124"/>
              <a:gd name="connsiteY40" fmla="*/ 510746 h 1837037"/>
              <a:gd name="connsiteX41" fmla="*/ 90616 w 2117124"/>
              <a:gd name="connsiteY41" fmla="*/ 560173 h 1837037"/>
              <a:gd name="connsiteX42" fmla="*/ 74140 w 2117124"/>
              <a:gd name="connsiteY42" fmla="*/ 584886 h 1837037"/>
              <a:gd name="connsiteX43" fmla="*/ 49427 w 2117124"/>
              <a:gd name="connsiteY43" fmla="*/ 609600 h 1837037"/>
              <a:gd name="connsiteX44" fmla="*/ 41189 w 2117124"/>
              <a:gd name="connsiteY44" fmla="*/ 634313 h 1837037"/>
              <a:gd name="connsiteX45" fmla="*/ 24713 w 2117124"/>
              <a:gd name="connsiteY45" fmla="*/ 659027 h 1837037"/>
              <a:gd name="connsiteX46" fmla="*/ 8238 w 2117124"/>
              <a:gd name="connsiteY46" fmla="*/ 708454 h 1837037"/>
              <a:gd name="connsiteX47" fmla="*/ 0 w 2117124"/>
              <a:gd name="connsiteY47" fmla="*/ 733167 h 1837037"/>
              <a:gd name="connsiteX48" fmla="*/ 8238 w 2117124"/>
              <a:gd name="connsiteY48" fmla="*/ 897924 h 1837037"/>
              <a:gd name="connsiteX49" fmla="*/ 24713 w 2117124"/>
              <a:gd name="connsiteY49" fmla="*/ 922637 h 1837037"/>
              <a:gd name="connsiteX50" fmla="*/ 32951 w 2117124"/>
              <a:gd name="connsiteY50" fmla="*/ 947351 h 1837037"/>
              <a:gd name="connsiteX51" fmla="*/ 57665 w 2117124"/>
              <a:gd name="connsiteY51" fmla="*/ 963827 h 1837037"/>
              <a:gd name="connsiteX52" fmla="*/ 115329 w 2117124"/>
              <a:gd name="connsiteY52" fmla="*/ 1037967 h 1837037"/>
              <a:gd name="connsiteX53" fmla="*/ 131805 w 2117124"/>
              <a:gd name="connsiteY53" fmla="*/ 1062681 h 1837037"/>
              <a:gd name="connsiteX54" fmla="*/ 156519 w 2117124"/>
              <a:gd name="connsiteY54" fmla="*/ 1087394 h 1837037"/>
              <a:gd name="connsiteX55" fmla="*/ 189470 w 2117124"/>
              <a:gd name="connsiteY55" fmla="*/ 1136821 h 1837037"/>
              <a:gd name="connsiteX56" fmla="*/ 205946 w 2117124"/>
              <a:gd name="connsiteY56" fmla="*/ 1161535 h 1837037"/>
              <a:gd name="connsiteX57" fmla="*/ 247135 w 2117124"/>
              <a:gd name="connsiteY57" fmla="*/ 1210962 h 1837037"/>
              <a:gd name="connsiteX58" fmla="*/ 304800 w 2117124"/>
              <a:gd name="connsiteY58" fmla="*/ 1285102 h 1837037"/>
              <a:gd name="connsiteX59" fmla="*/ 321275 w 2117124"/>
              <a:gd name="connsiteY59" fmla="*/ 1309816 h 1837037"/>
              <a:gd name="connsiteX60" fmla="*/ 337751 w 2117124"/>
              <a:gd name="connsiteY60" fmla="*/ 1334529 h 1837037"/>
              <a:gd name="connsiteX61" fmla="*/ 354227 w 2117124"/>
              <a:gd name="connsiteY61" fmla="*/ 1400432 h 1837037"/>
              <a:gd name="connsiteX62" fmla="*/ 362465 w 2117124"/>
              <a:gd name="connsiteY62" fmla="*/ 1425146 h 1837037"/>
              <a:gd name="connsiteX63" fmla="*/ 370702 w 2117124"/>
              <a:gd name="connsiteY63" fmla="*/ 1458097 h 1837037"/>
              <a:gd name="connsiteX64" fmla="*/ 387178 w 2117124"/>
              <a:gd name="connsiteY64" fmla="*/ 1507524 h 1837037"/>
              <a:gd name="connsiteX65" fmla="*/ 453081 w 2117124"/>
              <a:gd name="connsiteY65" fmla="*/ 1581664 h 1837037"/>
              <a:gd name="connsiteX66" fmla="*/ 477794 w 2117124"/>
              <a:gd name="connsiteY66" fmla="*/ 1598140 h 1837037"/>
              <a:gd name="connsiteX67" fmla="*/ 535459 w 2117124"/>
              <a:gd name="connsiteY67" fmla="*/ 1647567 h 1837037"/>
              <a:gd name="connsiteX68" fmla="*/ 568411 w 2117124"/>
              <a:gd name="connsiteY68" fmla="*/ 1655805 h 1837037"/>
              <a:gd name="connsiteX69" fmla="*/ 617838 w 2117124"/>
              <a:gd name="connsiteY69" fmla="*/ 1688756 h 1837037"/>
              <a:gd name="connsiteX70" fmla="*/ 642551 w 2117124"/>
              <a:gd name="connsiteY70" fmla="*/ 1705232 h 1837037"/>
              <a:gd name="connsiteX71" fmla="*/ 667265 w 2117124"/>
              <a:gd name="connsiteY71" fmla="*/ 1713470 h 1837037"/>
              <a:gd name="connsiteX72" fmla="*/ 700216 w 2117124"/>
              <a:gd name="connsiteY72" fmla="*/ 1729946 h 1837037"/>
              <a:gd name="connsiteX73" fmla="*/ 733167 w 2117124"/>
              <a:gd name="connsiteY73" fmla="*/ 1738183 h 1837037"/>
              <a:gd name="connsiteX74" fmla="*/ 799070 w 2117124"/>
              <a:gd name="connsiteY74" fmla="*/ 1762897 h 1837037"/>
              <a:gd name="connsiteX75" fmla="*/ 832021 w 2117124"/>
              <a:gd name="connsiteY75" fmla="*/ 1771135 h 1837037"/>
              <a:gd name="connsiteX76" fmla="*/ 881448 w 2117124"/>
              <a:gd name="connsiteY76" fmla="*/ 1787610 h 1837037"/>
              <a:gd name="connsiteX77" fmla="*/ 906162 w 2117124"/>
              <a:gd name="connsiteY77" fmla="*/ 1795848 h 1837037"/>
              <a:gd name="connsiteX78" fmla="*/ 963827 w 2117124"/>
              <a:gd name="connsiteY78" fmla="*/ 1812324 h 1837037"/>
              <a:gd name="connsiteX79" fmla="*/ 996778 w 2117124"/>
              <a:gd name="connsiteY79" fmla="*/ 1820562 h 1837037"/>
              <a:gd name="connsiteX80" fmla="*/ 1021492 w 2117124"/>
              <a:gd name="connsiteY80" fmla="*/ 1828800 h 1837037"/>
              <a:gd name="connsiteX81" fmla="*/ 1070919 w 2117124"/>
              <a:gd name="connsiteY81" fmla="*/ 1837037 h 1837037"/>
              <a:gd name="connsiteX82" fmla="*/ 1515762 w 2117124"/>
              <a:gd name="connsiteY82" fmla="*/ 1828800 h 1837037"/>
              <a:gd name="connsiteX83" fmla="*/ 1540475 w 2117124"/>
              <a:gd name="connsiteY83" fmla="*/ 1820562 h 1837037"/>
              <a:gd name="connsiteX84" fmla="*/ 1614616 w 2117124"/>
              <a:gd name="connsiteY84" fmla="*/ 1804086 h 1837037"/>
              <a:gd name="connsiteX85" fmla="*/ 1688757 w 2117124"/>
              <a:gd name="connsiteY85" fmla="*/ 1787610 h 1837037"/>
              <a:gd name="connsiteX86" fmla="*/ 1738184 w 2117124"/>
              <a:gd name="connsiteY86" fmla="*/ 1771135 h 1837037"/>
              <a:gd name="connsiteX87" fmla="*/ 1762897 w 2117124"/>
              <a:gd name="connsiteY87" fmla="*/ 1762897 h 1837037"/>
              <a:gd name="connsiteX88" fmla="*/ 1795848 w 2117124"/>
              <a:gd name="connsiteY88" fmla="*/ 1746421 h 1837037"/>
              <a:gd name="connsiteX89" fmla="*/ 1820562 w 2117124"/>
              <a:gd name="connsiteY89" fmla="*/ 1729946 h 1837037"/>
              <a:gd name="connsiteX90" fmla="*/ 1845275 w 2117124"/>
              <a:gd name="connsiteY90" fmla="*/ 1721708 h 1837037"/>
              <a:gd name="connsiteX91" fmla="*/ 1861751 w 2117124"/>
              <a:gd name="connsiteY91" fmla="*/ 1696994 h 1837037"/>
              <a:gd name="connsiteX92" fmla="*/ 1886465 w 2117124"/>
              <a:gd name="connsiteY92" fmla="*/ 1680519 h 1837037"/>
              <a:gd name="connsiteX93" fmla="*/ 1944129 w 2117124"/>
              <a:gd name="connsiteY93" fmla="*/ 1614616 h 1837037"/>
              <a:gd name="connsiteX94" fmla="*/ 1985319 w 2117124"/>
              <a:gd name="connsiteY94" fmla="*/ 1540475 h 1837037"/>
              <a:gd name="connsiteX95" fmla="*/ 2001794 w 2117124"/>
              <a:gd name="connsiteY95" fmla="*/ 1507524 h 1837037"/>
              <a:gd name="connsiteX96" fmla="*/ 2018270 w 2117124"/>
              <a:gd name="connsiteY96" fmla="*/ 1482810 h 1837037"/>
              <a:gd name="connsiteX97" fmla="*/ 2034746 w 2117124"/>
              <a:gd name="connsiteY97" fmla="*/ 1425146 h 1837037"/>
              <a:gd name="connsiteX98" fmla="*/ 2051221 w 2117124"/>
              <a:gd name="connsiteY98" fmla="*/ 1375719 h 1837037"/>
              <a:gd name="connsiteX99" fmla="*/ 2067697 w 2117124"/>
              <a:gd name="connsiteY99" fmla="*/ 1260389 h 1837037"/>
              <a:gd name="connsiteX100" fmla="*/ 2075935 w 2117124"/>
              <a:gd name="connsiteY100" fmla="*/ 799070 h 1837037"/>
              <a:gd name="connsiteX101" fmla="*/ 2092411 w 2117124"/>
              <a:gd name="connsiteY101" fmla="*/ 749643 h 1837037"/>
              <a:gd name="connsiteX102" fmla="*/ 2100648 w 2117124"/>
              <a:gd name="connsiteY102" fmla="*/ 724929 h 1837037"/>
              <a:gd name="connsiteX103" fmla="*/ 2117124 w 2117124"/>
              <a:gd name="connsiteY103" fmla="*/ 700216 h 1837037"/>
              <a:gd name="connsiteX104" fmla="*/ 2100648 w 2117124"/>
              <a:gd name="connsiteY104" fmla="*/ 634313 h 1837037"/>
              <a:gd name="connsiteX105" fmla="*/ 2092411 w 2117124"/>
              <a:gd name="connsiteY105" fmla="*/ 634313 h 18370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Lst>
            <a:rect l="l" t="t" r="r" b="b"/>
            <a:pathLst>
              <a:path w="2117124" h="1837037">
                <a:moveTo>
                  <a:pt x="2100648" y="683740"/>
                </a:moveTo>
                <a:cubicBezTo>
                  <a:pt x="2097902" y="659027"/>
                  <a:pt x="2096192" y="634176"/>
                  <a:pt x="2092411" y="609600"/>
                </a:cubicBezTo>
                <a:cubicBezTo>
                  <a:pt x="2090689" y="598410"/>
                  <a:pt x="2086198" y="587787"/>
                  <a:pt x="2084173" y="576648"/>
                </a:cubicBezTo>
                <a:cubicBezTo>
                  <a:pt x="2073134" y="515932"/>
                  <a:pt x="2080177" y="515237"/>
                  <a:pt x="2059459" y="453081"/>
                </a:cubicBezTo>
                <a:lnTo>
                  <a:pt x="2042984" y="403654"/>
                </a:lnTo>
                <a:cubicBezTo>
                  <a:pt x="2040238" y="395416"/>
                  <a:pt x="2039563" y="386165"/>
                  <a:pt x="2034746" y="378940"/>
                </a:cubicBezTo>
                <a:lnTo>
                  <a:pt x="1985319" y="304800"/>
                </a:lnTo>
                <a:cubicBezTo>
                  <a:pt x="1944410" y="243435"/>
                  <a:pt x="1996990" y="318807"/>
                  <a:pt x="1944129" y="255373"/>
                </a:cubicBezTo>
                <a:cubicBezTo>
                  <a:pt x="1937791" y="247767"/>
                  <a:pt x="1934655" y="237660"/>
                  <a:pt x="1927654" y="230659"/>
                </a:cubicBezTo>
                <a:cubicBezTo>
                  <a:pt x="1920653" y="223658"/>
                  <a:pt x="1910546" y="220521"/>
                  <a:pt x="1902940" y="214183"/>
                </a:cubicBezTo>
                <a:cubicBezTo>
                  <a:pt x="1893990" y="206725"/>
                  <a:pt x="1887423" y="196622"/>
                  <a:pt x="1878227" y="189470"/>
                </a:cubicBezTo>
                <a:cubicBezTo>
                  <a:pt x="1862597" y="177313"/>
                  <a:pt x="1828800" y="156519"/>
                  <a:pt x="1828800" y="156519"/>
                </a:cubicBezTo>
                <a:cubicBezTo>
                  <a:pt x="1782114" y="86490"/>
                  <a:pt x="1859014" y="194975"/>
                  <a:pt x="1762897" y="98854"/>
                </a:cubicBezTo>
                <a:cubicBezTo>
                  <a:pt x="1754659" y="90616"/>
                  <a:pt x="1747877" y="80602"/>
                  <a:pt x="1738184" y="74140"/>
                </a:cubicBezTo>
                <a:cubicBezTo>
                  <a:pt x="1730959" y="69323"/>
                  <a:pt x="1721237" y="69785"/>
                  <a:pt x="1713470" y="65902"/>
                </a:cubicBezTo>
                <a:cubicBezTo>
                  <a:pt x="1704615" y="61474"/>
                  <a:pt x="1697804" y="53448"/>
                  <a:pt x="1688757" y="49427"/>
                </a:cubicBezTo>
                <a:cubicBezTo>
                  <a:pt x="1672887" y="42374"/>
                  <a:pt x="1639329" y="32951"/>
                  <a:pt x="1639329" y="32951"/>
                </a:cubicBezTo>
                <a:cubicBezTo>
                  <a:pt x="1631091" y="27459"/>
                  <a:pt x="1623886" y="19951"/>
                  <a:pt x="1614616" y="16475"/>
                </a:cubicBezTo>
                <a:cubicBezTo>
                  <a:pt x="1605400" y="13019"/>
                  <a:pt x="1529558" y="926"/>
                  <a:pt x="1524000" y="0"/>
                </a:cubicBezTo>
                <a:lnTo>
                  <a:pt x="1037967" y="8237"/>
                </a:lnTo>
                <a:cubicBezTo>
                  <a:pt x="1029288" y="8517"/>
                  <a:pt x="1021836" y="15155"/>
                  <a:pt x="1013254" y="16475"/>
                </a:cubicBezTo>
                <a:cubicBezTo>
                  <a:pt x="985978" y="20671"/>
                  <a:pt x="958335" y="21967"/>
                  <a:pt x="930875" y="24713"/>
                </a:cubicBezTo>
                <a:cubicBezTo>
                  <a:pt x="901253" y="32119"/>
                  <a:pt x="888110" y="35960"/>
                  <a:pt x="856735" y="41189"/>
                </a:cubicBezTo>
                <a:cubicBezTo>
                  <a:pt x="814900" y="48162"/>
                  <a:pt x="796700" y="47960"/>
                  <a:pt x="757881" y="57664"/>
                </a:cubicBezTo>
                <a:cubicBezTo>
                  <a:pt x="749457" y="59770"/>
                  <a:pt x="741516" y="63516"/>
                  <a:pt x="733167" y="65902"/>
                </a:cubicBezTo>
                <a:cubicBezTo>
                  <a:pt x="722281" y="69012"/>
                  <a:pt x="711102" y="71030"/>
                  <a:pt x="700216" y="74140"/>
                </a:cubicBezTo>
                <a:cubicBezTo>
                  <a:pt x="691867" y="76526"/>
                  <a:pt x="683851" y="79992"/>
                  <a:pt x="675502" y="82378"/>
                </a:cubicBezTo>
                <a:cubicBezTo>
                  <a:pt x="664616" y="85488"/>
                  <a:pt x="653437" y="87506"/>
                  <a:pt x="642551" y="90616"/>
                </a:cubicBezTo>
                <a:cubicBezTo>
                  <a:pt x="559875" y="114239"/>
                  <a:pt x="687834" y="81357"/>
                  <a:pt x="584886" y="107091"/>
                </a:cubicBezTo>
                <a:cubicBezTo>
                  <a:pt x="494944" y="167055"/>
                  <a:pt x="633599" y="78617"/>
                  <a:pt x="527221" y="131805"/>
                </a:cubicBezTo>
                <a:cubicBezTo>
                  <a:pt x="527207" y="131812"/>
                  <a:pt x="465444" y="172990"/>
                  <a:pt x="453081" y="181232"/>
                </a:cubicBezTo>
                <a:lnTo>
                  <a:pt x="403654" y="214183"/>
                </a:lnTo>
                <a:lnTo>
                  <a:pt x="378940" y="230659"/>
                </a:lnTo>
                <a:cubicBezTo>
                  <a:pt x="370702" y="241643"/>
                  <a:pt x="363935" y="253902"/>
                  <a:pt x="354227" y="263610"/>
                </a:cubicBezTo>
                <a:cubicBezTo>
                  <a:pt x="347226" y="270611"/>
                  <a:pt x="337119" y="273748"/>
                  <a:pt x="329513" y="280086"/>
                </a:cubicBezTo>
                <a:cubicBezTo>
                  <a:pt x="320563" y="287544"/>
                  <a:pt x="313750" y="297342"/>
                  <a:pt x="304800" y="304800"/>
                </a:cubicBezTo>
                <a:cubicBezTo>
                  <a:pt x="297194" y="311138"/>
                  <a:pt x="287486" y="314697"/>
                  <a:pt x="280086" y="321275"/>
                </a:cubicBezTo>
                <a:cubicBezTo>
                  <a:pt x="262671" y="336755"/>
                  <a:pt x="243583" y="351315"/>
                  <a:pt x="230659" y="370702"/>
                </a:cubicBezTo>
                <a:cubicBezTo>
                  <a:pt x="225167" y="378940"/>
                  <a:pt x="221185" y="388415"/>
                  <a:pt x="214184" y="395416"/>
                </a:cubicBezTo>
                <a:cubicBezTo>
                  <a:pt x="207183" y="402417"/>
                  <a:pt x="197708" y="406399"/>
                  <a:pt x="189470" y="411891"/>
                </a:cubicBezTo>
                <a:lnTo>
                  <a:pt x="123567" y="510746"/>
                </a:lnTo>
                <a:lnTo>
                  <a:pt x="90616" y="560173"/>
                </a:lnTo>
                <a:cubicBezTo>
                  <a:pt x="85124" y="568411"/>
                  <a:pt x="81141" y="577885"/>
                  <a:pt x="74140" y="584886"/>
                </a:cubicBezTo>
                <a:lnTo>
                  <a:pt x="49427" y="609600"/>
                </a:lnTo>
                <a:cubicBezTo>
                  <a:pt x="46681" y="617838"/>
                  <a:pt x="45072" y="626546"/>
                  <a:pt x="41189" y="634313"/>
                </a:cubicBezTo>
                <a:cubicBezTo>
                  <a:pt x="36761" y="643169"/>
                  <a:pt x="28734" y="649979"/>
                  <a:pt x="24713" y="659027"/>
                </a:cubicBezTo>
                <a:cubicBezTo>
                  <a:pt x="17660" y="674897"/>
                  <a:pt x="13730" y="691978"/>
                  <a:pt x="8238" y="708454"/>
                </a:cubicBezTo>
                <a:lnTo>
                  <a:pt x="0" y="733167"/>
                </a:lnTo>
                <a:cubicBezTo>
                  <a:pt x="2746" y="788086"/>
                  <a:pt x="1126" y="843398"/>
                  <a:pt x="8238" y="897924"/>
                </a:cubicBezTo>
                <a:cubicBezTo>
                  <a:pt x="9518" y="907741"/>
                  <a:pt x="20285" y="913782"/>
                  <a:pt x="24713" y="922637"/>
                </a:cubicBezTo>
                <a:cubicBezTo>
                  <a:pt x="28596" y="930404"/>
                  <a:pt x="27526" y="940570"/>
                  <a:pt x="32951" y="947351"/>
                </a:cubicBezTo>
                <a:cubicBezTo>
                  <a:pt x="39136" y="955082"/>
                  <a:pt x="49427" y="958335"/>
                  <a:pt x="57665" y="963827"/>
                </a:cubicBezTo>
                <a:cubicBezTo>
                  <a:pt x="140947" y="1088751"/>
                  <a:pt x="50805" y="960538"/>
                  <a:pt x="115329" y="1037967"/>
                </a:cubicBezTo>
                <a:cubicBezTo>
                  <a:pt x="121667" y="1045573"/>
                  <a:pt x="125467" y="1055075"/>
                  <a:pt x="131805" y="1062681"/>
                </a:cubicBezTo>
                <a:cubicBezTo>
                  <a:pt x="139263" y="1071631"/>
                  <a:pt x="149367" y="1078198"/>
                  <a:pt x="156519" y="1087394"/>
                </a:cubicBezTo>
                <a:cubicBezTo>
                  <a:pt x="168676" y="1103024"/>
                  <a:pt x="178486" y="1120345"/>
                  <a:pt x="189470" y="1136821"/>
                </a:cubicBezTo>
                <a:cubicBezTo>
                  <a:pt x="194962" y="1145059"/>
                  <a:pt x="198945" y="1154534"/>
                  <a:pt x="205946" y="1161535"/>
                </a:cubicBezTo>
                <a:cubicBezTo>
                  <a:pt x="278144" y="1233733"/>
                  <a:pt x="189791" y="1142149"/>
                  <a:pt x="247135" y="1210962"/>
                </a:cubicBezTo>
                <a:cubicBezTo>
                  <a:pt x="311657" y="1288388"/>
                  <a:pt x="221521" y="1160183"/>
                  <a:pt x="304800" y="1285102"/>
                </a:cubicBezTo>
                <a:lnTo>
                  <a:pt x="321275" y="1309816"/>
                </a:lnTo>
                <a:lnTo>
                  <a:pt x="337751" y="1334529"/>
                </a:lnTo>
                <a:cubicBezTo>
                  <a:pt x="356582" y="1391022"/>
                  <a:pt x="334345" y="1320905"/>
                  <a:pt x="354227" y="1400432"/>
                </a:cubicBezTo>
                <a:cubicBezTo>
                  <a:pt x="356333" y="1408856"/>
                  <a:pt x="360080" y="1416796"/>
                  <a:pt x="362465" y="1425146"/>
                </a:cubicBezTo>
                <a:cubicBezTo>
                  <a:pt x="365575" y="1436032"/>
                  <a:pt x="367449" y="1447253"/>
                  <a:pt x="370702" y="1458097"/>
                </a:cubicBezTo>
                <a:cubicBezTo>
                  <a:pt x="375692" y="1474732"/>
                  <a:pt x="377544" y="1493074"/>
                  <a:pt x="387178" y="1507524"/>
                </a:cubicBezTo>
                <a:cubicBezTo>
                  <a:pt x="406988" y="1537238"/>
                  <a:pt x="419225" y="1559092"/>
                  <a:pt x="453081" y="1581664"/>
                </a:cubicBezTo>
                <a:cubicBezTo>
                  <a:pt x="461319" y="1587156"/>
                  <a:pt x="470188" y="1591802"/>
                  <a:pt x="477794" y="1598140"/>
                </a:cubicBezTo>
                <a:cubicBezTo>
                  <a:pt x="502524" y="1618749"/>
                  <a:pt x="504610" y="1632143"/>
                  <a:pt x="535459" y="1647567"/>
                </a:cubicBezTo>
                <a:cubicBezTo>
                  <a:pt x="545586" y="1652630"/>
                  <a:pt x="557427" y="1653059"/>
                  <a:pt x="568411" y="1655805"/>
                </a:cubicBezTo>
                <a:lnTo>
                  <a:pt x="617838" y="1688756"/>
                </a:lnTo>
                <a:cubicBezTo>
                  <a:pt x="626076" y="1694248"/>
                  <a:pt x="633158" y="1702101"/>
                  <a:pt x="642551" y="1705232"/>
                </a:cubicBezTo>
                <a:cubicBezTo>
                  <a:pt x="650789" y="1707978"/>
                  <a:pt x="659284" y="1710049"/>
                  <a:pt x="667265" y="1713470"/>
                </a:cubicBezTo>
                <a:cubicBezTo>
                  <a:pt x="678552" y="1718307"/>
                  <a:pt x="688718" y="1725634"/>
                  <a:pt x="700216" y="1729946"/>
                </a:cubicBezTo>
                <a:cubicBezTo>
                  <a:pt x="710817" y="1733921"/>
                  <a:pt x="722281" y="1735073"/>
                  <a:pt x="733167" y="1738183"/>
                </a:cubicBezTo>
                <a:cubicBezTo>
                  <a:pt x="773647" y="1749748"/>
                  <a:pt x="746859" y="1745493"/>
                  <a:pt x="799070" y="1762897"/>
                </a:cubicBezTo>
                <a:cubicBezTo>
                  <a:pt x="809811" y="1766477"/>
                  <a:pt x="821177" y="1767882"/>
                  <a:pt x="832021" y="1771135"/>
                </a:cubicBezTo>
                <a:cubicBezTo>
                  <a:pt x="848655" y="1776125"/>
                  <a:pt x="864972" y="1782118"/>
                  <a:pt x="881448" y="1787610"/>
                </a:cubicBezTo>
                <a:cubicBezTo>
                  <a:pt x="889686" y="1790356"/>
                  <a:pt x="897738" y="1793742"/>
                  <a:pt x="906162" y="1795848"/>
                </a:cubicBezTo>
                <a:cubicBezTo>
                  <a:pt x="1009170" y="1821601"/>
                  <a:pt x="881101" y="1788688"/>
                  <a:pt x="963827" y="1812324"/>
                </a:cubicBezTo>
                <a:cubicBezTo>
                  <a:pt x="974713" y="1815434"/>
                  <a:pt x="985892" y="1817452"/>
                  <a:pt x="996778" y="1820562"/>
                </a:cubicBezTo>
                <a:cubicBezTo>
                  <a:pt x="1005127" y="1822948"/>
                  <a:pt x="1013015" y="1826916"/>
                  <a:pt x="1021492" y="1828800"/>
                </a:cubicBezTo>
                <a:cubicBezTo>
                  <a:pt x="1037797" y="1832423"/>
                  <a:pt x="1054443" y="1834291"/>
                  <a:pt x="1070919" y="1837037"/>
                </a:cubicBezTo>
                <a:lnTo>
                  <a:pt x="1515762" y="1828800"/>
                </a:lnTo>
                <a:cubicBezTo>
                  <a:pt x="1524440" y="1828496"/>
                  <a:pt x="1531998" y="1822446"/>
                  <a:pt x="1540475" y="1820562"/>
                </a:cubicBezTo>
                <a:cubicBezTo>
                  <a:pt x="1707722" y="1783395"/>
                  <a:pt x="1517257" y="1831903"/>
                  <a:pt x="1614616" y="1804086"/>
                </a:cubicBezTo>
                <a:cubicBezTo>
                  <a:pt x="1769836" y="1759737"/>
                  <a:pt x="1502051" y="1838528"/>
                  <a:pt x="1688757" y="1787610"/>
                </a:cubicBezTo>
                <a:cubicBezTo>
                  <a:pt x="1705512" y="1783041"/>
                  <a:pt x="1721708" y="1776627"/>
                  <a:pt x="1738184" y="1771135"/>
                </a:cubicBezTo>
                <a:cubicBezTo>
                  <a:pt x="1746422" y="1768389"/>
                  <a:pt x="1755130" y="1766780"/>
                  <a:pt x="1762897" y="1762897"/>
                </a:cubicBezTo>
                <a:cubicBezTo>
                  <a:pt x="1773881" y="1757405"/>
                  <a:pt x="1785186" y="1752514"/>
                  <a:pt x="1795848" y="1746421"/>
                </a:cubicBezTo>
                <a:cubicBezTo>
                  <a:pt x="1804444" y="1741509"/>
                  <a:pt x="1811707" y="1734374"/>
                  <a:pt x="1820562" y="1729946"/>
                </a:cubicBezTo>
                <a:cubicBezTo>
                  <a:pt x="1828329" y="1726063"/>
                  <a:pt x="1837037" y="1724454"/>
                  <a:pt x="1845275" y="1721708"/>
                </a:cubicBezTo>
                <a:cubicBezTo>
                  <a:pt x="1850767" y="1713470"/>
                  <a:pt x="1854750" y="1703995"/>
                  <a:pt x="1861751" y="1696994"/>
                </a:cubicBezTo>
                <a:cubicBezTo>
                  <a:pt x="1868752" y="1689993"/>
                  <a:pt x="1879945" y="1687970"/>
                  <a:pt x="1886465" y="1680519"/>
                </a:cubicBezTo>
                <a:cubicBezTo>
                  <a:pt x="1953742" y="1603631"/>
                  <a:pt x="1888523" y="1651686"/>
                  <a:pt x="1944129" y="1614616"/>
                </a:cubicBezTo>
                <a:cubicBezTo>
                  <a:pt x="1966912" y="1546266"/>
                  <a:pt x="1928661" y="1653794"/>
                  <a:pt x="1985319" y="1540475"/>
                </a:cubicBezTo>
                <a:cubicBezTo>
                  <a:pt x="1990811" y="1529491"/>
                  <a:pt x="1995701" y="1518186"/>
                  <a:pt x="2001794" y="1507524"/>
                </a:cubicBezTo>
                <a:cubicBezTo>
                  <a:pt x="2006706" y="1498928"/>
                  <a:pt x="2013842" y="1491666"/>
                  <a:pt x="2018270" y="1482810"/>
                </a:cubicBezTo>
                <a:cubicBezTo>
                  <a:pt x="2025191" y="1468968"/>
                  <a:pt x="2030787" y="1438343"/>
                  <a:pt x="2034746" y="1425146"/>
                </a:cubicBezTo>
                <a:cubicBezTo>
                  <a:pt x="2039736" y="1408512"/>
                  <a:pt x="2048366" y="1392850"/>
                  <a:pt x="2051221" y="1375719"/>
                </a:cubicBezTo>
                <a:cubicBezTo>
                  <a:pt x="2063099" y="1304454"/>
                  <a:pt x="2057387" y="1342865"/>
                  <a:pt x="2067697" y="1260389"/>
                </a:cubicBezTo>
                <a:cubicBezTo>
                  <a:pt x="2070443" y="1106616"/>
                  <a:pt x="2068502" y="952688"/>
                  <a:pt x="2075935" y="799070"/>
                </a:cubicBezTo>
                <a:cubicBezTo>
                  <a:pt x="2076774" y="781723"/>
                  <a:pt x="2086919" y="766119"/>
                  <a:pt x="2092411" y="749643"/>
                </a:cubicBezTo>
                <a:cubicBezTo>
                  <a:pt x="2095157" y="741405"/>
                  <a:pt x="2095831" y="732154"/>
                  <a:pt x="2100648" y="724929"/>
                </a:cubicBezTo>
                <a:lnTo>
                  <a:pt x="2117124" y="700216"/>
                </a:lnTo>
                <a:cubicBezTo>
                  <a:pt x="2115935" y="694273"/>
                  <a:pt x="2107886" y="645170"/>
                  <a:pt x="2100648" y="634313"/>
                </a:cubicBezTo>
                <a:cubicBezTo>
                  <a:pt x="2099125" y="632028"/>
                  <a:pt x="2095157" y="634313"/>
                  <a:pt x="2092411" y="634313"/>
                </a:cubicBezTo>
              </a:path>
            </a:pathLst>
          </a:cu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Connector 15"/>
          <p:cNvCxnSpPr/>
          <p:nvPr/>
        </p:nvCxnSpPr>
        <p:spPr>
          <a:xfrm>
            <a:off x="3501081" y="2362200"/>
            <a:ext cx="0" cy="381000"/>
          </a:xfrm>
          <a:prstGeom prst="line">
            <a:avLst/>
          </a:prstGeom>
          <a:ln w="28575">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10" idx="102"/>
          </p:cNvCxnSpPr>
          <p:nvPr/>
        </p:nvCxnSpPr>
        <p:spPr>
          <a:xfrm>
            <a:off x="3484605" y="2726724"/>
            <a:ext cx="249195" cy="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21" name="TextBox 2"/>
          <p:cNvSpPr txBox="1">
            <a:spLocks noChangeArrowheads="1"/>
          </p:cNvSpPr>
          <p:nvPr/>
        </p:nvSpPr>
        <p:spPr bwMode="auto">
          <a:xfrm>
            <a:off x="3429000" y="2176046"/>
            <a:ext cx="52851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smtClean="0">
                <a:solidFill>
                  <a:srgbClr val="0000FF"/>
                </a:solidFill>
                <a:latin typeface="Franklin Gothic Medium Cond" pitchFamily="34" charset="0"/>
              </a:rPr>
              <a:t>V</a:t>
            </a:r>
            <a:r>
              <a:rPr lang="en-US" sz="1600" b="1" baseline="-25000" dirty="0" smtClean="0">
                <a:solidFill>
                  <a:srgbClr val="0000FF"/>
                </a:solidFill>
                <a:latin typeface="Franklin Gothic Medium Cond" pitchFamily="34" charset="0"/>
              </a:rPr>
              <a:t>in1</a:t>
            </a:r>
            <a:endParaRPr lang="en-US" sz="1600" b="1" dirty="0" smtClean="0">
              <a:solidFill>
                <a:srgbClr val="0000FF"/>
              </a:solidFill>
              <a:latin typeface="Franklin Gothic Medium Cond" pitchFamily="34" charset="0"/>
            </a:endParaRPr>
          </a:p>
        </p:txBody>
      </p:sp>
      <p:cxnSp>
        <p:nvCxnSpPr>
          <p:cNvPr id="22" name="Straight Connector 21"/>
          <p:cNvCxnSpPr/>
          <p:nvPr/>
        </p:nvCxnSpPr>
        <p:spPr>
          <a:xfrm>
            <a:off x="6020562" y="2362200"/>
            <a:ext cx="0" cy="381000"/>
          </a:xfrm>
          <a:prstGeom prst="line">
            <a:avLst/>
          </a:prstGeom>
          <a:ln w="28575">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6004086" y="2726724"/>
            <a:ext cx="249195" cy="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24" name="TextBox 2"/>
          <p:cNvSpPr txBox="1">
            <a:spLocks noChangeArrowheads="1"/>
          </p:cNvSpPr>
          <p:nvPr/>
        </p:nvSpPr>
        <p:spPr bwMode="auto">
          <a:xfrm>
            <a:off x="5948481" y="2176046"/>
            <a:ext cx="52851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smtClean="0">
                <a:solidFill>
                  <a:srgbClr val="0000FF"/>
                </a:solidFill>
                <a:latin typeface="Franklin Gothic Medium Cond" pitchFamily="34" charset="0"/>
              </a:rPr>
              <a:t>V</a:t>
            </a:r>
            <a:r>
              <a:rPr lang="en-US" sz="1600" b="1" baseline="-25000" dirty="0" smtClean="0">
                <a:solidFill>
                  <a:srgbClr val="0000FF"/>
                </a:solidFill>
                <a:latin typeface="Franklin Gothic Medium Cond" pitchFamily="34" charset="0"/>
              </a:rPr>
              <a:t>in2</a:t>
            </a:r>
            <a:endParaRPr lang="en-US" sz="1600" b="1" dirty="0" smtClean="0">
              <a:solidFill>
                <a:srgbClr val="0000FF"/>
              </a:solidFill>
              <a:latin typeface="Franklin Gothic Medium Cond" pitchFamily="34" charset="0"/>
            </a:endParaRPr>
          </a:p>
        </p:txBody>
      </p:sp>
      <p:graphicFrame>
        <p:nvGraphicFramePr>
          <p:cNvPr id="26" name="Object 25"/>
          <p:cNvGraphicFramePr>
            <a:graphicFrameLocks noChangeAspect="1"/>
          </p:cNvGraphicFramePr>
          <p:nvPr>
            <p:extLst>
              <p:ext uri="{D42A27DB-BD31-4B8C-83A1-F6EECF244321}">
                <p14:modId xmlns:p14="http://schemas.microsoft.com/office/powerpoint/2010/main" val="2542497410"/>
              </p:ext>
            </p:extLst>
          </p:nvPr>
        </p:nvGraphicFramePr>
        <p:xfrm>
          <a:off x="1431324" y="4150707"/>
          <a:ext cx="1259741" cy="1335693"/>
        </p:xfrm>
        <a:graphic>
          <a:graphicData uri="http://schemas.openxmlformats.org/presentationml/2006/ole">
            <mc:AlternateContent xmlns:mc="http://schemas.openxmlformats.org/markup-compatibility/2006">
              <mc:Choice xmlns:v="urn:schemas-microsoft-com:vml" Requires="v">
                <p:oleObj spid="_x0000_s76933" name="Visio" r:id="rId6" imgW="763666" imgH="809190" progId="Visio.Drawing.11">
                  <p:embed/>
                </p:oleObj>
              </mc:Choice>
              <mc:Fallback>
                <p:oleObj name="Visio" r:id="rId6" imgW="763666" imgH="809190" progId="Visio.Drawing.11">
                  <p:embed/>
                  <p:pic>
                    <p:nvPicPr>
                      <p:cNvPr id="0" name=""/>
                      <p:cNvPicPr/>
                      <p:nvPr/>
                    </p:nvPicPr>
                    <p:blipFill>
                      <a:blip r:embed="rId7"/>
                      <a:stretch>
                        <a:fillRect/>
                      </a:stretch>
                    </p:blipFill>
                    <p:spPr>
                      <a:xfrm>
                        <a:off x="1431324" y="4150707"/>
                        <a:ext cx="1259741" cy="1335693"/>
                      </a:xfrm>
                      <a:prstGeom prst="rect">
                        <a:avLst/>
                      </a:prstGeom>
                    </p:spPr>
                  </p:pic>
                </p:oleObj>
              </mc:Fallback>
            </mc:AlternateContent>
          </a:graphicData>
        </a:graphic>
      </p:graphicFrame>
      <p:sp>
        <p:nvSpPr>
          <p:cNvPr id="27" name="Striped Right Arrow 26"/>
          <p:cNvSpPr/>
          <p:nvPr/>
        </p:nvSpPr>
        <p:spPr>
          <a:xfrm rot="5734393">
            <a:off x="2208905" y="3871785"/>
            <a:ext cx="304800" cy="352168"/>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
          <p:cNvSpPr txBox="1">
            <a:spLocks noChangeArrowheads="1"/>
          </p:cNvSpPr>
          <p:nvPr/>
        </p:nvSpPr>
        <p:spPr bwMode="auto">
          <a:xfrm>
            <a:off x="2514600" y="3886200"/>
            <a:ext cx="186934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err="1" smtClean="0">
                <a:latin typeface="Franklin Gothic Medium Cond" pitchFamily="34" charset="0"/>
              </a:rPr>
              <a:t>Thevenin</a:t>
            </a:r>
            <a:r>
              <a:rPr lang="en-US" sz="1600" b="1" dirty="0" smtClean="0">
                <a:latin typeface="Franklin Gothic Medium Cond" pitchFamily="34" charset="0"/>
              </a:rPr>
              <a:t> equivalence</a:t>
            </a:r>
          </a:p>
        </p:txBody>
      </p:sp>
      <mc:AlternateContent xmlns:mc="http://schemas.openxmlformats.org/markup-compatibility/2006" xmlns:a14="http://schemas.microsoft.com/office/drawing/2010/main">
        <mc:Choice Requires="a14">
          <p:sp>
            <p:nvSpPr>
              <p:cNvPr id="29" name="TextBox 28"/>
              <p:cNvSpPr txBox="1"/>
              <p:nvPr/>
            </p:nvSpPr>
            <p:spPr>
              <a:xfrm>
                <a:off x="2971800" y="4495800"/>
                <a:ext cx="2617305" cy="338554"/>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acc>
                        <m:accPr>
                          <m:chr m:val="̅"/>
                          <m:ctrlPr>
                            <a:rPr lang="en-US" sz="1600" b="1" i="1" smtClean="0">
                              <a:solidFill>
                                <a:srgbClr val="0000FF"/>
                              </a:solidFill>
                              <a:latin typeface="Cambria Math"/>
                            </a:rPr>
                          </m:ctrlPr>
                        </m:accPr>
                        <m:e>
                          <m:sSub>
                            <m:sSubPr>
                              <m:ctrlPr>
                                <a:rPr lang="en-US" sz="1600" b="1" i="1" smtClean="0">
                                  <a:solidFill>
                                    <a:srgbClr val="0000FF"/>
                                  </a:solidFill>
                                  <a:latin typeface="Cambria Math"/>
                                </a:rPr>
                              </m:ctrlPr>
                            </m:sSubPr>
                            <m:e>
                              <m:r>
                                <a:rPr lang="en-US" sz="1600" b="1">
                                  <a:solidFill>
                                    <a:srgbClr val="0000FF"/>
                                  </a:solidFill>
                                  <a:latin typeface="Cambria Math"/>
                                </a:rPr>
                                <m:t>𝐯</m:t>
                              </m:r>
                            </m:e>
                            <m:sub>
                              <m:r>
                                <a:rPr lang="en-US" sz="1600" b="1" i="0" smtClean="0">
                                  <a:solidFill>
                                    <a:srgbClr val="0000FF"/>
                                  </a:solidFill>
                                  <a:latin typeface="Cambria Math"/>
                                </a:rPr>
                                <m:t>𝐭𝐡𝟏</m:t>
                              </m:r>
                            </m:sub>
                          </m:sSub>
                        </m:e>
                      </m:acc>
                      <m:r>
                        <a:rPr lang="en-US" sz="1600" b="1">
                          <a:solidFill>
                            <a:srgbClr val="0000FF"/>
                          </a:solidFill>
                          <a:latin typeface="Cambria Math"/>
                        </a:rPr>
                        <m:t>=</m:t>
                      </m:r>
                      <m:acc>
                        <m:accPr>
                          <m:chr m:val="̅"/>
                          <m:ctrlPr>
                            <a:rPr lang="en-US" sz="1600" b="1" i="1" smtClean="0">
                              <a:solidFill>
                                <a:srgbClr val="0000FF"/>
                              </a:solidFill>
                              <a:latin typeface="Cambria Math"/>
                            </a:rPr>
                          </m:ctrlPr>
                        </m:accPr>
                        <m:e>
                          <m:sSub>
                            <m:sSubPr>
                              <m:ctrlPr>
                                <a:rPr lang="en-US" sz="1600" b="1" i="1" smtClean="0">
                                  <a:solidFill>
                                    <a:srgbClr val="0000FF"/>
                                  </a:solidFill>
                                  <a:latin typeface="Cambria Math"/>
                                </a:rPr>
                              </m:ctrlPr>
                            </m:sSubPr>
                            <m:e>
                              <m:r>
                                <a:rPr lang="en-US" sz="1600" b="1">
                                  <a:solidFill>
                                    <a:srgbClr val="0000FF"/>
                                  </a:solidFill>
                                  <a:latin typeface="Cambria Math"/>
                                </a:rPr>
                                <m:t>𝐯</m:t>
                              </m:r>
                            </m:e>
                            <m:sub>
                              <m:r>
                                <a:rPr lang="en-US" sz="1600" b="1" i="0" smtClean="0">
                                  <a:solidFill>
                                    <a:srgbClr val="0000FF"/>
                                  </a:solidFill>
                                  <a:latin typeface="Cambria Math"/>
                                </a:rPr>
                                <m:t>𝐑𝐬</m:t>
                              </m:r>
                            </m:sub>
                          </m:sSub>
                        </m:e>
                      </m:acc>
                      <m:r>
                        <a:rPr lang="en-US" sz="1600" b="1" i="0" smtClean="0">
                          <a:solidFill>
                            <a:srgbClr val="0000FF"/>
                          </a:solidFill>
                          <a:latin typeface="Cambria Math"/>
                        </a:rPr>
                        <m:t>+</m:t>
                      </m:r>
                      <m:acc>
                        <m:accPr>
                          <m:chr m:val="̅"/>
                          <m:ctrlPr>
                            <a:rPr lang="en-US" sz="1600" b="1" i="1" smtClean="0">
                              <a:solidFill>
                                <a:srgbClr val="0000FF"/>
                              </a:solidFill>
                              <a:latin typeface="Cambria Math"/>
                            </a:rPr>
                          </m:ctrlPr>
                        </m:accPr>
                        <m:e>
                          <m:sSub>
                            <m:sSubPr>
                              <m:ctrlPr>
                                <a:rPr lang="en-US" sz="1600" b="1" i="1" smtClean="0">
                                  <a:solidFill>
                                    <a:srgbClr val="0000FF"/>
                                  </a:solidFill>
                                  <a:latin typeface="Cambria Math"/>
                                </a:rPr>
                              </m:ctrlPr>
                            </m:sSubPr>
                            <m:e>
                              <m:r>
                                <a:rPr lang="en-US" sz="1600" b="1">
                                  <a:solidFill>
                                    <a:srgbClr val="0000FF"/>
                                  </a:solidFill>
                                  <a:latin typeface="Cambria Math"/>
                                </a:rPr>
                                <m:t>𝐯</m:t>
                              </m:r>
                            </m:e>
                            <m:sub>
                              <m:r>
                                <a:rPr lang="en-US" sz="1600" b="1" i="0" smtClean="0">
                                  <a:solidFill>
                                    <a:srgbClr val="0000FF"/>
                                  </a:solidFill>
                                  <a:latin typeface="Cambria Math"/>
                                </a:rPr>
                                <m:t>𝐧𝟏</m:t>
                              </m:r>
                            </m:sub>
                          </m:sSub>
                        </m:e>
                      </m:acc>
                      <m:r>
                        <a:rPr lang="en-US" sz="1600" b="1" i="0" smtClean="0">
                          <a:solidFill>
                            <a:srgbClr val="0000FF"/>
                          </a:solidFill>
                          <a:latin typeface="Cambria Math"/>
                        </a:rPr>
                        <m:t>+</m:t>
                      </m:r>
                      <m:acc>
                        <m:accPr>
                          <m:chr m:val="̅"/>
                          <m:ctrlPr>
                            <a:rPr lang="en-US" sz="1600" b="1" i="1" smtClean="0">
                              <a:solidFill>
                                <a:srgbClr val="0000FF"/>
                              </a:solidFill>
                              <a:latin typeface="Cambria Math"/>
                            </a:rPr>
                          </m:ctrlPr>
                        </m:accPr>
                        <m:e>
                          <m:sSub>
                            <m:sSubPr>
                              <m:ctrlPr>
                                <a:rPr lang="en-US" sz="1600" b="1" i="1" smtClean="0">
                                  <a:solidFill>
                                    <a:srgbClr val="0000FF"/>
                                  </a:solidFill>
                                  <a:latin typeface="Cambria Math"/>
                                </a:rPr>
                              </m:ctrlPr>
                            </m:sSubPr>
                            <m:e>
                              <m:r>
                                <a:rPr lang="en-US" sz="1600" b="1" i="0" smtClean="0">
                                  <a:solidFill>
                                    <a:srgbClr val="0000FF"/>
                                  </a:solidFill>
                                  <a:latin typeface="Cambria Math"/>
                                </a:rPr>
                                <m:t>𝐢</m:t>
                              </m:r>
                            </m:e>
                            <m:sub>
                              <m:r>
                                <a:rPr lang="en-US" sz="1600" b="1" i="0" smtClean="0">
                                  <a:solidFill>
                                    <a:srgbClr val="0000FF"/>
                                  </a:solidFill>
                                  <a:latin typeface="Cambria Math"/>
                                </a:rPr>
                                <m:t>𝐧𝟏</m:t>
                              </m:r>
                            </m:sub>
                          </m:sSub>
                        </m:e>
                      </m:acc>
                      <m:sSub>
                        <m:sSubPr>
                          <m:ctrlPr>
                            <a:rPr lang="en-US" sz="1600" b="1" i="1" smtClean="0">
                              <a:solidFill>
                                <a:srgbClr val="0000FF"/>
                              </a:solidFill>
                              <a:latin typeface="Cambria Math"/>
                              <a:ea typeface="Cambria Math"/>
                            </a:rPr>
                          </m:ctrlPr>
                        </m:sSubPr>
                        <m:e>
                          <m:r>
                            <a:rPr lang="en-US" sz="1600" b="1" i="0" smtClean="0">
                              <a:solidFill>
                                <a:srgbClr val="0000FF"/>
                              </a:solidFill>
                              <a:latin typeface="Cambria Math"/>
                              <a:ea typeface="Cambria Math"/>
                            </a:rPr>
                            <m:t>𝐑</m:t>
                          </m:r>
                        </m:e>
                        <m:sub>
                          <m:r>
                            <a:rPr lang="en-US" sz="1600" b="1" i="0" smtClean="0">
                              <a:solidFill>
                                <a:srgbClr val="0000FF"/>
                              </a:solidFill>
                              <a:latin typeface="Cambria Math"/>
                              <a:ea typeface="Cambria Math"/>
                            </a:rPr>
                            <m:t>𝐬</m:t>
                          </m:r>
                        </m:sub>
                      </m:sSub>
                    </m:oMath>
                  </m:oMathPara>
                </a14:m>
                <a:endParaRPr lang="en-US" sz="1600" b="1" dirty="0" smtClean="0">
                  <a:solidFill>
                    <a:srgbClr val="0000FF"/>
                  </a:solidFill>
                  <a:ea typeface="Cambria Math"/>
                </a:endParaRPr>
              </a:p>
            </p:txBody>
          </p:sp>
        </mc:Choice>
        <mc:Fallback xmlns="">
          <p:sp>
            <p:nvSpPr>
              <p:cNvPr id="29" name="TextBox 28"/>
              <p:cNvSpPr txBox="1">
                <a:spLocks noRot="1" noChangeAspect="1" noMove="1" noResize="1" noEditPoints="1" noAdjustHandles="1" noChangeArrowheads="1" noChangeShapeType="1" noTextEdit="1"/>
              </p:cNvSpPr>
              <p:nvPr/>
            </p:nvSpPr>
            <p:spPr>
              <a:xfrm>
                <a:off x="2971800" y="4495800"/>
                <a:ext cx="2617305" cy="338554"/>
              </a:xfrm>
              <a:prstGeom prst="rect">
                <a:avLst/>
              </a:prstGeom>
              <a:blipFill rotWithShape="1">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1" name="TextBox 30"/>
              <p:cNvSpPr txBox="1"/>
              <p:nvPr/>
            </p:nvSpPr>
            <p:spPr>
              <a:xfrm>
                <a:off x="2971800" y="4815422"/>
                <a:ext cx="5257800" cy="594778"/>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en-US" sz="1600" b="1" i="1" smtClean="0">
                          <a:solidFill>
                            <a:srgbClr val="0000FF"/>
                          </a:solidFill>
                          <a:latin typeface="Cambria Math"/>
                          <a:ea typeface="Cambria Math"/>
                        </a:rPr>
                        <m:t>∴ </m:t>
                      </m:r>
                      <m:acc>
                        <m:accPr>
                          <m:chr m:val="̅"/>
                          <m:ctrlPr>
                            <a:rPr lang="en-US" sz="1600" b="1" i="1" smtClean="0">
                              <a:solidFill>
                                <a:srgbClr val="0000FF"/>
                              </a:solidFill>
                              <a:latin typeface="Cambria Math"/>
                            </a:rPr>
                          </m:ctrlPr>
                        </m:accPr>
                        <m:e>
                          <m:sSub>
                            <m:sSubPr>
                              <m:ctrlPr>
                                <a:rPr lang="en-US" sz="1600" b="1" i="1" smtClean="0">
                                  <a:solidFill>
                                    <a:srgbClr val="0000FF"/>
                                  </a:solidFill>
                                  <a:latin typeface="Cambria Math"/>
                                </a:rPr>
                              </m:ctrlPr>
                            </m:sSubPr>
                            <m:e>
                              <m:r>
                                <a:rPr lang="en-US" sz="1600" b="1">
                                  <a:solidFill>
                                    <a:srgbClr val="0000FF"/>
                                  </a:solidFill>
                                  <a:latin typeface="Cambria Math"/>
                                </a:rPr>
                                <m:t>𝐯</m:t>
                              </m:r>
                            </m:e>
                            <m:sub>
                              <m:r>
                                <a:rPr lang="en-US" sz="1600" b="1" i="0" smtClean="0">
                                  <a:solidFill>
                                    <a:srgbClr val="0000FF"/>
                                  </a:solidFill>
                                  <a:latin typeface="Cambria Math"/>
                                </a:rPr>
                                <m:t>𝐢𝐧𝟏</m:t>
                              </m:r>
                            </m:sub>
                          </m:sSub>
                        </m:e>
                      </m:acc>
                      <m:r>
                        <a:rPr lang="en-US" sz="1600" b="1">
                          <a:solidFill>
                            <a:srgbClr val="0000FF"/>
                          </a:solidFill>
                          <a:latin typeface="Cambria Math"/>
                        </a:rPr>
                        <m:t>=</m:t>
                      </m:r>
                      <m:f>
                        <m:fPr>
                          <m:ctrlPr>
                            <a:rPr lang="en-US" sz="1600" b="1" i="1" smtClean="0">
                              <a:solidFill>
                                <a:srgbClr val="0000FF"/>
                              </a:solidFill>
                              <a:latin typeface="Cambria Math"/>
                            </a:rPr>
                          </m:ctrlPr>
                        </m:fPr>
                        <m:num>
                          <m:sSub>
                            <m:sSubPr>
                              <m:ctrlPr>
                                <a:rPr lang="en-US" sz="1600" b="1" i="1" smtClean="0">
                                  <a:solidFill>
                                    <a:srgbClr val="0000FF"/>
                                  </a:solidFill>
                                  <a:latin typeface="Cambria Math"/>
                                  <a:ea typeface="Cambria Math"/>
                                </a:rPr>
                              </m:ctrlPr>
                            </m:sSubPr>
                            <m:e>
                              <m:r>
                                <a:rPr lang="en-US" sz="1600" b="1" i="0" smtClean="0">
                                  <a:solidFill>
                                    <a:srgbClr val="0000FF"/>
                                  </a:solidFill>
                                  <a:latin typeface="Cambria Math"/>
                                  <a:ea typeface="Cambria Math"/>
                                </a:rPr>
                                <m:t>𝐑</m:t>
                              </m:r>
                            </m:e>
                            <m:sub>
                              <m:r>
                                <a:rPr lang="en-US" sz="1600" b="1" i="0" smtClean="0">
                                  <a:solidFill>
                                    <a:srgbClr val="0000FF"/>
                                  </a:solidFill>
                                  <a:latin typeface="Cambria Math"/>
                                  <a:ea typeface="Cambria Math"/>
                                </a:rPr>
                                <m:t>𝐢𝐧𝟏</m:t>
                              </m:r>
                            </m:sub>
                          </m:sSub>
                        </m:num>
                        <m:den>
                          <m:sSub>
                            <m:sSubPr>
                              <m:ctrlPr>
                                <a:rPr lang="en-US" sz="1600" b="1" i="1" smtClean="0">
                                  <a:solidFill>
                                    <a:srgbClr val="0000FF"/>
                                  </a:solidFill>
                                  <a:latin typeface="Cambria Math"/>
                                  <a:ea typeface="Cambria Math"/>
                                </a:rPr>
                              </m:ctrlPr>
                            </m:sSubPr>
                            <m:e>
                              <m:sSub>
                                <m:sSubPr>
                                  <m:ctrlPr>
                                    <a:rPr lang="en-US" sz="1600" b="1" i="1" smtClean="0">
                                      <a:solidFill>
                                        <a:srgbClr val="0000FF"/>
                                      </a:solidFill>
                                      <a:latin typeface="Cambria Math"/>
                                      <a:ea typeface="Cambria Math"/>
                                    </a:rPr>
                                  </m:ctrlPr>
                                </m:sSubPr>
                                <m:e>
                                  <m:r>
                                    <a:rPr lang="en-US" sz="1600" b="1" i="0" smtClean="0">
                                      <a:solidFill>
                                        <a:srgbClr val="0000FF"/>
                                      </a:solidFill>
                                      <a:latin typeface="Cambria Math"/>
                                      <a:ea typeface="Cambria Math"/>
                                    </a:rPr>
                                    <m:t>𝐑</m:t>
                                  </m:r>
                                </m:e>
                                <m:sub>
                                  <m:r>
                                    <a:rPr lang="en-US" sz="1600" b="1" i="0" smtClean="0">
                                      <a:solidFill>
                                        <a:srgbClr val="0000FF"/>
                                      </a:solidFill>
                                      <a:latin typeface="Cambria Math"/>
                                      <a:ea typeface="Cambria Math"/>
                                    </a:rPr>
                                    <m:t>𝐬</m:t>
                                  </m:r>
                                </m:sub>
                              </m:sSub>
                              <m:r>
                                <a:rPr lang="en-US" sz="1600" b="1" i="0" smtClean="0">
                                  <a:solidFill>
                                    <a:srgbClr val="0000FF"/>
                                  </a:solidFill>
                                  <a:latin typeface="Cambria Math"/>
                                  <a:ea typeface="Cambria Math"/>
                                </a:rPr>
                                <m:t>+</m:t>
                              </m:r>
                              <m:r>
                                <a:rPr lang="en-US" sz="1600" b="1" i="0" smtClean="0">
                                  <a:solidFill>
                                    <a:srgbClr val="0000FF"/>
                                  </a:solidFill>
                                  <a:latin typeface="Cambria Math"/>
                                  <a:ea typeface="Cambria Math"/>
                                </a:rPr>
                                <m:t>𝐑</m:t>
                              </m:r>
                            </m:e>
                            <m:sub>
                              <m:r>
                                <a:rPr lang="en-US" sz="1600" b="1" i="0" smtClean="0">
                                  <a:solidFill>
                                    <a:srgbClr val="0000FF"/>
                                  </a:solidFill>
                                  <a:latin typeface="Cambria Math"/>
                                  <a:ea typeface="Cambria Math"/>
                                </a:rPr>
                                <m:t>𝐢𝐧𝟏</m:t>
                              </m:r>
                            </m:sub>
                          </m:sSub>
                        </m:den>
                      </m:f>
                      <m:acc>
                        <m:accPr>
                          <m:chr m:val="̅"/>
                          <m:ctrlPr>
                            <a:rPr lang="en-US" sz="1600" b="1" i="1" smtClean="0">
                              <a:solidFill>
                                <a:srgbClr val="0000FF"/>
                              </a:solidFill>
                              <a:latin typeface="Cambria Math"/>
                            </a:rPr>
                          </m:ctrlPr>
                        </m:accPr>
                        <m:e>
                          <m:sSub>
                            <m:sSubPr>
                              <m:ctrlPr>
                                <a:rPr lang="en-US" sz="1600" b="1" i="1" smtClean="0">
                                  <a:solidFill>
                                    <a:srgbClr val="0000FF"/>
                                  </a:solidFill>
                                  <a:latin typeface="Cambria Math"/>
                                </a:rPr>
                              </m:ctrlPr>
                            </m:sSubPr>
                            <m:e>
                              <m:r>
                                <a:rPr lang="en-US" sz="1600" b="1">
                                  <a:solidFill>
                                    <a:srgbClr val="0000FF"/>
                                  </a:solidFill>
                                  <a:latin typeface="Cambria Math"/>
                                </a:rPr>
                                <m:t>𝐯</m:t>
                              </m:r>
                            </m:e>
                            <m:sub>
                              <m:r>
                                <a:rPr lang="en-US" sz="1600" b="1" i="0" smtClean="0">
                                  <a:solidFill>
                                    <a:srgbClr val="0000FF"/>
                                  </a:solidFill>
                                  <a:latin typeface="Cambria Math"/>
                                </a:rPr>
                                <m:t>𝐭𝐡𝟏</m:t>
                              </m:r>
                            </m:sub>
                          </m:sSub>
                        </m:e>
                      </m:acc>
                      <m:r>
                        <a:rPr lang="en-US" sz="1600" b="1" i="1" smtClean="0">
                          <a:solidFill>
                            <a:srgbClr val="0000FF"/>
                          </a:solidFill>
                          <a:latin typeface="Cambria Math"/>
                        </a:rPr>
                        <m:t>=</m:t>
                      </m:r>
                      <m:f>
                        <m:fPr>
                          <m:ctrlPr>
                            <a:rPr lang="en-US" sz="1600" b="1" i="1" smtClean="0">
                              <a:solidFill>
                                <a:srgbClr val="0000FF"/>
                              </a:solidFill>
                              <a:latin typeface="Cambria Math"/>
                            </a:rPr>
                          </m:ctrlPr>
                        </m:fPr>
                        <m:num>
                          <m:sSub>
                            <m:sSubPr>
                              <m:ctrlPr>
                                <a:rPr lang="en-US" sz="1600" b="1" i="1" smtClean="0">
                                  <a:solidFill>
                                    <a:srgbClr val="0000FF"/>
                                  </a:solidFill>
                                  <a:latin typeface="Cambria Math"/>
                                  <a:ea typeface="Cambria Math"/>
                                </a:rPr>
                              </m:ctrlPr>
                            </m:sSubPr>
                            <m:e>
                              <m:r>
                                <a:rPr lang="en-US" sz="1600" b="1" i="0" smtClean="0">
                                  <a:solidFill>
                                    <a:srgbClr val="0000FF"/>
                                  </a:solidFill>
                                  <a:latin typeface="Cambria Math"/>
                                  <a:ea typeface="Cambria Math"/>
                                </a:rPr>
                                <m:t>𝐑</m:t>
                              </m:r>
                            </m:e>
                            <m:sub>
                              <m:r>
                                <a:rPr lang="en-US" sz="1600" b="1" i="0" smtClean="0">
                                  <a:solidFill>
                                    <a:srgbClr val="0000FF"/>
                                  </a:solidFill>
                                  <a:latin typeface="Cambria Math"/>
                                  <a:ea typeface="Cambria Math"/>
                                </a:rPr>
                                <m:t>𝐢𝐧𝟏</m:t>
                              </m:r>
                            </m:sub>
                          </m:sSub>
                        </m:num>
                        <m:den>
                          <m:sSub>
                            <m:sSubPr>
                              <m:ctrlPr>
                                <a:rPr lang="en-US" sz="1600" b="1" i="1" smtClean="0">
                                  <a:solidFill>
                                    <a:srgbClr val="0000FF"/>
                                  </a:solidFill>
                                  <a:latin typeface="Cambria Math"/>
                                  <a:ea typeface="Cambria Math"/>
                                </a:rPr>
                              </m:ctrlPr>
                            </m:sSubPr>
                            <m:e>
                              <m:sSub>
                                <m:sSubPr>
                                  <m:ctrlPr>
                                    <a:rPr lang="en-US" sz="1600" b="1" i="1" smtClean="0">
                                      <a:solidFill>
                                        <a:srgbClr val="0000FF"/>
                                      </a:solidFill>
                                      <a:latin typeface="Cambria Math"/>
                                      <a:ea typeface="Cambria Math"/>
                                    </a:rPr>
                                  </m:ctrlPr>
                                </m:sSubPr>
                                <m:e>
                                  <m:r>
                                    <a:rPr lang="en-US" sz="1600" b="1" i="0" smtClean="0">
                                      <a:solidFill>
                                        <a:srgbClr val="0000FF"/>
                                      </a:solidFill>
                                      <a:latin typeface="Cambria Math"/>
                                      <a:ea typeface="Cambria Math"/>
                                    </a:rPr>
                                    <m:t>𝐑</m:t>
                                  </m:r>
                                </m:e>
                                <m:sub>
                                  <m:r>
                                    <a:rPr lang="en-US" sz="1600" b="1" i="0" smtClean="0">
                                      <a:solidFill>
                                        <a:srgbClr val="0000FF"/>
                                      </a:solidFill>
                                      <a:latin typeface="Cambria Math"/>
                                      <a:ea typeface="Cambria Math"/>
                                    </a:rPr>
                                    <m:t>𝐬</m:t>
                                  </m:r>
                                </m:sub>
                              </m:sSub>
                              <m:r>
                                <a:rPr lang="en-US" sz="1600" b="1" i="0" smtClean="0">
                                  <a:solidFill>
                                    <a:srgbClr val="0000FF"/>
                                  </a:solidFill>
                                  <a:latin typeface="Cambria Math"/>
                                  <a:ea typeface="Cambria Math"/>
                                </a:rPr>
                                <m:t>+</m:t>
                              </m:r>
                              <m:r>
                                <a:rPr lang="en-US" sz="1600" b="1" i="0" smtClean="0">
                                  <a:solidFill>
                                    <a:srgbClr val="0000FF"/>
                                  </a:solidFill>
                                  <a:latin typeface="Cambria Math"/>
                                  <a:ea typeface="Cambria Math"/>
                                </a:rPr>
                                <m:t>𝐑</m:t>
                              </m:r>
                            </m:e>
                            <m:sub>
                              <m:r>
                                <a:rPr lang="en-US" sz="1600" b="1" i="0" smtClean="0">
                                  <a:solidFill>
                                    <a:srgbClr val="0000FF"/>
                                  </a:solidFill>
                                  <a:latin typeface="Cambria Math"/>
                                  <a:ea typeface="Cambria Math"/>
                                </a:rPr>
                                <m:t>𝐢𝐧𝟏</m:t>
                              </m:r>
                            </m:sub>
                          </m:sSub>
                        </m:den>
                      </m:f>
                      <m:d>
                        <m:dPr>
                          <m:ctrlPr>
                            <a:rPr lang="en-US" sz="1600" b="1" i="1" smtClean="0">
                              <a:solidFill>
                                <a:srgbClr val="0000FF"/>
                              </a:solidFill>
                              <a:latin typeface="Cambria Math"/>
                              <a:ea typeface="Cambria Math"/>
                            </a:rPr>
                          </m:ctrlPr>
                        </m:dPr>
                        <m:e>
                          <m:acc>
                            <m:accPr>
                              <m:chr m:val="̅"/>
                              <m:ctrlPr>
                                <a:rPr lang="en-US" sz="1600" b="1" i="1" smtClean="0">
                                  <a:solidFill>
                                    <a:srgbClr val="0000FF"/>
                                  </a:solidFill>
                                  <a:latin typeface="Cambria Math"/>
                                </a:rPr>
                              </m:ctrlPr>
                            </m:accPr>
                            <m:e>
                              <m:sSub>
                                <m:sSubPr>
                                  <m:ctrlPr>
                                    <a:rPr lang="en-US" sz="1600" b="1" i="1" smtClean="0">
                                      <a:solidFill>
                                        <a:srgbClr val="0000FF"/>
                                      </a:solidFill>
                                      <a:latin typeface="Cambria Math"/>
                                    </a:rPr>
                                  </m:ctrlPr>
                                </m:sSubPr>
                                <m:e>
                                  <m:r>
                                    <a:rPr lang="en-US" sz="1600" b="1">
                                      <a:solidFill>
                                        <a:srgbClr val="0000FF"/>
                                      </a:solidFill>
                                      <a:latin typeface="Cambria Math"/>
                                    </a:rPr>
                                    <m:t>𝐯</m:t>
                                  </m:r>
                                </m:e>
                                <m:sub>
                                  <m:r>
                                    <a:rPr lang="en-US" sz="1600" b="1" i="0" smtClean="0">
                                      <a:solidFill>
                                        <a:srgbClr val="0000FF"/>
                                      </a:solidFill>
                                      <a:latin typeface="Cambria Math"/>
                                    </a:rPr>
                                    <m:t>𝐑𝐬</m:t>
                                  </m:r>
                                </m:sub>
                              </m:sSub>
                            </m:e>
                          </m:acc>
                          <m:r>
                            <a:rPr lang="en-US" sz="1600" b="1" i="0" smtClean="0">
                              <a:solidFill>
                                <a:srgbClr val="0000FF"/>
                              </a:solidFill>
                              <a:latin typeface="Cambria Math"/>
                            </a:rPr>
                            <m:t>+</m:t>
                          </m:r>
                          <m:acc>
                            <m:accPr>
                              <m:chr m:val="̅"/>
                              <m:ctrlPr>
                                <a:rPr lang="en-US" sz="1600" b="1" i="1" smtClean="0">
                                  <a:solidFill>
                                    <a:srgbClr val="0000FF"/>
                                  </a:solidFill>
                                  <a:latin typeface="Cambria Math"/>
                                </a:rPr>
                              </m:ctrlPr>
                            </m:accPr>
                            <m:e>
                              <m:sSub>
                                <m:sSubPr>
                                  <m:ctrlPr>
                                    <a:rPr lang="en-US" sz="1600" b="1" i="1" smtClean="0">
                                      <a:solidFill>
                                        <a:srgbClr val="0000FF"/>
                                      </a:solidFill>
                                      <a:latin typeface="Cambria Math"/>
                                    </a:rPr>
                                  </m:ctrlPr>
                                </m:sSubPr>
                                <m:e>
                                  <m:r>
                                    <a:rPr lang="en-US" sz="1600" b="1">
                                      <a:solidFill>
                                        <a:srgbClr val="0000FF"/>
                                      </a:solidFill>
                                      <a:latin typeface="Cambria Math"/>
                                    </a:rPr>
                                    <m:t>𝐯</m:t>
                                  </m:r>
                                </m:e>
                                <m:sub>
                                  <m:r>
                                    <a:rPr lang="en-US" sz="1600" b="1" i="0" smtClean="0">
                                      <a:solidFill>
                                        <a:srgbClr val="0000FF"/>
                                      </a:solidFill>
                                      <a:latin typeface="Cambria Math"/>
                                    </a:rPr>
                                    <m:t>𝐧𝟏</m:t>
                                  </m:r>
                                </m:sub>
                              </m:sSub>
                            </m:e>
                          </m:acc>
                          <m:r>
                            <a:rPr lang="en-US" sz="1600" b="1" i="0" smtClean="0">
                              <a:solidFill>
                                <a:srgbClr val="0000FF"/>
                              </a:solidFill>
                              <a:latin typeface="Cambria Math"/>
                            </a:rPr>
                            <m:t>+</m:t>
                          </m:r>
                          <m:acc>
                            <m:accPr>
                              <m:chr m:val="̅"/>
                              <m:ctrlPr>
                                <a:rPr lang="en-US" sz="1600" b="1" i="1" smtClean="0">
                                  <a:solidFill>
                                    <a:srgbClr val="0000FF"/>
                                  </a:solidFill>
                                  <a:latin typeface="Cambria Math"/>
                                </a:rPr>
                              </m:ctrlPr>
                            </m:accPr>
                            <m:e>
                              <m:sSub>
                                <m:sSubPr>
                                  <m:ctrlPr>
                                    <a:rPr lang="en-US" sz="1600" b="1" i="1" smtClean="0">
                                      <a:solidFill>
                                        <a:srgbClr val="0000FF"/>
                                      </a:solidFill>
                                      <a:latin typeface="Cambria Math"/>
                                    </a:rPr>
                                  </m:ctrlPr>
                                </m:sSubPr>
                                <m:e>
                                  <m:r>
                                    <a:rPr lang="en-US" sz="1600" b="1" i="0" smtClean="0">
                                      <a:solidFill>
                                        <a:srgbClr val="0000FF"/>
                                      </a:solidFill>
                                      <a:latin typeface="Cambria Math"/>
                                    </a:rPr>
                                    <m:t>𝐢</m:t>
                                  </m:r>
                                </m:e>
                                <m:sub>
                                  <m:r>
                                    <a:rPr lang="en-US" sz="1600" b="1" i="0" smtClean="0">
                                      <a:solidFill>
                                        <a:srgbClr val="0000FF"/>
                                      </a:solidFill>
                                      <a:latin typeface="Cambria Math"/>
                                    </a:rPr>
                                    <m:t>𝐧𝟏</m:t>
                                  </m:r>
                                </m:sub>
                              </m:sSub>
                            </m:e>
                          </m:acc>
                          <m:sSub>
                            <m:sSubPr>
                              <m:ctrlPr>
                                <a:rPr lang="en-US" sz="1600" b="1" i="1" smtClean="0">
                                  <a:solidFill>
                                    <a:srgbClr val="0000FF"/>
                                  </a:solidFill>
                                  <a:latin typeface="Cambria Math"/>
                                  <a:ea typeface="Cambria Math"/>
                                </a:rPr>
                              </m:ctrlPr>
                            </m:sSubPr>
                            <m:e>
                              <m:r>
                                <a:rPr lang="en-US" sz="1600" b="1" i="0" smtClean="0">
                                  <a:solidFill>
                                    <a:srgbClr val="0000FF"/>
                                  </a:solidFill>
                                  <a:latin typeface="Cambria Math"/>
                                  <a:ea typeface="Cambria Math"/>
                                </a:rPr>
                                <m:t>𝐑</m:t>
                              </m:r>
                            </m:e>
                            <m:sub>
                              <m:r>
                                <a:rPr lang="en-US" sz="1600" b="1" i="0" smtClean="0">
                                  <a:solidFill>
                                    <a:srgbClr val="0000FF"/>
                                  </a:solidFill>
                                  <a:latin typeface="Cambria Math"/>
                                  <a:ea typeface="Cambria Math"/>
                                </a:rPr>
                                <m:t>𝐬</m:t>
                              </m:r>
                            </m:sub>
                          </m:sSub>
                        </m:e>
                      </m:d>
                    </m:oMath>
                  </m:oMathPara>
                </a14:m>
                <a:endParaRPr lang="en-US" sz="1600" b="1" dirty="0" smtClean="0">
                  <a:solidFill>
                    <a:srgbClr val="0000FF"/>
                  </a:solidFill>
                  <a:ea typeface="Cambria Math"/>
                </a:endParaRPr>
              </a:p>
            </p:txBody>
          </p:sp>
        </mc:Choice>
        <mc:Fallback xmlns="">
          <p:sp>
            <p:nvSpPr>
              <p:cNvPr id="31" name="TextBox 30"/>
              <p:cNvSpPr txBox="1">
                <a:spLocks noRot="1" noChangeAspect="1" noMove="1" noResize="1" noEditPoints="1" noAdjustHandles="1" noChangeArrowheads="1" noChangeShapeType="1" noTextEdit="1"/>
              </p:cNvSpPr>
              <p:nvPr/>
            </p:nvSpPr>
            <p:spPr>
              <a:xfrm>
                <a:off x="2971800" y="4815422"/>
                <a:ext cx="5257800" cy="594778"/>
              </a:xfrm>
              <a:prstGeom prst="rect">
                <a:avLst/>
              </a:prstGeom>
              <a:blipFill rotWithShape="1">
                <a:blip r:embed="rId9"/>
                <a:stretch>
                  <a:fillRect/>
                </a:stretch>
              </a:blipFill>
            </p:spPr>
            <p:txBody>
              <a:bodyPr/>
              <a:lstStyle/>
              <a:p>
                <a:r>
                  <a:rPr lang="en-US">
                    <a:noFill/>
                  </a:rPr>
                  <a:t> </a:t>
                </a:r>
              </a:p>
            </p:txBody>
          </p:sp>
        </mc:Fallback>
      </mc:AlternateContent>
      <p:cxnSp>
        <p:nvCxnSpPr>
          <p:cNvPr id="33" name="Straight Connector 32"/>
          <p:cNvCxnSpPr/>
          <p:nvPr/>
        </p:nvCxnSpPr>
        <p:spPr>
          <a:xfrm>
            <a:off x="3495931" y="2253048"/>
            <a:ext cx="190500" cy="0"/>
          </a:xfrm>
          <a:prstGeom prst="line">
            <a:avLst/>
          </a:prstGeom>
          <a:ln w="28575">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995086" y="2253048"/>
            <a:ext cx="190500" cy="0"/>
          </a:xfrm>
          <a:prstGeom prst="line">
            <a:avLst/>
          </a:prstGeom>
          <a:ln w="28575">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4631724" y="2887361"/>
            <a:ext cx="1905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7214286" y="2895598"/>
            <a:ext cx="1905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Slide Number Placeholder 36"/>
          <p:cNvSpPr>
            <a:spLocks noGrp="1"/>
          </p:cNvSpPr>
          <p:nvPr>
            <p:ph type="sldNum" sz="quarter" idx="11"/>
          </p:nvPr>
        </p:nvSpPr>
        <p:spPr/>
        <p:txBody>
          <a:bodyPr/>
          <a:lstStyle/>
          <a:p>
            <a:pPr>
              <a:defRPr/>
            </a:pPr>
            <a:fld id="{18299DBC-902B-41D7-A3A4-44EB87A37C73}" type="slidenum">
              <a:rPr lang="en-US" smtClean="0"/>
              <a:pPr>
                <a:defRPr/>
              </a:pPr>
              <a:t>73</a:t>
            </a:fld>
            <a:endParaRPr lang="en-US"/>
          </a:p>
        </p:txBody>
      </p:sp>
    </p:spTree>
    <p:extLst>
      <p:ext uri="{BB962C8B-B14F-4D97-AF65-F5344CB8AC3E}">
        <p14:creationId xmlns:p14="http://schemas.microsoft.com/office/powerpoint/2010/main" val="3923055299"/>
      </p:ext>
    </p:extLst>
  </p:cSld>
  <p:clrMapOvr>
    <a:masterClrMapping/>
  </p:clrMapOvr>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Cascaded Noise Factor (General Case)</a:t>
            </a:r>
            <a:endParaRPr lang="en-US" dirty="0"/>
          </a:p>
        </p:txBody>
      </p:sp>
      <p:sp>
        <p:nvSpPr>
          <p:cNvPr id="4" name="TextBox 2"/>
          <p:cNvSpPr txBox="1">
            <a:spLocks noChangeArrowheads="1"/>
          </p:cNvSpPr>
          <p:nvPr/>
        </p:nvSpPr>
        <p:spPr bwMode="auto">
          <a:xfrm>
            <a:off x="1295400" y="1295400"/>
            <a:ext cx="70866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Now let’s calculate V</a:t>
            </a:r>
            <a:r>
              <a:rPr lang="en-US" b="1" baseline="-25000" dirty="0" smtClean="0">
                <a:solidFill>
                  <a:srgbClr val="000000"/>
                </a:solidFill>
                <a:latin typeface="Franklin Gothic Medium Cond" pitchFamily="34" charset="0"/>
              </a:rPr>
              <a:t>in2</a:t>
            </a:r>
            <a:r>
              <a:rPr lang="en-US" b="1" dirty="0" smtClean="0">
                <a:solidFill>
                  <a:srgbClr val="000000"/>
                </a:solidFill>
                <a:latin typeface="Franklin Gothic Medium Cond" pitchFamily="34" charset="0"/>
              </a:rPr>
              <a:t>. </a:t>
            </a:r>
            <a:endParaRPr lang="en-US" b="1" dirty="0">
              <a:solidFill>
                <a:srgbClr val="000000"/>
              </a:solidFill>
              <a:latin typeface="Franklin Gothic Medium Cond" pitchFamily="34" charset="0"/>
            </a:endParaRPr>
          </a:p>
        </p:txBody>
      </p:sp>
      <p:graphicFrame>
        <p:nvGraphicFramePr>
          <p:cNvPr id="8" name="Object 7"/>
          <p:cNvGraphicFramePr>
            <a:graphicFrameLocks noChangeAspect="1"/>
          </p:cNvGraphicFramePr>
          <p:nvPr>
            <p:extLst>
              <p:ext uri="{D42A27DB-BD31-4B8C-83A1-F6EECF244321}">
                <p14:modId xmlns:p14="http://schemas.microsoft.com/office/powerpoint/2010/main" val="1721683808"/>
              </p:ext>
            </p:extLst>
          </p:nvPr>
        </p:nvGraphicFramePr>
        <p:xfrm>
          <a:off x="1447800" y="1752600"/>
          <a:ext cx="6407150" cy="1891684"/>
        </p:xfrm>
        <a:graphic>
          <a:graphicData uri="http://schemas.openxmlformats.org/presentationml/2006/ole">
            <mc:AlternateContent xmlns:mc="http://schemas.openxmlformats.org/markup-compatibility/2006">
              <mc:Choice xmlns:v="urn:schemas-microsoft-com:vml" Requires="v">
                <p:oleObj spid="_x0000_s77956" name="Visio" r:id="rId3" imgW="3973115" imgH="1172610" progId="Visio.Drawing.11">
                  <p:embed/>
                </p:oleObj>
              </mc:Choice>
              <mc:Fallback>
                <p:oleObj name="Visio" r:id="rId3" imgW="3973115" imgH="1172610" progId="Visio.Drawing.11">
                  <p:embed/>
                  <p:pic>
                    <p:nvPicPr>
                      <p:cNvPr id="0" name=""/>
                      <p:cNvPicPr/>
                      <p:nvPr/>
                    </p:nvPicPr>
                    <p:blipFill>
                      <a:blip r:embed="rId4"/>
                      <a:stretch>
                        <a:fillRect/>
                      </a:stretch>
                    </p:blipFill>
                    <p:spPr>
                      <a:xfrm>
                        <a:off x="1447800" y="1752600"/>
                        <a:ext cx="6407150" cy="1891684"/>
                      </a:xfrm>
                      <a:prstGeom prst="rect">
                        <a:avLst/>
                      </a:prstGeom>
                    </p:spPr>
                  </p:pic>
                </p:oleObj>
              </mc:Fallback>
            </mc:AlternateContent>
          </a:graphicData>
        </a:graphic>
      </p:graphicFrame>
      <mc:AlternateContent xmlns:mc="http://schemas.openxmlformats.org/markup-compatibility/2006" xmlns:a14="http://schemas.microsoft.com/office/drawing/2010/main">
        <mc:Choice Requires="a14">
          <p:sp>
            <p:nvSpPr>
              <p:cNvPr id="9" name="TextBox 8"/>
              <p:cNvSpPr txBox="1"/>
              <p:nvPr/>
            </p:nvSpPr>
            <p:spPr>
              <a:xfrm>
                <a:off x="609600" y="2819410"/>
                <a:ext cx="990600" cy="609590"/>
              </a:xfrm>
              <a:prstGeom prst="rect">
                <a:avLst/>
              </a:prstGeom>
              <a:noFill/>
            </p:spPr>
            <p:txBody>
              <a:bodyPr wrap="square" rtlCol="0">
                <a:spAutoFit/>
              </a:bodyPr>
              <a:lstStyle/>
              <a:p>
                <a14:m>
                  <m:oMath xmlns:m="http://schemas.openxmlformats.org/officeDocument/2006/math">
                    <m:acc>
                      <m:accPr>
                        <m:chr m:val="̅"/>
                        <m:ctrlPr>
                          <a:rPr lang="en-US" sz="1600" b="1" i="1">
                            <a:solidFill>
                              <a:srgbClr val="0000FF"/>
                            </a:solidFill>
                            <a:latin typeface="Cambria Math"/>
                          </a:rPr>
                        </m:ctrlPr>
                      </m:accPr>
                      <m:e>
                        <m:sSup>
                          <m:sSupPr>
                            <m:ctrlPr>
                              <a:rPr lang="en-US" sz="1600" b="1" i="1">
                                <a:solidFill>
                                  <a:srgbClr val="0000FF"/>
                                </a:solidFill>
                                <a:latin typeface="Cambria Math"/>
                              </a:rPr>
                            </m:ctrlPr>
                          </m:sSupPr>
                          <m:e>
                            <m:sSub>
                              <m:sSubPr>
                                <m:ctrlPr>
                                  <a:rPr lang="en-US" sz="1600" b="1" i="1">
                                    <a:solidFill>
                                      <a:srgbClr val="0000FF"/>
                                    </a:solidFill>
                                    <a:latin typeface="Cambria Math"/>
                                  </a:rPr>
                                </m:ctrlPr>
                              </m:sSubPr>
                              <m:e>
                                <m:r>
                                  <a:rPr lang="en-US" sz="1600" b="1">
                                    <a:solidFill>
                                      <a:srgbClr val="0000FF"/>
                                    </a:solidFill>
                                    <a:latin typeface="Cambria Math"/>
                                  </a:rPr>
                                  <m:t>𝐯</m:t>
                                </m:r>
                              </m:e>
                              <m:sub>
                                <m:r>
                                  <a:rPr lang="en-US" sz="1600" b="1">
                                    <a:solidFill>
                                      <a:srgbClr val="0000FF"/>
                                    </a:solidFill>
                                    <a:latin typeface="Cambria Math"/>
                                  </a:rPr>
                                  <m:t>𝐑𝐬</m:t>
                                </m:r>
                              </m:sub>
                            </m:sSub>
                          </m:e>
                          <m:sup>
                            <m:r>
                              <a:rPr lang="en-US" sz="1600" b="1">
                                <a:solidFill>
                                  <a:srgbClr val="0000FF"/>
                                </a:solidFill>
                                <a:latin typeface="Cambria Math"/>
                              </a:rPr>
                              <m:t>𝟐</m:t>
                            </m:r>
                          </m:sup>
                        </m:sSup>
                      </m:e>
                    </m:acc>
                    <m:r>
                      <a:rPr lang="en-US" sz="1600" b="1">
                        <a:solidFill>
                          <a:srgbClr val="0000FF"/>
                        </a:solidFill>
                        <a:latin typeface="Cambria Math"/>
                      </a:rPr>
                      <m:t>=</m:t>
                    </m:r>
                  </m:oMath>
                </a14:m>
                <a:r>
                  <a:rPr lang="en-US" sz="1600" b="1" dirty="0">
                    <a:solidFill>
                      <a:srgbClr val="0000FF"/>
                    </a:solidFill>
                    <a:ea typeface="Cambria Math"/>
                  </a:rPr>
                  <a:t> </a:t>
                </a:r>
                <a14:m>
                  <m:oMath xmlns:m="http://schemas.openxmlformats.org/officeDocument/2006/math">
                    <m:r>
                      <a:rPr lang="en-US" sz="1600" b="1">
                        <a:solidFill>
                          <a:srgbClr val="0000FF"/>
                        </a:solidFill>
                        <a:latin typeface="Cambria Math"/>
                        <a:ea typeface="Cambria Math"/>
                      </a:rPr>
                      <m:t>𝟒𝐤𝐓</m:t>
                    </m:r>
                    <m:sSub>
                      <m:sSubPr>
                        <m:ctrlPr>
                          <a:rPr lang="en-US" sz="1600" b="1" i="1">
                            <a:solidFill>
                              <a:srgbClr val="0000FF"/>
                            </a:solidFill>
                            <a:latin typeface="Cambria Math"/>
                            <a:ea typeface="Cambria Math"/>
                          </a:rPr>
                        </m:ctrlPr>
                      </m:sSubPr>
                      <m:e>
                        <m:r>
                          <a:rPr lang="en-US" sz="1600" b="1">
                            <a:solidFill>
                              <a:srgbClr val="0000FF"/>
                            </a:solidFill>
                            <a:latin typeface="Cambria Math"/>
                            <a:ea typeface="Cambria Math"/>
                          </a:rPr>
                          <m:t>𝐑</m:t>
                        </m:r>
                      </m:e>
                      <m:sub>
                        <m:r>
                          <a:rPr lang="en-US" sz="1600" b="1">
                            <a:solidFill>
                              <a:srgbClr val="0000FF"/>
                            </a:solidFill>
                            <a:latin typeface="Cambria Math"/>
                            <a:ea typeface="Cambria Math"/>
                          </a:rPr>
                          <m:t>𝐬</m:t>
                        </m:r>
                      </m:sub>
                    </m:sSub>
                    <m:r>
                      <a:rPr lang="en-US" sz="1600" b="1">
                        <a:solidFill>
                          <a:srgbClr val="0000FF"/>
                        </a:solidFill>
                        <a:latin typeface="Cambria Math"/>
                        <a:ea typeface="Cambria Math"/>
                      </a:rPr>
                      <m:t>∆</m:t>
                    </m:r>
                    <m:r>
                      <a:rPr lang="en-US" sz="1600" b="1">
                        <a:solidFill>
                          <a:srgbClr val="0000FF"/>
                        </a:solidFill>
                        <a:latin typeface="Cambria Math"/>
                        <a:ea typeface="Cambria Math"/>
                      </a:rPr>
                      <m:t>𝐟</m:t>
                    </m:r>
                  </m:oMath>
                </a14:m>
                <a:endParaRPr lang="en-US" sz="1600" b="1" dirty="0">
                  <a:solidFill>
                    <a:srgbClr val="0000FF"/>
                  </a:solidFill>
                  <a:ea typeface="Cambria Math"/>
                </a:endParaRPr>
              </a:p>
            </p:txBody>
          </p:sp>
        </mc:Choice>
        <mc:Fallback xmlns="">
          <p:sp>
            <p:nvSpPr>
              <p:cNvPr id="9" name="TextBox 8"/>
              <p:cNvSpPr txBox="1">
                <a:spLocks noRot="1" noChangeAspect="1" noMove="1" noResize="1" noEditPoints="1" noAdjustHandles="1" noChangeArrowheads="1" noChangeShapeType="1" noTextEdit="1"/>
              </p:cNvSpPr>
              <p:nvPr/>
            </p:nvSpPr>
            <p:spPr>
              <a:xfrm>
                <a:off x="609600" y="2819410"/>
                <a:ext cx="990600" cy="609590"/>
              </a:xfrm>
              <a:prstGeom prst="rect">
                <a:avLst/>
              </a:prstGeom>
              <a:blipFill rotWithShape="1">
                <a:blip r:embed="rId5"/>
                <a:stretch>
                  <a:fillRect/>
                </a:stretch>
              </a:blipFill>
            </p:spPr>
            <p:txBody>
              <a:bodyPr/>
              <a:lstStyle/>
              <a:p>
                <a:r>
                  <a:rPr lang="en-US">
                    <a:noFill/>
                  </a:rPr>
                  <a:t> </a:t>
                </a:r>
              </a:p>
            </p:txBody>
          </p:sp>
        </mc:Fallback>
      </mc:AlternateContent>
      <p:cxnSp>
        <p:nvCxnSpPr>
          <p:cNvPr id="16" name="Straight Connector 15"/>
          <p:cNvCxnSpPr/>
          <p:nvPr/>
        </p:nvCxnSpPr>
        <p:spPr>
          <a:xfrm>
            <a:off x="3501081" y="2362200"/>
            <a:ext cx="0" cy="381000"/>
          </a:xfrm>
          <a:prstGeom prst="line">
            <a:avLst/>
          </a:prstGeom>
          <a:ln w="28575">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3484605" y="2726724"/>
            <a:ext cx="249195" cy="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21" name="TextBox 2"/>
          <p:cNvSpPr txBox="1">
            <a:spLocks noChangeArrowheads="1"/>
          </p:cNvSpPr>
          <p:nvPr/>
        </p:nvSpPr>
        <p:spPr bwMode="auto">
          <a:xfrm>
            <a:off x="3429000" y="2176046"/>
            <a:ext cx="52851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a:solidFill>
                  <a:srgbClr val="0000FF"/>
                </a:solidFill>
                <a:latin typeface="Franklin Gothic Medium Cond" pitchFamily="34" charset="0"/>
              </a:rPr>
              <a:t>V</a:t>
            </a:r>
            <a:r>
              <a:rPr lang="en-US" sz="1600" b="1" baseline="-25000" dirty="0">
                <a:solidFill>
                  <a:srgbClr val="0000FF"/>
                </a:solidFill>
                <a:latin typeface="Franklin Gothic Medium Cond" pitchFamily="34" charset="0"/>
              </a:rPr>
              <a:t>in1</a:t>
            </a:r>
            <a:endParaRPr lang="en-US" sz="1600" b="1" dirty="0">
              <a:solidFill>
                <a:srgbClr val="0000FF"/>
              </a:solidFill>
              <a:latin typeface="Franklin Gothic Medium Cond" pitchFamily="34" charset="0"/>
            </a:endParaRPr>
          </a:p>
        </p:txBody>
      </p:sp>
      <p:cxnSp>
        <p:nvCxnSpPr>
          <p:cNvPr id="22" name="Straight Connector 21"/>
          <p:cNvCxnSpPr/>
          <p:nvPr/>
        </p:nvCxnSpPr>
        <p:spPr>
          <a:xfrm>
            <a:off x="6020562" y="2362200"/>
            <a:ext cx="0" cy="381000"/>
          </a:xfrm>
          <a:prstGeom prst="line">
            <a:avLst/>
          </a:prstGeom>
          <a:ln w="28575">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6004086" y="2726724"/>
            <a:ext cx="249195" cy="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24" name="TextBox 2"/>
          <p:cNvSpPr txBox="1">
            <a:spLocks noChangeArrowheads="1"/>
          </p:cNvSpPr>
          <p:nvPr/>
        </p:nvSpPr>
        <p:spPr bwMode="auto">
          <a:xfrm>
            <a:off x="5948481" y="2176046"/>
            <a:ext cx="52851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a:solidFill>
                  <a:srgbClr val="0000FF"/>
                </a:solidFill>
                <a:latin typeface="Franklin Gothic Medium Cond" pitchFamily="34" charset="0"/>
              </a:rPr>
              <a:t>V</a:t>
            </a:r>
            <a:r>
              <a:rPr lang="en-US" sz="1600" b="1" baseline="-25000" dirty="0">
                <a:solidFill>
                  <a:srgbClr val="0000FF"/>
                </a:solidFill>
                <a:latin typeface="Franklin Gothic Medium Cond" pitchFamily="34" charset="0"/>
              </a:rPr>
              <a:t>in2</a:t>
            </a:r>
            <a:endParaRPr lang="en-US" sz="1600" b="1" dirty="0">
              <a:solidFill>
                <a:srgbClr val="0000FF"/>
              </a:solidFill>
              <a:latin typeface="Franklin Gothic Medium Cond" pitchFamily="34" charset="0"/>
            </a:endParaRPr>
          </a:p>
        </p:txBody>
      </p:sp>
      <p:graphicFrame>
        <p:nvGraphicFramePr>
          <p:cNvPr id="26" name="Object 25"/>
          <p:cNvGraphicFramePr>
            <a:graphicFrameLocks noChangeAspect="1"/>
          </p:cNvGraphicFramePr>
          <p:nvPr>
            <p:extLst>
              <p:ext uri="{D42A27DB-BD31-4B8C-83A1-F6EECF244321}">
                <p14:modId xmlns:p14="http://schemas.microsoft.com/office/powerpoint/2010/main" val="3919563875"/>
              </p:ext>
            </p:extLst>
          </p:nvPr>
        </p:nvGraphicFramePr>
        <p:xfrm>
          <a:off x="1295400" y="4150707"/>
          <a:ext cx="1395665" cy="1335693"/>
        </p:xfrm>
        <a:graphic>
          <a:graphicData uri="http://schemas.openxmlformats.org/presentationml/2006/ole">
            <mc:AlternateContent xmlns:mc="http://schemas.openxmlformats.org/markup-compatibility/2006">
              <mc:Choice xmlns:v="urn:schemas-microsoft-com:vml" Requires="v">
                <p:oleObj spid="_x0000_s77957" name="Visio" r:id="rId6" imgW="794731" imgH="796500" progId="Visio.Drawing.11">
                  <p:embed/>
                </p:oleObj>
              </mc:Choice>
              <mc:Fallback>
                <p:oleObj name="Visio" r:id="rId6" imgW="794731" imgH="796500" progId="Visio.Drawing.11">
                  <p:embed/>
                  <p:pic>
                    <p:nvPicPr>
                      <p:cNvPr id="0" name=""/>
                      <p:cNvPicPr/>
                      <p:nvPr/>
                    </p:nvPicPr>
                    <p:blipFill>
                      <a:blip r:embed="rId7"/>
                      <a:stretch>
                        <a:fillRect/>
                      </a:stretch>
                    </p:blipFill>
                    <p:spPr>
                      <a:xfrm>
                        <a:off x="1295400" y="4150707"/>
                        <a:ext cx="1395665" cy="1335693"/>
                      </a:xfrm>
                      <a:prstGeom prst="rect">
                        <a:avLst/>
                      </a:prstGeom>
                    </p:spPr>
                  </p:pic>
                </p:oleObj>
              </mc:Fallback>
            </mc:AlternateContent>
          </a:graphicData>
        </a:graphic>
      </p:graphicFrame>
      <p:sp>
        <p:nvSpPr>
          <p:cNvPr id="27" name="Striped Right Arrow 26"/>
          <p:cNvSpPr/>
          <p:nvPr/>
        </p:nvSpPr>
        <p:spPr>
          <a:xfrm rot="8801685">
            <a:off x="3396581" y="3921840"/>
            <a:ext cx="727990" cy="352168"/>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8" name="TextBox 2"/>
          <p:cNvSpPr txBox="1">
            <a:spLocks noChangeArrowheads="1"/>
          </p:cNvSpPr>
          <p:nvPr/>
        </p:nvSpPr>
        <p:spPr bwMode="auto">
          <a:xfrm>
            <a:off x="3887554" y="4038600"/>
            <a:ext cx="186934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err="1">
                <a:solidFill>
                  <a:srgbClr val="000000"/>
                </a:solidFill>
                <a:latin typeface="Franklin Gothic Medium Cond" pitchFamily="34" charset="0"/>
              </a:rPr>
              <a:t>Thevenin</a:t>
            </a:r>
            <a:r>
              <a:rPr lang="en-US" sz="1600" b="1" dirty="0">
                <a:solidFill>
                  <a:srgbClr val="000000"/>
                </a:solidFill>
                <a:latin typeface="Franklin Gothic Medium Cond" pitchFamily="34" charset="0"/>
              </a:rPr>
              <a:t> equivalence</a:t>
            </a:r>
          </a:p>
        </p:txBody>
      </p:sp>
      <mc:AlternateContent xmlns:mc="http://schemas.openxmlformats.org/markup-compatibility/2006" xmlns:a14="http://schemas.microsoft.com/office/drawing/2010/main">
        <mc:Choice Requires="a14">
          <p:sp>
            <p:nvSpPr>
              <p:cNvPr id="29" name="TextBox 28"/>
              <p:cNvSpPr txBox="1"/>
              <p:nvPr/>
            </p:nvSpPr>
            <p:spPr>
              <a:xfrm>
                <a:off x="2971800" y="4495800"/>
                <a:ext cx="4648200" cy="340093"/>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acc>
                        <m:accPr>
                          <m:chr m:val="̅"/>
                          <m:ctrlPr>
                            <a:rPr lang="en-US" sz="1600" b="1" i="1" smtClean="0">
                              <a:solidFill>
                                <a:srgbClr val="0000FF"/>
                              </a:solidFill>
                              <a:latin typeface="Cambria Math"/>
                            </a:rPr>
                          </m:ctrlPr>
                        </m:accPr>
                        <m:e>
                          <m:sSub>
                            <m:sSubPr>
                              <m:ctrlPr>
                                <a:rPr lang="en-US" sz="1600" b="1" i="1">
                                  <a:solidFill>
                                    <a:srgbClr val="0000FF"/>
                                  </a:solidFill>
                                  <a:latin typeface="Cambria Math"/>
                                </a:rPr>
                              </m:ctrlPr>
                            </m:sSubPr>
                            <m:e>
                              <m:r>
                                <a:rPr lang="en-US" sz="1600" b="1">
                                  <a:solidFill>
                                    <a:srgbClr val="0000FF"/>
                                  </a:solidFill>
                                  <a:latin typeface="Cambria Math"/>
                                </a:rPr>
                                <m:t>𝐯</m:t>
                              </m:r>
                            </m:e>
                            <m:sub>
                              <m:r>
                                <a:rPr lang="en-US" sz="1600" b="1">
                                  <a:solidFill>
                                    <a:srgbClr val="0000FF"/>
                                  </a:solidFill>
                                  <a:latin typeface="Cambria Math"/>
                                </a:rPr>
                                <m:t>𝐭𝐡</m:t>
                              </m:r>
                              <m:r>
                                <a:rPr lang="en-US" sz="1600" b="1" i="0" smtClean="0">
                                  <a:solidFill>
                                    <a:srgbClr val="0000FF"/>
                                  </a:solidFill>
                                  <a:latin typeface="Cambria Math"/>
                                </a:rPr>
                                <m:t>𝟐</m:t>
                              </m:r>
                            </m:sub>
                          </m:sSub>
                        </m:e>
                      </m:acc>
                      <m:r>
                        <a:rPr lang="en-US" sz="1600" b="1">
                          <a:solidFill>
                            <a:srgbClr val="0000FF"/>
                          </a:solidFill>
                          <a:latin typeface="Cambria Math"/>
                        </a:rPr>
                        <m:t>=</m:t>
                      </m:r>
                      <m:sSub>
                        <m:sSubPr>
                          <m:ctrlPr>
                            <a:rPr lang="en-US" sz="1600" b="1" i="1" smtClean="0">
                              <a:solidFill>
                                <a:srgbClr val="0000FF"/>
                              </a:solidFill>
                              <a:latin typeface="Cambria Math"/>
                            </a:rPr>
                          </m:ctrlPr>
                        </m:sSubPr>
                        <m:e>
                          <m:r>
                            <a:rPr lang="en-US" sz="1600" b="1" i="0" smtClean="0">
                              <a:solidFill>
                                <a:srgbClr val="0000FF"/>
                              </a:solidFill>
                              <a:latin typeface="Cambria Math"/>
                            </a:rPr>
                            <m:t>𝐀</m:t>
                          </m:r>
                        </m:e>
                        <m:sub>
                          <m:r>
                            <a:rPr lang="en-US" sz="1600" b="1" i="0" smtClean="0">
                              <a:solidFill>
                                <a:srgbClr val="0000FF"/>
                              </a:solidFill>
                              <a:latin typeface="Cambria Math"/>
                            </a:rPr>
                            <m:t>𝐯𝟏</m:t>
                          </m:r>
                        </m:sub>
                      </m:sSub>
                      <m:acc>
                        <m:accPr>
                          <m:chr m:val="̅"/>
                          <m:ctrlPr>
                            <a:rPr lang="en-US" sz="1600" b="1" i="1">
                              <a:solidFill>
                                <a:srgbClr val="0000FF"/>
                              </a:solidFill>
                              <a:latin typeface="Cambria Math"/>
                            </a:rPr>
                          </m:ctrlPr>
                        </m:accPr>
                        <m:e>
                          <m:sSub>
                            <m:sSubPr>
                              <m:ctrlPr>
                                <a:rPr lang="en-US" sz="1600" b="1" i="1">
                                  <a:solidFill>
                                    <a:srgbClr val="0000FF"/>
                                  </a:solidFill>
                                  <a:latin typeface="Cambria Math"/>
                                </a:rPr>
                              </m:ctrlPr>
                            </m:sSubPr>
                            <m:e>
                              <m:r>
                                <a:rPr lang="en-US" sz="1600" b="1">
                                  <a:solidFill>
                                    <a:srgbClr val="0000FF"/>
                                  </a:solidFill>
                                  <a:latin typeface="Cambria Math"/>
                                </a:rPr>
                                <m:t>𝐯</m:t>
                              </m:r>
                            </m:e>
                            <m:sub>
                              <m:r>
                                <a:rPr lang="en-US" sz="1600" b="1" i="0" smtClean="0">
                                  <a:solidFill>
                                    <a:srgbClr val="0000FF"/>
                                  </a:solidFill>
                                  <a:latin typeface="Cambria Math"/>
                                </a:rPr>
                                <m:t>𝐢𝐧𝟏</m:t>
                              </m:r>
                            </m:sub>
                          </m:sSub>
                        </m:e>
                      </m:acc>
                      <m:r>
                        <a:rPr lang="en-US" sz="1600" b="1">
                          <a:solidFill>
                            <a:srgbClr val="0000FF"/>
                          </a:solidFill>
                          <a:latin typeface="Cambria Math"/>
                        </a:rPr>
                        <m:t>+</m:t>
                      </m:r>
                      <m:acc>
                        <m:accPr>
                          <m:chr m:val="̅"/>
                          <m:ctrlPr>
                            <a:rPr lang="en-US" sz="1600" b="1" i="1">
                              <a:solidFill>
                                <a:srgbClr val="0000FF"/>
                              </a:solidFill>
                              <a:latin typeface="Cambria Math"/>
                            </a:rPr>
                          </m:ctrlPr>
                        </m:accPr>
                        <m:e>
                          <m:sSub>
                            <m:sSubPr>
                              <m:ctrlPr>
                                <a:rPr lang="en-US" sz="1600" b="1" i="1">
                                  <a:solidFill>
                                    <a:srgbClr val="0000FF"/>
                                  </a:solidFill>
                                  <a:latin typeface="Cambria Math"/>
                                </a:rPr>
                              </m:ctrlPr>
                            </m:sSubPr>
                            <m:e>
                              <m:r>
                                <a:rPr lang="en-US" sz="1600" b="1">
                                  <a:solidFill>
                                    <a:srgbClr val="0000FF"/>
                                  </a:solidFill>
                                  <a:latin typeface="Cambria Math"/>
                                </a:rPr>
                                <m:t>𝐯</m:t>
                              </m:r>
                            </m:e>
                            <m:sub>
                              <m:r>
                                <a:rPr lang="en-US" sz="1600" b="1">
                                  <a:solidFill>
                                    <a:srgbClr val="0000FF"/>
                                  </a:solidFill>
                                  <a:latin typeface="Cambria Math"/>
                                </a:rPr>
                                <m:t>𝐧</m:t>
                              </m:r>
                              <m:r>
                                <a:rPr lang="en-US" sz="1600" b="1" i="0" smtClean="0">
                                  <a:solidFill>
                                    <a:srgbClr val="0000FF"/>
                                  </a:solidFill>
                                  <a:latin typeface="Cambria Math"/>
                                </a:rPr>
                                <m:t>𝟐</m:t>
                              </m:r>
                            </m:sub>
                          </m:sSub>
                        </m:e>
                      </m:acc>
                      <m:r>
                        <a:rPr lang="en-US" sz="1600" b="1">
                          <a:solidFill>
                            <a:srgbClr val="0000FF"/>
                          </a:solidFill>
                          <a:latin typeface="Cambria Math"/>
                        </a:rPr>
                        <m:t>+</m:t>
                      </m:r>
                      <m:acc>
                        <m:accPr>
                          <m:chr m:val="̅"/>
                          <m:ctrlPr>
                            <a:rPr lang="en-US" sz="1600" b="1" i="1">
                              <a:solidFill>
                                <a:srgbClr val="0000FF"/>
                              </a:solidFill>
                              <a:latin typeface="Cambria Math"/>
                            </a:rPr>
                          </m:ctrlPr>
                        </m:accPr>
                        <m:e>
                          <m:sSub>
                            <m:sSubPr>
                              <m:ctrlPr>
                                <a:rPr lang="en-US" sz="1600" b="1" i="1">
                                  <a:solidFill>
                                    <a:srgbClr val="0000FF"/>
                                  </a:solidFill>
                                  <a:latin typeface="Cambria Math"/>
                                </a:rPr>
                              </m:ctrlPr>
                            </m:sSubPr>
                            <m:e>
                              <m:r>
                                <a:rPr lang="en-US" sz="1600" b="1">
                                  <a:solidFill>
                                    <a:srgbClr val="0000FF"/>
                                  </a:solidFill>
                                  <a:latin typeface="Cambria Math"/>
                                </a:rPr>
                                <m:t>𝐢</m:t>
                              </m:r>
                            </m:e>
                            <m:sub>
                              <m:r>
                                <a:rPr lang="en-US" sz="1600" b="1">
                                  <a:solidFill>
                                    <a:srgbClr val="0000FF"/>
                                  </a:solidFill>
                                  <a:latin typeface="Cambria Math"/>
                                </a:rPr>
                                <m:t>𝐧</m:t>
                              </m:r>
                              <m:r>
                                <a:rPr lang="en-US" sz="1600" b="1" i="0" smtClean="0">
                                  <a:solidFill>
                                    <a:srgbClr val="0000FF"/>
                                  </a:solidFill>
                                  <a:latin typeface="Cambria Math"/>
                                </a:rPr>
                                <m:t>𝟐</m:t>
                              </m:r>
                            </m:sub>
                          </m:sSub>
                        </m:e>
                      </m:acc>
                      <m:sSub>
                        <m:sSubPr>
                          <m:ctrlPr>
                            <a:rPr lang="en-US" sz="1600" b="1" i="1">
                              <a:solidFill>
                                <a:srgbClr val="0000FF"/>
                              </a:solidFill>
                              <a:latin typeface="Cambria Math"/>
                              <a:ea typeface="Cambria Math"/>
                            </a:rPr>
                          </m:ctrlPr>
                        </m:sSubPr>
                        <m:e>
                          <m:r>
                            <a:rPr lang="en-US" sz="1600" b="1">
                              <a:solidFill>
                                <a:srgbClr val="0000FF"/>
                              </a:solidFill>
                              <a:latin typeface="Cambria Math"/>
                              <a:ea typeface="Cambria Math"/>
                            </a:rPr>
                            <m:t>𝐑</m:t>
                          </m:r>
                        </m:e>
                        <m:sub>
                          <m:r>
                            <a:rPr lang="en-US" sz="1600" b="1" i="0" smtClean="0">
                              <a:solidFill>
                                <a:srgbClr val="0000FF"/>
                              </a:solidFill>
                              <a:latin typeface="Cambria Math"/>
                              <a:ea typeface="Cambria Math"/>
                            </a:rPr>
                            <m:t>𝐨𝐮𝐭</m:t>
                          </m:r>
                        </m:sub>
                      </m:sSub>
                    </m:oMath>
                  </m:oMathPara>
                </a14:m>
                <a:endParaRPr lang="en-US" sz="1600" b="1" dirty="0">
                  <a:solidFill>
                    <a:srgbClr val="0000FF"/>
                  </a:solidFill>
                  <a:ea typeface="Cambria Math"/>
                </a:endParaRPr>
              </a:p>
            </p:txBody>
          </p:sp>
        </mc:Choice>
        <mc:Fallback xmlns="">
          <p:sp>
            <p:nvSpPr>
              <p:cNvPr id="29" name="TextBox 28"/>
              <p:cNvSpPr txBox="1">
                <a:spLocks noRot="1" noChangeAspect="1" noMove="1" noResize="1" noEditPoints="1" noAdjustHandles="1" noChangeArrowheads="1" noChangeShapeType="1" noTextEdit="1"/>
              </p:cNvSpPr>
              <p:nvPr/>
            </p:nvSpPr>
            <p:spPr>
              <a:xfrm>
                <a:off x="2971800" y="4495800"/>
                <a:ext cx="4648200" cy="340093"/>
              </a:xfrm>
              <a:prstGeom prst="rect">
                <a:avLst/>
              </a:prstGeom>
              <a:blipFill rotWithShape="1">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1" name="TextBox 30"/>
              <p:cNvSpPr txBox="1"/>
              <p:nvPr/>
            </p:nvSpPr>
            <p:spPr>
              <a:xfrm>
                <a:off x="2895600" y="4878323"/>
                <a:ext cx="5638800" cy="531877"/>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en-US" sz="1400" b="1" i="1" smtClean="0">
                          <a:solidFill>
                            <a:srgbClr val="0000FF"/>
                          </a:solidFill>
                          <a:latin typeface="Cambria Math"/>
                          <a:ea typeface="Cambria Math"/>
                        </a:rPr>
                        <m:t>∴ </m:t>
                      </m:r>
                      <m:acc>
                        <m:accPr>
                          <m:chr m:val="̅"/>
                          <m:ctrlPr>
                            <a:rPr lang="en-US" sz="1400" b="1" i="1">
                              <a:solidFill>
                                <a:srgbClr val="0000FF"/>
                              </a:solidFill>
                              <a:latin typeface="Cambria Math"/>
                            </a:rPr>
                          </m:ctrlPr>
                        </m:accPr>
                        <m:e>
                          <m:sSub>
                            <m:sSubPr>
                              <m:ctrlPr>
                                <a:rPr lang="en-US" sz="1400" b="1" i="1">
                                  <a:solidFill>
                                    <a:srgbClr val="0000FF"/>
                                  </a:solidFill>
                                  <a:latin typeface="Cambria Math"/>
                                </a:rPr>
                              </m:ctrlPr>
                            </m:sSubPr>
                            <m:e>
                              <m:r>
                                <a:rPr lang="en-US" sz="1400" b="1">
                                  <a:solidFill>
                                    <a:srgbClr val="0000FF"/>
                                  </a:solidFill>
                                  <a:latin typeface="Cambria Math"/>
                                </a:rPr>
                                <m:t>𝐯</m:t>
                              </m:r>
                            </m:e>
                            <m:sub>
                              <m:r>
                                <a:rPr lang="en-US" sz="1400" b="1">
                                  <a:solidFill>
                                    <a:srgbClr val="0000FF"/>
                                  </a:solidFill>
                                  <a:latin typeface="Cambria Math"/>
                                </a:rPr>
                                <m:t>𝐢𝐧</m:t>
                              </m:r>
                              <m:r>
                                <a:rPr lang="en-US" sz="1400" b="1" i="0" smtClean="0">
                                  <a:solidFill>
                                    <a:srgbClr val="0000FF"/>
                                  </a:solidFill>
                                  <a:latin typeface="Cambria Math"/>
                                </a:rPr>
                                <m:t>𝟐</m:t>
                              </m:r>
                            </m:sub>
                          </m:sSub>
                        </m:e>
                      </m:acc>
                      <m:r>
                        <a:rPr lang="en-US" sz="1400" b="1">
                          <a:solidFill>
                            <a:srgbClr val="0000FF"/>
                          </a:solidFill>
                          <a:latin typeface="Cambria Math"/>
                        </a:rPr>
                        <m:t>=</m:t>
                      </m:r>
                      <m:f>
                        <m:fPr>
                          <m:ctrlPr>
                            <a:rPr lang="en-US" sz="1400" b="1" i="1">
                              <a:solidFill>
                                <a:srgbClr val="0000FF"/>
                              </a:solidFill>
                              <a:latin typeface="Cambria Math"/>
                            </a:rPr>
                          </m:ctrlPr>
                        </m:fPr>
                        <m:num>
                          <m:sSub>
                            <m:sSubPr>
                              <m:ctrlPr>
                                <a:rPr lang="en-US" sz="1400" b="1" i="1">
                                  <a:solidFill>
                                    <a:srgbClr val="0000FF"/>
                                  </a:solidFill>
                                  <a:latin typeface="Cambria Math"/>
                                  <a:ea typeface="Cambria Math"/>
                                </a:rPr>
                              </m:ctrlPr>
                            </m:sSubPr>
                            <m:e>
                              <m:r>
                                <a:rPr lang="en-US" sz="1400" b="1">
                                  <a:solidFill>
                                    <a:srgbClr val="0000FF"/>
                                  </a:solidFill>
                                  <a:latin typeface="Cambria Math"/>
                                  <a:ea typeface="Cambria Math"/>
                                </a:rPr>
                                <m:t>𝐑</m:t>
                              </m:r>
                            </m:e>
                            <m:sub>
                              <m:r>
                                <a:rPr lang="en-US" sz="1400" b="1">
                                  <a:solidFill>
                                    <a:srgbClr val="0000FF"/>
                                  </a:solidFill>
                                  <a:latin typeface="Cambria Math"/>
                                  <a:ea typeface="Cambria Math"/>
                                </a:rPr>
                                <m:t>𝐢𝐧</m:t>
                              </m:r>
                              <m:r>
                                <a:rPr lang="en-US" sz="1400" b="1" i="0" smtClean="0">
                                  <a:solidFill>
                                    <a:srgbClr val="0000FF"/>
                                  </a:solidFill>
                                  <a:latin typeface="Cambria Math"/>
                                  <a:ea typeface="Cambria Math"/>
                                </a:rPr>
                                <m:t>𝟐</m:t>
                              </m:r>
                            </m:sub>
                          </m:sSub>
                        </m:num>
                        <m:den>
                          <m:sSub>
                            <m:sSubPr>
                              <m:ctrlPr>
                                <a:rPr lang="en-US" sz="1400" b="1" i="1">
                                  <a:solidFill>
                                    <a:srgbClr val="0000FF"/>
                                  </a:solidFill>
                                  <a:latin typeface="Cambria Math"/>
                                  <a:ea typeface="Cambria Math"/>
                                </a:rPr>
                              </m:ctrlPr>
                            </m:sSubPr>
                            <m:e>
                              <m:sSub>
                                <m:sSubPr>
                                  <m:ctrlPr>
                                    <a:rPr lang="en-US" sz="1400" b="1" i="1">
                                      <a:solidFill>
                                        <a:srgbClr val="0000FF"/>
                                      </a:solidFill>
                                      <a:latin typeface="Cambria Math"/>
                                      <a:ea typeface="Cambria Math"/>
                                    </a:rPr>
                                  </m:ctrlPr>
                                </m:sSubPr>
                                <m:e>
                                  <m:r>
                                    <a:rPr lang="en-US" sz="1400" b="1">
                                      <a:solidFill>
                                        <a:srgbClr val="0000FF"/>
                                      </a:solidFill>
                                      <a:latin typeface="Cambria Math"/>
                                      <a:ea typeface="Cambria Math"/>
                                    </a:rPr>
                                    <m:t>𝐑</m:t>
                                  </m:r>
                                </m:e>
                                <m:sub>
                                  <m:r>
                                    <a:rPr lang="en-US" sz="1400" b="1" i="0" smtClean="0">
                                      <a:solidFill>
                                        <a:srgbClr val="0000FF"/>
                                      </a:solidFill>
                                      <a:latin typeface="Cambria Math"/>
                                      <a:ea typeface="Cambria Math"/>
                                    </a:rPr>
                                    <m:t>𝐨𝐮𝐭𝟏</m:t>
                                  </m:r>
                                </m:sub>
                              </m:sSub>
                              <m:r>
                                <a:rPr lang="en-US" sz="1400" b="1">
                                  <a:solidFill>
                                    <a:srgbClr val="0000FF"/>
                                  </a:solidFill>
                                  <a:latin typeface="Cambria Math"/>
                                  <a:ea typeface="Cambria Math"/>
                                </a:rPr>
                                <m:t>+</m:t>
                              </m:r>
                              <m:r>
                                <a:rPr lang="en-US" sz="1400" b="1">
                                  <a:solidFill>
                                    <a:srgbClr val="0000FF"/>
                                  </a:solidFill>
                                  <a:latin typeface="Cambria Math"/>
                                  <a:ea typeface="Cambria Math"/>
                                </a:rPr>
                                <m:t>𝐑</m:t>
                              </m:r>
                            </m:e>
                            <m:sub>
                              <m:r>
                                <a:rPr lang="en-US" sz="1400" b="1">
                                  <a:solidFill>
                                    <a:srgbClr val="0000FF"/>
                                  </a:solidFill>
                                  <a:latin typeface="Cambria Math"/>
                                  <a:ea typeface="Cambria Math"/>
                                </a:rPr>
                                <m:t>𝐢𝐧</m:t>
                              </m:r>
                              <m:r>
                                <a:rPr lang="en-US" sz="1400" b="1" i="0" smtClean="0">
                                  <a:solidFill>
                                    <a:srgbClr val="0000FF"/>
                                  </a:solidFill>
                                  <a:latin typeface="Cambria Math"/>
                                  <a:ea typeface="Cambria Math"/>
                                </a:rPr>
                                <m:t>𝟐</m:t>
                              </m:r>
                            </m:sub>
                          </m:sSub>
                        </m:den>
                      </m:f>
                      <m:acc>
                        <m:accPr>
                          <m:chr m:val="̅"/>
                          <m:ctrlPr>
                            <a:rPr lang="en-US" sz="1400" b="1" i="1">
                              <a:solidFill>
                                <a:srgbClr val="0000FF"/>
                              </a:solidFill>
                              <a:latin typeface="Cambria Math"/>
                            </a:rPr>
                          </m:ctrlPr>
                        </m:accPr>
                        <m:e>
                          <m:sSub>
                            <m:sSubPr>
                              <m:ctrlPr>
                                <a:rPr lang="en-US" sz="1400" b="1" i="1">
                                  <a:solidFill>
                                    <a:srgbClr val="0000FF"/>
                                  </a:solidFill>
                                  <a:latin typeface="Cambria Math"/>
                                </a:rPr>
                              </m:ctrlPr>
                            </m:sSubPr>
                            <m:e>
                              <m:r>
                                <a:rPr lang="en-US" sz="1400" b="1">
                                  <a:solidFill>
                                    <a:srgbClr val="0000FF"/>
                                  </a:solidFill>
                                  <a:latin typeface="Cambria Math"/>
                                </a:rPr>
                                <m:t>𝐯</m:t>
                              </m:r>
                            </m:e>
                            <m:sub>
                              <m:r>
                                <a:rPr lang="en-US" sz="1400" b="1">
                                  <a:solidFill>
                                    <a:srgbClr val="0000FF"/>
                                  </a:solidFill>
                                  <a:latin typeface="Cambria Math"/>
                                </a:rPr>
                                <m:t>𝐭𝐡</m:t>
                              </m:r>
                              <m:r>
                                <a:rPr lang="en-US" sz="1400" b="1" i="0" smtClean="0">
                                  <a:solidFill>
                                    <a:srgbClr val="0000FF"/>
                                  </a:solidFill>
                                  <a:latin typeface="Cambria Math"/>
                                </a:rPr>
                                <m:t>𝟐</m:t>
                              </m:r>
                            </m:sub>
                          </m:sSub>
                        </m:e>
                      </m:acc>
                      <m:r>
                        <a:rPr lang="en-US" sz="1400" b="1" i="1">
                          <a:solidFill>
                            <a:srgbClr val="0000FF"/>
                          </a:solidFill>
                          <a:latin typeface="Cambria Math"/>
                        </a:rPr>
                        <m:t>=</m:t>
                      </m:r>
                      <m:f>
                        <m:fPr>
                          <m:ctrlPr>
                            <a:rPr lang="en-US" sz="1400" b="1" i="1" smtClean="0">
                              <a:solidFill>
                                <a:srgbClr val="0000FF"/>
                              </a:solidFill>
                              <a:latin typeface="Cambria Math"/>
                            </a:rPr>
                          </m:ctrlPr>
                        </m:fPr>
                        <m:num>
                          <m:sSub>
                            <m:sSubPr>
                              <m:ctrlPr>
                                <a:rPr lang="en-US" sz="1400" b="1" i="1">
                                  <a:solidFill>
                                    <a:srgbClr val="0000FF"/>
                                  </a:solidFill>
                                  <a:latin typeface="Cambria Math"/>
                                  <a:ea typeface="Cambria Math"/>
                                </a:rPr>
                              </m:ctrlPr>
                            </m:sSubPr>
                            <m:e>
                              <m:r>
                                <a:rPr lang="en-US" sz="1400" b="1">
                                  <a:solidFill>
                                    <a:srgbClr val="0000FF"/>
                                  </a:solidFill>
                                  <a:latin typeface="Cambria Math"/>
                                  <a:ea typeface="Cambria Math"/>
                                </a:rPr>
                                <m:t>𝐑</m:t>
                              </m:r>
                            </m:e>
                            <m:sub>
                              <m:r>
                                <a:rPr lang="en-US" sz="1400" b="1">
                                  <a:solidFill>
                                    <a:srgbClr val="0000FF"/>
                                  </a:solidFill>
                                  <a:latin typeface="Cambria Math"/>
                                  <a:ea typeface="Cambria Math"/>
                                </a:rPr>
                                <m:t>𝐢𝐧</m:t>
                              </m:r>
                              <m:r>
                                <a:rPr lang="en-US" sz="1400" b="1" i="0" smtClean="0">
                                  <a:solidFill>
                                    <a:srgbClr val="0000FF"/>
                                  </a:solidFill>
                                  <a:latin typeface="Cambria Math"/>
                                  <a:ea typeface="Cambria Math"/>
                                </a:rPr>
                                <m:t>𝟐</m:t>
                              </m:r>
                            </m:sub>
                          </m:sSub>
                        </m:num>
                        <m:den>
                          <m:sSub>
                            <m:sSubPr>
                              <m:ctrlPr>
                                <a:rPr lang="en-US" sz="1400" b="1" i="1">
                                  <a:solidFill>
                                    <a:srgbClr val="0000FF"/>
                                  </a:solidFill>
                                  <a:latin typeface="Cambria Math"/>
                                  <a:ea typeface="Cambria Math"/>
                                </a:rPr>
                              </m:ctrlPr>
                            </m:sSubPr>
                            <m:e>
                              <m:sSub>
                                <m:sSubPr>
                                  <m:ctrlPr>
                                    <a:rPr lang="en-US" sz="1400" b="1" i="1">
                                      <a:solidFill>
                                        <a:srgbClr val="0000FF"/>
                                      </a:solidFill>
                                      <a:latin typeface="Cambria Math"/>
                                      <a:ea typeface="Cambria Math"/>
                                    </a:rPr>
                                  </m:ctrlPr>
                                </m:sSubPr>
                                <m:e>
                                  <m:r>
                                    <a:rPr lang="en-US" sz="1400" b="1">
                                      <a:solidFill>
                                        <a:srgbClr val="0000FF"/>
                                      </a:solidFill>
                                      <a:latin typeface="Cambria Math"/>
                                      <a:ea typeface="Cambria Math"/>
                                    </a:rPr>
                                    <m:t>𝐑</m:t>
                                  </m:r>
                                </m:e>
                                <m:sub>
                                  <m:r>
                                    <a:rPr lang="en-US" sz="1400" b="1" i="0" smtClean="0">
                                      <a:solidFill>
                                        <a:srgbClr val="0000FF"/>
                                      </a:solidFill>
                                      <a:latin typeface="Cambria Math"/>
                                      <a:ea typeface="Cambria Math"/>
                                    </a:rPr>
                                    <m:t>𝐨𝐮𝐭𝟏</m:t>
                                  </m:r>
                                </m:sub>
                              </m:sSub>
                              <m:r>
                                <a:rPr lang="en-US" sz="1400" b="1">
                                  <a:solidFill>
                                    <a:srgbClr val="0000FF"/>
                                  </a:solidFill>
                                  <a:latin typeface="Cambria Math"/>
                                  <a:ea typeface="Cambria Math"/>
                                </a:rPr>
                                <m:t>+</m:t>
                              </m:r>
                              <m:r>
                                <a:rPr lang="en-US" sz="1400" b="1">
                                  <a:solidFill>
                                    <a:srgbClr val="0000FF"/>
                                  </a:solidFill>
                                  <a:latin typeface="Cambria Math"/>
                                  <a:ea typeface="Cambria Math"/>
                                </a:rPr>
                                <m:t>𝐑</m:t>
                              </m:r>
                            </m:e>
                            <m:sub>
                              <m:r>
                                <a:rPr lang="en-US" sz="1400" b="1">
                                  <a:solidFill>
                                    <a:srgbClr val="0000FF"/>
                                  </a:solidFill>
                                  <a:latin typeface="Cambria Math"/>
                                  <a:ea typeface="Cambria Math"/>
                                </a:rPr>
                                <m:t>𝐢𝐧</m:t>
                              </m:r>
                              <m:r>
                                <a:rPr lang="en-US" sz="1400" b="1" i="0" smtClean="0">
                                  <a:solidFill>
                                    <a:srgbClr val="0000FF"/>
                                  </a:solidFill>
                                  <a:latin typeface="Cambria Math"/>
                                  <a:ea typeface="Cambria Math"/>
                                </a:rPr>
                                <m:t>𝟐</m:t>
                              </m:r>
                            </m:sub>
                          </m:sSub>
                        </m:den>
                      </m:f>
                      <m:d>
                        <m:dPr>
                          <m:ctrlPr>
                            <a:rPr lang="en-US" sz="1400" b="1" i="1">
                              <a:solidFill>
                                <a:srgbClr val="0000FF"/>
                              </a:solidFill>
                              <a:latin typeface="Cambria Math"/>
                              <a:ea typeface="Cambria Math"/>
                            </a:rPr>
                          </m:ctrlPr>
                        </m:dPr>
                        <m:e>
                          <m:sSub>
                            <m:sSubPr>
                              <m:ctrlPr>
                                <a:rPr lang="en-US" sz="1400" b="1" i="1" smtClean="0">
                                  <a:solidFill>
                                    <a:srgbClr val="0000FF"/>
                                  </a:solidFill>
                                  <a:latin typeface="Cambria Math"/>
                                </a:rPr>
                              </m:ctrlPr>
                            </m:sSubPr>
                            <m:e>
                              <m:r>
                                <a:rPr lang="en-US" sz="1400" b="1" i="0" smtClean="0">
                                  <a:solidFill>
                                    <a:srgbClr val="0000FF"/>
                                  </a:solidFill>
                                  <a:latin typeface="Cambria Math"/>
                                </a:rPr>
                                <m:t>𝐀</m:t>
                              </m:r>
                            </m:e>
                            <m:sub>
                              <m:r>
                                <a:rPr lang="en-US" sz="1400" b="1" i="0" smtClean="0">
                                  <a:solidFill>
                                    <a:srgbClr val="0000FF"/>
                                  </a:solidFill>
                                  <a:latin typeface="Cambria Math"/>
                                </a:rPr>
                                <m:t>𝐯𝟏</m:t>
                              </m:r>
                            </m:sub>
                          </m:sSub>
                          <m:acc>
                            <m:accPr>
                              <m:chr m:val="̅"/>
                              <m:ctrlPr>
                                <a:rPr lang="en-US" sz="1400" b="1" i="1">
                                  <a:solidFill>
                                    <a:srgbClr val="0000FF"/>
                                  </a:solidFill>
                                  <a:latin typeface="Cambria Math"/>
                                </a:rPr>
                              </m:ctrlPr>
                            </m:accPr>
                            <m:e>
                              <m:sSub>
                                <m:sSubPr>
                                  <m:ctrlPr>
                                    <a:rPr lang="en-US" sz="1400" b="1" i="1">
                                      <a:solidFill>
                                        <a:srgbClr val="0000FF"/>
                                      </a:solidFill>
                                      <a:latin typeface="Cambria Math"/>
                                    </a:rPr>
                                  </m:ctrlPr>
                                </m:sSubPr>
                                <m:e>
                                  <m:r>
                                    <a:rPr lang="en-US" sz="1400" b="1">
                                      <a:solidFill>
                                        <a:srgbClr val="0000FF"/>
                                      </a:solidFill>
                                      <a:latin typeface="Cambria Math"/>
                                    </a:rPr>
                                    <m:t>𝐯</m:t>
                                  </m:r>
                                </m:e>
                                <m:sub>
                                  <m:r>
                                    <a:rPr lang="en-US" sz="1400" b="1" i="0" smtClean="0">
                                      <a:solidFill>
                                        <a:srgbClr val="0000FF"/>
                                      </a:solidFill>
                                      <a:latin typeface="Cambria Math"/>
                                    </a:rPr>
                                    <m:t>𝐢𝐧𝟏</m:t>
                                  </m:r>
                                </m:sub>
                              </m:sSub>
                            </m:e>
                          </m:acc>
                          <m:r>
                            <a:rPr lang="en-US" sz="1400" b="1">
                              <a:solidFill>
                                <a:srgbClr val="0000FF"/>
                              </a:solidFill>
                              <a:latin typeface="Cambria Math"/>
                            </a:rPr>
                            <m:t>+</m:t>
                          </m:r>
                          <m:acc>
                            <m:accPr>
                              <m:chr m:val="̅"/>
                              <m:ctrlPr>
                                <a:rPr lang="en-US" sz="1400" b="1" i="1">
                                  <a:solidFill>
                                    <a:srgbClr val="0000FF"/>
                                  </a:solidFill>
                                  <a:latin typeface="Cambria Math"/>
                                </a:rPr>
                              </m:ctrlPr>
                            </m:accPr>
                            <m:e>
                              <m:sSub>
                                <m:sSubPr>
                                  <m:ctrlPr>
                                    <a:rPr lang="en-US" sz="1400" b="1" i="1">
                                      <a:solidFill>
                                        <a:srgbClr val="0000FF"/>
                                      </a:solidFill>
                                      <a:latin typeface="Cambria Math"/>
                                    </a:rPr>
                                  </m:ctrlPr>
                                </m:sSubPr>
                                <m:e>
                                  <m:r>
                                    <a:rPr lang="en-US" sz="1400" b="1">
                                      <a:solidFill>
                                        <a:srgbClr val="0000FF"/>
                                      </a:solidFill>
                                      <a:latin typeface="Cambria Math"/>
                                    </a:rPr>
                                    <m:t>𝐯</m:t>
                                  </m:r>
                                </m:e>
                                <m:sub>
                                  <m:r>
                                    <a:rPr lang="en-US" sz="1400" b="1">
                                      <a:solidFill>
                                        <a:srgbClr val="0000FF"/>
                                      </a:solidFill>
                                      <a:latin typeface="Cambria Math"/>
                                    </a:rPr>
                                    <m:t>𝐧</m:t>
                                  </m:r>
                                  <m:r>
                                    <a:rPr lang="en-US" sz="1400" b="1" i="0" smtClean="0">
                                      <a:solidFill>
                                        <a:srgbClr val="0000FF"/>
                                      </a:solidFill>
                                      <a:latin typeface="Cambria Math"/>
                                    </a:rPr>
                                    <m:t>𝟐</m:t>
                                  </m:r>
                                </m:sub>
                              </m:sSub>
                            </m:e>
                          </m:acc>
                          <m:r>
                            <a:rPr lang="en-US" sz="1400" b="1">
                              <a:solidFill>
                                <a:srgbClr val="0000FF"/>
                              </a:solidFill>
                              <a:latin typeface="Cambria Math"/>
                            </a:rPr>
                            <m:t>+</m:t>
                          </m:r>
                          <m:acc>
                            <m:accPr>
                              <m:chr m:val="̅"/>
                              <m:ctrlPr>
                                <a:rPr lang="en-US" sz="1400" b="1" i="1">
                                  <a:solidFill>
                                    <a:srgbClr val="0000FF"/>
                                  </a:solidFill>
                                  <a:latin typeface="Cambria Math"/>
                                </a:rPr>
                              </m:ctrlPr>
                            </m:accPr>
                            <m:e>
                              <m:sSub>
                                <m:sSubPr>
                                  <m:ctrlPr>
                                    <a:rPr lang="en-US" sz="1400" b="1" i="1">
                                      <a:solidFill>
                                        <a:srgbClr val="0000FF"/>
                                      </a:solidFill>
                                      <a:latin typeface="Cambria Math"/>
                                    </a:rPr>
                                  </m:ctrlPr>
                                </m:sSubPr>
                                <m:e>
                                  <m:r>
                                    <a:rPr lang="en-US" sz="1400" b="1">
                                      <a:solidFill>
                                        <a:srgbClr val="0000FF"/>
                                      </a:solidFill>
                                      <a:latin typeface="Cambria Math"/>
                                    </a:rPr>
                                    <m:t>𝐢</m:t>
                                  </m:r>
                                </m:e>
                                <m:sub>
                                  <m:r>
                                    <a:rPr lang="en-US" sz="1400" b="1">
                                      <a:solidFill>
                                        <a:srgbClr val="0000FF"/>
                                      </a:solidFill>
                                      <a:latin typeface="Cambria Math"/>
                                    </a:rPr>
                                    <m:t>𝐧</m:t>
                                  </m:r>
                                  <m:r>
                                    <a:rPr lang="en-US" sz="1400" b="1" i="0" smtClean="0">
                                      <a:solidFill>
                                        <a:srgbClr val="0000FF"/>
                                      </a:solidFill>
                                      <a:latin typeface="Cambria Math"/>
                                    </a:rPr>
                                    <m:t>𝟐</m:t>
                                  </m:r>
                                </m:sub>
                              </m:sSub>
                            </m:e>
                          </m:acc>
                          <m:sSub>
                            <m:sSubPr>
                              <m:ctrlPr>
                                <a:rPr lang="en-US" sz="1400" b="1" i="1">
                                  <a:solidFill>
                                    <a:srgbClr val="0000FF"/>
                                  </a:solidFill>
                                  <a:latin typeface="Cambria Math"/>
                                  <a:ea typeface="Cambria Math"/>
                                </a:rPr>
                              </m:ctrlPr>
                            </m:sSubPr>
                            <m:e>
                              <m:r>
                                <a:rPr lang="en-US" sz="1400" b="1">
                                  <a:solidFill>
                                    <a:srgbClr val="0000FF"/>
                                  </a:solidFill>
                                  <a:latin typeface="Cambria Math"/>
                                  <a:ea typeface="Cambria Math"/>
                                </a:rPr>
                                <m:t>𝐑</m:t>
                              </m:r>
                            </m:e>
                            <m:sub>
                              <m:r>
                                <a:rPr lang="en-US" sz="1400" b="1" i="0" smtClean="0">
                                  <a:solidFill>
                                    <a:srgbClr val="0000FF"/>
                                  </a:solidFill>
                                  <a:latin typeface="Cambria Math"/>
                                  <a:ea typeface="Cambria Math"/>
                                </a:rPr>
                                <m:t>𝐨𝐮𝐭</m:t>
                              </m:r>
                              <m:r>
                                <a:rPr lang="en-US" sz="1400" b="1" i="1" smtClean="0">
                                  <a:solidFill>
                                    <a:srgbClr val="0000FF"/>
                                  </a:solidFill>
                                  <a:latin typeface="Cambria Math"/>
                                  <a:ea typeface="Cambria Math"/>
                                </a:rPr>
                                <m:t>𝟏</m:t>
                              </m:r>
                            </m:sub>
                          </m:sSub>
                        </m:e>
                      </m:d>
                    </m:oMath>
                  </m:oMathPara>
                </a14:m>
                <a:endParaRPr lang="en-US" sz="1400" b="1" dirty="0">
                  <a:solidFill>
                    <a:srgbClr val="0000FF"/>
                  </a:solidFill>
                  <a:ea typeface="Cambria Math"/>
                </a:endParaRPr>
              </a:p>
            </p:txBody>
          </p:sp>
        </mc:Choice>
        <mc:Fallback xmlns="">
          <p:sp>
            <p:nvSpPr>
              <p:cNvPr id="31" name="TextBox 30"/>
              <p:cNvSpPr txBox="1">
                <a:spLocks noRot="1" noChangeAspect="1" noMove="1" noResize="1" noEditPoints="1" noAdjustHandles="1" noChangeArrowheads="1" noChangeShapeType="1" noTextEdit="1"/>
              </p:cNvSpPr>
              <p:nvPr/>
            </p:nvSpPr>
            <p:spPr>
              <a:xfrm>
                <a:off x="2895600" y="4878323"/>
                <a:ext cx="5638800" cy="531877"/>
              </a:xfrm>
              <a:prstGeom prst="rect">
                <a:avLst/>
              </a:prstGeom>
              <a:blipFill rotWithShape="1">
                <a:blip r:embed="rId9"/>
                <a:stretch>
                  <a:fillRect/>
                </a:stretch>
              </a:blipFill>
            </p:spPr>
            <p:txBody>
              <a:bodyPr/>
              <a:lstStyle/>
              <a:p>
                <a:r>
                  <a:rPr lang="en-US">
                    <a:noFill/>
                  </a:rPr>
                  <a:t> </a:t>
                </a:r>
              </a:p>
            </p:txBody>
          </p:sp>
        </mc:Fallback>
      </mc:AlternateContent>
      <p:cxnSp>
        <p:nvCxnSpPr>
          <p:cNvPr id="33" name="Straight Connector 32"/>
          <p:cNvCxnSpPr/>
          <p:nvPr/>
        </p:nvCxnSpPr>
        <p:spPr>
          <a:xfrm>
            <a:off x="3495931" y="2253048"/>
            <a:ext cx="190500" cy="0"/>
          </a:xfrm>
          <a:prstGeom prst="line">
            <a:avLst/>
          </a:prstGeom>
          <a:ln w="28575">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995086" y="2253048"/>
            <a:ext cx="190500" cy="0"/>
          </a:xfrm>
          <a:prstGeom prst="line">
            <a:avLst/>
          </a:prstGeom>
          <a:ln w="28575">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4631724" y="2887361"/>
            <a:ext cx="1905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7214286" y="2895598"/>
            <a:ext cx="1905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3294105" y="1371600"/>
            <a:ext cx="1905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 name="Freeform 2"/>
          <p:cNvSpPr/>
          <p:nvPr/>
        </p:nvSpPr>
        <p:spPr>
          <a:xfrm>
            <a:off x="3995351" y="2125362"/>
            <a:ext cx="2135832" cy="1771135"/>
          </a:xfrm>
          <a:custGeom>
            <a:avLst/>
            <a:gdLst>
              <a:gd name="connsiteX0" fmla="*/ 2133600 w 2135832"/>
              <a:gd name="connsiteY0" fmla="*/ 963827 h 1771135"/>
              <a:gd name="connsiteX1" fmla="*/ 2084173 w 2135832"/>
              <a:gd name="connsiteY1" fmla="*/ 897924 h 1771135"/>
              <a:gd name="connsiteX2" fmla="*/ 2067698 w 2135832"/>
              <a:gd name="connsiteY2" fmla="*/ 848497 h 1771135"/>
              <a:gd name="connsiteX3" fmla="*/ 2018271 w 2135832"/>
              <a:gd name="connsiteY3" fmla="*/ 774357 h 1771135"/>
              <a:gd name="connsiteX4" fmla="*/ 1985319 w 2135832"/>
              <a:gd name="connsiteY4" fmla="*/ 724930 h 1771135"/>
              <a:gd name="connsiteX5" fmla="*/ 1960606 w 2135832"/>
              <a:gd name="connsiteY5" fmla="*/ 700216 h 1771135"/>
              <a:gd name="connsiteX6" fmla="*/ 1952368 w 2135832"/>
              <a:gd name="connsiteY6" fmla="*/ 675503 h 1771135"/>
              <a:gd name="connsiteX7" fmla="*/ 1935892 w 2135832"/>
              <a:gd name="connsiteY7" fmla="*/ 650789 h 1771135"/>
              <a:gd name="connsiteX8" fmla="*/ 1927654 w 2135832"/>
              <a:gd name="connsiteY8" fmla="*/ 222422 h 1771135"/>
              <a:gd name="connsiteX9" fmla="*/ 1894703 w 2135832"/>
              <a:gd name="connsiteY9" fmla="*/ 148281 h 1771135"/>
              <a:gd name="connsiteX10" fmla="*/ 1845276 w 2135832"/>
              <a:gd name="connsiteY10" fmla="*/ 115330 h 1771135"/>
              <a:gd name="connsiteX11" fmla="*/ 1820563 w 2135832"/>
              <a:gd name="connsiteY11" fmla="*/ 98854 h 1771135"/>
              <a:gd name="connsiteX12" fmla="*/ 1795849 w 2135832"/>
              <a:gd name="connsiteY12" fmla="*/ 90616 h 1771135"/>
              <a:gd name="connsiteX13" fmla="*/ 1771135 w 2135832"/>
              <a:gd name="connsiteY13" fmla="*/ 74141 h 1771135"/>
              <a:gd name="connsiteX14" fmla="*/ 1721708 w 2135832"/>
              <a:gd name="connsiteY14" fmla="*/ 57665 h 1771135"/>
              <a:gd name="connsiteX15" fmla="*/ 1647568 w 2135832"/>
              <a:gd name="connsiteY15" fmla="*/ 32952 h 1771135"/>
              <a:gd name="connsiteX16" fmla="*/ 1622854 w 2135832"/>
              <a:gd name="connsiteY16" fmla="*/ 24714 h 1771135"/>
              <a:gd name="connsiteX17" fmla="*/ 1458098 w 2135832"/>
              <a:gd name="connsiteY17" fmla="*/ 8238 h 1771135"/>
              <a:gd name="connsiteX18" fmla="*/ 1235676 w 2135832"/>
              <a:gd name="connsiteY18" fmla="*/ 0 h 1771135"/>
              <a:gd name="connsiteX19" fmla="*/ 708454 w 2135832"/>
              <a:gd name="connsiteY19" fmla="*/ 8238 h 1771135"/>
              <a:gd name="connsiteX20" fmla="*/ 683741 w 2135832"/>
              <a:gd name="connsiteY20" fmla="*/ 16476 h 1771135"/>
              <a:gd name="connsiteX21" fmla="*/ 650790 w 2135832"/>
              <a:gd name="connsiteY21" fmla="*/ 24714 h 1771135"/>
              <a:gd name="connsiteX22" fmla="*/ 626076 w 2135832"/>
              <a:gd name="connsiteY22" fmla="*/ 41189 h 1771135"/>
              <a:gd name="connsiteX23" fmla="*/ 576649 w 2135832"/>
              <a:gd name="connsiteY23" fmla="*/ 57665 h 1771135"/>
              <a:gd name="connsiteX24" fmla="*/ 527222 w 2135832"/>
              <a:gd name="connsiteY24" fmla="*/ 82379 h 1771135"/>
              <a:gd name="connsiteX25" fmla="*/ 502508 w 2135832"/>
              <a:gd name="connsiteY25" fmla="*/ 98854 h 1771135"/>
              <a:gd name="connsiteX26" fmla="*/ 477795 w 2135832"/>
              <a:gd name="connsiteY26" fmla="*/ 107092 h 1771135"/>
              <a:gd name="connsiteX27" fmla="*/ 453081 w 2135832"/>
              <a:gd name="connsiteY27" fmla="*/ 123568 h 1771135"/>
              <a:gd name="connsiteX28" fmla="*/ 428368 w 2135832"/>
              <a:gd name="connsiteY28" fmla="*/ 131806 h 1771135"/>
              <a:gd name="connsiteX29" fmla="*/ 378941 w 2135832"/>
              <a:gd name="connsiteY29" fmla="*/ 164757 h 1771135"/>
              <a:gd name="connsiteX30" fmla="*/ 280087 w 2135832"/>
              <a:gd name="connsiteY30" fmla="*/ 230660 h 1771135"/>
              <a:gd name="connsiteX31" fmla="*/ 255373 w 2135832"/>
              <a:gd name="connsiteY31" fmla="*/ 247135 h 1771135"/>
              <a:gd name="connsiteX32" fmla="*/ 230660 w 2135832"/>
              <a:gd name="connsiteY32" fmla="*/ 263611 h 1771135"/>
              <a:gd name="connsiteX33" fmla="*/ 214184 w 2135832"/>
              <a:gd name="connsiteY33" fmla="*/ 288324 h 1771135"/>
              <a:gd name="connsiteX34" fmla="*/ 189471 w 2135832"/>
              <a:gd name="connsiteY34" fmla="*/ 304800 h 1771135"/>
              <a:gd name="connsiteX35" fmla="*/ 156519 w 2135832"/>
              <a:gd name="connsiteY35" fmla="*/ 354227 h 1771135"/>
              <a:gd name="connsiteX36" fmla="*/ 131806 w 2135832"/>
              <a:gd name="connsiteY36" fmla="*/ 378941 h 1771135"/>
              <a:gd name="connsiteX37" fmla="*/ 123568 w 2135832"/>
              <a:gd name="connsiteY37" fmla="*/ 403654 h 1771135"/>
              <a:gd name="connsiteX38" fmla="*/ 90617 w 2135832"/>
              <a:gd name="connsiteY38" fmla="*/ 453081 h 1771135"/>
              <a:gd name="connsiteX39" fmla="*/ 49427 w 2135832"/>
              <a:gd name="connsiteY39" fmla="*/ 576649 h 1771135"/>
              <a:gd name="connsiteX40" fmla="*/ 41190 w 2135832"/>
              <a:gd name="connsiteY40" fmla="*/ 601362 h 1771135"/>
              <a:gd name="connsiteX41" fmla="*/ 32952 w 2135832"/>
              <a:gd name="connsiteY41" fmla="*/ 626076 h 1771135"/>
              <a:gd name="connsiteX42" fmla="*/ 16476 w 2135832"/>
              <a:gd name="connsiteY42" fmla="*/ 691979 h 1771135"/>
              <a:gd name="connsiteX43" fmla="*/ 0 w 2135832"/>
              <a:gd name="connsiteY43" fmla="*/ 906162 h 1771135"/>
              <a:gd name="connsiteX44" fmla="*/ 8238 w 2135832"/>
              <a:gd name="connsiteY44" fmla="*/ 1128584 h 1771135"/>
              <a:gd name="connsiteX45" fmla="*/ 16476 w 2135832"/>
              <a:gd name="connsiteY45" fmla="*/ 1161535 h 1771135"/>
              <a:gd name="connsiteX46" fmla="*/ 41190 w 2135832"/>
              <a:gd name="connsiteY46" fmla="*/ 1235676 h 1771135"/>
              <a:gd name="connsiteX47" fmla="*/ 49427 w 2135832"/>
              <a:gd name="connsiteY47" fmla="*/ 1260389 h 1771135"/>
              <a:gd name="connsiteX48" fmla="*/ 74141 w 2135832"/>
              <a:gd name="connsiteY48" fmla="*/ 1342768 h 1771135"/>
              <a:gd name="connsiteX49" fmla="*/ 82379 w 2135832"/>
              <a:gd name="connsiteY49" fmla="*/ 1367481 h 1771135"/>
              <a:gd name="connsiteX50" fmla="*/ 98854 w 2135832"/>
              <a:gd name="connsiteY50" fmla="*/ 1392195 h 1771135"/>
              <a:gd name="connsiteX51" fmla="*/ 107092 w 2135832"/>
              <a:gd name="connsiteY51" fmla="*/ 1425146 h 1771135"/>
              <a:gd name="connsiteX52" fmla="*/ 164757 w 2135832"/>
              <a:gd name="connsiteY52" fmla="*/ 1499287 h 1771135"/>
              <a:gd name="connsiteX53" fmla="*/ 181233 w 2135832"/>
              <a:gd name="connsiteY53" fmla="*/ 1524000 h 1771135"/>
              <a:gd name="connsiteX54" fmla="*/ 205946 w 2135832"/>
              <a:gd name="connsiteY54" fmla="*/ 1540476 h 1771135"/>
              <a:gd name="connsiteX55" fmla="*/ 255373 w 2135832"/>
              <a:gd name="connsiteY55" fmla="*/ 1589903 h 1771135"/>
              <a:gd name="connsiteX56" fmla="*/ 280087 w 2135832"/>
              <a:gd name="connsiteY56" fmla="*/ 1614616 h 1771135"/>
              <a:gd name="connsiteX57" fmla="*/ 304800 w 2135832"/>
              <a:gd name="connsiteY57" fmla="*/ 1622854 h 1771135"/>
              <a:gd name="connsiteX58" fmla="*/ 354227 w 2135832"/>
              <a:gd name="connsiteY58" fmla="*/ 1655806 h 1771135"/>
              <a:gd name="connsiteX59" fmla="*/ 378941 w 2135832"/>
              <a:gd name="connsiteY59" fmla="*/ 1672281 h 1771135"/>
              <a:gd name="connsiteX60" fmla="*/ 403654 w 2135832"/>
              <a:gd name="connsiteY60" fmla="*/ 1688757 h 1771135"/>
              <a:gd name="connsiteX61" fmla="*/ 477795 w 2135832"/>
              <a:gd name="connsiteY61" fmla="*/ 1713470 h 1771135"/>
              <a:gd name="connsiteX62" fmla="*/ 527222 w 2135832"/>
              <a:gd name="connsiteY62" fmla="*/ 1729946 h 1771135"/>
              <a:gd name="connsiteX63" fmla="*/ 601363 w 2135832"/>
              <a:gd name="connsiteY63" fmla="*/ 1746422 h 1771135"/>
              <a:gd name="connsiteX64" fmla="*/ 667265 w 2135832"/>
              <a:gd name="connsiteY64" fmla="*/ 1762897 h 1771135"/>
              <a:gd name="connsiteX65" fmla="*/ 774357 w 2135832"/>
              <a:gd name="connsiteY65" fmla="*/ 1771135 h 1771135"/>
              <a:gd name="connsiteX66" fmla="*/ 1087395 w 2135832"/>
              <a:gd name="connsiteY66" fmla="*/ 1762897 h 1771135"/>
              <a:gd name="connsiteX67" fmla="*/ 1178011 w 2135832"/>
              <a:gd name="connsiteY67" fmla="*/ 1746422 h 1771135"/>
              <a:gd name="connsiteX68" fmla="*/ 1243914 w 2135832"/>
              <a:gd name="connsiteY68" fmla="*/ 1738184 h 1771135"/>
              <a:gd name="connsiteX69" fmla="*/ 1351006 w 2135832"/>
              <a:gd name="connsiteY69" fmla="*/ 1713470 h 1771135"/>
              <a:gd name="connsiteX70" fmla="*/ 1383957 w 2135832"/>
              <a:gd name="connsiteY70" fmla="*/ 1705233 h 1771135"/>
              <a:gd name="connsiteX71" fmla="*/ 1408671 w 2135832"/>
              <a:gd name="connsiteY71" fmla="*/ 1696995 h 1771135"/>
              <a:gd name="connsiteX72" fmla="*/ 1449860 w 2135832"/>
              <a:gd name="connsiteY72" fmla="*/ 1688757 h 1771135"/>
              <a:gd name="connsiteX73" fmla="*/ 1482811 w 2135832"/>
              <a:gd name="connsiteY73" fmla="*/ 1680519 h 1771135"/>
              <a:gd name="connsiteX74" fmla="*/ 1507525 w 2135832"/>
              <a:gd name="connsiteY74" fmla="*/ 1672281 h 1771135"/>
              <a:gd name="connsiteX75" fmla="*/ 1556952 w 2135832"/>
              <a:gd name="connsiteY75" fmla="*/ 1664043 h 1771135"/>
              <a:gd name="connsiteX76" fmla="*/ 1581665 w 2135832"/>
              <a:gd name="connsiteY76" fmla="*/ 1655806 h 1771135"/>
              <a:gd name="connsiteX77" fmla="*/ 1622854 w 2135832"/>
              <a:gd name="connsiteY77" fmla="*/ 1647568 h 1771135"/>
              <a:gd name="connsiteX78" fmla="*/ 1647568 w 2135832"/>
              <a:gd name="connsiteY78" fmla="*/ 1639330 h 1771135"/>
              <a:gd name="connsiteX79" fmla="*/ 1680519 w 2135832"/>
              <a:gd name="connsiteY79" fmla="*/ 1631092 h 1771135"/>
              <a:gd name="connsiteX80" fmla="*/ 1729946 w 2135832"/>
              <a:gd name="connsiteY80" fmla="*/ 1614616 h 1771135"/>
              <a:gd name="connsiteX81" fmla="*/ 1754660 w 2135832"/>
              <a:gd name="connsiteY81" fmla="*/ 1606379 h 1771135"/>
              <a:gd name="connsiteX82" fmla="*/ 1787611 w 2135832"/>
              <a:gd name="connsiteY82" fmla="*/ 1598141 h 1771135"/>
              <a:gd name="connsiteX83" fmla="*/ 1837038 w 2135832"/>
              <a:gd name="connsiteY83" fmla="*/ 1581665 h 1771135"/>
              <a:gd name="connsiteX84" fmla="*/ 1861752 w 2135832"/>
              <a:gd name="connsiteY84" fmla="*/ 1573427 h 1771135"/>
              <a:gd name="connsiteX85" fmla="*/ 1944130 w 2135832"/>
              <a:gd name="connsiteY85" fmla="*/ 1515762 h 1771135"/>
              <a:gd name="connsiteX86" fmla="*/ 1968844 w 2135832"/>
              <a:gd name="connsiteY86" fmla="*/ 1499287 h 1771135"/>
              <a:gd name="connsiteX87" fmla="*/ 2018271 w 2135832"/>
              <a:gd name="connsiteY87" fmla="*/ 1449860 h 1771135"/>
              <a:gd name="connsiteX88" fmla="*/ 2042984 w 2135832"/>
              <a:gd name="connsiteY88" fmla="*/ 1425146 h 1771135"/>
              <a:gd name="connsiteX89" fmla="*/ 2075935 w 2135832"/>
              <a:gd name="connsiteY89" fmla="*/ 1375719 h 1771135"/>
              <a:gd name="connsiteX90" fmla="*/ 2108887 w 2135832"/>
              <a:gd name="connsiteY90" fmla="*/ 1301579 h 1771135"/>
              <a:gd name="connsiteX91" fmla="*/ 2117125 w 2135832"/>
              <a:gd name="connsiteY91" fmla="*/ 1268627 h 1771135"/>
              <a:gd name="connsiteX92" fmla="*/ 2133600 w 2135832"/>
              <a:gd name="connsiteY92" fmla="*/ 963827 h 17711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2135832" h="1771135">
                <a:moveTo>
                  <a:pt x="2133600" y="963827"/>
                </a:moveTo>
                <a:cubicBezTo>
                  <a:pt x="2128108" y="902043"/>
                  <a:pt x="2090730" y="912677"/>
                  <a:pt x="2084173" y="897924"/>
                </a:cubicBezTo>
                <a:cubicBezTo>
                  <a:pt x="2077120" y="882054"/>
                  <a:pt x="2077332" y="862947"/>
                  <a:pt x="2067698" y="848497"/>
                </a:cubicBezTo>
                <a:lnTo>
                  <a:pt x="2018271" y="774357"/>
                </a:lnTo>
                <a:lnTo>
                  <a:pt x="1985319" y="724930"/>
                </a:lnTo>
                <a:lnTo>
                  <a:pt x="1960606" y="700216"/>
                </a:lnTo>
                <a:cubicBezTo>
                  <a:pt x="1957860" y="691978"/>
                  <a:pt x="1956251" y="683270"/>
                  <a:pt x="1952368" y="675503"/>
                </a:cubicBezTo>
                <a:cubicBezTo>
                  <a:pt x="1947940" y="666647"/>
                  <a:pt x="1936431" y="660675"/>
                  <a:pt x="1935892" y="650789"/>
                </a:cubicBezTo>
                <a:cubicBezTo>
                  <a:pt x="1928113" y="508186"/>
                  <a:pt x="1935031" y="365047"/>
                  <a:pt x="1927654" y="222422"/>
                </a:cubicBezTo>
                <a:cubicBezTo>
                  <a:pt x="1926948" y="208763"/>
                  <a:pt x="1910038" y="161699"/>
                  <a:pt x="1894703" y="148281"/>
                </a:cubicBezTo>
                <a:cubicBezTo>
                  <a:pt x="1879801" y="135242"/>
                  <a:pt x="1861752" y="126314"/>
                  <a:pt x="1845276" y="115330"/>
                </a:cubicBezTo>
                <a:cubicBezTo>
                  <a:pt x="1837038" y="109838"/>
                  <a:pt x="1829956" y="101985"/>
                  <a:pt x="1820563" y="98854"/>
                </a:cubicBezTo>
                <a:cubicBezTo>
                  <a:pt x="1812325" y="96108"/>
                  <a:pt x="1803616" y="94499"/>
                  <a:pt x="1795849" y="90616"/>
                </a:cubicBezTo>
                <a:cubicBezTo>
                  <a:pt x="1786994" y="86188"/>
                  <a:pt x="1780182" y="78162"/>
                  <a:pt x="1771135" y="74141"/>
                </a:cubicBezTo>
                <a:cubicBezTo>
                  <a:pt x="1755265" y="67088"/>
                  <a:pt x="1738184" y="63157"/>
                  <a:pt x="1721708" y="57665"/>
                </a:cubicBezTo>
                <a:lnTo>
                  <a:pt x="1647568" y="32952"/>
                </a:lnTo>
                <a:cubicBezTo>
                  <a:pt x="1639330" y="30206"/>
                  <a:pt x="1631450" y="25942"/>
                  <a:pt x="1622854" y="24714"/>
                </a:cubicBezTo>
                <a:cubicBezTo>
                  <a:pt x="1549630" y="14253"/>
                  <a:pt x="1547887" y="12728"/>
                  <a:pt x="1458098" y="8238"/>
                </a:cubicBezTo>
                <a:cubicBezTo>
                  <a:pt x="1383999" y="4533"/>
                  <a:pt x="1309817" y="2746"/>
                  <a:pt x="1235676" y="0"/>
                </a:cubicBezTo>
                <a:lnTo>
                  <a:pt x="708454" y="8238"/>
                </a:lnTo>
                <a:cubicBezTo>
                  <a:pt x="699775" y="8497"/>
                  <a:pt x="692090" y="14090"/>
                  <a:pt x="683741" y="16476"/>
                </a:cubicBezTo>
                <a:cubicBezTo>
                  <a:pt x="672855" y="19586"/>
                  <a:pt x="661774" y="21968"/>
                  <a:pt x="650790" y="24714"/>
                </a:cubicBezTo>
                <a:cubicBezTo>
                  <a:pt x="642552" y="30206"/>
                  <a:pt x="635123" y="37168"/>
                  <a:pt x="626076" y="41189"/>
                </a:cubicBezTo>
                <a:cubicBezTo>
                  <a:pt x="610206" y="48242"/>
                  <a:pt x="591099" y="48032"/>
                  <a:pt x="576649" y="57665"/>
                </a:cubicBezTo>
                <a:cubicBezTo>
                  <a:pt x="505830" y="104878"/>
                  <a:pt x="595427" y="48277"/>
                  <a:pt x="527222" y="82379"/>
                </a:cubicBezTo>
                <a:cubicBezTo>
                  <a:pt x="518367" y="86807"/>
                  <a:pt x="511363" y="94426"/>
                  <a:pt x="502508" y="98854"/>
                </a:cubicBezTo>
                <a:cubicBezTo>
                  <a:pt x="494741" y="102737"/>
                  <a:pt x="485562" y="103209"/>
                  <a:pt x="477795" y="107092"/>
                </a:cubicBezTo>
                <a:cubicBezTo>
                  <a:pt x="468939" y="111520"/>
                  <a:pt x="461937" y="119140"/>
                  <a:pt x="453081" y="123568"/>
                </a:cubicBezTo>
                <a:cubicBezTo>
                  <a:pt x="445314" y="127451"/>
                  <a:pt x="435959" y="127589"/>
                  <a:pt x="428368" y="131806"/>
                </a:cubicBezTo>
                <a:cubicBezTo>
                  <a:pt x="411059" y="141422"/>
                  <a:pt x="395417" y="153773"/>
                  <a:pt x="378941" y="164757"/>
                </a:cubicBezTo>
                <a:lnTo>
                  <a:pt x="280087" y="230660"/>
                </a:lnTo>
                <a:lnTo>
                  <a:pt x="255373" y="247135"/>
                </a:lnTo>
                <a:lnTo>
                  <a:pt x="230660" y="263611"/>
                </a:lnTo>
                <a:cubicBezTo>
                  <a:pt x="225168" y="271849"/>
                  <a:pt x="221185" y="281323"/>
                  <a:pt x="214184" y="288324"/>
                </a:cubicBezTo>
                <a:cubicBezTo>
                  <a:pt x="207183" y="295325"/>
                  <a:pt x="195991" y="297349"/>
                  <a:pt x="189471" y="304800"/>
                </a:cubicBezTo>
                <a:cubicBezTo>
                  <a:pt x="176432" y="319702"/>
                  <a:pt x="170520" y="340225"/>
                  <a:pt x="156519" y="354227"/>
                </a:cubicBezTo>
                <a:lnTo>
                  <a:pt x="131806" y="378941"/>
                </a:lnTo>
                <a:cubicBezTo>
                  <a:pt x="129060" y="387179"/>
                  <a:pt x="127785" y="396063"/>
                  <a:pt x="123568" y="403654"/>
                </a:cubicBezTo>
                <a:cubicBezTo>
                  <a:pt x="113952" y="420963"/>
                  <a:pt x="96879" y="434296"/>
                  <a:pt x="90617" y="453081"/>
                </a:cubicBezTo>
                <a:lnTo>
                  <a:pt x="49427" y="576649"/>
                </a:lnTo>
                <a:lnTo>
                  <a:pt x="41190" y="601362"/>
                </a:lnTo>
                <a:cubicBezTo>
                  <a:pt x="38444" y="609600"/>
                  <a:pt x="35058" y="617652"/>
                  <a:pt x="32952" y="626076"/>
                </a:cubicBezTo>
                <a:lnTo>
                  <a:pt x="16476" y="691979"/>
                </a:lnTo>
                <a:cubicBezTo>
                  <a:pt x="12036" y="740822"/>
                  <a:pt x="0" y="865141"/>
                  <a:pt x="0" y="906162"/>
                </a:cubicBezTo>
                <a:cubicBezTo>
                  <a:pt x="0" y="980354"/>
                  <a:pt x="3461" y="1054546"/>
                  <a:pt x="8238" y="1128584"/>
                </a:cubicBezTo>
                <a:cubicBezTo>
                  <a:pt x="8967" y="1139882"/>
                  <a:pt x="13223" y="1150691"/>
                  <a:pt x="16476" y="1161535"/>
                </a:cubicBezTo>
                <a:cubicBezTo>
                  <a:pt x="23962" y="1186487"/>
                  <a:pt x="32952" y="1210962"/>
                  <a:pt x="41190" y="1235676"/>
                </a:cubicBezTo>
                <a:cubicBezTo>
                  <a:pt x="43936" y="1243914"/>
                  <a:pt x="47321" y="1251965"/>
                  <a:pt x="49427" y="1260389"/>
                </a:cubicBezTo>
                <a:cubicBezTo>
                  <a:pt x="61877" y="1310188"/>
                  <a:pt x="54085" y="1282602"/>
                  <a:pt x="74141" y="1342768"/>
                </a:cubicBezTo>
                <a:cubicBezTo>
                  <a:pt x="76887" y="1351006"/>
                  <a:pt x="77563" y="1360256"/>
                  <a:pt x="82379" y="1367481"/>
                </a:cubicBezTo>
                <a:lnTo>
                  <a:pt x="98854" y="1392195"/>
                </a:lnTo>
                <a:cubicBezTo>
                  <a:pt x="101600" y="1403179"/>
                  <a:pt x="102029" y="1415020"/>
                  <a:pt x="107092" y="1425146"/>
                </a:cubicBezTo>
                <a:cubicBezTo>
                  <a:pt x="138320" y="1487601"/>
                  <a:pt x="130859" y="1458609"/>
                  <a:pt x="164757" y="1499287"/>
                </a:cubicBezTo>
                <a:cubicBezTo>
                  <a:pt x="171095" y="1506893"/>
                  <a:pt x="174232" y="1516999"/>
                  <a:pt x="181233" y="1524000"/>
                </a:cubicBezTo>
                <a:cubicBezTo>
                  <a:pt x="188234" y="1531001"/>
                  <a:pt x="198546" y="1533898"/>
                  <a:pt x="205946" y="1540476"/>
                </a:cubicBezTo>
                <a:cubicBezTo>
                  <a:pt x="223361" y="1555956"/>
                  <a:pt x="238897" y="1573427"/>
                  <a:pt x="255373" y="1589903"/>
                </a:cubicBezTo>
                <a:cubicBezTo>
                  <a:pt x="263611" y="1598141"/>
                  <a:pt x="269035" y="1610932"/>
                  <a:pt x="280087" y="1614616"/>
                </a:cubicBezTo>
                <a:cubicBezTo>
                  <a:pt x="288325" y="1617362"/>
                  <a:pt x="297209" y="1618637"/>
                  <a:pt x="304800" y="1622854"/>
                </a:cubicBezTo>
                <a:cubicBezTo>
                  <a:pt x="322109" y="1632471"/>
                  <a:pt x="337751" y="1644822"/>
                  <a:pt x="354227" y="1655806"/>
                </a:cubicBezTo>
                <a:lnTo>
                  <a:pt x="378941" y="1672281"/>
                </a:lnTo>
                <a:cubicBezTo>
                  <a:pt x="387179" y="1677773"/>
                  <a:pt x="394262" y="1685626"/>
                  <a:pt x="403654" y="1688757"/>
                </a:cubicBezTo>
                <a:lnTo>
                  <a:pt x="477795" y="1713470"/>
                </a:lnTo>
                <a:lnTo>
                  <a:pt x="527222" y="1729946"/>
                </a:lnTo>
                <a:cubicBezTo>
                  <a:pt x="641353" y="1758480"/>
                  <a:pt x="465473" y="1715063"/>
                  <a:pt x="601363" y="1746422"/>
                </a:cubicBezTo>
                <a:cubicBezTo>
                  <a:pt x="623427" y="1751513"/>
                  <a:pt x="644688" y="1761160"/>
                  <a:pt x="667265" y="1762897"/>
                </a:cubicBezTo>
                <a:lnTo>
                  <a:pt x="774357" y="1771135"/>
                </a:lnTo>
                <a:lnTo>
                  <a:pt x="1087395" y="1762897"/>
                </a:lnTo>
                <a:cubicBezTo>
                  <a:pt x="1161379" y="1759609"/>
                  <a:pt x="1123243" y="1755550"/>
                  <a:pt x="1178011" y="1746422"/>
                </a:cubicBezTo>
                <a:cubicBezTo>
                  <a:pt x="1199848" y="1742782"/>
                  <a:pt x="1221946" y="1740930"/>
                  <a:pt x="1243914" y="1738184"/>
                </a:cubicBezTo>
                <a:cubicBezTo>
                  <a:pt x="1405339" y="1697827"/>
                  <a:pt x="1236947" y="1738816"/>
                  <a:pt x="1351006" y="1713470"/>
                </a:cubicBezTo>
                <a:cubicBezTo>
                  <a:pt x="1362058" y="1711014"/>
                  <a:pt x="1373071" y="1708343"/>
                  <a:pt x="1383957" y="1705233"/>
                </a:cubicBezTo>
                <a:cubicBezTo>
                  <a:pt x="1392307" y="1702848"/>
                  <a:pt x="1400247" y="1699101"/>
                  <a:pt x="1408671" y="1696995"/>
                </a:cubicBezTo>
                <a:cubicBezTo>
                  <a:pt x="1422255" y="1693599"/>
                  <a:pt x="1436192" y="1691794"/>
                  <a:pt x="1449860" y="1688757"/>
                </a:cubicBezTo>
                <a:cubicBezTo>
                  <a:pt x="1460912" y="1686301"/>
                  <a:pt x="1471925" y="1683629"/>
                  <a:pt x="1482811" y="1680519"/>
                </a:cubicBezTo>
                <a:cubicBezTo>
                  <a:pt x="1491160" y="1678133"/>
                  <a:pt x="1499048" y="1674165"/>
                  <a:pt x="1507525" y="1672281"/>
                </a:cubicBezTo>
                <a:cubicBezTo>
                  <a:pt x="1523830" y="1668658"/>
                  <a:pt x="1540647" y="1667666"/>
                  <a:pt x="1556952" y="1664043"/>
                </a:cubicBezTo>
                <a:cubicBezTo>
                  <a:pt x="1565428" y="1662159"/>
                  <a:pt x="1573241" y="1657912"/>
                  <a:pt x="1581665" y="1655806"/>
                </a:cubicBezTo>
                <a:cubicBezTo>
                  <a:pt x="1595249" y="1652410"/>
                  <a:pt x="1609270" y="1650964"/>
                  <a:pt x="1622854" y="1647568"/>
                </a:cubicBezTo>
                <a:cubicBezTo>
                  <a:pt x="1631278" y="1645462"/>
                  <a:pt x="1639219" y="1641716"/>
                  <a:pt x="1647568" y="1639330"/>
                </a:cubicBezTo>
                <a:cubicBezTo>
                  <a:pt x="1658454" y="1636220"/>
                  <a:pt x="1669675" y="1634345"/>
                  <a:pt x="1680519" y="1631092"/>
                </a:cubicBezTo>
                <a:cubicBezTo>
                  <a:pt x="1697153" y="1626102"/>
                  <a:pt x="1713470" y="1620108"/>
                  <a:pt x="1729946" y="1614616"/>
                </a:cubicBezTo>
                <a:cubicBezTo>
                  <a:pt x="1738184" y="1611870"/>
                  <a:pt x="1746236" y="1608485"/>
                  <a:pt x="1754660" y="1606379"/>
                </a:cubicBezTo>
                <a:cubicBezTo>
                  <a:pt x="1765644" y="1603633"/>
                  <a:pt x="1776767" y="1601394"/>
                  <a:pt x="1787611" y="1598141"/>
                </a:cubicBezTo>
                <a:cubicBezTo>
                  <a:pt x="1804245" y="1593151"/>
                  <a:pt x="1820562" y="1587157"/>
                  <a:pt x="1837038" y="1581665"/>
                </a:cubicBezTo>
                <a:lnTo>
                  <a:pt x="1861752" y="1573427"/>
                </a:lnTo>
                <a:cubicBezTo>
                  <a:pt x="1910535" y="1536840"/>
                  <a:pt x="1883293" y="1556320"/>
                  <a:pt x="1944130" y="1515762"/>
                </a:cubicBezTo>
                <a:cubicBezTo>
                  <a:pt x="1952368" y="1510270"/>
                  <a:pt x="1961843" y="1506288"/>
                  <a:pt x="1968844" y="1499287"/>
                </a:cubicBezTo>
                <a:lnTo>
                  <a:pt x="2018271" y="1449860"/>
                </a:lnTo>
                <a:cubicBezTo>
                  <a:pt x="2026509" y="1441622"/>
                  <a:pt x="2036522" y="1434839"/>
                  <a:pt x="2042984" y="1425146"/>
                </a:cubicBezTo>
                <a:cubicBezTo>
                  <a:pt x="2053968" y="1408670"/>
                  <a:pt x="2069673" y="1394504"/>
                  <a:pt x="2075935" y="1375719"/>
                </a:cubicBezTo>
                <a:cubicBezTo>
                  <a:pt x="2095542" y="1316900"/>
                  <a:pt x="2082777" y="1340742"/>
                  <a:pt x="2108887" y="1301579"/>
                </a:cubicBezTo>
                <a:cubicBezTo>
                  <a:pt x="2111633" y="1290595"/>
                  <a:pt x="2115403" y="1279817"/>
                  <a:pt x="2117125" y="1268627"/>
                </a:cubicBezTo>
                <a:cubicBezTo>
                  <a:pt x="2134764" y="1153978"/>
                  <a:pt x="2139092" y="1025611"/>
                  <a:pt x="2133600" y="963827"/>
                </a:cubicBezTo>
                <a:close/>
              </a:path>
            </a:pathLst>
          </a:cu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Slide Number Placeholder 4"/>
          <p:cNvSpPr>
            <a:spLocks noGrp="1"/>
          </p:cNvSpPr>
          <p:nvPr>
            <p:ph type="sldNum" sz="quarter" idx="11"/>
          </p:nvPr>
        </p:nvSpPr>
        <p:spPr/>
        <p:txBody>
          <a:bodyPr/>
          <a:lstStyle/>
          <a:p>
            <a:pPr>
              <a:defRPr/>
            </a:pPr>
            <a:fld id="{18299DBC-902B-41D7-A3A4-44EB87A37C73}" type="slidenum">
              <a:rPr lang="en-US" smtClean="0"/>
              <a:pPr>
                <a:defRPr/>
              </a:pPr>
              <a:t>74</a:t>
            </a:fld>
            <a:endParaRPr lang="en-US"/>
          </a:p>
        </p:txBody>
      </p:sp>
    </p:spTree>
    <p:extLst>
      <p:ext uri="{BB962C8B-B14F-4D97-AF65-F5344CB8AC3E}">
        <p14:creationId xmlns:p14="http://schemas.microsoft.com/office/powerpoint/2010/main" val="751150996"/>
      </p:ext>
    </p:extLst>
  </p:cSld>
  <p:clrMapOvr>
    <a:masterClrMapping/>
  </p:clrMapOvr>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Cascaded Noise Factor (General Case)</a:t>
            </a:r>
            <a:endParaRPr lang="en-US" dirty="0"/>
          </a:p>
        </p:txBody>
      </p:sp>
      <p:sp>
        <p:nvSpPr>
          <p:cNvPr id="4" name="TextBox 2"/>
          <p:cNvSpPr txBox="1">
            <a:spLocks noChangeArrowheads="1"/>
          </p:cNvSpPr>
          <p:nvPr/>
        </p:nvSpPr>
        <p:spPr bwMode="auto">
          <a:xfrm>
            <a:off x="1295400" y="1295400"/>
            <a:ext cx="70866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From previous results, </a:t>
            </a:r>
            <a:endParaRPr lang="en-US" b="1"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31" name="TextBox 30"/>
              <p:cNvSpPr txBox="1"/>
              <p:nvPr/>
            </p:nvSpPr>
            <p:spPr>
              <a:xfrm>
                <a:off x="990600" y="1752600"/>
                <a:ext cx="7620000" cy="1124090"/>
              </a:xfrm>
              <a:prstGeom prst="rect">
                <a:avLst/>
              </a:prstGeom>
              <a:noFill/>
            </p:spPr>
            <p:txBody>
              <a:bodyPr wrap="square" rtlCol="0">
                <a:spAutoFit/>
              </a:bodyPr>
              <a:lstStyle/>
              <a:p>
                <a:r>
                  <a:rPr lang="en-US" sz="1600" b="1" dirty="0" smtClean="0">
                    <a:solidFill>
                      <a:srgbClr val="0000FF"/>
                    </a:solidFill>
                    <a:latin typeface="+mn-lt"/>
                    <a:cs typeface="Arial" pitchFamily="34" charset="0"/>
                  </a:rPr>
                  <a:t>Noise voltage :     </a:t>
                </a:r>
                <a14:m>
                  <m:oMath xmlns:m="http://schemas.openxmlformats.org/officeDocument/2006/math">
                    <m:acc>
                      <m:accPr>
                        <m:chr m:val="̅"/>
                        <m:ctrlPr>
                          <a:rPr lang="en-US" sz="1400" b="1" i="1" smtClean="0">
                            <a:solidFill>
                              <a:schemeClr val="tx1"/>
                            </a:solidFill>
                            <a:latin typeface="Cambria Math"/>
                          </a:rPr>
                        </m:ctrlPr>
                      </m:accPr>
                      <m:e>
                        <m:sSub>
                          <m:sSubPr>
                            <m:ctrlPr>
                              <a:rPr lang="en-US" sz="1400" b="1" i="1">
                                <a:solidFill>
                                  <a:schemeClr val="tx1"/>
                                </a:solidFill>
                                <a:latin typeface="Cambria Math"/>
                              </a:rPr>
                            </m:ctrlPr>
                          </m:sSubPr>
                          <m:e>
                            <m:r>
                              <a:rPr lang="en-US" sz="1400" b="1">
                                <a:solidFill>
                                  <a:schemeClr val="tx1"/>
                                </a:solidFill>
                                <a:latin typeface="Cambria Math"/>
                              </a:rPr>
                              <m:t>𝐯</m:t>
                            </m:r>
                          </m:e>
                          <m:sub>
                            <m:r>
                              <a:rPr lang="en-US" sz="1400" b="1">
                                <a:solidFill>
                                  <a:schemeClr val="tx1"/>
                                </a:solidFill>
                                <a:latin typeface="Cambria Math"/>
                              </a:rPr>
                              <m:t>𝐢𝐧𝟐</m:t>
                            </m:r>
                          </m:sub>
                        </m:sSub>
                      </m:e>
                    </m:acc>
                    <m:r>
                      <a:rPr lang="en-US" sz="1400" b="1">
                        <a:solidFill>
                          <a:schemeClr val="tx1"/>
                        </a:solidFill>
                        <a:latin typeface="Cambria Math"/>
                      </a:rPr>
                      <m:t>=</m:t>
                    </m:r>
                    <m:f>
                      <m:fPr>
                        <m:ctrlPr>
                          <a:rPr lang="en-US" sz="1400" b="1" i="1">
                            <a:solidFill>
                              <a:schemeClr val="tx1"/>
                            </a:solidFill>
                            <a:latin typeface="Cambria Math"/>
                          </a:rPr>
                        </m:ctrlPr>
                      </m:fPr>
                      <m:num>
                        <m:sSub>
                          <m:sSubPr>
                            <m:ctrlPr>
                              <a:rPr lang="en-US" sz="1400" b="1" i="1">
                                <a:solidFill>
                                  <a:schemeClr val="tx1"/>
                                </a:solidFill>
                                <a:latin typeface="Cambria Math"/>
                                <a:ea typeface="Cambria Math"/>
                              </a:rPr>
                            </m:ctrlPr>
                          </m:sSubPr>
                          <m:e>
                            <m:r>
                              <a:rPr lang="en-US" sz="1400" b="1">
                                <a:solidFill>
                                  <a:schemeClr val="tx1"/>
                                </a:solidFill>
                                <a:latin typeface="Cambria Math"/>
                                <a:ea typeface="Cambria Math"/>
                              </a:rPr>
                              <m:t>𝐑</m:t>
                            </m:r>
                          </m:e>
                          <m:sub>
                            <m:r>
                              <a:rPr lang="en-US" sz="1400" b="1">
                                <a:solidFill>
                                  <a:schemeClr val="tx1"/>
                                </a:solidFill>
                                <a:latin typeface="Cambria Math"/>
                                <a:ea typeface="Cambria Math"/>
                              </a:rPr>
                              <m:t>𝐢𝐧𝟐</m:t>
                            </m:r>
                          </m:sub>
                        </m:sSub>
                      </m:num>
                      <m:den>
                        <m:sSub>
                          <m:sSubPr>
                            <m:ctrlPr>
                              <a:rPr lang="en-US" sz="1400" b="1" i="1">
                                <a:solidFill>
                                  <a:schemeClr val="tx1"/>
                                </a:solidFill>
                                <a:latin typeface="Cambria Math"/>
                                <a:ea typeface="Cambria Math"/>
                              </a:rPr>
                            </m:ctrlPr>
                          </m:sSubPr>
                          <m:e>
                            <m:sSub>
                              <m:sSubPr>
                                <m:ctrlPr>
                                  <a:rPr lang="en-US" sz="1400" b="1" i="1">
                                    <a:solidFill>
                                      <a:schemeClr val="tx1"/>
                                    </a:solidFill>
                                    <a:latin typeface="Cambria Math"/>
                                    <a:ea typeface="Cambria Math"/>
                                  </a:rPr>
                                </m:ctrlPr>
                              </m:sSubPr>
                              <m:e>
                                <m:r>
                                  <a:rPr lang="en-US" sz="1400" b="1">
                                    <a:solidFill>
                                      <a:schemeClr val="tx1"/>
                                    </a:solidFill>
                                    <a:latin typeface="Cambria Math"/>
                                    <a:ea typeface="Cambria Math"/>
                                  </a:rPr>
                                  <m:t>𝐑</m:t>
                                </m:r>
                              </m:e>
                              <m:sub>
                                <m:r>
                                  <a:rPr lang="en-US" sz="1400" b="1">
                                    <a:solidFill>
                                      <a:schemeClr val="tx1"/>
                                    </a:solidFill>
                                    <a:latin typeface="Cambria Math"/>
                                    <a:ea typeface="Cambria Math"/>
                                  </a:rPr>
                                  <m:t>𝐨𝐮𝐭𝟏</m:t>
                                </m:r>
                              </m:sub>
                            </m:sSub>
                            <m:r>
                              <a:rPr lang="en-US" sz="1400" b="1">
                                <a:solidFill>
                                  <a:schemeClr val="tx1"/>
                                </a:solidFill>
                                <a:latin typeface="Cambria Math"/>
                                <a:ea typeface="Cambria Math"/>
                              </a:rPr>
                              <m:t>+</m:t>
                            </m:r>
                            <m:r>
                              <a:rPr lang="en-US" sz="1400" b="1">
                                <a:solidFill>
                                  <a:schemeClr val="tx1"/>
                                </a:solidFill>
                                <a:latin typeface="Cambria Math"/>
                                <a:ea typeface="Cambria Math"/>
                              </a:rPr>
                              <m:t>𝐑</m:t>
                            </m:r>
                          </m:e>
                          <m:sub>
                            <m:r>
                              <a:rPr lang="en-US" sz="1400" b="1">
                                <a:solidFill>
                                  <a:schemeClr val="tx1"/>
                                </a:solidFill>
                                <a:latin typeface="Cambria Math"/>
                                <a:ea typeface="Cambria Math"/>
                              </a:rPr>
                              <m:t>𝐢𝐧𝟐</m:t>
                            </m:r>
                          </m:sub>
                        </m:sSub>
                      </m:den>
                    </m:f>
                    <m:acc>
                      <m:accPr>
                        <m:chr m:val="̅"/>
                        <m:ctrlPr>
                          <a:rPr lang="en-US" sz="1400" b="1" i="1">
                            <a:solidFill>
                              <a:schemeClr val="tx1"/>
                            </a:solidFill>
                            <a:latin typeface="Cambria Math"/>
                          </a:rPr>
                        </m:ctrlPr>
                      </m:accPr>
                      <m:e>
                        <m:sSub>
                          <m:sSubPr>
                            <m:ctrlPr>
                              <a:rPr lang="en-US" sz="1400" b="1" i="1">
                                <a:solidFill>
                                  <a:schemeClr val="tx1"/>
                                </a:solidFill>
                                <a:latin typeface="Cambria Math"/>
                              </a:rPr>
                            </m:ctrlPr>
                          </m:sSubPr>
                          <m:e>
                            <m:r>
                              <a:rPr lang="en-US" sz="1400" b="1">
                                <a:solidFill>
                                  <a:schemeClr val="tx1"/>
                                </a:solidFill>
                                <a:latin typeface="Cambria Math"/>
                              </a:rPr>
                              <m:t>𝐯</m:t>
                            </m:r>
                          </m:e>
                          <m:sub>
                            <m:r>
                              <a:rPr lang="en-US" sz="1400" b="1">
                                <a:solidFill>
                                  <a:schemeClr val="tx1"/>
                                </a:solidFill>
                                <a:latin typeface="Cambria Math"/>
                              </a:rPr>
                              <m:t>𝐭𝐡𝟐</m:t>
                            </m:r>
                          </m:sub>
                        </m:sSub>
                      </m:e>
                    </m:acc>
                    <m:r>
                      <a:rPr lang="en-US" sz="1400" b="1" i="1">
                        <a:solidFill>
                          <a:schemeClr val="tx1"/>
                        </a:solidFill>
                        <a:latin typeface="Cambria Math"/>
                      </a:rPr>
                      <m:t>=</m:t>
                    </m:r>
                    <m:f>
                      <m:fPr>
                        <m:ctrlPr>
                          <a:rPr lang="en-US" sz="1400" b="1" i="1">
                            <a:solidFill>
                              <a:schemeClr val="tx1"/>
                            </a:solidFill>
                            <a:latin typeface="Cambria Math"/>
                          </a:rPr>
                        </m:ctrlPr>
                      </m:fPr>
                      <m:num>
                        <m:sSub>
                          <m:sSubPr>
                            <m:ctrlPr>
                              <a:rPr lang="en-US" sz="1400" b="1" i="1">
                                <a:solidFill>
                                  <a:schemeClr val="tx1"/>
                                </a:solidFill>
                                <a:latin typeface="Cambria Math"/>
                                <a:ea typeface="Cambria Math"/>
                              </a:rPr>
                            </m:ctrlPr>
                          </m:sSubPr>
                          <m:e>
                            <m:r>
                              <a:rPr lang="en-US" sz="1400" b="1">
                                <a:solidFill>
                                  <a:schemeClr val="tx1"/>
                                </a:solidFill>
                                <a:latin typeface="Cambria Math"/>
                                <a:ea typeface="Cambria Math"/>
                              </a:rPr>
                              <m:t>𝐑</m:t>
                            </m:r>
                          </m:e>
                          <m:sub>
                            <m:r>
                              <a:rPr lang="en-US" sz="1400" b="1">
                                <a:solidFill>
                                  <a:schemeClr val="tx1"/>
                                </a:solidFill>
                                <a:latin typeface="Cambria Math"/>
                                <a:ea typeface="Cambria Math"/>
                              </a:rPr>
                              <m:t>𝐢𝐧𝟐</m:t>
                            </m:r>
                          </m:sub>
                        </m:sSub>
                      </m:num>
                      <m:den>
                        <m:sSub>
                          <m:sSubPr>
                            <m:ctrlPr>
                              <a:rPr lang="en-US" sz="1400" b="1" i="1">
                                <a:solidFill>
                                  <a:schemeClr val="tx1"/>
                                </a:solidFill>
                                <a:latin typeface="Cambria Math"/>
                                <a:ea typeface="Cambria Math"/>
                              </a:rPr>
                            </m:ctrlPr>
                          </m:sSubPr>
                          <m:e>
                            <m:sSub>
                              <m:sSubPr>
                                <m:ctrlPr>
                                  <a:rPr lang="en-US" sz="1400" b="1" i="1">
                                    <a:solidFill>
                                      <a:schemeClr val="tx1"/>
                                    </a:solidFill>
                                    <a:latin typeface="Cambria Math"/>
                                    <a:ea typeface="Cambria Math"/>
                                  </a:rPr>
                                </m:ctrlPr>
                              </m:sSubPr>
                              <m:e>
                                <m:r>
                                  <a:rPr lang="en-US" sz="1400" b="1">
                                    <a:solidFill>
                                      <a:schemeClr val="tx1"/>
                                    </a:solidFill>
                                    <a:latin typeface="Cambria Math"/>
                                    <a:ea typeface="Cambria Math"/>
                                  </a:rPr>
                                  <m:t>𝐑</m:t>
                                </m:r>
                              </m:e>
                              <m:sub>
                                <m:r>
                                  <a:rPr lang="en-US" sz="1400" b="1">
                                    <a:solidFill>
                                      <a:schemeClr val="tx1"/>
                                    </a:solidFill>
                                    <a:latin typeface="Cambria Math"/>
                                    <a:ea typeface="Cambria Math"/>
                                  </a:rPr>
                                  <m:t>𝐨𝐮𝐭𝟏</m:t>
                                </m:r>
                              </m:sub>
                            </m:sSub>
                            <m:r>
                              <a:rPr lang="en-US" sz="1400" b="1">
                                <a:solidFill>
                                  <a:schemeClr val="tx1"/>
                                </a:solidFill>
                                <a:latin typeface="Cambria Math"/>
                                <a:ea typeface="Cambria Math"/>
                              </a:rPr>
                              <m:t>+</m:t>
                            </m:r>
                            <m:r>
                              <a:rPr lang="en-US" sz="1400" b="1">
                                <a:solidFill>
                                  <a:schemeClr val="tx1"/>
                                </a:solidFill>
                                <a:latin typeface="Cambria Math"/>
                                <a:ea typeface="Cambria Math"/>
                              </a:rPr>
                              <m:t>𝐑</m:t>
                            </m:r>
                          </m:e>
                          <m:sub>
                            <m:r>
                              <a:rPr lang="en-US" sz="1400" b="1">
                                <a:solidFill>
                                  <a:schemeClr val="tx1"/>
                                </a:solidFill>
                                <a:latin typeface="Cambria Math"/>
                                <a:ea typeface="Cambria Math"/>
                              </a:rPr>
                              <m:t>𝐢𝐧𝟐</m:t>
                            </m:r>
                          </m:sub>
                        </m:sSub>
                      </m:den>
                    </m:f>
                    <m:d>
                      <m:dPr>
                        <m:ctrlPr>
                          <a:rPr lang="en-US" sz="1400" b="1" i="1">
                            <a:solidFill>
                              <a:schemeClr val="tx1"/>
                            </a:solidFill>
                            <a:latin typeface="Cambria Math"/>
                            <a:ea typeface="Cambria Math"/>
                          </a:rPr>
                        </m:ctrlPr>
                      </m:dPr>
                      <m:e>
                        <m:sSub>
                          <m:sSubPr>
                            <m:ctrlPr>
                              <a:rPr lang="en-US" sz="1400" b="1" i="1">
                                <a:solidFill>
                                  <a:schemeClr val="tx1"/>
                                </a:solidFill>
                                <a:latin typeface="Cambria Math"/>
                              </a:rPr>
                            </m:ctrlPr>
                          </m:sSubPr>
                          <m:e>
                            <m:r>
                              <a:rPr lang="en-US" sz="1400" b="1">
                                <a:solidFill>
                                  <a:schemeClr val="tx1"/>
                                </a:solidFill>
                                <a:latin typeface="Cambria Math"/>
                              </a:rPr>
                              <m:t>𝐀</m:t>
                            </m:r>
                          </m:e>
                          <m:sub>
                            <m:r>
                              <a:rPr lang="en-US" sz="1400" b="1">
                                <a:solidFill>
                                  <a:schemeClr val="tx1"/>
                                </a:solidFill>
                                <a:latin typeface="Cambria Math"/>
                              </a:rPr>
                              <m:t>𝐯𝟏</m:t>
                            </m:r>
                          </m:sub>
                        </m:sSub>
                        <m:acc>
                          <m:accPr>
                            <m:chr m:val="̅"/>
                            <m:ctrlPr>
                              <a:rPr lang="en-US" sz="1400" b="1" i="1">
                                <a:solidFill>
                                  <a:schemeClr val="tx1"/>
                                </a:solidFill>
                                <a:latin typeface="Cambria Math"/>
                              </a:rPr>
                            </m:ctrlPr>
                          </m:accPr>
                          <m:e>
                            <m:sSub>
                              <m:sSubPr>
                                <m:ctrlPr>
                                  <a:rPr lang="en-US" sz="1400" b="1" i="1">
                                    <a:solidFill>
                                      <a:schemeClr val="tx1"/>
                                    </a:solidFill>
                                    <a:latin typeface="Cambria Math"/>
                                  </a:rPr>
                                </m:ctrlPr>
                              </m:sSubPr>
                              <m:e>
                                <m:r>
                                  <a:rPr lang="en-US" sz="1400" b="1">
                                    <a:solidFill>
                                      <a:schemeClr val="tx1"/>
                                    </a:solidFill>
                                    <a:latin typeface="Cambria Math"/>
                                  </a:rPr>
                                  <m:t>𝐯</m:t>
                                </m:r>
                              </m:e>
                              <m:sub>
                                <m:r>
                                  <a:rPr lang="en-US" sz="1400" b="1">
                                    <a:solidFill>
                                      <a:schemeClr val="tx1"/>
                                    </a:solidFill>
                                    <a:latin typeface="Cambria Math"/>
                                  </a:rPr>
                                  <m:t>𝐢𝐧𝟏</m:t>
                                </m:r>
                              </m:sub>
                            </m:sSub>
                          </m:e>
                        </m:acc>
                        <m:r>
                          <a:rPr lang="en-US" sz="1400" b="1">
                            <a:solidFill>
                              <a:schemeClr val="tx1"/>
                            </a:solidFill>
                            <a:latin typeface="Cambria Math"/>
                          </a:rPr>
                          <m:t>+</m:t>
                        </m:r>
                        <m:acc>
                          <m:accPr>
                            <m:chr m:val="̅"/>
                            <m:ctrlPr>
                              <a:rPr lang="en-US" sz="1400" b="1" i="1">
                                <a:solidFill>
                                  <a:schemeClr val="tx1"/>
                                </a:solidFill>
                                <a:latin typeface="Cambria Math"/>
                              </a:rPr>
                            </m:ctrlPr>
                          </m:accPr>
                          <m:e>
                            <m:sSub>
                              <m:sSubPr>
                                <m:ctrlPr>
                                  <a:rPr lang="en-US" sz="1400" b="1" i="1">
                                    <a:solidFill>
                                      <a:schemeClr val="tx1"/>
                                    </a:solidFill>
                                    <a:latin typeface="Cambria Math"/>
                                  </a:rPr>
                                </m:ctrlPr>
                              </m:sSubPr>
                              <m:e>
                                <m:r>
                                  <a:rPr lang="en-US" sz="1400" b="1">
                                    <a:solidFill>
                                      <a:schemeClr val="tx1"/>
                                    </a:solidFill>
                                    <a:latin typeface="Cambria Math"/>
                                  </a:rPr>
                                  <m:t>𝐯</m:t>
                                </m:r>
                              </m:e>
                              <m:sub>
                                <m:r>
                                  <a:rPr lang="en-US" sz="1400" b="1">
                                    <a:solidFill>
                                      <a:schemeClr val="tx1"/>
                                    </a:solidFill>
                                    <a:latin typeface="Cambria Math"/>
                                  </a:rPr>
                                  <m:t>𝐧𝟐</m:t>
                                </m:r>
                              </m:sub>
                            </m:sSub>
                          </m:e>
                        </m:acc>
                        <m:r>
                          <a:rPr lang="en-US" sz="1400" b="1">
                            <a:solidFill>
                              <a:schemeClr val="tx1"/>
                            </a:solidFill>
                            <a:latin typeface="Cambria Math"/>
                          </a:rPr>
                          <m:t>+</m:t>
                        </m:r>
                        <m:acc>
                          <m:accPr>
                            <m:chr m:val="̅"/>
                            <m:ctrlPr>
                              <a:rPr lang="en-US" sz="1400" b="1" i="1">
                                <a:solidFill>
                                  <a:schemeClr val="tx1"/>
                                </a:solidFill>
                                <a:latin typeface="Cambria Math"/>
                              </a:rPr>
                            </m:ctrlPr>
                          </m:accPr>
                          <m:e>
                            <m:sSub>
                              <m:sSubPr>
                                <m:ctrlPr>
                                  <a:rPr lang="en-US" sz="1400" b="1" i="1">
                                    <a:solidFill>
                                      <a:schemeClr val="tx1"/>
                                    </a:solidFill>
                                    <a:latin typeface="Cambria Math"/>
                                  </a:rPr>
                                </m:ctrlPr>
                              </m:sSubPr>
                              <m:e>
                                <m:r>
                                  <a:rPr lang="en-US" sz="1400" b="1">
                                    <a:solidFill>
                                      <a:schemeClr val="tx1"/>
                                    </a:solidFill>
                                    <a:latin typeface="Cambria Math"/>
                                  </a:rPr>
                                  <m:t>𝐢</m:t>
                                </m:r>
                              </m:e>
                              <m:sub>
                                <m:r>
                                  <a:rPr lang="en-US" sz="1400" b="1">
                                    <a:solidFill>
                                      <a:schemeClr val="tx1"/>
                                    </a:solidFill>
                                    <a:latin typeface="Cambria Math"/>
                                  </a:rPr>
                                  <m:t>𝐧𝟐</m:t>
                                </m:r>
                              </m:sub>
                            </m:sSub>
                          </m:e>
                        </m:acc>
                        <m:sSub>
                          <m:sSubPr>
                            <m:ctrlPr>
                              <a:rPr lang="en-US" sz="1400" b="1" i="1">
                                <a:solidFill>
                                  <a:schemeClr val="tx1"/>
                                </a:solidFill>
                                <a:latin typeface="Cambria Math"/>
                                <a:ea typeface="Cambria Math"/>
                              </a:rPr>
                            </m:ctrlPr>
                          </m:sSubPr>
                          <m:e>
                            <m:r>
                              <a:rPr lang="en-US" sz="1400" b="1">
                                <a:solidFill>
                                  <a:schemeClr val="tx1"/>
                                </a:solidFill>
                                <a:latin typeface="Cambria Math"/>
                                <a:ea typeface="Cambria Math"/>
                              </a:rPr>
                              <m:t>𝐑</m:t>
                            </m:r>
                          </m:e>
                          <m:sub>
                            <m:r>
                              <a:rPr lang="en-US" sz="1400" b="1">
                                <a:solidFill>
                                  <a:schemeClr val="tx1"/>
                                </a:solidFill>
                                <a:latin typeface="Cambria Math"/>
                                <a:ea typeface="Cambria Math"/>
                              </a:rPr>
                              <m:t>𝐨𝐮𝐭</m:t>
                            </m:r>
                            <m:r>
                              <a:rPr lang="en-US" sz="1400" b="1" i="1">
                                <a:solidFill>
                                  <a:schemeClr val="tx1"/>
                                </a:solidFill>
                                <a:latin typeface="Cambria Math"/>
                                <a:ea typeface="Cambria Math"/>
                              </a:rPr>
                              <m:t>𝟏</m:t>
                            </m:r>
                          </m:sub>
                        </m:sSub>
                      </m:e>
                    </m:d>
                  </m:oMath>
                </a14:m>
                <a:endParaRPr lang="en-US" sz="1400" b="1" i="1" dirty="0" smtClean="0">
                  <a:solidFill>
                    <a:schemeClr val="tx1"/>
                  </a:solidFill>
                  <a:latin typeface="Cambria Math"/>
                  <a:ea typeface="Cambria Math"/>
                </a:endParaRPr>
              </a:p>
              <a:p>
                <a:endParaRPr lang="en-US" sz="1400" b="1" i="0" dirty="0" smtClean="0">
                  <a:solidFill>
                    <a:schemeClr val="tx1"/>
                  </a:solidFill>
                  <a:latin typeface="Cambria Math"/>
                  <a:ea typeface="Cambria Math"/>
                </a:endParaRPr>
              </a:p>
              <a:p>
                <a:pPr/>
                <a14:m>
                  <m:oMathPara xmlns:m="http://schemas.openxmlformats.org/officeDocument/2006/math">
                    <m:oMathParaPr>
                      <m:jc m:val="left"/>
                    </m:oMathParaPr>
                    <m:oMath xmlns:m="http://schemas.openxmlformats.org/officeDocument/2006/math">
                      <m:r>
                        <a:rPr lang="en-US" sz="1200" b="1" i="0" smtClean="0">
                          <a:solidFill>
                            <a:schemeClr val="tx1"/>
                          </a:solidFill>
                          <a:latin typeface="Cambria Math"/>
                          <a:ea typeface="Cambria Math"/>
                        </a:rPr>
                        <m:t>                                                 = </m:t>
                      </m:r>
                      <m:f>
                        <m:fPr>
                          <m:ctrlPr>
                            <a:rPr lang="en-US" sz="1200" b="1" i="1" smtClean="0">
                              <a:solidFill>
                                <a:schemeClr val="tx1"/>
                              </a:solidFill>
                              <a:latin typeface="Cambria Math"/>
                            </a:rPr>
                          </m:ctrlPr>
                        </m:fPr>
                        <m:num>
                          <m:sSub>
                            <m:sSubPr>
                              <m:ctrlPr>
                                <a:rPr lang="en-US" sz="1200" b="1" i="1">
                                  <a:solidFill>
                                    <a:schemeClr val="tx1"/>
                                  </a:solidFill>
                                  <a:latin typeface="Cambria Math"/>
                                  <a:ea typeface="Cambria Math"/>
                                </a:rPr>
                              </m:ctrlPr>
                            </m:sSubPr>
                            <m:e>
                              <m:r>
                                <a:rPr lang="en-US" sz="1200" b="1">
                                  <a:solidFill>
                                    <a:schemeClr val="tx1"/>
                                  </a:solidFill>
                                  <a:latin typeface="Cambria Math"/>
                                  <a:ea typeface="Cambria Math"/>
                                </a:rPr>
                                <m:t>𝐑</m:t>
                              </m:r>
                            </m:e>
                            <m:sub>
                              <m:r>
                                <a:rPr lang="en-US" sz="1200" b="1">
                                  <a:solidFill>
                                    <a:schemeClr val="tx1"/>
                                  </a:solidFill>
                                  <a:latin typeface="Cambria Math"/>
                                  <a:ea typeface="Cambria Math"/>
                                </a:rPr>
                                <m:t>𝐢𝐧𝟐</m:t>
                              </m:r>
                            </m:sub>
                          </m:sSub>
                        </m:num>
                        <m:den>
                          <m:sSub>
                            <m:sSubPr>
                              <m:ctrlPr>
                                <a:rPr lang="en-US" sz="1200" b="1" i="1">
                                  <a:solidFill>
                                    <a:schemeClr val="tx1"/>
                                  </a:solidFill>
                                  <a:latin typeface="Cambria Math"/>
                                  <a:ea typeface="Cambria Math"/>
                                </a:rPr>
                              </m:ctrlPr>
                            </m:sSubPr>
                            <m:e>
                              <m:sSub>
                                <m:sSubPr>
                                  <m:ctrlPr>
                                    <a:rPr lang="en-US" sz="1200" b="1" i="1">
                                      <a:solidFill>
                                        <a:schemeClr val="tx1"/>
                                      </a:solidFill>
                                      <a:latin typeface="Cambria Math"/>
                                      <a:ea typeface="Cambria Math"/>
                                    </a:rPr>
                                  </m:ctrlPr>
                                </m:sSubPr>
                                <m:e>
                                  <m:r>
                                    <a:rPr lang="en-US" sz="1200" b="1">
                                      <a:solidFill>
                                        <a:schemeClr val="tx1"/>
                                      </a:solidFill>
                                      <a:latin typeface="Cambria Math"/>
                                      <a:ea typeface="Cambria Math"/>
                                    </a:rPr>
                                    <m:t>𝐑</m:t>
                                  </m:r>
                                </m:e>
                                <m:sub>
                                  <m:r>
                                    <a:rPr lang="en-US" sz="1200" b="1">
                                      <a:solidFill>
                                        <a:schemeClr val="tx1"/>
                                      </a:solidFill>
                                      <a:latin typeface="Cambria Math"/>
                                      <a:ea typeface="Cambria Math"/>
                                    </a:rPr>
                                    <m:t>𝐨𝐮𝐭𝟏</m:t>
                                  </m:r>
                                </m:sub>
                              </m:sSub>
                              <m:r>
                                <a:rPr lang="en-US" sz="1200" b="1">
                                  <a:solidFill>
                                    <a:schemeClr val="tx1"/>
                                  </a:solidFill>
                                  <a:latin typeface="Cambria Math"/>
                                  <a:ea typeface="Cambria Math"/>
                                </a:rPr>
                                <m:t>+</m:t>
                              </m:r>
                              <m:r>
                                <a:rPr lang="en-US" sz="1200" b="1">
                                  <a:solidFill>
                                    <a:schemeClr val="tx1"/>
                                  </a:solidFill>
                                  <a:latin typeface="Cambria Math"/>
                                  <a:ea typeface="Cambria Math"/>
                                </a:rPr>
                                <m:t>𝐑</m:t>
                              </m:r>
                            </m:e>
                            <m:sub>
                              <m:r>
                                <a:rPr lang="en-US" sz="1200" b="1">
                                  <a:solidFill>
                                    <a:schemeClr val="tx1"/>
                                  </a:solidFill>
                                  <a:latin typeface="Cambria Math"/>
                                  <a:ea typeface="Cambria Math"/>
                                </a:rPr>
                                <m:t>𝐢𝐧𝟐</m:t>
                              </m:r>
                            </m:sub>
                          </m:sSub>
                        </m:den>
                      </m:f>
                      <m:d>
                        <m:dPr>
                          <m:begChr m:val="{"/>
                          <m:endChr m:val="}"/>
                          <m:ctrlPr>
                            <a:rPr lang="en-US" sz="1200" b="1" i="1" smtClean="0">
                              <a:solidFill>
                                <a:schemeClr val="tx1"/>
                              </a:solidFill>
                              <a:latin typeface="Cambria Math"/>
                              <a:ea typeface="Cambria Math"/>
                            </a:rPr>
                          </m:ctrlPr>
                        </m:dPr>
                        <m:e>
                          <m:sSub>
                            <m:sSubPr>
                              <m:ctrlPr>
                                <a:rPr lang="en-US" sz="1200" b="1" i="1" smtClean="0">
                                  <a:solidFill>
                                    <a:schemeClr val="tx1"/>
                                  </a:solidFill>
                                  <a:latin typeface="Cambria Math"/>
                                </a:rPr>
                              </m:ctrlPr>
                            </m:sSubPr>
                            <m:e>
                              <m:r>
                                <a:rPr lang="en-US" sz="1200" b="1">
                                  <a:solidFill>
                                    <a:schemeClr val="tx1"/>
                                  </a:solidFill>
                                  <a:latin typeface="Cambria Math"/>
                                </a:rPr>
                                <m:t>𝐀</m:t>
                              </m:r>
                            </m:e>
                            <m:sub>
                              <m:r>
                                <a:rPr lang="en-US" sz="1200" b="1">
                                  <a:solidFill>
                                    <a:schemeClr val="tx1"/>
                                  </a:solidFill>
                                  <a:latin typeface="Cambria Math"/>
                                </a:rPr>
                                <m:t>𝐯𝟏</m:t>
                              </m:r>
                            </m:sub>
                          </m:sSub>
                          <m:d>
                            <m:dPr>
                              <m:ctrlPr>
                                <a:rPr lang="en-US" sz="1200" b="1" i="1" smtClean="0">
                                  <a:solidFill>
                                    <a:schemeClr val="tx1"/>
                                  </a:solidFill>
                                  <a:latin typeface="Cambria Math"/>
                                </a:rPr>
                              </m:ctrlPr>
                            </m:dPr>
                            <m:e>
                              <m:f>
                                <m:fPr>
                                  <m:ctrlPr>
                                    <a:rPr lang="en-US" sz="1400" b="1" i="1" smtClean="0">
                                      <a:solidFill>
                                        <a:schemeClr val="tx1"/>
                                      </a:solidFill>
                                      <a:latin typeface="Cambria Math"/>
                                    </a:rPr>
                                  </m:ctrlPr>
                                </m:fPr>
                                <m:num>
                                  <m:sSub>
                                    <m:sSubPr>
                                      <m:ctrlPr>
                                        <a:rPr lang="en-US" sz="1400" b="1" i="1" smtClean="0">
                                          <a:solidFill>
                                            <a:schemeClr val="tx1"/>
                                          </a:solidFill>
                                          <a:latin typeface="Cambria Math"/>
                                          <a:ea typeface="Cambria Math"/>
                                        </a:rPr>
                                      </m:ctrlPr>
                                    </m:sSubPr>
                                    <m:e>
                                      <m:r>
                                        <a:rPr lang="en-US" sz="1400" b="1" i="0" smtClean="0">
                                          <a:solidFill>
                                            <a:schemeClr val="tx1"/>
                                          </a:solidFill>
                                          <a:latin typeface="Cambria Math"/>
                                          <a:ea typeface="Cambria Math"/>
                                        </a:rPr>
                                        <m:t>𝐑</m:t>
                                      </m:r>
                                    </m:e>
                                    <m:sub>
                                      <m:r>
                                        <a:rPr lang="en-US" sz="1400" b="1" i="0" smtClean="0">
                                          <a:solidFill>
                                            <a:schemeClr val="tx1"/>
                                          </a:solidFill>
                                          <a:latin typeface="Cambria Math"/>
                                          <a:ea typeface="Cambria Math"/>
                                        </a:rPr>
                                        <m:t>𝐢𝐧𝟏</m:t>
                                      </m:r>
                                    </m:sub>
                                  </m:sSub>
                                </m:num>
                                <m:den>
                                  <m:sSub>
                                    <m:sSubPr>
                                      <m:ctrlPr>
                                        <a:rPr lang="en-US" sz="1400" b="1" i="1" smtClean="0">
                                          <a:solidFill>
                                            <a:schemeClr val="tx1"/>
                                          </a:solidFill>
                                          <a:latin typeface="Cambria Math"/>
                                          <a:ea typeface="Cambria Math"/>
                                        </a:rPr>
                                      </m:ctrlPr>
                                    </m:sSubPr>
                                    <m:e>
                                      <m:sSub>
                                        <m:sSubPr>
                                          <m:ctrlPr>
                                            <a:rPr lang="en-US" sz="1400" b="1" i="1" smtClean="0">
                                              <a:solidFill>
                                                <a:schemeClr val="tx1"/>
                                              </a:solidFill>
                                              <a:latin typeface="Cambria Math"/>
                                              <a:ea typeface="Cambria Math"/>
                                            </a:rPr>
                                          </m:ctrlPr>
                                        </m:sSubPr>
                                        <m:e>
                                          <m:r>
                                            <a:rPr lang="en-US" sz="1400" b="1" i="0" smtClean="0">
                                              <a:solidFill>
                                                <a:schemeClr val="tx1"/>
                                              </a:solidFill>
                                              <a:latin typeface="Cambria Math"/>
                                              <a:ea typeface="Cambria Math"/>
                                            </a:rPr>
                                            <m:t>𝐑</m:t>
                                          </m:r>
                                        </m:e>
                                        <m:sub>
                                          <m:r>
                                            <a:rPr lang="en-US" sz="1400" b="1" i="0" smtClean="0">
                                              <a:solidFill>
                                                <a:schemeClr val="tx1"/>
                                              </a:solidFill>
                                              <a:latin typeface="Cambria Math"/>
                                              <a:ea typeface="Cambria Math"/>
                                            </a:rPr>
                                            <m:t>𝐬</m:t>
                                          </m:r>
                                        </m:sub>
                                      </m:sSub>
                                      <m:r>
                                        <a:rPr lang="en-US" sz="1400" b="1" i="0" smtClean="0">
                                          <a:solidFill>
                                            <a:schemeClr val="tx1"/>
                                          </a:solidFill>
                                          <a:latin typeface="Cambria Math"/>
                                          <a:ea typeface="Cambria Math"/>
                                        </a:rPr>
                                        <m:t>+</m:t>
                                      </m:r>
                                      <m:r>
                                        <a:rPr lang="en-US" sz="1400" b="1" i="0" smtClean="0">
                                          <a:solidFill>
                                            <a:schemeClr val="tx1"/>
                                          </a:solidFill>
                                          <a:latin typeface="Cambria Math"/>
                                          <a:ea typeface="Cambria Math"/>
                                        </a:rPr>
                                        <m:t>𝐑</m:t>
                                      </m:r>
                                    </m:e>
                                    <m:sub>
                                      <m:r>
                                        <a:rPr lang="en-US" sz="1400" b="1" i="0" smtClean="0">
                                          <a:solidFill>
                                            <a:schemeClr val="tx1"/>
                                          </a:solidFill>
                                          <a:latin typeface="Cambria Math"/>
                                          <a:ea typeface="Cambria Math"/>
                                        </a:rPr>
                                        <m:t>𝐢𝐧𝟏</m:t>
                                      </m:r>
                                    </m:sub>
                                  </m:sSub>
                                </m:den>
                              </m:f>
                              <m:d>
                                <m:dPr>
                                  <m:ctrlPr>
                                    <a:rPr lang="en-US" sz="1400" b="1" i="1" smtClean="0">
                                      <a:solidFill>
                                        <a:schemeClr val="tx1"/>
                                      </a:solidFill>
                                      <a:latin typeface="Cambria Math"/>
                                      <a:ea typeface="Cambria Math"/>
                                    </a:rPr>
                                  </m:ctrlPr>
                                </m:dPr>
                                <m:e>
                                  <m:acc>
                                    <m:accPr>
                                      <m:chr m:val="̅"/>
                                      <m:ctrlPr>
                                        <a:rPr lang="en-US" sz="1400" b="1" i="1" smtClean="0">
                                          <a:solidFill>
                                            <a:schemeClr val="tx1"/>
                                          </a:solidFill>
                                          <a:latin typeface="Cambria Math"/>
                                        </a:rPr>
                                      </m:ctrlPr>
                                    </m:accPr>
                                    <m:e>
                                      <m:sSub>
                                        <m:sSubPr>
                                          <m:ctrlPr>
                                            <a:rPr lang="en-US" sz="1400" b="1" i="1" smtClean="0">
                                              <a:solidFill>
                                                <a:schemeClr val="tx1"/>
                                              </a:solidFill>
                                              <a:latin typeface="Cambria Math"/>
                                            </a:rPr>
                                          </m:ctrlPr>
                                        </m:sSubPr>
                                        <m:e>
                                          <m:r>
                                            <a:rPr lang="en-US" sz="1400" b="1">
                                              <a:solidFill>
                                                <a:schemeClr val="tx1"/>
                                              </a:solidFill>
                                              <a:latin typeface="Cambria Math"/>
                                            </a:rPr>
                                            <m:t>𝐯</m:t>
                                          </m:r>
                                        </m:e>
                                        <m:sub>
                                          <m:r>
                                            <a:rPr lang="en-US" sz="1400" b="1" i="0" smtClean="0">
                                              <a:solidFill>
                                                <a:schemeClr val="tx1"/>
                                              </a:solidFill>
                                              <a:latin typeface="Cambria Math"/>
                                            </a:rPr>
                                            <m:t>𝐑𝐬</m:t>
                                          </m:r>
                                        </m:sub>
                                      </m:sSub>
                                    </m:e>
                                  </m:acc>
                                  <m:r>
                                    <a:rPr lang="en-US" sz="1400" b="1" i="0" smtClean="0">
                                      <a:solidFill>
                                        <a:schemeClr val="tx1"/>
                                      </a:solidFill>
                                      <a:latin typeface="Cambria Math"/>
                                    </a:rPr>
                                    <m:t>+</m:t>
                                  </m:r>
                                  <m:acc>
                                    <m:accPr>
                                      <m:chr m:val="̅"/>
                                      <m:ctrlPr>
                                        <a:rPr lang="en-US" sz="1400" b="1" i="1" smtClean="0">
                                          <a:solidFill>
                                            <a:schemeClr val="tx1"/>
                                          </a:solidFill>
                                          <a:latin typeface="Cambria Math"/>
                                        </a:rPr>
                                      </m:ctrlPr>
                                    </m:accPr>
                                    <m:e>
                                      <m:sSub>
                                        <m:sSubPr>
                                          <m:ctrlPr>
                                            <a:rPr lang="en-US" sz="1400" b="1" i="1" smtClean="0">
                                              <a:solidFill>
                                                <a:schemeClr val="tx1"/>
                                              </a:solidFill>
                                              <a:latin typeface="Cambria Math"/>
                                            </a:rPr>
                                          </m:ctrlPr>
                                        </m:sSubPr>
                                        <m:e>
                                          <m:r>
                                            <a:rPr lang="en-US" sz="1400" b="1">
                                              <a:solidFill>
                                                <a:schemeClr val="tx1"/>
                                              </a:solidFill>
                                              <a:latin typeface="Cambria Math"/>
                                            </a:rPr>
                                            <m:t>𝐯</m:t>
                                          </m:r>
                                        </m:e>
                                        <m:sub>
                                          <m:r>
                                            <a:rPr lang="en-US" sz="1400" b="1" i="0" smtClean="0">
                                              <a:solidFill>
                                                <a:schemeClr val="tx1"/>
                                              </a:solidFill>
                                              <a:latin typeface="Cambria Math"/>
                                            </a:rPr>
                                            <m:t>𝐧𝟏</m:t>
                                          </m:r>
                                        </m:sub>
                                      </m:sSub>
                                    </m:e>
                                  </m:acc>
                                  <m:r>
                                    <a:rPr lang="en-US" sz="1400" b="1" i="0" smtClean="0">
                                      <a:solidFill>
                                        <a:schemeClr val="tx1"/>
                                      </a:solidFill>
                                      <a:latin typeface="Cambria Math"/>
                                    </a:rPr>
                                    <m:t>+</m:t>
                                  </m:r>
                                  <m:acc>
                                    <m:accPr>
                                      <m:chr m:val="̅"/>
                                      <m:ctrlPr>
                                        <a:rPr lang="en-US" sz="1400" b="1" i="1" smtClean="0">
                                          <a:solidFill>
                                            <a:schemeClr val="tx1"/>
                                          </a:solidFill>
                                          <a:latin typeface="Cambria Math"/>
                                        </a:rPr>
                                      </m:ctrlPr>
                                    </m:accPr>
                                    <m:e>
                                      <m:sSub>
                                        <m:sSubPr>
                                          <m:ctrlPr>
                                            <a:rPr lang="en-US" sz="1400" b="1" i="1" smtClean="0">
                                              <a:solidFill>
                                                <a:schemeClr val="tx1"/>
                                              </a:solidFill>
                                              <a:latin typeface="Cambria Math"/>
                                            </a:rPr>
                                          </m:ctrlPr>
                                        </m:sSubPr>
                                        <m:e>
                                          <m:r>
                                            <a:rPr lang="en-US" sz="1400" b="1" i="0" smtClean="0">
                                              <a:solidFill>
                                                <a:schemeClr val="tx1"/>
                                              </a:solidFill>
                                              <a:latin typeface="Cambria Math"/>
                                            </a:rPr>
                                            <m:t>𝐢</m:t>
                                          </m:r>
                                        </m:e>
                                        <m:sub>
                                          <m:r>
                                            <a:rPr lang="en-US" sz="1400" b="1" i="0" smtClean="0">
                                              <a:solidFill>
                                                <a:schemeClr val="tx1"/>
                                              </a:solidFill>
                                              <a:latin typeface="Cambria Math"/>
                                            </a:rPr>
                                            <m:t>𝐧𝟏</m:t>
                                          </m:r>
                                        </m:sub>
                                      </m:sSub>
                                    </m:e>
                                  </m:acc>
                                  <m:sSub>
                                    <m:sSubPr>
                                      <m:ctrlPr>
                                        <a:rPr lang="en-US" sz="1400" b="1" i="1" smtClean="0">
                                          <a:solidFill>
                                            <a:schemeClr val="tx1"/>
                                          </a:solidFill>
                                          <a:latin typeface="Cambria Math"/>
                                          <a:ea typeface="Cambria Math"/>
                                        </a:rPr>
                                      </m:ctrlPr>
                                    </m:sSubPr>
                                    <m:e>
                                      <m:r>
                                        <a:rPr lang="en-US" sz="1400" b="1" i="0" smtClean="0">
                                          <a:solidFill>
                                            <a:schemeClr val="tx1"/>
                                          </a:solidFill>
                                          <a:latin typeface="Cambria Math"/>
                                          <a:ea typeface="Cambria Math"/>
                                        </a:rPr>
                                        <m:t>𝐑</m:t>
                                      </m:r>
                                    </m:e>
                                    <m:sub>
                                      <m:r>
                                        <a:rPr lang="en-US" sz="1400" b="1" i="0" smtClean="0">
                                          <a:solidFill>
                                            <a:schemeClr val="tx1"/>
                                          </a:solidFill>
                                          <a:latin typeface="Cambria Math"/>
                                          <a:ea typeface="Cambria Math"/>
                                        </a:rPr>
                                        <m:t>𝐬</m:t>
                                      </m:r>
                                    </m:sub>
                                  </m:sSub>
                                </m:e>
                              </m:d>
                            </m:e>
                          </m:d>
                          <m:r>
                            <a:rPr lang="en-US" sz="1200" b="1">
                              <a:solidFill>
                                <a:schemeClr val="tx1"/>
                              </a:solidFill>
                              <a:latin typeface="Cambria Math"/>
                            </a:rPr>
                            <m:t>+</m:t>
                          </m:r>
                          <m:acc>
                            <m:accPr>
                              <m:chr m:val="̅"/>
                              <m:ctrlPr>
                                <a:rPr lang="en-US" sz="1200" b="1" i="1">
                                  <a:solidFill>
                                    <a:schemeClr val="tx1"/>
                                  </a:solidFill>
                                  <a:latin typeface="Cambria Math"/>
                                </a:rPr>
                              </m:ctrlPr>
                            </m:accPr>
                            <m:e>
                              <m:sSub>
                                <m:sSubPr>
                                  <m:ctrlPr>
                                    <a:rPr lang="en-US" sz="1200" b="1" i="1">
                                      <a:solidFill>
                                        <a:schemeClr val="tx1"/>
                                      </a:solidFill>
                                      <a:latin typeface="Cambria Math"/>
                                    </a:rPr>
                                  </m:ctrlPr>
                                </m:sSubPr>
                                <m:e>
                                  <m:r>
                                    <a:rPr lang="en-US" sz="1200" b="1">
                                      <a:solidFill>
                                        <a:schemeClr val="tx1"/>
                                      </a:solidFill>
                                      <a:latin typeface="Cambria Math"/>
                                    </a:rPr>
                                    <m:t>𝐯</m:t>
                                  </m:r>
                                </m:e>
                                <m:sub>
                                  <m:r>
                                    <a:rPr lang="en-US" sz="1200" b="1">
                                      <a:solidFill>
                                        <a:schemeClr val="tx1"/>
                                      </a:solidFill>
                                      <a:latin typeface="Cambria Math"/>
                                    </a:rPr>
                                    <m:t>𝐧𝟐</m:t>
                                  </m:r>
                                </m:sub>
                              </m:sSub>
                            </m:e>
                          </m:acc>
                          <m:r>
                            <a:rPr lang="en-US" sz="1200" b="1">
                              <a:solidFill>
                                <a:schemeClr val="tx1"/>
                              </a:solidFill>
                              <a:latin typeface="Cambria Math"/>
                            </a:rPr>
                            <m:t>+</m:t>
                          </m:r>
                          <m:acc>
                            <m:accPr>
                              <m:chr m:val="̅"/>
                              <m:ctrlPr>
                                <a:rPr lang="en-US" sz="1200" b="1" i="1">
                                  <a:solidFill>
                                    <a:schemeClr val="tx1"/>
                                  </a:solidFill>
                                  <a:latin typeface="Cambria Math"/>
                                </a:rPr>
                              </m:ctrlPr>
                            </m:accPr>
                            <m:e>
                              <m:sSub>
                                <m:sSubPr>
                                  <m:ctrlPr>
                                    <a:rPr lang="en-US" sz="1200" b="1" i="1">
                                      <a:solidFill>
                                        <a:schemeClr val="tx1"/>
                                      </a:solidFill>
                                      <a:latin typeface="Cambria Math"/>
                                    </a:rPr>
                                  </m:ctrlPr>
                                </m:sSubPr>
                                <m:e>
                                  <m:r>
                                    <a:rPr lang="en-US" sz="1200" b="1">
                                      <a:solidFill>
                                        <a:schemeClr val="tx1"/>
                                      </a:solidFill>
                                      <a:latin typeface="Cambria Math"/>
                                    </a:rPr>
                                    <m:t>𝐢</m:t>
                                  </m:r>
                                </m:e>
                                <m:sub>
                                  <m:r>
                                    <a:rPr lang="en-US" sz="1200" b="1">
                                      <a:solidFill>
                                        <a:schemeClr val="tx1"/>
                                      </a:solidFill>
                                      <a:latin typeface="Cambria Math"/>
                                    </a:rPr>
                                    <m:t>𝐧𝟐</m:t>
                                  </m:r>
                                </m:sub>
                              </m:sSub>
                            </m:e>
                          </m:acc>
                          <m:sSub>
                            <m:sSubPr>
                              <m:ctrlPr>
                                <a:rPr lang="en-US" sz="1200" b="1" i="1">
                                  <a:solidFill>
                                    <a:schemeClr val="tx1"/>
                                  </a:solidFill>
                                  <a:latin typeface="Cambria Math"/>
                                  <a:ea typeface="Cambria Math"/>
                                </a:rPr>
                              </m:ctrlPr>
                            </m:sSubPr>
                            <m:e>
                              <m:r>
                                <a:rPr lang="en-US" sz="1200" b="1">
                                  <a:solidFill>
                                    <a:schemeClr val="tx1"/>
                                  </a:solidFill>
                                  <a:latin typeface="Cambria Math"/>
                                  <a:ea typeface="Cambria Math"/>
                                </a:rPr>
                                <m:t>𝐑</m:t>
                              </m:r>
                            </m:e>
                            <m:sub>
                              <m:r>
                                <a:rPr lang="en-US" sz="1200" b="1">
                                  <a:solidFill>
                                    <a:schemeClr val="tx1"/>
                                  </a:solidFill>
                                  <a:latin typeface="Cambria Math"/>
                                  <a:ea typeface="Cambria Math"/>
                                </a:rPr>
                                <m:t>𝐨𝐮𝐭</m:t>
                              </m:r>
                              <m:r>
                                <a:rPr lang="en-US" sz="1200" b="1" i="1">
                                  <a:solidFill>
                                    <a:schemeClr val="tx1"/>
                                  </a:solidFill>
                                  <a:latin typeface="Cambria Math"/>
                                  <a:ea typeface="Cambria Math"/>
                                </a:rPr>
                                <m:t>𝟏</m:t>
                              </m:r>
                            </m:sub>
                          </m:sSub>
                        </m:e>
                      </m:d>
                    </m:oMath>
                  </m:oMathPara>
                </a14:m>
                <a:endParaRPr lang="en-US" sz="1400" b="1" dirty="0" smtClean="0">
                  <a:solidFill>
                    <a:schemeClr val="tx1"/>
                  </a:solidFill>
                  <a:ea typeface="Cambria Math"/>
                </a:endParaRPr>
              </a:p>
            </p:txBody>
          </p:sp>
        </mc:Choice>
        <mc:Fallback xmlns="">
          <p:sp>
            <p:nvSpPr>
              <p:cNvPr id="31" name="TextBox 30"/>
              <p:cNvSpPr txBox="1">
                <a:spLocks noRot="1" noChangeAspect="1" noMove="1" noResize="1" noEditPoints="1" noAdjustHandles="1" noChangeArrowheads="1" noChangeShapeType="1" noTextEdit="1"/>
              </p:cNvSpPr>
              <p:nvPr/>
            </p:nvSpPr>
            <p:spPr>
              <a:xfrm>
                <a:off x="990600" y="1752600"/>
                <a:ext cx="7620000" cy="1124090"/>
              </a:xfrm>
              <a:prstGeom prst="rect">
                <a:avLst/>
              </a:prstGeom>
              <a:blipFill rotWithShape="1">
                <a:blip r:embed="rId2"/>
                <a:stretch>
                  <a:fillRect l="-48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0" name="TextBox 29"/>
              <p:cNvSpPr txBox="1"/>
              <p:nvPr/>
            </p:nvSpPr>
            <p:spPr>
              <a:xfrm>
                <a:off x="990600" y="2743200"/>
                <a:ext cx="7848600" cy="891783"/>
              </a:xfrm>
              <a:prstGeom prst="rect">
                <a:avLst/>
              </a:prstGeom>
              <a:noFill/>
            </p:spPr>
            <p:txBody>
              <a:bodyPr wrap="square" rtlCol="0">
                <a:spAutoFit/>
              </a:bodyPr>
              <a:lstStyle/>
              <a:p>
                <a:r>
                  <a:rPr lang="en-US" sz="1600" b="1" dirty="0" smtClean="0">
                    <a:solidFill>
                      <a:srgbClr val="0000FF"/>
                    </a:solidFill>
                    <a:latin typeface="+mn-lt"/>
                    <a:cs typeface="Arial" pitchFamily="34" charset="0"/>
                  </a:rPr>
                  <a:t>Noise power : </a:t>
                </a:r>
                <a14:m>
                  <m:oMath xmlns:m="http://schemas.openxmlformats.org/officeDocument/2006/math">
                    <m:acc>
                      <m:accPr>
                        <m:chr m:val="̅"/>
                        <m:ctrlPr>
                          <a:rPr lang="en-US" sz="1600" b="1" i="1" smtClean="0">
                            <a:solidFill>
                              <a:schemeClr val="tx1"/>
                            </a:solidFill>
                            <a:latin typeface="Cambria Math"/>
                          </a:rPr>
                        </m:ctrlPr>
                      </m:accPr>
                      <m:e>
                        <m:sSup>
                          <m:sSupPr>
                            <m:ctrlPr>
                              <a:rPr lang="en-US" sz="1600" b="1" i="1" smtClean="0">
                                <a:solidFill>
                                  <a:schemeClr val="tx1"/>
                                </a:solidFill>
                                <a:latin typeface="Cambria Math"/>
                              </a:rPr>
                            </m:ctrlPr>
                          </m:sSupPr>
                          <m:e>
                            <m:sSub>
                              <m:sSubPr>
                                <m:ctrlPr>
                                  <a:rPr lang="en-US" sz="1600" b="1" i="1" smtClean="0">
                                    <a:solidFill>
                                      <a:schemeClr val="tx1"/>
                                    </a:solidFill>
                                    <a:latin typeface="Cambria Math"/>
                                  </a:rPr>
                                </m:ctrlPr>
                              </m:sSubPr>
                              <m:e>
                                <m:r>
                                  <a:rPr lang="en-US" sz="1600" b="1">
                                    <a:solidFill>
                                      <a:schemeClr val="tx1"/>
                                    </a:solidFill>
                                    <a:latin typeface="Cambria Math"/>
                                  </a:rPr>
                                  <m:t>𝐯</m:t>
                                </m:r>
                              </m:e>
                              <m:sub>
                                <m:r>
                                  <a:rPr lang="en-US" sz="1600" b="1">
                                    <a:solidFill>
                                      <a:schemeClr val="tx1"/>
                                    </a:solidFill>
                                    <a:latin typeface="Cambria Math"/>
                                  </a:rPr>
                                  <m:t>𝐢𝐧𝟐</m:t>
                                </m:r>
                              </m:sub>
                            </m:sSub>
                          </m:e>
                          <m:sup>
                            <m:r>
                              <a:rPr lang="en-US" sz="1600" b="1" i="1" smtClean="0">
                                <a:solidFill>
                                  <a:schemeClr val="tx1"/>
                                </a:solidFill>
                                <a:latin typeface="Cambria Math"/>
                              </a:rPr>
                              <m:t>𝟐</m:t>
                            </m:r>
                          </m:sup>
                        </m:sSup>
                      </m:e>
                    </m:acc>
                    <m:r>
                      <a:rPr lang="en-US" sz="1600" b="1">
                        <a:solidFill>
                          <a:schemeClr val="tx1"/>
                        </a:solidFill>
                        <a:latin typeface="Cambria Math"/>
                      </a:rPr>
                      <m:t>=</m:t>
                    </m:r>
                    <m:sSup>
                      <m:sSupPr>
                        <m:ctrlPr>
                          <a:rPr lang="en-US" sz="1600" b="1" i="1" smtClean="0">
                            <a:solidFill>
                              <a:schemeClr val="tx1"/>
                            </a:solidFill>
                            <a:latin typeface="Cambria Math"/>
                          </a:rPr>
                        </m:ctrlPr>
                      </m:sSupPr>
                      <m:e>
                        <m:d>
                          <m:dPr>
                            <m:ctrlPr>
                              <a:rPr lang="en-US" sz="1600" b="1" i="1" smtClean="0">
                                <a:solidFill>
                                  <a:schemeClr val="tx1"/>
                                </a:solidFill>
                                <a:latin typeface="Cambria Math"/>
                              </a:rPr>
                            </m:ctrlPr>
                          </m:dPr>
                          <m:e>
                            <m:f>
                              <m:fPr>
                                <m:ctrlPr>
                                  <a:rPr lang="en-US" sz="1600" b="1" i="1" smtClean="0">
                                    <a:solidFill>
                                      <a:schemeClr val="tx1"/>
                                    </a:solidFill>
                                    <a:latin typeface="Cambria Math"/>
                                  </a:rPr>
                                </m:ctrlPr>
                              </m:fPr>
                              <m:num>
                                <m:sSub>
                                  <m:sSubPr>
                                    <m:ctrlPr>
                                      <a:rPr lang="en-US" sz="1600" b="1" i="1">
                                        <a:solidFill>
                                          <a:schemeClr val="tx1"/>
                                        </a:solidFill>
                                        <a:latin typeface="Cambria Math"/>
                                        <a:ea typeface="Cambria Math"/>
                                      </a:rPr>
                                    </m:ctrlPr>
                                  </m:sSubPr>
                                  <m:e>
                                    <m:r>
                                      <a:rPr lang="en-US" sz="1600" b="1">
                                        <a:solidFill>
                                          <a:schemeClr val="tx1"/>
                                        </a:solidFill>
                                        <a:latin typeface="Cambria Math"/>
                                        <a:ea typeface="Cambria Math"/>
                                      </a:rPr>
                                      <m:t>𝐑</m:t>
                                    </m:r>
                                  </m:e>
                                  <m:sub>
                                    <m:r>
                                      <a:rPr lang="en-US" sz="1600" b="1">
                                        <a:solidFill>
                                          <a:schemeClr val="tx1"/>
                                        </a:solidFill>
                                        <a:latin typeface="Cambria Math"/>
                                        <a:ea typeface="Cambria Math"/>
                                      </a:rPr>
                                      <m:t>𝐢𝐧𝟐</m:t>
                                    </m:r>
                                  </m:sub>
                                </m:sSub>
                              </m:num>
                              <m:den>
                                <m:sSub>
                                  <m:sSubPr>
                                    <m:ctrlPr>
                                      <a:rPr lang="en-US" sz="1600" b="1" i="1">
                                        <a:solidFill>
                                          <a:schemeClr val="tx1"/>
                                        </a:solidFill>
                                        <a:latin typeface="Cambria Math"/>
                                        <a:ea typeface="Cambria Math"/>
                                      </a:rPr>
                                    </m:ctrlPr>
                                  </m:sSubPr>
                                  <m:e>
                                    <m:sSub>
                                      <m:sSubPr>
                                        <m:ctrlPr>
                                          <a:rPr lang="en-US" sz="1600" b="1" i="1">
                                            <a:solidFill>
                                              <a:schemeClr val="tx1"/>
                                            </a:solidFill>
                                            <a:latin typeface="Cambria Math"/>
                                            <a:ea typeface="Cambria Math"/>
                                          </a:rPr>
                                        </m:ctrlPr>
                                      </m:sSubPr>
                                      <m:e>
                                        <m:r>
                                          <a:rPr lang="en-US" sz="1600" b="1">
                                            <a:solidFill>
                                              <a:schemeClr val="tx1"/>
                                            </a:solidFill>
                                            <a:latin typeface="Cambria Math"/>
                                            <a:ea typeface="Cambria Math"/>
                                          </a:rPr>
                                          <m:t>𝐑</m:t>
                                        </m:r>
                                      </m:e>
                                      <m:sub>
                                        <m:r>
                                          <a:rPr lang="en-US" sz="1600" b="1">
                                            <a:solidFill>
                                              <a:schemeClr val="tx1"/>
                                            </a:solidFill>
                                            <a:latin typeface="Cambria Math"/>
                                            <a:ea typeface="Cambria Math"/>
                                          </a:rPr>
                                          <m:t>𝐨𝐮𝐭𝟏</m:t>
                                        </m:r>
                                      </m:sub>
                                    </m:sSub>
                                    <m:r>
                                      <a:rPr lang="en-US" sz="1600" b="1">
                                        <a:solidFill>
                                          <a:schemeClr val="tx1"/>
                                        </a:solidFill>
                                        <a:latin typeface="Cambria Math"/>
                                        <a:ea typeface="Cambria Math"/>
                                      </a:rPr>
                                      <m:t>+</m:t>
                                    </m:r>
                                    <m:r>
                                      <a:rPr lang="en-US" sz="1600" b="1">
                                        <a:solidFill>
                                          <a:schemeClr val="tx1"/>
                                        </a:solidFill>
                                        <a:latin typeface="Cambria Math"/>
                                        <a:ea typeface="Cambria Math"/>
                                      </a:rPr>
                                      <m:t>𝐑</m:t>
                                    </m:r>
                                  </m:e>
                                  <m:sub>
                                    <m:r>
                                      <a:rPr lang="en-US" sz="1600" b="1">
                                        <a:solidFill>
                                          <a:schemeClr val="tx1"/>
                                        </a:solidFill>
                                        <a:latin typeface="Cambria Math"/>
                                        <a:ea typeface="Cambria Math"/>
                                      </a:rPr>
                                      <m:t>𝐢𝐧𝟐</m:t>
                                    </m:r>
                                  </m:sub>
                                </m:sSub>
                              </m:den>
                            </m:f>
                          </m:e>
                        </m:d>
                      </m:e>
                      <m:sup>
                        <m:r>
                          <a:rPr lang="en-US" sz="1600" b="1" i="1" smtClean="0">
                            <a:solidFill>
                              <a:schemeClr val="tx1"/>
                            </a:solidFill>
                            <a:latin typeface="Cambria Math"/>
                          </a:rPr>
                          <m:t>𝟐</m:t>
                        </m:r>
                      </m:sup>
                    </m:sSup>
                    <m:d>
                      <m:dPr>
                        <m:begChr m:val="{"/>
                        <m:endChr m:val="}"/>
                        <m:ctrlPr>
                          <a:rPr lang="en-US" sz="1600" b="1" i="1" smtClean="0">
                            <a:solidFill>
                              <a:schemeClr val="tx1"/>
                            </a:solidFill>
                            <a:latin typeface="Cambria Math"/>
                            <a:ea typeface="Cambria Math"/>
                          </a:rPr>
                        </m:ctrlPr>
                      </m:dPr>
                      <m:e>
                        <m:sSup>
                          <m:sSupPr>
                            <m:ctrlPr>
                              <a:rPr lang="en-US" sz="1600" b="1" i="1" smtClean="0">
                                <a:solidFill>
                                  <a:schemeClr val="tx1"/>
                                </a:solidFill>
                                <a:latin typeface="Cambria Math"/>
                                <a:ea typeface="Cambria Math"/>
                              </a:rPr>
                            </m:ctrlPr>
                          </m:sSupPr>
                          <m:e>
                            <m:sSub>
                              <m:sSubPr>
                                <m:ctrlPr>
                                  <a:rPr lang="en-US" sz="1600" b="1" i="1" smtClean="0">
                                    <a:solidFill>
                                      <a:schemeClr val="tx1"/>
                                    </a:solidFill>
                                    <a:latin typeface="Cambria Math"/>
                                  </a:rPr>
                                </m:ctrlPr>
                              </m:sSubPr>
                              <m:e>
                                <m:r>
                                  <a:rPr lang="en-US" sz="1600" b="1">
                                    <a:solidFill>
                                      <a:schemeClr val="tx1"/>
                                    </a:solidFill>
                                    <a:latin typeface="Cambria Math"/>
                                  </a:rPr>
                                  <m:t>𝐀</m:t>
                                </m:r>
                              </m:e>
                              <m:sub>
                                <m:r>
                                  <a:rPr lang="en-US" sz="1600" b="1">
                                    <a:solidFill>
                                      <a:schemeClr val="tx1"/>
                                    </a:solidFill>
                                    <a:latin typeface="Cambria Math"/>
                                  </a:rPr>
                                  <m:t>𝐯𝟏</m:t>
                                </m:r>
                              </m:sub>
                            </m:sSub>
                          </m:e>
                          <m:sup>
                            <m:r>
                              <a:rPr lang="en-US" sz="1600" b="1" i="1" smtClean="0">
                                <a:solidFill>
                                  <a:schemeClr val="tx1"/>
                                </a:solidFill>
                                <a:latin typeface="Cambria Math"/>
                                <a:ea typeface="Cambria Math"/>
                              </a:rPr>
                              <m:t>𝟐</m:t>
                            </m:r>
                          </m:sup>
                        </m:sSup>
                        <m:d>
                          <m:dPr>
                            <m:ctrlPr>
                              <a:rPr lang="en-US" sz="1600" b="1" i="1" smtClean="0">
                                <a:solidFill>
                                  <a:schemeClr val="tx1"/>
                                </a:solidFill>
                                <a:latin typeface="Cambria Math"/>
                              </a:rPr>
                            </m:ctrlPr>
                          </m:dPr>
                          <m:e>
                            <m:sSup>
                              <m:sSupPr>
                                <m:ctrlPr>
                                  <a:rPr lang="en-US" sz="1600" b="1" i="1" smtClean="0">
                                    <a:solidFill>
                                      <a:schemeClr val="tx1"/>
                                    </a:solidFill>
                                    <a:latin typeface="Cambria Math"/>
                                  </a:rPr>
                                </m:ctrlPr>
                              </m:sSupPr>
                              <m:e>
                                <m:d>
                                  <m:dPr>
                                    <m:ctrlPr>
                                      <a:rPr lang="en-US" sz="1600" b="1" i="1" smtClean="0">
                                        <a:solidFill>
                                          <a:schemeClr val="tx1"/>
                                        </a:solidFill>
                                        <a:latin typeface="Cambria Math"/>
                                      </a:rPr>
                                    </m:ctrlPr>
                                  </m:dPr>
                                  <m:e>
                                    <m:f>
                                      <m:fPr>
                                        <m:ctrlPr>
                                          <a:rPr lang="en-US" sz="1600" b="1" i="1" smtClean="0">
                                            <a:solidFill>
                                              <a:schemeClr val="tx1"/>
                                            </a:solidFill>
                                            <a:latin typeface="Cambria Math"/>
                                          </a:rPr>
                                        </m:ctrlPr>
                                      </m:fPr>
                                      <m:num>
                                        <m:sSub>
                                          <m:sSubPr>
                                            <m:ctrlPr>
                                              <a:rPr lang="en-US" sz="1600" b="1" i="1" smtClean="0">
                                                <a:solidFill>
                                                  <a:schemeClr val="tx1"/>
                                                </a:solidFill>
                                                <a:latin typeface="Cambria Math"/>
                                                <a:ea typeface="Cambria Math"/>
                                              </a:rPr>
                                            </m:ctrlPr>
                                          </m:sSubPr>
                                          <m:e>
                                            <m:r>
                                              <a:rPr lang="en-US" sz="1600" b="1" i="0" smtClean="0">
                                                <a:solidFill>
                                                  <a:schemeClr val="tx1"/>
                                                </a:solidFill>
                                                <a:latin typeface="Cambria Math"/>
                                                <a:ea typeface="Cambria Math"/>
                                              </a:rPr>
                                              <m:t>𝐑</m:t>
                                            </m:r>
                                          </m:e>
                                          <m:sub>
                                            <m:r>
                                              <a:rPr lang="en-US" sz="1600" b="1" i="0" smtClean="0">
                                                <a:solidFill>
                                                  <a:schemeClr val="tx1"/>
                                                </a:solidFill>
                                                <a:latin typeface="Cambria Math"/>
                                                <a:ea typeface="Cambria Math"/>
                                              </a:rPr>
                                              <m:t>𝐢𝐧𝟏</m:t>
                                            </m:r>
                                          </m:sub>
                                        </m:sSub>
                                      </m:num>
                                      <m:den>
                                        <m:sSub>
                                          <m:sSubPr>
                                            <m:ctrlPr>
                                              <a:rPr lang="en-US" sz="1600" b="1" i="1" smtClean="0">
                                                <a:solidFill>
                                                  <a:schemeClr val="tx1"/>
                                                </a:solidFill>
                                                <a:latin typeface="Cambria Math"/>
                                                <a:ea typeface="Cambria Math"/>
                                              </a:rPr>
                                            </m:ctrlPr>
                                          </m:sSubPr>
                                          <m:e>
                                            <m:sSub>
                                              <m:sSubPr>
                                                <m:ctrlPr>
                                                  <a:rPr lang="en-US" sz="1600" b="1" i="1" smtClean="0">
                                                    <a:solidFill>
                                                      <a:schemeClr val="tx1"/>
                                                    </a:solidFill>
                                                    <a:latin typeface="Cambria Math"/>
                                                    <a:ea typeface="Cambria Math"/>
                                                  </a:rPr>
                                                </m:ctrlPr>
                                              </m:sSubPr>
                                              <m:e>
                                                <m:r>
                                                  <a:rPr lang="en-US" sz="1600" b="1" i="0" smtClean="0">
                                                    <a:solidFill>
                                                      <a:schemeClr val="tx1"/>
                                                    </a:solidFill>
                                                    <a:latin typeface="Cambria Math"/>
                                                    <a:ea typeface="Cambria Math"/>
                                                  </a:rPr>
                                                  <m:t>𝐑</m:t>
                                                </m:r>
                                              </m:e>
                                              <m:sub>
                                                <m:r>
                                                  <a:rPr lang="en-US" sz="1600" b="1" i="0" smtClean="0">
                                                    <a:solidFill>
                                                      <a:schemeClr val="tx1"/>
                                                    </a:solidFill>
                                                    <a:latin typeface="Cambria Math"/>
                                                    <a:ea typeface="Cambria Math"/>
                                                  </a:rPr>
                                                  <m:t>𝐬</m:t>
                                                </m:r>
                                              </m:sub>
                                            </m:sSub>
                                            <m:r>
                                              <a:rPr lang="en-US" sz="1600" b="1" i="0" smtClean="0">
                                                <a:solidFill>
                                                  <a:schemeClr val="tx1"/>
                                                </a:solidFill>
                                                <a:latin typeface="Cambria Math"/>
                                                <a:ea typeface="Cambria Math"/>
                                              </a:rPr>
                                              <m:t>+</m:t>
                                            </m:r>
                                            <m:r>
                                              <a:rPr lang="en-US" sz="1600" b="1" i="0" smtClean="0">
                                                <a:solidFill>
                                                  <a:schemeClr val="tx1"/>
                                                </a:solidFill>
                                                <a:latin typeface="Cambria Math"/>
                                                <a:ea typeface="Cambria Math"/>
                                              </a:rPr>
                                              <m:t>𝐑</m:t>
                                            </m:r>
                                          </m:e>
                                          <m:sub>
                                            <m:r>
                                              <a:rPr lang="en-US" sz="1600" b="1" i="0" smtClean="0">
                                                <a:solidFill>
                                                  <a:schemeClr val="tx1"/>
                                                </a:solidFill>
                                                <a:latin typeface="Cambria Math"/>
                                                <a:ea typeface="Cambria Math"/>
                                              </a:rPr>
                                              <m:t>𝐢𝐧𝟏</m:t>
                                            </m:r>
                                          </m:sub>
                                        </m:sSub>
                                      </m:den>
                                    </m:f>
                                  </m:e>
                                </m:d>
                              </m:e>
                              <m:sup>
                                <m:r>
                                  <a:rPr lang="en-US" sz="1600" b="1" i="1" smtClean="0">
                                    <a:solidFill>
                                      <a:schemeClr val="tx1"/>
                                    </a:solidFill>
                                    <a:latin typeface="Cambria Math"/>
                                  </a:rPr>
                                  <m:t>𝟐</m:t>
                                </m:r>
                              </m:sup>
                            </m:sSup>
                            <m:d>
                              <m:dPr>
                                <m:ctrlPr>
                                  <a:rPr lang="en-US" sz="1600" b="1" i="1" smtClean="0">
                                    <a:solidFill>
                                      <a:schemeClr val="tx1"/>
                                    </a:solidFill>
                                    <a:latin typeface="Cambria Math"/>
                                    <a:ea typeface="Cambria Math"/>
                                  </a:rPr>
                                </m:ctrlPr>
                              </m:dPr>
                              <m:e>
                                <m:acc>
                                  <m:accPr>
                                    <m:chr m:val="̅"/>
                                    <m:ctrlPr>
                                      <a:rPr lang="en-US" sz="1600" b="1" i="1" smtClean="0">
                                        <a:solidFill>
                                          <a:schemeClr val="tx1"/>
                                        </a:solidFill>
                                        <a:latin typeface="Cambria Math"/>
                                      </a:rPr>
                                    </m:ctrlPr>
                                  </m:accPr>
                                  <m:e>
                                    <m:sSup>
                                      <m:sSupPr>
                                        <m:ctrlPr>
                                          <a:rPr lang="en-US" sz="1600" b="1" i="1" smtClean="0">
                                            <a:solidFill>
                                              <a:schemeClr val="tx1"/>
                                            </a:solidFill>
                                            <a:latin typeface="Cambria Math"/>
                                          </a:rPr>
                                        </m:ctrlPr>
                                      </m:sSupPr>
                                      <m:e>
                                        <m:sSub>
                                          <m:sSubPr>
                                            <m:ctrlPr>
                                              <a:rPr lang="en-US" sz="1600" b="1" i="1" smtClean="0">
                                                <a:solidFill>
                                                  <a:schemeClr val="tx1"/>
                                                </a:solidFill>
                                                <a:latin typeface="Cambria Math"/>
                                              </a:rPr>
                                            </m:ctrlPr>
                                          </m:sSubPr>
                                          <m:e>
                                            <m:r>
                                              <a:rPr lang="en-US" sz="1600" b="1">
                                                <a:solidFill>
                                                  <a:schemeClr val="tx1"/>
                                                </a:solidFill>
                                                <a:latin typeface="Cambria Math"/>
                                              </a:rPr>
                                              <m:t>𝐯</m:t>
                                            </m:r>
                                          </m:e>
                                          <m:sub>
                                            <m:r>
                                              <a:rPr lang="en-US" sz="1600" b="1" i="0" smtClean="0">
                                                <a:solidFill>
                                                  <a:schemeClr val="tx1"/>
                                                </a:solidFill>
                                                <a:latin typeface="Cambria Math"/>
                                              </a:rPr>
                                              <m:t>𝐑𝐬</m:t>
                                            </m:r>
                                          </m:sub>
                                        </m:sSub>
                                      </m:e>
                                      <m:sup>
                                        <m:r>
                                          <a:rPr lang="en-US" sz="1600" b="1" i="1" smtClean="0">
                                            <a:solidFill>
                                              <a:schemeClr val="tx1"/>
                                            </a:solidFill>
                                            <a:latin typeface="Cambria Math"/>
                                          </a:rPr>
                                          <m:t>𝟐</m:t>
                                        </m:r>
                                      </m:sup>
                                    </m:sSup>
                                  </m:e>
                                </m:acc>
                                <m:r>
                                  <a:rPr lang="en-US" sz="1600" b="1" i="0" smtClean="0">
                                    <a:solidFill>
                                      <a:schemeClr val="tx1"/>
                                    </a:solidFill>
                                    <a:latin typeface="Cambria Math"/>
                                  </a:rPr>
                                  <m:t>+</m:t>
                                </m:r>
                                <m:acc>
                                  <m:accPr>
                                    <m:chr m:val="̅"/>
                                    <m:ctrlPr>
                                      <a:rPr lang="en-US" sz="1600" b="1" i="1" smtClean="0">
                                        <a:solidFill>
                                          <a:schemeClr val="tx1"/>
                                        </a:solidFill>
                                        <a:latin typeface="Cambria Math"/>
                                      </a:rPr>
                                    </m:ctrlPr>
                                  </m:accPr>
                                  <m:e>
                                    <m:sSup>
                                      <m:sSupPr>
                                        <m:ctrlPr>
                                          <a:rPr lang="en-US" sz="1600" b="1" i="1" smtClean="0">
                                            <a:solidFill>
                                              <a:schemeClr val="tx1"/>
                                            </a:solidFill>
                                            <a:latin typeface="Cambria Math"/>
                                          </a:rPr>
                                        </m:ctrlPr>
                                      </m:sSupPr>
                                      <m:e>
                                        <m:d>
                                          <m:dPr>
                                            <m:ctrlPr>
                                              <a:rPr lang="en-US" sz="1600" b="1" i="1" smtClean="0">
                                                <a:solidFill>
                                                  <a:schemeClr val="tx1"/>
                                                </a:solidFill>
                                                <a:latin typeface="Cambria Math"/>
                                              </a:rPr>
                                            </m:ctrlPr>
                                          </m:dPr>
                                          <m:e>
                                            <m:sSub>
                                              <m:sSubPr>
                                                <m:ctrlPr>
                                                  <a:rPr lang="en-US" sz="1600" b="1" i="1" smtClean="0">
                                                    <a:solidFill>
                                                      <a:schemeClr val="tx1"/>
                                                    </a:solidFill>
                                                    <a:latin typeface="Cambria Math"/>
                                                  </a:rPr>
                                                </m:ctrlPr>
                                              </m:sSubPr>
                                              <m:e>
                                                <m:r>
                                                  <a:rPr lang="en-US" sz="1600" b="1">
                                                    <a:solidFill>
                                                      <a:schemeClr val="tx1"/>
                                                    </a:solidFill>
                                                    <a:latin typeface="Cambria Math"/>
                                                  </a:rPr>
                                                  <m:t>𝐯</m:t>
                                                </m:r>
                                              </m:e>
                                              <m:sub>
                                                <m:r>
                                                  <a:rPr lang="en-US" sz="1600" b="1" i="0" smtClean="0">
                                                    <a:solidFill>
                                                      <a:schemeClr val="tx1"/>
                                                    </a:solidFill>
                                                    <a:latin typeface="Cambria Math"/>
                                                  </a:rPr>
                                                  <m:t>𝐧𝟏</m:t>
                                                </m:r>
                                              </m:sub>
                                            </m:sSub>
                                            <m:r>
                                              <a:rPr lang="en-US" sz="1600" b="1" i="1" smtClean="0">
                                                <a:solidFill>
                                                  <a:schemeClr val="tx1"/>
                                                </a:solidFill>
                                                <a:latin typeface="Cambria Math"/>
                                              </a:rPr>
                                              <m:t>+</m:t>
                                            </m:r>
                                            <m:sSub>
                                              <m:sSubPr>
                                                <m:ctrlPr>
                                                  <a:rPr lang="en-US" sz="1600" b="1" i="1" smtClean="0">
                                                    <a:solidFill>
                                                      <a:schemeClr val="tx1"/>
                                                    </a:solidFill>
                                                    <a:latin typeface="Cambria Math"/>
                                                  </a:rPr>
                                                </m:ctrlPr>
                                              </m:sSubPr>
                                              <m:e>
                                                <m:r>
                                                  <a:rPr lang="en-US" sz="1600" b="1" i="0" smtClean="0">
                                                    <a:solidFill>
                                                      <a:schemeClr val="tx1"/>
                                                    </a:solidFill>
                                                    <a:latin typeface="Cambria Math"/>
                                                  </a:rPr>
                                                  <m:t>𝐢</m:t>
                                                </m:r>
                                              </m:e>
                                              <m:sub>
                                                <m:r>
                                                  <a:rPr lang="en-US" sz="1600" b="1" i="0" smtClean="0">
                                                    <a:solidFill>
                                                      <a:schemeClr val="tx1"/>
                                                    </a:solidFill>
                                                    <a:latin typeface="Cambria Math"/>
                                                  </a:rPr>
                                                  <m:t>𝐧𝟏</m:t>
                                                </m:r>
                                              </m:sub>
                                            </m:sSub>
                                            <m:sSub>
                                              <m:sSubPr>
                                                <m:ctrlPr>
                                                  <a:rPr lang="en-US" sz="1600" b="1" i="1" smtClean="0">
                                                    <a:solidFill>
                                                      <a:schemeClr val="tx1"/>
                                                    </a:solidFill>
                                                    <a:latin typeface="Cambria Math"/>
                                                    <a:ea typeface="Cambria Math"/>
                                                  </a:rPr>
                                                </m:ctrlPr>
                                              </m:sSubPr>
                                              <m:e>
                                                <m:r>
                                                  <a:rPr lang="en-US" sz="1600" b="1" i="0" smtClean="0">
                                                    <a:solidFill>
                                                      <a:schemeClr val="tx1"/>
                                                    </a:solidFill>
                                                    <a:latin typeface="Cambria Math"/>
                                                    <a:ea typeface="Cambria Math"/>
                                                  </a:rPr>
                                                  <m:t>𝐑</m:t>
                                                </m:r>
                                              </m:e>
                                              <m:sub>
                                                <m:r>
                                                  <a:rPr lang="en-US" sz="1600" b="1" i="0" smtClean="0">
                                                    <a:solidFill>
                                                      <a:schemeClr val="tx1"/>
                                                    </a:solidFill>
                                                    <a:latin typeface="Cambria Math"/>
                                                    <a:ea typeface="Cambria Math"/>
                                                  </a:rPr>
                                                  <m:t>𝐬</m:t>
                                                </m:r>
                                              </m:sub>
                                            </m:sSub>
                                          </m:e>
                                        </m:d>
                                      </m:e>
                                      <m:sup>
                                        <m:r>
                                          <a:rPr lang="en-US" sz="1600" b="1" i="1" smtClean="0">
                                            <a:solidFill>
                                              <a:schemeClr val="tx1"/>
                                            </a:solidFill>
                                            <a:latin typeface="Cambria Math"/>
                                          </a:rPr>
                                          <m:t>𝟐</m:t>
                                        </m:r>
                                      </m:sup>
                                    </m:sSup>
                                  </m:e>
                                </m:acc>
                              </m:e>
                            </m:d>
                          </m:e>
                        </m:d>
                        <m:r>
                          <a:rPr lang="en-US" sz="1600" b="1">
                            <a:solidFill>
                              <a:schemeClr val="tx1"/>
                            </a:solidFill>
                            <a:latin typeface="Cambria Math"/>
                          </a:rPr>
                          <m:t>+</m:t>
                        </m:r>
                        <m:acc>
                          <m:accPr>
                            <m:chr m:val="̅"/>
                            <m:ctrlPr>
                              <a:rPr lang="en-US" sz="1600" b="1" i="1" smtClean="0">
                                <a:solidFill>
                                  <a:schemeClr val="tx1"/>
                                </a:solidFill>
                                <a:latin typeface="Cambria Math"/>
                              </a:rPr>
                            </m:ctrlPr>
                          </m:accPr>
                          <m:e>
                            <m:sSup>
                              <m:sSupPr>
                                <m:ctrlPr>
                                  <a:rPr lang="en-US" sz="1600" b="1" i="1" smtClean="0">
                                    <a:solidFill>
                                      <a:schemeClr val="tx1"/>
                                    </a:solidFill>
                                    <a:latin typeface="Cambria Math"/>
                                  </a:rPr>
                                </m:ctrlPr>
                              </m:sSupPr>
                              <m:e>
                                <m:d>
                                  <m:dPr>
                                    <m:ctrlPr>
                                      <a:rPr lang="en-US" sz="1600" b="1" i="1" smtClean="0">
                                        <a:solidFill>
                                          <a:schemeClr val="tx1"/>
                                        </a:solidFill>
                                        <a:latin typeface="Cambria Math"/>
                                      </a:rPr>
                                    </m:ctrlPr>
                                  </m:dPr>
                                  <m:e>
                                    <m:sSub>
                                      <m:sSubPr>
                                        <m:ctrlPr>
                                          <a:rPr lang="en-US" sz="1600" b="1" i="1" smtClean="0">
                                            <a:solidFill>
                                              <a:schemeClr val="tx1"/>
                                            </a:solidFill>
                                            <a:latin typeface="Cambria Math"/>
                                          </a:rPr>
                                        </m:ctrlPr>
                                      </m:sSubPr>
                                      <m:e>
                                        <m:r>
                                          <a:rPr lang="en-US" sz="1600" b="1">
                                            <a:solidFill>
                                              <a:schemeClr val="tx1"/>
                                            </a:solidFill>
                                            <a:latin typeface="Cambria Math"/>
                                          </a:rPr>
                                          <m:t>𝐯</m:t>
                                        </m:r>
                                      </m:e>
                                      <m:sub>
                                        <m:r>
                                          <a:rPr lang="en-US" sz="1600" b="1" i="0" smtClean="0">
                                            <a:solidFill>
                                              <a:schemeClr val="tx1"/>
                                            </a:solidFill>
                                            <a:latin typeface="Cambria Math"/>
                                          </a:rPr>
                                          <m:t>𝐧𝟐</m:t>
                                        </m:r>
                                      </m:sub>
                                    </m:sSub>
                                    <m:r>
                                      <a:rPr lang="en-US" sz="1600" b="1" i="1" smtClean="0">
                                        <a:solidFill>
                                          <a:schemeClr val="tx1"/>
                                        </a:solidFill>
                                        <a:latin typeface="Cambria Math"/>
                                      </a:rPr>
                                      <m:t>+</m:t>
                                    </m:r>
                                    <m:sSub>
                                      <m:sSubPr>
                                        <m:ctrlPr>
                                          <a:rPr lang="en-US" sz="1600" b="1" i="1" smtClean="0">
                                            <a:solidFill>
                                              <a:schemeClr val="tx1"/>
                                            </a:solidFill>
                                            <a:latin typeface="Cambria Math"/>
                                          </a:rPr>
                                        </m:ctrlPr>
                                      </m:sSubPr>
                                      <m:e>
                                        <m:r>
                                          <a:rPr lang="en-US" sz="1600" b="1" i="0" smtClean="0">
                                            <a:solidFill>
                                              <a:schemeClr val="tx1"/>
                                            </a:solidFill>
                                            <a:latin typeface="Cambria Math"/>
                                          </a:rPr>
                                          <m:t>𝐢</m:t>
                                        </m:r>
                                      </m:e>
                                      <m:sub>
                                        <m:r>
                                          <a:rPr lang="en-US" sz="1600" b="1" i="0" smtClean="0">
                                            <a:solidFill>
                                              <a:schemeClr val="tx1"/>
                                            </a:solidFill>
                                            <a:latin typeface="Cambria Math"/>
                                          </a:rPr>
                                          <m:t>𝐧𝟐</m:t>
                                        </m:r>
                                      </m:sub>
                                    </m:sSub>
                                    <m:sSub>
                                      <m:sSubPr>
                                        <m:ctrlPr>
                                          <a:rPr lang="en-US" sz="1600" b="1" i="1" smtClean="0">
                                            <a:solidFill>
                                              <a:schemeClr val="tx1"/>
                                            </a:solidFill>
                                            <a:latin typeface="Cambria Math"/>
                                            <a:ea typeface="Cambria Math"/>
                                          </a:rPr>
                                        </m:ctrlPr>
                                      </m:sSubPr>
                                      <m:e>
                                        <m:r>
                                          <a:rPr lang="en-US" sz="1600" b="1" i="0" smtClean="0">
                                            <a:solidFill>
                                              <a:schemeClr val="tx1"/>
                                            </a:solidFill>
                                            <a:latin typeface="Cambria Math"/>
                                            <a:ea typeface="Cambria Math"/>
                                          </a:rPr>
                                          <m:t>𝐑</m:t>
                                        </m:r>
                                      </m:e>
                                      <m:sub>
                                        <m:r>
                                          <a:rPr lang="en-US" sz="1600" b="1" i="0" smtClean="0">
                                            <a:solidFill>
                                              <a:schemeClr val="tx1"/>
                                            </a:solidFill>
                                            <a:latin typeface="Cambria Math"/>
                                            <a:ea typeface="Cambria Math"/>
                                          </a:rPr>
                                          <m:t>𝐨𝐮𝐭𝟏</m:t>
                                        </m:r>
                                      </m:sub>
                                    </m:sSub>
                                  </m:e>
                                </m:d>
                              </m:e>
                              <m:sup>
                                <m:r>
                                  <a:rPr lang="en-US" sz="1600" b="1" i="1" smtClean="0">
                                    <a:solidFill>
                                      <a:schemeClr val="tx1"/>
                                    </a:solidFill>
                                    <a:latin typeface="Cambria Math"/>
                                  </a:rPr>
                                  <m:t>𝟐</m:t>
                                </m:r>
                              </m:sup>
                            </m:sSup>
                          </m:e>
                        </m:acc>
                      </m:e>
                    </m:d>
                  </m:oMath>
                </a14:m>
                <a:endParaRPr lang="en-US" sz="1600" b="1" dirty="0" smtClean="0">
                  <a:solidFill>
                    <a:schemeClr val="tx1"/>
                  </a:solidFill>
                  <a:ea typeface="Cambria Math"/>
                </a:endParaRPr>
              </a:p>
            </p:txBody>
          </p:sp>
        </mc:Choice>
        <mc:Fallback xmlns="">
          <p:sp>
            <p:nvSpPr>
              <p:cNvPr id="30" name="TextBox 29"/>
              <p:cNvSpPr txBox="1">
                <a:spLocks noRot="1" noChangeAspect="1" noMove="1" noResize="1" noEditPoints="1" noAdjustHandles="1" noChangeArrowheads="1" noChangeShapeType="1" noTextEdit="1"/>
              </p:cNvSpPr>
              <p:nvPr/>
            </p:nvSpPr>
            <p:spPr>
              <a:xfrm>
                <a:off x="990600" y="2743200"/>
                <a:ext cx="7848600" cy="891783"/>
              </a:xfrm>
              <a:prstGeom prst="rect">
                <a:avLst/>
              </a:prstGeom>
              <a:blipFill rotWithShape="1">
                <a:blip r:embed="rId3"/>
                <a:stretch>
                  <a:fillRect l="-466" t="-205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2" name="TextBox 31"/>
              <p:cNvSpPr txBox="1"/>
              <p:nvPr/>
            </p:nvSpPr>
            <p:spPr>
              <a:xfrm>
                <a:off x="990600" y="3832617"/>
                <a:ext cx="7848600" cy="1807611"/>
              </a:xfrm>
              <a:prstGeom prst="rect">
                <a:avLst/>
              </a:prstGeom>
              <a:noFill/>
            </p:spPr>
            <p:txBody>
              <a:bodyPr wrap="square" rtlCol="0">
                <a:spAutoFit/>
              </a:bodyPr>
              <a:lstStyle/>
              <a:p>
                <a:r>
                  <a:rPr lang="en-US" sz="1600" b="1" dirty="0" smtClean="0">
                    <a:solidFill>
                      <a:srgbClr val="0000FF"/>
                    </a:solidFill>
                    <a:latin typeface="+mn-lt"/>
                    <a:cs typeface="Arial" pitchFamily="34" charset="0"/>
                  </a:rPr>
                  <a:t>Cascaded Noise Factor (F) </a:t>
                </a:r>
                <a:r>
                  <a:rPr lang="en-US" sz="2000" b="1" dirty="0" smtClean="0">
                    <a:solidFill>
                      <a:srgbClr val="0000FF"/>
                    </a:solidFill>
                    <a:latin typeface="+mn-lt"/>
                    <a:cs typeface="Arial" pitchFamily="34" charset="0"/>
                  </a:rPr>
                  <a:t>: </a:t>
                </a:r>
                <a14:m>
                  <m:oMath xmlns:m="http://schemas.openxmlformats.org/officeDocument/2006/math">
                    <m:r>
                      <a:rPr lang="en-US" sz="1600" b="1" i="0" smtClean="0">
                        <a:solidFill>
                          <a:schemeClr val="tx1"/>
                        </a:solidFill>
                        <a:latin typeface="Cambria Math"/>
                        <a:ea typeface="Cambria Math"/>
                      </a:rPr>
                      <m:t>𝐅</m:t>
                    </m:r>
                    <m:r>
                      <a:rPr lang="en-US" sz="1600" b="1" i="0" smtClean="0">
                        <a:solidFill>
                          <a:schemeClr val="tx1"/>
                        </a:solidFill>
                        <a:latin typeface="Cambria Math"/>
                        <a:ea typeface="Cambria Math"/>
                      </a:rPr>
                      <m:t>=</m:t>
                    </m:r>
                    <m:f>
                      <m:fPr>
                        <m:ctrlPr>
                          <a:rPr lang="en-US" sz="1600" b="1" i="1" smtClean="0">
                            <a:solidFill>
                              <a:schemeClr val="tx1"/>
                            </a:solidFill>
                            <a:latin typeface="Cambria Math"/>
                            <a:ea typeface="Cambria Math"/>
                          </a:rPr>
                        </m:ctrlPr>
                      </m:fPr>
                      <m:num>
                        <m:acc>
                          <m:accPr>
                            <m:chr m:val="̅"/>
                            <m:ctrlPr>
                              <a:rPr lang="en-US" sz="1600" b="1" i="1" smtClean="0">
                                <a:solidFill>
                                  <a:schemeClr val="tx1"/>
                                </a:solidFill>
                                <a:latin typeface="Cambria Math"/>
                              </a:rPr>
                            </m:ctrlPr>
                          </m:accPr>
                          <m:e>
                            <m:sSup>
                              <m:sSupPr>
                                <m:ctrlPr>
                                  <a:rPr lang="en-US" sz="1600" b="1" i="1" smtClean="0">
                                    <a:solidFill>
                                      <a:schemeClr val="tx1"/>
                                    </a:solidFill>
                                    <a:latin typeface="Cambria Math"/>
                                  </a:rPr>
                                </m:ctrlPr>
                              </m:sSupPr>
                              <m:e>
                                <m:sSub>
                                  <m:sSubPr>
                                    <m:ctrlPr>
                                      <a:rPr lang="en-US" sz="1600" b="1" i="1" smtClean="0">
                                        <a:solidFill>
                                          <a:schemeClr val="tx1"/>
                                        </a:solidFill>
                                        <a:latin typeface="Cambria Math"/>
                                      </a:rPr>
                                    </m:ctrlPr>
                                  </m:sSubPr>
                                  <m:e>
                                    <m:r>
                                      <a:rPr lang="en-US" sz="1600" b="1">
                                        <a:solidFill>
                                          <a:schemeClr val="tx1"/>
                                        </a:solidFill>
                                        <a:latin typeface="Cambria Math"/>
                                      </a:rPr>
                                      <m:t>𝐯</m:t>
                                    </m:r>
                                  </m:e>
                                  <m:sub>
                                    <m:r>
                                      <a:rPr lang="en-US" sz="1600" b="1">
                                        <a:solidFill>
                                          <a:schemeClr val="tx1"/>
                                        </a:solidFill>
                                        <a:latin typeface="Cambria Math"/>
                                      </a:rPr>
                                      <m:t>𝐢𝐧𝟐</m:t>
                                    </m:r>
                                  </m:sub>
                                </m:sSub>
                              </m:e>
                              <m:sup>
                                <m:r>
                                  <a:rPr lang="en-US" sz="1600" b="1" i="1" smtClean="0">
                                    <a:solidFill>
                                      <a:schemeClr val="tx1"/>
                                    </a:solidFill>
                                    <a:latin typeface="Cambria Math"/>
                                  </a:rPr>
                                  <m:t>𝟐</m:t>
                                </m:r>
                              </m:sup>
                            </m:sSup>
                          </m:e>
                        </m:acc>
                        <m:r>
                          <a:rPr lang="en-US" sz="1600" b="1" i="1" smtClean="0">
                            <a:solidFill>
                              <a:schemeClr val="tx1"/>
                            </a:solidFill>
                            <a:latin typeface="Cambria Math"/>
                          </a:rPr>
                          <m:t>, </m:t>
                        </m:r>
                        <m:r>
                          <a:rPr lang="en-US" sz="1600" b="1" i="1" smtClean="0">
                            <a:solidFill>
                              <a:schemeClr val="tx1"/>
                            </a:solidFill>
                            <a:latin typeface="Cambria Math"/>
                          </a:rPr>
                          <m:t>𝒅𝒖𝒆</m:t>
                        </m:r>
                        <m:r>
                          <a:rPr lang="en-US" sz="1600" b="1" i="1" smtClean="0">
                            <a:solidFill>
                              <a:schemeClr val="tx1"/>
                            </a:solidFill>
                            <a:latin typeface="Cambria Math"/>
                          </a:rPr>
                          <m:t> </m:t>
                        </m:r>
                        <m:r>
                          <a:rPr lang="en-US" sz="1600" b="1" i="1" smtClean="0">
                            <a:solidFill>
                              <a:schemeClr val="tx1"/>
                            </a:solidFill>
                            <a:latin typeface="Cambria Math"/>
                          </a:rPr>
                          <m:t>𝒕𝒐</m:t>
                        </m:r>
                        <m:r>
                          <a:rPr lang="en-US" sz="1600" b="1" i="1" smtClean="0">
                            <a:solidFill>
                              <a:schemeClr val="tx1"/>
                            </a:solidFill>
                            <a:latin typeface="Cambria Math"/>
                          </a:rPr>
                          <m:t> </m:t>
                        </m:r>
                        <m:r>
                          <a:rPr lang="en-US" sz="1600" b="1" i="1" smtClean="0">
                            <a:solidFill>
                              <a:schemeClr val="tx1"/>
                            </a:solidFill>
                            <a:latin typeface="Cambria Math"/>
                          </a:rPr>
                          <m:t>𝒂𝒍𝒍</m:t>
                        </m:r>
                        <m:r>
                          <a:rPr lang="en-US" sz="1600" b="1" i="1" smtClean="0">
                            <a:solidFill>
                              <a:schemeClr val="tx1"/>
                            </a:solidFill>
                            <a:latin typeface="Cambria Math"/>
                          </a:rPr>
                          <m:t> </m:t>
                        </m:r>
                        <m:r>
                          <a:rPr lang="en-US" sz="1600" b="1" i="1" smtClean="0">
                            <a:solidFill>
                              <a:schemeClr val="tx1"/>
                            </a:solidFill>
                            <a:latin typeface="Cambria Math"/>
                          </a:rPr>
                          <m:t>𝒏𝒐𝒊𝒔𝒆</m:t>
                        </m:r>
                        <m:r>
                          <a:rPr lang="en-US" sz="1600" b="1" i="1" smtClean="0">
                            <a:solidFill>
                              <a:schemeClr val="tx1"/>
                            </a:solidFill>
                            <a:latin typeface="Cambria Math"/>
                          </a:rPr>
                          <m:t> </m:t>
                        </m:r>
                        <m:r>
                          <a:rPr lang="en-US" sz="1600" b="1" i="1" smtClean="0">
                            <a:solidFill>
                              <a:schemeClr val="tx1"/>
                            </a:solidFill>
                            <a:latin typeface="Cambria Math"/>
                          </a:rPr>
                          <m:t>𝒔𝒐𝒖𝒓𝒄𝒆𝒔</m:t>
                        </m:r>
                      </m:num>
                      <m:den>
                        <m:acc>
                          <m:accPr>
                            <m:chr m:val="̅"/>
                            <m:ctrlPr>
                              <a:rPr lang="en-US" sz="1600" b="1" i="1" smtClean="0">
                                <a:solidFill>
                                  <a:schemeClr val="tx1"/>
                                </a:solidFill>
                                <a:latin typeface="Cambria Math"/>
                              </a:rPr>
                            </m:ctrlPr>
                          </m:accPr>
                          <m:e>
                            <m:sSup>
                              <m:sSupPr>
                                <m:ctrlPr>
                                  <a:rPr lang="en-US" sz="1600" b="1" i="1" smtClean="0">
                                    <a:solidFill>
                                      <a:schemeClr val="tx1"/>
                                    </a:solidFill>
                                    <a:latin typeface="Cambria Math"/>
                                  </a:rPr>
                                </m:ctrlPr>
                              </m:sSupPr>
                              <m:e>
                                <m:sSub>
                                  <m:sSubPr>
                                    <m:ctrlPr>
                                      <a:rPr lang="en-US" sz="1600" b="1" i="1" smtClean="0">
                                        <a:solidFill>
                                          <a:schemeClr val="tx1"/>
                                        </a:solidFill>
                                        <a:latin typeface="Cambria Math"/>
                                      </a:rPr>
                                    </m:ctrlPr>
                                  </m:sSubPr>
                                  <m:e>
                                    <m:r>
                                      <a:rPr lang="en-US" sz="1600" b="1">
                                        <a:solidFill>
                                          <a:schemeClr val="tx1"/>
                                        </a:solidFill>
                                        <a:latin typeface="Cambria Math"/>
                                      </a:rPr>
                                      <m:t>𝐯</m:t>
                                    </m:r>
                                  </m:e>
                                  <m:sub>
                                    <m:r>
                                      <a:rPr lang="en-US" sz="1600" b="1">
                                        <a:solidFill>
                                          <a:schemeClr val="tx1"/>
                                        </a:solidFill>
                                        <a:latin typeface="Cambria Math"/>
                                      </a:rPr>
                                      <m:t>𝐢𝐧𝟐</m:t>
                                    </m:r>
                                  </m:sub>
                                </m:sSub>
                              </m:e>
                              <m:sup>
                                <m:r>
                                  <a:rPr lang="en-US" sz="1600" b="1" i="1" smtClean="0">
                                    <a:solidFill>
                                      <a:schemeClr val="tx1"/>
                                    </a:solidFill>
                                    <a:latin typeface="Cambria Math"/>
                                  </a:rPr>
                                  <m:t>𝟐</m:t>
                                </m:r>
                              </m:sup>
                            </m:sSup>
                          </m:e>
                        </m:acc>
                        <m:r>
                          <a:rPr lang="en-US" sz="1600" b="1" i="1" smtClean="0">
                            <a:solidFill>
                              <a:schemeClr val="tx1"/>
                            </a:solidFill>
                            <a:latin typeface="Cambria Math"/>
                          </a:rPr>
                          <m:t>, </m:t>
                        </m:r>
                        <m:r>
                          <a:rPr lang="en-US" sz="1600" b="1" i="1" smtClean="0">
                            <a:solidFill>
                              <a:schemeClr val="tx1"/>
                            </a:solidFill>
                            <a:latin typeface="Cambria Math"/>
                          </a:rPr>
                          <m:t>𝒅𝒖𝒆</m:t>
                        </m:r>
                        <m:r>
                          <a:rPr lang="en-US" sz="1600" b="1" i="1" smtClean="0">
                            <a:solidFill>
                              <a:schemeClr val="tx1"/>
                            </a:solidFill>
                            <a:latin typeface="Cambria Math"/>
                          </a:rPr>
                          <m:t> </m:t>
                        </m:r>
                        <m:r>
                          <a:rPr lang="en-US" sz="1600" b="1" i="1" smtClean="0">
                            <a:solidFill>
                              <a:schemeClr val="tx1"/>
                            </a:solidFill>
                            <a:latin typeface="Cambria Math"/>
                          </a:rPr>
                          <m:t>𝒕𝒐</m:t>
                        </m:r>
                        <m:r>
                          <a:rPr lang="en-US" sz="1600" b="1" i="1" smtClean="0">
                            <a:solidFill>
                              <a:schemeClr val="tx1"/>
                            </a:solidFill>
                            <a:latin typeface="Cambria Math"/>
                          </a:rPr>
                          <m:t> </m:t>
                        </m:r>
                        <m:r>
                          <a:rPr lang="en-US" sz="1600" b="1" i="1" smtClean="0">
                            <a:solidFill>
                              <a:schemeClr val="tx1"/>
                            </a:solidFill>
                            <a:latin typeface="Cambria Math"/>
                          </a:rPr>
                          <m:t>𝒔𝒐𝒖𝒓𝒄𝒆</m:t>
                        </m:r>
                        <m:r>
                          <a:rPr lang="en-US" sz="1600" b="1" i="1" smtClean="0">
                            <a:solidFill>
                              <a:schemeClr val="tx1"/>
                            </a:solidFill>
                            <a:latin typeface="Cambria Math"/>
                          </a:rPr>
                          <m:t> </m:t>
                        </m:r>
                        <m:r>
                          <a:rPr lang="en-US" sz="1600" b="1" i="1" smtClean="0">
                            <a:solidFill>
                              <a:schemeClr val="tx1"/>
                            </a:solidFill>
                            <a:latin typeface="Cambria Math"/>
                          </a:rPr>
                          <m:t>𝒏𝒐𝒊𝒔𝒆</m:t>
                        </m:r>
                        <m:r>
                          <a:rPr lang="en-US" sz="1600" b="1" i="1" smtClean="0">
                            <a:solidFill>
                              <a:schemeClr val="tx1"/>
                            </a:solidFill>
                            <a:latin typeface="Cambria Math"/>
                          </a:rPr>
                          <m:t> </m:t>
                        </m:r>
                        <m:r>
                          <a:rPr lang="en-US" sz="1600" b="1" i="1" smtClean="0">
                            <a:solidFill>
                              <a:schemeClr val="tx1"/>
                            </a:solidFill>
                            <a:latin typeface="Cambria Math"/>
                          </a:rPr>
                          <m:t>𝒐𝒏𝒍𝒚</m:t>
                        </m:r>
                      </m:den>
                    </m:f>
                  </m:oMath>
                </a14:m>
                <a:endParaRPr lang="en-US" sz="1600" b="1" i="1" dirty="0" smtClean="0">
                  <a:solidFill>
                    <a:schemeClr val="tx1"/>
                  </a:solidFill>
                  <a:latin typeface="Cambria Math"/>
                </a:endParaRPr>
              </a:p>
              <a:p>
                <a:endParaRPr lang="en-US" sz="1600" b="1" i="1" dirty="0" smtClean="0">
                  <a:solidFill>
                    <a:schemeClr val="tx1"/>
                  </a:solidFill>
                  <a:latin typeface="Cambria Math"/>
                </a:endParaRPr>
              </a:p>
              <a:p>
                <a:pPr/>
                <a14:m>
                  <m:oMathPara xmlns:m="http://schemas.openxmlformats.org/officeDocument/2006/math">
                    <m:oMathParaPr>
                      <m:jc m:val="left"/>
                    </m:oMathParaPr>
                    <m:oMath xmlns:m="http://schemas.openxmlformats.org/officeDocument/2006/math">
                      <m:r>
                        <a:rPr lang="en-US" sz="1400" b="1">
                          <a:solidFill>
                            <a:schemeClr val="tx1"/>
                          </a:solidFill>
                          <a:latin typeface="Cambria Math"/>
                        </a:rPr>
                        <m:t>=</m:t>
                      </m:r>
                      <m:f>
                        <m:fPr>
                          <m:ctrlPr>
                            <a:rPr lang="en-US" sz="1400" b="1" i="1" smtClean="0">
                              <a:solidFill>
                                <a:schemeClr val="tx1"/>
                              </a:solidFill>
                              <a:latin typeface="Cambria Math"/>
                            </a:rPr>
                          </m:ctrlPr>
                        </m:fPr>
                        <m:num>
                          <m:sSup>
                            <m:sSupPr>
                              <m:ctrlPr>
                                <a:rPr lang="en-US" sz="1400" b="1" i="1" smtClean="0">
                                  <a:solidFill>
                                    <a:schemeClr val="tx1"/>
                                  </a:solidFill>
                                  <a:latin typeface="Cambria Math"/>
                                </a:rPr>
                              </m:ctrlPr>
                            </m:sSupPr>
                            <m:e>
                              <m:d>
                                <m:dPr>
                                  <m:ctrlPr>
                                    <a:rPr lang="en-US" sz="1400" b="1" i="1" smtClean="0">
                                      <a:solidFill>
                                        <a:schemeClr val="tx1"/>
                                      </a:solidFill>
                                      <a:latin typeface="Cambria Math"/>
                                    </a:rPr>
                                  </m:ctrlPr>
                                </m:dPr>
                                <m:e>
                                  <m:f>
                                    <m:fPr>
                                      <m:ctrlPr>
                                        <a:rPr lang="en-US" sz="1400" b="1" i="1" smtClean="0">
                                          <a:solidFill>
                                            <a:schemeClr val="tx1"/>
                                          </a:solidFill>
                                          <a:latin typeface="Cambria Math"/>
                                        </a:rPr>
                                      </m:ctrlPr>
                                    </m:fPr>
                                    <m:num>
                                      <m:sSub>
                                        <m:sSubPr>
                                          <m:ctrlPr>
                                            <a:rPr lang="en-US" sz="1400" b="1" i="1">
                                              <a:solidFill>
                                                <a:schemeClr val="tx1"/>
                                              </a:solidFill>
                                              <a:latin typeface="Cambria Math"/>
                                              <a:ea typeface="Cambria Math"/>
                                            </a:rPr>
                                          </m:ctrlPr>
                                        </m:sSubPr>
                                        <m:e>
                                          <m:r>
                                            <a:rPr lang="en-US" sz="1400" b="1">
                                              <a:solidFill>
                                                <a:schemeClr val="tx1"/>
                                              </a:solidFill>
                                              <a:latin typeface="Cambria Math"/>
                                              <a:ea typeface="Cambria Math"/>
                                            </a:rPr>
                                            <m:t>𝐑</m:t>
                                          </m:r>
                                        </m:e>
                                        <m:sub>
                                          <m:r>
                                            <a:rPr lang="en-US" sz="1400" b="1">
                                              <a:solidFill>
                                                <a:schemeClr val="tx1"/>
                                              </a:solidFill>
                                              <a:latin typeface="Cambria Math"/>
                                              <a:ea typeface="Cambria Math"/>
                                            </a:rPr>
                                            <m:t>𝐢𝐧𝟐</m:t>
                                          </m:r>
                                        </m:sub>
                                      </m:sSub>
                                    </m:num>
                                    <m:den>
                                      <m:sSub>
                                        <m:sSubPr>
                                          <m:ctrlPr>
                                            <a:rPr lang="en-US" sz="1400" b="1" i="1">
                                              <a:solidFill>
                                                <a:schemeClr val="tx1"/>
                                              </a:solidFill>
                                              <a:latin typeface="Cambria Math"/>
                                              <a:ea typeface="Cambria Math"/>
                                            </a:rPr>
                                          </m:ctrlPr>
                                        </m:sSubPr>
                                        <m:e>
                                          <m:sSub>
                                            <m:sSubPr>
                                              <m:ctrlPr>
                                                <a:rPr lang="en-US" sz="1400" b="1" i="1">
                                                  <a:solidFill>
                                                    <a:schemeClr val="tx1"/>
                                                  </a:solidFill>
                                                  <a:latin typeface="Cambria Math"/>
                                                  <a:ea typeface="Cambria Math"/>
                                                </a:rPr>
                                              </m:ctrlPr>
                                            </m:sSubPr>
                                            <m:e>
                                              <m:r>
                                                <a:rPr lang="en-US" sz="1400" b="1">
                                                  <a:solidFill>
                                                    <a:schemeClr val="tx1"/>
                                                  </a:solidFill>
                                                  <a:latin typeface="Cambria Math"/>
                                                  <a:ea typeface="Cambria Math"/>
                                                </a:rPr>
                                                <m:t>𝐑</m:t>
                                              </m:r>
                                            </m:e>
                                            <m:sub>
                                              <m:r>
                                                <a:rPr lang="en-US" sz="1400" b="1">
                                                  <a:solidFill>
                                                    <a:schemeClr val="tx1"/>
                                                  </a:solidFill>
                                                  <a:latin typeface="Cambria Math"/>
                                                  <a:ea typeface="Cambria Math"/>
                                                </a:rPr>
                                                <m:t>𝐨𝐮𝐭𝟏</m:t>
                                              </m:r>
                                            </m:sub>
                                          </m:sSub>
                                          <m:r>
                                            <a:rPr lang="en-US" sz="1400" b="1">
                                              <a:solidFill>
                                                <a:schemeClr val="tx1"/>
                                              </a:solidFill>
                                              <a:latin typeface="Cambria Math"/>
                                              <a:ea typeface="Cambria Math"/>
                                            </a:rPr>
                                            <m:t>+</m:t>
                                          </m:r>
                                          <m:r>
                                            <a:rPr lang="en-US" sz="1400" b="1">
                                              <a:solidFill>
                                                <a:schemeClr val="tx1"/>
                                              </a:solidFill>
                                              <a:latin typeface="Cambria Math"/>
                                              <a:ea typeface="Cambria Math"/>
                                            </a:rPr>
                                            <m:t>𝐑</m:t>
                                          </m:r>
                                        </m:e>
                                        <m:sub>
                                          <m:r>
                                            <a:rPr lang="en-US" sz="1400" b="1">
                                              <a:solidFill>
                                                <a:schemeClr val="tx1"/>
                                              </a:solidFill>
                                              <a:latin typeface="Cambria Math"/>
                                              <a:ea typeface="Cambria Math"/>
                                            </a:rPr>
                                            <m:t>𝐢𝐧𝟐</m:t>
                                          </m:r>
                                        </m:sub>
                                      </m:sSub>
                                    </m:den>
                                  </m:f>
                                </m:e>
                              </m:d>
                            </m:e>
                            <m:sup>
                              <m:r>
                                <a:rPr lang="en-US" sz="1400" b="1" i="1" smtClean="0">
                                  <a:solidFill>
                                    <a:schemeClr val="tx1"/>
                                  </a:solidFill>
                                  <a:latin typeface="Cambria Math"/>
                                </a:rPr>
                                <m:t>𝟐</m:t>
                              </m:r>
                            </m:sup>
                          </m:sSup>
                          <m:d>
                            <m:dPr>
                              <m:begChr m:val="{"/>
                              <m:endChr m:val="}"/>
                              <m:ctrlPr>
                                <a:rPr lang="en-US" sz="1400" b="1" i="1" smtClean="0">
                                  <a:solidFill>
                                    <a:schemeClr val="tx1"/>
                                  </a:solidFill>
                                  <a:latin typeface="Cambria Math"/>
                                  <a:ea typeface="Cambria Math"/>
                                </a:rPr>
                              </m:ctrlPr>
                            </m:dPr>
                            <m:e>
                              <m:sSup>
                                <m:sSupPr>
                                  <m:ctrlPr>
                                    <a:rPr lang="en-US" sz="1400" b="1" i="1" smtClean="0">
                                      <a:solidFill>
                                        <a:schemeClr val="tx1"/>
                                      </a:solidFill>
                                      <a:latin typeface="Cambria Math"/>
                                      <a:ea typeface="Cambria Math"/>
                                    </a:rPr>
                                  </m:ctrlPr>
                                </m:sSupPr>
                                <m:e>
                                  <m:sSub>
                                    <m:sSubPr>
                                      <m:ctrlPr>
                                        <a:rPr lang="en-US" sz="1400" b="1" i="1" smtClean="0">
                                          <a:solidFill>
                                            <a:schemeClr val="tx1"/>
                                          </a:solidFill>
                                          <a:latin typeface="Cambria Math"/>
                                        </a:rPr>
                                      </m:ctrlPr>
                                    </m:sSubPr>
                                    <m:e>
                                      <m:r>
                                        <a:rPr lang="en-US" sz="1400" b="1">
                                          <a:solidFill>
                                            <a:schemeClr val="tx1"/>
                                          </a:solidFill>
                                          <a:latin typeface="Cambria Math"/>
                                        </a:rPr>
                                        <m:t>𝐀</m:t>
                                      </m:r>
                                    </m:e>
                                    <m:sub>
                                      <m:r>
                                        <a:rPr lang="en-US" sz="1400" b="1">
                                          <a:solidFill>
                                            <a:schemeClr val="tx1"/>
                                          </a:solidFill>
                                          <a:latin typeface="Cambria Math"/>
                                        </a:rPr>
                                        <m:t>𝐯𝟏</m:t>
                                      </m:r>
                                    </m:sub>
                                  </m:sSub>
                                </m:e>
                                <m:sup>
                                  <m:r>
                                    <a:rPr lang="en-US" sz="1400" b="1" i="1" smtClean="0">
                                      <a:solidFill>
                                        <a:schemeClr val="tx1"/>
                                      </a:solidFill>
                                      <a:latin typeface="Cambria Math"/>
                                      <a:ea typeface="Cambria Math"/>
                                    </a:rPr>
                                    <m:t>𝟐</m:t>
                                  </m:r>
                                </m:sup>
                              </m:sSup>
                              <m:d>
                                <m:dPr>
                                  <m:ctrlPr>
                                    <a:rPr lang="en-US" sz="1400" b="1" i="1" smtClean="0">
                                      <a:solidFill>
                                        <a:schemeClr val="tx1"/>
                                      </a:solidFill>
                                      <a:latin typeface="Cambria Math"/>
                                    </a:rPr>
                                  </m:ctrlPr>
                                </m:dPr>
                                <m:e>
                                  <m:sSup>
                                    <m:sSupPr>
                                      <m:ctrlPr>
                                        <a:rPr lang="en-US" sz="1400" b="1" i="1" smtClean="0">
                                          <a:solidFill>
                                            <a:schemeClr val="tx1"/>
                                          </a:solidFill>
                                          <a:latin typeface="Cambria Math"/>
                                        </a:rPr>
                                      </m:ctrlPr>
                                    </m:sSupPr>
                                    <m:e>
                                      <m:d>
                                        <m:dPr>
                                          <m:ctrlPr>
                                            <a:rPr lang="en-US" sz="1400" b="1" i="1" smtClean="0">
                                              <a:solidFill>
                                                <a:schemeClr val="tx1"/>
                                              </a:solidFill>
                                              <a:latin typeface="Cambria Math"/>
                                            </a:rPr>
                                          </m:ctrlPr>
                                        </m:dPr>
                                        <m:e>
                                          <m:f>
                                            <m:fPr>
                                              <m:ctrlPr>
                                                <a:rPr lang="en-US" sz="1400" b="1" i="1" smtClean="0">
                                                  <a:solidFill>
                                                    <a:schemeClr val="tx1"/>
                                                  </a:solidFill>
                                                  <a:latin typeface="Cambria Math"/>
                                                </a:rPr>
                                              </m:ctrlPr>
                                            </m:fPr>
                                            <m:num>
                                              <m:sSub>
                                                <m:sSubPr>
                                                  <m:ctrlPr>
                                                    <a:rPr lang="en-US" sz="1400" b="1" i="1" smtClean="0">
                                                      <a:solidFill>
                                                        <a:schemeClr val="tx1"/>
                                                      </a:solidFill>
                                                      <a:latin typeface="Cambria Math"/>
                                                      <a:ea typeface="Cambria Math"/>
                                                    </a:rPr>
                                                  </m:ctrlPr>
                                                </m:sSubPr>
                                                <m:e>
                                                  <m:r>
                                                    <a:rPr lang="en-US" sz="1400" b="1" i="0" smtClean="0">
                                                      <a:solidFill>
                                                        <a:schemeClr val="tx1"/>
                                                      </a:solidFill>
                                                      <a:latin typeface="Cambria Math"/>
                                                      <a:ea typeface="Cambria Math"/>
                                                    </a:rPr>
                                                    <m:t>𝐑</m:t>
                                                  </m:r>
                                                </m:e>
                                                <m:sub>
                                                  <m:r>
                                                    <a:rPr lang="en-US" sz="1400" b="1" i="0" smtClean="0">
                                                      <a:solidFill>
                                                        <a:schemeClr val="tx1"/>
                                                      </a:solidFill>
                                                      <a:latin typeface="Cambria Math"/>
                                                      <a:ea typeface="Cambria Math"/>
                                                    </a:rPr>
                                                    <m:t>𝐢𝐧𝟏</m:t>
                                                  </m:r>
                                                </m:sub>
                                              </m:sSub>
                                            </m:num>
                                            <m:den>
                                              <m:sSub>
                                                <m:sSubPr>
                                                  <m:ctrlPr>
                                                    <a:rPr lang="en-US" sz="1400" b="1" i="1" smtClean="0">
                                                      <a:solidFill>
                                                        <a:schemeClr val="tx1"/>
                                                      </a:solidFill>
                                                      <a:latin typeface="Cambria Math"/>
                                                      <a:ea typeface="Cambria Math"/>
                                                    </a:rPr>
                                                  </m:ctrlPr>
                                                </m:sSubPr>
                                                <m:e>
                                                  <m:sSub>
                                                    <m:sSubPr>
                                                      <m:ctrlPr>
                                                        <a:rPr lang="en-US" sz="1400" b="1" i="1" smtClean="0">
                                                          <a:solidFill>
                                                            <a:schemeClr val="tx1"/>
                                                          </a:solidFill>
                                                          <a:latin typeface="Cambria Math"/>
                                                          <a:ea typeface="Cambria Math"/>
                                                        </a:rPr>
                                                      </m:ctrlPr>
                                                    </m:sSubPr>
                                                    <m:e>
                                                      <m:r>
                                                        <a:rPr lang="en-US" sz="1400" b="1" i="0" smtClean="0">
                                                          <a:solidFill>
                                                            <a:schemeClr val="tx1"/>
                                                          </a:solidFill>
                                                          <a:latin typeface="Cambria Math"/>
                                                          <a:ea typeface="Cambria Math"/>
                                                        </a:rPr>
                                                        <m:t>𝐑</m:t>
                                                      </m:r>
                                                    </m:e>
                                                    <m:sub>
                                                      <m:r>
                                                        <a:rPr lang="en-US" sz="1400" b="1" i="0" smtClean="0">
                                                          <a:solidFill>
                                                            <a:schemeClr val="tx1"/>
                                                          </a:solidFill>
                                                          <a:latin typeface="Cambria Math"/>
                                                          <a:ea typeface="Cambria Math"/>
                                                        </a:rPr>
                                                        <m:t>𝐬</m:t>
                                                      </m:r>
                                                    </m:sub>
                                                  </m:sSub>
                                                  <m:r>
                                                    <a:rPr lang="en-US" sz="1400" b="1" i="0" smtClean="0">
                                                      <a:solidFill>
                                                        <a:schemeClr val="tx1"/>
                                                      </a:solidFill>
                                                      <a:latin typeface="Cambria Math"/>
                                                      <a:ea typeface="Cambria Math"/>
                                                    </a:rPr>
                                                    <m:t>+</m:t>
                                                  </m:r>
                                                  <m:r>
                                                    <a:rPr lang="en-US" sz="1400" b="1" i="0" smtClean="0">
                                                      <a:solidFill>
                                                        <a:schemeClr val="tx1"/>
                                                      </a:solidFill>
                                                      <a:latin typeface="Cambria Math"/>
                                                      <a:ea typeface="Cambria Math"/>
                                                    </a:rPr>
                                                    <m:t>𝐑</m:t>
                                                  </m:r>
                                                </m:e>
                                                <m:sub>
                                                  <m:r>
                                                    <a:rPr lang="en-US" sz="1400" b="1" i="0" smtClean="0">
                                                      <a:solidFill>
                                                        <a:schemeClr val="tx1"/>
                                                      </a:solidFill>
                                                      <a:latin typeface="Cambria Math"/>
                                                      <a:ea typeface="Cambria Math"/>
                                                    </a:rPr>
                                                    <m:t>𝐢𝐧𝟏</m:t>
                                                  </m:r>
                                                </m:sub>
                                              </m:sSub>
                                            </m:den>
                                          </m:f>
                                        </m:e>
                                      </m:d>
                                    </m:e>
                                    <m:sup>
                                      <m:r>
                                        <a:rPr lang="en-US" sz="1400" b="1" i="1" smtClean="0">
                                          <a:solidFill>
                                            <a:schemeClr val="tx1"/>
                                          </a:solidFill>
                                          <a:latin typeface="Cambria Math"/>
                                        </a:rPr>
                                        <m:t>𝟐</m:t>
                                      </m:r>
                                    </m:sup>
                                  </m:sSup>
                                  <m:d>
                                    <m:dPr>
                                      <m:ctrlPr>
                                        <a:rPr lang="en-US" sz="1400" b="1" i="1" smtClean="0">
                                          <a:solidFill>
                                            <a:schemeClr val="tx1"/>
                                          </a:solidFill>
                                          <a:latin typeface="Cambria Math"/>
                                          <a:ea typeface="Cambria Math"/>
                                        </a:rPr>
                                      </m:ctrlPr>
                                    </m:dPr>
                                    <m:e>
                                      <m:acc>
                                        <m:accPr>
                                          <m:chr m:val="̅"/>
                                          <m:ctrlPr>
                                            <a:rPr lang="en-US" sz="1400" b="1" i="1" smtClean="0">
                                              <a:solidFill>
                                                <a:schemeClr val="tx1"/>
                                              </a:solidFill>
                                              <a:latin typeface="Cambria Math"/>
                                            </a:rPr>
                                          </m:ctrlPr>
                                        </m:accPr>
                                        <m:e>
                                          <m:sSup>
                                            <m:sSupPr>
                                              <m:ctrlPr>
                                                <a:rPr lang="en-US" sz="1400" b="1" i="1" smtClean="0">
                                                  <a:solidFill>
                                                    <a:schemeClr val="tx1"/>
                                                  </a:solidFill>
                                                  <a:latin typeface="Cambria Math"/>
                                                </a:rPr>
                                              </m:ctrlPr>
                                            </m:sSupPr>
                                            <m:e>
                                              <m:sSub>
                                                <m:sSubPr>
                                                  <m:ctrlPr>
                                                    <a:rPr lang="en-US" sz="1400" b="1" i="1" smtClean="0">
                                                      <a:solidFill>
                                                        <a:schemeClr val="tx1"/>
                                                      </a:solidFill>
                                                      <a:latin typeface="Cambria Math"/>
                                                    </a:rPr>
                                                  </m:ctrlPr>
                                                </m:sSubPr>
                                                <m:e>
                                                  <m:r>
                                                    <a:rPr lang="en-US" sz="1400" b="1">
                                                      <a:solidFill>
                                                        <a:schemeClr val="tx1"/>
                                                      </a:solidFill>
                                                      <a:latin typeface="Cambria Math"/>
                                                    </a:rPr>
                                                    <m:t>𝐯</m:t>
                                                  </m:r>
                                                </m:e>
                                                <m:sub>
                                                  <m:r>
                                                    <a:rPr lang="en-US" sz="1400" b="1" i="0" smtClean="0">
                                                      <a:solidFill>
                                                        <a:schemeClr val="tx1"/>
                                                      </a:solidFill>
                                                      <a:latin typeface="Cambria Math"/>
                                                    </a:rPr>
                                                    <m:t>𝐑𝐬</m:t>
                                                  </m:r>
                                                </m:sub>
                                              </m:sSub>
                                            </m:e>
                                            <m:sup>
                                              <m:r>
                                                <a:rPr lang="en-US" sz="1400" b="1" i="1" smtClean="0">
                                                  <a:solidFill>
                                                    <a:schemeClr val="tx1"/>
                                                  </a:solidFill>
                                                  <a:latin typeface="Cambria Math"/>
                                                </a:rPr>
                                                <m:t>𝟐</m:t>
                                              </m:r>
                                            </m:sup>
                                          </m:sSup>
                                        </m:e>
                                      </m:acc>
                                      <m:r>
                                        <a:rPr lang="en-US" sz="1400" b="1" i="0" smtClean="0">
                                          <a:solidFill>
                                            <a:schemeClr val="tx1"/>
                                          </a:solidFill>
                                          <a:latin typeface="Cambria Math"/>
                                        </a:rPr>
                                        <m:t>+</m:t>
                                      </m:r>
                                      <m:acc>
                                        <m:accPr>
                                          <m:chr m:val="̅"/>
                                          <m:ctrlPr>
                                            <a:rPr lang="en-US" sz="1400" b="1" i="1" smtClean="0">
                                              <a:solidFill>
                                                <a:schemeClr val="tx1"/>
                                              </a:solidFill>
                                              <a:latin typeface="Cambria Math"/>
                                            </a:rPr>
                                          </m:ctrlPr>
                                        </m:accPr>
                                        <m:e>
                                          <m:sSup>
                                            <m:sSupPr>
                                              <m:ctrlPr>
                                                <a:rPr lang="en-US" sz="1400" b="1" i="1" smtClean="0">
                                                  <a:solidFill>
                                                    <a:schemeClr val="tx1"/>
                                                  </a:solidFill>
                                                  <a:latin typeface="Cambria Math"/>
                                                </a:rPr>
                                              </m:ctrlPr>
                                            </m:sSupPr>
                                            <m:e>
                                              <m:d>
                                                <m:dPr>
                                                  <m:ctrlPr>
                                                    <a:rPr lang="en-US" sz="1400" b="1" i="1" smtClean="0">
                                                      <a:solidFill>
                                                        <a:schemeClr val="tx1"/>
                                                      </a:solidFill>
                                                      <a:latin typeface="Cambria Math"/>
                                                    </a:rPr>
                                                  </m:ctrlPr>
                                                </m:dPr>
                                                <m:e>
                                                  <m:sSub>
                                                    <m:sSubPr>
                                                      <m:ctrlPr>
                                                        <a:rPr lang="en-US" sz="1400" b="1" i="1" smtClean="0">
                                                          <a:solidFill>
                                                            <a:schemeClr val="tx1"/>
                                                          </a:solidFill>
                                                          <a:latin typeface="Cambria Math"/>
                                                        </a:rPr>
                                                      </m:ctrlPr>
                                                    </m:sSubPr>
                                                    <m:e>
                                                      <m:r>
                                                        <a:rPr lang="en-US" sz="1400" b="1">
                                                          <a:solidFill>
                                                            <a:schemeClr val="tx1"/>
                                                          </a:solidFill>
                                                          <a:latin typeface="Cambria Math"/>
                                                        </a:rPr>
                                                        <m:t>𝐯</m:t>
                                                      </m:r>
                                                    </m:e>
                                                    <m:sub>
                                                      <m:r>
                                                        <a:rPr lang="en-US" sz="1400" b="1" i="0" smtClean="0">
                                                          <a:solidFill>
                                                            <a:schemeClr val="tx1"/>
                                                          </a:solidFill>
                                                          <a:latin typeface="Cambria Math"/>
                                                        </a:rPr>
                                                        <m:t>𝐧𝟏</m:t>
                                                      </m:r>
                                                    </m:sub>
                                                  </m:sSub>
                                                  <m:r>
                                                    <a:rPr lang="en-US" sz="1400" b="1" i="1" smtClean="0">
                                                      <a:solidFill>
                                                        <a:schemeClr val="tx1"/>
                                                      </a:solidFill>
                                                      <a:latin typeface="Cambria Math"/>
                                                    </a:rPr>
                                                    <m:t>+</m:t>
                                                  </m:r>
                                                  <m:sSub>
                                                    <m:sSubPr>
                                                      <m:ctrlPr>
                                                        <a:rPr lang="en-US" sz="1400" b="1" i="1" smtClean="0">
                                                          <a:solidFill>
                                                            <a:schemeClr val="tx1"/>
                                                          </a:solidFill>
                                                          <a:latin typeface="Cambria Math"/>
                                                        </a:rPr>
                                                      </m:ctrlPr>
                                                    </m:sSubPr>
                                                    <m:e>
                                                      <m:r>
                                                        <a:rPr lang="en-US" sz="1400" b="1" i="0" smtClean="0">
                                                          <a:solidFill>
                                                            <a:schemeClr val="tx1"/>
                                                          </a:solidFill>
                                                          <a:latin typeface="Cambria Math"/>
                                                        </a:rPr>
                                                        <m:t>𝐢</m:t>
                                                      </m:r>
                                                    </m:e>
                                                    <m:sub>
                                                      <m:r>
                                                        <a:rPr lang="en-US" sz="1400" b="1" i="0" smtClean="0">
                                                          <a:solidFill>
                                                            <a:schemeClr val="tx1"/>
                                                          </a:solidFill>
                                                          <a:latin typeface="Cambria Math"/>
                                                        </a:rPr>
                                                        <m:t>𝐧𝟏</m:t>
                                                      </m:r>
                                                    </m:sub>
                                                  </m:sSub>
                                                  <m:sSub>
                                                    <m:sSubPr>
                                                      <m:ctrlPr>
                                                        <a:rPr lang="en-US" sz="1400" b="1" i="1" smtClean="0">
                                                          <a:solidFill>
                                                            <a:schemeClr val="tx1"/>
                                                          </a:solidFill>
                                                          <a:latin typeface="Cambria Math"/>
                                                          <a:ea typeface="Cambria Math"/>
                                                        </a:rPr>
                                                      </m:ctrlPr>
                                                    </m:sSubPr>
                                                    <m:e>
                                                      <m:r>
                                                        <a:rPr lang="en-US" sz="1400" b="1" i="0" smtClean="0">
                                                          <a:solidFill>
                                                            <a:schemeClr val="tx1"/>
                                                          </a:solidFill>
                                                          <a:latin typeface="Cambria Math"/>
                                                          <a:ea typeface="Cambria Math"/>
                                                        </a:rPr>
                                                        <m:t>𝐑</m:t>
                                                      </m:r>
                                                    </m:e>
                                                    <m:sub>
                                                      <m:r>
                                                        <a:rPr lang="en-US" sz="1400" b="1" i="0" smtClean="0">
                                                          <a:solidFill>
                                                            <a:schemeClr val="tx1"/>
                                                          </a:solidFill>
                                                          <a:latin typeface="Cambria Math"/>
                                                          <a:ea typeface="Cambria Math"/>
                                                        </a:rPr>
                                                        <m:t>𝐬</m:t>
                                                      </m:r>
                                                    </m:sub>
                                                  </m:sSub>
                                                </m:e>
                                              </m:d>
                                            </m:e>
                                            <m:sup>
                                              <m:r>
                                                <a:rPr lang="en-US" sz="1400" b="1" i="1" smtClean="0">
                                                  <a:solidFill>
                                                    <a:schemeClr val="tx1"/>
                                                  </a:solidFill>
                                                  <a:latin typeface="Cambria Math"/>
                                                </a:rPr>
                                                <m:t>𝟐</m:t>
                                              </m:r>
                                            </m:sup>
                                          </m:sSup>
                                        </m:e>
                                      </m:acc>
                                    </m:e>
                                  </m:d>
                                </m:e>
                              </m:d>
                              <m:r>
                                <a:rPr lang="en-US" sz="1400" b="1">
                                  <a:solidFill>
                                    <a:schemeClr val="tx1"/>
                                  </a:solidFill>
                                  <a:latin typeface="Cambria Math"/>
                                </a:rPr>
                                <m:t>+</m:t>
                              </m:r>
                              <m:acc>
                                <m:accPr>
                                  <m:chr m:val="̅"/>
                                  <m:ctrlPr>
                                    <a:rPr lang="en-US" sz="1400" b="1" i="1" smtClean="0">
                                      <a:solidFill>
                                        <a:schemeClr val="tx1"/>
                                      </a:solidFill>
                                      <a:latin typeface="Cambria Math"/>
                                    </a:rPr>
                                  </m:ctrlPr>
                                </m:accPr>
                                <m:e>
                                  <m:sSup>
                                    <m:sSupPr>
                                      <m:ctrlPr>
                                        <a:rPr lang="en-US" sz="1400" b="1" i="1" smtClean="0">
                                          <a:solidFill>
                                            <a:schemeClr val="tx1"/>
                                          </a:solidFill>
                                          <a:latin typeface="Cambria Math"/>
                                        </a:rPr>
                                      </m:ctrlPr>
                                    </m:sSupPr>
                                    <m:e>
                                      <m:d>
                                        <m:dPr>
                                          <m:ctrlPr>
                                            <a:rPr lang="en-US" sz="1400" b="1" i="1" smtClean="0">
                                              <a:solidFill>
                                                <a:schemeClr val="tx1"/>
                                              </a:solidFill>
                                              <a:latin typeface="Cambria Math"/>
                                            </a:rPr>
                                          </m:ctrlPr>
                                        </m:dPr>
                                        <m:e>
                                          <m:sSub>
                                            <m:sSubPr>
                                              <m:ctrlPr>
                                                <a:rPr lang="en-US" sz="1400" b="1" i="1" smtClean="0">
                                                  <a:solidFill>
                                                    <a:schemeClr val="tx1"/>
                                                  </a:solidFill>
                                                  <a:latin typeface="Cambria Math"/>
                                                </a:rPr>
                                              </m:ctrlPr>
                                            </m:sSubPr>
                                            <m:e>
                                              <m:r>
                                                <a:rPr lang="en-US" sz="1400" b="1">
                                                  <a:solidFill>
                                                    <a:schemeClr val="tx1"/>
                                                  </a:solidFill>
                                                  <a:latin typeface="Cambria Math"/>
                                                </a:rPr>
                                                <m:t>𝐯</m:t>
                                              </m:r>
                                            </m:e>
                                            <m:sub>
                                              <m:r>
                                                <a:rPr lang="en-US" sz="1400" b="1" i="0" smtClean="0">
                                                  <a:solidFill>
                                                    <a:schemeClr val="tx1"/>
                                                  </a:solidFill>
                                                  <a:latin typeface="Cambria Math"/>
                                                </a:rPr>
                                                <m:t>𝐧𝟐</m:t>
                                              </m:r>
                                            </m:sub>
                                          </m:sSub>
                                          <m:r>
                                            <a:rPr lang="en-US" sz="1400" b="1" i="1" smtClean="0">
                                              <a:solidFill>
                                                <a:schemeClr val="tx1"/>
                                              </a:solidFill>
                                              <a:latin typeface="Cambria Math"/>
                                            </a:rPr>
                                            <m:t>+</m:t>
                                          </m:r>
                                          <m:sSub>
                                            <m:sSubPr>
                                              <m:ctrlPr>
                                                <a:rPr lang="en-US" sz="1400" b="1" i="1" smtClean="0">
                                                  <a:solidFill>
                                                    <a:schemeClr val="tx1"/>
                                                  </a:solidFill>
                                                  <a:latin typeface="Cambria Math"/>
                                                </a:rPr>
                                              </m:ctrlPr>
                                            </m:sSubPr>
                                            <m:e>
                                              <m:r>
                                                <a:rPr lang="en-US" sz="1400" b="1" i="0" smtClean="0">
                                                  <a:solidFill>
                                                    <a:schemeClr val="tx1"/>
                                                  </a:solidFill>
                                                  <a:latin typeface="Cambria Math"/>
                                                </a:rPr>
                                                <m:t>𝐢</m:t>
                                              </m:r>
                                            </m:e>
                                            <m:sub>
                                              <m:r>
                                                <a:rPr lang="en-US" sz="1400" b="1" i="0" smtClean="0">
                                                  <a:solidFill>
                                                    <a:schemeClr val="tx1"/>
                                                  </a:solidFill>
                                                  <a:latin typeface="Cambria Math"/>
                                                </a:rPr>
                                                <m:t>𝐧𝟐</m:t>
                                              </m:r>
                                            </m:sub>
                                          </m:sSub>
                                          <m:sSub>
                                            <m:sSubPr>
                                              <m:ctrlPr>
                                                <a:rPr lang="en-US" sz="1400" b="1" i="1" smtClean="0">
                                                  <a:solidFill>
                                                    <a:schemeClr val="tx1"/>
                                                  </a:solidFill>
                                                  <a:latin typeface="Cambria Math"/>
                                                  <a:ea typeface="Cambria Math"/>
                                                </a:rPr>
                                              </m:ctrlPr>
                                            </m:sSubPr>
                                            <m:e>
                                              <m:r>
                                                <a:rPr lang="en-US" sz="1400" b="1" i="0" smtClean="0">
                                                  <a:solidFill>
                                                    <a:schemeClr val="tx1"/>
                                                  </a:solidFill>
                                                  <a:latin typeface="Cambria Math"/>
                                                  <a:ea typeface="Cambria Math"/>
                                                </a:rPr>
                                                <m:t>𝐑</m:t>
                                              </m:r>
                                            </m:e>
                                            <m:sub>
                                              <m:r>
                                                <a:rPr lang="en-US" sz="1400" b="1" i="0" smtClean="0">
                                                  <a:solidFill>
                                                    <a:schemeClr val="tx1"/>
                                                  </a:solidFill>
                                                  <a:latin typeface="Cambria Math"/>
                                                  <a:ea typeface="Cambria Math"/>
                                                </a:rPr>
                                                <m:t>𝐨𝐮𝐭𝟏</m:t>
                                              </m:r>
                                            </m:sub>
                                          </m:sSub>
                                        </m:e>
                                      </m:d>
                                    </m:e>
                                    <m:sup>
                                      <m:r>
                                        <a:rPr lang="en-US" sz="1400" b="1" i="1" smtClean="0">
                                          <a:solidFill>
                                            <a:schemeClr val="tx1"/>
                                          </a:solidFill>
                                          <a:latin typeface="Cambria Math"/>
                                        </a:rPr>
                                        <m:t>𝟐</m:t>
                                      </m:r>
                                    </m:sup>
                                  </m:sSup>
                                </m:e>
                              </m:acc>
                            </m:e>
                          </m:d>
                        </m:num>
                        <m:den>
                          <m:sSup>
                            <m:sSupPr>
                              <m:ctrlPr>
                                <a:rPr lang="en-US" sz="1400" b="1" i="1" smtClean="0">
                                  <a:solidFill>
                                    <a:schemeClr val="tx1"/>
                                  </a:solidFill>
                                  <a:latin typeface="Cambria Math"/>
                                </a:rPr>
                              </m:ctrlPr>
                            </m:sSupPr>
                            <m:e>
                              <m:d>
                                <m:dPr>
                                  <m:ctrlPr>
                                    <a:rPr lang="en-US" sz="1400" b="1" i="1" smtClean="0">
                                      <a:solidFill>
                                        <a:schemeClr val="tx1"/>
                                      </a:solidFill>
                                      <a:latin typeface="Cambria Math"/>
                                    </a:rPr>
                                  </m:ctrlPr>
                                </m:dPr>
                                <m:e>
                                  <m:f>
                                    <m:fPr>
                                      <m:ctrlPr>
                                        <a:rPr lang="en-US" sz="1400" b="1" i="1" smtClean="0">
                                          <a:solidFill>
                                            <a:schemeClr val="tx1"/>
                                          </a:solidFill>
                                          <a:latin typeface="Cambria Math"/>
                                        </a:rPr>
                                      </m:ctrlPr>
                                    </m:fPr>
                                    <m:num>
                                      <m:sSub>
                                        <m:sSubPr>
                                          <m:ctrlPr>
                                            <a:rPr lang="en-US" sz="1400" b="1" i="1">
                                              <a:solidFill>
                                                <a:schemeClr val="tx1"/>
                                              </a:solidFill>
                                              <a:latin typeface="Cambria Math"/>
                                              <a:ea typeface="Cambria Math"/>
                                            </a:rPr>
                                          </m:ctrlPr>
                                        </m:sSubPr>
                                        <m:e>
                                          <m:r>
                                            <a:rPr lang="en-US" sz="1400" b="1">
                                              <a:solidFill>
                                                <a:schemeClr val="tx1"/>
                                              </a:solidFill>
                                              <a:latin typeface="Cambria Math"/>
                                              <a:ea typeface="Cambria Math"/>
                                            </a:rPr>
                                            <m:t>𝐑</m:t>
                                          </m:r>
                                        </m:e>
                                        <m:sub>
                                          <m:r>
                                            <a:rPr lang="en-US" sz="1400" b="1">
                                              <a:solidFill>
                                                <a:schemeClr val="tx1"/>
                                              </a:solidFill>
                                              <a:latin typeface="Cambria Math"/>
                                              <a:ea typeface="Cambria Math"/>
                                            </a:rPr>
                                            <m:t>𝐢𝐧𝟐</m:t>
                                          </m:r>
                                        </m:sub>
                                      </m:sSub>
                                    </m:num>
                                    <m:den>
                                      <m:sSub>
                                        <m:sSubPr>
                                          <m:ctrlPr>
                                            <a:rPr lang="en-US" sz="1400" b="1" i="1">
                                              <a:solidFill>
                                                <a:schemeClr val="tx1"/>
                                              </a:solidFill>
                                              <a:latin typeface="Cambria Math"/>
                                              <a:ea typeface="Cambria Math"/>
                                            </a:rPr>
                                          </m:ctrlPr>
                                        </m:sSubPr>
                                        <m:e>
                                          <m:sSub>
                                            <m:sSubPr>
                                              <m:ctrlPr>
                                                <a:rPr lang="en-US" sz="1400" b="1" i="1">
                                                  <a:solidFill>
                                                    <a:schemeClr val="tx1"/>
                                                  </a:solidFill>
                                                  <a:latin typeface="Cambria Math"/>
                                                  <a:ea typeface="Cambria Math"/>
                                                </a:rPr>
                                              </m:ctrlPr>
                                            </m:sSubPr>
                                            <m:e>
                                              <m:r>
                                                <a:rPr lang="en-US" sz="1400" b="1">
                                                  <a:solidFill>
                                                    <a:schemeClr val="tx1"/>
                                                  </a:solidFill>
                                                  <a:latin typeface="Cambria Math"/>
                                                  <a:ea typeface="Cambria Math"/>
                                                </a:rPr>
                                                <m:t>𝐑</m:t>
                                              </m:r>
                                            </m:e>
                                            <m:sub>
                                              <m:r>
                                                <a:rPr lang="en-US" sz="1400" b="1">
                                                  <a:solidFill>
                                                    <a:schemeClr val="tx1"/>
                                                  </a:solidFill>
                                                  <a:latin typeface="Cambria Math"/>
                                                  <a:ea typeface="Cambria Math"/>
                                                </a:rPr>
                                                <m:t>𝐨𝐮𝐭𝟏</m:t>
                                              </m:r>
                                            </m:sub>
                                          </m:sSub>
                                          <m:r>
                                            <a:rPr lang="en-US" sz="1400" b="1">
                                              <a:solidFill>
                                                <a:schemeClr val="tx1"/>
                                              </a:solidFill>
                                              <a:latin typeface="Cambria Math"/>
                                              <a:ea typeface="Cambria Math"/>
                                            </a:rPr>
                                            <m:t>+</m:t>
                                          </m:r>
                                          <m:r>
                                            <a:rPr lang="en-US" sz="1400" b="1">
                                              <a:solidFill>
                                                <a:schemeClr val="tx1"/>
                                              </a:solidFill>
                                              <a:latin typeface="Cambria Math"/>
                                              <a:ea typeface="Cambria Math"/>
                                            </a:rPr>
                                            <m:t>𝐑</m:t>
                                          </m:r>
                                        </m:e>
                                        <m:sub>
                                          <m:r>
                                            <a:rPr lang="en-US" sz="1400" b="1">
                                              <a:solidFill>
                                                <a:schemeClr val="tx1"/>
                                              </a:solidFill>
                                              <a:latin typeface="Cambria Math"/>
                                              <a:ea typeface="Cambria Math"/>
                                            </a:rPr>
                                            <m:t>𝐢𝐧𝟐</m:t>
                                          </m:r>
                                        </m:sub>
                                      </m:sSub>
                                    </m:den>
                                  </m:f>
                                </m:e>
                              </m:d>
                            </m:e>
                            <m:sup>
                              <m:r>
                                <a:rPr lang="en-US" sz="1400" b="1" i="1" smtClean="0">
                                  <a:solidFill>
                                    <a:schemeClr val="tx1"/>
                                  </a:solidFill>
                                  <a:latin typeface="Cambria Math"/>
                                </a:rPr>
                                <m:t>𝟐</m:t>
                              </m:r>
                            </m:sup>
                          </m:sSup>
                          <m:sSup>
                            <m:sSupPr>
                              <m:ctrlPr>
                                <a:rPr lang="en-US" sz="1400" b="1" i="1" smtClean="0">
                                  <a:solidFill>
                                    <a:schemeClr val="tx1"/>
                                  </a:solidFill>
                                  <a:latin typeface="Cambria Math"/>
                                  <a:ea typeface="Cambria Math"/>
                                </a:rPr>
                              </m:ctrlPr>
                            </m:sSupPr>
                            <m:e>
                              <m:sSub>
                                <m:sSubPr>
                                  <m:ctrlPr>
                                    <a:rPr lang="en-US" sz="1400" b="1" i="1" smtClean="0">
                                      <a:solidFill>
                                        <a:schemeClr val="tx1"/>
                                      </a:solidFill>
                                      <a:latin typeface="Cambria Math"/>
                                    </a:rPr>
                                  </m:ctrlPr>
                                </m:sSubPr>
                                <m:e>
                                  <m:r>
                                    <a:rPr lang="en-US" sz="1400" b="1">
                                      <a:solidFill>
                                        <a:schemeClr val="tx1"/>
                                      </a:solidFill>
                                      <a:latin typeface="Cambria Math"/>
                                    </a:rPr>
                                    <m:t>𝐀</m:t>
                                  </m:r>
                                </m:e>
                                <m:sub>
                                  <m:r>
                                    <a:rPr lang="en-US" sz="1400" b="1">
                                      <a:solidFill>
                                        <a:schemeClr val="tx1"/>
                                      </a:solidFill>
                                      <a:latin typeface="Cambria Math"/>
                                    </a:rPr>
                                    <m:t>𝐯𝟏</m:t>
                                  </m:r>
                                </m:sub>
                              </m:sSub>
                            </m:e>
                            <m:sup>
                              <m:r>
                                <a:rPr lang="en-US" sz="1400" b="1" i="1" smtClean="0">
                                  <a:solidFill>
                                    <a:schemeClr val="tx1"/>
                                  </a:solidFill>
                                  <a:latin typeface="Cambria Math"/>
                                  <a:ea typeface="Cambria Math"/>
                                </a:rPr>
                                <m:t>𝟐</m:t>
                              </m:r>
                            </m:sup>
                          </m:sSup>
                          <m:sSup>
                            <m:sSupPr>
                              <m:ctrlPr>
                                <a:rPr lang="en-US" sz="1400" b="1" i="1" smtClean="0">
                                  <a:solidFill>
                                    <a:schemeClr val="tx1"/>
                                  </a:solidFill>
                                  <a:latin typeface="Cambria Math"/>
                                </a:rPr>
                              </m:ctrlPr>
                            </m:sSupPr>
                            <m:e>
                              <m:d>
                                <m:dPr>
                                  <m:ctrlPr>
                                    <a:rPr lang="en-US" sz="1400" b="1" i="1" smtClean="0">
                                      <a:solidFill>
                                        <a:schemeClr val="tx1"/>
                                      </a:solidFill>
                                      <a:latin typeface="Cambria Math"/>
                                    </a:rPr>
                                  </m:ctrlPr>
                                </m:dPr>
                                <m:e>
                                  <m:f>
                                    <m:fPr>
                                      <m:ctrlPr>
                                        <a:rPr lang="en-US" sz="1400" b="1" i="1" smtClean="0">
                                          <a:solidFill>
                                            <a:schemeClr val="tx1"/>
                                          </a:solidFill>
                                          <a:latin typeface="Cambria Math"/>
                                        </a:rPr>
                                      </m:ctrlPr>
                                    </m:fPr>
                                    <m:num>
                                      <m:sSub>
                                        <m:sSubPr>
                                          <m:ctrlPr>
                                            <a:rPr lang="en-US" sz="1400" b="1" i="1" smtClean="0">
                                              <a:solidFill>
                                                <a:schemeClr val="tx1"/>
                                              </a:solidFill>
                                              <a:latin typeface="Cambria Math"/>
                                              <a:ea typeface="Cambria Math"/>
                                            </a:rPr>
                                          </m:ctrlPr>
                                        </m:sSubPr>
                                        <m:e>
                                          <m:r>
                                            <a:rPr lang="en-US" sz="1400" b="1" i="0" smtClean="0">
                                              <a:solidFill>
                                                <a:schemeClr val="tx1"/>
                                              </a:solidFill>
                                              <a:latin typeface="Cambria Math"/>
                                              <a:ea typeface="Cambria Math"/>
                                            </a:rPr>
                                            <m:t>𝐑</m:t>
                                          </m:r>
                                        </m:e>
                                        <m:sub>
                                          <m:r>
                                            <a:rPr lang="en-US" sz="1400" b="1" i="0" smtClean="0">
                                              <a:solidFill>
                                                <a:schemeClr val="tx1"/>
                                              </a:solidFill>
                                              <a:latin typeface="Cambria Math"/>
                                              <a:ea typeface="Cambria Math"/>
                                            </a:rPr>
                                            <m:t>𝐢𝐧𝟏</m:t>
                                          </m:r>
                                        </m:sub>
                                      </m:sSub>
                                    </m:num>
                                    <m:den>
                                      <m:sSub>
                                        <m:sSubPr>
                                          <m:ctrlPr>
                                            <a:rPr lang="en-US" sz="1400" b="1" i="1" smtClean="0">
                                              <a:solidFill>
                                                <a:schemeClr val="tx1"/>
                                              </a:solidFill>
                                              <a:latin typeface="Cambria Math"/>
                                              <a:ea typeface="Cambria Math"/>
                                            </a:rPr>
                                          </m:ctrlPr>
                                        </m:sSubPr>
                                        <m:e>
                                          <m:sSub>
                                            <m:sSubPr>
                                              <m:ctrlPr>
                                                <a:rPr lang="en-US" sz="1400" b="1" i="1" smtClean="0">
                                                  <a:solidFill>
                                                    <a:schemeClr val="tx1"/>
                                                  </a:solidFill>
                                                  <a:latin typeface="Cambria Math"/>
                                                  <a:ea typeface="Cambria Math"/>
                                                </a:rPr>
                                              </m:ctrlPr>
                                            </m:sSubPr>
                                            <m:e>
                                              <m:r>
                                                <a:rPr lang="en-US" sz="1400" b="1" i="0" smtClean="0">
                                                  <a:solidFill>
                                                    <a:schemeClr val="tx1"/>
                                                  </a:solidFill>
                                                  <a:latin typeface="Cambria Math"/>
                                                  <a:ea typeface="Cambria Math"/>
                                                </a:rPr>
                                                <m:t>𝐑</m:t>
                                              </m:r>
                                            </m:e>
                                            <m:sub>
                                              <m:r>
                                                <a:rPr lang="en-US" sz="1400" b="1" i="0" smtClean="0">
                                                  <a:solidFill>
                                                    <a:schemeClr val="tx1"/>
                                                  </a:solidFill>
                                                  <a:latin typeface="Cambria Math"/>
                                                  <a:ea typeface="Cambria Math"/>
                                                </a:rPr>
                                                <m:t>𝐬</m:t>
                                              </m:r>
                                            </m:sub>
                                          </m:sSub>
                                          <m:r>
                                            <a:rPr lang="en-US" sz="1400" b="1" i="0" smtClean="0">
                                              <a:solidFill>
                                                <a:schemeClr val="tx1"/>
                                              </a:solidFill>
                                              <a:latin typeface="Cambria Math"/>
                                              <a:ea typeface="Cambria Math"/>
                                            </a:rPr>
                                            <m:t>+</m:t>
                                          </m:r>
                                          <m:r>
                                            <a:rPr lang="en-US" sz="1400" b="1" i="0" smtClean="0">
                                              <a:solidFill>
                                                <a:schemeClr val="tx1"/>
                                              </a:solidFill>
                                              <a:latin typeface="Cambria Math"/>
                                              <a:ea typeface="Cambria Math"/>
                                            </a:rPr>
                                            <m:t>𝐑</m:t>
                                          </m:r>
                                        </m:e>
                                        <m:sub>
                                          <m:r>
                                            <a:rPr lang="en-US" sz="1400" b="1" i="0" smtClean="0">
                                              <a:solidFill>
                                                <a:schemeClr val="tx1"/>
                                              </a:solidFill>
                                              <a:latin typeface="Cambria Math"/>
                                              <a:ea typeface="Cambria Math"/>
                                            </a:rPr>
                                            <m:t>𝐢𝐧𝟏</m:t>
                                          </m:r>
                                        </m:sub>
                                      </m:sSub>
                                    </m:den>
                                  </m:f>
                                </m:e>
                              </m:d>
                            </m:e>
                            <m:sup>
                              <m:r>
                                <a:rPr lang="en-US" sz="1400" b="1" i="1" smtClean="0">
                                  <a:solidFill>
                                    <a:schemeClr val="tx1"/>
                                  </a:solidFill>
                                  <a:latin typeface="Cambria Math"/>
                                </a:rPr>
                                <m:t>𝟐</m:t>
                              </m:r>
                            </m:sup>
                          </m:sSup>
                          <m:acc>
                            <m:accPr>
                              <m:chr m:val="̅"/>
                              <m:ctrlPr>
                                <a:rPr lang="en-US" sz="1400" b="1" i="1" smtClean="0">
                                  <a:solidFill>
                                    <a:schemeClr val="tx1"/>
                                  </a:solidFill>
                                  <a:latin typeface="Cambria Math"/>
                                </a:rPr>
                              </m:ctrlPr>
                            </m:accPr>
                            <m:e>
                              <m:sSup>
                                <m:sSupPr>
                                  <m:ctrlPr>
                                    <a:rPr lang="en-US" sz="1400" b="1" i="1" smtClean="0">
                                      <a:solidFill>
                                        <a:schemeClr val="tx1"/>
                                      </a:solidFill>
                                      <a:latin typeface="Cambria Math"/>
                                    </a:rPr>
                                  </m:ctrlPr>
                                </m:sSupPr>
                                <m:e>
                                  <m:sSub>
                                    <m:sSubPr>
                                      <m:ctrlPr>
                                        <a:rPr lang="en-US" sz="1400" b="1" i="1" smtClean="0">
                                          <a:solidFill>
                                            <a:schemeClr val="tx1"/>
                                          </a:solidFill>
                                          <a:latin typeface="Cambria Math"/>
                                        </a:rPr>
                                      </m:ctrlPr>
                                    </m:sSubPr>
                                    <m:e>
                                      <m:r>
                                        <a:rPr lang="en-US" sz="1400" b="1">
                                          <a:solidFill>
                                            <a:schemeClr val="tx1"/>
                                          </a:solidFill>
                                          <a:latin typeface="Cambria Math"/>
                                        </a:rPr>
                                        <m:t>𝐯</m:t>
                                      </m:r>
                                    </m:e>
                                    <m:sub>
                                      <m:r>
                                        <a:rPr lang="en-US" sz="1400" b="1" i="0" smtClean="0">
                                          <a:solidFill>
                                            <a:schemeClr val="tx1"/>
                                          </a:solidFill>
                                          <a:latin typeface="Cambria Math"/>
                                        </a:rPr>
                                        <m:t>𝐑𝐬</m:t>
                                      </m:r>
                                    </m:sub>
                                  </m:sSub>
                                </m:e>
                                <m:sup>
                                  <m:r>
                                    <a:rPr lang="en-US" sz="1400" b="1" i="1" smtClean="0">
                                      <a:solidFill>
                                        <a:schemeClr val="tx1"/>
                                      </a:solidFill>
                                      <a:latin typeface="Cambria Math"/>
                                    </a:rPr>
                                    <m:t>𝟐</m:t>
                                  </m:r>
                                </m:sup>
                              </m:sSup>
                            </m:e>
                          </m:acc>
                        </m:den>
                      </m:f>
                    </m:oMath>
                  </m:oMathPara>
                </a14:m>
                <a:endParaRPr lang="en-US" sz="1600" b="1" dirty="0" smtClean="0">
                  <a:solidFill>
                    <a:schemeClr val="tx1"/>
                  </a:solidFill>
                  <a:ea typeface="Cambria Math"/>
                </a:endParaRPr>
              </a:p>
            </p:txBody>
          </p:sp>
        </mc:Choice>
        <mc:Fallback xmlns="">
          <p:sp>
            <p:nvSpPr>
              <p:cNvPr id="32" name="TextBox 31"/>
              <p:cNvSpPr txBox="1">
                <a:spLocks noRot="1" noChangeAspect="1" noMove="1" noResize="1" noEditPoints="1" noAdjustHandles="1" noChangeArrowheads="1" noChangeShapeType="1" noTextEdit="1"/>
              </p:cNvSpPr>
              <p:nvPr/>
            </p:nvSpPr>
            <p:spPr>
              <a:xfrm>
                <a:off x="990600" y="3832617"/>
                <a:ext cx="7848600" cy="1807611"/>
              </a:xfrm>
              <a:prstGeom prst="rect">
                <a:avLst/>
              </a:prstGeom>
              <a:blipFill rotWithShape="1">
                <a:blip r:embed="rId4"/>
                <a:stretch>
                  <a:fillRect l="-466"/>
                </a:stretch>
              </a:blipFill>
            </p:spPr>
            <p:txBody>
              <a:bodyPr/>
              <a:lstStyle/>
              <a:p>
                <a:r>
                  <a:rPr lang="en-US">
                    <a:noFill/>
                  </a:rPr>
                  <a:t> </a:t>
                </a:r>
              </a:p>
            </p:txBody>
          </p:sp>
        </mc:Fallback>
      </mc:AlternateContent>
      <p:sp>
        <p:nvSpPr>
          <p:cNvPr id="5" name="Slide Number Placeholder 4"/>
          <p:cNvSpPr>
            <a:spLocks noGrp="1"/>
          </p:cNvSpPr>
          <p:nvPr>
            <p:ph type="sldNum" sz="quarter" idx="11"/>
          </p:nvPr>
        </p:nvSpPr>
        <p:spPr/>
        <p:txBody>
          <a:bodyPr/>
          <a:lstStyle/>
          <a:p>
            <a:pPr>
              <a:defRPr/>
            </a:pPr>
            <a:fld id="{18299DBC-902B-41D7-A3A4-44EB87A37C73}" type="slidenum">
              <a:rPr lang="en-US" smtClean="0"/>
              <a:pPr>
                <a:defRPr/>
              </a:pPr>
              <a:t>75</a:t>
            </a:fld>
            <a:endParaRPr lang="en-US"/>
          </a:p>
        </p:txBody>
      </p:sp>
    </p:spTree>
    <p:extLst>
      <p:ext uri="{BB962C8B-B14F-4D97-AF65-F5344CB8AC3E}">
        <p14:creationId xmlns:p14="http://schemas.microsoft.com/office/powerpoint/2010/main" val="121948949"/>
      </p:ext>
    </p:extLst>
  </p:cSld>
  <p:clrMapOvr>
    <a:masterClrMapping/>
  </p:clrMapOvr>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reeform 11"/>
          <p:cNvSpPr/>
          <p:nvPr/>
        </p:nvSpPr>
        <p:spPr>
          <a:xfrm>
            <a:off x="1696995" y="4975643"/>
            <a:ext cx="839000" cy="164768"/>
          </a:xfrm>
          <a:custGeom>
            <a:avLst/>
            <a:gdLst>
              <a:gd name="connsiteX0" fmla="*/ 790832 w 839000"/>
              <a:gd name="connsiteY0" fmla="*/ 164768 h 164768"/>
              <a:gd name="connsiteX1" fmla="*/ 255373 w 839000"/>
              <a:gd name="connsiteY1" fmla="*/ 156530 h 164768"/>
              <a:gd name="connsiteX2" fmla="*/ 164756 w 839000"/>
              <a:gd name="connsiteY2" fmla="*/ 148292 h 164768"/>
              <a:gd name="connsiteX3" fmla="*/ 57664 w 839000"/>
              <a:gd name="connsiteY3" fmla="*/ 140054 h 164768"/>
              <a:gd name="connsiteX4" fmla="*/ 32951 w 839000"/>
              <a:gd name="connsiteY4" fmla="*/ 131816 h 164768"/>
              <a:gd name="connsiteX5" fmla="*/ 0 w 839000"/>
              <a:gd name="connsiteY5" fmla="*/ 82389 h 164768"/>
              <a:gd name="connsiteX6" fmla="*/ 8237 w 839000"/>
              <a:gd name="connsiteY6" fmla="*/ 8249 h 164768"/>
              <a:gd name="connsiteX7" fmla="*/ 32951 w 839000"/>
              <a:gd name="connsiteY7" fmla="*/ 11 h 164768"/>
              <a:gd name="connsiteX8" fmla="*/ 790832 w 839000"/>
              <a:gd name="connsiteY8" fmla="*/ 16487 h 164768"/>
              <a:gd name="connsiteX9" fmla="*/ 815546 w 839000"/>
              <a:gd name="connsiteY9" fmla="*/ 24725 h 164768"/>
              <a:gd name="connsiteX10" fmla="*/ 823783 w 839000"/>
              <a:gd name="connsiteY10" fmla="*/ 49438 h 164768"/>
              <a:gd name="connsiteX11" fmla="*/ 815546 w 839000"/>
              <a:gd name="connsiteY11" fmla="*/ 148292 h 164768"/>
              <a:gd name="connsiteX12" fmla="*/ 790832 w 839000"/>
              <a:gd name="connsiteY12" fmla="*/ 164768 h 16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000" h="164768">
                <a:moveTo>
                  <a:pt x="790832" y="164768"/>
                </a:moveTo>
                <a:lnTo>
                  <a:pt x="255373" y="156530"/>
                </a:lnTo>
                <a:cubicBezTo>
                  <a:pt x="225053" y="155732"/>
                  <a:pt x="194981" y="150811"/>
                  <a:pt x="164756" y="148292"/>
                </a:cubicBezTo>
                <a:lnTo>
                  <a:pt x="57664" y="140054"/>
                </a:lnTo>
                <a:cubicBezTo>
                  <a:pt x="49426" y="137308"/>
                  <a:pt x="39091" y="137956"/>
                  <a:pt x="32951" y="131816"/>
                </a:cubicBezTo>
                <a:cubicBezTo>
                  <a:pt x="18950" y="117814"/>
                  <a:pt x="0" y="82389"/>
                  <a:pt x="0" y="82389"/>
                </a:cubicBezTo>
                <a:cubicBezTo>
                  <a:pt x="2746" y="57676"/>
                  <a:pt x="-998" y="31336"/>
                  <a:pt x="8237" y="8249"/>
                </a:cubicBezTo>
                <a:cubicBezTo>
                  <a:pt x="11462" y="186"/>
                  <a:pt x="24268" y="-80"/>
                  <a:pt x="32951" y="11"/>
                </a:cubicBezTo>
                <a:cubicBezTo>
                  <a:pt x="285624" y="2671"/>
                  <a:pt x="790832" y="16487"/>
                  <a:pt x="790832" y="16487"/>
                </a:cubicBezTo>
                <a:cubicBezTo>
                  <a:pt x="799070" y="19233"/>
                  <a:pt x="809406" y="18585"/>
                  <a:pt x="815546" y="24725"/>
                </a:cubicBezTo>
                <a:cubicBezTo>
                  <a:pt x="821686" y="30865"/>
                  <a:pt x="823783" y="40755"/>
                  <a:pt x="823783" y="49438"/>
                </a:cubicBezTo>
                <a:cubicBezTo>
                  <a:pt x="823783" y="82504"/>
                  <a:pt x="824066" y="116343"/>
                  <a:pt x="815546" y="148292"/>
                </a:cubicBezTo>
                <a:cubicBezTo>
                  <a:pt x="812544" y="159549"/>
                  <a:pt x="884194" y="163395"/>
                  <a:pt x="790832" y="164768"/>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2347784" y="4036541"/>
            <a:ext cx="551935" cy="360804"/>
          </a:xfrm>
          <a:custGeom>
            <a:avLst/>
            <a:gdLst>
              <a:gd name="connsiteX0" fmla="*/ 477794 w 551935"/>
              <a:gd name="connsiteY0" fmla="*/ 321275 h 360804"/>
              <a:gd name="connsiteX1" fmla="*/ 428367 w 551935"/>
              <a:gd name="connsiteY1" fmla="*/ 345989 h 360804"/>
              <a:gd name="connsiteX2" fmla="*/ 181232 w 551935"/>
              <a:gd name="connsiteY2" fmla="*/ 345989 h 360804"/>
              <a:gd name="connsiteX3" fmla="*/ 148281 w 551935"/>
              <a:gd name="connsiteY3" fmla="*/ 337751 h 360804"/>
              <a:gd name="connsiteX4" fmla="*/ 98854 w 551935"/>
              <a:gd name="connsiteY4" fmla="*/ 321275 h 360804"/>
              <a:gd name="connsiteX5" fmla="*/ 57665 w 551935"/>
              <a:gd name="connsiteY5" fmla="*/ 271848 h 360804"/>
              <a:gd name="connsiteX6" fmla="*/ 49427 w 551935"/>
              <a:gd name="connsiteY6" fmla="*/ 247135 h 360804"/>
              <a:gd name="connsiteX7" fmla="*/ 32951 w 551935"/>
              <a:gd name="connsiteY7" fmla="*/ 222421 h 360804"/>
              <a:gd name="connsiteX8" fmla="*/ 16475 w 551935"/>
              <a:gd name="connsiteY8" fmla="*/ 172994 h 360804"/>
              <a:gd name="connsiteX9" fmla="*/ 8238 w 551935"/>
              <a:gd name="connsiteY9" fmla="*/ 148281 h 360804"/>
              <a:gd name="connsiteX10" fmla="*/ 0 w 551935"/>
              <a:gd name="connsiteY10" fmla="*/ 123567 h 360804"/>
              <a:gd name="connsiteX11" fmla="*/ 8238 w 551935"/>
              <a:gd name="connsiteY11" fmla="*/ 49427 h 360804"/>
              <a:gd name="connsiteX12" fmla="*/ 205946 w 551935"/>
              <a:gd name="connsiteY12" fmla="*/ 8237 h 360804"/>
              <a:gd name="connsiteX13" fmla="*/ 395416 w 551935"/>
              <a:gd name="connsiteY13" fmla="*/ 0 h 360804"/>
              <a:gd name="connsiteX14" fmla="*/ 469557 w 551935"/>
              <a:gd name="connsiteY14" fmla="*/ 8237 h 360804"/>
              <a:gd name="connsiteX15" fmla="*/ 518984 w 551935"/>
              <a:gd name="connsiteY15" fmla="*/ 49427 h 360804"/>
              <a:gd name="connsiteX16" fmla="*/ 535459 w 551935"/>
              <a:gd name="connsiteY16" fmla="*/ 74140 h 360804"/>
              <a:gd name="connsiteX17" fmla="*/ 551935 w 551935"/>
              <a:gd name="connsiteY17" fmla="*/ 123567 h 360804"/>
              <a:gd name="connsiteX18" fmla="*/ 543697 w 551935"/>
              <a:gd name="connsiteY18" fmla="*/ 255373 h 360804"/>
              <a:gd name="connsiteX19" fmla="*/ 502508 w 551935"/>
              <a:gd name="connsiteY19" fmla="*/ 288324 h 360804"/>
              <a:gd name="connsiteX20" fmla="*/ 477794 w 551935"/>
              <a:gd name="connsiteY20" fmla="*/ 321275 h 360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51935" h="360804">
                <a:moveTo>
                  <a:pt x="477794" y="321275"/>
                </a:moveTo>
                <a:cubicBezTo>
                  <a:pt x="465437" y="330886"/>
                  <a:pt x="445200" y="338508"/>
                  <a:pt x="428367" y="345989"/>
                </a:cubicBezTo>
                <a:cubicBezTo>
                  <a:pt x="355215" y="378502"/>
                  <a:pt x="224833" y="347604"/>
                  <a:pt x="181232" y="345989"/>
                </a:cubicBezTo>
                <a:cubicBezTo>
                  <a:pt x="170248" y="343243"/>
                  <a:pt x="159125" y="341004"/>
                  <a:pt x="148281" y="337751"/>
                </a:cubicBezTo>
                <a:cubicBezTo>
                  <a:pt x="131647" y="332761"/>
                  <a:pt x="98854" y="321275"/>
                  <a:pt x="98854" y="321275"/>
                </a:cubicBezTo>
                <a:cubicBezTo>
                  <a:pt x="80632" y="303053"/>
                  <a:pt x="69136" y="294790"/>
                  <a:pt x="57665" y="271848"/>
                </a:cubicBezTo>
                <a:cubicBezTo>
                  <a:pt x="53782" y="264081"/>
                  <a:pt x="53310" y="254902"/>
                  <a:pt x="49427" y="247135"/>
                </a:cubicBezTo>
                <a:cubicBezTo>
                  <a:pt x="44999" y="238279"/>
                  <a:pt x="36972" y="231468"/>
                  <a:pt x="32951" y="222421"/>
                </a:cubicBezTo>
                <a:cubicBezTo>
                  <a:pt x="25898" y="206551"/>
                  <a:pt x="21967" y="189470"/>
                  <a:pt x="16475" y="172994"/>
                </a:cubicBezTo>
                <a:lnTo>
                  <a:pt x="8238" y="148281"/>
                </a:lnTo>
                <a:lnTo>
                  <a:pt x="0" y="123567"/>
                </a:lnTo>
                <a:cubicBezTo>
                  <a:pt x="2746" y="98854"/>
                  <a:pt x="-3551" y="71320"/>
                  <a:pt x="8238" y="49427"/>
                </a:cubicBezTo>
                <a:cubicBezTo>
                  <a:pt x="38949" y="-7607"/>
                  <a:pt x="187656" y="9129"/>
                  <a:pt x="205946" y="8237"/>
                </a:cubicBezTo>
                <a:lnTo>
                  <a:pt x="395416" y="0"/>
                </a:lnTo>
                <a:cubicBezTo>
                  <a:pt x="420130" y="2746"/>
                  <a:pt x="445434" y="2206"/>
                  <a:pt x="469557" y="8237"/>
                </a:cubicBezTo>
                <a:cubicBezTo>
                  <a:pt x="483198" y="11647"/>
                  <a:pt x="511705" y="40692"/>
                  <a:pt x="518984" y="49427"/>
                </a:cubicBezTo>
                <a:cubicBezTo>
                  <a:pt x="525322" y="57033"/>
                  <a:pt x="531438" y="65093"/>
                  <a:pt x="535459" y="74140"/>
                </a:cubicBezTo>
                <a:cubicBezTo>
                  <a:pt x="542512" y="90010"/>
                  <a:pt x="551935" y="123567"/>
                  <a:pt x="551935" y="123567"/>
                </a:cubicBezTo>
                <a:cubicBezTo>
                  <a:pt x="549189" y="167502"/>
                  <a:pt x="550563" y="211891"/>
                  <a:pt x="543697" y="255373"/>
                </a:cubicBezTo>
                <a:cubicBezTo>
                  <a:pt x="538721" y="286887"/>
                  <a:pt x="522303" y="277327"/>
                  <a:pt x="502508" y="288324"/>
                </a:cubicBezTo>
                <a:cubicBezTo>
                  <a:pt x="463013" y="310266"/>
                  <a:pt x="490151" y="311664"/>
                  <a:pt x="477794" y="321275"/>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680519" y="4044778"/>
            <a:ext cx="718580" cy="477795"/>
          </a:xfrm>
          <a:custGeom>
            <a:avLst/>
            <a:gdLst>
              <a:gd name="connsiteX0" fmla="*/ 716692 w 718580"/>
              <a:gd name="connsiteY0" fmla="*/ 205946 h 477795"/>
              <a:gd name="connsiteX1" fmla="*/ 700216 w 718580"/>
              <a:gd name="connsiteY1" fmla="*/ 82379 h 477795"/>
              <a:gd name="connsiteX2" fmla="*/ 691978 w 718580"/>
              <a:gd name="connsiteY2" fmla="*/ 57665 h 477795"/>
              <a:gd name="connsiteX3" fmla="*/ 667265 w 718580"/>
              <a:gd name="connsiteY3" fmla="*/ 41190 h 477795"/>
              <a:gd name="connsiteX4" fmla="*/ 584886 w 718580"/>
              <a:gd name="connsiteY4" fmla="*/ 16476 h 477795"/>
              <a:gd name="connsiteX5" fmla="*/ 453081 w 718580"/>
              <a:gd name="connsiteY5" fmla="*/ 8238 h 477795"/>
              <a:gd name="connsiteX6" fmla="*/ 387178 w 718580"/>
              <a:gd name="connsiteY6" fmla="*/ 0 h 477795"/>
              <a:gd name="connsiteX7" fmla="*/ 156519 w 718580"/>
              <a:gd name="connsiteY7" fmla="*/ 8238 h 477795"/>
              <a:gd name="connsiteX8" fmla="*/ 57665 w 718580"/>
              <a:gd name="connsiteY8" fmla="*/ 57665 h 477795"/>
              <a:gd name="connsiteX9" fmla="*/ 32951 w 718580"/>
              <a:gd name="connsiteY9" fmla="*/ 74141 h 477795"/>
              <a:gd name="connsiteX10" fmla="*/ 16476 w 718580"/>
              <a:gd name="connsiteY10" fmla="*/ 98854 h 477795"/>
              <a:gd name="connsiteX11" fmla="*/ 0 w 718580"/>
              <a:gd name="connsiteY11" fmla="*/ 148281 h 477795"/>
              <a:gd name="connsiteX12" fmla="*/ 16476 w 718580"/>
              <a:gd name="connsiteY12" fmla="*/ 280087 h 477795"/>
              <a:gd name="connsiteX13" fmla="*/ 82378 w 718580"/>
              <a:gd name="connsiteY13" fmla="*/ 337752 h 477795"/>
              <a:gd name="connsiteX14" fmla="*/ 107092 w 718580"/>
              <a:gd name="connsiteY14" fmla="*/ 354227 h 477795"/>
              <a:gd name="connsiteX15" fmla="*/ 156519 w 718580"/>
              <a:gd name="connsiteY15" fmla="*/ 387179 h 477795"/>
              <a:gd name="connsiteX16" fmla="*/ 181232 w 718580"/>
              <a:gd name="connsiteY16" fmla="*/ 395417 h 477795"/>
              <a:gd name="connsiteX17" fmla="*/ 205946 w 718580"/>
              <a:gd name="connsiteY17" fmla="*/ 411892 h 477795"/>
              <a:gd name="connsiteX18" fmla="*/ 255373 w 718580"/>
              <a:gd name="connsiteY18" fmla="*/ 428368 h 477795"/>
              <a:gd name="connsiteX19" fmla="*/ 304800 w 718580"/>
              <a:gd name="connsiteY19" fmla="*/ 444844 h 477795"/>
              <a:gd name="connsiteX20" fmla="*/ 345989 w 718580"/>
              <a:gd name="connsiteY20" fmla="*/ 453081 h 477795"/>
              <a:gd name="connsiteX21" fmla="*/ 469557 w 718580"/>
              <a:gd name="connsiteY21" fmla="*/ 469557 h 477795"/>
              <a:gd name="connsiteX22" fmla="*/ 510746 w 718580"/>
              <a:gd name="connsiteY22" fmla="*/ 477795 h 477795"/>
              <a:gd name="connsiteX23" fmla="*/ 609600 w 718580"/>
              <a:gd name="connsiteY23" fmla="*/ 469557 h 477795"/>
              <a:gd name="connsiteX24" fmla="*/ 659027 w 718580"/>
              <a:gd name="connsiteY24" fmla="*/ 453081 h 477795"/>
              <a:gd name="connsiteX25" fmla="*/ 683740 w 718580"/>
              <a:gd name="connsiteY25" fmla="*/ 428368 h 477795"/>
              <a:gd name="connsiteX26" fmla="*/ 700216 w 718580"/>
              <a:gd name="connsiteY26" fmla="*/ 378941 h 477795"/>
              <a:gd name="connsiteX27" fmla="*/ 716692 w 718580"/>
              <a:gd name="connsiteY27" fmla="*/ 214184 h 477795"/>
              <a:gd name="connsiteX28" fmla="*/ 716692 w 718580"/>
              <a:gd name="connsiteY28" fmla="*/ 205946 h 477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718580" h="477795">
                <a:moveTo>
                  <a:pt x="716692" y="205946"/>
                </a:moveTo>
                <a:cubicBezTo>
                  <a:pt x="713946" y="183978"/>
                  <a:pt x="711591" y="127879"/>
                  <a:pt x="700216" y="82379"/>
                </a:cubicBezTo>
                <a:cubicBezTo>
                  <a:pt x="698110" y="73955"/>
                  <a:pt x="697403" y="64446"/>
                  <a:pt x="691978" y="57665"/>
                </a:cubicBezTo>
                <a:cubicBezTo>
                  <a:pt x="685793" y="49934"/>
                  <a:pt x="676312" y="45211"/>
                  <a:pt x="667265" y="41190"/>
                </a:cubicBezTo>
                <a:cubicBezTo>
                  <a:pt x="659771" y="37859"/>
                  <a:pt x="600347" y="18022"/>
                  <a:pt x="584886" y="16476"/>
                </a:cubicBezTo>
                <a:cubicBezTo>
                  <a:pt x="541084" y="12096"/>
                  <a:pt x="496950" y="11894"/>
                  <a:pt x="453081" y="8238"/>
                </a:cubicBezTo>
                <a:cubicBezTo>
                  <a:pt x="431019" y="6399"/>
                  <a:pt x="409146" y="2746"/>
                  <a:pt x="387178" y="0"/>
                </a:cubicBezTo>
                <a:cubicBezTo>
                  <a:pt x="310292" y="2746"/>
                  <a:pt x="233157" y="1476"/>
                  <a:pt x="156519" y="8238"/>
                </a:cubicBezTo>
                <a:cubicBezTo>
                  <a:pt x="117211" y="11706"/>
                  <a:pt x="88586" y="37051"/>
                  <a:pt x="57665" y="57665"/>
                </a:cubicBezTo>
                <a:lnTo>
                  <a:pt x="32951" y="74141"/>
                </a:lnTo>
                <a:cubicBezTo>
                  <a:pt x="27459" y="82379"/>
                  <a:pt x="20497" y="89807"/>
                  <a:pt x="16476" y="98854"/>
                </a:cubicBezTo>
                <a:cubicBezTo>
                  <a:pt x="9423" y="114724"/>
                  <a:pt x="0" y="148281"/>
                  <a:pt x="0" y="148281"/>
                </a:cubicBezTo>
                <a:cubicBezTo>
                  <a:pt x="1573" y="168726"/>
                  <a:pt x="-1306" y="244523"/>
                  <a:pt x="16476" y="280087"/>
                </a:cubicBezTo>
                <a:cubicBezTo>
                  <a:pt x="33637" y="314411"/>
                  <a:pt x="45309" y="313039"/>
                  <a:pt x="82378" y="337752"/>
                </a:cubicBezTo>
                <a:lnTo>
                  <a:pt x="107092" y="354227"/>
                </a:lnTo>
                <a:lnTo>
                  <a:pt x="156519" y="387179"/>
                </a:lnTo>
                <a:cubicBezTo>
                  <a:pt x="164757" y="389925"/>
                  <a:pt x="173465" y="391534"/>
                  <a:pt x="181232" y="395417"/>
                </a:cubicBezTo>
                <a:cubicBezTo>
                  <a:pt x="190087" y="399845"/>
                  <a:pt x="196899" y="407871"/>
                  <a:pt x="205946" y="411892"/>
                </a:cubicBezTo>
                <a:cubicBezTo>
                  <a:pt x="221816" y="418945"/>
                  <a:pt x="238897" y="422876"/>
                  <a:pt x="255373" y="428368"/>
                </a:cubicBezTo>
                <a:cubicBezTo>
                  <a:pt x="255377" y="428369"/>
                  <a:pt x="304797" y="444843"/>
                  <a:pt x="304800" y="444844"/>
                </a:cubicBezTo>
                <a:cubicBezTo>
                  <a:pt x="318530" y="447590"/>
                  <a:pt x="332150" y="450952"/>
                  <a:pt x="345989" y="453081"/>
                </a:cubicBezTo>
                <a:cubicBezTo>
                  <a:pt x="454201" y="469728"/>
                  <a:pt x="369767" y="452925"/>
                  <a:pt x="469557" y="469557"/>
                </a:cubicBezTo>
                <a:cubicBezTo>
                  <a:pt x="483368" y="471859"/>
                  <a:pt x="497016" y="475049"/>
                  <a:pt x="510746" y="477795"/>
                </a:cubicBezTo>
                <a:cubicBezTo>
                  <a:pt x="543697" y="475049"/>
                  <a:pt x="576984" y="474993"/>
                  <a:pt x="609600" y="469557"/>
                </a:cubicBezTo>
                <a:cubicBezTo>
                  <a:pt x="626731" y="466702"/>
                  <a:pt x="659027" y="453081"/>
                  <a:pt x="659027" y="453081"/>
                </a:cubicBezTo>
                <a:cubicBezTo>
                  <a:pt x="667265" y="444843"/>
                  <a:pt x="678082" y="438552"/>
                  <a:pt x="683740" y="428368"/>
                </a:cubicBezTo>
                <a:cubicBezTo>
                  <a:pt x="692174" y="413187"/>
                  <a:pt x="700216" y="378941"/>
                  <a:pt x="700216" y="378941"/>
                </a:cubicBezTo>
                <a:cubicBezTo>
                  <a:pt x="704688" y="302915"/>
                  <a:pt x="694461" y="269762"/>
                  <a:pt x="716692" y="214184"/>
                </a:cubicBezTo>
                <a:cubicBezTo>
                  <a:pt x="718972" y="208483"/>
                  <a:pt x="719438" y="227914"/>
                  <a:pt x="716692" y="205946"/>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5090950" y="3056238"/>
            <a:ext cx="1214264" cy="476290"/>
          </a:xfrm>
          <a:custGeom>
            <a:avLst/>
            <a:gdLst>
              <a:gd name="connsiteX0" fmla="*/ 1210996 w 1214264"/>
              <a:gd name="connsiteY0" fmla="*/ 57665 h 476290"/>
              <a:gd name="connsiteX1" fmla="*/ 1178045 w 1214264"/>
              <a:gd name="connsiteY1" fmla="*/ 16476 h 476290"/>
              <a:gd name="connsiteX2" fmla="*/ 1128618 w 1214264"/>
              <a:gd name="connsiteY2" fmla="*/ 0 h 476290"/>
              <a:gd name="connsiteX3" fmla="*/ 700250 w 1214264"/>
              <a:gd name="connsiteY3" fmla="*/ 8238 h 476290"/>
              <a:gd name="connsiteX4" fmla="*/ 609634 w 1214264"/>
              <a:gd name="connsiteY4" fmla="*/ 16476 h 476290"/>
              <a:gd name="connsiteX5" fmla="*/ 164791 w 1214264"/>
              <a:gd name="connsiteY5" fmla="*/ 32951 h 476290"/>
              <a:gd name="connsiteX6" fmla="*/ 90650 w 1214264"/>
              <a:gd name="connsiteY6" fmla="*/ 41189 h 476290"/>
              <a:gd name="connsiteX7" fmla="*/ 32985 w 1214264"/>
              <a:gd name="connsiteY7" fmla="*/ 57665 h 476290"/>
              <a:gd name="connsiteX8" fmla="*/ 34 w 1214264"/>
              <a:gd name="connsiteY8" fmla="*/ 107092 h 476290"/>
              <a:gd name="connsiteX9" fmla="*/ 8272 w 1214264"/>
              <a:gd name="connsiteY9" fmla="*/ 263611 h 476290"/>
              <a:gd name="connsiteX10" fmla="*/ 32985 w 1214264"/>
              <a:gd name="connsiteY10" fmla="*/ 313038 h 476290"/>
              <a:gd name="connsiteX11" fmla="*/ 82412 w 1214264"/>
              <a:gd name="connsiteY11" fmla="*/ 345989 h 476290"/>
              <a:gd name="connsiteX12" fmla="*/ 107126 w 1214264"/>
              <a:gd name="connsiteY12" fmla="*/ 362465 h 476290"/>
              <a:gd name="connsiteX13" fmla="*/ 164791 w 1214264"/>
              <a:gd name="connsiteY13" fmla="*/ 378940 h 476290"/>
              <a:gd name="connsiteX14" fmla="*/ 197742 w 1214264"/>
              <a:gd name="connsiteY14" fmla="*/ 395416 h 476290"/>
              <a:gd name="connsiteX15" fmla="*/ 238931 w 1214264"/>
              <a:gd name="connsiteY15" fmla="*/ 403654 h 476290"/>
              <a:gd name="connsiteX16" fmla="*/ 263645 w 1214264"/>
              <a:gd name="connsiteY16" fmla="*/ 411892 h 476290"/>
              <a:gd name="connsiteX17" fmla="*/ 313072 w 1214264"/>
              <a:gd name="connsiteY17" fmla="*/ 420130 h 476290"/>
              <a:gd name="connsiteX18" fmla="*/ 362499 w 1214264"/>
              <a:gd name="connsiteY18" fmla="*/ 436605 h 476290"/>
              <a:gd name="connsiteX19" fmla="*/ 477828 w 1214264"/>
              <a:gd name="connsiteY19" fmla="*/ 453081 h 476290"/>
              <a:gd name="connsiteX20" fmla="*/ 807342 w 1214264"/>
              <a:gd name="connsiteY20" fmla="*/ 469557 h 476290"/>
              <a:gd name="connsiteX21" fmla="*/ 1038001 w 1214264"/>
              <a:gd name="connsiteY21" fmla="*/ 461319 h 476290"/>
              <a:gd name="connsiteX22" fmla="*/ 1070953 w 1214264"/>
              <a:gd name="connsiteY22" fmla="*/ 453081 h 476290"/>
              <a:gd name="connsiteX23" fmla="*/ 1120380 w 1214264"/>
              <a:gd name="connsiteY23" fmla="*/ 436605 h 476290"/>
              <a:gd name="connsiteX24" fmla="*/ 1145093 w 1214264"/>
              <a:gd name="connsiteY24" fmla="*/ 222421 h 476290"/>
              <a:gd name="connsiteX25" fmla="*/ 1153331 w 1214264"/>
              <a:gd name="connsiteY25" fmla="*/ 197708 h 476290"/>
              <a:gd name="connsiteX26" fmla="*/ 1202758 w 1214264"/>
              <a:gd name="connsiteY26" fmla="*/ 164757 h 476290"/>
              <a:gd name="connsiteX27" fmla="*/ 1210996 w 1214264"/>
              <a:gd name="connsiteY27" fmla="*/ 57665 h 476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214264" h="476290">
                <a:moveTo>
                  <a:pt x="1210996" y="57665"/>
                </a:moveTo>
                <a:cubicBezTo>
                  <a:pt x="1206877" y="32952"/>
                  <a:pt x="1192449" y="26559"/>
                  <a:pt x="1178045" y="16476"/>
                </a:cubicBezTo>
                <a:cubicBezTo>
                  <a:pt x="1163818" y="6517"/>
                  <a:pt x="1128618" y="0"/>
                  <a:pt x="1128618" y="0"/>
                </a:cubicBezTo>
                <a:lnTo>
                  <a:pt x="700250" y="8238"/>
                </a:lnTo>
                <a:cubicBezTo>
                  <a:pt x="669935" y="9200"/>
                  <a:pt x="639901" y="14523"/>
                  <a:pt x="609634" y="16476"/>
                </a:cubicBezTo>
                <a:cubicBezTo>
                  <a:pt x="458324" y="26238"/>
                  <a:pt x="318544" y="28429"/>
                  <a:pt x="164791" y="32951"/>
                </a:cubicBezTo>
                <a:cubicBezTo>
                  <a:pt x="140077" y="35697"/>
                  <a:pt x="115227" y="37408"/>
                  <a:pt x="90650" y="41189"/>
                </a:cubicBezTo>
                <a:cubicBezTo>
                  <a:pt x="71441" y="44144"/>
                  <a:pt x="51438" y="51514"/>
                  <a:pt x="32985" y="57665"/>
                </a:cubicBezTo>
                <a:cubicBezTo>
                  <a:pt x="22001" y="74141"/>
                  <a:pt x="-1007" y="87318"/>
                  <a:pt x="34" y="107092"/>
                </a:cubicBezTo>
                <a:cubicBezTo>
                  <a:pt x="2780" y="159265"/>
                  <a:pt x="3542" y="211580"/>
                  <a:pt x="8272" y="263611"/>
                </a:cubicBezTo>
                <a:cubicBezTo>
                  <a:pt x="9505" y="277178"/>
                  <a:pt x="23248" y="304518"/>
                  <a:pt x="32985" y="313038"/>
                </a:cubicBezTo>
                <a:cubicBezTo>
                  <a:pt x="47887" y="326077"/>
                  <a:pt x="65936" y="335005"/>
                  <a:pt x="82412" y="345989"/>
                </a:cubicBezTo>
                <a:cubicBezTo>
                  <a:pt x="90650" y="351481"/>
                  <a:pt x="97733" y="359334"/>
                  <a:pt x="107126" y="362465"/>
                </a:cubicBezTo>
                <a:cubicBezTo>
                  <a:pt x="142580" y="374283"/>
                  <a:pt x="123415" y="368597"/>
                  <a:pt x="164791" y="378940"/>
                </a:cubicBezTo>
                <a:cubicBezTo>
                  <a:pt x="175775" y="384432"/>
                  <a:pt x="186092" y="391533"/>
                  <a:pt x="197742" y="395416"/>
                </a:cubicBezTo>
                <a:cubicBezTo>
                  <a:pt x="211025" y="399844"/>
                  <a:pt x="225347" y="400258"/>
                  <a:pt x="238931" y="403654"/>
                </a:cubicBezTo>
                <a:cubicBezTo>
                  <a:pt x="247355" y="405760"/>
                  <a:pt x="255168" y="410008"/>
                  <a:pt x="263645" y="411892"/>
                </a:cubicBezTo>
                <a:cubicBezTo>
                  <a:pt x="279950" y="415515"/>
                  <a:pt x="296868" y="416079"/>
                  <a:pt x="313072" y="420130"/>
                </a:cubicBezTo>
                <a:cubicBezTo>
                  <a:pt x="329920" y="424342"/>
                  <a:pt x="345368" y="433750"/>
                  <a:pt x="362499" y="436605"/>
                </a:cubicBezTo>
                <a:cubicBezTo>
                  <a:pt x="433763" y="448483"/>
                  <a:pt x="395352" y="442771"/>
                  <a:pt x="477828" y="453081"/>
                </a:cubicBezTo>
                <a:cubicBezTo>
                  <a:pt x="596792" y="492736"/>
                  <a:pt x="519279" y="469557"/>
                  <a:pt x="807342" y="469557"/>
                </a:cubicBezTo>
                <a:cubicBezTo>
                  <a:pt x="884277" y="469557"/>
                  <a:pt x="961115" y="464065"/>
                  <a:pt x="1038001" y="461319"/>
                </a:cubicBezTo>
                <a:cubicBezTo>
                  <a:pt x="1048985" y="458573"/>
                  <a:pt x="1060108" y="456334"/>
                  <a:pt x="1070953" y="453081"/>
                </a:cubicBezTo>
                <a:cubicBezTo>
                  <a:pt x="1087587" y="448091"/>
                  <a:pt x="1120380" y="436605"/>
                  <a:pt x="1120380" y="436605"/>
                </a:cubicBezTo>
                <a:cubicBezTo>
                  <a:pt x="1157119" y="326384"/>
                  <a:pt x="1126882" y="431841"/>
                  <a:pt x="1145093" y="222421"/>
                </a:cubicBezTo>
                <a:cubicBezTo>
                  <a:pt x="1145845" y="213770"/>
                  <a:pt x="1147191" y="203848"/>
                  <a:pt x="1153331" y="197708"/>
                </a:cubicBezTo>
                <a:cubicBezTo>
                  <a:pt x="1167333" y="183707"/>
                  <a:pt x="1202758" y="164757"/>
                  <a:pt x="1202758" y="164757"/>
                </a:cubicBezTo>
                <a:cubicBezTo>
                  <a:pt x="1217943" y="119203"/>
                  <a:pt x="1215115" y="82378"/>
                  <a:pt x="1210996" y="57665"/>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reeform 2"/>
          <p:cNvSpPr/>
          <p:nvPr/>
        </p:nvSpPr>
        <p:spPr>
          <a:xfrm>
            <a:off x="1095632" y="2699866"/>
            <a:ext cx="1614617" cy="718837"/>
          </a:xfrm>
          <a:custGeom>
            <a:avLst/>
            <a:gdLst>
              <a:gd name="connsiteX0" fmla="*/ 930876 w 1614617"/>
              <a:gd name="connsiteY0" fmla="*/ 595269 h 718837"/>
              <a:gd name="connsiteX1" fmla="*/ 823784 w 1614617"/>
              <a:gd name="connsiteY1" fmla="*/ 694123 h 718837"/>
              <a:gd name="connsiteX2" fmla="*/ 733168 w 1614617"/>
              <a:gd name="connsiteY2" fmla="*/ 718837 h 718837"/>
              <a:gd name="connsiteX3" fmla="*/ 568411 w 1614617"/>
              <a:gd name="connsiteY3" fmla="*/ 702361 h 718837"/>
              <a:gd name="connsiteX4" fmla="*/ 502509 w 1614617"/>
              <a:gd name="connsiteY4" fmla="*/ 685885 h 718837"/>
              <a:gd name="connsiteX5" fmla="*/ 444844 w 1614617"/>
              <a:gd name="connsiteY5" fmla="*/ 661172 h 718837"/>
              <a:gd name="connsiteX6" fmla="*/ 420130 w 1614617"/>
              <a:gd name="connsiteY6" fmla="*/ 644696 h 718837"/>
              <a:gd name="connsiteX7" fmla="*/ 395417 w 1614617"/>
              <a:gd name="connsiteY7" fmla="*/ 636458 h 718837"/>
              <a:gd name="connsiteX8" fmla="*/ 370703 w 1614617"/>
              <a:gd name="connsiteY8" fmla="*/ 619983 h 718837"/>
              <a:gd name="connsiteX9" fmla="*/ 321276 w 1614617"/>
              <a:gd name="connsiteY9" fmla="*/ 603507 h 718837"/>
              <a:gd name="connsiteX10" fmla="*/ 271849 w 1614617"/>
              <a:gd name="connsiteY10" fmla="*/ 562318 h 718837"/>
              <a:gd name="connsiteX11" fmla="*/ 197709 w 1614617"/>
              <a:gd name="connsiteY11" fmla="*/ 521129 h 718837"/>
              <a:gd name="connsiteX12" fmla="*/ 164757 w 1614617"/>
              <a:gd name="connsiteY12" fmla="*/ 488177 h 718837"/>
              <a:gd name="connsiteX13" fmla="*/ 140044 w 1614617"/>
              <a:gd name="connsiteY13" fmla="*/ 479939 h 718837"/>
              <a:gd name="connsiteX14" fmla="*/ 115330 w 1614617"/>
              <a:gd name="connsiteY14" fmla="*/ 455226 h 718837"/>
              <a:gd name="connsiteX15" fmla="*/ 90617 w 1614617"/>
              <a:gd name="connsiteY15" fmla="*/ 438750 h 718837"/>
              <a:gd name="connsiteX16" fmla="*/ 49427 w 1614617"/>
              <a:gd name="connsiteY16" fmla="*/ 364610 h 718837"/>
              <a:gd name="connsiteX17" fmla="*/ 32952 w 1614617"/>
              <a:gd name="connsiteY17" fmla="*/ 273993 h 718837"/>
              <a:gd name="connsiteX18" fmla="*/ 24714 w 1614617"/>
              <a:gd name="connsiteY18" fmla="*/ 241042 h 718837"/>
              <a:gd name="connsiteX19" fmla="*/ 0 w 1614617"/>
              <a:gd name="connsiteY19" fmla="*/ 150426 h 718837"/>
              <a:gd name="connsiteX20" fmla="*/ 8238 w 1614617"/>
              <a:gd name="connsiteY20" fmla="*/ 92761 h 718837"/>
              <a:gd name="connsiteX21" fmla="*/ 65903 w 1614617"/>
              <a:gd name="connsiteY21" fmla="*/ 68048 h 718837"/>
              <a:gd name="connsiteX22" fmla="*/ 115330 w 1614617"/>
              <a:gd name="connsiteY22" fmla="*/ 51572 h 718837"/>
              <a:gd name="connsiteX23" fmla="*/ 280087 w 1614617"/>
              <a:gd name="connsiteY23" fmla="*/ 35096 h 718837"/>
              <a:gd name="connsiteX24" fmla="*/ 354227 w 1614617"/>
              <a:gd name="connsiteY24" fmla="*/ 26858 h 718837"/>
              <a:gd name="connsiteX25" fmla="*/ 1186249 w 1614617"/>
              <a:gd name="connsiteY25" fmla="*/ 10383 h 718837"/>
              <a:gd name="connsiteX26" fmla="*/ 1532238 w 1614617"/>
              <a:gd name="connsiteY26" fmla="*/ 10383 h 718837"/>
              <a:gd name="connsiteX27" fmla="*/ 1581665 w 1614617"/>
              <a:gd name="connsiteY27" fmla="*/ 26858 h 718837"/>
              <a:gd name="connsiteX28" fmla="*/ 1598141 w 1614617"/>
              <a:gd name="connsiteY28" fmla="*/ 51572 h 718837"/>
              <a:gd name="connsiteX29" fmla="*/ 1614617 w 1614617"/>
              <a:gd name="connsiteY29" fmla="*/ 109237 h 718837"/>
              <a:gd name="connsiteX30" fmla="*/ 1606379 w 1614617"/>
              <a:gd name="connsiteY30" fmla="*/ 224566 h 718837"/>
              <a:gd name="connsiteX31" fmla="*/ 1589903 w 1614617"/>
              <a:gd name="connsiteY31" fmla="*/ 249280 h 718837"/>
              <a:gd name="connsiteX32" fmla="*/ 1540476 w 1614617"/>
              <a:gd name="connsiteY32" fmla="*/ 282231 h 718837"/>
              <a:gd name="connsiteX33" fmla="*/ 1491049 w 1614617"/>
              <a:gd name="connsiteY33" fmla="*/ 306945 h 718837"/>
              <a:gd name="connsiteX34" fmla="*/ 1466336 w 1614617"/>
              <a:gd name="connsiteY34" fmla="*/ 331658 h 718837"/>
              <a:gd name="connsiteX35" fmla="*/ 1416909 w 1614617"/>
              <a:gd name="connsiteY35" fmla="*/ 348134 h 718837"/>
              <a:gd name="connsiteX36" fmla="*/ 1318054 w 1614617"/>
              <a:gd name="connsiteY36" fmla="*/ 430512 h 718837"/>
              <a:gd name="connsiteX37" fmla="*/ 1276865 w 1614617"/>
              <a:gd name="connsiteY37" fmla="*/ 446988 h 718837"/>
              <a:gd name="connsiteX38" fmla="*/ 1252152 w 1614617"/>
              <a:gd name="connsiteY38" fmla="*/ 463464 h 718837"/>
              <a:gd name="connsiteX39" fmla="*/ 1227438 w 1614617"/>
              <a:gd name="connsiteY39" fmla="*/ 471702 h 718837"/>
              <a:gd name="connsiteX40" fmla="*/ 1161536 w 1614617"/>
              <a:gd name="connsiteY40" fmla="*/ 496415 h 718837"/>
              <a:gd name="connsiteX41" fmla="*/ 1136822 w 1614617"/>
              <a:gd name="connsiteY41" fmla="*/ 512891 h 718837"/>
              <a:gd name="connsiteX42" fmla="*/ 1112109 w 1614617"/>
              <a:gd name="connsiteY42" fmla="*/ 537604 h 718837"/>
              <a:gd name="connsiteX43" fmla="*/ 1079157 w 1614617"/>
              <a:gd name="connsiteY43" fmla="*/ 545842 h 718837"/>
              <a:gd name="connsiteX44" fmla="*/ 1054444 w 1614617"/>
              <a:gd name="connsiteY44" fmla="*/ 562318 h 718837"/>
              <a:gd name="connsiteX45" fmla="*/ 1013254 w 1614617"/>
              <a:gd name="connsiteY45" fmla="*/ 570556 h 718837"/>
              <a:gd name="connsiteX46" fmla="*/ 963827 w 1614617"/>
              <a:gd name="connsiteY46" fmla="*/ 587031 h 718837"/>
              <a:gd name="connsiteX47" fmla="*/ 939114 w 1614617"/>
              <a:gd name="connsiteY47" fmla="*/ 595269 h 718837"/>
              <a:gd name="connsiteX48" fmla="*/ 914400 w 1614617"/>
              <a:gd name="connsiteY48" fmla="*/ 603507 h 718837"/>
              <a:gd name="connsiteX49" fmla="*/ 897925 w 1614617"/>
              <a:gd name="connsiteY49" fmla="*/ 636458 h 718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1614617" h="718837">
                <a:moveTo>
                  <a:pt x="930876" y="595269"/>
                </a:moveTo>
                <a:cubicBezTo>
                  <a:pt x="906250" y="624820"/>
                  <a:pt x="863129" y="684286"/>
                  <a:pt x="823784" y="694123"/>
                </a:cubicBezTo>
                <a:cubicBezTo>
                  <a:pt x="749458" y="712705"/>
                  <a:pt x="779363" y="703439"/>
                  <a:pt x="733168" y="718837"/>
                </a:cubicBezTo>
                <a:cubicBezTo>
                  <a:pt x="640777" y="712677"/>
                  <a:pt x="634766" y="717674"/>
                  <a:pt x="568411" y="702361"/>
                </a:cubicBezTo>
                <a:cubicBezTo>
                  <a:pt x="546347" y="697269"/>
                  <a:pt x="502509" y="685885"/>
                  <a:pt x="502509" y="685885"/>
                </a:cubicBezTo>
                <a:cubicBezTo>
                  <a:pt x="440458" y="644520"/>
                  <a:pt x="519323" y="693092"/>
                  <a:pt x="444844" y="661172"/>
                </a:cubicBezTo>
                <a:cubicBezTo>
                  <a:pt x="435744" y="657272"/>
                  <a:pt x="428986" y="649124"/>
                  <a:pt x="420130" y="644696"/>
                </a:cubicBezTo>
                <a:cubicBezTo>
                  <a:pt x="412363" y="640813"/>
                  <a:pt x="403184" y="640341"/>
                  <a:pt x="395417" y="636458"/>
                </a:cubicBezTo>
                <a:cubicBezTo>
                  <a:pt x="386562" y="632030"/>
                  <a:pt x="379750" y="624004"/>
                  <a:pt x="370703" y="619983"/>
                </a:cubicBezTo>
                <a:cubicBezTo>
                  <a:pt x="354833" y="612930"/>
                  <a:pt x="321276" y="603507"/>
                  <a:pt x="321276" y="603507"/>
                </a:cubicBezTo>
                <a:cubicBezTo>
                  <a:pt x="232960" y="544627"/>
                  <a:pt x="367000" y="636324"/>
                  <a:pt x="271849" y="562318"/>
                </a:cubicBezTo>
                <a:cubicBezTo>
                  <a:pt x="229357" y="529269"/>
                  <a:pt x="234998" y="533558"/>
                  <a:pt x="197709" y="521129"/>
                </a:cubicBezTo>
                <a:cubicBezTo>
                  <a:pt x="186725" y="510145"/>
                  <a:pt x="177397" y="497206"/>
                  <a:pt x="164757" y="488177"/>
                </a:cubicBezTo>
                <a:cubicBezTo>
                  <a:pt x="157691" y="483130"/>
                  <a:pt x="147269" y="484756"/>
                  <a:pt x="140044" y="479939"/>
                </a:cubicBezTo>
                <a:cubicBezTo>
                  <a:pt x="130351" y="473477"/>
                  <a:pt x="124280" y="462684"/>
                  <a:pt x="115330" y="455226"/>
                </a:cubicBezTo>
                <a:cubicBezTo>
                  <a:pt x="107724" y="448888"/>
                  <a:pt x="98855" y="444242"/>
                  <a:pt x="90617" y="438750"/>
                </a:cubicBezTo>
                <a:cubicBezTo>
                  <a:pt x="52848" y="382098"/>
                  <a:pt x="63927" y="408108"/>
                  <a:pt x="49427" y="364610"/>
                </a:cubicBezTo>
                <a:cubicBezTo>
                  <a:pt x="43465" y="328835"/>
                  <a:pt x="40629" y="308539"/>
                  <a:pt x="32952" y="273993"/>
                </a:cubicBezTo>
                <a:cubicBezTo>
                  <a:pt x="30496" y="262941"/>
                  <a:pt x="27967" y="251886"/>
                  <a:pt x="24714" y="241042"/>
                </a:cubicBezTo>
                <a:cubicBezTo>
                  <a:pt x="-370" y="157429"/>
                  <a:pt x="15015" y="225497"/>
                  <a:pt x="0" y="150426"/>
                </a:cubicBezTo>
                <a:cubicBezTo>
                  <a:pt x="2746" y="131204"/>
                  <a:pt x="352" y="110504"/>
                  <a:pt x="8238" y="92761"/>
                </a:cubicBezTo>
                <a:cubicBezTo>
                  <a:pt x="15611" y="76172"/>
                  <a:pt x="53948" y="71634"/>
                  <a:pt x="65903" y="68048"/>
                </a:cubicBezTo>
                <a:cubicBezTo>
                  <a:pt x="82538" y="63058"/>
                  <a:pt x="98138" y="54028"/>
                  <a:pt x="115330" y="51572"/>
                </a:cubicBezTo>
                <a:cubicBezTo>
                  <a:pt x="226902" y="35633"/>
                  <a:pt x="119590" y="49687"/>
                  <a:pt x="280087" y="35096"/>
                </a:cubicBezTo>
                <a:cubicBezTo>
                  <a:pt x="304850" y="32845"/>
                  <a:pt x="329441" y="28841"/>
                  <a:pt x="354227" y="26858"/>
                </a:cubicBezTo>
                <a:cubicBezTo>
                  <a:pt x="625449" y="5160"/>
                  <a:pt x="938069" y="13302"/>
                  <a:pt x="1186249" y="10383"/>
                </a:cubicBezTo>
                <a:cubicBezTo>
                  <a:pt x="1333909" y="-976"/>
                  <a:pt x="1344081" y="-5744"/>
                  <a:pt x="1532238" y="10383"/>
                </a:cubicBezTo>
                <a:cubicBezTo>
                  <a:pt x="1549541" y="11866"/>
                  <a:pt x="1581665" y="26858"/>
                  <a:pt x="1581665" y="26858"/>
                </a:cubicBezTo>
                <a:cubicBezTo>
                  <a:pt x="1587157" y="35096"/>
                  <a:pt x="1593713" y="42716"/>
                  <a:pt x="1598141" y="51572"/>
                </a:cubicBezTo>
                <a:cubicBezTo>
                  <a:pt x="1604051" y="63391"/>
                  <a:pt x="1611977" y="98678"/>
                  <a:pt x="1614617" y="109237"/>
                </a:cubicBezTo>
                <a:cubicBezTo>
                  <a:pt x="1611871" y="147680"/>
                  <a:pt x="1613077" y="186612"/>
                  <a:pt x="1606379" y="224566"/>
                </a:cubicBezTo>
                <a:cubicBezTo>
                  <a:pt x="1604658" y="234316"/>
                  <a:pt x="1597354" y="242760"/>
                  <a:pt x="1589903" y="249280"/>
                </a:cubicBezTo>
                <a:cubicBezTo>
                  <a:pt x="1575001" y="262319"/>
                  <a:pt x="1556952" y="271247"/>
                  <a:pt x="1540476" y="282231"/>
                </a:cubicBezTo>
                <a:cubicBezTo>
                  <a:pt x="1508536" y="303525"/>
                  <a:pt x="1525157" y="295576"/>
                  <a:pt x="1491049" y="306945"/>
                </a:cubicBezTo>
                <a:cubicBezTo>
                  <a:pt x="1482811" y="315183"/>
                  <a:pt x="1476520" y="326000"/>
                  <a:pt x="1466336" y="331658"/>
                </a:cubicBezTo>
                <a:cubicBezTo>
                  <a:pt x="1451155" y="340092"/>
                  <a:pt x="1416909" y="348134"/>
                  <a:pt x="1416909" y="348134"/>
                </a:cubicBezTo>
                <a:cubicBezTo>
                  <a:pt x="1389581" y="375462"/>
                  <a:pt x="1348922" y="418164"/>
                  <a:pt x="1318054" y="430512"/>
                </a:cubicBezTo>
                <a:cubicBezTo>
                  <a:pt x="1304324" y="436004"/>
                  <a:pt x="1290091" y="440375"/>
                  <a:pt x="1276865" y="446988"/>
                </a:cubicBezTo>
                <a:cubicBezTo>
                  <a:pt x="1268010" y="451416"/>
                  <a:pt x="1261007" y="459036"/>
                  <a:pt x="1252152" y="463464"/>
                </a:cubicBezTo>
                <a:cubicBezTo>
                  <a:pt x="1244385" y="467347"/>
                  <a:pt x="1235420" y="468281"/>
                  <a:pt x="1227438" y="471702"/>
                </a:cubicBezTo>
                <a:cubicBezTo>
                  <a:pt x="1167129" y="497548"/>
                  <a:pt x="1222287" y="481227"/>
                  <a:pt x="1161536" y="496415"/>
                </a:cubicBezTo>
                <a:cubicBezTo>
                  <a:pt x="1153298" y="501907"/>
                  <a:pt x="1144428" y="506553"/>
                  <a:pt x="1136822" y="512891"/>
                </a:cubicBezTo>
                <a:cubicBezTo>
                  <a:pt x="1127872" y="520349"/>
                  <a:pt x="1122224" y="531824"/>
                  <a:pt x="1112109" y="537604"/>
                </a:cubicBezTo>
                <a:cubicBezTo>
                  <a:pt x="1102279" y="543221"/>
                  <a:pt x="1090141" y="543096"/>
                  <a:pt x="1079157" y="545842"/>
                </a:cubicBezTo>
                <a:cubicBezTo>
                  <a:pt x="1070919" y="551334"/>
                  <a:pt x="1063714" y="558842"/>
                  <a:pt x="1054444" y="562318"/>
                </a:cubicBezTo>
                <a:cubicBezTo>
                  <a:pt x="1041334" y="567234"/>
                  <a:pt x="1026763" y="566872"/>
                  <a:pt x="1013254" y="570556"/>
                </a:cubicBezTo>
                <a:cubicBezTo>
                  <a:pt x="996499" y="575125"/>
                  <a:pt x="980303" y="581539"/>
                  <a:pt x="963827" y="587031"/>
                </a:cubicBezTo>
                <a:lnTo>
                  <a:pt x="939114" y="595269"/>
                </a:lnTo>
                <a:lnTo>
                  <a:pt x="914400" y="603507"/>
                </a:lnTo>
                <a:cubicBezTo>
                  <a:pt x="896402" y="630505"/>
                  <a:pt x="897925" y="618320"/>
                  <a:pt x="897925" y="636458"/>
                </a:cubicBez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Cascaded Noise Factor (General Case)</a:t>
            </a:r>
            <a:endParaRPr lang="en-US" dirty="0"/>
          </a:p>
        </p:txBody>
      </p:sp>
      <mc:AlternateContent xmlns:mc="http://schemas.openxmlformats.org/markup-compatibility/2006" xmlns:a14="http://schemas.microsoft.com/office/drawing/2010/main">
        <mc:Choice Requires="a14">
          <p:sp>
            <p:nvSpPr>
              <p:cNvPr id="32" name="TextBox 31"/>
              <p:cNvSpPr txBox="1"/>
              <p:nvPr/>
            </p:nvSpPr>
            <p:spPr>
              <a:xfrm>
                <a:off x="914400" y="1219200"/>
                <a:ext cx="7848600" cy="4976427"/>
              </a:xfrm>
              <a:prstGeom prst="rect">
                <a:avLst/>
              </a:prstGeom>
              <a:noFill/>
            </p:spPr>
            <p:txBody>
              <a:bodyPr wrap="square" rtlCol="0">
                <a:spAutoFit/>
              </a:bodyPr>
              <a:lstStyle/>
              <a:p>
                <a:r>
                  <a:rPr lang="en-US" sz="1600" b="1" dirty="0" smtClean="0">
                    <a:solidFill>
                      <a:schemeClr val="tx1"/>
                    </a:solidFill>
                    <a:latin typeface="Franklin Gothic Medium Cond"/>
                    <a:cs typeface="Arial" pitchFamily="34" charset="0"/>
                  </a:rPr>
                  <a:t>F</a:t>
                </a:r>
                <a14:m>
                  <m:oMath xmlns:m="http://schemas.openxmlformats.org/officeDocument/2006/math">
                    <m:r>
                      <a:rPr lang="en-US" b="1">
                        <a:solidFill>
                          <a:schemeClr val="tx1"/>
                        </a:solidFill>
                        <a:latin typeface="Cambria Math"/>
                      </a:rPr>
                      <m:t>=</m:t>
                    </m:r>
                    <m:f>
                      <m:fPr>
                        <m:ctrlPr>
                          <a:rPr lang="en-US" b="1" i="1">
                            <a:solidFill>
                              <a:schemeClr val="tx1"/>
                            </a:solidFill>
                            <a:latin typeface="Cambria Math"/>
                          </a:rPr>
                        </m:ctrlPr>
                      </m:fPr>
                      <m:num>
                        <m:sSup>
                          <m:sSupPr>
                            <m:ctrlPr>
                              <a:rPr lang="en-US" b="1" i="1">
                                <a:solidFill>
                                  <a:schemeClr val="tx1"/>
                                </a:solidFill>
                                <a:latin typeface="Cambria Math"/>
                              </a:rPr>
                            </m:ctrlPr>
                          </m:sSupPr>
                          <m:e>
                            <m:d>
                              <m:dPr>
                                <m:ctrlPr>
                                  <a:rPr lang="en-US" b="1" i="1">
                                    <a:solidFill>
                                      <a:schemeClr val="tx1"/>
                                    </a:solidFill>
                                    <a:latin typeface="Cambria Math"/>
                                  </a:rPr>
                                </m:ctrlPr>
                              </m:dPr>
                              <m:e>
                                <m:f>
                                  <m:fPr>
                                    <m:ctrlPr>
                                      <a:rPr lang="en-US" b="1" i="1">
                                        <a:solidFill>
                                          <a:schemeClr val="tx1"/>
                                        </a:solidFill>
                                        <a:latin typeface="Cambria Math"/>
                                      </a:rPr>
                                    </m:ctrlPr>
                                  </m:fPr>
                                  <m:num>
                                    <m:sSub>
                                      <m:sSubPr>
                                        <m:ctrlPr>
                                          <a:rPr lang="en-US" b="1" i="1">
                                            <a:solidFill>
                                              <a:schemeClr val="tx1"/>
                                            </a:solidFill>
                                            <a:latin typeface="Cambria Math"/>
                                            <a:ea typeface="Cambria Math"/>
                                          </a:rPr>
                                        </m:ctrlPr>
                                      </m:sSubPr>
                                      <m:e>
                                        <m:r>
                                          <a:rPr lang="en-US" b="1">
                                            <a:solidFill>
                                              <a:schemeClr val="tx1"/>
                                            </a:solidFill>
                                            <a:latin typeface="Cambria Math"/>
                                            <a:ea typeface="Cambria Math"/>
                                          </a:rPr>
                                          <m:t>𝐑</m:t>
                                        </m:r>
                                      </m:e>
                                      <m:sub>
                                        <m:r>
                                          <a:rPr lang="en-US" b="1">
                                            <a:solidFill>
                                              <a:schemeClr val="tx1"/>
                                            </a:solidFill>
                                            <a:latin typeface="Cambria Math"/>
                                            <a:ea typeface="Cambria Math"/>
                                          </a:rPr>
                                          <m:t>𝐢𝐧𝟐</m:t>
                                        </m:r>
                                      </m:sub>
                                    </m:sSub>
                                  </m:num>
                                  <m:den>
                                    <m:sSub>
                                      <m:sSubPr>
                                        <m:ctrlPr>
                                          <a:rPr lang="en-US" b="1" i="1">
                                            <a:solidFill>
                                              <a:schemeClr val="tx1"/>
                                            </a:solidFill>
                                            <a:latin typeface="Cambria Math"/>
                                            <a:ea typeface="Cambria Math"/>
                                          </a:rPr>
                                        </m:ctrlPr>
                                      </m:sSubPr>
                                      <m:e>
                                        <m:sSub>
                                          <m:sSubPr>
                                            <m:ctrlPr>
                                              <a:rPr lang="en-US" b="1" i="1">
                                                <a:solidFill>
                                                  <a:schemeClr val="tx1"/>
                                                </a:solidFill>
                                                <a:latin typeface="Cambria Math"/>
                                                <a:ea typeface="Cambria Math"/>
                                              </a:rPr>
                                            </m:ctrlPr>
                                          </m:sSubPr>
                                          <m:e>
                                            <m:r>
                                              <a:rPr lang="en-US" b="1">
                                                <a:solidFill>
                                                  <a:schemeClr val="tx1"/>
                                                </a:solidFill>
                                                <a:latin typeface="Cambria Math"/>
                                                <a:ea typeface="Cambria Math"/>
                                              </a:rPr>
                                              <m:t>𝐑</m:t>
                                            </m:r>
                                          </m:e>
                                          <m:sub>
                                            <m:r>
                                              <a:rPr lang="en-US" b="1">
                                                <a:solidFill>
                                                  <a:schemeClr val="tx1"/>
                                                </a:solidFill>
                                                <a:latin typeface="Cambria Math"/>
                                                <a:ea typeface="Cambria Math"/>
                                              </a:rPr>
                                              <m:t>𝐨𝐮𝐭𝟏</m:t>
                                            </m:r>
                                          </m:sub>
                                        </m:sSub>
                                        <m:r>
                                          <a:rPr lang="en-US" b="1">
                                            <a:solidFill>
                                              <a:schemeClr val="tx1"/>
                                            </a:solidFill>
                                            <a:latin typeface="Cambria Math"/>
                                            <a:ea typeface="Cambria Math"/>
                                          </a:rPr>
                                          <m:t>+</m:t>
                                        </m:r>
                                        <m:r>
                                          <a:rPr lang="en-US" b="1">
                                            <a:solidFill>
                                              <a:schemeClr val="tx1"/>
                                            </a:solidFill>
                                            <a:latin typeface="Cambria Math"/>
                                            <a:ea typeface="Cambria Math"/>
                                          </a:rPr>
                                          <m:t>𝐑</m:t>
                                        </m:r>
                                      </m:e>
                                      <m:sub>
                                        <m:r>
                                          <a:rPr lang="en-US" b="1">
                                            <a:solidFill>
                                              <a:schemeClr val="tx1"/>
                                            </a:solidFill>
                                            <a:latin typeface="Cambria Math"/>
                                            <a:ea typeface="Cambria Math"/>
                                          </a:rPr>
                                          <m:t>𝐢𝐧𝟐</m:t>
                                        </m:r>
                                      </m:sub>
                                    </m:sSub>
                                  </m:den>
                                </m:f>
                              </m:e>
                            </m:d>
                          </m:e>
                          <m:sup>
                            <m:r>
                              <a:rPr lang="en-US" b="1" i="1">
                                <a:solidFill>
                                  <a:schemeClr val="tx1"/>
                                </a:solidFill>
                                <a:latin typeface="Cambria Math"/>
                              </a:rPr>
                              <m:t>𝟐</m:t>
                            </m:r>
                          </m:sup>
                        </m:sSup>
                        <m:d>
                          <m:dPr>
                            <m:begChr m:val="{"/>
                            <m:endChr m:val="}"/>
                            <m:ctrlPr>
                              <a:rPr lang="en-US" b="1" i="1">
                                <a:solidFill>
                                  <a:schemeClr val="tx1"/>
                                </a:solidFill>
                                <a:latin typeface="Cambria Math"/>
                                <a:ea typeface="Cambria Math"/>
                              </a:rPr>
                            </m:ctrlPr>
                          </m:dPr>
                          <m:e>
                            <m:sSup>
                              <m:sSupPr>
                                <m:ctrlPr>
                                  <a:rPr lang="en-US" b="1" i="1">
                                    <a:solidFill>
                                      <a:schemeClr val="tx1"/>
                                    </a:solidFill>
                                    <a:latin typeface="Cambria Math"/>
                                    <a:ea typeface="Cambria Math"/>
                                  </a:rPr>
                                </m:ctrlPr>
                              </m:sSupPr>
                              <m:e>
                                <m:sSub>
                                  <m:sSubPr>
                                    <m:ctrlPr>
                                      <a:rPr lang="en-US" b="1" i="1">
                                        <a:solidFill>
                                          <a:schemeClr val="tx1"/>
                                        </a:solidFill>
                                        <a:latin typeface="Cambria Math"/>
                                      </a:rPr>
                                    </m:ctrlPr>
                                  </m:sSubPr>
                                  <m:e>
                                    <m:r>
                                      <a:rPr lang="en-US" b="1">
                                        <a:solidFill>
                                          <a:schemeClr val="tx1"/>
                                        </a:solidFill>
                                        <a:latin typeface="Cambria Math"/>
                                      </a:rPr>
                                      <m:t>𝐀</m:t>
                                    </m:r>
                                  </m:e>
                                  <m:sub>
                                    <m:r>
                                      <a:rPr lang="en-US" b="1">
                                        <a:solidFill>
                                          <a:schemeClr val="tx1"/>
                                        </a:solidFill>
                                        <a:latin typeface="Cambria Math"/>
                                      </a:rPr>
                                      <m:t>𝐯𝟏</m:t>
                                    </m:r>
                                  </m:sub>
                                </m:sSub>
                              </m:e>
                              <m:sup>
                                <m:r>
                                  <a:rPr lang="en-US" b="1" i="1">
                                    <a:solidFill>
                                      <a:schemeClr val="tx1"/>
                                    </a:solidFill>
                                    <a:latin typeface="Cambria Math"/>
                                    <a:ea typeface="Cambria Math"/>
                                  </a:rPr>
                                  <m:t>𝟐</m:t>
                                </m:r>
                              </m:sup>
                            </m:sSup>
                            <m:d>
                              <m:dPr>
                                <m:ctrlPr>
                                  <a:rPr lang="en-US" b="1" i="1">
                                    <a:solidFill>
                                      <a:schemeClr val="tx1"/>
                                    </a:solidFill>
                                    <a:latin typeface="Cambria Math"/>
                                  </a:rPr>
                                </m:ctrlPr>
                              </m:dPr>
                              <m:e>
                                <m:sSup>
                                  <m:sSupPr>
                                    <m:ctrlPr>
                                      <a:rPr lang="en-US" b="1" i="1">
                                        <a:solidFill>
                                          <a:schemeClr val="tx1"/>
                                        </a:solidFill>
                                        <a:latin typeface="Cambria Math"/>
                                      </a:rPr>
                                    </m:ctrlPr>
                                  </m:sSupPr>
                                  <m:e>
                                    <m:d>
                                      <m:dPr>
                                        <m:ctrlPr>
                                          <a:rPr lang="en-US" b="1" i="1">
                                            <a:solidFill>
                                              <a:schemeClr val="tx1"/>
                                            </a:solidFill>
                                            <a:latin typeface="Cambria Math"/>
                                          </a:rPr>
                                        </m:ctrlPr>
                                      </m:dPr>
                                      <m:e>
                                        <m:f>
                                          <m:fPr>
                                            <m:ctrlPr>
                                              <a:rPr lang="en-US" b="1" i="1">
                                                <a:solidFill>
                                                  <a:schemeClr val="tx1"/>
                                                </a:solidFill>
                                                <a:latin typeface="Cambria Math"/>
                                              </a:rPr>
                                            </m:ctrlPr>
                                          </m:fPr>
                                          <m:num>
                                            <m:sSub>
                                              <m:sSubPr>
                                                <m:ctrlPr>
                                                  <a:rPr lang="en-US" b="1" i="1">
                                                    <a:solidFill>
                                                      <a:schemeClr val="tx1"/>
                                                    </a:solidFill>
                                                    <a:latin typeface="Cambria Math"/>
                                                    <a:ea typeface="Cambria Math"/>
                                                  </a:rPr>
                                                </m:ctrlPr>
                                              </m:sSubPr>
                                              <m:e>
                                                <m:r>
                                                  <a:rPr lang="en-US" b="1">
                                                    <a:solidFill>
                                                      <a:schemeClr val="tx1"/>
                                                    </a:solidFill>
                                                    <a:latin typeface="Cambria Math"/>
                                                    <a:ea typeface="Cambria Math"/>
                                                  </a:rPr>
                                                  <m:t>𝐑</m:t>
                                                </m:r>
                                              </m:e>
                                              <m:sub>
                                                <m:r>
                                                  <a:rPr lang="en-US" b="1">
                                                    <a:solidFill>
                                                      <a:schemeClr val="tx1"/>
                                                    </a:solidFill>
                                                    <a:latin typeface="Cambria Math"/>
                                                    <a:ea typeface="Cambria Math"/>
                                                  </a:rPr>
                                                  <m:t>𝐢𝐧𝟏</m:t>
                                                </m:r>
                                              </m:sub>
                                            </m:sSub>
                                          </m:num>
                                          <m:den>
                                            <m:sSub>
                                              <m:sSubPr>
                                                <m:ctrlPr>
                                                  <a:rPr lang="en-US" b="1" i="1">
                                                    <a:solidFill>
                                                      <a:schemeClr val="tx1"/>
                                                    </a:solidFill>
                                                    <a:latin typeface="Cambria Math"/>
                                                    <a:ea typeface="Cambria Math"/>
                                                  </a:rPr>
                                                </m:ctrlPr>
                                              </m:sSubPr>
                                              <m:e>
                                                <m:sSub>
                                                  <m:sSubPr>
                                                    <m:ctrlPr>
                                                      <a:rPr lang="en-US" b="1" i="1">
                                                        <a:solidFill>
                                                          <a:schemeClr val="tx1"/>
                                                        </a:solidFill>
                                                        <a:latin typeface="Cambria Math"/>
                                                        <a:ea typeface="Cambria Math"/>
                                                      </a:rPr>
                                                    </m:ctrlPr>
                                                  </m:sSubPr>
                                                  <m:e>
                                                    <m:r>
                                                      <a:rPr lang="en-US" b="1">
                                                        <a:solidFill>
                                                          <a:schemeClr val="tx1"/>
                                                        </a:solidFill>
                                                        <a:latin typeface="Cambria Math"/>
                                                        <a:ea typeface="Cambria Math"/>
                                                      </a:rPr>
                                                      <m:t>𝐑</m:t>
                                                    </m:r>
                                                  </m:e>
                                                  <m:sub>
                                                    <m:r>
                                                      <a:rPr lang="en-US" b="1">
                                                        <a:solidFill>
                                                          <a:schemeClr val="tx1"/>
                                                        </a:solidFill>
                                                        <a:latin typeface="Cambria Math"/>
                                                        <a:ea typeface="Cambria Math"/>
                                                      </a:rPr>
                                                      <m:t>𝐬</m:t>
                                                    </m:r>
                                                  </m:sub>
                                                </m:sSub>
                                                <m:r>
                                                  <a:rPr lang="en-US" b="1">
                                                    <a:solidFill>
                                                      <a:schemeClr val="tx1"/>
                                                    </a:solidFill>
                                                    <a:latin typeface="Cambria Math"/>
                                                    <a:ea typeface="Cambria Math"/>
                                                  </a:rPr>
                                                  <m:t>+</m:t>
                                                </m:r>
                                                <m:r>
                                                  <a:rPr lang="en-US" b="1">
                                                    <a:solidFill>
                                                      <a:schemeClr val="tx1"/>
                                                    </a:solidFill>
                                                    <a:latin typeface="Cambria Math"/>
                                                    <a:ea typeface="Cambria Math"/>
                                                  </a:rPr>
                                                  <m:t>𝐑</m:t>
                                                </m:r>
                                              </m:e>
                                              <m:sub>
                                                <m:r>
                                                  <a:rPr lang="en-US" b="1">
                                                    <a:solidFill>
                                                      <a:schemeClr val="tx1"/>
                                                    </a:solidFill>
                                                    <a:latin typeface="Cambria Math"/>
                                                    <a:ea typeface="Cambria Math"/>
                                                  </a:rPr>
                                                  <m:t>𝐢𝐧𝟏</m:t>
                                                </m:r>
                                              </m:sub>
                                            </m:sSub>
                                          </m:den>
                                        </m:f>
                                      </m:e>
                                    </m:d>
                                  </m:e>
                                  <m:sup>
                                    <m:r>
                                      <a:rPr lang="en-US" b="1" i="1">
                                        <a:solidFill>
                                          <a:schemeClr val="tx1"/>
                                        </a:solidFill>
                                        <a:latin typeface="Cambria Math"/>
                                      </a:rPr>
                                      <m:t>𝟐</m:t>
                                    </m:r>
                                  </m:sup>
                                </m:sSup>
                                <m:d>
                                  <m:dPr>
                                    <m:ctrlPr>
                                      <a:rPr lang="en-US" b="1" i="1">
                                        <a:solidFill>
                                          <a:schemeClr val="tx1"/>
                                        </a:solidFill>
                                        <a:latin typeface="Cambria Math"/>
                                        <a:ea typeface="Cambria Math"/>
                                      </a:rPr>
                                    </m:ctrlPr>
                                  </m:dPr>
                                  <m:e>
                                    <m:acc>
                                      <m:accPr>
                                        <m:chr m:val="̅"/>
                                        <m:ctrlPr>
                                          <a:rPr lang="en-US" b="1" i="1">
                                            <a:solidFill>
                                              <a:schemeClr val="tx1"/>
                                            </a:solidFill>
                                            <a:latin typeface="Cambria Math"/>
                                          </a:rPr>
                                        </m:ctrlPr>
                                      </m:accPr>
                                      <m:e>
                                        <m:sSup>
                                          <m:sSupPr>
                                            <m:ctrlPr>
                                              <a:rPr lang="en-US" b="1" i="1">
                                                <a:solidFill>
                                                  <a:schemeClr val="tx1"/>
                                                </a:solidFill>
                                                <a:latin typeface="Cambria Math"/>
                                              </a:rPr>
                                            </m:ctrlPr>
                                          </m:sSupPr>
                                          <m:e>
                                            <m:sSub>
                                              <m:sSubPr>
                                                <m:ctrlPr>
                                                  <a:rPr lang="en-US" b="1" i="1">
                                                    <a:solidFill>
                                                      <a:schemeClr val="tx1"/>
                                                    </a:solidFill>
                                                    <a:latin typeface="Cambria Math"/>
                                                  </a:rPr>
                                                </m:ctrlPr>
                                              </m:sSubPr>
                                              <m:e>
                                                <m:r>
                                                  <a:rPr lang="en-US" b="1">
                                                    <a:solidFill>
                                                      <a:schemeClr val="tx1"/>
                                                    </a:solidFill>
                                                    <a:latin typeface="Cambria Math"/>
                                                  </a:rPr>
                                                  <m:t>𝐯</m:t>
                                                </m:r>
                                              </m:e>
                                              <m:sub>
                                                <m:r>
                                                  <a:rPr lang="en-US" b="1">
                                                    <a:solidFill>
                                                      <a:schemeClr val="tx1"/>
                                                    </a:solidFill>
                                                    <a:latin typeface="Cambria Math"/>
                                                  </a:rPr>
                                                  <m:t>𝐑𝐬</m:t>
                                                </m:r>
                                              </m:sub>
                                            </m:sSub>
                                          </m:e>
                                          <m:sup>
                                            <m:r>
                                              <a:rPr lang="en-US" b="1" i="1">
                                                <a:solidFill>
                                                  <a:schemeClr val="tx1"/>
                                                </a:solidFill>
                                                <a:latin typeface="Cambria Math"/>
                                              </a:rPr>
                                              <m:t>𝟐</m:t>
                                            </m:r>
                                          </m:sup>
                                        </m:sSup>
                                      </m:e>
                                    </m:acc>
                                    <m:r>
                                      <a:rPr lang="en-US" b="1">
                                        <a:solidFill>
                                          <a:schemeClr val="tx1"/>
                                        </a:solidFill>
                                        <a:latin typeface="Cambria Math"/>
                                      </a:rPr>
                                      <m:t>+</m:t>
                                    </m:r>
                                    <m:acc>
                                      <m:accPr>
                                        <m:chr m:val="̅"/>
                                        <m:ctrlPr>
                                          <a:rPr lang="en-US" b="1" i="1">
                                            <a:solidFill>
                                              <a:schemeClr val="tx1"/>
                                            </a:solidFill>
                                            <a:latin typeface="Cambria Math"/>
                                          </a:rPr>
                                        </m:ctrlPr>
                                      </m:accPr>
                                      <m:e>
                                        <m:sSup>
                                          <m:sSupPr>
                                            <m:ctrlPr>
                                              <a:rPr lang="en-US" b="1" i="1">
                                                <a:solidFill>
                                                  <a:schemeClr val="tx1"/>
                                                </a:solidFill>
                                                <a:latin typeface="Cambria Math"/>
                                              </a:rPr>
                                            </m:ctrlPr>
                                          </m:sSupPr>
                                          <m:e>
                                            <m:d>
                                              <m:dPr>
                                                <m:ctrlPr>
                                                  <a:rPr lang="en-US" b="1" i="1">
                                                    <a:solidFill>
                                                      <a:schemeClr val="tx1"/>
                                                    </a:solidFill>
                                                    <a:latin typeface="Cambria Math"/>
                                                  </a:rPr>
                                                </m:ctrlPr>
                                              </m:dPr>
                                              <m:e>
                                                <m:sSub>
                                                  <m:sSubPr>
                                                    <m:ctrlPr>
                                                      <a:rPr lang="en-US" b="1" i="1">
                                                        <a:solidFill>
                                                          <a:schemeClr val="tx1"/>
                                                        </a:solidFill>
                                                        <a:latin typeface="Cambria Math"/>
                                                      </a:rPr>
                                                    </m:ctrlPr>
                                                  </m:sSubPr>
                                                  <m:e>
                                                    <m:r>
                                                      <a:rPr lang="en-US" b="1">
                                                        <a:solidFill>
                                                          <a:schemeClr val="tx1"/>
                                                        </a:solidFill>
                                                        <a:latin typeface="Cambria Math"/>
                                                      </a:rPr>
                                                      <m:t>𝐯</m:t>
                                                    </m:r>
                                                  </m:e>
                                                  <m:sub>
                                                    <m:r>
                                                      <a:rPr lang="en-US" b="1">
                                                        <a:solidFill>
                                                          <a:schemeClr val="tx1"/>
                                                        </a:solidFill>
                                                        <a:latin typeface="Cambria Math"/>
                                                      </a:rPr>
                                                      <m:t>𝐧𝟏</m:t>
                                                    </m:r>
                                                  </m:sub>
                                                </m:sSub>
                                                <m:r>
                                                  <a:rPr lang="en-US" b="1" i="1">
                                                    <a:solidFill>
                                                      <a:schemeClr val="tx1"/>
                                                    </a:solidFill>
                                                    <a:latin typeface="Cambria Math"/>
                                                  </a:rPr>
                                                  <m:t>+</m:t>
                                                </m:r>
                                                <m:sSub>
                                                  <m:sSubPr>
                                                    <m:ctrlPr>
                                                      <a:rPr lang="en-US" b="1" i="1">
                                                        <a:solidFill>
                                                          <a:schemeClr val="tx1"/>
                                                        </a:solidFill>
                                                        <a:latin typeface="Cambria Math"/>
                                                      </a:rPr>
                                                    </m:ctrlPr>
                                                  </m:sSubPr>
                                                  <m:e>
                                                    <m:r>
                                                      <a:rPr lang="en-US" b="1">
                                                        <a:solidFill>
                                                          <a:schemeClr val="tx1"/>
                                                        </a:solidFill>
                                                        <a:latin typeface="Cambria Math"/>
                                                      </a:rPr>
                                                      <m:t>𝐢</m:t>
                                                    </m:r>
                                                  </m:e>
                                                  <m:sub>
                                                    <m:r>
                                                      <a:rPr lang="en-US" b="1">
                                                        <a:solidFill>
                                                          <a:schemeClr val="tx1"/>
                                                        </a:solidFill>
                                                        <a:latin typeface="Cambria Math"/>
                                                      </a:rPr>
                                                      <m:t>𝐧𝟏</m:t>
                                                    </m:r>
                                                  </m:sub>
                                                </m:sSub>
                                                <m:sSub>
                                                  <m:sSubPr>
                                                    <m:ctrlPr>
                                                      <a:rPr lang="en-US" b="1" i="1">
                                                        <a:solidFill>
                                                          <a:schemeClr val="tx1"/>
                                                        </a:solidFill>
                                                        <a:latin typeface="Cambria Math"/>
                                                        <a:ea typeface="Cambria Math"/>
                                                      </a:rPr>
                                                    </m:ctrlPr>
                                                  </m:sSubPr>
                                                  <m:e>
                                                    <m:r>
                                                      <a:rPr lang="en-US" b="1">
                                                        <a:solidFill>
                                                          <a:schemeClr val="tx1"/>
                                                        </a:solidFill>
                                                        <a:latin typeface="Cambria Math"/>
                                                        <a:ea typeface="Cambria Math"/>
                                                      </a:rPr>
                                                      <m:t>𝐑</m:t>
                                                    </m:r>
                                                  </m:e>
                                                  <m:sub>
                                                    <m:r>
                                                      <a:rPr lang="en-US" b="1">
                                                        <a:solidFill>
                                                          <a:schemeClr val="tx1"/>
                                                        </a:solidFill>
                                                        <a:latin typeface="Cambria Math"/>
                                                        <a:ea typeface="Cambria Math"/>
                                                      </a:rPr>
                                                      <m:t>𝐬</m:t>
                                                    </m:r>
                                                  </m:sub>
                                                </m:sSub>
                                              </m:e>
                                            </m:d>
                                          </m:e>
                                          <m:sup>
                                            <m:r>
                                              <a:rPr lang="en-US" b="1" i="1">
                                                <a:solidFill>
                                                  <a:schemeClr val="tx1"/>
                                                </a:solidFill>
                                                <a:latin typeface="Cambria Math"/>
                                              </a:rPr>
                                              <m:t>𝟐</m:t>
                                            </m:r>
                                          </m:sup>
                                        </m:sSup>
                                      </m:e>
                                    </m:acc>
                                  </m:e>
                                </m:d>
                              </m:e>
                            </m:d>
                            <m:r>
                              <a:rPr lang="en-US" b="1">
                                <a:solidFill>
                                  <a:schemeClr val="tx1"/>
                                </a:solidFill>
                                <a:latin typeface="Cambria Math"/>
                              </a:rPr>
                              <m:t>+</m:t>
                            </m:r>
                            <m:acc>
                              <m:accPr>
                                <m:chr m:val="̅"/>
                                <m:ctrlPr>
                                  <a:rPr lang="en-US" b="1" i="1">
                                    <a:solidFill>
                                      <a:schemeClr val="tx1"/>
                                    </a:solidFill>
                                    <a:latin typeface="Cambria Math"/>
                                  </a:rPr>
                                </m:ctrlPr>
                              </m:accPr>
                              <m:e>
                                <m:sSup>
                                  <m:sSupPr>
                                    <m:ctrlPr>
                                      <a:rPr lang="en-US" b="1" i="1">
                                        <a:solidFill>
                                          <a:schemeClr val="tx1"/>
                                        </a:solidFill>
                                        <a:latin typeface="Cambria Math"/>
                                      </a:rPr>
                                    </m:ctrlPr>
                                  </m:sSupPr>
                                  <m:e>
                                    <m:d>
                                      <m:dPr>
                                        <m:ctrlPr>
                                          <a:rPr lang="en-US" b="1" i="1">
                                            <a:solidFill>
                                              <a:schemeClr val="tx1"/>
                                            </a:solidFill>
                                            <a:latin typeface="Cambria Math"/>
                                          </a:rPr>
                                        </m:ctrlPr>
                                      </m:dPr>
                                      <m:e>
                                        <m:sSub>
                                          <m:sSubPr>
                                            <m:ctrlPr>
                                              <a:rPr lang="en-US" b="1" i="1">
                                                <a:solidFill>
                                                  <a:schemeClr val="tx1"/>
                                                </a:solidFill>
                                                <a:latin typeface="Cambria Math"/>
                                              </a:rPr>
                                            </m:ctrlPr>
                                          </m:sSubPr>
                                          <m:e>
                                            <m:r>
                                              <a:rPr lang="en-US" b="1">
                                                <a:solidFill>
                                                  <a:schemeClr val="tx1"/>
                                                </a:solidFill>
                                                <a:latin typeface="Cambria Math"/>
                                              </a:rPr>
                                              <m:t>𝐯</m:t>
                                            </m:r>
                                          </m:e>
                                          <m:sub>
                                            <m:r>
                                              <a:rPr lang="en-US" b="1">
                                                <a:solidFill>
                                                  <a:schemeClr val="tx1"/>
                                                </a:solidFill>
                                                <a:latin typeface="Cambria Math"/>
                                              </a:rPr>
                                              <m:t>𝐧𝟐</m:t>
                                            </m:r>
                                          </m:sub>
                                        </m:sSub>
                                        <m:r>
                                          <a:rPr lang="en-US" b="1" i="1">
                                            <a:solidFill>
                                              <a:schemeClr val="tx1"/>
                                            </a:solidFill>
                                            <a:latin typeface="Cambria Math"/>
                                          </a:rPr>
                                          <m:t>+</m:t>
                                        </m:r>
                                        <m:sSub>
                                          <m:sSubPr>
                                            <m:ctrlPr>
                                              <a:rPr lang="en-US" b="1" i="1">
                                                <a:solidFill>
                                                  <a:schemeClr val="tx1"/>
                                                </a:solidFill>
                                                <a:latin typeface="Cambria Math"/>
                                              </a:rPr>
                                            </m:ctrlPr>
                                          </m:sSubPr>
                                          <m:e>
                                            <m:r>
                                              <a:rPr lang="en-US" b="1">
                                                <a:solidFill>
                                                  <a:schemeClr val="tx1"/>
                                                </a:solidFill>
                                                <a:latin typeface="Cambria Math"/>
                                              </a:rPr>
                                              <m:t>𝐢</m:t>
                                            </m:r>
                                          </m:e>
                                          <m:sub>
                                            <m:r>
                                              <a:rPr lang="en-US" b="1">
                                                <a:solidFill>
                                                  <a:schemeClr val="tx1"/>
                                                </a:solidFill>
                                                <a:latin typeface="Cambria Math"/>
                                              </a:rPr>
                                              <m:t>𝐧𝟐</m:t>
                                            </m:r>
                                          </m:sub>
                                        </m:sSub>
                                        <m:sSub>
                                          <m:sSubPr>
                                            <m:ctrlPr>
                                              <a:rPr lang="en-US" b="1" i="1">
                                                <a:solidFill>
                                                  <a:schemeClr val="tx1"/>
                                                </a:solidFill>
                                                <a:latin typeface="Cambria Math"/>
                                                <a:ea typeface="Cambria Math"/>
                                              </a:rPr>
                                            </m:ctrlPr>
                                          </m:sSubPr>
                                          <m:e>
                                            <m:r>
                                              <a:rPr lang="en-US" b="1">
                                                <a:solidFill>
                                                  <a:schemeClr val="tx1"/>
                                                </a:solidFill>
                                                <a:latin typeface="Cambria Math"/>
                                                <a:ea typeface="Cambria Math"/>
                                              </a:rPr>
                                              <m:t>𝐑</m:t>
                                            </m:r>
                                          </m:e>
                                          <m:sub>
                                            <m:r>
                                              <a:rPr lang="en-US" b="1">
                                                <a:solidFill>
                                                  <a:schemeClr val="tx1"/>
                                                </a:solidFill>
                                                <a:latin typeface="Cambria Math"/>
                                                <a:ea typeface="Cambria Math"/>
                                              </a:rPr>
                                              <m:t>𝐨𝐮𝐭𝟏</m:t>
                                            </m:r>
                                          </m:sub>
                                        </m:sSub>
                                      </m:e>
                                    </m:d>
                                  </m:e>
                                  <m:sup>
                                    <m:r>
                                      <a:rPr lang="en-US" b="1" i="1">
                                        <a:solidFill>
                                          <a:schemeClr val="tx1"/>
                                        </a:solidFill>
                                        <a:latin typeface="Cambria Math"/>
                                      </a:rPr>
                                      <m:t>𝟐</m:t>
                                    </m:r>
                                  </m:sup>
                                </m:sSup>
                              </m:e>
                            </m:acc>
                          </m:e>
                        </m:d>
                      </m:num>
                      <m:den>
                        <m:sSup>
                          <m:sSupPr>
                            <m:ctrlPr>
                              <a:rPr lang="en-US" b="1" i="1">
                                <a:solidFill>
                                  <a:schemeClr val="tx1"/>
                                </a:solidFill>
                                <a:latin typeface="Cambria Math"/>
                              </a:rPr>
                            </m:ctrlPr>
                          </m:sSupPr>
                          <m:e>
                            <m:d>
                              <m:dPr>
                                <m:ctrlPr>
                                  <a:rPr lang="en-US" b="1" i="1">
                                    <a:solidFill>
                                      <a:schemeClr val="tx1"/>
                                    </a:solidFill>
                                    <a:latin typeface="Cambria Math"/>
                                  </a:rPr>
                                </m:ctrlPr>
                              </m:dPr>
                              <m:e>
                                <m:f>
                                  <m:fPr>
                                    <m:ctrlPr>
                                      <a:rPr lang="en-US" b="1" i="1">
                                        <a:solidFill>
                                          <a:schemeClr val="tx1"/>
                                        </a:solidFill>
                                        <a:latin typeface="Cambria Math"/>
                                      </a:rPr>
                                    </m:ctrlPr>
                                  </m:fPr>
                                  <m:num>
                                    <m:sSub>
                                      <m:sSubPr>
                                        <m:ctrlPr>
                                          <a:rPr lang="en-US" b="1" i="1">
                                            <a:solidFill>
                                              <a:schemeClr val="tx1"/>
                                            </a:solidFill>
                                            <a:latin typeface="Cambria Math"/>
                                            <a:ea typeface="Cambria Math"/>
                                          </a:rPr>
                                        </m:ctrlPr>
                                      </m:sSubPr>
                                      <m:e>
                                        <m:r>
                                          <a:rPr lang="en-US" b="1">
                                            <a:solidFill>
                                              <a:schemeClr val="tx1"/>
                                            </a:solidFill>
                                            <a:latin typeface="Cambria Math"/>
                                            <a:ea typeface="Cambria Math"/>
                                          </a:rPr>
                                          <m:t>𝐑</m:t>
                                        </m:r>
                                      </m:e>
                                      <m:sub>
                                        <m:r>
                                          <a:rPr lang="en-US" b="1">
                                            <a:solidFill>
                                              <a:schemeClr val="tx1"/>
                                            </a:solidFill>
                                            <a:latin typeface="Cambria Math"/>
                                            <a:ea typeface="Cambria Math"/>
                                          </a:rPr>
                                          <m:t>𝐢𝐧𝟐</m:t>
                                        </m:r>
                                      </m:sub>
                                    </m:sSub>
                                  </m:num>
                                  <m:den>
                                    <m:sSub>
                                      <m:sSubPr>
                                        <m:ctrlPr>
                                          <a:rPr lang="en-US" b="1" i="1">
                                            <a:solidFill>
                                              <a:schemeClr val="tx1"/>
                                            </a:solidFill>
                                            <a:latin typeface="Cambria Math"/>
                                            <a:ea typeface="Cambria Math"/>
                                          </a:rPr>
                                        </m:ctrlPr>
                                      </m:sSubPr>
                                      <m:e>
                                        <m:sSub>
                                          <m:sSubPr>
                                            <m:ctrlPr>
                                              <a:rPr lang="en-US" b="1" i="1">
                                                <a:solidFill>
                                                  <a:schemeClr val="tx1"/>
                                                </a:solidFill>
                                                <a:latin typeface="Cambria Math"/>
                                                <a:ea typeface="Cambria Math"/>
                                              </a:rPr>
                                            </m:ctrlPr>
                                          </m:sSubPr>
                                          <m:e>
                                            <m:r>
                                              <a:rPr lang="en-US" b="1">
                                                <a:solidFill>
                                                  <a:schemeClr val="tx1"/>
                                                </a:solidFill>
                                                <a:latin typeface="Cambria Math"/>
                                                <a:ea typeface="Cambria Math"/>
                                              </a:rPr>
                                              <m:t>𝐑</m:t>
                                            </m:r>
                                          </m:e>
                                          <m:sub>
                                            <m:r>
                                              <a:rPr lang="en-US" b="1">
                                                <a:solidFill>
                                                  <a:schemeClr val="tx1"/>
                                                </a:solidFill>
                                                <a:latin typeface="Cambria Math"/>
                                                <a:ea typeface="Cambria Math"/>
                                              </a:rPr>
                                              <m:t>𝐨𝐮𝐭𝟏</m:t>
                                            </m:r>
                                          </m:sub>
                                        </m:sSub>
                                        <m:r>
                                          <a:rPr lang="en-US" b="1">
                                            <a:solidFill>
                                              <a:schemeClr val="tx1"/>
                                            </a:solidFill>
                                            <a:latin typeface="Cambria Math"/>
                                            <a:ea typeface="Cambria Math"/>
                                          </a:rPr>
                                          <m:t>+</m:t>
                                        </m:r>
                                        <m:r>
                                          <a:rPr lang="en-US" b="1">
                                            <a:solidFill>
                                              <a:schemeClr val="tx1"/>
                                            </a:solidFill>
                                            <a:latin typeface="Cambria Math"/>
                                            <a:ea typeface="Cambria Math"/>
                                          </a:rPr>
                                          <m:t>𝐑</m:t>
                                        </m:r>
                                      </m:e>
                                      <m:sub>
                                        <m:r>
                                          <a:rPr lang="en-US" b="1">
                                            <a:solidFill>
                                              <a:schemeClr val="tx1"/>
                                            </a:solidFill>
                                            <a:latin typeface="Cambria Math"/>
                                            <a:ea typeface="Cambria Math"/>
                                          </a:rPr>
                                          <m:t>𝐢𝐧𝟐</m:t>
                                        </m:r>
                                      </m:sub>
                                    </m:sSub>
                                  </m:den>
                                </m:f>
                              </m:e>
                            </m:d>
                          </m:e>
                          <m:sup>
                            <m:r>
                              <a:rPr lang="en-US" b="1" i="1">
                                <a:solidFill>
                                  <a:schemeClr val="tx1"/>
                                </a:solidFill>
                                <a:latin typeface="Cambria Math"/>
                              </a:rPr>
                              <m:t>𝟐</m:t>
                            </m:r>
                          </m:sup>
                        </m:sSup>
                        <m:sSup>
                          <m:sSupPr>
                            <m:ctrlPr>
                              <a:rPr lang="en-US" b="1" i="1">
                                <a:solidFill>
                                  <a:schemeClr val="tx1"/>
                                </a:solidFill>
                                <a:latin typeface="Cambria Math"/>
                                <a:ea typeface="Cambria Math"/>
                              </a:rPr>
                            </m:ctrlPr>
                          </m:sSupPr>
                          <m:e>
                            <m:sSub>
                              <m:sSubPr>
                                <m:ctrlPr>
                                  <a:rPr lang="en-US" b="1" i="1">
                                    <a:solidFill>
                                      <a:schemeClr val="tx1"/>
                                    </a:solidFill>
                                    <a:latin typeface="Cambria Math"/>
                                  </a:rPr>
                                </m:ctrlPr>
                              </m:sSubPr>
                              <m:e>
                                <m:r>
                                  <a:rPr lang="en-US" b="1">
                                    <a:solidFill>
                                      <a:schemeClr val="tx1"/>
                                    </a:solidFill>
                                    <a:latin typeface="Cambria Math"/>
                                  </a:rPr>
                                  <m:t>𝐀</m:t>
                                </m:r>
                              </m:e>
                              <m:sub>
                                <m:r>
                                  <a:rPr lang="en-US" b="1">
                                    <a:solidFill>
                                      <a:schemeClr val="tx1"/>
                                    </a:solidFill>
                                    <a:latin typeface="Cambria Math"/>
                                  </a:rPr>
                                  <m:t>𝐯𝟏</m:t>
                                </m:r>
                              </m:sub>
                            </m:sSub>
                          </m:e>
                          <m:sup>
                            <m:r>
                              <a:rPr lang="en-US" b="1" i="1">
                                <a:solidFill>
                                  <a:schemeClr val="tx1"/>
                                </a:solidFill>
                                <a:latin typeface="Cambria Math"/>
                                <a:ea typeface="Cambria Math"/>
                              </a:rPr>
                              <m:t>𝟐</m:t>
                            </m:r>
                          </m:sup>
                        </m:sSup>
                        <m:sSup>
                          <m:sSupPr>
                            <m:ctrlPr>
                              <a:rPr lang="en-US" b="1" i="1">
                                <a:solidFill>
                                  <a:schemeClr val="tx1"/>
                                </a:solidFill>
                                <a:latin typeface="Cambria Math"/>
                              </a:rPr>
                            </m:ctrlPr>
                          </m:sSupPr>
                          <m:e>
                            <m:d>
                              <m:dPr>
                                <m:ctrlPr>
                                  <a:rPr lang="en-US" b="1" i="1">
                                    <a:solidFill>
                                      <a:schemeClr val="tx1"/>
                                    </a:solidFill>
                                    <a:latin typeface="Cambria Math"/>
                                  </a:rPr>
                                </m:ctrlPr>
                              </m:dPr>
                              <m:e>
                                <m:f>
                                  <m:fPr>
                                    <m:ctrlPr>
                                      <a:rPr lang="en-US" b="1" i="1">
                                        <a:solidFill>
                                          <a:schemeClr val="tx1"/>
                                        </a:solidFill>
                                        <a:latin typeface="Cambria Math"/>
                                      </a:rPr>
                                    </m:ctrlPr>
                                  </m:fPr>
                                  <m:num>
                                    <m:sSub>
                                      <m:sSubPr>
                                        <m:ctrlPr>
                                          <a:rPr lang="en-US" b="1" i="1">
                                            <a:solidFill>
                                              <a:schemeClr val="tx1"/>
                                            </a:solidFill>
                                            <a:latin typeface="Cambria Math"/>
                                            <a:ea typeface="Cambria Math"/>
                                          </a:rPr>
                                        </m:ctrlPr>
                                      </m:sSubPr>
                                      <m:e>
                                        <m:r>
                                          <a:rPr lang="en-US" b="1">
                                            <a:solidFill>
                                              <a:schemeClr val="tx1"/>
                                            </a:solidFill>
                                            <a:latin typeface="Cambria Math"/>
                                            <a:ea typeface="Cambria Math"/>
                                          </a:rPr>
                                          <m:t>𝐑</m:t>
                                        </m:r>
                                      </m:e>
                                      <m:sub>
                                        <m:r>
                                          <a:rPr lang="en-US" b="1">
                                            <a:solidFill>
                                              <a:schemeClr val="tx1"/>
                                            </a:solidFill>
                                            <a:latin typeface="Cambria Math"/>
                                            <a:ea typeface="Cambria Math"/>
                                          </a:rPr>
                                          <m:t>𝐢𝐧𝟏</m:t>
                                        </m:r>
                                      </m:sub>
                                    </m:sSub>
                                  </m:num>
                                  <m:den>
                                    <m:sSub>
                                      <m:sSubPr>
                                        <m:ctrlPr>
                                          <a:rPr lang="en-US" b="1" i="1">
                                            <a:solidFill>
                                              <a:schemeClr val="tx1"/>
                                            </a:solidFill>
                                            <a:latin typeface="Cambria Math"/>
                                            <a:ea typeface="Cambria Math"/>
                                          </a:rPr>
                                        </m:ctrlPr>
                                      </m:sSubPr>
                                      <m:e>
                                        <m:sSub>
                                          <m:sSubPr>
                                            <m:ctrlPr>
                                              <a:rPr lang="en-US" b="1" i="1">
                                                <a:solidFill>
                                                  <a:schemeClr val="tx1"/>
                                                </a:solidFill>
                                                <a:latin typeface="Cambria Math"/>
                                                <a:ea typeface="Cambria Math"/>
                                              </a:rPr>
                                            </m:ctrlPr>
                                          </m:sSubPr>
                                          <m:e>
                                            <m:r>
                                              <a:rPr lang="en-US" b="1">
                                                <a:solidFill>
                                                  <a:schemeClr val="tx1"/>
                                                </a:solidFill>
                                                <a:latin typeface="Cambria Math"/>
                                                <a:ea typeface="Cambria Math"/>
                                              </a:rPr>
                                              <m:t>𝐑</m:t>
                                            </m:r>
                                          </m:e>
                                          <m:sub>
                                            <m:r>
                                              <a:rPr lang="en-US" b="1">
                                                <a:solidFill>
                                                  <a:schemeClr val="tx1"/>
                                                </a:solidFill>
                                                <a:latin typeface="Cambria Math"/>
                                                <a:ea typeface="Cambria Math"/>
                                              </a:rPr>
                                              <m:t>𝐬</m:t>
                                            </m:r>
                                          </m:sub>
                                        </m:sSub>
                                        <m:r>
                                          <a:rPr lang="en-US" b="1">
                                            <a:solidFill>
                                              <a:schemeClr val="tx1"/>
                                            </a:solidFill>
                                            <a:latin typeface="Cambria Math"/>
                                            <a:ea typeface="Cambria Math"/>
                                          </a:rPr>
                                          <m:t>+</m:t>
                                        </m:r>
                                        <m:r>
                                          <a:rPr lang="en-US" b="1">
                                            <a:solidFill>
                                              <a:schemeClr val="tx1"/>
                                            </a:solidFill>
                                            <a:latin typeface="Cambria Math"/>
                                            <a:ea typeface="Cambria Math"/>
                                          </a:rPr>
                                          <m:t>𝐑</m:t>
                                        </m:r>
                                      </m:e>
                                      <m:sub>
                                        <m:r>
                                          <a:rPr lang="en-US" b="1">
                                            <a:solidFill>
                                              <a:schemeClr val="tx1"/>
                                            </a:solidFill>
                                            <a:latin typeface="Cambria Math"/>
                                            <a:ea typeface="Cambria Math"/>
                                          </a:rPr>
                                          <m:t>𝐢𝐧𝟏</m:t>
                                        </m:r>
                                      </m:sub>
                                    </m:sSub>
                                  </m:den>
                                </m:f>
                              </m:e>
                            </m:d>
                          </m:e>
                          <m:sup>
                            <m:r>
                              <a:rPr lang="en-US" b="1" i="1">
                                <a:solidFill>
                                  <a:schemeClr val="tx1"/>
                                </a:solidFill>
                                <a:latin typeface="Cambria Math"/>
                              </a:rPr>
                              <m:t>𝟐</m:t>
                            </m:r>
                          </m:sup>
                        </m:sSup>
                        <m:acc>
                          <m:accPr>
                            <m:chr m:val="̅"/>
                            <m:ctrlPr>
                              <a:rPr lang="en-US" b="1" i="1">
                                <a:solidFill>
                                  <a:schemeClr val="tx1"/>
                                </a:solidFill>
                                <a:latin typeface="Cambria Math"/>
                              </a:rPr>
                            </m:ctrlPr>
                          </m:accPr>
                          <m:e>
                            <m:sSup>
                              <m:sSupPr>
                                <m:ctrlPr>
                                  <a:rPr lang="en-US" b="1" i="1">
                                    <a:solidFill>
                                      <a:schemeClr val="tx1"/>
                                    </a:solidFill>
                                    <a:latin typeface="Cambria Math"/>
                                  </a:rPr>
                                </m:ctrlPr>
                              </m:sSupPr>
                              <m:e>
                                <m:sSub>
                                  <m:sSubPr>
                                    <m:ctrlPr>
                                      <a:rPr lang="en-US" b="1" i="1">
                                        <a:solidFill>
                                          <a:schemeClr val="tx1"/>
                                        </a:solidFill>
                                        <a:latin typeface="Cambria Math"/>
                                      </a:rPr>
                                    </m:ctrlPr>
                                  </m:sSubPr>
                                  <m:e>
                                    <m:r>
                                      <a:rPr lang="en-US" b="1">
                                        <a:solidFill>
                                          <a:schemeClr val="tx1"/>
                                        </a:solidFill>
                                        <a:latin typeface="Cambria Math"/>
                                      </a:rPr>
                                      <m:t>𝐯</m:t>
                                    </m:r>
                                  </m:e>
                                  <m:sub>
                                    <m:r>
                                      <a:rPr lang="en-US" b="1">
                                        <a:solidFill>
                                          <a:schemeClr val="tx1"/>
                                        </a:solidFill>
                                        <a:latin typeface="Cambria Math"/>
                                      </a:rPr>
                                      <m:t>𝐑𝐬</m:t>
                                    </m:r>
                                  </m:sub>
                                </m:sSub>
                              </m:e>
                              <m:sup>
                                <m:r>
                                  <a:rPr lang="en-US" b="1" i="1">
                                    <a:solidFill>
                                      <a:schemeClr val="tx1"/>
                                    </a:solidFill>
                                    <a:latin typeface="Cambria Math"/>
                                  </a:rPr>
                                  <m:t>𝟐</m:t>
                                </m:r>
                              </m:sup>
                            </m:sSup>
                          </m:e>
                        </m:acc>
                      </m:den>
                    </m:f>
                  </m:oMath>
                </a14:m>
                <a:endParaRPr lang="en-US" b="1" dirty="0" smtClean="0">
                  <a:solidFill>
                    <a:schemeClr val="tx1"/>
                  </a:solidFill>
                  <a:latin typeface="Franklin Gothic Medium Cond"/>
                </a:endParaRPr>
              </a:p>
              <a:p>
                <a:endParaRPr lang="en-US" b="1" dirty="0" smtClean="0">
                  <a:latin typeface="Franklin Gothic Medium Cond"/>
                </a:endParaRPr>
              </a:p>
              <a:p>
                <a:endParaRPr lang="en-US" b="1" dirty="0">
                  <a:latin typeface="Franklin Gothic Medium Cond"/>
                </a:endParaRPr>
              </a:p>
              <a:p>
                <a:r>
                  <a:rPr lang="en-US" b="1" dirty="0">
                    <a:latin typeface="Franklin Gothic Medium Cond"/>
                  </a:rPr>
                  <a:t>=</a:t>
                </a:r>
                <a14:m>
                  <m:oMath xmlns:m="http://schemas.openxmlformats.org/officeDocument/2006/math">
                    <m:f>
                      <m:fPr>
                        <m:ctrlPr>
                          <a:rPr lang="en-US" b="1" i="1" smtClean="0">
                            <a:solidFill>
                              <a:schemeClr val="tx1"/>
                            </a:solidFill>
                            <a:latin typeface="Cambria Math"/>
                          </a:rPr>
                        </m:ctrlPr>
                      </m:fPr>
                      <m:num>
                        <m:acc>
                          <m:accPr>
                            <m:chr m:val="̅"/>
                            <m:ctrlPr>
                              <a:rPr lang="en-US" b="1" i="1" smtClean="0">
                                <a:solidFill>
                                  <a:schemeClr val="tx1"/>
                                </a:solidFill>
                                <a:latin typeface="Cambria Math"/>
                              </a:rPr>
                            </m:ctrlPr>
                          </m:accPr>
                          <m:e>
                            <m:sSup>
                              <m:sSupPr>
                                <m:ctrlPr>
                                  <a:rPr lang="en-US" b="1" i="1">
                                    <a:solidFill>
                                      <a:schemeClr val="tx1"/>
                                    </a:solidFill>
                                    <a:latin typeface="Cambria Math"/>
                                  </a:rPr>
                                </m:ctrlPr>
                              </m:sSupPr>
                              <m:e>
                                <m:sSub>
                                  <m:sSubPr>
                                    <m:ctrlPr>
                                      <a:rPr lang="en-US" b="1" i="1">
                                        <a:solidFill>
                                          <a:schemeClr val="tx1"/>
                                        </a:solidFill>
                                        <a:latin typeface="Cambria Math"/>
                                      </a:rPr>
                                    </m:ctrlPr>
                                  </m:sSubPr>
                                  <m:e>
                                    <m:r>
                                      <a:rPr lang="en-US" b="1">
                                        <a:solidFill>
                                          <a:schemeClr val="tx1"/>
                                        </a:solidFill>
                                        <a:latin typeface="Cambria Math"/>
                                      </a:rPr>
                                      <m:t>𝐯</m:t>
                                    </m:r>
                                  </m:e>
                                  <m:sub>
                                    <m:r>
                                      <a:rPr lang="en-US" b="1">
                                        <a:solidFill>
                                          <a:schemeClr val="tx1"/>
                                        </a:solidFill>
                                        <a:latin typeface="Cambria Math"/>
                                      </a:rPr>
                                      <m:t>𝐑𝐬</m:t>
                                    </m:r>
                                  </m:sub>
                                </m:sSub>
                              </m:e>
                              <m:sup>
                                <m:r>
                                  <a:rPr lang="en-US" b="1" i="1">
                                    <a:solidFill>
                                      <a:schemeClr val="tx1"/>
                                    </a:solidFill>
                                    <a:latin typeface="Cambria Math"/>
                                  </a:rPr>
                                  <m:t>𝟐</m:t>
                                </m:r>
                              </m:sup>
                            </m:sSup>
                          </m:e>
                        </m:acc>
                        <m:r>
                          <a:rPr lang="en-US" b="1">
                            <a:solidFill>
                              <a:schemeClr val="tx1"/>
                            </a:solidFill>
                            <a:latin typeface="Cambria Math"/>
                          </a:rPr>
                          <m:t>+</m:t>
                        </m:r>
                        <m:acc>
                          <m:accPr>
                            <m:chr m:val="̅"/>
                            <m:ctrlPr>
                              <a:rPr lang="en-US" b="1" i="1">
                                <a:solidFill>
                                  <a:schemeClr val="tx1"/>
                                </a:solidFill>
                                <a:latin typeface="Cambria Math"/>
                              </a:rPr>
                            </m:ctrlPr>
                          </m:accPr>
                          <m:e>
                            <m:sSup>
                              <m:sSupPr>
                                <m:ctrlPr>
                                  <a:rPr lang="en-US" b="1" i="1">
                                    <a:solidFill>
                                      <a:schemeClr val="tx1"/>
                                    </a:solidFill>
                                    <a:latin typeface="Cambria Math"/>
                                  </a:rPr>
                                </m:ctrlPr>
                              </m:sSupPr>
                              <m:e>
                                <m:d>
                                  <m:dPr>
                                    <m:ctrlPr>
                                      <a:rPr lang="en-US" b="1" i="1">
                                        <a:solidFill>
                                          <a:schemeClr val="tx1"/>
                                        </a:solidFill>
                                        <a:latin typeface="Cambria Math"/>
                                      </a:rPr>
                                    </m:ctrlPr>
                                  </m:dPr>
                                  <m:e>
                                    <m:sSub>
                                      <m:sSubPr>
                                        <m:ctrlPr>
                                          <a:rPr lang="en-US" b="1" i="1">
                                            <a:solidFill>
                                              <a:schemeClr val="tx1"/>
                                            </a:solidFill>
                                            <a:latin typeface="Cambria Math"/>
                                          </a:rPr>
                                        </m:ctrlPr>
                                      </m:sSubPr>
                                      <m:e>
                                        <m:r>
                                          <a:rPr lang="en-US" b="1">
                                            <a:solidFill>
                                              <a:schemeClr val="tx1"/>
                                            </a:solidFill>
                                            <a:latin typeface="Cambria Math"/>
                                          </a:rPr>
                                          <m:t>𝐯</m:t>
                                        </m:r>
                                      </m:e>
                                      <m:sub>
                                        <m:r>
                                          <a:rPr lang="en-US" b="1">
                                            <a:solidFill>
                                              <a:schemeClr val="tx1"/>
                                            </a:solidFill>
                                            <a:latin typeface="Cambria Math"/>
                                          </a:rPr>
                                          <m:t>𝐧𝟏</m:t>
                                        </m:r>
                                      </m:sub>
                                    </m:sSub>
                                    <m:r>
                                      <a:rPr lang="en-US" b="1" i="1">
                                        <a:solidFill>
                                          <a:schemeClr val="tx1"/>
                                        </a:solidFill>
                                        <a:latin typeface="Cambria Math"/>
                                      </a:rPr>
                                      <m:t>+</m:t>
                                    </m:r>
                                    <m:sSub>
                                      <m:sSubPr>
                                        <m:ctrlPr>
                                          <a:rPr lang="en-US" b="1" i="1">
                                            <a:solidFill>
                                              <a:schemeClr val="tx1"/>
                                            </a:solidFill>
                                            <a:latin typeface="Cambria Math"/>
                                          </a:rPr>
                                        </m:ctrlPr>
                                      </m:sSubPr>
                                      <m:e>
                                        <m:r>
                                          <a:rPr lang="en-US" b="1">
                                            <a:solidFill>
                                              <a:schemeClr val="tx1"/>
                                            </a:solidFill>
                                            <a:latin typeface="Cambria Math"/>
                                          </a:rPr>
                                          <m:t>𝐢</m:t>
                                        </m:r>
                                      </m:e>
                                      <m:sub>
                                        <m:r>
                                          <a:rPr lang="en-US" b="1">
                                            <a:solidFill>
                                              <a:schemeClr val="tx1"/>
                                            </a:solidFill>
                                            <a:latin typeface="Cambria Math"/>
                                          </a:rPr>
                                          <m:t>𝐧𝟏</m:t>
                                        </m:r>
                                      </m:sub>
                                    </m:sSub>
                                    <m:sSub>
                                      <m:sSubPr>
                                        <m:ctrlPr>
                                          <a:rPr lang="en-US" b="1" i="1">
                                            <a:solidFill>
                                              <a:schemeClr val="tx1"/>
                                            </a:solidFill>
                                            <a:latin typeface="Cambria Math"/>
                                            <a:ea typeface="Cambria Math"/>
                                          </a:rPr>
                                        </m:ctrlPr>
                                      </m:sSubPr>
                                      <m:e>
                                        <m:r>
                                          <a:rPr lang="en-US" b="1">
                                            <a:solidFill>
                                              <a:schemeClr val="tx1"/>
                                            </a:solidFill>
                                            <a:latin typeface="Cambria Math"/>
                                            <a:ea typeface="Cambria Math"/>
                                          </a:rPr>
                                          <m:t>𝐑</m:t>
                                        </m:r>
                                      </m:e>
                                      <m:sub>
                                        <m:r>
                                          <a:rPr lang="en-US" b="1">
                                            <a:solidFill>
                                              <a:schemeClr val="tx1"/>
                                            </a:solidFill>
                                            <a:latin typeface="Cambria Math"/>
                                            <a:ea typeface="Cambria Math"/>
                                          </a:rPr>
                                          <m:t>𝐬</m:t>
                                        </m:r>
                                      </m:sub>
                                    </m:sSub>
                                  </m:e>
                                </m:d>
                              </m:e>
                              <m:sup>
                                <m:r>
                                  <a:rPr lang="en-US" b="1" i="1">
                                    <a:solidFill>
                                      <a:schemeClr val="tx1"/>
                                    </a:solidFill>
                                    <a:latin typeface="Cambria Math"/>
                                  </a:rPr>
                                  <m:t>𝟐</m:t>
                                </m:r>
                              </m:sup>
                            </m:sSup>
                          </m:e>
                        </m:acc>
                      </m:num>
                      <m:den>
                        <m:acc>
                          <m:accPr>
                            <m:chr m:val="̅"/>
                            <m:ctrlPr>
                              <a:rPr lang="en-US" b="1" i="1">
                                <a:solidFill>
                                  <a:schemeClr val="tx1"/>
                                </a:solidFill>
                                <a:latin typeface="Cambria Math"/>
                              </a:rPr>
                            </m:ctrlPr>
                          </m:accPr>
                          <m:e>
                            <m:sSup>
                              <m:sSupPr>
                                <m:ctrlPr>
                                  <a:rPr lang="en-US" b="1" i="1">
                                    <a:solidFill>
                                      <a:schemeClr val="tx1"/>
                                    </a:solidFill>
                                    <a:latin typeface="Cambria Math"/>
                                  </a:rPr>
                                </m:ctrlPr>
                              </m:sSupPr>
                              <m:e>
                                <m:sSub>
                                  <m:sSubPr>
                                    <m:ctrlPr>
                                      <a:rPr lang="en-US" b="1" i="1">
                                        <a:solidFill>
                                          <a:schemeClr val="tx1"/>
                                        </a:solidFill>
                                        <a:latin typeface="Cambria Math"/>
                                      </a:rPr>
                                    </m:ctrlPr>
                                  </m:sSubPr>
                                  <m:e>
                                    <m:r>
                                      <a:rPr lang="en-US" b="1">
                                        <a:solidFill>
                                          <a:schemeClr val="tx1"/>
                                        </a:solidFill>
                                        <a:latin typeface="Cambria Math"/>
                                      </a:rPr>
                                      <m:t>𝐯</m:t>
                                    </m:r>
                                  </m:e>
                                  <m:sub>
                                    <m:r>
                                      <a:rPr lang="en-US" b="1">
                                        <a:solidFill>
                                          <a:schemeClr val="tx1"/>
                                        </a:solidFill>
                                        <a:latin typeface="Cambria Math"/>
                                      </a:rPr>
                                      <m:t>𝐑𝐬</m:t>
                                    </m:r>
                                  </m:sub>
                                </m:sSub>
                              </m:e>
                              <m:sup>
                                <m:r>
                                  <a:rPr lang="en-US" b="1" i="1">
                                    <a:solidFill>
                                      <a:schemeClr val="tx1"/>
                                    </a:solidFill>
                                    <a:latin typeface="Cambria Math"/>
                                  </a:rPr>
                                  <m:t>𝟐</m:t>
                                </m:r>
                              </m:sup>
                            </m:sSup>
                          </m:e>
                        </m:acc>
                      </m:den>
                    </m:f>
                    <m:r>
                      <a:rPr lang="en-US" b="1" i="1" smtClean="0">
                        <a:solidFill>
                          <a:schemeClr val="tx1"/>
                        </a:solidFill>
                        <a:latin typeface="Cambria Math"/>
                      </a:rPr>
                      <m:t>+</m:t>
                    </m:r>
                    <m:f>
                      <m:fPr>
                        <m:ctrlPr>
                          <a:rPr lang="en-US" b="1" i="1" smtClean="0">
                            <a:solidFill>
                              <a:schemeClr val="tx1"/>
                            </a:solidFill>
                            <a:latin typeface="Cambria Math"/>
                          </a:rPr>
                        </m:ctrlPr>
                      </m:fPr>
                      <m:num>
                        <m:acc>
                          <m:accPr>
                            <m:chr m:val="̅"/>
                            <m:ctrlPr>
                              <a:rPr lang="en-US" b="1" i="1">
                                <a:solidFill>
                                  <a:schemeClr val="tx1"/>
                                </a:solidFill>
                                <a:latin typeface="Cambria Math"/>
                              </a:rPr>
                            </m:ctrlPr>
                          </m:accPr>
                          <m:e>
                            <m:sSup>
                              <m:sSupPr>
                                <m:ctrlPr>
                                  <a:rPr lang="en-US" b="1" i="1">
                                    <a:solidFill>
                                      <a:schemeClr val="tx1"/>
                                    </a:solidFill>
                                    <a:latin typeface="Cambria Math"/>
                                  </a:rPr>
                                </m:ctrlPr>
                              </m:sSupPr>
                              <m:e>
                                <m:d>
                                  <m:dPr>
                                    <m:ctrlPr>
                                      <a:rPr lang="en-US" b="1" i="1">
                                        <a:solidFill>
                                          <a:schemeClr val="tx1"/>
                                        </a:solidFill>
                                        <a:latin typeface="Cambria Math"/>
                                      </a:rPr>
                                    </m:ctrlPr>
                                  </m:dPr>
                                  <m:e>
                                    <m:sSub>
                                      <m:sSubPr>
                                        <m:ctrlPr>
                                          <a:rPr lang="en-US" b="1" i="1">
                                            <a:solidFill>
                                              <a:schemeClr val="tx1"/>
                                            </a:solidFill>
                                            <a:latin typeface="Cambria Math"/>
                                          </a:rPr>
                                        </m:ctrlPr>
                                      </m:sSubPr>
                                      <m:e>
                                        <m:r>
                                          <a:rPr lang="en-US" b="1">
                                            <a:solidFill>
                                              <a:schemeClr val="tx1"/>
                                            </a:solidFill>
                                            <a:latin typeface="Cambria Math"/>
                                          </a:rPr>
                                          <m:t>𝐯</m:t>
                                        </m:r>
                                      </m:e>
                                      <m:sub>
                                        <m:r>
                                          <a:rPr lang="en-US" b="1">
                                            <a:solidFill>
                                              <a:schemeClr val="tx1"/>
                                            </a:solidFill>
                                            <a:latin typeface="Cambria Math"/>
                                          </a:rPr>
                                          <m:t>𝐧</m:t>
                                        </m:r>
                                        <m:r>
                                          <a:rPr lang="en-US" b="1" i="0" smtClean="0">
                                            <a:solidFill>
                                              <a:schemeClr val="tx1"/>
                                            </a:solidFill>
                                            <a:latin typeface="Cambria Math"/>
                                          </a:rPr>
                                          <m:t>𝟐</m:t>
                                        </m:r>
                                      </m:sub>
                                    </m:sSub>
                                    <m:r>
                                      <a:rPr lang="en-US" b="1" i="1">
                                        <a:solidFill>
                                          <a:schemeClr val="tx1"/>
                                        </a:solidFill>
                                        <a:latin typeface="Cambria Math"/>
                                      </a:rPr>
                                      <m:t>+</m:t>
                                    </m:r>
                                    <m:sSub>
                                      <m:sSubPr>
                                        <m:ctrlPr>
                                          <a:rPr lang="en-US" b="1" i="1">
                                            <a:solidFill>
                                              <a:schemeClr val="tx1"/>
                                            </a:solidFill>
                                            <a:latin typeface="Cambria Math"/>
                                          </a:rPr>
                                        </m:ctrlPr>
                                      </m:sSubPr>
                                      <m:e>
                                        <m:r>
                                          <a:rPr lang="en-US" b="1">
                                            <a:solidFill>
                                              <a:schemeClr val="tx1"/>
                                            </a:solidFill>
                                            <a:latin typeface="Cambria Math"/>
                                          </a:rPr>
                                          <m:t>𝐢</m:t>
                                        </m:r>
                                      </m:e>
                                      <m:sub>
                                        <m:r>
                                          <a:rPr lang="en-US" b="1">
                                            <a:solidFill>
                                              <a:schemeClr val="tx1"/>
                                            </a:solidFill>
                                            <a:latin typeface="Cambria Math"/>
                                          </a:rPr>
                                          <m:t>𝐧</m:t>
                                        </m:r>
                                        <m:r>
                                          <a:rPr lang="en-US" b="1" i="0" smtClean="0">
                                            <a:solidFill>
                                              <a:schemeClr val="tx1"/>
                                            </a:solidFill>
                                            <a:latin typeface="Cambria Math"/>
                                          </a:rPr>
                                          <m:t>𝟐</m:t>
                                        </m:r>
                                      </m:sub>
                                    </m:sSub>
                                    <m:sSub>
                                      <m:sSubPr>
                                        <m:ctrlPr>
                                          <a:rPr lang="en-US" b="1" i="1">
                                            <a:solidFill>
                                              <a:schemeClr val="tx1"/>
                                            </a:solidFill>
                                            <a:latin typeface="Cambria Math"/>
                                            <a:ea typeface="Cambria Math"/>
                                          </a:rPr>
                                        </m:ctrlPr>
                                      </m:sSubPr>
                                      <m:e>
                                        <m:r>
                                          <a:rPr lang="en-US" b="1">
                                            <a:solidFill>
                                              <a:schemeClr val="tx1"/>
                                            </a:solidFill>
                                            <a:latin typeface="Cambria Math"/>
                                            <a:ea typeface="Cambria Math"/>
                                          </a:rPr>
                                          <m:t>𝐑</m:t>
                                        </m:r>
                                      </m:e>
                                      <m:sub>
                                        <m:r>
                                          <a:rPr lang="en-US" b="1">
                                            <a:solidFill>
                                              <a:schemeClr val="tx1"/>
                                            </a:solidFill>
                                            <a:latin typeface="Cambria Math"/>
                                            <a:ea typeface="Cambria Math"/>
                                          </a:rPr>
                                          <m:t>𝐬</m:t>
                                        </m:r>
                                      </m:sub>
                                    </m:sSub>
                                  </m:e>
                                </m:d>
                              </m:e>
                              <m:sup>
                                <m:r>
                                  <a:rPr lang="en-US" b="1" i="1">
                                    <a:solidFill>
                                      <a:schemeClr val="tx1"/>
                                    </a:solidFill>
                                    <a:latin typeface="Cambria Math"/>
                                  </a:rPr>
                                  <m:t>𝟐</m:t>
                                </m:r>
                              </m:sup>
                            </m:sSup>
                          </m:e>
                        </m:acc>
                      </m:num>
                      <m:den>
                        <m:sSup>
                          <m:sSupPr>
                            <m:ctrlPr>
                              <a:rPr lang="en-US" b="1" i="1">
                                <a:solidFill>
                                  <a:schemeClr val="tx1"/>
                                </a:solidFill>
                                <a:latin typeface="Cambria Math"/>
                                <a:ea typeface="Cambria Math"/>
                              </a:rPr>
                            </m:ctrlPr>
                          </m:sSupPr>
                          <m:e>
                            <m:sSub>
                              <m:sSubPr>
                                <m:ctrlPr>
                                  <a:rPr lang="en-US" b="1" i="1">
                                    <a:solidFill>
                                      <a:schemeClr val="tx1"/>
                                    </a:solidFill>
                                    <a:latin typeface="Cambria Math"/>
                                  </a:rPr>
                                </m:ctrlPr>
                              </m:sSubPr>
                              <m:e>
                                <m:r>
                                  <a:rPr lang="en-US" b="1">
                                    <a:solidFill>
                                      <a:schemeClr val="tx1"/>
                                    </a:solidFill>
                                    <a:latin typeface="Cambria Math"/>
                                  </a:rPr>
                                  <m:t>𝐀</m:t>
                                </m:r>
                              </m:e>
                              <m:sub>
                                <m:r>
                                  <a:rPr lang="en-US" b="1">
                                    <a:solidFill>
                                      <a:schemeClr val="tx1"/>
                                    </a:solidFill>
                                    <a:latin typeface="Cambria Math"/>
                                  </a:rPr>
                                  <m:t>𝐯𝟏</m:t>
                                </m:r>
                              </m:sub>
                            </m:sSub>
                          </m:e>
                          <m:sup>
                            <m:r>
                              <a:rPr lang="en-US" b="1" i="1">
                                <a:solidFill>
                                  <a:schemeClr val="tx1"/>
                                </a:solidFill>
                                <a:latin typeface="Cambria Math"/>
                                <a:ea typeface="Cambria Math"/>
                              </a:rPr>
                              <m:t>𝟐</m:t>
                            </m:r>
                          </m:sup>
                        </m:sSup>
                        <m:sSup>
                          <m:sSupPr>
                            <m:ctrlPr>
                              <a:rPr lang="en-US" b="1" i="1">
                                <a:solidFill>
                                  <a:schemeClr val="tx1"/>
                                </a:solidFill>
                                <a:latin typeface="Cambria Math"/>
                              </a:rPr>
                            </m:ctrlPr>
                          </m:sSupPr>
                          <m:e>
                            <m:d>
                              <m:dPr>
                                <m:ctrlPr>
                                  <a:rPr lang="en-US" b="1" i="1">
                                    <a:solidFill>
                                      <a:schemeClr val="tx1"/>
                                    </a:solidFill>
                                    <a:latin typeface="Cambria Math"/>
                                  </a:rPr>
                                </m:ctrlPr>
                              </m:dPr>
                              <m:e>
                                <m:f>
                                  <m:fPr>
                                    <m:ctrlPr>
                                      <a:rPr lang="en-US" b="1" i="1">
                                        <a:solidFill>
                                          <a:schemeClr val="tx1"/>
                                        </a:solidFill>
                                        <a:latin typeface="Cambria Math"/>
                                      </a:rPr>
                                    </m:ctrlPr>
                                  </m:fPr>
                                  <m:num>
                                    <m:sSub>
                                      <m:sSubPr>
                                        <m:ctrlPr>
                                          <a:rPr lang="en-US" b="1" i="1">
                                            <a:solidFill>
                                              <a:schemeClr val="tx1"/>
                                            </a:solidFill>
                                            <a:latin typeface="Cambria Math"/>
                                            <a:ea typeface="Cambria Math"/>
                                          </a:rPr>
                                        </m:ctrlPr>
                                      </m:sSubPr>
                                      <m:e>
                                        <m:r>
                                          <a:rPr lang="en-US" b="1">
                                            <a:solidFill>
                                              <a:schemeClr val="tx1"/>
                                            </a:solidFill>
                                            <a:latin typeface="Cambria Math"/>
                                            <a:ea typeface="Cambria Math"/>
                                          </a:rPr>
                                          <m:t>𝐑</m:t>
                                        </m:r>
                                      </m:e>
                                      <m:sub>
                                        <m:r>
                                          <a:rPr lang="en-US" b="1">
                                            <a:solidFill>
                                              <a:schemeClr val="tx1"/>
                                            </a:solidFill>
                                            <a:latin typeface="Cambria Math"/>
                                            <a:ea typeface="Cambria Math"/>
                                          </a:rPr>
                                          <m:t>𝐢𝐧𝟏</m:t>
                                        </m:r>
                                      </m:sub>
                                    </m:sSub>
                                  </m:num>
                                  <m:den>
                                    <m:sSub>
                                      <m:sSubPr>
                                        <m:ctrlPr>
                                          <a:rPr lang="en-US" b="1" i="1">
                                            <a:solidFill>
                                              <a:schemeClr val="tx1"/>
                                            </a:solidFill>
                                            <a:latin typeface="Cambria Math"/>
                                            <a:ea typeface="Cambria Math"/>
                                          </a:rPr>
                                        </m:ctrlPr>
                                      </m:sSubPr>
                                      <m:e>
                                        <m:sSub>
                                          <m:sSubPr>
                                            <m:ctrlPr>
                                              <a:rPr lang="en-US" b="1" i="1">
                                                <a:solidFill>
                                                  <a:schemeClr val="tx1"/>
                                                </a:solidFill>
                                                <a:latin typeface="Cambria Math"/>
                                                <a:ea typeface="Cambria Math"/>
                                              </a:rPr>
                                            </m:ctrlPr>
                                          </m:sSubPr>
                                          <m:e>
                                            <m:r>
                                              <a:rPr lang="en-US" b="1">
                                                <a:solidFill>
                                                  <a:schemeClr val="tx1"/>
                                                </a:solidFill>
                                                <a:latin typeface="Cambria Math"/>
                                                <a:ea typeface="Cambria Math"/>
                                              </a:rPr>
                                              <m:t>𝐑</m:t>
                                            </m:r>
                                          </m:e>
                                          <m:sub>
                                            <m:r>
                                              <a:rPr lang="en-US" b="1">
                                                <a:solidFill>
                                                  <a:schemeClr val="tx1"/>
                                                </a:solidFill>
                                                <a:latin typeface="Cambria Math"/>
                                                <a:ea typeface="Cambria Math"/>
                                              </a:rPr>
                                              <m:t>𝐬</m:t>
                                            </m:r>
                                          </m:sub>
                                        </m:sSub>
                                        <m:r>
                                          <a:rPr lang="en-US" b="1">
                                            <a:solidFill>
                                              <a:schemeClr val="tx1"/>
                                            </a:solidFill>
                                            <a:latin typeface="Cambria Math"/>
                                            <a:ea typeface="Cambria Math"/>
                                          </a:rPr>
                                          <m:t>+</m:t>
                                        </m:r>
                                        <m:r>
                                          <a:rPr lang="en-US" b="1">
                                            <a:solidFill>
                                              <a:schemeClr val="tx1"/>
                                            </a:solidFill>
                                            <a:latin typeface="Cambria Math"/>
                                            <a:ea typeface="Cambria Math"/>
                                          </a:rPr>
                                          <m:t>𝐑</m:t>
                                        </m:r>
                                      </m:e>
                                      <m:sub>
                                        <m:r>
                                          <a:rPr lang="en-US" b="1">
                                            <a:solidFill>
                                              <a:schemeClr val="tx1"/>
                                            </a:solidFill>
                                            <a:latin typeface="Cambria Math"/>
                                            <a:ea typeface="Cambria Math"/>
                                          </a:rPr>
                                          <m:t>𝐢𝐧𝟏</m:t>
                                        </m:r>
                                      </m:sub>
                                    </m:sSub>
                                  </m:den>
                                </m:f>
                              </m:e>
                            </m:d>
                          </m:e>
                          <m:sup>
                            <m:r>
                              <a:rPr lang="en-US" b="1" i="1">
                                <a:solidFill>
                                  <a:schemeClr val="tx1"/>
                                </a:solidFill>
                                <a:latin typeface="Cambria Math"/>
                              </a:rPr>
                              <m:t>𝟐</m:t>
                            </m:r>
                          </m:sup>
                        </m:sSup>
                        <m:acc>
                          <m:accPr>
                            <m:chr m:val="̅"/>
                            <m:ctrlPr>
                              <a:rPr lang="en-US" b="1" i="1">
                                <a:solidFill>
                                  <a:schemeClr val="tx1"/>
                                </a:solidFill>
                                <a:latin typeface="Cambria Math"/>
                              </a:rPr>
                            </m:ctrlPr>
                          </m:accPr>
                          <m:e>
                            <m:sSup>
                              <m:sSupPr>
                                <m:ctrlPr>
                                  <a:rPr lang="en-US" b="1" i="1">
                                    <a:solidFill>
                                      <a:schemeClr val="tx1"/>
                                    </a:solidFill>
                                    <a:latin typeface="Cambria Math"/>
                                  </a:rPr>
                                </m:ctrlPr>
                              </m:sSupPr>
                              <m:e>
                                <m:sSub>
                                  <m:sSubPr>
                                    <m:ctrlPr>
                                      <a:rPr lang="en-US" b="1" i="1">
                                        <a:solidFill>
                                          <a:schemeClr val="tx1"/>
                                        </a:solidFill>
                                        <a:latin typeface="Cambria Math"/>
                                      </a:rPr>
                                    </m:ctrlPr>
                                  </m:sSubPr>
                                  <m:e>
                                    <m:r>
                                      <a:rPr lang="en-US" b="1">
                                        <a:solidFill>
                                          <a:schemeClr val="tx1"/>
                                        </a:solidFill>
                                        <a:latin typeface="Cambria Math"/>
                                      </a:rPr>
                                      <m:t>𝐯</m:t>
                                    </m:r>
                                  </m:e>
                                  <m:sub>
                                    <m:r>
                                      <a:rPr lang="en-US" b="1">
                                        <a:solidFill>
                                          <a:schemeClr val="tx1"/>
                                        </a:solidFill>
                                        <a:latin typeface="Cambria Math"/>
                                      </a:rPr>
                                      <m:t>𝐑𝐬</m:t>
                                    </m:r>
                                  </m:sub>
                                </m:sSub>
                              </m:e>
                              <m:sup>
                                <m:r>
                                  <a:rPr lang="en-US" b="1" i="1">
                                    <a:solidFill>
                                      <a:schemeClr val="tx1"/>
                                    </a:solidFill>
                                    <a:latin typeface="Cambria Math"/>
                                  </a:rPr>
                                  <m:t>𝟐</m:t>
                                </m:r>
                              </m:sup>
                            </m:sSup>
                          </m:e>
                        </m:acc>
                      </m:den>
                    </m:f>
                  </m:oMath>
                </a14:m>
                <a:r>
                  <a:rPr lang="en-US" b="1" dirty="0" smtClean="0">
                    <a:solidFill>
                      <a:schemeClr val="tx1"/>
                    </a:solidFill>
                    <a:latin typeface="Franklin Gothic Medium Cond"/>
                  </a:rPr>
                  <a:t>=</a:t>
                </a:r>
                <a14:m>
                  <m:oMath xmlns:m="http://schemas.openxmlformats.org/officeDocument/2006/math">
                    <m:sSub>
                      <m:sSubPr>
                        <m:ctrlPr>
                          <a:rPr lang="en-US" b="1" i="1" smtClean="0">
                            <a:solidFill>
                              <a:schemeClr val="tx1"/>
                            </a:solidFill>
                            <a:latin typeface="Cambria Math"/>
                            <a:ea typeface="Cambria Math"/>
                          </a:rPr>
                        </m:ctrlPr>
                      </m:sSubPr>
                      <m:e>
                        <m:r>
                          <a:rPr lang="en-US" b="1" i="0" smtClean="0">
                            <a:solidFill>
                              <a:schemeClr val="tx1"/>
                            </a:solidFill>
                            <a:latin typeface="Cambria Math"/>
                            <a:ea typeface="Cambria Math"/>
                          </a:rPr>
                          <m:t>𝐅</m:t>
                        </m:r>
                      </m:e>
                      <m:sub>
                        <m:r>
                          <a:rPr lang="en-US" b="1" i="0" smtClean="0">
                            <a:solidFill>
                              <a:schemeClr val="tx1"/>
                            </a:solidFill>
                            <a:latin typeface="Cambria Math"/>
                            <a:ea typeface="Cambria Math"/>
                          </a:rPr>
                          <m:t>𝟏</m:t>
                        </m:r>
                      </m:sub>
                    </m:sSub>
                    <m:r>
                      <a:rPr lang="en-US" b="1" i="1" smtClean="0">
                        <a:solidFill>
                          <a:schemeClr val="tx1"/>
                        </a:solidFill>
                        <a:latin typeface="Cambria Math"/>
                        <a:ea typeface="Cambria Math"/>
                      </a:rPr>
                      <m:t>+</m:t>
                    </m:r>
                    <m:f>
                      <m:fPr>
                        <m:ctrlPr>
                          <a:rPr lang="en-US" b="1" i="1" smtClean="0">
                            <a:solidFill>
                              <a:schemeClr val="tx1"/>
                            </a:solidFill>
                            <a:latin typeface="Cambria Math"/>
                          </a:rPr>
                        </m:ctrlPr>
                      </m:fPr>
                      <m:num>
                        <m:acc>
                          <m:accPr>
                            <m:chr m:val="̅"/>
                            <m:ctrlPr>
                              <a:rPr lang="en-US" b="1" i="1">
                                <a:solidFill>
                                  <a:schemeClr val="tx1"/>
                                </a:solidFill>
                                <a:latin typeface="Cambria Math"/>
                              </a:rPr>
                            </m:ctrlPr>
                          </m:accPr>
                          <m:e>
                            <m:sSup>
                              <m:sSupPr>
                                <m:ctrlPr>
                                  <a:rPr lang="en-US" b="1" i="1">
                                    <a:solidFill>
                                      <a:schemeClr val="tx1"/>
                                    </a:solidFill>
                                    <a:latin typeface="Cambria Math"/>
                                  </a:rPr>
                                </m:ctrlPr>
                              </m:sSupPr>
                              <m:e>
                                <m:d>
                                  <m:dPr>
                                    <m:ctrlPr>
                                      <a:rPr lang="en-US" b="1" i="1">
                                        <a:solidFill>
                                          <a:schemeClr val="tx1"/>
                                        </a:solidFill>
                                        <a:latin typeface="Cambria Math"/>
                                      </a:rPr>
                                    </m:ctrlPr>
                                  </m:dPr>
                                  <m:e>
                                    <m:sSub>
                                      <m:sSubPr>
                                        <m:ctrlPr>
                                          <a:rPr lang="en-US" b="1" i="1">
                                            <a:solidFill>
                                              <a:schemeClr val="tx1"/>
                                            </a:solidFill>
                                            <a:latin typeface="Cambria Math"/>
                                          </a:rPr>
                                        </m:ctrlPr>
                                      </m:sSubPr>
                                      <m:e>
                                        <m:r>
                                          <a:rPr lang="en-US" b="1">
                                            <a:solidFill>
                                              <a:schemeClr val="tx1"/>
                                            </a:solidFill>
                                            <a:latin typeface="Cambria Math"/>
                                          </a:rPr>
                                          <m:t>𝐯</m:t>
                                        </m:r>
                                      </m:e>
                                      <m:sub>
                                        <m:r>
                                          <a:rPr lang="en-US" b="1">
                                            <a:solidFill>
                                              <a:schemeClr val="tx1"/>
                                            </a:solidFill>
                                            <a:latin typeface="Cambria Math"/>
                                          </a:rPr>
                                          <m:t>𝐧</m:t>
                                        </m:r>
                                        <m:r>
                                          <a:rPr lang="en-US" b="1" i="0" smtClean="0">
                                            <a:solidFill>
                                              <a:schemeClr val="tx1"/>
                                            </a:solidFill>
                                            <a:latin typeface="Cambria Math"/>
                                          </a:rPr>
                                          <m:t>𝟐</m:t>
                                        </m:r>
                                      </m:sub>
                                    </m:sSub>
                                    <m:r>
                                      <a:rPr lang="en-US" b="1" i="1">
                                        <a:solidFill>
                                          <a:schemeClr val="tx1"/>
                                        </a:solidFill>
                                        <a:latin typeface="Cambria Math"/>
                                      </a:rPr>
                                      <m:t>+</m:t>
                                    </m:r>
                                    <m:sSub>
                                      <m:sSubPr>
                                        <m:ctrlPr>
                                          <a:rPr lang="en-US" b="1" i="1">
                                            <a:solidFill>
                                              <a:schemeClr val="tx1"/>
                                            </a:solidFill>
                                            <a:latin typeface="Cambria Math"/>
                                          </a:rPr>
                                        </m:ctrlPr>
                                      </m:sSubPr>
                                      <m:e>
                                        <m:r>
                                          <a:rPr lang="en-US" b="1">
                                            <a:solidFill>
                                              <a:schemeClr val="tx1"/>
                                            </a:solidFill>
                                            <a:latin typeface="Cambria Math"/>
                                          </a:rPr>
                                          <m:t>𝐢</m:t>
                                        </m:r>
                                      </m:e>
                                      <m:sub>
                                        <m:r>
                                          <a:rPr lang="en-US" b="1">
                                            <a:solidFill>
                                              <a:schemeClr val="tx1"/>
                                            </a:solidFill>
                                            <a:latin typeface="Cambria Math"/>
                                          </a:rPr>
                                          <m:t>𝐧</m:t>
                                        </m:r>
                                        <m:r>
                                          <a:rPr lang="en-US" b="1" i="0" smtClean="0">
                                            <a:solidFill>
                                              <a:schemeClr val="tx1"/>
                                            </a:solidFill>
                                            <a:latin typeface="Cambria Math"/>
                                          </a:rPr>
                                          <m:t>𝟐</m:t>
                                        </m:r>
                                      </m:sub>
                                    </m:sSub>
                                    <m:sSub>
                                      <m:sSubPr>
                                        <m:ctrlPr>
                                          <a:rPr lang="en-US" b="1" i="1">
                                            <a:solidFill>
                                              <a:schemeClr val="tx1"/>
                                            </a:solidFill>
                                            <a:latin typeface="Cambria Math"/>
                                            <a:ea typeface="Cambria Math"/>
                                          </a:rPr>
                                        </m:ctrlPr>
                                      </m:sSubPr>
                                      <m:e>
                                        <m:r>
                                          <a:rPr lang="en-US" b="1">
                                            <a:solidFill>
                                              <a:schemeClr val="tx1"/>
                                            </a:solidFill>
                                            <a:latin typeface="Cambria Math"/>
                                            <a:ea typeface="Cambria Math"/>
                                          </a:rPr>
                                          <m:t>𝐑</m:t>
                                        </m:r>
                                      </m:e>
                                      <m:sub>
                                        <m:r>
                                          <a:rPr lang="en-US" b="1">
                                            <a:solidFill>
                                              <a:schemeClr val="tx1"/>
                                            </a:solidFill>
                                            <a:latin typeface="Cambria Math"/>
                                            <a:ea typeface="Cambria Math"/>
                                          </a:rPr>
                                          <m:t>𝐬</m:t>
                                        </m:r>
                                      </m:sub>
                                    </m:sSub>
                                  </m:e>
                                </m:d>
                              </m:e>
                              <m:sup>
                                <m:r>
                                  <a:rPr lang="en-US" b="1" i="1">
                                    <a:solidFill>
                                      <a:schemeClr val="tx1"/>
                                    </a:solidFill>
                                    <a:latin typeface="Cambria Math"/>
                                  </a:rPr>
                                  <m:t>𝟐</m:t>
                                </m:r>
                              </m:sup>
                            </m:sSup>
                          </m:e>
                        </m:acc>
                      </m:num>
                      <m:den>
                        <m:sSup>
                          <m:sSupPr>
                            <m:ctrlPr>
                              <a:rPr lang="en-US" b="1" i="1">
                                <a:solidFill>
                                  <a:schemeClr val="tx1"/>
                                </a:solidFill>
                                <a:latin typeface="Cambria Math"/>
                                <a:ea typeface="Cambria Math"/>
                              </a:rPr>
                            </m:ctrlPr>
                          </m:sSupPr>
                          <m:e>
                            <m:sSub>
                              <m:sSubPr>
                                <m:ctrlPr>
                                  <a:rPr lang="en-US" b="1" i="1">
                                    <a:solidFill>
                                      <a:schemeClr val="tx1"/>
                                    </a:solidFill>
                                    <a:latin typeface="Cambria Math"/>
                                  </a:rPr>
                                </m:ctrlPr>
                              </m:sSubPr>
                              <m:e>
                                <m:r>
                                  <a:rPr lang="en-US" b="1">
                                    <a:solidFill>
                                      <a:schemeClr val="tx1"/>
                                    </a:solidFill>
                                    <a:latin typeface="Cambria Math"/>
                                  </a:rPr>
                                  <m:t>𝐀</m:t>
                                </m:r>
                              </m:e>
                              <m:sub>
                                <m:r>
                                  <a:rPr lang="en-US" b="1">
                                    <a:solidFill>
                                      <a:schemeClr val="tx1"/>
                                    </a:solidFill>
                                    <a:latin typeface="Cambria Math"/>
                                  </a:rPr>
                                  <m:t>𝐯𝟏</m:t>
                                </m:r>
                              </m:sub>
                            </m:sSub>
                          </m:e>
                          <m:sup>
                            <m:r>
                              <a:rPr lang="en-US" b="1" i="1">
                                <a:solidFill>
                                  <a:schemeClr val="tx1"/>
                                </a:solidFill>
                                <a:latin typeface="Cambria Math"/>
                                <a:ea typeface="Cambria Math"/>
                              </a:rPr>
                              <m:t>𝟐</m:t>
                            </m:r>
                          </m:sup>
                        </m:sSup>
                        <m:sSup>
                          <m:sSupPr>
                            <m:ctrlPr>
                              <a:rPr lang="en-US" b="1" i="1">
                                <a:solidFill>
                                  <a:schemeClr val="tx1"/>
                                </a:solidFill>
                                <a:latin typeface="Cambria Math"/>
                              </a:rPr>
                            </m:ctrlPr>
                          </m:sSupPr>
                          <m:e>
                            <m:d>
                              <m:dPr>
                                <m:ctrlPr>
                                  <a:rPr lang="en-US" b="1" i="1">
                                    <a:solidFill>
                                      <a:schemeClr val="tx1"/>
                                    </a:solidFill>
                                    <a:latin typeface="Cambria Math"/>
                                  </a:rPr>
                                </m:ctrlPr>
                              </m:dPr>
                              <m:e>
                                <m:f>
                                  <m:fPr>
                                    <m:ctrlPr>
                                      <a:rPr lang="en-US" b="1" i="1">
                                        <a:solidFill>
                                          <a:schemeClr val="tx1"/>
                                        </a:solidFill>
                                        <a:latin typeface="Cambria Math"/>
                                      </a:rPr>
                                    </m:ctrlPr>
                                  </m:fPr>
                                  <m:num>
                                    <m:sSub>
                                      <m:sSubPr>
                                        <m:ctrlPr>
                                          <a:rPr lang="en-US" b="1" i="1">
                                            <a:solidFill>
                                              <a:schemeClr val="tx1"/>
                                            </a:solidFill>
                                            <a:latin typeface="Cambria Math"/>
                                            <a:ea typeface="Cambria Math"/>
                                          </a:rPr>
                                        </m:ctrlPr>
                                      </m:sSubPr>
                                      <m:e>
                                        <m:r>
                                          <a:rPr lang="en-US" b="1">
                                            <a:solidFill>
                                              <a:schemeClr val="tx1"/>
                                            </a:solidFill>
                                            <a:latin typeface="Cambria Math"/>
                                            <a:ea typeface="Cambria Math"/>
                                          </a:rPr>
                                          <m:t>𝐑</m:t>
                                        </m:r>
                                      </m:e>
                                      <m:sub>
                                        <m:r>
                                          <a:rPr lang="en-US" b="1">
                                            <a:solidFill>
                                              <a:schemeClr val="tx1"/>
                                            </a:solidFill>
                                            <a:latin typeface="Cambria Math"/>
                                            <a:ea typeface="Cambria Math"/>
                                          </a:rPr>
                                          <m:t>𝐢𝐧𝟏</m:t>
                                        </m:r>
                                      </m:sub>
                                    </m:sSub>
                                  </m:num>
                                  <m:den>
                                    <m:sSub>
                                      <m:sSubPr>
                                        <m:ctrlPr>
                                          <a:rPr lang="en-US" b="1" i="1">
                                            <a:solidFill>
                                              <a:schemeClr val="tx1"/>
                                            </a:solidFill>
                                            <a:latin typeface="Cambria Math"/>
                                            <a:ea typeface="Cambria Math"/>
                                          </a:rPr>
                                        </m:ctrlPr>
                                      </m:sSubPr>
                                      <m:e>
                                        <m:sSub>
                                          <m:sSubPr>
                                            <m:ctrlPr>
                                              <a:rPr lang="en-US" b="1" i="1">
                                                <a:solidFill>
                                                  <a:schemeClr val="tx1"/>
                                                </a:solidFill>
                                                <a:latin typeface="Cambria Math"/>
                                                <a:ea typeface="Cambria Math"/>
                                              </a:rPr>
                                            </m:ctrlPr>
                                          </m:sSubPr>
                                          <m:e>
                                            <m:r>
                                              <a:rPr lang="en-US" b="1">
                                                <a:solidFill>
                                                  <a:schemeClr val="tx1"/>
                                                </a:solidFill>
                                                <a:latin typeface="Cambria Math"/>
                                                <a:ea typeface="Cambria Math"/>
                                              </a:rPr>
                                              <m:t>𝐑</m:t>
                                            </m:r>
                                          </m:e>
                                          <m:sub>
                                            <m:r>
                                              <a:rPr lang="en-US" b="1">
                                                <a:solidFill>
                                                  <a:schemeClr val="tx1"/>
                                                </a:solidFill>
                                                <a:latin typeface="Cambria Math"/>
                                                <a:ea typeface="Cambria Math"/>
                                              </a:rPr>
                                              <m:t>𝐬</m:t>
                                            </m:r>
                                          </m:sub>
                                        </m:sSub>
                                        <m:r>
                                          <a:rPr lang="en-US" b="1">
                                            <a:solidFill>
                                              <a:schemeClr val="tx1"/>
                                            </a:solidFill>
                                            <a:latin typeface="Cambria Math"/>
                                            <a:ea typeface="Cambria Math"/>
                                          </a:rPr>
                                          <m:t>+</m:t>
                                        </m:r>
                                        <m:r>
                                          <a:rPr lang="en-US" b="1">
                                            <a:solidFill>
                                              <a:schemeClr val="tx1"/>
                                            </a:solidFill>
                                            <a:latin typeface="Cambria Math"/>
                                            <a:ea typeface="Cambria Math"/>
                                          </a:rPr>
                                          <m:t>𝐑</m:t>
                                        </m:r>
                                      </m:e>
                                      <m:sub>
                                        <m:r>
                                          <a:rPr lang="en-US" b="1">
                                            <a:solidFill>
                                              <a:schemeClr val="tx1"/>
                                            </a:solidFill>
                                            <a:latin typeface="Cambria Math"/>
                                            <a:ea typeface="Cambria Math"/>
                                          </a:rPr>
                                          <m:t>𝐢𝐧𝟏</m:t>
                                        </m:r>
                                      </m:sub>
                                    </m:sSub>
                                  </m:den>
                                </m:f>
                              </m:e>
                            </m:d>
                          </m:e>
                          <m:sup>
                            <m:r>
                              <a:rPr lang="en-US" b="1" i="1">
                                <a:solidFill>
                                  <a:schemeClr val="tx1"/>
                                </a:solidFill>
                                <a:latin typeface="Cambria Math"/>
                              </a:rPr>
                              <m:t>𝟐</m:t>
                            </m:r>
                          </m:sup>
                        </m:sSup>
                        <m:acc>
                          <m:accPr>
                            <m:chr m:val="̅"/>
                            <m:ctrlPr>
                              <a:rPr lang="en-US" b="1" i="1">
                                <a:solidFill>
                                  <a:schemeClr val="tx1"/>
                                </a:solidFill>
                                <a:latin typeface="Cambria Math"/>
                              </a:rPr>
                            </m:ctrlPr>
                          </m:accPr>
                          <m:e>
                            <m:sSup>
                              <m:sSupPr>
                                <m:ctrlPr>
                                  <a:rPr lang="en-US" b="1" i="1">
                                    <a:solidFill>
                                      <a:schemeClr val="tx1"/>
                                    </a:solidFill>
                                    <a:latin typeface="Cambria Math"/>
                                  </a:rPr>
                                </m:ctrlPr>
                              </m:sSupPr>
                              <m:e>
                                <m:sSub>
                                  <m:sSubPr>
                                    <m:ctrlPr>
                                      <a:rPr lang="en-US" b="1" i="1">
                                        <a:solidFill>
                                          <a:schemeClr val="tx1"/>
                                        </a:solidFill>
                                        <a:latin typeface="Cambria Math"/>
                                      </a:rPr>
                                    </m:ctrlPr>
                                  </m:sSubPr>
                                  <m:e>
                                    <m:r>
                                      <a:rPr lang="en-US" b="1">
                                        <a:solidFill>
                                          <a:schemeClr val="tx1"/>
                                        </a:solidFill>
                                        <a:latin typeface="Cambria Math"/>
                                      </a:rPr>
                                      <m:t>𝐯</m:t>
                                    </m:r>
                                  </m:e>
                                  <m:sub>
                                    <m:r>
                                      <a:rPr lang="en-US" b="1">
                                        <a:solidFill>
                                          <a:schemeClr val="tx1"/>
                                        </a:solidFill>
                                        <a:latin typeface="Cambria Math"/>
                                      </a:rPr>
                                      <m:t>𝐑𝐬</m:t>
                                    </m:r>
                                  </m:sub>
                                </m:sSub>
                              </m:e>
                              <m:sup>
                                <m:r>
                                  <a:rPr lang="en-US" b="1" i="1">
                                    <a:solidFill>
                                      <a:schemeClr val="tx1"/>
                                    </a:solidFill>
                                    <a:latin typeface="Cambria Math"/>
                                  </a:rPr>
                                  <m:t>𝟐</m:t>
                                </m:r>
                              </m:sup>
                            </m:sSup>
                          </m:e>
                        </m:acc>
                      </m:den>
                    </m:f>
                  </m:oMath>
                </a14:m>
                <a:r>
                  <a:rPr lang="en-US" b="1" dirty="0" smtClean="0">
                    <a:solidFill>
                      <a:schemeClr val="tx1"/>
                    </a:solidFill>
                    <a:latin typeface="Franklin Gothic Medium Cond"/>
                  </a:rPr>
                  <a:t> </a:t>
                </a:r>
              </a:p>
              <a:p>
                <a:endParaRPr lang="en-US" b="1" dirty="0">
                  <a:latin typeface="Franklin Gothic Medium Cond"/>
                </a:endParaRPr>
              </a:p>
              <a:p>
                <a:r>
                  <a:rPr lang="en-US" b="1" dirty="0" smtClean="0">
                    <a:solidFill>
                      <a:schemeClr val="tx1"/>
                    </a:solidFill>
                    <a:latin typeface="Franklin Gothic Medium Cond"/>
                  </a:rPr>
                  <a:t>=</a:t>
                </a:r>
                <a14:m>
                  <m:oMath xmlns:m="http://schemas.openxmlformats.org/officeDocument/2006/math">
                    <m:sSub>
                      <m:sSubPr>
                        <m:ctrlPr>
                          <a:rPr lang="en-US" sz="2000" b="1" i="1" smtClean="0">
                            <a:solidFill>
                              <a:schemeClr val="tx1"/>
                            </a:solidFill>
                            <a:latin typeface="Cambria Math"/>
                            <a:ea typeface="Cambria Math"/>
                          </a:rPr>
                        </m:ctrlPr>
                      </m:sSubPr>
                      <m:e>
                        <m:r>
                          <a:rPr lang="en-US" sz="2000" b="1" i="0" smtClean="0">
                            <a:solidFill>
                              <a:schemeClr val="tx1"/>
                            </a:solidFill>
                            <a:latin typeface="Cambria Math"/>
                            <a:ea typeface="Cambria Math"/>
                          </a:rPr>
                          <m:t>𝐅</m:t>
                        </m:r>
                      </m:e>
                      <m:sub>
                        <m:r>
                          <a:rPr lang="en-US" sz="2000" b="1" i="0" smtClean="0">
                            <a:solidFill>
                              <a:schemeClr val="tx1"/>
                            </a:solidFill>
                            <a:latin typeface="Cambria Math"/>
                            <a:ea typeface="Cambria Math"/>
                          </a:rPr>
                          <m:t>𝟏</m:t>
                        </m:r>
                      </m:sub>
                    </m:sSub>
                    <m:r>
                      <a:rPr lang="en-US" sz="2000" b="1" i="1" smtClean="0">
                        <a:solidFill>
                          <a:schemeClr val="tx1"/>
                        </a:solidFill>
                        <a:latin typeface="Cambria Math"/>
                        <a:ea typeface="Cambria Math"/>
                      </a:rPr>
                      <m:t>+</m:t>
                    </m:r>
                    <m:f>
                      <m:fPr>
                        <m:ctrlPr>
                          <a:rPr lang="en-US" sz="2000" b="1" i="1" smtClean="0">
                            <a:solidFill>
                              <a:schemeClr val="tx1"/>
                            </a:solidFill>
                            <a:latin typeface="Cambria Math"/>
                          </a:rPr>
                        </m:ctrlPr>
                      </m:fPr>
                      <m:num>
                        <m:acc>
                          <m:accPr>
                            <m:chr m:val="̅"/>
                            <m:ctrlPr>
                              <a:rPr lang="en-US" sz="2000" b="1" i="1">
                                <a:solidFill>
                                  <a:schemeClr val="tx1"/>
                                </a:solidFill>
                                <a:latin typeface="Cambria Math"/>
                              </a:rPr>
                            </m:ctrlPr>
                          </m:accPr>
                          <m:e>
                            <m:sSup>
                              <m:sSupPr>
                                <m:ctrlPr>
                                  <a:rPr lang="en-US" sz="2000" b="1" i="1">
                                    <a:solidFill>
                                      <a:schemeClr val="tx1"/>
                                    </a:solidFill>
                                    <a:latin typeface="Cambria Math"/>
                                  </a:rPr>
                                </m:ctrlPr>
                              </m:sSupPr>
                              <m:e>
                                <m:d>
                                  <m:dPr>
                                    <m:ctrlPr>
                                      <a:rPr lang="en-US" sz="2000" b="1" i="1">
                                        <a:solidFill>
                                          <a:schemeClr val="tx1"/>
                                        </a:solidFill>
                                        <a:latin typeface="Cambria Math"/>
                                      </a:rPr>
                                    </m:ctrlPr>
                                  </m:dPr>
                                  <m:e>
                                    <m:sSub>
                                      <m:sSubPr>
                                        <m:ctrlPr>
                                          <a:rPr lang="en-US" sz="2000" b="1" i="1">
                                            <a:solidFill>
                                              <a:schemeClr val="tx1"/>
                                            </a:solidFill>
                                            <a:latin typeface="Cambria Math"/>
                                          </a:rPr>
                                        </m:ctrlPr>
                                      </m:sSubPr>
                                      <m:e>
                                        <m:r>
                                          <a:rPr lang="en-US" sz="2000" b="1">
                                            <a:solidFill>
                                              <a:schemeClr val="tx1"/>
                                            </a:solidFill>
                                            <a:latin typeface="Cambria Math"/>
                                          </a:rPr>
                                          <m:t>𝐯</m:t>
                                        </m:r>
                                      </m:e>
                                      <m:sub>
                                        <m:r>
                                          <a:rPr lang="en-US" sz="2000" b="1">
                                            <a:solidFill>
                                              <a:schemeClr val="tx1"/>
                                            </a:solidFill>
                                            <a:latin typeface="Cambria Math"/>
                                          </a:rPr>
                                          <m:t>𝐧</m:t>
                                        </m:r>
                                        <m:r>
                                          <a:rPr lang="en-US" sz="2000" b="1" i="0" smtClean="0">
                                            <a:solidFill>
                                              <a:schemeClr val="tx1"/>
                                            </a:solidFill>
                                            <a:latin typeface="Cambria Math"/>
                                          </a:rPr>
                                          <m:t>𝟐</m:t>
                                        </m:r>
                                      </m:sub>
                                    </m:sSub>
                                    <m:r>
                                      <a:rPr lang="en-US" sz="2000" b="1" i="1">
                                        <a:solidFill>
                                          <a:schemeClr val="tx1"/>
                                        </a:solidFill>
                                        <a:latin typeface="Cambria Math"/>
                                      </a:rPr>
                                      <m:t>+</m:t>
                                    </m:r>
                                    <m:sSub>
                                      <m:sSubPr>
                                        <m:ctrlPr>
                                          <a:rPr lang="en-US" sz="2000" b="1" i="1">
                                            <a:solidFill>
                                              <a:schemeClr val="tx1"/>
                                            </a:solidFill>
                                            <a:latin typeface="Cambria Math"/>
                                          </a:rPr>
                                        </m:ctrlPr>
                                      </m:sSubPr>
                                      <m:e>
                                        <m:r>
                                          <a:rPr lang="en-US" sz="2000" b="1">
                                            <a:solidFill>
                                              <a:schemeClr val="tx1"/>
                                            </a:solidFill>
                                            <a:latin typeface="Cambria Math"/>
                                          </a:rPr>
                                          <m:t>𝐢</m:t>
                                        </m:r>
                                      </m:e>
                                      <m:sub>
                                        <m:r>
                                          <a:rPr lang="en-US" sz="2000" b="1">
                                            <a:solidFill>
                                              <a:schemeClr val="tx1"/>
                                            </a:solidFill>
                                            <a:latin typeface="Cambria Math"/>
                                          </a:rPr>
                                          <m:t>𝐧</m:t>
                                        </m:r>
                                        <m:r>
                                          <a:rPr lang="en-US" sz="2000" b="1" i="0" smtClean="0">
                                            <a:solidFill>
                                              <a:schemeClr val="tx1"/>
                                            </a:solidFill>
                                            <a:latin typeface="Cambria Math"/>
                                          </a:rPr>
                                          <m:t>𝟐</m:t>
                                        </m:r>
                                      </m:sub>
                                    </m:sSub>
                                    <m:sSub>
                                      <m:sSubPr>
                                        <m:ctrlPr>
                                          <a:rPr lang="en-US" sz="2000" b="1" i="1">
                                            <a:solidFill>
                                              <a:schemeClr val="tx1"/>
                                            </a:solidFill>
                                            <a:latin typeface="Cambria Math"/>
                                            <a:ea typeface="Cambria Math"/>
                                          </a:rPr>
                                        </m:ctrlPr>
                                      </m:sSubPr>
                                      <m:e>
                                        <m:r>
                                          <a:rPr lang="en-US" sz="2000" b="1">
                                            <a:solidFill>
                                              <a:schemeClr val="tx1"/>
                                            </a:solidFill>
                                            <a:latin typeface="Cambria Math"/>
                                            <a:ea typeface="Cambria Math"/>
                                          </a:rPr>
                                          <m:t>𝐑</m:t>
                                        </m:r>
                                      </m:e>
                                      <m:sub>
                                        <m:r>
                                          <a:rPr lang="en-US" sz="2000" b="1">
                                            <a:solidFill>
                                              <a:schemeClr val="tx1"/>
                                            </a:solidFill>
                                            <a:latin typeface="Cambria Math"/>
                                            <a:ea typeface="Cambria Math"/>
                                          </a:rPr>
                                          <m:t>𝐬</m:t>
                                        </m:r>
                                      </m:sub>
                                    </m:sSub>
                                  </m:e>
                                </m:d>
                              </m:e>
                              <m:sup>
                                <m:r>
                                  <a:rPr lang="en-US" sz="2000" b="1" i="1">
                                    <a:solidFill>
                                      <a:schemeClr val="tx1"/>
                                    </a:solidFill>
                                    <a:latin typeface="Cambria Math"/>
                                  </a:rPr>
                                  <m:t>𝟐</m:t>
                                </m:r>
                              </m:sup>
                            </m:sSup>
                          </m:e>
                        </m:acc>
                      </m:num>
                      <m:den>
                        <m:sSub>
                          <m:sSubPr>
                            <m:ctrlPr>
                              <a:rPr lang="en-US" sz="2000" b="1" i="1" smtClean="0">
                                <a:solidFill>
                                  <a:schemeClr val="tx1"/>
                                </a:solidFill>
                                <a:latin typeface="Cambria Math"/>
                              </a:rPr>
                            </m:ctrlPr>
                          </m:sSubPr>
                          <m:e>
                            <m:r>
                              <a:rPr lang="en-US" sz="2000" b="1" i="0" smtClean="0">
                                <a:solidFill>
                                  <a:schemeClr val="tx1"/>
                                </a:solidFill>
                                <a:latin typeface="Cambria Math"/>
                              </a:rPr>
                              <m:t>𝐆</m:t>
                            </m:r>
                          </m:e>
                          <m:sub>
                            <m:r>
                              <a:rPr lang="en-US" sz="2000" b="1" i="0" smtClean="0">
                                <a:solidFill>
                                  <a:schemeClr val="tx1"/>
                                </a:solidFill>
                                <a:latin typeface="Cambria Math"/>
                              </a:rPr>
                              <m:t>𝐚𝐯𝟏</m:t>
                            </m:r>
                          </m:sub>
                        </m:sSub>
                        <m:f>
                          <m:fPr>
                            <m:ctrlPr>
                              <a:rPr lang="en-US" sz="2000" b="1" i="1" smtClean="0">
                                <a:solidFill>
                                  <a:schemeClr val="tx1"/>
                                </a:solidFill>
                                <a:latin typeface="Cambria Math"/>
                              </a:rPr>
                            </m:ctrlPr>
                          </m:fPr>
                          <m:num>
                            <m:sSub>
                              <m:sSubPr>
                                <m:ctrlPr>
                                  <a:rPr lang="en-US" sz="2000" b="1" i="1" smtClean="0">
                                    <a:solidFill>
                                      <a:schemeClr val="tx1"/>
                                    </a:solidFill>
                                    <a:latin typeface="Cambria Math"/>
                                    <a:ea typeface="Cambria Math"/>
                                  </a:rPr>
                                </m:ctrlPr>
                              </m:sSubPr>
                              <m:e>
                                <m:r>
                                  <a:rPr lang="en-US" sz="2000" b="1">
                                    <a:solidFill>
                                      <a:schemeClr val="tx1"/>
                                    </a:solidFill>
                                    <a:latin typeface="Cambria Math"/>
                                    <a:ea typeface="Cambria Math"/>
                                  </a:rPr>
                                  <m:t>𝐑</m:t>
                                </m:r>
                              </m:e>
                              <m:sub>
                                <m:r>
                                  <a:rPr lang="en-US" sz="2000" b="1" i="0" smtClean="0">
                                    <a:solidFill>
                                      <a:schemeClr val="tx1"/>
                                    </a:solidFill>
                                    <a:latin typeface="Cambria Math"/>
                                    <a:ea typeface="Cambria Math"/>
                                  </a:rPr>
                                  <m:t>𝐨𝐮𝐭</m:t>
                                </m:r>
                              </m:sub>
                            </m:sSub>
                          </m:num>
                          <m:den>
                            <m:sSub>
                              <m:sSubPr>
                                <m:ctrlPr>
                                  <a:rPr lang="en-US" sz="2000" b="1" i="1" smtClean="0">
                                    <a:solidFill>
                                      <a:schemeClr val="tx1"/>
                                    </a:solidFill>
                                    <a:latin typeface="Cambria Math"/>
                                    <a:ea typeface="Cambria Math"/>
                                  </a:rPr>
                                </m:ctrlPr>
                              </m:sSubPr>
                              <m:e>
                                <m:r>
                                  <a:rPr lang="en-US" sz="2000" b="1">
                                    <a:solidFill>
                                      <a:schemeClr val="tx1"/>
                                    </a:solidFill>
                                    <a:latin typeface="Cambria Math"/>
                                    <a:ea typeface="Cambria Math"/>
                                  </a:rPr>
                                  <m:t>𝐑</m:t>
                                </m:r>
                              </m:e>
                              <m:sub>
                                <m:r>
                                  <a:rPr lang="en-US" sz="2000" b="1" i="0" smtClean="0">
                                    <a:solidFill>
                                      <a:schemeClr val="tx1"/>
                                    </a:solidFill>
                                    <a:latin typeface="Cambria Math"/>
                                    <a:ea typeface="Cambria Math"/>
                                  </a:rPr>
                                  <m:t>𝐬</m:t>
                                </m:r>
                              </m:sub>
                            </m:sSub>
                          </m:den>
                        </m:f>
                        <m:acc>
                          <m:accPr>
                            <m:chr m:val="̅"/>
                            <m:ctrlPr>
                              <a:rPr lang="en-US" sz="2000" b="1" i="1">
                                <a:solidFill>
                                  <a:schemeClr val="tx1"/>
                                </a:solidFill>
                                <a:latin typeface="Cambria Math"/>
                              </a:rPr>
                            </m:ctrlPr>
                          </m:accPr>
                          <m:e>
                            <m:sSup>
                              <m:sSupPr>
                                <m:ctrlPr>
                                  <a:rPr lang="en-US" sz="2000" b="1" i="1">
                                    <a:solidFill>
                                      <a:schemeClr val="tx1"/>
                                    </a:solidFill>
                                    <a:latin typeface="Cambria Math"/>
                                  </a:rPr>
                                </m:ctrlPr>
                              </m:sSupPr>
                              <m:e>
                                <m:sSub>
                                  <m:sSubPr>
                                    <m:ctrlPr>
                                      <a:rPr lang="en-US" sz="2000" b="1" i="1">
                                        <a:solidFill>
                                          <a:schemeClr val="tx1"/>
                                        </a:solidFill>
                                        <a:latin typeface="Cambria Math"/>
                                      </a:rPr>
                                    </m:ctrlPr>
                                  </m:sSubPr>
                                  <m:e>
                                    <m:r>
                                      <a:rPr lang="en-US" sz="2000" b="1">
                                        <a:solidFill>
                                          <a:schemeClr val="tx1"/>
                                        </a:solidFill>
                                        <a:latin typeface="Cambria Math"/>
                                      </a:rPr>
                                      <m:t>𝐯</m:t>
                                    </m:r>
                                  </m:e>
                                  <m:sub>
                                    <m:r>
                                      <a:rPr lang="en-US" sz="2000" b="1">
                                        <a:solidFill>
                                          <a:schemeClr val="tx1"/>
                                        </a:solidFill>
                                        <a:latin typeface="Cambria Math"/>
                                      </a:rPr>
                                      <m:t>𝐑𝐬</m:t>
                                    </m:r>
                                  </m:sub>
                                </m:sSub>
                              </m:e>
                              <m:sup>
                                <m:r>
                                  <a:rPr lang="en-US" sz="2000" b="1" i="1">
                                    <a:solidFill>
                                      <a:schemeClr val="tx1"/>
                                    </a:solidFill>
                                    <a:latin typeface="Cambria Math"/>
                                  </a:rPr>
                                  <m:t>𝟐</m:t>
                                </m:r>
                              </m:sup>
                            </m:sSup>
                          </m:e>
                        </m:acc>
                      </m:den>
                    </m:f>
                  </m:oMath>
                </a14:m>
                <a:r>
                  <a:rPr lang="en-US" b="1" dirty="0" smtClean="0">
                    <a:solidFill>
                      <a:schemeClr val="tx1"/>
                    </a:solidFill>
                    <a:latin typeface="Franklin Gothic Medium Cond"/>
                  </a:rPr>
                  <a:t> </a:t>
                </a:r>
              </a:p>
              <a:p>
                <a:endParaRPr lang="en-US" b="1" dirty="0">
                  <a:latin typeface="Franklin Gothic Medium Cond"/>
                </a:endParaRPr>
              </a:p>
              <a:p>
                <a:r>
                  <a:rPr lang="en-US" b="1" dirty="0" smtClean="0">
                    <a:solidFill>
                      <a:schemeClr val="tx1"/>
                    </a:solidFill>
                    <a:latin typeface="Franklin Gothic Medium Cond"/>
                  </a:rPr>
                  <a:t>=</a:t>
                </a:r>
                <a14:m>
                  <m:oMath xmlns:m="http://schemas.openxmlformats.org/officeDocument/2006/math">
                    <m:sSub>
                      <m:sSubPr>
                        <m:ctrlPr>
                          <a:rPr lang="en-US" b="1" i="1" smtClean="0">
                            <a:solidFill>
                              <a:schemeClr val="tx1"/>
                            </a:solidFill>
                            <a:latin typeface="Cambria Math"/>
                            <a:ea typeface="Cambria Math"/>
                          </a:rPr>
                        </m:ctrlPr>
                      </m:sSubPr>
                      <m:e>
                        <m:r>
                          <a:rPr lang="en-US" b="1" i="0" smtClean="0">
                            <a:solidFill>
                              <a:schemeClr val="tx1"/>
                            </a:solidFill>
                            <a:latin typeface="Cambria Math"/>
                            <a:ea typeface="Cambria Math"/>
                          </a:rPr>
                          <m:t>𝐅</m:t>
                        </m:r>
                      </m:e>
                      <m:sub>
                        <m:r>
                          <a:rPr lang="en-US" b="1" i="0" smtClean="0">
                            <a:solidFill>
                              <a:schemeClr val="tx1"/>
                            </a:solidFill>
                            <a:latin typeface="Cambria Math"/>
                            <a:ea typeface="Cambria Math"/>
                          </a:rPr>
                          <m:t>𝟏</m:t>
                        </m:r>
                      </m:sub>
                    </m:sSub>
                    <m:r>
                      <a:rPr lang="en-US" b="1" i="1" smtClean="0">
                        <a:solidFill>
                          <a:schemeClr val="tx1"/>
                        </a:solidFill>
                        <a:latin typeface="Cambria Math"/>
                        <a:ea typeface="Cambria Math"/>
                      </a:rPr>
                      <m:t>+</m:t>
                    </m:r>
                    <m:f>
                      <m:fPr>
                        <m:ctrlPr>
                          <a:rPr lang="en-US" b="1" i="1" smtClean="0">
                            <a:solidFill>
                              <a:schemeClr val="tx1"/>
                            </a:solidFill>
                            <a:latin typeface="Cambria Math"/>
                          </a:rPr>
                        </m:ctrlPr>
                      </m:fPr>
                      <m:num>
                        <m:f>
                          <m:fPr>
                            <m:ctrlPr>
                              <a:rPr lang="en-US" b="1" i="1" smtClean="0">
                                <a:solidFill>
                                  <a:schemeClr val="tx1"/>
                                </a:solidFill>
                                <a:latin typeface="Cambria Math"/>
                              </a:rPr>
                            </m:ctrlPr>
                          </m:fPr>
                          <m:num>
                            <m:acc>
                              <m:accPr>
                                <m:chr m:val="̅"/>
                                <m:ctrlPr>
                                  <a:rPr lang="en-US" b="1" i="1" smtClean="0">
                                    <a:solidFill>
                                      <a:schemeClr val="tx1"/>
                                    </a:solidFill>
                                    <a:latin typeface="Cambria Math"/>
                                  </a:rPr>
                                </m:ctrlPr>
                              </m:accPr>
                              <m:e>
                                <m:sSup>
                                  <m:sSupPr>
                                    <m:ctrlPr>
                                      <a:rPr lang="en-US" b="1" i="1">
                                        <a:solidFill>
                                          <a:schemeClr val="tx1"/>
                                        </a:solidFill>
                                        <a:latin typeface="Cambria Math"/>
                                      </a:rPr>
                                    </m:ctrlPr>
                                  </m:sSupPr>
                                  <m:e>
                                    <m:d>
                                      <m:dPr>
                                        <m:ctrlPr>
                                          <a:rPr lang="en-US" b="1" i="1">
                                            <a:solidFill>
                                              <a:schemeClr val="tx1"/>
                                            </a:solidFill>
                                            <a:latin typeface="Cambria Math"/>
                                          </a:rPr>
                                        </m:ctrlPr>
                                      </m:dPr>
                                      <m:e>
                                        <m:sSub>
                                          <m:sSubPr>
                                            <m:ctrlPr>
                                              <a:rPr lang="en-US" b="1" i="1">
                                                <a:solidFill>
                                                  <a:schemeClr val="tx1"/>
                                                </a:solidFill>
                                                <a:latin typeface="Cambria Math"/>
                                              </a:rPr>
                                            </m:ctrlPr>
                                          </m:sSubPr>
                                          <m:e>
                                            <m:r>
                                              <a:rPr lang="en-US" b="1">
                                                <a:solidFill>
                                                  <a:schemeClr val="tx1"/>
                                                </a:solidFill>
                                                <a:latin typeface="Cambria Math"/>
                                              </a:rPr>
                                              <m:t>𝐯</m:t>
                                            </m:r>
                                          </m:e>
                                          <m:sub>
                                            <m:r>
                                              <a:rPr lang="en-US" b="1">
                                                <a:solidFill>
                                                  <a:schemeClr val="tx1"/>
                                                </a:solidFill>
                                                <a:latin typeface="Cambria Math"/>
                                              </a:rPr>
                                              <m:t>𝐧</m:t>
                                            </m:r>
                                            <m:r>
                                              <a:rPr lang="en-US" b="1" i="0" smtClean="0">
                                                <a:solidFill>
                                                  <a:schemeClr val="tx1"/>
                                                </a:solidFill>
                                                <a:latin typeface="Cambria Math"/>
                                              </a:rPr>
                                              <m:t>𝟐</m:t>
                                            </m:r>
                                          </m:sub>
                                        </m:sSub>
                                        <m:r>
                                          <a:rPr lang="en-US" b="1" i="1">
                                            <a:solidFill>
                                              <a:schemeClr val="tx1"/>
                                            </a:solidFill>
                                            <a:latin typeface="Cambria Math"/>
                                          </a:rPr>
                                          <m:t>+</m:t>
                                        </m:r>
                                        <m:sSub>
                                          <m:sSubPr>
                                            <m:ctrlPr>
                                              <a:rPr lang="en-US" b="1" i="1">
                                                <a:solidFill>
                                                  <a:schemeClr val="tx1"/>
                                                </a:solidFill>
                                                <a:latin typeface="Cambria Math"/>
                                              </a:rPr>
                                            </m:ctrlPr>
                                          </m:sSubPr>
                                          <m:e>
                                            <m:r>
                                              <a:rPr lang="en-US" b="1">
                                                <a:solidFill>
                                                  <a:schemeClr val="tx1"/>
                                                </a:solidFill>
                                                <a:latin typeface="Cambria Math"/>
                                              </a:rPr>
                                              <m:t>𝐢</m:t>
                                            </m:r>
                                          </m:e>
                                          <m:sub>
                                            <m:r>
                                              <a:rPr lang="en-US" b="1">
                                                <a:solidFill>
                                                  <a:schemeClr val="tx1"/>
                                                </a:solidFill>
                                                <a:latin typeface="Cambria Math"/>
                                              </a:rPr>
                                              <m:t>𝐧</m:t>
                                            </m:r>
                                            <m:r>
                                              <a:rPr lang="en-US" b="1" i="0" smtClean="0">
                                                <a:solidFill>
                                                  <a:schemeClr val="tx1"/>
                                                </a:solidFill>
                                                <a:latin typeface="Cambria Math"/>
                                              </a:rPr>
                                              <m:t>𝟐</m:t>
                                            </m:r>
                                          </m:sub>
                                        </m:sSub>
                                        <m:sSub>
                                          <m:sSubPr>
                                            <m:ctrlPr>
                                              <a:rPr lang="en-US" b="1" i="1">
                                                <a:solidFill>
                                                  <a:schemeClr val="tx1"/>
                                                </a:solidFill>
                                                <a:latin typeface="Cambria Math"/>
                                                <a:ea typeface="Cambria Math"/>
                                              </a:rPr>
                                            </m:ctrlPr>
                                          </m:sSubPr>
                                          <m:e>
                                            <m:r>
                                              <a:rPr lang="en-US" b="1">
                                                <a:solidFill>
                                                  <a:schemeClr val="tx1"/>
                                                </a:solidFill>
                                                <a:latin typeface="Cambria Math"/>
                                                <a:ea typeface="Cambria Math"/>
                                              </a:rPr>
                                              <m:t>𝐑</m:t>
                                            </m:r>
                                          </m:e>
                                          <m:sub>
                                            <m:r>
                                              <a:rPr lang="en-US" b="1">
                                                <a:solidFill>
                                                  <a:schemeClr val="tx1"/>
                                                </a:solidFill>
                                                <a:latin typeface="Cambria Math"/>
                                                <a:ea typeface="Cambria Math"/>
                                              </a:rPr>
                                              <m:t>𝐬</m:t>
                                            </m:r>
                                          </m:sub>
                                        </m:sSub>
                                      </m:e>
                                    </m:d>
                                  </m:e>
                                  <m:sup>
                                    <m:r>
                                      <a:rPr lang="en-US" b="1" i="1">
                                        <a:solidFill>
                                          <a:schemeClr val="tx1"/>
                                        </a:solidFill>
                                        <a:latin typeface="Cambria Math"/>
                                      </a:rPr>
                                      <m:t>𝟐</m:t>
                                    </m:r>
                                  </m:sup>
                                </m:sSup>
                              </m:e>
                            </m:acc>
                          </m:num>
                          <m:den>
                            <m:sSub>
                              <m:sSubPr>
                                <m:ctrlPr>
                                  <a:rPr lang="en-US" b="1" i="1" smtClean="0">
                                    <a:solidFill>
                                      <a:schemeClr val="tx1"/>
                                    </a:solidFill>
                                    <a:latin typeface="Cambria Math"/>
                                    <a:ea typeface="Cambria Math"/>
                                  </a:rPr>
                                </m:ctrlPr>
                              </m:sSubPr>
                              <m:e>
                                <m:r>
                                  <a:rPr lang="en-US" b="1" i="0" smtClean="0">
                                    <a:solidFill>
                                      <a:schemeClr val="tx1"/>
                                    </a:solidFill>
                                    <a:latin typeface="Cambria Math"/>
                                    <a:ea typeface="Cambria Math"/>
                                  </a:rPr>
                                  <m:t>𝟒𝐤𝐓</m:t>
                                </m:r>
                                <m:r>
                                  <a:rPr lang="en-US" b="1">
                                    <a:solidFill>
                                      <a:schemeClr val="tx1"/>
                                    </a:solidFill>
                                    <a:latin typeface="Cambria Math"/>
                                    <a:ea typeface="Cambria Math"/>
                                  </a:rPr>
                                  <m:t>𝐑</m:t>
                                </m:r>
                              </m:e>
                              <m:sub>
                                <m:r>
                                  <a:rPr lang="en-US" b="1" i="0" smtClean="0">
                                    <a:solidFill>
                                      <a:schemeClr val="tx1"/>
                                    </a:solidFill>
                                    <a:latin typeface="Cambria Math"/>
                                    <a:ea typeface="Cambria Math"/>
                                  </a:rPr>
                                  <m:t>𝐨𝐮𝐭</m:t>
                                </m:r>
                              </m:sub>
                            </m:sSub>
                            <m:r>
                              <a:rPr lang="en-US" b="1" i="1" smtClean="0">
                                <a:solidFill>
                                  <a:schemeClr val="tx1"/>
                                </a:solidFill>
                                <a:latin typeface="Cambria Math"/>
                                <a:ea typeface="Cambria Math"/>
                              </a:rPr>
                              <m:t>∆</m:t>
                            </m:r>
                            <m:r>
                              <a:rPr lang="en-US" b="1" i="1" smtClean="0">
                                <a:solidFill>
                                  <a:schemeClr val="tx1"/>
                                </a:solidFill>
                                <a:latin typeface="Cambria Math"/>
                                <a:ea typeface="Cambria Math"/>
                              </a:rPr>
                              <m:t>𝒇</m:t>
                            </m:r>
                          </m:den>
                        </m:f>
                      </m:num>
                      <m:den>
                        <m:sSub>
                          <m:sSubPr>
                            <m:ctrlPr>
                              <a:rPr lang="en-US" b="1" i="1" smtClean="0">
                                <a:solidFill>
                                  <a:schemeClr val="tx1"/>
                                </a:solidFill>
                                <a:latin typeface="Cambria Math"/>
                              </a:rPr>
                            </m:ctrlPr>
                          </m:sSubPr>
                          <m:e>
                            <m:r>
                              <a:rPr lang="en-US" b="1" i="0" smtClean="0">
                                <a:solidFill>
                                  <a:schemeClr val="tx1"/>
                                </a:solidFill>
                                <a:latin typeface="Cambria Math"/>
                              </a:rPr>
                              <m:t>𝐆</m:t>
                            </m:r>
                          </m:e>
                          <m:sub>
                            <m:r>
                              <a:rPr lang="en-US" b="1" i="0" smtClean="0">
                                <a:solidFill>
                                  <a:schemeClr val="tx1"/>
                                </a:solidFill>
                                <a:latin typeface="Cambria Math"/>
                              </a:rPr>
                              <m:t>𝐚𝐯𝟏</m:t>
                            </m:r>
                          </m:sub>
                        </m:sSub>
                      </m:den>
                    </m:f>
                  </m:oMath>
                </a14:m>
                <a:r>
                  <a:rPr lang="en-US" b="1" dirty="0" smtClean="0">
                    <a:solidFill>
                      <a:schemeClr val="tx1"/>
                    </a:solidFill>
                    <a:latin typeface="Franklin Gothic Medium Cond"/>
                  </a:rPr>
                  <a:t> </a:t>
                </a:r>
              </a:p>
              <a:p>
                <a:endParaRPr lang="en-US" b="1" dirty="0">
                  <a:latin typeface="Franklin Gothic Medium Cond"/>
                </a:endParaRPr>
              </a:p>
              <a:p>
                <a:r>
                  <a:rPr lang="en-US" b="1" dirty="0" smtClean="0">
                    <a:solidFill>
                      <a:schemeClr val="tx1"/>
                    </a:solidFill>
                    <a:latin typeface="Franklin Gothic Medium Cond"/>
                  </a:rPr>
                  <a:t>=</a:t>
                </a:r>
                <a14:m>
                  <m:oMath xmlns:m="http://schemas.openxmlformats.org/officeDocument/2006/math">
                    <m:sSub>
                      <m:sSubPr>
                        <m:ctrlPr>
                          <a:rPr lang="en-US" b="1" i="1" smtClean="0">
                            <a:solidFill>
                              <a:schemeClr val="tx1"/>
                            </a:solidFill>
                            <a:latin typeface="Cambria Math"/>
                            <a:ea typeface="Cambria Math"/>
                          </a:rPr>
                        </m:ctrlPr>
                      </m:sSubPr>
                      <m:e>
                        <m:r>
                          <a:rPr lang="en-US" b="1" i="0" smtClean="0">
                            <a:solidFill>
                              <a:schemeClr val="tx1"/>
                            </a:solidFill>
                            <a:latin typeface="Cambria Math"/>
                            <a:ea typeface="Cambria Math"/>
                          </a:rPr>
                          <m:t>𝐅</m:t>
                        </m:r>
                      </m:e>
                      <m:sub>
                        <m:r>
                          <a:rPr lang="en-US" b="1" i="0" smtClean="0">
                            <a:solidFill>
                              <a:schemeClr val="tx1"/>
                            </a:solidFill>
                            <a:latin typeface="Cambria Math"/>
                            <a:ea typeface="Cambria Math"/>
                          </a:rPr>
                          <m:t>𝟏</m:t>
                        </m:r>
                      </m:sub>
                    </m:sSub>
                    <m:r>
                      <a:rPr lang="en-US" b="1" i="1" smtClean="0">
                        <a:solidFill>
                          <a:schemeClr val="tx1"/>
                        </a:solidFill>
                        <a:latin typeface="Cambria Math"/>
                        <a:ea typeface="Cambria Math"/>
                      </a:rPr>
                      <m:t>+</m:t>
                    </m:r>
                    <m:f>
                      <m:fPr>
                        <m:ctrlPr>
                          <a:rPr lang="en-US" b="1" i="1" smtClean="0">
                            <a:solidFill>
                              <a:schemeClr val="tx1"/>
                            </a:solidFill>
                            <a:latin typeface="Cambria Math"/>
                          </a:rPr>
                        </m:ctrlPr>
                      </m:fPr>
                      <m:num>
                        <m:sSub>
                          <m:sSubPr>
                            <m:ctrlPr>
                              <a:rPr lang="en-US" b="1" i="1" smtClean="0">
                                <a:solidFill>
                                  <a:schemeClr val="tx1"/>
                                </a:solidFill>
                                <a:latin typeface="Cambria Math"/>
                                <a:ea typeface="Cambria Math"/>
                              </a:rPr>
                            </m:ctrlPr>
                          </m:sSubPr>
                          <m:e>
                            <m:r>
                              <a:rPr lang="en-US" b="1" i="0" smtClean="0">
                                <a:solidFill>
                                  <a:schemeClr val="tx1"/>
                                </a:solidFill>
                                <a:latin typeface="Cambria Math"/>
                                <a:ea typeface="Cambria Math"/>
                              </a:rPr>
                              <m:t>𝐅</m:t>
                            </m:r>
                          </m:e>
                          <m:sub>
                            <m:r>
                              <a:rPr lang="en-US" b="1" i="0" smtClean="0">
                                <a:solidFill>
                                  <a:schemeClr val="tx1"/>
                                </a:solidFill>
                                <a:latin typeface="Cambria Math"/>
                                <a:ea typeface="Cambria Math"/>
                              </a:rPr>
                              <m:t>𝟐</m:t>
                            </m:r>
                          </m:sub>
                        </m:sSub>
                        <m:r>
                          <a:rPr lang="en-US" b="1" i="1" smtClean="0">
                            <a:solidFill>
                              <a:schemeClr val="tx1"/>
                            </a:solidFill>
                            <a:latin typeface="Cambria Math"/>
                            <a:ea typeface="Cambria Math"/>
                          </a:rPr>
                          <m:t>−</m:t>
                        </m:r>
                        <m:r>
                          <a:rPr lang="en-US" b="1" i="1" smtClean="0">
                            <a:solidFill>
                              <a:schemeClr val="tx1"/>
                            </a:solidFill>
                            <a:latin typeface="Cambria Math"/>
                            <a:ea typeface="Cambria Math"/>
                          </a:rPr>
                          <m:t>𝟏</m:t>
                        </m:r>
                      </m:num>
                      <m:den>
                        <m:sSub>
                          <m:sSubPr>
                            <m:ctrlPr>
                              <a:rPr lang="en-US" b="1" i="1" smtClean="0">
                                <a:solidFill>
                                  <a:schemeClr val="tx1"/>
                                </a:solidFill>
                                <a:latin typeface="Cambria Math"/>
                              </a:rPr>
                            </m:ctrlPr>
                          </m:sSubPr>
                          <m:e>
                            <m:r>
                              <a:rPr lang="en-US" b="1" i="0" smtClean="0">
                                <a:solidFill>
                                  <a:schemeClr val="tx1"/>
                                </a:solidFill>
                                <a:latin typeface="Cambria Math"/>
                              </a:rPr>
                              <m:t>𝐆</m:t>
                            </m:r>
                          </m:e>
                          <m:sub>
                            <m:r>
                              <a:rPr lang="en-US" b="1" i="0" smtClean="0">
                                <a:solidFill>
                                  <a:schemeClr val="tx1"/>
                                </a:solidFill>
                                <a:latin typeface="Cambria Math"/>
                              </a:rPr>
                              <m:t>𝐚𝐯</m:t>
                            </m:r>
                            <m:r>
                              <a:rPr lang="en-US" b="1" i="1" smtClean="0">
                                <a:solidFill>
                                  <a:schemeClr val="tx1"/>
                                </a:solidFill>
                                <a:latin typeface="Cambria Math"/>
                              </a:rPr>
                              <m:t>𝟏</m:t>
                            </m:r>
                          </m:sub>
                        </m:sSub>
                      </m:den>
                    </m:f>
                  </m:oMath>
                </a14:m>
                <a:r>
                  <a:rPr lang="en-US" b="1" dirty="0" smtClean="0">
                    <a:solidFill>
                      <a:schemeClr val="tx1"/>
                    </a:solidFill>
                    <a:latin typeface="Franklin Gothic Medium Cond"/>
                  </a:rPr>
                  <a:t> </a:t>
                </a:r>
              </a:p>
            </p:txBody>
          </p:sp>
        </mc:Choice>
        <mc:Fallback xmlns="">
          <p:sp>
            <p:nvSpPr>
              <p:cNvPr id="32" name="TextBox 31"/>
              <p:cNvSpPr txBox="1">
                <a:spLocks noRot="1" noChangeAspect="1" noMove="1" noResize="1" noEditPoints="1" noAdjustHandles="1" noChangeArrowheads="1" noChangeShapeType="1" noTextEdit="1"/>
              </p:cNvSpPr>
              <p:nvPr/>
            </p:nvSpPr>
            <p:spPr>
              <a:xfrm>
                <a:off x="914400" y="1219200"/>
                <a:ext cx="7848600" cy="4976427"/>
              </a:xfrm>
              <a:prstGeom prst="rect">
                <a:avLst/>
              </a:prstGeom>
              <a:blipFill rotWithShape="1">
                <a:blip r:embed="rId2"/>
                <a:stretch>
                  <a:fillRect l="-621"/>
                </a:stretch>
              </a:blipFill>
            </p:spPr>
            <p:txBody>
              <a:bodyPr/>
              <a:lstStyle/>
              <a:p>
                <a:r>
                  <a:rPr lang="en-US">
                    <a:noFill/>
                  </a:rPr>
                  <a:t> </a:t>
                </a:r>
              </a:p>
            </p:txBody>
          </p:sp>
        </mc:Fallback>
      </mc:AlternateContent>
      <p:sp>
        <p:nvSpPr>
          <p:cNvPr id="5" name="Freeform 4"/>
          <p:cNvSpPr/>
          <p:nvPr/>
        </p:nvSpPr>
        <p:spPr>
          <a:xfrm>
            <a:off x="2331308" y="2454876"/>
            <a:ext cx="2306595" cy="444843"/>
          </a:xfrm>
          <a:custGeom>
            <a:avLst/>
            <a:gdLst>
              <a:gd name="connsiteX0" fmla="*/ 0 w 2306595"/>
              <a:gd name="connsiteY0" fmla="*/ 238897 h 444843"/>
              <a:gd name="connsiteX1" fmla="*/ 65903 w 2306595"/>
              <a:gd name="connsiteY1" fmla="*/ 197708 h 444843"/>
              <a:gd name="connsiteX2" fmla="*/ 90616 w 2306595"/>
              <a:gd name="connsiteY2" fmla="*/ 172994 h 444843"/>
              <a:gd name="connsiteX3" fmla="*/ 148281 w 2306595"/>
              <a:gd name="connsiteY3" fmla="*/ 131805 h 444843"/>
              <a:gd name="connsiteX4" fmla="*/ 181233 w 2306595"/>
              <a:gd name="connsiteY4" fmla="*/ 107092 h 444843"/>
              <a:gd name="connsiteX5" fmla="*/ 205946 w 2306595"/>
              <a:gd name="connsiteY5" fmla="*/ 98854 h 444843"/>
              <a:gd name="connsiteX6" fmla="*/ 255373 w 2306595"/>
              <a:gd name="connsiteY6" fmla="*/ 65902 h 444843"/>
              <a:gd name="connsiteX7" fmla="*/ 288324 w 2306595"/>
              <a:gd name="connsiteY7" fmla="*/ 49427 h 444843"/>
              <a:gd name="connsiteX8" fmla="*/ 313038 w 2306595"/>
              <a:gd name="connsiteY8" fmla="*/ 32951 h 444843"/>
              <a:gd name="connsiteX9" fmla="*/ 354227 w 2306595"/>
              <a:gd name="connsiteY9" fmla="*/ 24713 h 444843"/>
              <a:gd name="connsiteX10" fmla="*/ 453081 w 2306595"/>
              <a:gd name="connsiteY10" fmla="*/ 0 h 444843"/>
              <a:gd name="connsiteX11" fmla="*/ 1013254 w 2306595"/>
              <a:gd name="connsiteY11" fmla="*/ 8238 h 444843"/>
              <a:gd name="connsiteX12" fmla="*/ 1120346 w 2306595"/>
              <a:gd name="connsiteY12" fmla="*/ 24713 h 444843"/>
              <a:gd name="connsiteX13" fmla="*/ 1186249 w 2306595"/>
              <a:gd name="connsiteY13" fmla="*/ 32951 h 444843"/>
              <a:gd name="connsiteX14" fmla="*/ 1301578 w 2306595"/>
              <a:gd name="connsiteY14" fmla="*/ 57665 h 444843"/>
              <a:gd name="connsiteX15" fmla="*/ 1351006 w 2306595"/>
              <a:gd name="connsiteY15" fmla="*/ 74140 h 444843"/>
              <a:gd name="connsiteX16" fmla="*/ 1441622 w 2306595"/>
              <a:gd name="connsiteY16" fmla="*/ 90616 h 444843"/>
              <a:gd name="connsiteX17" fmla="*/ 1507524 w 2306595"/>
              <a:gd name="connsiteY17" fmla="*/ 107092 h 444843"/>
              <a:gd name="connsiteX18" fmla="*/ 1556951 w 2306595"/>
              <a:gd name="connsiteY18" fmla="*/ 123567 h 444843"/>
              <a:gd name="connsiteX19" fmla="*/ 1581665 w 2306595"/>
              <a:gd name="connsiteY19" fmla="*/ 131805 h 444843"/>
              <a:gd name="connsiteX20" fmla="*/ 1631092 w 2306595"/>
              <a:gd name="connsiteY20" fmla="*/ 140043 h 444843"/>
              <a:gd name="connsiteX21" fmla="*/ 1713470 w 2306595"/>
              <a:gd name="connsiteY21" fmla="*/ 164756 h 444843"/>
              <a:gd name="connsiteX22" fmla="*/ 1762897 w 2306595"/>
              <a:gd name="connsiteY22" fmla="*/ 181232 h 444843"/>
              <a:gd name="connsiteX23" fmla="*/ 1787611 w 2306595"/>
              <a:gd name="connsiteY23" fmla="*/ 189470 h 444843"/>
              <a:gd name="connsiteX24" fmla="*/ 1853514 w 2306595"/>
              <a:gd name="connsiteY24" fmla="*/ 214183 h 444843"/>
              <a:gd name="connsiteX25" fmla="*/ 1919416 w 2306595"/>
              <a:gd name="connsiteY25" fmla="*/ 230659 h 444843"/>
              <a:gd name="connsiteX26" fmla="*/ 1944130 w 2306595"/>
              <a:gd name="connsiteY26" fmla="*/ 247135 h 444843"/>
              <a:gd name="connsiteX27" fmla="*/ 1977081 w 2306595"/>
              <a:gd name="connsiteY27" fmla="*/ 255373 h 444843"/>
              <a:gd name="connsiteX28" fmla="*/ 2026508 w 2306595"/>
              <a:gd name="connsiteY28" fmla="*/ 271848 h 444843"/>
              <a:gd name="connsiteX29" fmla="*/ 2051222 w 2306595"/>
              <a:gd name="connsiteY29" fmla="*/ 280086 h 444843"/>
              <a:gd name="connsiteX30" fmla="*/ 2092411 w 2306595"/>
              <a:gd name="connsiteY30" fmla="*/ 296562 h 444843"/>
              <a:gd name="connsiteX31" fmla="*/ 2125362 w 2306595"/>
              <a:gd name="connsiteY31" fmla="*/ 304800 h 444843"/>
              <a:gd name="connsiteX32" fmla="*/ 2174789 w 2306595"/>
              <a:gd name="connsiteY32" fmla="*/ 329513 h 444843"/>
              <a:gd name="connsiteX33" fmla="*/ 2224216 w 2306595"/>
              <a:gd name="connsiteY33" fmla="*/ 354227 h 444843"/>
              <a:gd name="connsiteX34" fmla="*/ 2273643 w 2306595"/>
              <a:gd name="connsiteY34" fmla="*/ 403654 h 444843"/>
              <a:gd name="connsiteX35" fmla="*/ 2306595 w 2306595"/>
              <a:gd name="connsiteY35" fmla="*/ 444843 h 4448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2306595" h="444843">
                <a:moveTo>
                  <a:pt x="0" y="238897"/>
                </a:moveTo>
                <a:cubicBezTo>
                  <a:pt x="5727" y="235461"/>
                  <a:pt x="55044" y="206758"/>
                  <a:pt x="65903" y="197708"/>
                </a:cubicBezTo>
                <a:cubicBezTo>
                  <a:pt x="74853" y="190250"/>
                  <a:pt x="81771" y="180576"/>
                  <a:pt x="90616" y="172994"/>
                </a:cubicBezTo>
                <a:cubicBezTo>
                  <a:pt x="117520" y="149934"/>
                  <a:pt x="122217" y="150422"/>
                  <a:pt x="148281" y="131805"/>
                </a:cubicBezTo>
                <a:cubicBezTo>
                  <a:pt x="159453" y="123825"/>
                  <a:pt x="169312" y="113904"/>
                  <a:pt x="181233" y="107092"/>
                </a:cubicBezTo>
                <a:cubicBezTo>
                  <a:pt x="188772" y="102784"/>
                  <a:pt x="198355" y="103071"/>
                  <a:pt x="205946" y="98854"/>
                </a:cubicBezTo>
                <a:cubicBezTo>
                  <a:pt x="223255" y="89237"/>
                  <a:pt x="237662" y="74757"/>
                  <a:pt x="255373" y="65902"/>
                </a:cubicBezTo>
                <a:cubicBezTo>
                  <a:pt x="266357" y="60410"/>
                  <a:pt x="277662" y="55520"/>
                  <a:pt x="288324" y="49427"/>
                </a:cubicBezTo>
                <a:cubicBezTo>
                  <a:pt x="296920" y="44515"/>
                  <a:pt x="303768" y="36427"/>
                  <a:pt x="313038" y="32951"/>
                </a:cubicBezTo>
                <a:cubicBezTo>
                  <a:pt x="326148" y="28035"/>
                  <a:pt x="340719" y="28397"/>
                  <a:pt x="354227" y="24713"/>
                </a:cubicBezTo>
                <a:cubicBezTo>
                  <a:pt x="456796" y="-3260"/>
                  <a:pt x="350653" y="17072"/>
                  <a:pt x="453081" y="0"/>
                </a:cubicBezTo>
                <a:lnTo>
                  <a:pt x="1013254" y="8238"/>
                </a:lnTo>
                <a:cubicBezTo>
                  <a:pt x="1067305" y="9660"/>
                  <a:pt x="1073731" y="17541"/>
                  <a:pt x="1120346" y="24713"/>
                </a:cubicBezTo>
                <a:cubicBezTo>
                  <a:pt x="1142227" y="28079"/>
                  <a:pt x="1164281" y="30205"/>
                  <a:pt x="1186249" y="32951"/>
                </a:cubicBezTo>
                <a:cubicBezTo>
                  <a:pt x="1274002" y="68053"/>
                  <a:pt x="1173264" y="32003"/>
                  <a:pt x="1301578" y="57665"/>
                </a:cubicBezTo>
                <a:cubicBezTo>
                  <a:pt x="1318608" y="61071"/>
                  <a:pt x="1333976" y="70734"/>
                  <a:pt x="1351006" y="74140"/>
                </a:cubicBezTo>
                <a:cubicBezTo>
                  <a:pt x="1408574" y="85654"/>
                  <a:pt x="1378384" y="80076"/>
                  <a:pt x="1441622" y="90616"/>
                </a:cubicBezTo>
                <a:cubicBezTo>
                  <a:pt x="1516591" y="115607"/>
                  <a:pt x="1398202" y="77278"/>
                  <a:pt x="1507524" y="107092"/>
                </a:cubicBezTo>
                <a:cubicBezTo>
                  <a:pt x="1524279" y="111661"/>
                  <a:pt x="1540475" y="118075"/>
                  <a:pt x="1556951" y="123567"/>
                </a:cubicBezTo>
                <a:cubicBezTo>
                  <a:pt x="1565189" y="126313"/>
                  <a:pt x="1573100" y="130377"/>
                  <a:pt x="1581665" y="131805"/>
                </a:cubicBezTo>
                <a:lnTo>
                  <a:pt x="1631092" y="140043"/>
                </a:lnTo>
                <a:cubicBezTo>
                  <a:pt x="1694065" y="171530"/>
                  <a:pt x="1631415" y="144243"/>
                  <a:pt x="1713470" y="164756"/>
                </a:cubicBezTo>
                <a:cubicBezTo>
                  <a:pt x="1730318" y="168968"/>
                  <a:pt x="1746421" y="175740"/>
                  <a:pt x="1762897" y="181232"/>
                </a:cubicBezTo>
                <a:lnTo>
                  <a:pt x="1787611" y="189470"/>
                </a:lnTo>
                <a:cubicBezTo>
                  <a:pt x="1826516" y="215408"/>
                  <a:pt x="1799021" y="201608"/>
                  <a:pt x="1853514" y="214183"/>
                </a:cubicBezTo>
                <a:cubicBezTo>
                  <a:pt x="1875578" y="219274"/>
                  <a:pt x="1919416" y="230659"/>
                  <a:pt x="1919416" y="230659"/>
                </a:cubicBezTo>
                <a:cubicBezTo>
                  <a:pt x="1927654" y="236151"/>
                  <a:pt x="1935030" y="243235"/>
                  <a:pt x="1944130" y="247135"/>
                </a:cubicBezTo>
                <a:cubicBezTo>
                  <a:pt x="1954536" y="251595"/>
                  <a:pt x="1966237" y="252120"/>
                  <a:pt x="1977081" y="255373"/>
                </a:cubicBezTo>
                <a:cubicBezTo>
                  <a:pt x="1993715" y="260363"/>
                  <a:pt x="2010032" y="266356"/>
                  <a:pt x="2026508" y="271848"/>
                </a:cubicBezTo>
                <a:cubicBezTo>
                  <a:pt x="2034746" y="274594"/>
                  <a:pt x="2043159" y="276861"/>
                  <a:pt x="2051222" y="280086"/>
                </a:cubicBezTo>
                <a:cubicBezTo>
                  <a:pt x="2064952" y="285578"/>
                  <a:pt x="2078383" y="291886"/>
                  <a:pt x="2092411" y="296562"/>
                </a:cubicBezTo>
                <a:cubicBezTo>
                  <a:pt x="2103152" y="300142"/>
                  <a:pt x="2114378" y="302054"/>
                  <a:pt x="2125362" y="304800"/>
                </a:cubicBezTo>
                <a:cubicBezTo>
                  <a:pt x="2196199" y="352022"/>
                  <a:pt x="2106568" y="295402"/>
                  <a:pt x="2174789" y="329513"/>
                </a:cubicBezTo>
                <a:cubicBezTo>
                  <a:pt x="2238666" y="361452"/>
                  <a:pt x="2162100" y="333521"/>
                  <a:pt x="2224216" y="354227"/>
                </a:cubicBezTo>
                <a:cubicBezTo>
                  <a:pt x="2240692" y="370703"/>
                  <a:pt x="2260718" y="384267"/>
                  <a:pt x="2273643" y="403654"/>
                </a:cubicBezTo>
                <a:cubicBezTo>
                  <a:pt x="2294427" y="434829"/>
                  <a:pt x="2283118" y="421366"/>
                  <a:pt x="2306595" y="444843"/>
                </a:cubicBezTo>
              </a:path>
            </a:pathLst>
          </a:custGeom>
          <a:noFill/>
          <a:ln>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4495800" y="2590800"/>
            <a:ext cx="2362200" cy="10668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2"/>
          <p:cNvSpPr txBox="1">
            <a:spLocks noChangeArrowheads="1"/>
          </p:cNvSpPr>
          <p:nvPr/>
        </p:nvSpPr>
        <p:spPr bwMode="auto">
          <a:xfrm rot="445784">
            <a:off x="3200400" y="2388333"/>
            <a:ext cx="136671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400" b="1" dirty="0" smtClean="0">
                <a:solidFill>
                  <a:srgbClr val="0000FF"/>
                </a:solidFill>
                <a:latin typeface="Franklin Gothic Medium Cond" pitchFamily="34" charset="0"/>
              </a:rPr>
              <a:t>1</a:t>
            </a:r>
            <a:r>
              <a:rPr lang="en-US" sz="1400" b="1" baseline="30000" dirty="0" smtClean="0">
                <a:solidFill>
                  <a:srgbClr val="0000FF"/>
                </a:solidFill>
                <a:latin typeface="Franklin Gothic Medium Cond" pitchFamily="34" charset="0"/>
              </a:rPr>
              <a:t>st</a:t>
            </a:r>
            <a:r>
              <a:rPr lang="en-US" sz="1400" b="1" dirty="0" smtClean="0">
                <a:solidFill>
                  <a:srgbClr val="0000FF"/>
                </a:solidFill>
                <a:latin typeface="Franklin Gothic Medium Cond" pitchFamily="34" charset="0"/>
              </a:rPr>
              <a:t>-stage F</a:t>
            </a:r>
            <a:endParaRPr lang="en-US" sz="1400" b="1" dirty="0">
              <a:solidFill>
                <a:srgbClr val="0000FF"/>
              </a:solidFill>
              <a:latin typeface="Franklin Gothic Medium Cond" pitchFamily="34" charset="0"/>
            </a:endParaRPr>
          </a:p>
        </p:txBody>
      </p:sp>
      <p:sp>
        <p:nvSpPr>
          <p:cNvPr id="14" name="TextBox 2"/>
          <p:cNvSpPr txBox="1">
            <a:spLocks noChangeArrowheads="1"/>
          </p:cNvSpPr>
          <p:nvPr/>
        </p:nvSpPr>
        <p:spPr bwMode="auto">
          <a:xfrm>
            <a:off x="3006617" y="3591580"/>
            <a:ext cx="269190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400" b="1" dirty="0" smtClean="0">
                <a:solidFill>
                  <a:srgbClr val="0000FF"/>
                </a:solidFill>
                <a:latin typeface="Franklin Gothic Medium Cond" pitchFamily="34" charset="0"/>
              </a:rPr>
              <a:t>Change this in terms of available power gain of 1-st stage , G</a:t>
            </a:r>
            <a:r>
              <a:rPr lang="en-US" sz="1400" b="1" baseline="-25000" dirty="0" smtClean="0">
                <a:solidFill>
                  <a:srgbClr val="0000FF"/>
                </a:solidFill>
                <a:latin typeface="Franklin Gothic Medium Cond" pitchFamily="34" charset="0"/>
              </a:rPr>
              <a:t>av1</a:t>
            </a:r>
            <a:r>
              <a:rPr lang="en-US" sz="1400" b="1" dirty="0" smtClean="0">
                <a:solidFill>
                  <a:srgbClr val="0000FF"/>
                </a:solidFill>
                <a:latin typeface="Franklin Gothic Medium Cond" pitchFamily="34" charset="0"/>
              </a:rPr>
              <a:t>.</a:t>
            </a:r>
            <a:endParaRPr lang="en-US" sz="1400" b="1" dirty="0">
              <a:solidFill>
                <a:srgbClr val="0000FF"/>
              </a:solidFill>
              <a:latin typeface="Franklin Gothic Medium Cond" pitchFamily="34" charset="0"/>
            </a:endParaRPr>
          </a:p>
        </p:txBody>
      </p:sp>
      <p:sp>
        <p:nvSpPr>
          <p:cNvPr id="11" name="Freeform 10"/>
          <p:cNvSpPr/>
          <p:nvPr/>
        </p:nvSpPr>
        <p:spPr>
          <a:xfrm>
            <a:off x="1548682" y="3443416"/>
            <a:ext cx="3649394" cy="708454"/>
          </a:xfrm>
          <a:custGeom>
            <a:avLst/>
            <a:gdLst>
              <a:gd name="connsiteX0" fmla="*/ 3649394 w 3649394"/>
              <a:gd name="connsiteY0" fmla="*/ 0 h 708454"/>
              <a:gd name="connsiteX1" fmla="*/ 3599967 w 3649394"/>
              <a:gd name="connsiteY1" fmla="*/ 16476 h 708454"/>
              <a:gd name="connsiteX2" fmla="*/ 3542302 w 3649394"/>
              <a:gd name="connsiteY2" fmla="*/ 41189 h 708454"/>
              <a:gd name="connsiteX3" fmla="*/ 3517588 w 3649394"/>
              <a:gd name="connsiteY3" fmla="*/ 57665 h 708454"/>
              <a:gd name="connsiteX4" fmla="*/ 3484637 w 3649394"/>
              <a:gd name="connsiteY4" fmla="*/ 65903 h 708454"/>
              <a:gd name="connsiteX5" fmla="*/ 3459923 w 3649394"/>
              <a:gd name="connsiteY5" fmla="*/ 74141 h 708454"/>
              <a:gd name="connsiteX6" fmla="*/ 3394021 w 3649394"/>
              <a:gd name="connsiteY6" fmla="*/ 90616 h 708454"/>
              <a:gd name="connsiteX7" fmla="*/ 3369307 w 3649394"/>
              <a:gd name="connsiteY7" fmla="*/ 98854 h 708454"/>
              <a:gd name="connsiteX8" fmla="*/ 3319880 w 3649394"/>
              <a:gd name="connsiteY8" fmla="*/ 107092 h 708454"/>
              <a:gd name="connsiteX9" fmla="*/ 3262215 w 3649394"/>
              <a:gd name="connsiteY9" fmla="*/ 123568 h 708454"/>
              <a:gd name="connsiteX10" fmla="*/ 3196313 w 3649394"/>
              <a:gd name="connsiteY10" fmla="*/ 131806 h 708454"/>
              <a:gd name="connsiteX11" fmla="*/ 3155123 w 3649394"/>
              <a:gd name="connsiteY11" fmla="*/ 140043 h 708454"/>
              <a:gd name="connsiteX12" fmla="*/ 3064507 w 3649394"/>
              <a:gd name="connsiteY12" fmla="*/ 148281 h 708454"/>
              <a:gd name="connsiteX13" fmla="*/ 2940940 w 3649394"/>
              <a:gd name="connsiteY13" fmla="*/ 164757 h 708454"/>
              <a:gd name="connsiteX14" fmla="*/ 1944161 w 3649394"/>
              <a:gd name="connsiteY14" fmla="*/ 148281 h 708454"/>
              <a:gd name="connsiteX15" fmla="*/ 1845307 w 3649394"/>
              <a:gd name="connsiteY15" fmla="*/ 131806 h 708454"/>
              <a:gd name="connsiteX16" fmla="*/ 1746453 w 3649394"/>
              <a:gd name="connsiteY16" fmla="*/ 123568 h 708454"/>
              <a:gd name="connsiteX17" fmla="*/ 1598172 w 3649394"/>
              <a:gd name="connsiteY17" fmla="*/ 107092 h 708454"/>
              <a:gd name="connsiteX18" fmla="*/ 1482842 w 3649394"/>
              <a:gd name="connsiteY18" fmla="*/ 90616 h 708454"/>
              <a:gd name="connsiteX19" fmla="*/ 1458129 w 3649394"/>
              <a:gd name="connsiteY19" fmla="*/ 82379 h 708454"/>
              <a:gd name="connsiteX20" fmla="*/ 1375750 w 3649394"/>
              <a:gd name="connsiteY20" fmla="*/ 74141 h 708454"/>
              <a:gd name="connsiteX21" fmla="*/ 1276896 w 3649394"/>
              <a:gd name="connsiteY21" fmla="*/ 57665 h 708454"/>
              <a:gd name="connsiteX22" fmla="*/ 1037999 w 3649394"/>
              <a:gd name="connsiteY22" fmla="*/ 41189 h 708454"/>
              <a:gd name="connsiteX23" fmla="*/ 387210 w 3649394"/>
              <a:gd name="connsiteY23" fmla="*/ 49427 h 708454"/>
              <a:gd name="connsiteX24" fmla="*/ 263642 w 3649394"/>
              <a:gd name="connsiteY24" fmla="*/ 65903 h 708454"/>
              <a:gd name="connsiteX25" fmla="*/ 238929 w 3649394"/>
              <a:gd name="connsiteY25" fmla="*/ 74141 h 708454"/>
              <a:gd name="connsiteX26" fmla="*/ 173026 w 3649394"/>
              <a:gd name="connsiteY26" fmla="*/ 90616 h 708454"/>
              <a:gd name="connsiteX27" fmla="*/ 123599 w 3649394"/>
              <a:gd name="connsiteY27" fmla="*/ 107092 h 708454"/>
              <a:gd name="connsiteX28" fmla="*/ 98886 w 3649394"/>
              <a:gd name="connsiteY28" fmla="*/ 123568 h 708454"/>
              <a:gd name="connsiteX29" fmla="*/ 49459 w 3649394"/>
              <a:gd name="connsiteY29" fmla="*/ 156519 h 708454"/>
              <a:gd name="connsiteX30" fmla="*/ 16507 w 3649394"/>
              <a:gd name="connsiteY30" fmla="*/ 205946 h 708454"/>
              <a:gd name="connsiteX31" fmla="*/ 32 w 3649394"/>
              <a:gd name="connsiteY31" fmla="*/ 255373 h 708454"/>
              <a:gd name="connsiteX32" fmla="*/ 24745 w 3649394"/>
              <a:gd name="connsiteY32" fmla="*/ 502508 h 708454"/>
              <a:gd name="connsiteX33" fmla="*/ 32983 w 3649394"/>
              <a:gd name="connsiteY33" fmla="*/ 527222 h 708454"/>
              <a:gd name="connsiteX34" fmla="*/ 49459 w 3649394"/>
              <a:gd name="connsiteY34" fmla="*/ 551935 h 708454"/>
              <a:gd name="connsiteX35" fmla="*/ 57696 w 3649394"/>
              <a:gd name="connsiteY35" fmla="*/ 576649 h 708454"/>
              <a:gd name="connsiteX36" fmla="*/ 74172 w 3649394"/>
              <a:gd name="connsiteY36" fmla="*/ 601362 h 708454"/>
              <a:gd name="connsiteX37" fmla="*/ 90648 w 3649394"/>
              <a:gd name="connsiteY37" fmla="*/ 650789 h 708454"/>
              <a:gd name="connsiteX38" fmla="*/ 107123 w 3649394"/>
              <a:gd name="connsiteY38" fmla="*/ 675503 h 708454"/>
              <a:gd name="connsiteX39" fmla="*/ 123599 w 3649394"/>
              <a:gd name="connsiteY39" fmla="*/ 708454 h 7084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649394" h="708454">
                <a:moveTo>
                  <a:pt x="3649394" y="0"/>
                </a:moveTo>
                <a:cubicBezTo>
                  <a:pt x="3632918" y="5492"/>
                  <a:pt x="3615837" y="9423"/>
                  <a:pt x="3599967" y="16476"/>
                </a:cubicBezTo>
                <a:cubicBezTo>
                  <a:pt x="3526829" y="48982"/>
                  <a:pt x="3629459" y="19402"/>
                  <a:pt x="3542302" y="41189"/>
                </a:cubicBezTo>
                <a:cubicBezTo>
                  <a:pt x="3534064" y="46681"/>
                  <a:pt x="3526688" y="53765"/>
                  <a:pt x="3517588" y="57665"/>
                </a:cubicBezTo>
                <a:cubicBezTo>
                  <a:pt x="3507182" y="62125"/>
                  <a:pt x="3495523" y="62793"/>
                  <a:pt x="3484637" y="65903"/>
                </a:cubicBezTo>
                <a:cubicBezTo>
                  <a:pt x="3476288" y="68289"/>
                  <a:pt x="3468301" y="71856"/>
                  <a:pt x="3459923" y="74141"/>
                </a:cubicBezTo>
                <a:cubicBezTo>
                  <a:pt x="3438077" y="80099"/>
                  <a:pt x="3415502" y="83456"/>
                  <a:pt x="3394021" y="90616"/>
                </a:cubicBezTo>
                <a:cubicBezTo>
                  <a:pt x="3385783" y="93362"/>
                  <a:pt x="3377784" y="96970"/>
                  <a:pt x="3369307" y="98854"/>
                </a:cubicBezTo>
                <a:cubicBezTo>
                  <a:pt x="3353002" y="102477"/>
                  <a:pt x="3336356" y="104346"/>
                  <a:pt x="3319880" y="107092"/>
                </a:cubicBezTo>
                <a:cubicBezTo>
                  <a:pt x="3300291" y="113622"/>
                  <a:pt x="3282905" y="120120"/>
                  <a:pt x="3262215" y="123568"/>
                </a:cubicBezTo>
                <a:cubicBezTo>
                  <a:pt x="3240378" y="127208"/>
                  <a:pt x="3218194" y="128440"/>
                  <a:pt x="3196313" y="131806"/>
                </a:cubicBezTo>
                <a:cubicBezTo>
                  <a:pt x="3182474" y="133935"/>
                  <a:pt x="3169017" y="138306"/>
                  <a:pt x="3155123" y="140043"/>
                </a:cubicBezTo>
                <a:cubicBezTo>
                  <a:pt x="3125027" y="143805"/>
                  <a:pt x="3094686" y="145263"/>
                  <a:pt x="3064507" y="148281"/>
                </a:cubicBezTo>
                <a:cubicBezTo>
                  <a:pt x="2988890" y="155843"/>
                  <a:pt x="3004735" y="154124"/>
                  <a:pt x="2940940" y="164757"/>
                </a:cubicBezTo>
                <a:cubicBezTo>
                  <a:pt x="2818034" y="163328"/>
                  <a:pt x="2191030" y="160037"/>
                  <a:pt x="1944161" y="148281"/>
                </a:cubicBezTo>
                <a:cubicBezTo>
                  <a:pt x="1871706" y="144831"/>
                  <a:pt x="1906206" y="138970"/>
                  <a:pt x="1845307" y="131806"/>
                </a:cubicBezTo>
                <a:cubicBezTo>
                  <a:pt x="1812468" y="127943"/>
                  <a:pt x="1779337" y="127030"/>
                  <a:pt x="1746453" y="123568"/>
                </a:cubicBezTo>
                <a:cubicBezTo>
                  <a:pt x="1429096" y="90161"/>
                  <a:pt x="2066875" y="149702"/>
                  <a:pt x="1598172" y="107092"/>
                </a:cubicBezTo>
                <a:cubicBezTo>
                  <a:pt x="1450002" y="77457"/>
                  <a:pt x="1717588" y="129739"/>
                  <a:pt x="1482842" y="90616"/>
                </a:cubicBezTo>
                <a:cubicBezTo>
                  <a:pt x="1474277" y="89189"/>
                  <a:pt x="1466711" y="83699"/>
                  <a:pt x="1458129" y="82379"/>
                </a:cubicBezTo>
                <a:cubicBezTo>
                  <a:pt x="1430853" y="78183"/>
                  <a:pt x="1403094" y="77870"/>
                  <a:pt x="1375750" y="74141"/>
                </a:cubicBezTo>
                <a:cubicBezTo>
                  <a:pt x="1342650" y="69627"/>
                  <a:pt x="1310223" y="59963"/>
                  <a:pt x="1276896" y="57665"/>
                </a:cubicBezTo>
                <a:lnTo>
                  <a:pt x="1037999" y="41189"/>
                </a:lnTo>
                <a:lnTo>
                  <a:pt x="387210" y="49427"/>
                </a:lnTo>
                <a:cubicBezTo>
                  <a:pt x="374522" y="49719"/>
                  <a:pt x="279653" y="63616"/>
                  <a:pt x="263642" y="65903"/>
                </a:cubicBezTo>
                <a:cubicBezTo>
                  <a:pt x="255404" y="68649"/>
                  <a:pt x="247306" y="71856"/>
                  <a:pt x="238929" y="74141"/>
                </a:cubicBezTo>
                <a:cubicBezTo>
                  <a:pt x="217083" y="80099"/>
                  <a:pt x="194508" y="83455"/>
                  <a:pt x="173026" y="90616"/>
                </a:cubicBezTo>
                <a:lnTo>
                  <a:pt x="123599" y="107092"/>
                </a:lnTo>
                <a:cubicBezTo>
                  <a:pt x="115361" y="112584"/>
                  <a:pt x="107741" y="119140"/>
                  <a:pt x="98886" y="123568"/>
                </a:cubicBezTo>
                <a:cubicBezTo>
                  <a:pt x="63895" y="141064"/>
                  <a:pt x="79272" y="118188"/>
                  <a:pt x="49459" y="156519"/>
                </a:cubicBezTo>
                <a:cubicBezTo>
                  <a:pt x="37302" y="172149"/>
                  <a:pt x="16507" y="205946"/>
                  <a:pt x="16507" y="205946"/>
                </a:cubicBezTo>
                <a:cubicBezTo>
                  <a:pt x="11015" y="222422"/>
                  <a:pt x="-691" y="238021"/>
                  <a:pt x="32" y="255373"/>
                </a:cubicBezTo>
                <a:cubicBezTo>
                  <a:pt x="8992" y="470436"/>
                  <a:pt x="-12590" y="390505"/>
                  <a:pt x="24745" y="502508"/>
                </a:cubicBezTo>
                <a:cubicBezTo>
                  <a:pt x="27491" y="510746"/>
                  <a:pt x="28166" y="519997"/>
                  <a:pt x="32983" y="527222"/>
                </a:cubicBezTo>
                <a:lnTo>
                  <a:pt x="49459" y="551935"/>
                </a:lnTo>
                <a:cubicBezTo>
                  <a:pt x="52205" y="560173"/>
                  <a:pt x="53813" y="568882"/>
                  <a:pt x="57696" y="576649"/>
                </a:cubicBezTo>
                <a:cubicBezTo>
                  <a:pt x="62124" y="585504"/>
                  <a:pt x="70151" y="592315"/>
                  <a:pt x="74172" y="601362"/>
                </a:cubicBezTo>
                <a:cubicBezTo>
                  <a:pt x="81226" y="617232"/>
                  <a:pt x="81015" y="636339"/>
                  <a:pt x="90648" y="650789"/>
                </a:cubicBezTo>
                <a:cubicBezTo>
                  <a:pt x="96140" y="659027"/>
                  <a:pt x="102695" y="666648"/>
                  <a:pt x="107123" y="675503"/>
                </a:cubicBezTo>
                <a:cubicBezTo>
                  <a:pt x="126053" y="713364"/>
                  <a:pt x="104988" y="689843"/>
                  <a:pt x="123599" y="708454"/>
                </a:cubicBezTo>
              </a:path>
            </a:pathLst>
          </a:custGeom>
          <a:noFill/>
          <a:ln>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14"/>
          <p:cNvSpPr/>
          <p:nvPr/>
        </p:nvSpPr>
        <p:spPr>
          <a:xfrm>
            <a:off x="2545492" y="4324865"/>
            <a:ext cx="486032" cy="724930"/>
          </a:xfrm>
          <a:custGeom>
            <a:avLst/>
            <a:gdLst>
              <a:gd name="connsiteX0" fmla="*/ 321276 w 486032"/>
              <a:gd name="connsiteY0" fmla="*/ 0 h 724930"/>
              <a:gd name="connsiteX1" fmla="*/ 362465 w 486032"/>
              <a:gd name="connsiteY1" fmla="*/ 57665 h 724930"/>
              <a:gd name="connsiteX2" fmla="*/ 378940 w 486032"/>
              <a:gd name="connsiteY2" fmla="*/ 90616 h 724930"/>
              <a:gd name="connsiteX3" fmla="*/ 444843 w 486032"/>
              <a:gd name="connsiteY3" fmla="*/ 189470 h 724930"/>
              <a:gd name="connsiteX4" fmla="*/ 453081 w 486032"/>
              <a:gd name="connsiteY4" fmla="*/ 230659 h 724930"/>
              <a:gd name="connsiteX5" fmla="*/ 469557 w 486032"/>
              <a:gd name="connsiteY5" fmla="*/ 263611 h 724930"/>
              <a:gd name="connsiteX6" fmla="*/ 486032 w 486032"/>
              <a:gd name="connsiteY6" fmla="*/ 304800 h 724930"/>
              <a:gd name="connsiteX7" fmla="*/ 477794 w 486032"/>
              <a:gd name="connsiteY7" fmla="*/ 444843 h 724930"/>
              <a:gd name="connsiteX8" fmla="*/ 444843 w 486032"/>
              <a:gd name="connsiteY8" fmla="*/ 494270 h 724930"/>
              <a:gd name="connsiteX9" fmla="*/ 428367 w 486032"/>
              <a:gd name="connsiteY9" fmla="*/ 518984 h 724930"/>
              <a:gd name="connsiteX10" fmla="*/ 378940 w 486032"/>
              <a:gd name="connsiteY10" fmla="*/ 560173 h 724930"/>
              <a:gd name="connsiteX11" fmla="*/ 362465 w 486032"/>
              <a:gd name="connsiteY11" fmla="*/ 584886 h 724930"/>
              <a:gd name="connsiteX12" fmla="*/ 313038 w 486032"/>
              <a:gd name="connsiteY12" fmla="*/ 609600 h 724930"/>
              <a:gd name="connsiteX13" fmla="*/ 263611 w 486032"/>
              <a:gd name="connsiteY13" fmla="*/ 634313 h 724930"/>
              <a:gd name="connsiteX14" fmla="*/ 189470 w 486032"/>
              <a:gd name="connsiteY14" fmla="*/ 667265 h 724930"/>
              <a:gd name="connsiteX15" fmla="*/ 90616 w 486032"/>
              <a:gd name="connsiteY15" fmla="*/ 700216 h 724930"/>
              <a:gd name="connsiteX16" fmla="*/ 41189 w 486032"/>
              <a:gd name="connsiteY16" fmla="*/ 716692 h 724930"/>
              <a:gd name="connsiteX17" fmla="*/ 16476 w 486032"/>
              <a:gd name="connsiteY17" fmla="*/ 724930 h 724930"/>
              <a:gd name="connsiteX18" fmla="*/ 0 w 486032"/>
              <a:gd name="connsiteY18" fmla="*/ 724930 h 724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86032" h="724930">
                <a:moveTo>
                  <a:pt x="321276" y="0"/>
                </a:moveTo>
                <a:cubicBezTo>
                  <a:pt x="335006" y="19222"/>
                  <a:pt x="349783" y="37736"/>
                  <a:pt x="362465" y="57665"/>
                </a:cubicBezTo>
                <a:cubicBezTo>
                  <a:pt x="369058" y="68025"/>
                  <a:pt x="372128" y="80398"/>
                  <a:pt x="378940" y="90616"/>
                </a:cubicBezTo>
                <a:cubicBezTo>
                  <a:pt x="454671" y="204213"/>
                  <a:pt x="407618" y="115023"/>
                  <a:pt x="444843" y="189470"/>
                </a:cubicBezTo>
                <a:cubicBezTo>
                  <a:pt x="447589" y="203200"/>
                  <a:pt x="448653" y="217376"/>
                  <a:pt x="453081" y="230659"/>
                </a:cubicBezTo>
                <a:cubicBezTo>
                  <a:pt x="456964" y="242309"/>
                  <a:pt x="464569" y="252389"/>
                  <a:pt x="469557" y="263611"/>
                </a:cubicBezTo>
                <a:cubicBezTo>
                  <a:pt x="475563" y="277124"/>
                  <a:pt x="480540" y="291070"/>
                  <a:pt x="486032" y="304800"/>
                </a:cubicBezTo>
                <a:cubicBezTo>
                  <a:pt x="483286" y="351481"/>
                  <a:pt x="482447" y="398313"/>
                  <a:pt x="477794" y="444843"/>
                </a:cubicBezTo>
                <a:cubicBezTo>
                  <a:pt x="474833" y="474458"/>
                  <a:pt x="463677" y="471669"/>
                  <a:pt x="444843" y="494270"/>
                </a:cubicBezTo>
                <a:cubicBezTo>
                  <a:pt x="438505" y="501876"/>
                  <a:pt x="434705" y="511378"/>
                  <a:pt x="428367" y="518984"/>
                </a:cubicBezTo>
                <a:cubicBezTo>
                  <a:pt x="408546" y="542769"/>
                  <a:pt x="403240" y="543973"/>
                  <a:pt x="378940" y="560173"/>
                </a:cubicBezTo>
                <a:cubicBezTo>
                  <a:pt x="373448" y="568411"/>
                  <a:pt x="369466" y="577885"/>
                  <a:pt x="362465" y="584886"/>
                </a:cubicBezTo>
                <a:cubicBezTo>
                  <a:pt x="338856" y="608495"/>
                  <a:pt x="339838" y="596200"/>
                  <a:pt x="313038" y="609600"/>
                </a:cubicBezTo>
                <a:cubicBezTo>
                  <a:pt x="249169" y="641535"/>
                  <a:pt x="325720" y="613612"/>
                  <a:pt x="263611" y="634313"/>
                </a:cubicBezTo>
                <a:cubicBezTo>
                  <a:pt x="224447" y="660423"/>
                  <a:pt x="248290" y="647658"/>
                  <a:pt x="189470" y="667265"/>
                </a:cubicBezTo>
                <a:lnTo>
                  <a:pt x="90616" y="700216"/>
                </a:lnTo>
                <a:lnTo>
                  <a:pt x="41189" y="716692"/>
                </a:lnTo>
                <a:cubicBezTo>
                  <a:pt x="32951" y="719438"/>
                  <a:pt x="25159" y="724930"/>
                  <a:pt x="16476" y="724930"/>
                </a:cubicBezTo>
                <a:lnTo>
                  <a:pt x="0" y="724930"/>
                </a:lnTo>
              </a:path>
            </a:pathLst>
          </a:custGeom>
          <a:noFill/>
          <a:ln>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9" name="TextBox 18"/>
              <p:cNvSpPr txBox="1"/>
              <p:nvPr/>
            </p:nvSpPr>
            <p:spPr>
              <a:xfrm>
                <a:off x="2971800" y="4437231"/>
                <a:ext cx="2726724" cy="329449"/>
              </a:xfrm>
              <a:prstGeom prst="rect">
                <a:avLst/>
              </a:prstGeom>
              <a:noFill/>
            </p:spPr>
            <p:txBody>
              <a:bodyPr wrap="square" rtlCol="0">
                <a:spAutoFit/>
              </a:bodyPr>
              <a:lstStyle/>
              <a:p>
                <a14:m>
                  <m:oMath xmlns:m="http://schemas.openxmlformats.org/officeDocument/2006/math">
                    <m:r>
                      <a:rPr lang="en-US" sz="1400" b="1" i="0" smtClean="0">
                        <a:solidFill>
                          <a:srgbClr val="0000FF"/>
                        </a:solidFill>
                        <a:latin typeface="Cambria Math"/>
                        <a:ea typeface="Cambria Math" pitchFamily="18" charset="0"/>
                      </a:rPr>
                      <m:t>𝐚𝐩𝐩𝐥𝐲</m:t>
                    </m:r>
                    <m:r>
                      <a:rPr lang="en-US" sz="1400" b="1" i="0" smtClean="0">
                        <a:solidFill>
                          <a:srgbClr val="0000FF"/>
                        </a:solidFill>
                        <a:latin typeface="Cambria Math"/>
                      </a:rPr>
                      <m:t>,</m:t>
                    </m:r>
                    <m:r>
                      <a:rPr lang="en-US" sz="1400" b="1" i="0">
                        <a:solidFill>
                          <a:srgbClr val="0000FF"/>
                        </a:solidFill>
                        <a:latin typeface="Cambria Math"/>
                      </a:rPr>
                      <m:t> </m:t>
                    </m:r>
                    <m:acc>
                      <m:accPr>
                        <m:chr m:val="̅"/>
                        <m:ctrlPr>
                          <a:rPr lang="en-US" sz="1400" b="1" i="1">
                            <a:solidFill>
                              <a:srgbClr val="0000FF"/>
                            </a:solidFill>
                            <a:latin typeface="Cambria Math"/>
                          </a:rPr>
                        </m:ctrlPr>
                      </m:accPr>
                      <m:e>
                        <m:sSup>
                          <m:sSupPr>
                            <m:ctrlPr>
                              <a:rPr lang="en-US" sz="1400" b="1" i="1">
                                <a:solidFill>
                                  <a:srgbClr val="0000FF"/>
                                </a:solidFill>
                                <a:latin typeface="Cambria Math"/>
                              </a:rPr>
                            </m:ctrlPr>
                          </m:sSupPr>
                          <m:e>
                            <m:sSub>
                              <m:sSubPr>
                                <m:ctrlPr>
                                  <a:rPr lang="en-US" sz="1400" b="1" i="1">
                                    <a:solidFill>
                                      <a:srgbClr val="0000FF"/>
                                    </a:solidFill>
                                    <a:latin typeface="Cambria Math"/>
                                  </a:rPr>
                                </m:ctrlPr>
                              </m:sSubPr>
                              <m:e>
                                <m:r>
                                  <a:rPr lang="en-US" sz="1400" b="1" i="0">
                                    <a:solidFill>
                                      <a:srgbClr val="0000FF"/>
                                    </a:solidFill>
                                    <a:latin typeface="Cambria Math"/>
                                  </a:rPr>
                                  <m:t>𝐯</m:t>
                                </m:r>
                              </m:e>
                              <m:sub>
                                <m:r>
                                  <a:rPr lang="en-US" sz="1400" b="1" i="0">
                                    <a:solidFill>
                                      <a:srgbClr val="0000FF"/>
                                    </a:solidFill>
                                    <a:latin typeface="Cambria Math"/>
                                  </a:rPr>
                                  <m:t>𝐑𝐬</m:t>
                                </m:r>
                              </m:sub>
                            </m:sSub>
                          </m:e>
                          <m:sup>
                            <m:r>
                              <a:rPr lang="en-US" sz="1400" b="1" i="0">
                                <a:solidFill>
                                  <a:srgbClr val="0000FF"/>
                                </a:solidFill>
                                <a:latin typeface="Cambria Math"/>
                              </a:rPr>
                              <m:t>𝟐</m:t>
                            </m:r>
                          </m:sup>
                        </m:sSup>
                      </m:e>
                    </m:acc>
                    <m:r>
                      <a:rPr lang="en-US" sz="1400" b="1" i="0">
                        <a:solidFill>
                          <a:srgbClr val="0000FF"/>
                        </a:solidFill>
                        <a:latin typeface="Cambria Math"/>
                      </a:rPr>
                      <m:t>=</m:t>
                    </m:r>
                  </m:oMath>
                </a14:m>
                <a:r>
                  <a:rPr lang="en-US" sz="1400" b="1" dirty="0">
                    <a:solidFill>
                      <a:srgbClr val="0000FF"/>
                    </a:solidFill>
                    <a:ea typeface="Cambria Math"/>
                  </a:rPr>
                  <a:t> </a:t>
                </a:r>
                <a14:m>
                  <m:oMath xmlns:m="http://schemas.openxmlformats.org/officeDocument/2006/math">
                    <m:r>
                      <a:rPr lang="en-US" sz="1400" b="1" i="0">
                        <a:solidFill>
                          <a:srgbClr val="0000FF"/>
                        </a:solidFill>
                        <a:latin typeface="Cambria Math"/>
                        <a:ea typeface="Cambria Math"/>
                      </a:rPr>
                      <m:t>𝟒𝐤𝐓</m:t>
                    </m:r>
                    <m:sSub>
                      <m:sSubPr>
                        <m:ctrlPr>
                          <a:rPr lang="en-US" sz="1400" b="1" i="1">
                            <a:solidFill>
                              <a:srgbClr val="0000FF"/>
                            </a:solidFill>
                            <a:latin typeface="Cambria Math"/>
                            <a:ea typeface="Cambria Math"/>
                          </a:rPr>
                        </m:ctrlPr>
                      </m:sSubPr>
                      <m:e>
                        <m:r>
                          <a:rPr lang="en-US" sz="1400" b="1" i="0">
                            <a:solidFill>
                              <a:srgbClr val="0000FF"/>
                            </a:solidFill>
                            <a:latin typeface="Cambria Math"/>
                            <a:ea typeface="Cambria Math"/>
                          </a:rPr>
                          <m:t>𝐑</m:t>
                        </m:r>
                      </m:e>
                      <m:sub>
                        <m:r>
                          <a:rPr lang="en-US" sz="1400" b="1" i="0">
                            <a:solidFill>
                              <a:srgbClr val="0000FF"/>
                            </a:solidFill>
                            <a:latin typeface="Cambria Math"/>
                            <a:ea typeface="Cambria Math"/>
                          </a:rPr>
                          <m:t>𝐬</m:t>
                        </m:r>
                      </m:sub>
                    </m:sSub>
                    <m:r>
                      <a:rPr lang="en-US" sz="1400" b="1" i="0">
                        <a:solidFill>
                          <a:srgbClr val="0000FF"/>
                        </a:solidFill>
                        <a:latin typeface="Cambria Math"/>
                        <a:ea typeface="Cambria Math"/>
                      </a:rPr>
                      <m:t>∆</m:t>
                    </m:r>
                    <m:r>
                      <a:rPr lang="en-US" sz="1400" b="1" i="0">
                        <a:solidFill>
                          <a:srgbClr val="0000FF"/>
                        </a:solidFill>
                        <a:latin typeface="Cambria Math"/>
                        <a:ea typeface="Cambria Math"/>
                      </a:rPr>
                      <m:t>𝐟</m:t>
                    </m:r>
                  </m:oMath>
                </a14:m>
                <a:endParaRPr lang="en-US" sz="1400" b="1" dirty="0">
                  <a:solidFill>
                    <a:srgbClr val="0000FF"/>
                  </a:solidFill>
                  <a:ea typeface="Cambria Math"/>
                </a:endParaRPr>
              </a:p>
            </p:txBody>
          </p:sp>
        </mc:Choice>
        <mc:Fallback xmlns="">
          <p:sp>
            <p:nvSpPr>
              <p:cNvPr id="19" name="TextBox 18"/>
              <p:cNvSpPr txBox="1">
                <a:spLocks noRot="1" noChangeAspect="1" noMove="1" noResize="1" noEditPoints="1" noAdjustHandles="1" noChangeArrowheads="1" noChangeShapeType="1" noTextEdit="1"/>
              </p:cNvSpPr>
              <p:nvPr/>
            </p:nvSpPr>
            <p:spPr>
              <a:xfrm>
                <a:off x="2971800" y="4437231"/>
                <a:ext cx="2726724" cy="329449"/>
              </a:xfrm>
              <a:prstGeom prst="rect">
                <a:avLst/>
              </a:prstGeom>
              <a:blipFill rotWithShape="1">
                <a:blip r:embed="rId3"/>
                <a:stretch>
                  <a:fillRect b="-9259"/>
                </a:stretch>
              </a:blipFill>
            </p:spPr>
            <p:txBody>
              <a:bodyPr/>
              <a:lstStyle/>
              <a:p>
                <a:r>
                  <a:rPr lang="en-US">
                    <a:noFill/>
                  </a:rPr>
                  <a:t> </a:t>
                </a:r>
              </a:p>
            </p:txBody>
          </p:sp>
        </mc:Fallback>
      </mc:AlternateContent>
      <p:sp>
        <p:nvSpPr>
          <p:cNvPr id="20" name="Rectangle 19"/>
          <p:cNvSpPr/>
          <p:nvPr/>
        </p:nvSpPr>
        <p:spPr>
          <a:xfrm>
            <a:off x="1095632" y="5486400"/>
            <a:ext cx="1181100" cy="709227"/>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
          <p:cNvSpPr txBox="1">
            <a:spLocks noChangeArrowheads="1"/>
          </p:cNvSpPr>
          <p:nvPr/>
        </p:nvSpPr>
        <p:spPr bwMode="auto">
          <a:xfrm>
            <a:off x="2325129" y="5486400"/>
            <a:ext cx="445667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FF0000"/>
                </a:solidFill>
                <a:latin typeface="Franklin Gothic Medium Cond" pitchFamily="34" charset="0"/>
              </a:rPr>
              <a:t>Note that 2</a:t>
            </a:r>
            <a:r>
              <a:rPr lang="en-US" b="1" baseline="30000" dirty="0" smtClean="0">
                <a:solidFill>
                  <a:srgbClr val="FF0000"/>
                </a:solidFill>
                <a:latin typeface="Franklin Gothic Medium Cond" pitchFamily="34" charset="0"/>
              </a:rPr>
              <a:t>nd</a:t>
            </a:r>
            <a:r>
              <a:rPr lang="en-US" b="1" dirty="0" smtClean="0">
                <a:solidFill>
                  <a:srgbClr val="FF0000"/>
                </a:solidFill>
                <a:latin typeface="Franklin Gothic Medium Cond" pitchFamily="34" charset="0"/>
              </a:rPr>
              <a:t> –stage noise is divided by available power gain of the 1-st stage. </a:t>
            </a:r>
            <a:endParaRPr lang="en-US" b="1" dirty="0">
              <a:solidFill>
                <a:srgbClr val="FF0000"/>
              </a:solidFill>
              <a:latin typeface="Franklin Gothic Medium Cond" pitchFamily="34" charset="0"/>
            </a:endParaRPr>
          </a:p>
        </p:txBody>
      </p:sp>
      <p:sp>
        <p:nvSpPr>
          <p:cNvPr id="16" name="Slide Number Placeholder 15"/>
          <p:cNvSpPr>
            <a:spLocks noGrp="1"/>
          </p:cNvSpPr>
          <p:nvPr>
            <p:ph type="sldNum" sz="quarter" idx="11"/>
          </p:nvPr>
        </p:nvSpPr>
        <p:spPr/>
        <p:txBody>
          <a:bodyPr/>
          <a:lstStyle/>
          <a:p>
            <a:pPr>
              <a:defRPr/>
            </a:pPr>
            <a:fld id="{18299DBC-902B-41D7-A3A4-44EB87A37C73}" type="slidenum">
              <a:rPr lang="en-US" smtClean="0"/>
              <a:pPr>
                <a:defRPr/>
              </a:pPr>
              <a:t>76</a:t>
            </a:fld>
            <a:endParaRPr lang="en-US"/>
          </a:p>
        </p:txBody>
      </p:sp>
    </p:spTree>
    <p:extLst>
      <p:ext uri="{BB962C8B-B14F-4D97-AF65-F5344CB8AC3E}">
        <p14:creationId xmlns:p14="http://schemas.microsoft.com/office/powerpoint/2010/main" val="3028082122"/>
      </p:ext>
    </p:extLst>
  </p:cSld>
  <p:clrMapOvr>
    <a:masterClrMapping/>
  </p:clrMapOvr>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reeform 15"/>
          <p:cNvSpPr/>
          <p:nvPr/>
        </p:nvSpPr>
        <p:spPr>
          <a:xfrm>
            <a:off x="2273260" y="2343665"/>
            <a:ext cx="1779756" cy="611298"/>
          </a:xfrm>
          <a:custGeom>
            <a:avLst/>
            <a:gdLst>
              <a:gd name="connsiteX0" fmla="*/ 115713 w 1779756"/>
              <a:gd name="connsiteY0" fmla="*/ 609600 h 611298"/>
              <a:gd name="connsiteX1" fmla="*/ 82762 w 1779756"/>
              <a:gd name="connsiteY1" fmla="*/ 568411 h 611298"/>
              <a:gd name="connsiteX2" fmla="*/ 58048 w 1779756"/>
              <a:gd name="connsiteY2" fmla="*/ 551935 h 611298"/>
              <a:gd name="connsiteX3" fmla="*/ 41572 w 1779756"/>
              <a:gd name="connsiteY3" fmla="*/ 527221 h 611298"/>
              <a:gd name="connsiteX4" fmla="*/ 16859 w 1779756"/>
              <a:gd name="connsiteY4" fmla="*/ 502508 h 611298"/>
              <a:gd name="connsiteX5" fmla="*/ 383 w 1779756"/>
              <a:gd name="connsiteY5" fmla="*/ 453081 h 611298"/>
              <a:gd name="connsiteX6" fmla="*/ 25097 w 1779756"/>
              <a:gd name="connsiteY6" fmla="*/ 378940 h 611298"/>
              <a:gd name="connsiteX7" fmla="*/ 74524 w 1779756"/>
              <a:gd name="connsiteY7" fmla="*/ 362465 h 611298"/>
              <a:gd name="connsiteX8" fmla="*/ 420513 w 1779756"/>
              <a:gd name="connsiteY8" fmla="*/ 354227 h 611298"/>
              <a:gd name="connsiteX9" fmla="*/ 445226 w 1779756"/>
              <a:gd name="connsiteY9" fmla="*/ 337751 h 611298"/>
              <a:gd name="connsiteX10" fmla="*/ 461702 w 1779756"/>
              <a:gd name="connsiteY10" fmla="*/ 288324 h 611298"/>
              <a:gd name="connsiteX11" fmla="*/ 469940 w 1779756"/>
              <a:gd name="connsiteY11" fmla="*/ 65903 h 611298"/>
              <a:gd name="connsiteX12" fmla="*/ 519367 w 1779756"/>
              <a:gd name="connsiteY12" fmla="*/ 32951 h 611298"/>
              <a:gd name="connsiteX13" fmla="*/ 552318 w 1779756"/>
              <a:gd name="connsiteY13" fmla="*/ 24713 h 611298"/>
              <a:gd name="connsiteX14" fmla="*/ 577032 w 1779756"/>
              <a:gd name="connsiteY14" fmla="*/ 16476 h 611298"/>
              <a:gd name="connsiteX15" fmla="*/ 684124 w 1779756"/>
              <a:gd name="connsiteY15" fmla="*/ 8238 h 611298"/>
              <a:gd name="connsiteX16" fmla="*/ 750026 w 1779756"/>
              <a:gd name="connsiteY16" fmla="*/ 0 h 611298"/>
              <a:gd name="connsiteX17" fmla="*/ 1466718 w 1779756"/>
              <a:gd name="connsiteY17" fmla="*/ 8238 h 611298"/>
              <a:gd name="connsiteX18" fmla="*/ 1499670 w 1779756"/>
              <a:gd name="connsiteY18" fmla="*/ 16476 h 611298"/>
              <a:gd name="connsiteX19" fmla="*/ 1598524 w 1779756"/>
              <a:gd name="connsiteY19" fmla="*/ 32951 h 611298"/>
              <a:gd name="connsiteX20" fmla="*/ 1623237 w 1779756"/>
              <a:gd name="connsiteY20" fmla="*/ 41189 h 611298"/>
              <a:gd name="connsiteX21" fmla="*/ 1680902 w 1779756"/>
              <a:gd name="connsiteY21" fmla="*/ 57665 h 611298"/>
              <a:gd name="connsiteX22" fmla="*/ 1705616 w 1779756"/>
              <a:gd name="connsiteY22" fmla="*/ 74140 h 611298"/>
              <a:gd name="connsiteX23" fmla="*/ 1730329 w 1779756"/>
              <a:gd name="connsiteY23" fmla="*/ 123567 h 611298"/>
              <a:gd name="connsiteX24" fmla="*/ 1746805 w 1779756"/>
              <a:gd name="connsiteY24" fmla="*/ 148281 h 611298"/>
              <a:gd name="connsiteX25" fmla="*/ 1771518 w 1779756"/>
              <a:gd name="connsiteY25" fmla="*/ 238897 h 611298"/>
              <a:gd name="connsiteX26" fmla="*/ 1779756 w 1779756"/>
              <a:gd name="connsiteY26" fmla="*/ 288324 h 611298"/>
              <a:gd name="connsiteX27" fmla="*/ 1755043 w 1779756"/>
              <a:gd name="connsiteY27" fmla="*/ 428367 h 611298"/>
              <a:gd name="connsiteX28" fmla="*/ 1738567 w 1779756"/>
              <a:gd name="connsiteY28" fmla="*/ 453081 h 611298"/>
              <a:gd name="connsiteX29" fmla="*/ 1713854 w 1779756"/>
              <a:gd name="connsiteY29" fmla="*/ 469557 h 611298"/>
              <a:gd name="connsiteX30" fmla="*/ 1664426 w 1779756"/>
              <a:gd name="connsiteY30" fmla="*/ 502508 h 611298"/>
              <a:gd name="connsiteX31" fmla="*/ 1639713 w 1779756"/>
              <a:gd name="connsiteY31" fmla="*/ 518984 h 611298"/>
              <a:gd name="connsiteX32" fmla="*/ 1590286 w 1779756"/>
              <a:gd name="connsiteY32" fmla="*/ 535459 h 611298"/>
              <a:gd name="connsiteX33" fmla="*/ 1507908 w 1779756"/>
              <a:gd name="connsiteY33" fmla="*/ 551935 h 611298"/>
              <a:gd name="connsiteX34" fmla="*/ 1392578 w 1779756"/>
              <a:gd name="connsiteY34" fmla="*/ 560173 h 611298"/>
              <a:gd name="connsiteX35" fmla="*/ 1334913 w 1779756"/>
              <a:gd name="connsiteY35" fmla="*/ 568411 h 611298"/>
              <a:gd name="connsiteX36" fmla="*/ 1260772 w 1779756"/>
              <a:gd name="connsiteY36" fmla="*/ 584886 h 611298"/>
              <a:gd name="connsiteX37" fmla="*/ 1178394 w 1779756"/>
              <a:gd name="connsiteY37" fmla="*/ 601362 h 611298"/>
              <a:gd name="connsiteX38" fmla="*/ 840643 w 1779756"/>
              <a:gd name="connsiteY38" fmla="*/ 593124 h 611298"/>
              <a:gd name="connsiteX39" fmla="*/ 766502 w 1779756"/>
              <a:gd name="connsiteY39" fmla="*/ 576649 h 611298"/>
              <a:gd name="connsiteX40" fmla="*/ 708837 w 1779756"/>
              <a:gd name="connsiteY40" fmla="*/ 568411 h 611298"/>
              <a:gd name="connsiteX41" fmla="*/ 675886 w 1779756"/>
              <a:gd name="connsiteY41" fmla="*/ 560173 h 611298"/>
              <a:gd name="connsiteX42" fmla="*/ 618221 w 1779756"/>
              <a:gd name="connsiteY42" fmla="*/ 551935 h 611298"/>
              <a:gd name="connsiteX43" fmla="*/ 560556 w 1779756"/>
              <a:gd name="connsiteY43" fmla="*/ 535459 h 611298"/>
              <a:gd name="connsiteX44" fmla="*/ 502891 w 1779756"/>
              <a:gd name="connsiteY44" fmla="*/ 518984 h 611298"/>
              <a:gd name="connsiteX45" fmla="*/ 305183 w 1779756"/>
              <a:gd name="connsiteY45" fmla="*/ 527221 h 611298"/>
              <a:gd name="connsiteX46" fmla="*/ 214567 w 1779756"/>
              <a:gd name="connsiteY46" fmla="*/ 551935 h 611298"/>
              <a:gd name="connsiteX47" fmla="*/ 189854 w 1779756"/>
              <a:gd name="connsiteY47" fmla="*/ 560173 h 611298"/>
              <a:gd name="connsiteX48" fmla="*/ 148664 w 1779756"/>
              <a:gd name="connsiteY48" fmla="*/ 593124 h 611298"/>
              <a:gd name="connsiteX49" fmla="*/ 115713 w 1779756"/>
              <a:gd name="connsiteY49" fmla="*/ 609600 h 611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1779756" h="611298">
                <a:moveTo>
                  <a:pt x="115713" y="609600"/>
                </a:moveTo>
                <a:cubicBezTo>
                  <a:pt x="104729" y="605481"/>
                  <a:pt x="95195" y="580844"/>
                  <a:pt x="82762" y="568411"/>
                </a:cubicBezTo>
                <a:cubicBezTo>
                  <a:pt x="75761" y="561410"/>
                  <a:pt x="65049" y="558936"/>
                  <a:pt x="58048" y="551935"/>
                </a:cubicBezTo>
                <a:cubicBezTo>
                  <a:pt x="51047" y="544934"/>
                  <a:pt x="47910" y="534827"/>
                  <a:pt x="41572" y="527221"/>
                </a:cubicBezTo>
                <a:cubicBezTo>
                  <a:pt x="34114" y="518271"/>
                  <a:pt x="25097" y="510746"/>
                  <a:pt x="16859" y="502508"/>
                </a:cubicBezTo>
                <a:cubicBezTo>
                  <a:pt x="11367" y="486032"/>
                  <a:pt x="-2472" y="470212"/>
                  <a:pt x="383" y="453081"/>
                </a:cubicBezTo>
                <a:cubicBezTo>
                  <a:pt x="3179" y="436304"/>
                  <a:pt x="3546" y="392409"/>
                  <a:pt x="25097" y="378940"/>
                </a:cubicBezTo>
                <a:cubicBezTo>
                  <a:pt x="39824" y="369736"/>
                  <a:pt x="57162" y="362878"/>
                  <a:pt x="74524" y="362465"/>
                </a:cubicBezTo>
                <a:lnTo>
                  <a:pt x="420513" y="354227"/>
                </a:lnTo>
                <a:cubicBezTo>
                  <a:pt x="428751" y="348735"/>
                  <a:pt x="439979" y="346147"/>
                  <a:pt x="445226" y="337751"/>
                </a:cubicBezTo>
                <a:cubicBezTo>
                  <a:pt x="454430" y="323024"/>
                  <a:pt x="461702" y="288324"/>
                  <a:pt x="461702" y="288324"/>
                </a:cubicBezTo>
                <a:cubicBezTo>
                  <a:pt x="464448" y="214184"/>
                  <a:pt x="460134" y="139443"/>
                  <a:pt x="469940" y="65903"/>
                </a:cubicBezTo>
                <a:cubicBezTo>
                  <a:pt x="472678" y="45368"/>
                  <a:pt x="504557" y="37183"/>
                  <a:pt x="519367" y="32951"/>
                </a:cubicBezTo>
                <a:cubicBezTo>
                  <a:pt x="530253" y="29841"/>
                  <a:pt x="541432" y="27823"/>
                  <a:pt x="552318" y="24713"/>
                </a:cubicBezTo>
                <a:cubicBezTo>
                  <a:pt x="560667" y="22328"/>
                  <a:pt x="568416" y="17553"/>
                  <a:pt x="577032" y="16476"/>
                </a:cubicBezTo>
                <a:cubicBezTo>
                  <a:pt x="612558" y="12035"/>
                  <a:pt x="648482" y="11633"/>
                  <a:pt x="684124" y="8238"/>
                </a:cubicBezTo>
                <a:cubicBezTo>
                  <a:pt x="706163" y="6139"/>
                  <a:pt x="728059" y="2746"/>
                  <a:pt x="750026" y="0"/>
                </a:cubicBezTo>
                <a:lnTo>
                  <a:pt x="1466718" y="8238"/>
                </a:lnTo>
                <a:cubicBezTo>
                  <a:pt x="1478037" y="8487"/>
                  <a:pt x="1488542" y="14390"/>
                  <a:pt x="1499670" y="16476"/>
                </a:cubicBezTo>
                <a:cubicBezTo>
                  <a:pt x="1532504" y="22632"/>
                  <a:pt x="1598524" y="32951"/>
                  <a:pt x="1598524" y="32951"/>
                </a:cubicBezTo>
                <a:cubicBezTo>
                  <a:pt x="1606762" y="35697"/>
                  <a:pt x="1614888" y="38803"/>
                  <a:pt x="1623237" y="41189"/>
                </a:cubicBezTo>
                <a:cubicBezTo>
                  <a:pt x="1635558" y="44709"/>
                  <a:pt x="1667731" y="51080"/>
                  <a:pt x="1680902" y="57665"/>
                </a:cubicBezTo>
                <a:cubicBezTo>
                  <a:pt x="1689757" y="62093"/>
                  <a:pt x="1697378" y="68648"/>
                  <a:pt x="1705616" y="74140"/>
                </a:cubicBezTo>
                <a:cubicBezTo>
                  <a:pt x="1752838" y="144977"/>
                  <a:pt x="1696218" y="55346"/>
                  <a:pt x="1730329" y="123567"/>
                </a:cubicBezTo>
                <a:cubicBezTo>
                  <a:pt x="1734757" y="132423"/>
                  <a:pt x="1742784" y="139234"/>
                  <a:pt x="1746805" y="148281"/>
                </a:cubicBezTo>
                <a:cubicBezTo>
                  <a:pt x="1760665" y="179466"/>
                  <a:pt x="1765554" y="206095"/>
                  <a:pt x="1771518" y="238897"/>
                </a:cubicBezTo>
                <a:cubicBezTo>
                  <a:pt x="1774506" y="255331"/>
                  <a:pt x="1777010" y="271848"/>
                  <a:pt x="1779756" y="288324"/>
                </a:cubicBezTo>
                <a:cubicBezTo>
                  <a:pt x="1777134" y="317164"/>
                  <a:pt x="1776993" y="395442"/>
                  <a:pt x="1755043" y="428367"/>
                </a:cubicBezTo>
                <a:cubicBezTo>
                  <a:pt x="1749551" y="436605"/>
                  <a:pt x="1745568" y="446080"/>
                  <a:pt x="1738567" y="453081"/>
                </a:cubicBezTo>
                <a:cubicBezTo>
                  <a:pt x="1731566" y="460082"/>
                  <a:pt x="1721460" y="463219"/>
                  <a:pt x="1713854" y="469557"/>
                </a:cubicBezTo>
                <a:cubicBezTo>
                  <a:pt x="1672717" y="503838"/>
                  <a:pt x="1707857" y="488031"/>
                  <a:pt x="1664426" y="502508"/>
                </a:cubicBezTo>
                <a:cubicBezTo>
                  <a:pt x="1656188" y="508000"/>
                  <a:pt x="1648760" y="514963"/>
                  <a:pt x="1639713" y="518984"/>
                </a:cubicBezTo>
                <a:cubicBezTo>
                  <a:pt x="1623843" y="526037"/>
                  <a:pt x="1607134" y="531247"/>
                  <a:pt x="1590286" y="535459"/>
                </a:cubicBezTo>
                <a:cubicBezTo>
                  <a:pt x="1559385" y="543184"/>
                  <a:pt x="1541572" y="548569"/>
                  <a:pt x="1507908" y="551935"/>
                </a:cubicBezTo>
                <a:cubicBezTo>
                  <a:pt x="1469558" y="555770"/>
                  <a:pt x="1430946" y="556519"/>
                  <a:pt x="1392578" y="560173"/>
                </a:cubicBezTo>
                <a:cubicBezTo>
                  <a:pt x="1373249" y="562014"/>
                  <a:pt x="1354135" y="565665"/>
                  <a:pt x="1334913" y="568411"/>
                </a:cubicBezTo>
                <a:cubicBezTo>
                  <a:pt x="1290043" y="583368"/>
                  <a:pt x="1327054" y="572458"/>
                  <a:pt x="1260772" y="584886"/>
                </a:cubicBezTo>
                <a:cubicBezTo>
                  <a:pt x="1233248" y="590047"/>
                  <a:pt x="1178394" y="601362"/>
                  <a:pt x="1178394" y="601362"/>
                </a:cubicBezTo>
                <a:lnTo>
                  <a:pt x="840643" y="593124"/>
                </a:lnTo>
                <a:cubicBezTo>
                  <a:pt x="762311" y="589791"/>
                  <a:pt x="817636" y="586875"/>
                  <a:pt x="766502" y="576649"/>
                </a:cubicBezTo>
                <a:cubicBezTo>
                  <a:pt x="747462" y="572841"/>
                  <a:pt x="727941" y="571884"/>
                  <a:pt x="708837" y="568411"/>
                </a:cubicBezTo>
                <a:cubicBezTo>
                  <a:pt x="697698" y="566386"/>
                  <a:pt x="687025" y="562198"/>
                  <a:pt x="675886" y="560173"/>
                </a:cubicBezTo>
                <a:cubicBezTo>
                  <a:pt x="656782" y="556700"/>
                  <a:pt x="637325" y="555408"/>
                  <a:pt x="618221" y="551935"/>
                </a:cubicBezTo>
                <a:cubicBezTo>
                  <a:pt x="582815" y="545497"/>
                  <a:pt x="591432" y="544281"/>
                  <a:pt x="560556" y="535459"/>
                </a:cubicBezTo>
                <a:cubicBezTo>
                  <a:pt x="488122" y="514763"/>
                  <a:pt x="562167" y="538740"/>
                  <a:pt x="502891" y="518984"/>
                </a:cubicBezTo>
                <a:cubicBezTo>
                  <a:pt x="436988" y="521730"/>
                  <a:pt x="370987" y="522683"/>
                  <a:pt x="305183" y="527221"/>
                </a:cubicBezTo>
                <a:cubicBezTo>
                  <a:pt x="275821" y="529246"/>
                  <a:pt x="241484" y="542962"/>
                  <a:pt x="214567" y="551935"/>
                </a:cubicBezTo>
                <a:lnTo>
                  <a:pt x="189854" y="560173"/>
                </a:lnTo>
                <a:cubicBezTo>
                  <a:pt x="162079" y="601834"/>
                  <a:pt x="188456" y="573228"/>
                  <a:pt x="148664" y="593124"/>
                </a:cubicBezTo>
                <a:cubicBezTo>
                  <a:pt x="112666" y="611123"/>
                  <a:pt x="126697" y="613719"/>
                  <a:pt x="115713" y="609600"/>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2240692" y="1981200"/>
            <a:ext cx="436988" cy="255373"/>
          </a:xfrm>
          <a:custGeom>
            <a:avLst/>
            <a:gdLst>
              <a:gd name="connsiteX0" fmla="*/ 395416 w 436988"/>
              <a:gd name="connsiteY0" fmla="*/ 131805 h 255373"/>
              <a:gd name="connsiteX1" fmla="*/ 387178 w 436988"/>
              <a:gd name="connsiteY1" fmla="*/ 172995 h 255373"/>
              <a:gd name="connsiteX2" fmla="*/ 362465 w 436988"/>
              <a:gd name="connsiteY2" fmla="*/ 189470 h 255373"/>
              <a:gd name="connsiteX3" fmla="*/ 337751 w 436988"/>
              <a:gd name="connsiteY3" fmla="*/ 214184 h 255373"/>
              <a:gd name="connsiteX4" fmla="*/ 247135 w 436988"/>
              <a:gd name="connsiteY4" fmla="*/ 238897 h 255373"/>
              <a:gd name="connsiteX5" fmla="*/ 140043 w 436988"/>
              <a:gd name="connsiteY5" fmla="*/ 255373 h 255373"/>
              <a:gd name="connsiteX6" fmla="*/ 41189 w 436988"/>
              <a:gd name="connsiteY6" fmla="*/ 247135 h 255373"/>
              <a:gd name="connsiteX7" fmla="*/ 16476 w 436988"/>
              <a:gd name="connsiteY7" fmla="*/ 238897 h 255373"/>
              <a:gd name="connsiteX8" fmla="*/ 0 w 436988"/>
              <a:gd name="connsiteY8" fmla="*/ 214184 h 255373"/>
              <a:gd name="connsiteX9" fmla="*/ 8238 w 436988"/>
              <a:gd name="connsiteY9" fmla="*/ 115330 h 255373"/>
              <a:gd name="connsiteX10" fmla="*/ 24713 w 436988"/>
              <a:gd name="connsiteY10" fmla="*/ 65903 h 255373"/>
              <a:gd name="connsiteX11" fmla="*/ 74140 w 436988"/>
              <a:gd name="connsiteY11" fmla="*/ 32951 h 255373"/>
              <a:gd name="connsiteX12" fmla="*/ 107092 w 436988"/>
              <a:gd name="connsiteY12" fmla="*/ 24714 h 255373"/>
              <a:gd name="connsiteX13" fmla="*/ 164757 w 436988"/>
              <a:gd name="connsiteY13" fmla="*/ 8238 h 255373"/>
              <a:gd name="connsiteX14" fmla="*/ 214184 w 436988"/>
              <a:gd name="connsiteY14" fmla="*/ 0 h 255373"/>
              <a:gd name="connsiteX15" fmla="*/ 370703 w 436988"/>
              <a:gd name="connsiteY15" fmla="*/ 8238 h 255373"/>
              <a:gd name="connsiteX16" fmla="*/ 420130 w 436988"/>
              <a:gd name="connsiteY16" fmla="*/ 24714 h 255373"/>
              <a:gd name="connsiteX17" fmla="*/ 436605 w 436988"/>
              <a:gd name="connsiteY17" fmla="*/ 74141 h 255373"/>
              <a:gd name="connsiteX18" fmla="*/ 403654 w 436988"/>
              <a:gd name="connsiteY18" fmla="*/ 172995 h 255373"/>
              <a:gd name="connsiteX19" fmla="*/ 387178 w 436988"/>
              <a:gd name="connsiteY19" fmla="*/ 181232 h 255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36988" h="255373">
                <a:moveTo>
                  <a:pt x="395416" y="131805"/>
                </a:moveTo>
                <a:cubicBezTo>
                  <a:pt x="392670" y="145535"/>
                  <a:pt x="394125" y="160838"/>
                  <a:pt x="387178" y="172995"/>
                </a:cubicBezTo>
                <a:cubicBezTo>
                  <a:pt x="382266" y="181591"/>
                  <a:pt x="370071" y="183132"/>
                  <a:pt x="362465" y="189470"/>
                </a:cubicBezTo>
                <a:cubicBezTo>
                  <a:pt x="353515" y="196928"/>
                  <a:pt x="347935" y="208526"/>
                  <a:pt x="337751" y="214184"/>
                </a:cubicBezTo>
                <a:cubicBezTo>
                  <a:pt x="312036" y="228470"/>
                  <a:pt x="275527" y="232587"/>
                  <a:pt x="247135" y="238897"/>
                </a:cubicBezTo>
                <a:cubicBezTo>
                  <a:pt x="175792" y="254751"/>
                  <a:pt x="256775" y="242403"/>
                  <a:pt x="140043" y="255373"/>
                </a:cubicBezTo>
                <a:cubicBezTo>
                  <a:pt x="107092" y="252627"/>
                  <a:pt x="73964" y="251505"/>
                  <a:pt x="41189" y="247135"/>
                </a:cubicBezTo>
                <a:cubicBezTo>
                  <a:pt x="32582" y="245987"/>
                  <a:pt x="23257" y="244321"/>
                  <a:pt x="16476" y="238897"/>
                </a:cubicBezTo>
                <a:cubicBezTo>
                  <a:pt x="8745" y="232712"/>
                  <a:pt x="5492" y="222422"/>
                  <a:pt x="0" y="214184"/>
                </a:cubicBezTo>
                <a:cubicBezTo>
                  <a:pt x="2746" y="181233"/>
                  <a:pt x="2802" y="147946"/>
                  <a:pt x="8238" y="115330"/>
                </a:cubicBezTo>
                <a:cubicBezTo>
                  <a:pt x="11093" y="98199"/>
                  <a:pt x="10263" y="75537"/>
                  <a:pt x="24713" y="65903"/>
                </a:cubicBezTo>
                <a:cubicBezTo>
                  <a:pt x="41189" y="54919"/>
                  <a:pt x="54930" y="37753"/>
                  <a:pt x="74140" y="32951"/>
                </a:cubicBezTo>
                <a:cubicBezTo>
                  <a:pt x="85124" y="30205"/>
                  <a:pt x="96206" y="27824"/>
                  <a:pt x="107092" y="24714"/>
                </a:cubicBezTo>
                <a:cubicBezTo>
                  <a:pt x="143744" y="14243"/>
                  <a:pt x="121819" y="16826"/>
                  <a:pt x="164757" y="8238"/>
                </a:cubicBezTo>
                <a:cubicBezTo>
                  <a:pt x="181136" y="4962"/>
                  <a:pt x="197708" y="2746"/>
                  <a:pt x="214184" y="0"/>
                </a:cubicBezTo>
                <a:cubicBezTo>
                  <a:pt x="266357" y="2746"/>
                  <a:pt x="318830" y="2013"/>
                  <a:pt x="370703" y="8238"/>
                </a:cubicBezTo>
                <a:cubicBezTo>
                  <a:pt x="387946" y="10307"/>
                  <a:pt x="420130" y="24714"/>
                  <a:pt x="420130" y="24714"/>
                </a:cubicBezTo>
                <a:cubicBezTo>
                  <a:pt x="425622" y="41190"/>
                  <a:pt x="439460" y="57010"/>
                  <a:pt x="436605" y="74141"/>
                </a:cubicBezTo>
                <a:cubicBezTo>
                  <a:pt x="431147" y="106886"/>
                  <a:pt x="429194" y="147456"/>
                  <a:pt x="403654" y="172995"/>
                </a:cubicBezTo>
                <a:cubicBezTo>
                  <a:pt x="399312" y="177337"/>
                  <a:pt x="392670" y="178486"/>
                  <a:pt x="387178" y="181232"/>
                </a:cubicBez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Cascaded Noise Factor (General Case)</a:t>
            </a:r>
            <a:endParaRPr lang="en-US" dirty="0"/>
          </a:p>
        </p:txBody>
      </p:sp>
      <mc:AlternateContent xmlns:mc="http://schemas.openxmlformats.org/markup-compatibility/2006" xmlns:a14="http://schemas.microsoft.com/office/drawing/2010/main">
        <mc:Choice Requires="a14">
          <p:sp>
            <p:nvSpPr>
              <p:cNvPr id="32" name="TextBox 31"/>
              <p:cNvSpPr txBox="1"/>
              <p:nvPr/>
            </p:nvSpPr>
            <p:spPr>
              <a:xfrm>
                <a:off x="1447800" y="1676400"/>
                <a:ext cx="4191000" cy="1253998"/>
              </a:xfrm>
              <a:prstGeom prst="rect">
                <a:avLst/>
              </a:prstGeom>
              <a:noFill/>
            </p:spPr>
            <p:txBody>
              <a:bodyPr wrap="square" rtlCol="0">
                <a:spAutoFit/>
              </a:bodyPr>
              <a:lstStyle/>
              <a:p>
                <a:r>
                  <a:rPr lang="en-US" sz="1600" b="1" dirty="0" smtClean="0">
                    <a:solidFill>
                      <a:srgbClr val="000000"/>
                    </a:solidFill>
                    <a:latin typeface="Franklin Gothic Medium Cond"/>
                    <a:cs typeface="Arial" pitchFamily="34" charset="0"/>
                  </a:rPr>
                  <a:t>F</a:t>
                </a:r>
                <a:r>
                  <a:rPr lang="en-US" b="1" dirty="0">
                    <a:solidFill>
                      <a:srgbClr val="000000"/>
                    </a:solidFill>
                    <a:latin typeface="Franklin Gothic Medium Cond"/>
                  </a:rPr>
                  <a:t>=</a:t>
                </a:r>
                <a14:m>
                  <m:oMath xmlns:m="http://schemas.openxmlformats.org/officeDocument/2006/math">
                    <m:sSub>
                      <m:sSubPr>
                        <m:ctrlPr>
                          <a:rPr lang="en-US" b="1" i="1">
                            <a:solidFill>
                              <a:srgbClr val="000000"/>
                            </a:solidFill>
                            <a:latin typeface="Cambria Math"/>
                            <a:ea typeface="Cambria Math"/>
                          </a:rPr>
                        </m:ctrlPr>
                      </m:sSubPr>
                      <m:e>
                        <m:r>
                          <a:rPr lang="en-US" b="1">
                            <a:solidFill>
                              <a:srgbClr val="000000"/>
                            </a:solidFill>
                            <a:latin typeface="Cambria Math"/>
                            <a:ea typeface="Cambria Math"/>
                          </a:rPr>
                          <m:t>𝐅</m:t>
                        </m:r>
                      </m:e>
                      <m:sub>
                        <m:r>
                          <a:rPr lang="en-US" b="1">
                            <a:solidFill>
                              <a:srgbClr val="000000"/>
                            </a:solidFill>
                            <a:latin typeface="Cambria Math"/>
                            <a:ea typeface="Cambria Math"/>
                          </a:rPr>
                          <m:t>𝟏</m:t>
                        </m:r>
                      </m:sub>
                    </m:sSub>
                    <m:r>
                      <a:rPr lang="en-US" b="1" i="1">
                        <a:solidFill>
                          <a:srgbClr val="000000"/>
                        </a:solidFill>
                        <a:latin typeface="Cambria Math"/>
                        <a:ea typeface="Cambria Math"/>
                      </a:rPr>
                      <m:t>+</m:t>
                    </m:r>
                    <m:f>
                      <m:fPr>
                        <m:ctrlPr>
                          <a:rPr lang="en-US" b="1" i="1">
                            <a:solidFill>
                              <a:srgbClr val="000000"/>
                            </a:solidFill>
                            <a:latin typeface="Cambria Math"/>
                          </a:rPr>
                        </m:ctrlPr>
                      </m:fPr>
                      <m:num>
                        <m:sSub>
                          <m:sSubPr>
                            <m:ctrlPr>
                              <a:rPr lang="en-US" b="1" i="1">
                                <a:solidFill>
                                  <a:srgbClr val="000000"/>
                                </a:solidFill>
                                <a:latin typeface="Cambria Math"/>
                                <a:ea typeface="Cambria Math"/>
                              </a:rPr>
                            </m:ctrlPr>
                          </m:sSubPr>
                          <m:e>
                            <m:r>
                              <a:rPr lang="en-US" b="1">
                                <a:solidFill>
                                  <a:srgbClr val="000000"/>
                                </a:solidFill>
                                <a:latin typeface="Cambria Math"/>
                                <a:ea typeface="Cambria Math"/>
                              </a:rPr>
                              <m:t>𝐅</m:t>
                            </m:r>
                          </m:e>
                          <m:sub>
                            <m:r>
                              <a:rPr lang="en-US" b="1">
                                <a:solidFill>
                                  <a:srgbClr val="000000"/>
                                </a:solidFill>
                                <a:latin typeface="Cambria Math"/>
                                <a:ea typeface="Cambria Math"/>
                              </a:rPr>
                              <m:t>𝟐</m:t>
                            </m:r>
                          </m:sub>
                        </m:sSub>
                        <m:r>
                          <a:rPr lang="en-US" b="1" i="1">
                            <a:solidFill>
                              <a:srgbClr val="000000"/>
                            </a:solidFill>
                            <a:latin typeface="Cambria Math"/>
                            <a:ea typeface="Cambria Math"/>
                          </a:rPr>
                          <m:t>−</m:t>
                        </m:r>
                        <m:r>
                          <a:rPr lang="en-US" b="1" i="1">
                            <a:solidFill>
                              <a:srgbClr val="000000"/>
                            </a:solidFill>
                            <a:latin typeface="Cambria Math"/>
                            <a:ea typeface="Cambria Math"/>
                          </a:rPr>
                          <m:t>𝟏</m:t>
                        </m:r>
                      </m:num>
                      <m:den>
                        <m:sSub>
                          <m:sSubPr>
                            <m:ctrlPr>
                              <a:rPr lang="en-US" b="1" i="1">
                                <a:solidFill>
                                  <a:srgbClr val="000000"/>
                                </a:solidFill>
                                <a:latin typeface="Cambria Math"/>
                              </a:rPr>
                            </m:ctrlPr>
                          </m:sSubPr>
                          <m:e>
                            <m:r>
                              <a:rPr lang="en-US" b="1">
                                <a:solidFill>
                                  <a:srgbClr val="000000"/>
                                </a:solidFill>
                                <a:latin typeface="Cambria Math"/>
                              </a:rPr>
                              <m:t>𝐆</m:t>
                            </m:r>
                          </m:e>
                          <m:sub>
                            <m:r>
                              <a:rPr lang="en-US" b="1">
                                <a:solidFill>
                                  <a:srgbClr val="000000"/>
                                </a:solidFill>
                                <a:latin typeface="Cambria Math"/>
                              </a:rPr>
                              <m:t>𝐚𝐯</m:t>
                            </m:r>
                            <m:r>
                              <a:rPr lang="en-US" b="1" i="1">
                                <a:solidFill>
                                  <a:srgbClr val="000000"/>
                                </a:solidFill>
                                <a:latin typeface="Cambria Math"/>
                              </a:rPr>
                              <m:t>𝟏</m:t>
                            </m:r>
                          </m:sub>
                        </m:sSub>
                      </m:den>
                    </m:f>
                  </m:oMath>
                </a14:m>
                <a:endParaRPr lang="en-US" b="1" dirty="0" smtClean="0">
                  <a:solidFill>
                    <a:srgbClr val="000000"/>
                  </a:solidFill>
                  <a:latin typeface="Franklin Gothic Medium Cond"/>
                </a:endParaRPr>
              </a:p>
              <a:p>
                <a:endParaRPr lang="en-US" b="1" dirty="0" smtClean="0">
                  <a:solidFill>
                    <a:srgbClr val="000000"/>
                  </a:solidFill>
                  <a:latin typeface="Franklin Gothic Medium Cond"/>
                </a:endParaRPr>
              </a:p>
              <a:p>
                <a:r>
                  <a:rPr lang="en-US" b="1" dirty="0">
                    <a:solidFill>
                      <a:srgbClr val="000000"/>
                    </a:solidFill>
                    <a:latin typeface="Franklin Gothic Medium Cond"/>
                  </a:rPr>
                  <a:t> </a:t>
                </a:r>
                <a:r>
                  <a:rPr lang="en-US" b="1" dirty="0" smtClean="0">
                    <a:solidFill>
                      <a:srgbClr val="000000"/>
                    </a:solidFill>
                    <a:latin typeface="Franklin Gothic Medium Cond"/>
                  </a:rPr>
                  <a:t> = </a:t>
                </a:r>
                <a14:m>
                  <m:oMath xmlns:m="http://schemas.openxmlformats.org/officeDocument/2006/math">
                    <m:sSub>
                      <m:sSubPr>
                        <m:ctrlPr>
                          <a:rPr lang="en-US" b="1" i="1">
                            <a:solidFill>
                              <a:srgbClr val="000000"/>
                            </a:solidFill>
                            <a:latin typeface="Cambria Math"/>
                            <a:ea typeface="Cambria Math"/>
                          </a:rPr>
                        </m:ctrlPr>
                      </m:sSubPr>
                      <m:e>
                        <m:r>
                          <a:rPr lang="en-US" b="1">
                            <a:solidFill>
                              <a:srgbClr val="000000"/>
                            </a:solidFill>
                            <a:latin typeface="Cambria Math"/>
                            <a:ea typeface="Cambria Math"/>
                          </a:rPr>
                          <m:t>𝐅</m:t>
                        </m:r>
                      </m:e>
                      <m:sub>
                        <m:r>
                          <a:rPr lang="en-US" b="1">
                            <a:solidFill>
                              <a:srgbClr val="000000"/>
                            </a:solidFill>
                            <a:latin typeface="Cambria Math"/>
                            <a:ea typeface="Cambria Math"/>
                          </a:rPr>
                          <m:t>𝟏</m:t>
                        </m:r>
                      </m:sub>
                    </m:sSub>
                    <m:r>
                      <a:rPr lang="en-US" b="1" i="1">
                        <a:solidFill>
                          <a:srgbClr val="000000"/>
                        </a:solidFill>
                        <a:latin typeface="Cambria Math"/>
                        <a:ea typeface="Cambria Math"/>
                      </a:rPr>
                      <m:t>+</m:t>
                    </m:r>
                    <m:f>
                      <m:fPr>
                        <m:ctrlPr>
                          <a:rPr lang="en-US" b="1" i="1">
                            <a:solidFill>
                              <a:srgbClr val="000000"/>
                            </a:solidFill>
                            <a:latin typeface="Cambria Math"/>
                          </a:rPr>
                        </m:ctrlPr>
                      </m:fPr>
                      <m:num>
                        <m:sSub>
                          <m:sSubPr>
                            <m:ctrlPr>
                              <a:rPr lang="en-US" b="1" i="1">
                                <a:solidFill>
                                  <a:srgbClr val="000000"/>
                                </a:solidFill>
                                <a:latin typeface="Cambria Math"/>
                                <a:ea typeface="Cambria Math"/>
                              </a:rPr>
                            </m:ctrlPr>
                          </m:sSubPr>
                          <m:e>
                            <m:r>
                              <a:rPr lang="en-US" b="1">
                                <a:solidFill>
                                  <a:srgbClr val="000000"/>
                                </a:solidFill>
                                <a:latin typeface="Cambria Math"/>
                                <a:ea typeface="Cambria Math"/>
                              </a:rPr>
                              <m:t>𝐅</m:t>
                            </m:r>
                          </m:e>
                          <m:sub>
                            <m:r>
                              <a:rPr lang="en-US" b="1">
                                <a:solidFill>
                                  <a:srgbClr val="000000"/>
                                </a:solidFill>
                                <a:latin typeface="Cambria Math"/>
                                <a:ea typeface="Cambria Math"/>
                              </a:rPr>
                              <m:t>𝟐</m:t>
                            </m:r>
                          </m:sub>
                        </m:sSub>
                        <m:r>
                          <a:rPr lang="en-US" b="1" i="1">
                            <a:solidFill>
                              <a:srgbClr val="000000"/>
                            </a:solidFill>
                            <a:latin typeface="Cambria Math"/>
                            <a:ea typeface="Cambria Math"/>
                          </a:rPr>
                          <m:t>−</m:t>
                        </m:r>
                        <m:r>
                          <a:rPr lang="en-US" b="1" i="1">
                            <a:solidFill>
                              <a:srgbClr val="000000"/>
                            </a:solidFill>
                            <a:latin typeface="Cambria Math"/>
                            <a:ea typeface="Cambria Math"/>
                          </a:rPr>
                          <m:t>𝟏</m:t>
                        </m:r>
                      </m:num>
                      <m:den>
                        <m:sSub>
                          <m:sSubPr>
                            <m:ctrlPr>
                              <a:rPr lang="en-US" b="1" i="1">
                                <a:solidFill>
                                  <a:srgbClr val="000000"/>
                                </a:solidFill>
                                <a:latin typeface="Cambria Math"/>
                              </a:rPr>
                            </m:ctrlPr>
                          </m:sSubPr>
                          <m:e>
                            <m:r>
                              <a:rPr lang="en-US" b="1">
                                <a:solidFill>
                                  <a:srgbClr val="000000"/>
                                </a:solidFill>
                                <a:latin typeface="Cambria Math"/>
                              </a:rPr>
                              <m:t>𝐆</m:t>
                            </m:r>
                          </m:e>
                          <m:sub>
                            <m:r>
                              <a:rPr lang="en-US" b="1" i="0" smtClean="0">
                                <a:solidFill>
                                  <a:srgbClr val="000000"/>
                                </a:solidFill>
                                <a:latin typeface="Cambria Math"/>
                              </a:rPr>
                              <m:t>𝐓</m:t>
                            </m:r>
                            <m:r>
                              <a:rPr lang="en-US" b="1" i="1">
                                <a:solidFill>
                                  <a:srgbClr val="000000"/>
                                </a:solidFill>
                                <a:latin typeface="Cambria Math"/>
                              </a:rPr>
                              <m:t>𝟏</m:t>
                            </m:r>
                          </m:sub>
                        </m:sSub>
                      </m:den>
                    </m:f>
                    <m:d>
                      <m:dPr>
                        <m:begChr m:val="{"/>
                        <m:endChr m:val="}"/>
                        <m:ctrlPr>
                          <a:rPr lang="en-US" b="1" i="1" smtClean="0">
                            <a:solidFill>
                              <a:srgbClr val="000000"/>
                            </a:solidFill>
                            <a:latin typeface="Cambria Math"/>
                          </a:rPr>
                        </m:ctrlPr>
                      </m:dPr>
                      <m:e>
                        <m:f>
                          <m:fPr>
                            <m:ctrlPr>
                              <a:rPr lang="en-US" b="1" i="1" smtClean="0">
                                <a:solidFill>
                                  <a:srgbClr val="000000"/>
                                </a:solidFill>
                                <a:latin typeface="Cambria Math"/>
                              </a:rPr>
                            </m:ctrlPr>
                          </m:fPr>
                          <m:num>
                            <m:sSub>
                              <m:sSubPr>
                                <m:ctrlPr>
                                  <a:rPr lang="en-US" b="1" i="1" dirty="0" smtClean="0">
                                    <a:solidFill>
                                      <a:schemeClr val="tx1"/>
                                    </a:solidFill>
                                    <a:latin typeface="Cambria Math"/>
                                  </a:rPr>
                                </m:ctrlPr>
                              </m:sSubPr>
                              <m:e>
                                <m:r>
                                  <a:rPr lang="en-US" b="1" i="0" dirty="0" smtClean="0">
                                    <a:solidFill>
                                      <a:schemeClr val="tx1"/>
                                    </a:solidFill>
                                    <a:latin typeface="Cambria Math"/>
                                  </a:rPr>
                                  <m:t>𝟒</m:t>
                                </m:r>
                                <m:r>
                                  <a:rPr lang="en-US" b="1" dirty="0">
                                    <a:solidFill>
                                      <a:schemeClr val="tx1"/>
                                    </a:solidFill>
                                    <a:latin typeface="Cambria Math"/>
                                  </a:rPr>
                                  <m:t>𝐑</m:t>
                                </m:r>
                              </m:e>
                              <m:sub>
                                <m:r>
                                  <a:rPr lang="en-US" b="1" i="0" dirty="0" smtClean="0">
                                    <a:solidFill>
                                      <a:schemeClr val="tx1"/>
                                    </a:solidFill>
                                    <a:latin typeface="Cambria Math"/>
                                  </a:rPr>
                                  <m:t>𝐨𝐮𝐭𝟏</m:t>
                                </m:r>
                              </m:sub>
                            </m:sSub>
                            <m:sSub>
                              <m:sSubPr>
                                <m:ctrlPr>
                                  <a:rPr lang="en-US" b="1" i="1" dirty="0" smtClean="0">
                                    <a:solidFill>
                                      <a:schemeClr val="tx1"/>
                                    </a:solidFill>
                                    <a:latin typeface="Cambria Math"/>
                                  </a:rPr>
                                </m:ctrlPr>
                              </m:sSubPr>
                              <m:e>
                                <m:r>
                                  <a:rPr lang="en-US" b="1" dirty="0">
                                    <a:solidFill>
                                      <a:schemeClr val="tx1"/>
                                    </a:solidFill>
                                    <a:latin typeface="Cambria Math"/>
                                  </a:rPr>
                                  <m:t>𝐑</m:t>
                                </m:r>
                              </m:e>
                              <m:sub>
                                <m:r>
                                  <a:rPr lang="en-US" b="1" i="0" dirty="0" smtClean="0">
                                    <a:solidFill>
                                      <a:schemeClr val="tx1"/>
                                    </a:solidFill>
                                    <a:latin typeface="Cambria Math"/>
                                  </a:rPr>
                                  <m:t>𝐢𝐧𝟐</m:t>
                                </m:r>
                              </m:sub>
                            </m:sSub>
                          </m:num>
                          <m:den>
                            <m:sSup>
                              <m:sSupPr>
                                <m:ctrlPr>
                                  <a:rPr lang="en-US" b="1" i="1">
                                    <a:solidFill>
                                      <a:srgbClr val="000000"/>
                                    </a:solidFill>
                                    <a:latin typeface="Cambria Math"/>
                                    <a:ea typeface="Cambria Math"/>
                                  </a:rPr>
                                </m:ctrlPr>
                              </m:sSupPr>
                              <m:e>
                                <m:d>
                                  <m:dPr>
                                    <m:ctrlPr>
                                      <a:rPr lang="en-US" b="1" i="1">
                                        <a:solidFill>
                                          <a:srgbClr val="000000"/>
                                        </a:solidFill>
                                        <a:latin typeface="Cambria Math"/>
                                        <a:ea typeface="Cambria Math"/>
                                      </a:rPr>
                                    </m:ctrlPr>
                                  </m:dPr>
                                  <m:e>
                                    <m:sSub>
                                      <m:sSubPr>
                                        <m:ctrlPr>
                                          <a:rPr lang="en-US" b="1" i="1" dirty="0" smtClean="0">
                                            <a:solidFill>
                                              <a:schemeClr val="tx1"/>
                                            </a:solidFill>
                                            <a:latin typeface="Cambria Math"/>
                                          </a:rPr>
                                        </m:ctrlPr>
                                      </m:sSubPr>
                                      <m:e>
                                        <m:r>
                                          <a:rPr lang="en-US" b="1" dirty="0">
                                            <a:solidFill>
                                              <a:schemeClr val="tx1"/>
                                            </a:solidFill>
                                            <a:latin typeface="Cambria Math"/>
                                          </a:rPr>
                                          <m:t>𝐑</m:t>
                                        </m:r>
                                      </m:e>
                                      <m:sub>
                                        <m:r>
                                          <a:rPr lang="en-US" b="1" i="0" dirty="0" smtClean="0">
                                            <a:solidFill>
                                              <a:schemeClr val="tx1"/>
                                            </a:solidFill>
                                            <a:latin typeface="Cambria Math"/>
                                          </a:rPr>
                                          <m:t>𝐨𝐮𝐭𝟏</m:t>
                                        </m:r>
                                      </m:sub>
                                    </m:sSub>
                                    <m:sSub>
                                      <m:sSubPr>
                                        <m:ctrlPr>
                                          <a:rPr lang="en-US" b="1" i="1" dirty="0" smtClean="0">
                                            <a:solidFill>
                                              <a:schemeClr val="tx1"/>
                                            </a:solidFill>
                                            <a:latin typeface="Cambria Math"/>
                                          </a:rPr>
                                        </m:ctrlPr>
                                      </m:sSubPr>
                                      <m:e>
                                        <m:r>
                                          <a:rPr lang="en-US" b="1" i="0" dirty="0" smtClean="0">
                                            <a:solidFill>
                                              <a:schemeClr val="tx1"/>
                                            </a:solidFill>
                                            <a:latin typeface="Cambria Math"/>
                                          </a:rPr>
                                          <m:t>+</m:t>
                                        </m:r>
                                        <m:r>
                                          <a:rPr lang="en-US" b="1" dirty="0">
                                            <a:solidFill>
                                              <a:schemeClr val="tx1"/>
                                            </a:solidFill>
                                            <a:latin typeface="Cambria Math"/>
                                          </a:rPr>
                                          <m:t>𝐑</m:t>
                                        </m:r>
                                      </m:e>
                                      <m:sub>
                                        <m:r>
                                          <a:rPr lang="en-US" b="1" i="0" dirty="0" smtClean="0">
                                            <a:solidFill>
                                              <a:schemeClr val="tx1"/>
                                            </a:solidFill>
                                            <a:latin typeface="Cambria Math"/>
                                          </a:rPr>
                                          <m:t>𝐢𝐧𝟐</m:t>
                                        </m:r>
                                      </m:sub>
                                    </m:sSub>
                                  </m:e>
                                </m:d>
                              </m:e>
                              <m:sup>
                                <m:r>
                                  <a:rPr lang="en-US" b="1" i="1">
                                    <a:solidFill>
                                      <a:srgbClr val="000000"/>
                                    </a:solidFill>
                                    <a:latin typeface="Cambria Math"/>
                                    <a:ea typeface="Cambria Math"/>
                                  </a:rPr>
                                  <m:t>𝟐</m:t>
                                </m:r>
                              </m:sup>
                            </m:sSup>
                          </m:den>
                        </m:f>
                      </m:e>
                    </m:d>
                  </m:oMath>
                </a14:m>
                <a:endParaRPr lang="en-US" b="1" dirty="0">
                  <a:solidFill>
                    <a:srgbClr val="000000"/>
                  </a:solidFill>
                  <a:latin typeface="Franklin Gothic Medium Cond"/>
                </a:endParaRPr>
              </a:p>
            </p:txBody>
          </p:sp>
        </mc:Choice>
        <mc:Fallback xmlns="">
          <p:sp>
            <p:nvSpPr>
              <p:cNvPr id="32" name="TextBox 31"/>
              <p:cNvSpPr txBox="1">
                <a:spLocks noRot="1" noChangeAspect="1" noMove="1" noResize="1" noEditPoints="1" noAdjustHandles="1" noChangeArrowheads="1" noChangeShapeType="1" noTextEdit="1"/>
              </p:cNvSpPr>
              <p:nvPr/>
            </p:nvSpPr>
            <p:spPr>
              <a:xfrm>
                <a:off x="1447800" y="1676400"/>
                <a:ext cx="4191000" cy="1253998"/>
              </a:xfrm>
              <a:prstGeom prst="rect">
                <a:avLst/>
              </a:prstGeom>
              <a:blipFill rotWithShape="1">
                <a:blip r:embed="rId3"/>
                <a:stretch>
                  <a:fillRect l="-873"/>
                </a:stretch>
              </a:blipFill>
            </p:spPr>
            <p:txBody>
              <a:bodyPr/>
              <a:lstStyle/>
              <a:p>
                <a:r>
                  <a:rPr lang="en-US">
                    <a:noFill/>
                  </a:rPr>
                  <a:t> </a:t>
                </a:r>
              </a:p>
            </p:txBody>
          </p:sp>
        </mc:Fallback>
      </mc:AlternateContent>
      <p:sp>
        <p:nvSpPr>
          <p:cNvPr id="22" name="TextBox 2"/>
          <p:cNvSpPr txBox="1">
            <a:spLocks noChangeArrowheads="1"/>
          </p:cNvSpPr>
          <p:nvPr/>
        </p:nvSpPr>
        <p:spPr bwMode="auto">
          <a:xfrm>
            <a:off x="1295400" y="1295400"/>
            <a:ext cx="70866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Another form of noise factor of cascaded system</a:t>
            </a:r>
            <a:endParaRPr lang="en-US" b="1" dirty="0">
              <a:solidFill>
                <a:srgbClr val="000000"/>
              </a:solidFill>
              <a:latin typeface="Franklin Gothic Medium Cond" pitchFamily="34" charset="0"/>
            </a:endParaRPr>
          </a:p>
        </p:txBody>
      </p:sp>
      <p:sp>
        <p:nvSpPr>
          <p:cNvPr id="17" name="Freeform 16"/>
          <p:cNvSpPr/>
          <p:nvPr/>
        </p:nvSpPr>
        <p:spPr>
          <a:xfrm>
            <a:off x="2685535" y="2058653"/>
            <a:ext cx="593124" cy="276774"/>
          </a:xfrm>
          <a:custGeom>
            <a:avLst/>
            <a:gdLst>
              <a:gd name="connsiteX0" fmla="*/ 0 w 593124"/>
              <a:gd name="connsiteY0" fmla="*/ 13163 h 276774"/>
              <a:gd name="connsiteX1" fmla="*/ 296562 w 593124"/>
              <a:gd name="connsiteY1" fmla="*/ 13163 h 276774"/>
              <a:gd name="connsiteX2" fmla="*/ 321276 w 593124"/>
              <a:gd name="connsiteY2" fmla="*/ 21401 h 276774"/>
              <a:gd name="connsiteX3" fmla="*/ 378941 w 593124"/>
              <a:gd name="connsiteY3" fmla="*/ 37877 h 276774"/>
              <a:gd name="connsiteX4" fmla="*/ 461319 w 593124"/>
              <a:gd name="connsiteY4" fmla="*/ 79066 h 276774"/>
              <a:gd name="connsiteX5" fmla="*/ 510746 w 593124"/>
              <a:gd name="connsiteY5" fmla="*/ 103779 h 276774"/>
              <a:gd name="connsiteX6" fmla="*/ 543697 w 593124"/>
              <a:gd name="connsiteY6" fmla="*/ 153206 h 276774"/>
              <a:gd name="connsiteX7" fmla="*/ 568411 w 593124"/>
              <a:gd name="connsiteY7" fmla="*/ 202633 h 276774"/>
              <a:gd name="connsiteX8" fmla="*/ 584887 w 593124"/>
              <a:gd name="connsiteY8" fmla="*/ 252061 h 276774"/>
              <a:gd name="connsiteX9" fmla="*/ 593124 w 593124"/>
              <a:gd name="connsiteY9" fmla="*/ 276774 h 276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93124" h="276774">
                <a:moveTo>
                  <a:pt x="0" y="13163"/>
                </a:moveTo>
                <a:cubicBezTo>
                  <a:pt x="124314" y="-7556"/>
                  <a:pt x="64393" y="-908"/>
                  <a:pt x="296562" y="13163"/>
                </a:cubicBezTo>
                <a:cubicBezTo>
                  <a:pt x="305230" y="13688"/>
                  <a:pt x="312959" y="18906"/>
                  <a:pt x="321276" y="21401"/>
                </a:cubicBezTo>
                <a:cubicBezTo>
                  <a:pt x="340424" y="27145"/>
                  <a:pt x="360115" y="31153"/>
                  <a:pt x="378941" y="37877"/>
                </a:cubicBezTo>
                <a:cubicBezTo>
                  <a:pt x="516110" y="86866"/>
                  <a:pt x="385875" y="41343"/>
                  <a:pt x="461319" y="79066"/>
                </a:cubicBezTo>
                <a:cubicBezTo>
                  <a:pt x="529539" y="113176"/>
                  <a:pt x="439915" y="56559"/>
                  <a:pt x="510746" y="103779"/>
                </a:cubicBezTo>
                <a:cubicBezTo>
                  <a:pt x="521730" y="120255"/>
                  <a:pt x="537435" y="134421"/>
                  <a:pt x="543697" y="153206"/>
                </a:cubicBezTo>
                <a:cubicBezTo>
                  <a:pt x="555066" y="187313"/>
                  <a:pt x="547118" y="170695"/>
                  <a:pt x="568411" y="202633"/>
                </a:cubicBezTo>
                <a:lnTo>
                  <a:pt x="584887" y="252061"/>
                </a:lnTo>
                <a:lnTo>
                  <a:pt x="593124" y="276774"/>
                </a:lnTo>
              </a:path>
            </a:pathLst>
          </a:custGeom>
          <a:noFill/>
          <a:ln>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
          <p:cNvSpPr txBox="1">
            <a:spLocks noChangeArrowheads="1"/>
          </p:cNvSpPr>
          <p:nvPr/>
        </p:nvSpPr>
        <p:spPr bwMode="auto">
          <a:xfrm>
            <a:off x="3070081" y="1686580"/>
            <a:ext cx="303068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400" b="1" dirty="0" smtClean="0">
                <a:solidFill>
                  <a:srgbClr val="0000FF"/>
                </a:solidFill>
                <a:latin typeface="Franklin Gothic Medium Cond" pitchFamily="34" charset="0"/>
              </a:rPr>
              <a:t>Change this in terms of transducer power gain of first stage.</a:t>
            </a:r>
            <a:endParaRPr lang="en-US" sz="1400" b="1" dirty="0">
              <a:solidFill>
                <a:srgbClr val="0000FF"/>
              </a:solidFill>
              <a:latin typeface="Franklin Gothic Medium Cond" pitchFamily="34" charset="0"/>
            </a:endParaRPr>
          </a:p>
        </p:txBody>
      </p:sp>
      <p:graphicFrame>
        <p:nvGraphicFramePr>
          <p:cNvPr id="18" name="Object 17"/>
          <p:cNvGraphicFramePr>
            <a:graphicFrameLocks noChangeAspect="1"/>
          </p:cNvGraphicFramePr>
          <p:nvPr>
            <p:extLst>
              <p:ext uri="{D42A27DB-BD31-4B8C-83A1-F6EECF244321}">
                <p14:modId xmlns:p14="http://schemas.microsoft.com/office/powerpoint/2010/main" val="859705909"/>
              </p:ext>
            </p:extLst>
          </p:nvPr>
        </p:nvGraphicFramePr>
        <p:xfrm>
          <a:off x="1470610" y="3505200"/>
          <a:ext cx="4638395" cy="1604962"/>
        </p:xfrm>
        <a:graphic>
          <a:graphicData uri="http://schemas.openxmlformats.org/presentationml/2006/ole">
            <mc:AlternateContent xmlns:mc="http://schemas.openxmlformats.org/markup-compatibility/2006">
              <mc:Choice xmlns:v="urn:schemas-microsoft-com:vml" Requires="v">
                <p:oleObj spid="_x0000_s78910" name="Visio" r:id="rId4" imgW="2670264" imgH="923400" progId="Visio.Drawing.11">
                  <p:embed/>
                </p:oleObj>
              </mc:Choice>
              <mc:Fallback>
                <p:oleObj name="Visio" r:id="rId4" imgW="2670264" imgH="923400" progId="Visio.Drawing.11">
                  <p:embed/>
                  <p:pic>
                    <p:nvPicPr>
                      <p:cNvPr id="0" name=""/>
                      <p:cNvPicPr/>
                      <p:nvPr/>
                    </p:nvPicPr>
                    <p:blipFill>
                      <a:blip r:embed="rId5"/>
                      <a:stretch>
                        <a:fillRect/>
                      </a:stretch>
                    </p:blipFill>
                    <p:spPr>
                      <a:xfrm>
                        <a:off x="1470610" y="3505200"/>
                        <a:ext cx="4638395" cy="1604962"/>
                      </a:xfrm>
                      <a:prstGeom prst="rect">
                        <a:avLst/>
                      </a:prstGeom>
                    </p:spPr>
                  </p:pic>
                </p:oleObj>
              </mc:Fallback>
            </mc:AlternateContent>
          </a:graphicData>
        </a:graphic>
      </p:graphicFrame>
      <p:sp>
        <p:nvSpPr>
          <p:cNvPr id="25" name="TextBox 2"/>
          <p:cNvSpPr txBox="1">
            <a:spLocks noChangeArrowheads="1"/>
          </p:cNvSpPr>
          <p:nvPr/>
        </p:nvSpPr>
        <p:spPr bwMode="auto">
          <a:xfrm>
            <a:off x="1295400" y="3200400"/>
            <a:ext cx="7620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Using the 2-stage cascaded noise factor expression, you can verify this </a:t>
            </a:r>
            <a:r>
              <a:rPr lang="en-US" b="1" dirty="0" err="1" smtClean="0">
                <a:solidFill>
                  <a:srgbClr val="000000"/>
                </a:solidFill>
                <a:latin typeface="Franklin Gothic Medium Cond" pitchFamily="34" charset="0"/>
              </a:rPr>
              <a:t>Frii’s</a:t>
            </a:r>
            <a:r>
              <a:rPr lang="en-US" b="1" dirty="0" smtClean="0">
                <a:solidFill>
                  <a:srgbClr val="000000"/>
                </a:solidFill>
                <a:latin typeface="Franklin Gothic Medium Cond" pitchFamily="34" charset="0"/>
              </a:rPr>
              <a:t> Formula. </a:t>
            </a:r>
            <a:endParaRPr lang="en-US" b="1"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26" name="TextBox 25"/>
              <p:cNvSpPr txBox="1"/>
              <p:nvPr/>
            </p:nvSpPr>
            <p:spPr>
              <a:xfrm>
                <a:off x="1676400" y="5181600"/>
                <a:ext cx="5334000" cy="557076"/>
              </a:xfrm>
              <a:prstGeom prst="rect">
                <a:avLst/>
              </a:prstGeom>
              <a:noFill/>
            </p:spPr>
            <p:txBody>
              <a:bodyPr wrap="square" rtlCol="0">
                <a:spAutoFit/>
              </a:bodyPr>
              <a:lstStyle/>
              <a:p>
                <a14:m>
                  <m:oMath xmlns:m="http://schemas.openxmlformats.org/officeDocument/2006/math">
                    <m:sSub>
                      <m:sSubPr>
                        <m:ctrlPr>
                          <a:rPr lang="en-US" sz="1600" b="1" i="1" smtClean="0">
                            <a:solidFill>
                              <a:srgbClr val="000000"/>
                            </a:solidFill>
                            <a:latin typeface="Cambria Math"/>
                            <a:ea typeface="Cambria Math"/>
                          </a:rPr>
                        </m:ctrlPr>
                      </m:sSubPr>
                      <m:e>
                        <m:r>
                          <a:rPr lang="en-US" sz="1600" b="1">
                            <a:solidFill>
                              <a:srgbClr val="000000"/>
                            </a:solidFill>
                            <a:latin typeface="Cambria Math"/>
                            <a:ea typeface="Cambria Math"/>
                          </a:rPr>
                          <m:t>𝐅</m:t>
                        </m:r>
                      </m:e>
                      <m:sub>
                        <m:r>
                          <a:rPr lang="en-US" sz="1600" b="1" i="0" smtClean="0">
                            <a:solidFill>
                              <a:srgbClr val="000000"/>
                            </a:solidFill>
                            <a:latin typeface="Cambria Math"/>
                            <a:ea typeface="Cambria Math"/>
                          </a:rPr>
                          <m:t>𝐨𝐯𝐞𝐫𝐚𝐥𝐥</m:t>
                        </m:r>
                      </m:sub>
                    </m:sSub>
                  </m:oMath>
                </a14:m>
                <a:r>
                  <a:rPr lang="en-US" b="1" dirty="0">
                    <a:solidFill>
                      <a:srgbClr val="000000"/>
                    </a:solidFill>
                    <a:latin typeface="Franklin Gothic Medium Cond"/>
                  </a:rPr>
                  <a:t>=</a:t>
                </a:r>
                <a14:m>
                  <m:oMath xmlns:m="http://schemas.openxmlformats.org/officeDocument/2006/math">
                    <m:sSub>
                      <m:sSubPr>
                        <m:ctrlPr>
                          <a:rPr lang="en-US" b="1" i="1">
                            <a:solidFill>
                              <a:srgbClr val="000000"/>
                            </a:solidFill>
                            <a:latin typeface="Cambria Math"/>
                            <a:ea typeface="Cambria Math"/>
                          </a:rPr>
                        </m:ctrlPr>
                      </m:sSubPr>
                      <m:e>
                        <m:r>
                          <a:rPr lang="en-US" b="1">
                            <a:solidFill>
                              <a:srgbClr val="000000"/>
                            </a:solidFill>
                            <a:latin typeface="Cambria Math"/>
                            <a:ea typeface="Cambria Math"/>
                          </a:rPr>
                          <m:t>𝐅</m:t>
                        </m:r>
                      </m:e>
                      <m:sub>
                        <m:r>
                          <a:rPr lang="en-US" b="1">
                            <a:solidFill>
                              <a:srgbClr val="000000"/>
                            </a:solidFill>
                            <a:latin typeface="Cambria Math"/>
                            <a:ea typeface="Cambria Math"/>
                          </a:rPr>
                          <m:t>𝟏</m:t>
                        </m:r>
                      </m:sub>
                    </m:sSub>
                    <m:r>
                      <a:rPr lang="en-US" b="1" i="1">
                        <a:solidFill>
                          <a:srgbClr val="000000"/>
                        </a:solidFill>
                        <a:latin typeface="Cambria Math"/>
                        <a:ea typeface="Cambria Math"/>
                      </a:rPr>
                      <m:t>+</m:t>
                    </m:r>
                    <m:f>
                      <m:fPr>
                        <m:ctrlPr>
                          <a:rPr lang="en-US" b="1" i="1">
                            <a:solidFill>
                              <a:srgbClr val="000000"/>
                            </a:solidFill>
                            <a:latin typeface="Cambria Math"/>
                          </a:rPr>
                        </m:ctrlPr>
                      </m:fPr>
                      <m:num>
                        <m:sSub>
                          <m:sSubPr>
                            <m:ctrlPr>
                              <a:rPr lang="en-US" b="1" i="1">
                                <a:solidFill>
                                  <a:srgbClr val="000000"/>
                                </a:solidFill>
                                <a:latin typeface="Cambria Math"/>
                                <a:ea typeface="Cambria Math"/>
                              </a:rPr>
                            </m:ctrlPr>
                          </m:sSubPr>
                          <m:e>
                            <m:r>
                              <a:rPr lang="en-US" b="1">
                                <a:solidFill>
                                  <a:srgbClr val="000000"/>
                                </a:solidFill>
                                <a:latin typeface="Cambria Math"/>
                                <a:ea typeface="Cambria Math"/>
                              </a:rPr>
                              <m:t>𝐅</m:t>
                            </m:r>
                          </m:e>
                          <m:sub>
                            <m:r>
                              <a:rPr lang="en-US" b="1">
                                <a:solidFill>
                                  <a:srgbClr val="000000"/>
                                </a:solidFill>
                                <a:latin typeface="Cambria Math"/>
                                <a:ea typeface="Cambria Math"/>
                              </a:rPr>
                              <m:t>𝟐</m:t>
                            </m:r>
                          </m:sub>
                        </m:sSub>
                        <m:r>
                          <a:rPr lang="en-US" b="1" i="1">
                            <a:solidFill>
                              <a:srgbClr val="000000"/>
                            </a:solidFill>
                            <a:latin typeface="Cambria Math"/>
                            <a:ea typeface="Cambria Math"/>
                          </a:rPr>
                          <m:t>−</m:t>
                        </m:r>
                        <m:r>
                          <a:rPr lang="en-US" b="1" i="1">
                            <a:solidFill>
                              <a:srgbClr val="000000"/>
                            </a:solidFill>
                            <a:latin typeface="Cambria Math"/>
                            <a:ea typeface="Cambria Math"/>
                          </a:rPr>
                          <m:t>𝟏</m:t>
                        </m:r>
                      </m:num>
                      <m:den>
                        <m:sSub>
                          <m:sSubPr>
                            <m:ctrlPr>
                              <a:rPr lang="en-US" b="1" i="1">
                                <a:solidFill>
                                  <a:srgbClr val="000000"/>
                                </a:solidFill>
                                <a:latin typeface="Cambria Math"/>
                              </a:rPr>
                            </m:ctrlPr>
                          </m:sSubPr>
                          <m:e>
                            <m:r>
                              <a:rPr lang="en-US" b="1">
                                <a:solidFill>
                                  <a:srgbClr val="000000"/>
                                </a:solidFill>
                                <a:latin typeface="Cambria Math"/>
                              </a:rPr>
                              <m:t>𝐆</m:t>
                            </m:r>
                          </m:e>
                          <m:sub>
                            <m:r>
                              <a:rPr lang="en-US" b="1">
                                <a:solidFill>
                                  <a:srgbClr val="000000"/>
                                </a:solidFill>
                                <a:latin typeface="Cambria Math"/>
                              </a:rPr>
                              <m:t>𝐚𝐯</m:t>
                            </m:r>
                            <m:r>
                              <a:rPr lang="en-US" b="1" i="1">
                                <a:solidFill>
                                  <a:srgbClr val="000000"/>
                                </a:solidFill>
                                <a:latin typeface="Cambria Math"/>
                              </a:rPr>
                              <m:t>𝟏</m:t>
                            </m:r>
                          </m:sub>
                        </m:sSub>
                      </m:den>
                    </m:f>
                    <m:r>
                      <a:rPr lang="en-US" b="1" i="1" smtClean="0">
                        <a:solidFill>
                          <a:srgbClr val="000000"/>
                        </a:solidFill>
                        <a:latin typeface="Cambria Math"/>
                      </a:rPr>
                      <m:t>+</m:t>
                    </m:r>
                    <m:f>
                      <m:fPr>
                        <m:ctrlPr>
                          <a:rPr lang="en-US" b="1" i="1">
                            <a:solidFill>
                              <a:srgbClr val="000000"/>
                            </a:solidFill>
                            <a:latin typeface="Cambria Math"/>
                          </a:rPr>
                        </m:ctrlPr>
                      </m:fPr>
                      <m:num>
                        <m:sSub>
                          <m:sSubPr>
                            <m:ctrlPr>
                              <a:rPr lang="en-US" b="1" i="1">
                                <a:solidFill>
                                  <a:srgbClr val="000000"/>
                                </a:solidFill>
                                <a:latin typeface="Cambria Math"/>
                                <a:ea typeface="Cambria Math"/>
                              </a:rPr>
                            </m:ctrlPr>
                          </m:sSubPr>
                          <m:e>
                            <m:r>
                              <a:rPr lang="en-US" b="1">
                                <a:solidFill>
                                  <a:srgbClr val="000000"/>
                                </a:solidFill>
                                <a:latin typeface="Cambria Math"/>
                                <a:ea typeface="Cambria Math"/>
                              </a:rPr>
                              <m:t>𝐅</m:t>
                            </m:r>
                          </m:e>
                          <m:sub>
                            <m:r>
                              <a:rPr lang="en-US" b="1" i="0" smtClean="0">
                                <a:solidFill>
                                  <a:srgbClr val="000000"/>
                                </a:solidFill>
                                <a:latin typeface="Cambria Math"/>
                                <a:ea typeface="Cambria Math"/>
                              </a:rPr>
                              <m:t>𝟑</m:t>
                            </m:r>
                          </m:sub>
                        </m:sSub>
                        <m:r>
                          <a:rPr lang="en-US" b="1" i="1">
                            <a:solidFill>
                              <a:srgbClr val="000000"/>
                            </a:solidFill>
                            <a:latin typeface="Cambria Math"/>
                            <a:ea typeface="Cambria Math"/>
                          </a:rPr>
                          <m:t>−</m:t>
                        </m:r>
                        <m:r>
                          <a:rPr lang="en-US" b="1" i="1">
                            <a:solidFill>
                              <a:srgbClr val="000000"/>
                            </a:solidFill>
                            <a:latin typeface="Cambria Math"/>
                            <a:ea typeface="Cambria Math"/>
                          </a:rPr>
                          <m:t>𝟏</m:t>
                        </m:r>
                      </m:num>
                      <m:den>
                        <m:sSub>
                          <m:sSubPr>
                            <m:ctrlPr>
                              <a:rPr lang="en-US" b="1" i="1">
                                <a:solidFill>
                                  <a:srgbClr val="000000"/>
                                </a:solidFill>
                                <a:latin typeface="Cambria Math"/>
                              </a:rPr>
                            </m:ctrlPr>
                          </m:sSubPr>
                          <m:e>
                            <m:r>
                              <a:rPr lang="en-US" b="1">
                                <a:solidFill>
                                  <a:srgbClr val="000000"/>
                                </a:solidFill>
                                <a:latin typeface="Cambria Math"/>
                              </a:rPr>
                              <m:t>𝐆</m:t>
                            </m:r>
                          </m:e>
                          <m:sub>
                            <m:r>
                              <a:rPr lang="en-US" b="1">
                                <a:solidFill>
                                  <a:srgbClr val="000000"/>
                                </a:solidFill>
                                <a:latin typeface="Cambria Math"/>
                              </a:rPr>
                              <m:t>𝐚𝐯</m:t>
                            </m:r>
                            <m:r>
                              <a:rPr lang="en-US" b="1" i="1">
                                <a:solidFill>
                                  <a:srgbClr val="000000"/>
                                </a:solidFill>
                                <a:latin typeface="Cambria Math"/>
                              </a:rPr>
                              <m:t>𝟏</m:t>
                            </m:r>
                          </m:sub>
                        </m:sSub>
                        <m:sSub>
                          <m:sSubPr>
                            <m:ctrlPr>
                              <a:rPr lang="en-US" b="1" i="1">
                                <a:solidFill>
                                  <a:srgbClr val="000000"/>
                                </a:solidFill>
                                <a:latin typeface="Cambria Math"/>
                              </a:rPr>
                            </m:ctrlPr>
                          </m:sSubPr>
                          <m:e>
                            <m:r>
                              <a:rPr lang="en-US" b="1">
                                <a:solidFill>
                                  <a:srgbClr val="000000"/>
                                </a:solidFill>
                                <a:latin typeface="Cambria Math"/>
                              </a:rPr>
                              <m:t>𝐆</m:t>
                            </m:r>
                          </m:e>
                          <m:sub>
                            <m:r>
                              <a:rPr lang="en-US" b="1">
                                <a:solidFill>
                                  <a:srgbClr val="000000"/>
                                </a:solidFill>
                                <a:latin typeface="Cambria Math"/>
                              </a:rPr>
                              <m:t>𝐚𝐯</m:t>
                            </m:r>
                            <m:r>
                              <a:rPr lang="en-US" b="1" i="1" smtClean="0">
                                <a:solidFill>
                                  <a:srgbClr val="000000"/>
                                </a:solidFill>
                                <a:latin typeface="Cambria Math"/>
                              </a:rPr>
                              <m:t>𝟐</m:t>
                            </m:r>
                          </m:sub>
                        </m:sSub>
                      </m:den>
                    </m:f>
                    <m:r>
                      <a:rPr lang="en-US" b="1" i="1" smtClean="0">
                        <a:solidFill>
                          <a:srgbClr val="000000"/>
                        </a:solidFill>
                        <a:latin typeface="Cambria Math"/>
                      </a:rPr>
                      <m:t>+</m:t>
                    </m:r>
                    <m:r>
                      <a:rPr lang="en-US" b="1" i="1" smtClean="0">
                        <a:solidFill>
                          <a:srgbClr val="000000"/>
                        </a:solidFill>
                        <a:latin typeface="Cambria Math"/>
                        <a:ea typeface="Cambria Math"/>
                      </a:rPr>
                      <m:t>∙∙∙+</m:t>
                    </m:r>
                    <m:f>
                      <m:fPr>
                        <m:ctrlPr>
                          <a:rPr lang="en-US" b="1" i="1">
                            <a:solidFill>
                              <a:srgbClr val="000000"/>
                            </a:solidFill>
                            <a:latin typeface="Cambria Math"/>
                          </a:rPr>
                        </m:ctrlPr>
                      </m:fPr>
                      <m:num>
                        <m:sSub>
                          <m:sSubPr>
                            <m:ctrlPr>
                              <a:rPr lang="en-US" b="1" i="1">
                                <a:solidFill>
                                  <a:srgbClr val="000000"/>
                                </a:solidFill>
                                <a:latin typeface="Cambria Math"/>
                                <a:ea typeface="Cambria Math"/>
                              </a:rPr>
                            </m:ctrlPr>
                          </m:sSubPr>
                          <m:e>
                            <m:r>
                              <a:rPr lang="en-US" b="1">
                                <a:solidFill>
                                  <a:srgbClr val="000000"/>
                                </a:solidFill>
                                <a:latin typeface="Cambria Math"/>
                                <a:ea typeface="Cambria Math"/>
                              </a:rPr>
                              <m:t>𝐅</m:t>
                            </m:r>
                          </m:e>
                          <m:sub>
                            <m:r>
                              <a:rPr lang="en-US" b="1" i="0" smtClean="0">
                                <a:solidFill>
                                  <a:srgbClr val="000000"/>
                                </a:solidFill>
                                <a:latin typeface="Cambria Math"/>
                                <a:ea typeface="Cambria Math"/>
                              </a:rPr>
                              <m:t>𝐍</m:t>
                            </m:r>
                          </m:sub>
                        </m:sSub>
                        <m:r>
                          <a:rPr lang="en-US" b="1" i="1">
                            <a:solidFill>
                              <a:srgbClr val="000000"/>
                            </a:solidFill>
                            <a:latin typeface="Cambria Math"/>
                            <a:ea typeface="Cambria Math"/>
                          </a:rPr>
                          <m:t>−</m:t>
                        </m:r>
                        <m:r>
                          <a:rPr lang="en-US" b="1" i="1">
                            <a:solidFill>
                              <a:srgbClr val="000000"/>
                            </a:solidFill>
                            <a:latin typeface="Cambria Math"/>
                            <a:ea typeface="Cambria Math"/>
                          </a:rPr>
                          <m:t>𝟏</m:t>
                        </m:r>
                      </m:num>
                      <m:den>
                        <m:sSub>
                          <m:sSubPr>
                            <m:ctrlPr>
                              <a:rPr lang="en-US" b="1" i="1">
                                <a:solidFill>
                                  <a:srgbClr val="000000"/>
                                </a:solidFill>
                                <a:latin typeface="Cambria Math"/>
                              </a:rPr>
                            </m:ctrlPr>
                          </m:sSubPr>
                          <m:e>
                            <m:r>
                              <a:rPr lang="en-US" b="1">
                                <a:solidFill>
                                  <a:srgbClr val="000000"/>
                                </a:solidFill>
                                <a:latin typeface="Cambria Math"/>
                              </a:rPr>
                              <m:t>𝐆</m:t>
                            </m:r>
                          </m:e>
                          <m:sub>
                            <m:r>
                              <a:rPr lang="en-US" b="1">
                                <a:solidFill>
                                  <a:srgbClr val="000000"/>
                                </a:solidFill>
                                <a:latin typeface="Cambria Math"/>
                              </a:rPr>
                              <m:t>𝐚𝐯</m:t>
                            </m:r>
                            <m:r>
                              <a:rPr lang="en-US" b="1" i="1">
                                <a:solidFill>
                                  <a:srgbClr val="000000"/>
                                </a:solidFill>
                                <a:latin typeface="Cambria Math"/>
                              </a:rPr>
                              <m:t>𝟏</m:t>
                            </m:r>
                          </m:sub>
                        </m:sSub>
                        <m:sSub>
                          <m:sSubPr>
                            <m:ctrlPr>
                              <a:rPr lang="en-US" b="1" i="1">
                                <a:solidFill>
                                  <a:srgbClr val="000000"/>
                                </a:solidFill>
                                <a:latin typeface="Cambria Math"/>
                              </a:rPr>
                            </m:ctrlPr>
                          </m:sSubPr>
                          <m:e>
                            <m:r>
                              <a:rPr lang="en-US" b="1">
                                <a:solidFill>
                                  <a:srgbClr val="000000"/>
                                </a:solidFill>
                                <a:latin typeface="Cambria Math"/>
                              </a:rPr>
                              <m:t>𝐆</m:t>
                            </m:r>
                          </m:e>
                          <m:sub>
                            <m:r>
                              <a:rPr lang="en-US" b="1">
                                <a:solidFill>
                                  <a:srgbClr val="000000"/>
                                </a:solidFill>
                                <a:latin typeface="Cambria Math"/>
                              </a:rPr>
                              <m:t>𝐚𝐯</m:t>
                            </m:r>
                            <m:r>
                              <a:rPr lang="en-US" b="1" i="1">
                                <a:solidFill>
                                  <a:srgbClr val="000000"/>
                                </a:solidFill>
                                <a:latin typeface="Cambria Math"/>
                              </a:rPr>
                              <m:t>𝟐</m:t>
                            </m:r>
                          </m:sub>
                        </m:sSub>
                        <m:r>
                          <a:rPr lang="en-US" b="1" i="1" smtClean="0">
                            <a:solidFill>
                              <a:srgbClr val="000000"/>
                            </a:solidFill>
                            <a:latin typeface="Cambria Math"/>
                            <a:ea typeface="Cambria Math"/>
                          </a:rPr>
                          <m:t>∙∙∙</m:t>
                        </m:r>
                        <m:sSub>
                          <m:sSubPr>
                            <m:ctrlPr>
                              <a:rPr lang="en-US" b="1" i="1">
                                <a:solidFill>
                                  <a:srgbClr val="000000"/>
                                </a:solidFill>
                                <a:latin typeface="Cambria Math"/>
                              </a:rPr>
                            </m:ctrlPr>
                          </m:sSubPr>
                          <m:e>
                            <m:r>
                              <a:rPr lang="en-US" b="1">
                                <a:solidFill>
                                  <a:srgbClr val="000000"/>
                                </a:solidFill>
                                <a:latin typeface="Cambria Math"/>
                              </a:rPr>
                              <m:t>𝐆</m:t>
                            </m:r>
                          </m:e>
                          <m:sub>
                            <m:r>
                              <a:rPr lang="en-US" b="1">
                                <a:solidFill>
                                  <a:srgbClr val="000000"/>
                                </a:solidFill>
                                <a:latin typeface="Cambria Math"/>
                              </a:rPr>
                              <m:t>𝐚𝐯</m:t>
                            </m:r>
                            <m:r>
                              <a:rPr lang="en-US" b="1">
                                <a:solidFill>
                                  <a:srgbClr val="000000"/>
                                </a:solidFill>
                                <a:latin typeface="Cambria Math"/>
                              </a:rPr>
                              <m:t>(</m:t>
                            </m:r>
                            <m:r>
                              <a:rPr lang="en-US" b="1" i="1">
                                <a:solidFill>
                                  <a:srgbClr val="000000"/>
                                </a:solidFill>
                                <a:latin typeface="Cambria Math"/>
                              </a:rPr>
                              <m:t>𝑵</m:t>
                            </m:r>
                            <m:r>
                              <a:rPr lang="en-US" b="1" i="1">
                                <a:solidFill>
                                  <a:srgbClr val="000000"/>
                                </a:solidFill>
                                <a:latin typeface="Cambria Math"/>
                              </a:rPr>
                              <m:t>−</m:t>
                            </m:r>
                            <m:r>
                              <a:rPr lang="en-US" b="1" i="1">
                                <a:solidFill>
                                  <a:srgbClr val="000000"/>
                                </a:solidFill>
                                <a:latin typeface="Cambria Math"/>
                              </a:rPr>
                              <m:t>𝟏</m:t>
                            </m:r>
                            <m:r>
                              <a:rPr lang="en-US" b="1" i="1">
                                <a:solidFill>
                                  <a:srgbClr val="000000"/>
                                </a:solidFill>
                                <a:latin typeface="Cambria Math"/>
                              </a:rPr>
                              <m:t>)</m:t>
                            </m:r>
                          </m:sub>
                        </m:sSub>
                      </m:den>
                    </m:f>
                  </m:oMath>
                </a14:m>
                <a:endParaRPr lang="en-US" b="1" dirty="0" smtClean="0">
                  <a:solidFill>
                    <a:srgbClr val="000000"/>
                  </a:solidFill>
                  <a:latin typeface="Franklin Gothic Medium Cond"/>
                </a:endParaRPr>
              </a:p>
            </p:txBody>
          </p:sp>
        </mc:Choice>
        <mc:Fallback xmlns="">
          <p:sp>
            <p:nvSpPr>
              <p:cNvPr id="26" name="TextBox 25"/>
              <p:cNvSpPr txBox="1">
                <a:spLocks noRot="1" noChangeAspect="1" noMove="1" noResize="1" noEditPoints="1" noAdjustHandles="1" noChangeArrowheads="1" noChangeShapeType="1" noTextEdit="1"/>
              </p:cNvSpPr>
              <p:nvPr/>
            </p:nvSpPr>
            <p:spPr>
              <a:xfrm>
                <a:off x="1676400" y="5181600"/>
                <a:ext cx="5334000" cy="557076"/>
              </a:xfrm>
              <a:prstGeom prst="rect">
                <a:avLst/>
              </a:prstGeom>
              <a:blipFill rotWithShape="1">
                <a:blip r:embed="rId6"/>
                <a:stretch>
                  <a:fillRect b="-3297"/>
                </a:stretch>
              </a:blipFill>
            </p:spPr>
            <p:txBody>
              <a:bodyPr/>
              <a:lstStyle/>
              <a:p>
                <a:r>
                  <a:rPr lang="en-US">
                    <a:noFill/>
                  </a:rPr>
                  <a:t> </a:t>
                </a:r>
              </a:p>
            </p:txBody>
          </p:sp>
        </mc:Fallback>
      </mc:AlternateContent>
      <p:sp>
        <p:nvSpPr>
          <p:cNvPr id="24" name="Slide Number Placeholder 23"/>
          <p:cNvSpPr>
            <a:spLocks noGrp="1"/>
          </p:cNvSpPr>
          <p:nvPr>
            <p:ph type="sldNum" sz="quarter" idx="11"/>
          </p:nvPr>
        </p:nvSpPr>
        <p:spPr/>
        <p:txBody>
          <a:bodyPr/>
          <a:lstStyle/>
          <a:p>
            <a:pPr>
              <a:defRPr/>
            </a:pPr>
            <a:fld id="{18299DBC-902B-41D7-A3A4-44EB87A37C73}" type="slidenum">
              <a:rPr lang="en-US" smtClean="0"/>
              <a:pPr>
                <a:defRPr/>
              </a:pPr>
              <a:t>77</a:t>
            </a:fld>
            <a:endParaRPr lang="en-US"/>
          </a:p>
        </p:txBody>
      </p:sp>
    </p:spTree>
    <p:extLst>
      <p:ext uri="{BB962C8B-B14F-4D97-AF65-F5344CB8AC3E}">
        <p14:creationId xmlns:p14="http://schemas.microsoft.com/office/powerpoint/2010/main" val="3158441012"/>
      </p:ext>
    </p:extLst>
  </p:cSld>
  <p:clrMapOvr>
    <a:masterClrMapping/>
  </p:clrMapOvr>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639762"/>
            <a:ext cx="8229600" cy="655638"/>
          </a:xfrm>
        </p:spPr>
        <p:txBody>
          <a:bodyPr/>
          <a:lstStyle/>
          <a:p>
            <a:r>
              <a:rPr lang="en-US" sz="2800" dirty="0" smtClean="0"/>
              <a:t>Some Noise Considerations in Cascaded System </a:t>
            </a:r>
            <a:endParaRPr lang="en-US" sz="2800" dirty="0"/>
          </a:p>
        </p:txBody>
      </p:sp>
      <p:graphicFrame>
        <p:nvGraphicFramePr>
          <p:cNvPr id="5" name="Object 4"/>
          <p:cNvGraphicFramePr>
            <a:graphicFrameLocks noChangeAspect="1"/>
          </p:cNvGraphicFramePr>
          <p:nvPr>
            <p:extLst>
              <p:ext uri="{D42A27DB-BD31-4B8C-83A1-F6EECF244321}">
                <p14:modId xmlns:p14="http://schemas.microsoft.com/office/powerpoint/2010/main" val="2159909348"/>
              </p:ext>
            </p:extLst>
          </p:nvPr>
        </p:nvGraphicFramePr>
        <p:xfrm>
          <a:off x="1505621" y="1295400"/>
          <a:ext cx="4638395" cy="1604962"/>
        </p:xfrm>
        <a:graphic>
          <a:graphicData uri="http://schemas.openxmlformats.org/presentationml/2006/ole">
            <mc:AlternateContent xmlns:mc="http://schemas.openxmlformats.org/markup-compatibility/2006">
              <mc:Choice xmlns:v="urn:schemas-microsoft-com:vml" Requires="v">
                <p:oleObj spid="_x0000_s79934" name="Visio" r:id="rId3" imgW="2670264" imgH="923400" progId="Visio.Drawing.11">
                  <p:embed/>
                </p:oleObj>
              </mc:Choice>
              <mc:Fallback>
                <p:oleObj name="Visio" r:id="rId3" imgW="2670264" imgH="923400" progId="Visio.Drawing.11">
                  <p:embed/>
                  <p:pic>
                    <p:nvPicPr>
                      <p:cNvPr id="0" name=""/>
                      <p:cNvPicPr/>
                      <p:nvPr/>
                    </p:nvPicPr>
                    <p:blipFill>
                      <a:blip r:embed="rId4"/>
                      <a:stretch>
                        <a:fillRect/>
                      </a:stretch>
                    </p:blipFill>
                    <p:spPr>
                      <a:xfrm>
                        <a:off x="1505621" y="1295400"/>
                        <a:ext cx="4638395" cy="1604962"/>
                      </a:xfrm>
                      <a:prstGeom prst="rect">
                        <a:avLst/>
                      </a:prstGeom>
                    </p:spPr>
                  </p:pic>
                </p:oleObj>
              </mc:Fallback>
            </mc:AlternateContent>
          </a:graphicData>
        </a:graphic>
      </p:graphicFrame>
      <mc:AlternateContent xmlns:mc="http://schemas.openxmlformats.org/markup-compatibility/2006" xmlns:a14="http://schemas.microsoft.com/office/drawing/2010/main">
        <mc:Choice Requires="a14">
          <p:sp>
            <p:nvSpPr>
              <p:cNvPr id="6" name="TextBox 5"/>
              <p:cNvSpPr txBox="1"/>
              <p:nvPr/>
            </p:nvSpPr>
            <p:spPr>
              <a:xfrm>
                <a:off x="1711411" y="2971800"/>
                <a:ext cx="5334000" cy="557076"/>
              </a:xfrm>
              <a:prstGeom prst="rect">
                <a:avLst/>
              </a:prstGeom>
              <a:noFill/>
            </p:spPr>
            <p:txBody>
              <a:bodyPr wrap="square" rtlCol="0">
                <a:spAutoFit/>
              </a:bodyPr>
              <a:lstStyle/>
              <a:p>
                <a14:m>
                  <m:oMath xmlns:m="http://schemas.openxmlformats.org/officeDocument/2006/math">
                    <m:sSub>
                      <m:sSubPr>
                        <m:ctrlPr>
                          <a:rPr lang="en-US" sz="1600" b="1" i="1" smtClean="0">
                            <a:solidFill>
                              <a:srgbClr val="000000"/>
                            </a:solidFill>
                            <a:latin typeface="Cambria Math"/>
                            <a:ea typeface="Cambria Math"/>
                          </a:rPr>
                        </m:ctrlPr>
                      </m:sSubPr>
                      <m:e>
                        <m:r>
                          <a:rPr lang="en-US" sz="1600" b="1">
                            <a:solidFill>
                              <a:srgbClr val="000000"/>
                            </a:solidFill>
                            <a:latin typeface="Cambria Math"/>
                            <a:ea typeface="Cambria Math"/>
                          </a:rPr>
                          <m:t>𝐅</m:t>
                        </m:r>
                      </m:e>
                      <m:sub>
                        <m:r>
                          <a:rPr lang="en-US" sz="1600" b="1" i="0" smtClean="0">
                            <a:solidFill>
                              <a:srgbClr val="000000"/>
                            </a:solidFill>
                            <a:latin typeface="Cambria Math"/>
                            <a:ea typeface="Cambria Math"/>
                          </a:rPr>
                          <m:t>𝐨𝐯𝐞𝐫𝐚𝐥𝐥</m:t>
                        </m:r>
                      </m:sub>
                    </m:sSub>
                  </m:oMath>
                </a14:m>
                <a:r>
                  <a:rPr lang="en-US" b="1" dirty="0">
                    <a:solidFill>
                      <a:srgbClr val="000000"/>
                    </a:solidFill>
                    <a:latin typeface="Franklin Gothic Medium Cond"/>
                  </a:rPr>
                  <a:t>=</a:t>
                </a:r>
                <a14:m>
                  <m:oMath xmlns:m="http://schemas.openxmlformats.org/officeDocument/2006/math">
                    <m:sSub>
                      <m:sSubPr>
                        <m:ctrlPr>
                          <a:rPr lang="en-US" b="1" i="1">
                            <a:solidFill>
                              <a:srgbClr val="000000"/>
                            </a:solidFill>
                            <a:latin typeface="Cambria Math"/>
                            <a:ea typeface="Cambria Math"/>
                          </a:rPr>
                        </m:ctrlPr>
                      </m:sSubPr>
                      <m:e>
                        <m:r>
                          <a:rPr lang="en-US" b="1">
                            <a:solidFill>
                              <a:srgbClr val="000000"/>
                            </a:solidFill>
                            <a:latin typeface="Cambria Math"/>
                            <a:ea typeface="Cambria Math"/>
                          </a:rPr>
                          <m:t>𝐅</m:t>
                        </m:r>
                      </m:e>
                      <m:sub>
                        <m:r>
                          <a:rPr lang="en-US" b="1">
                            <a:solidFill>
                              <a:srgbClr val="000000"/>
                            </a:solidFill>
                            <a:latin typeface="Cambria Math"/>
                            <a:ea typeface="Cambria Math"/>
                          </a:rPr>
                          <m:t>𝟏</m:t>
                        </m:r>
                      </m:sub>
                    </m:sSub>
                    <m:r>
                      <a:rPr lang="en-US" b="1" i="1">
                        <a:solidFill>
                          <a:srgbClr val="000000"/>
                        </a:solidFill>
                        <a:latin typeface="Cambria Math"/>
                        <a:ea typeface="Cambria Math"/>
                      </a:rPr>
                      <m:t>+</m:t>
                    </m:r>
                    <m:f>
                      <m:fPr>
                        <m:ctrlPr>
                          <a:rPr lang="en-US" b="1" i="1">
                            <a:solidFill>
                              <a:srgbClr val="000000"/>
                            </a:solidFill>
                            <a:latin typeface="Cambria Math"/>
                          </a:rPr>
                        </m:ctrlPr>
                      </m:fPr>
                      <m:num>
                        <m:sSub>
                          <m:sSubPr>
                            <m:ctrlPr>
                              <a:rPr lang="en-US" b="1" i="1">
                                <a:solidFill>
                                  <a:srgbClr val="000000"/>
                                </a:solidFill>
                                <a:latin typeface="Cambria Math"/>
                                <a:ea typeface="Cambria Math"/>
                              </a:rPr>
                            </m:ctrlPr>
                          </m:sSubPr>
                          <m:e>
                            <m:r>
                              <a:rPr lang="en-US" b="1">
                                <a:solidFill>
                                  <a:srgbClr val="000000"/>
                                </a:solidFill>
                                <a:latin typeface="Cambria Math"/>
                                <a:ea typeface="Cambria Math"/>
                              </a:rPr>
                              <m:t>𝐅</m:t>
                            </m:r>
                          </m:e>
                          <m:sub>
                            <m:r>
                              <a:rPr lang="en-US" b="1">
                                <a:solidFill>
                                  <a:srgbClr val="000000"/>
                                </a:solidFill>
                                <a:latin typeface="Cambria Math"/>
                                <a:ea typeface="Cambria Math"/>
                              </a:rPr>
                              <m:t>𝟐</m:t>
                            </m:r>
                          </m:sub>
                        </m:sSub>
                        <m:r>
                          <a:rPr lang="en-US" b="1" i="1">
                            <a:solidFill>
                              <a:srgbClr val="000000"/>
                            </a:solidFill>
                            <a:latin typeface="Cambria Math"/>
                            <a:ea typeface="Cambria Math"/>
                          </a:rPr>
                          <m:t>−</m:t>
                        </m:r>
                        <m:r>
                          <a:rPr lang="en-US" b="1" i="1">
                            <a:solidFill>
                              <a:srgbClr val="000000"/>
                            </a:solidFill>
                            <a:latin typeface="Cambria Math"/>
                            <a:ea typeface="Cambria Math"/>
                          </a:rPr>
                          <m:t>𝟏</m:t>
                        </m:r>
                      </m:num>
                      <m:den>
                        <m:sSub>
                          <m:sSubPr>
                            <m:ctrlPr>
                              <a:rPr lang="en-US" b="1" i="1">
                                <a:solidFill>
                                  <a:srgbClr val="000000"/>
                                </a:solidFill>
                                <a:latin typeface="Cambria Math"/>
                              </a:rPr>
                            </m:ctrlPr>
                          </m:sSubPr>
                          <m:e>
                            <m:r>
                              <a:rPr lang="en-US" b="1">
                                <a:solidFill>
                                  <a:srgbClr val="000000"/>
                                </a:solidFill>
                                <a:latin typeface="Cambria Math"/>
                              </a:rPr>
                              <m:t>𝐆</m:t>
                            </m:r>
                          </m:e>
                          <m:sub>
                            <m:r>
                              <a:rPr lang="en-US" b="1">
                                <a:solidFill>
                                  <a:srgbClr val="000000"/>
                                </a:solidFill>
                                <a:latin typeface="Cambria Math"/>
                              </a:rPr>
                              <m:t>𝐚𝐯</m:t>
                            </m:r>
                            <m:r>
                              <a:rPr lang="en-US" b="1" i="1">
                                <a:solidFill>
                                  <a:srgbClr val="000000"/>
                                </a:solidFill>
                                <a:latin typeface="Cambria Math"/>
                              </a:rPr>
                              <m:t>𝟏</m:t>
                            </m:r>
                          </m:sub>
                        </m:sSub>
                      </m:den>
                    </m:f>
                    <m:r>
                      <a:rPr lang="en-US" b="1" i="1" smtClean="0">
                        <a:solidFill>
                          <a:srgbClr val="000000"/>
                        </a:solidFill>
                        <a:latin typeface="Cambria Math"/>
                      </a:rPr>
                      <m:t>+</m:t>
                    </m:r>
                    <m:f>
                      <m:fPr>
                        <m:ctrlPr>
                          <a:rPr lang="en-US" b="1" i="1">
                            <a:solidFill>
                              <a:srgbClr val="000000"/>
                            </a:solidFill>
                            <a:latin typeface="Cambria Math"/>
                          </a:rPr>
                        </m:ctrlPr>
                      </m:fPr>
                      <m:num>
                        <m:sSub>
                          <m:sSubPr>
                            <m:ctrlPr>
                              <a:rPr lang="en-US" b="1" i="1">
                                <a:solidFill>
                                  <a:srgbClr val="000000"/>
                                </a:solidFill>
                                <a:latin typeface="Cambria Math"/>
                                <a:ea typeface="Cambria Math"/>
                              </a:rPr>
                            </m:ctrlPr>
                          </m:sSubPr>
                          <m:e>
                            <m:r>
                              <a:rPr lang="en-US" b="1">
                                <a:solidFill>
                                  <a:srgbClr val="000000"/>
                                </a:solidFill>
                                <a:latin typeface="Cambria Math"/>
                                <a:ea typeface="Cambria Math"/>
                              </a:rPr>
                              <m:t>𝐅</m:t>
                            </m:r>
                          </m:e>
                          <m:sub>
                            <m:r>
                              <a:rPr lang="en-US" b="1" i="0" smtClean="0">
                                <a:solidFill>
                                  <a:srgbClr val="000000"/>
                                </a:solidFill>
                                <a:latin typeface="Cambria Math"/>
                                <a:ea typeface="Cambria Math"/>
                              </a:rPr>
                              <m:t>𝟑</m:t>
                            </m:r>
                          </m:sub>
                        </m:sSub>
                        <m:r>
                          <a:rPr lang="en-US" b="1" i="1">
                            <a:solidFill>
                              <a:srgbClr val="000000"/>
                            </a:solidFill>
                            <a:latin typeface="Cambria Math"/>
                            <a:ea typeface="Cambria Math"/>
                          </a:rPr>
                          <m:t>−</m:t>
                        </m:r>
                        <m:r>
                          <a:rPr lang="en-US" b="1" i="1">
                            <a:solidFill>
                              <a:srgbClr val="000000"/>
                            </a:solidFill>
                            <a:latin typeface="Cambria Math"/>
                            <a:ea typeface="Cambria Math"/>
                          </a:rPr>
                          <m:t>𝟏</m:t>
                        </m:r>
                      </m:num>
                      <m:den>
                        <m:sSub>
                          <m:sSubPr>
                            <m:ctrlPr>
                              <a:rPr lang="en-US" b="1" i="1">
                                <a:solidFill>
                                  <a:srgbClr val="000000"/>
                                </a:solidFill>
                                <a:latin typeface="Cambria Math"/>
                              </a:rPr>
                            </m:ctrlPr>
                          </m:sSubPr>
                          <m:e>
                            <m:r>
                              <a:rPr lang="en-US" b="1">
                                <a:solidFill>
                                  <a:srgbClr val="000000"/>
                                </a:solidFill>
                                <a:latin typeface="Cambria Math"/>
                              </a:rPr>
                              <m:t>𝐆</m:t>
                            </m:r>
                          </m:e>
                          <m:sub>
                            <m:r>
                              <a:rPr lang="en-US" b="1">
                                <a:solidFill>
                                  <a:srgbClr val="000000"/>
                                </a:solidFill>
                                <a:latin typeface="Cambria Math"/>
                              </a:rPr>
                              <m:t>𝐚𝐯</m:t>
                            </m:r>
                            <m:r>
                              <a:rPr lang="en-US" b="1" i="1">
                                <a:solidFill>
                                  <a:srgbClr val="000000"/>
                                </a:solidFill>
                                <a:latin typeface="Cambria Math"/>
                              </a:rPr>
                              <m:t>𝟏</m:t>
                            </m:r>
                          </m:sub>
                        </m:sSub>
                        <m:sSub>
                          <m:sSubPr>
                            <m:ctrlPr>
                              <a:rPr lang="en-US" b="1" i="1">
                                <a:solidFill>
                                  <a:srgbClr val="000000"/>
                                </a:solidFill>
                                <a:latin typeface="Cambria Math"/>
                              </a:rPr>
                            </m:ctrlPr>
                          </m:sSubPr>
                          <m:e>
                            <m:r>
                              <a:rPr lang="en-US" b="1">
                                <a:solidFill>
                                  <a:srgbClr val="000000"/>
                                </a:solidFill>
                                <a:latin typeface="Cambria Math"/>
                              </a:rPr>
                              <m:t>𝐆</m:t>
                            </m:r>
                          </m:e>
                          <m:sub>
                            <m:r>
                              <a:rPr lang="en-US" b="1">
                                <a:solidFill>
                                  <a:srgbClr val="000000"/>
                                </a:solidFill>
                                <a:latin typeface="Cambria Math"/>
                              </a:rPr>
                              <m:t>𝐚𝐯</m:t>
                            </m:r>
                            <m:r>
                              <a:rPr lang="en-US" b="1" i="1" smtClean="0">
                                <a:solidFill>
                                  <a:srgbClr val="000000"/>
                                </a:solidFill>
                                <a:latin typeface="Cambria Math"/>
                              </a:rPr>
                              <m:t>𝟐</m:t>
                            </m:r>
                          </m:sub>
                        </m:sSub>
                      </m:den>
                    </m:f>
                    <m:r>
                      <a:rPr lang="en-US" b="1" i="1" smtClean="0">
                        <a:solidFill>
                          <a:srgbClr val="000000"/>
                        </a:solidFill>
                        <a:latin typeface="Cambria Math"/>
                      </a:rPr>
                      <m:t>+</m:t>
                    </m:r>
                    <m:r>
                      <a:rPr lang="en-US" b="1" i="1" smtClean="0">
                        <a:solidFill>
                          <a:srgbClr val="000000"/>
                        </a:solidFill>
                        <a:latin typeface="Cambria Math"/>
                        <a:ea typeface="Cambria Math"/>
                      </a:rPr>
                      <m:t>∙∙∙+</m:t>
                    </m:r>
                    <m:f>
                      <m:fPr>
                        <m:ctrlPr>
                          <a:rPr lang="en-US" b="1" i="1">
                            <a:solidFill>
                              <a:srgbClr val="000000"/>
                            </a:solidFill>
                            <a:latin typeface="Cambria Math"/>
                          </a:rPr>
                        </m:ctrlPr>
                      </m:fPr>
                      <m:num>
                        <m:sSub>
                          <m:sSubPr>
                            <m:ctrlPr>
                              <a:rPr lang="en-US" b="1" i="1">
                                <a:solidFill>
                                  <a:srgbClr val="000000"/>
                                </a:solidFill>
                                <a:latin typeface="Cambria Math"/>
                                <a:ea typeface="Cambria Math"/>
                              </a:rPr>
                            </m:ctrlPr>
                          </m:sSubPr>
                          <m:e>
                            <m:r>
                              <a:rPr lang="en-US" b="1">
                                <a:solidFill>
                                  <a:srgbClr val="000000"/>
                                </a:solidFill>
                                <a:latin typeface="Cambria Math"/>
                                <a:ea typeface="Cambria Math"/>
                              </a:rPr>
                              <m:t>𝐅</m:t>
                            </m:r>
                          </m:e>
                          <m:sub>
                            <m:r>
                              <a:rPr lang="en-US" b="1" i="0" smtClean="0">
                                <a:solidFill>
                                  <a:srgbClr val="000000"/>
                                </a:solidFill>
                                <a:latin typeface="Cambria Math"/>
                                <a:ea typeface="Cambria Math"/>
                              </a:rPr>
                              <m:t>𝐍</m:t>
                            </m:r>
                          </m:sub>
                        </m:sSub>
                        <m:r>
                          <a:rPr lang="en-US" b="1" i="1">
                            <a:solidFill>
                              <a:srgbClr val="000000"/>
                            </a:solidFill>
                            <a:latin typeface="Cambria Math"/>
                            <a:ea typeface="Cambria Math"/>
                          </a:rPr>
                          <m:t>−</m:t>
                        </m:r>
                        <m:r>
                          <a:rPr lang="en-US" b="1" i="1">
                            <a:solidFill>
                              <a:srgbClr val="000000"/>
                            </a:solidFill>
                            <a:latin typeface="Cambria Math"/>
                            <a:ea typeface="Cambria Math"/>
                          </a:rPr>
                          <m:t>𝟏</m:t>
                        </m:r>
                      </m:num>
                      <m:den>
                        <m:sSub>
                          <m:sSubPr>
                            <m:ctrlPr>
                              <a:rPr lang="en-US" b="1" i="1">
                                <a:solidFill>
                                  <a:srgbClr val="000000"/>
                                </a:solidFill>
                                <a:latin typeface="Cambria Math"/>
                              </a:rPr>
                            </m:ctrlPr>
                          </m:sSubPr>
                          <m:e>
                            <m:r>
                              <a:rPr lang="en-US" b="1">
                                <a:solidFill>
                                  <a:srgbClr val="000000"/>
                                </a:solidFill>
                                <a:latin typeface="Cambria Math"/>
                              </a:rPr>
                              <m:t>𝐆</m:t>
                            </m:r>
                          </m:e>
                          <m:sub>
                            <m:r>
                              <a:rPr lang="en-US" b="1">
                                <a:solidFill>
                                  <a:srgbClr val="000000"/>
                                </a:solidFill>
                                <a:latin typeface="Cambria Math"/>
                              </a:rPr>
                              <m:t>𝐚𝐯</m:t>
                            </m:r>
                            <m:r>
                              <a:rPr lang="en-US" b="1" i="1">
                                <a:solidFill>
                                  <a:srgbClr val="000000"/>
                                </a:solidFill>
                                <a:latin typeface="Cambria Math"/>
                              </a:rPr>
                              <m:t>𝟏</m:t>
                            </m:r>
                          </m:sub>
                        </m:sSub>
                        <m:sSub>
                          <m:sSubPr>
                            <m:ctrlPr>
                              <a:rPr lang="en-US" b="1" i="1">
                                <a:solidFill>
                                  <a:srgbClr val="000000"/>
                                </a:solidFill>
                                <a:latin typeface="Cambria Math"/>
                              </a:rPr>
                            </m:ctrlPr>
                          </m:sSubPr>
                          <m:e>
                            <m:r>
                              <a:rPr lang="en-US" b="1">
                                <a:solidFill>
                                  <a:srgbClr val="000000"/>
                                </a:solidFill>
                                <a:latin typeface="Cambria Math"/>
                              </a:rPr>
                              <m:t>𝐆</m:t>
                            </m:r>
                          </m:e>
                          <m:sub>
                            <m:r>
                              <a:rPr lang="en-US" b="1">
                                <a:solidFill>
                                  <a:srgbClr val="000000"/>
                                </a:solidFill>
                                <a:latin typeface="Cambria Math"/>
                              </a:rPr>
                              <m:t>𝐚𝐯</m:t>
                            </m:r>
                            <m:r>
                              <a:rPr lang="en-US" b="1" i="1">
                                <a:solidFill>
                                  <a:srgbClr val="000000"/>
                                </a:solidFill>
                                <a:latin typeface="Cambria Math"/>
                              </a:rPr>
                              <m:t>𝟐</m:t>
                            </m:r>
                          </m:sub>
                        </m:sSub>
                        <m:r>
                          <a:rPr lang="en-US" b="1" i="1" smtClean="0">
                            <a:solidFill>
                              <a:srgbClr val="000000"/>
                            </a:solidFill>
                            <a:latin typeface="Cambria Math"/>
                            <a:ea typeface="Cambria Math"/>
                          </a:rPr>
                          <m:t>∙∙∙</m:t>
                        </m:r>
                        <m:sSub>
                          <m:sSubPr>
                            <m:ctrlPr>
                              <a:rPr lang="en-US" b="1" i="1">
                                <a:solidFill>
                                  <a:srgbClr val="000000"/>
                                </a:solidFill>
                                <a:latin typeface="Cambria Math"/>
                              </a:rPr>
                            </m:ctrlPr>
                          </m:sSubPr>
                          <m:e>
                            <m:r>
                              <a:rPr lang="en-US" b="1">
                                <a:solidFill>
                                  <a:srgbClr val="000000"/>
                                </a:solidFill>
                                <a:latin typeface="Cambria Math"/>
                              </a:rPr>
                              <m:t>𝐆</m:t>
                            </m:r>
                          </m:e>
                          <m:sub>
                            <m:r>
                              <a:rPr lang="en-US" b="1">
                                <a:solidFill>
                                  <a:srgbClr val="000000"/>
                                </a:solidFill>
                                <a:latin typeface="Cambria Math"/>
                              </a:rPr>
                              <m:t>𝐚𝐯</m:t>
                            </m:r>
                            <m:r>
                              <a:rPr lang="en-US" b="1">
                                <a:solidFill>
                                  <a:srgbClr val="000000"/>
                                </a:solidFill>
                                <a:latin typeface="Cambria Math"/>
                              </a:rPr>
                              <m:t>(</m:t>
                            </m:r>
                            <m:r>
                              <a:rPr lang="en-US" b="1" i="1">
                                <a:solidFill>
                                  <a:srgbClr val="000000"/>
                                </a:solidFill>
                                <a:latin typeface="Cambria Math"/>
                              </a:rPr>
                              <m:t>𝑵</m:t>
                            </m:r>
                            <m:r>
                              <a:rPr lang="en-US" b="1" i="1">
                                <a:solidFill>
                                  <a:srgbClr val="000000"/>
                                </a:solidFill>
                                <a:latin typeface="Cambria Math"/>
                              </a:rPr>
                              <m:t>−</m:t>
                            </m:r>
                            <m:r>
                              <a:rPr lang="en-US" b="1" i="1">
                                <a:solidFill>
                                  <a:srgbClr val="000000"/>
                                </a:solidFill>
                                <a:latin typeface="Cambria Math"/>
                              </a:rPr>
                              <m:t>𝟏</m:t>
                            </m:r>
                            <m:r>
                              <a:rPr lang="en-US" b="1" i="1">
                                <a:solidFill>
                                  <a:srgbClr val="000000"/>
                                </a:solidFill>
                                <a:latin typeface="Cambria Math"/>
                              </a:rPr>
                              <m:t>)</m:t>
                            </m:r>
                          </m:sub>
                        </m:sSub>
                      </m:den>
                    </m:f>
                  </m:oMath>
                </a14:m>
                <a:endParaRPr lang="en-US" b="1" dirty="0" smtClean="0">
                  <a:solidFill>
                    <a:srgbClr val="000000"/>
                  </a:solidFill>
                  <a:latin typeface="Franklin Gothic Medium Cond"/>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1711411" y="2971800"/>
                <a:ext cx="5334000" cy="557076"/>
              </a:xfrm>
              <a:prstGeom prst="rect">
                <a:avLst/>
              </a:prstGeom>
              <a:blipFill rotWithShape="1">
                <a:blip r:embed="rId5"/>
                <a:stretch>
                  <a:fillRect b="-2198"/>
                </a:stretch>
              </a:blipFill>
            </p:spPr>
            <p:txBody>
              <a:bodyPr/>
              <a:lstStyle/>
              <a:p>
                <a:r>
                  <a:rPr lang="en-US">
                    <a:noFill/>
                  </a:rPr>
                  <a:t> </a:t>
                </a:r>
              </a:p>
            </p:txBody>
          </p:sp>
        </mc:Fallback>
      </mc:AlternateContent>
      <p:sp>
        <p:nvSpPr>
          <p:cNvPr id="7" name="TextBox 2"/>
          <p:cNvSpPr txBox="1">
            <a:spLocks noChangeArrowheads="1"/>
          </p:cNvSpPr>
          <p:nvPr/>
        </p:nvSpPr>
        <p:spPr bwMode="auto">
          <a:xfrm>
            <a:off x="1295400" y="3635276"/>
            <a:ext cx="7086600"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Each stage in a cascaded system adds noise to the system. As a consequence of this SNR gets worse toward the end of the cascaded chain. And therefore, if SNR drops below acceptable range in intermediate stage, you should stop the design, and rethink the design. </a:t>
            </a:r>
          </a:p>
          <a:p>
            <a:pPr marL="0" indent="0" eaLnBrk="1" hangingPunct="1"/>
            <a:endParaRPr lang="en-US" b="1" dirty="0" smtClean="0">
              <a:solidFill>
                <a:srgbClr val="000000"/>
              </a:solidFill>
              <a:latin typeface="Franklin Gothic Medium Cond" pitchFamily="34" charset="0"/>
            </a:endParaRPr>
          </a:p>
          <a:p>
            <a:pPr eaLnBrk="1" hangingPunct="1">
              <a:buFont typeface="Wingdings" pitchFamily="2" charset="2"/>
              <a:buChar char="q"/>
            </a:pPr>
            <a:r>
              <a:rPr lang="en-US" b="1" dirty="0" smtClean="0">
                <a:solidFill>
                  <a:srgbClr val="000000"/>
                </a:solidFill>
                <a:latin typeface="Franklin Gothic Medium Cond" pitchFamily="34" charset="0"/>
              </a:rPr>
              <a:t>In typical RF systems, the first few stages set overall noise level of the system. This is particularly the reason why the noise performance of LNA and mixer is very crucial in determining the NF of the system.   </a:t>
            </a:r>
            <a:endParaRPr lang="en-US" b="1" dirty="0">
              <a:solidFill>
                <a:srgbClr val="000000"/>
              </a:solidFill>
              <a:latin typeface="Franklin Gothic Medium Cond" pitchFamily="34" charset="0"/>
            </a:endParaRPr>
          </a:p>
        </p:txBody>
      </p:sp>
      <p:sp>
        <p:nvSpPr>
          <p:cNvPr id="8" name="Slide Number Placeholder 7"/>
          <p:cNvSpPr>
            <a:spLocks noGrp="1"/>
          </p:cNvSpPr>
          <p:nvPr>
            <p:ph type="sldNum" sz="quarter" idx="11"/>
          </p:nvPr>
        </p:nvSpPr>
        <p:spPr/>
        <p:txBody>
          <a:bodyPr/>
          <a:lstStyle/>
          <a:p>
            <a:pPr>
              <a:defRPr/>
            </a:pPr>
            <a:fld id="{18299DBC-902B-41D7-A3A4-44EB87A37C73}" type="slidenum">
              <a:rPr lang="en-US" smtClean="0"/>
              <a:pPr>
                <a:defRPr/>
              </a:pPr>
              <a:t>78</a:t>
            </a:fld>
            <a:endParaRPr lang="en-US"/>
          </a:p>
        </p:txBody>
      </p:sp>
    </p:spTree>
    <p:extLst>
      <p:ext uri="{BB962C8B-B14F-4D97-AF65-F5344CB8AC3E}">
        <p14:creationId xmlns:p14="http://schemas.microsoft.com/office/powerpoint/2010/main" val="2627289808"/>
      </p:ext>
    </p:extLst>
  </p:cSld>
  <p:clrMapOvr>
    <a:masterClrMapping/>
  </p:clrMapOvr>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Cascaded Systems and Noise Margin</a:t>
            </a:r>
            <a:endParaRPr lang="en-US" dirty="0"/>
          </a:p>
        </p:txBody>
      </p:sp>
      <mc:AlternateContent xmlns:mc="http://schemas.openxmlformats.org/markup-compatibility/2006" xmlns:a14="http://schemas.microsoft.com/office/drawing/2010/main">
        <mc:Choice Requires="a14">
          <p:sp>
            <p:nvSpPr>
              <p:cNvPr id="5" name="TextBox 4"/>
              <p:cNvSpPr txBox="1"/>
              <p:nvPr/>
            </p:nvSpPr>
            <p:spPr>
              <a:xfrm>
                <a:off x="2133600" y="3969309"/>
                <a:ext cx="1905000" cy="526491"/>
              </a:xfrm>
              <a:prstGeom prst="rect">
                <a:avLst/>
              </a:prstGeom>
              <a:noFill/>
            </p:spPr>
            <p:txBody>
              <a:bodyPr wrap="square" rtlCol="0">
                <a:spAutoFit/>
              </a:bodyPr>
              <a:lstStyle/>
              <a:p>
                <a14:m>
                  <m:oMath xmlns:m="http://schemas.openxmlformats.org/officeDocument/2006/math">
                    <m:sSub>
                      <m:sSubPr>
                        <m:ctrlPr>
                          <a:rPr lang="en-US" sz="1600" b="1" i="1" smtClean="0">
                            <a:solidFill>
                              <a:srgbClr val="000000"/>
                            </a:solidFill>
                            <a:latin typeface="Cambria Math"/>
                            <a:ea typeface="Cambria Math"/>
                          </a:rPr>
                        </m:ctrlPr>
                      </m:sSubPr>
                      <m:e>
                        <m:r>
                          <a:rPr lang="en-US" sz="1600" b="1">
                            <a:solidFill>
                              <a:srgbClr val="000000"/>
                            </a:solidFill>
                            <a:latin typeface="Cambria Math"/>
                            <a:ea typeface="Cambria Math"/>
                          </a:rPr>
                          <m:t>𝐅</m:t>
                        </m:r>
                      </m:e>
                      <m:sub>
                        <m:r>
                          <a:rPr lang="en-US" sz="1600" b="1" i="0" smtClean="0">
                            <a:solidFill>
                              <a:srgbClr val="000000"/>
                            </a:solidFill>
                            <a:latin typeface="Cambria Math"/>
                            <a:ea typeface="Cambria Math"/>
                          </a:rPr>
                          <m:t>𝐨𝐯𝐞𝐫𝐚𝐥𝐥</m:t>
                        </m:r>
                      </m:sub>
                    </m:sSub>
                  </m:oMath>
                </a14:m>
                <a:r>
                  <a:rPr lang="en-US" b="1" dirty="0">
                    <a:solidFill>
                      <a:srgbClr val="000000"/>
                    </a:solidFill>
                    <a:latin typeface="Franklin Gothic Medium Cond"/>
                  </a:rPr>
                  <a:t>=</a:t>
                </a:r>
                <a14:m>
                  <m:oMath xmlns:m="http://schemas.openxmlformats.org/officeDocument/2006/math">
                    <m:sSub>
                      <m:sSubPr>
                        <m:ctrlPr>
                          <a:rPr lang="en-US" b="1" i="1">
                            <a:solidFill>
                              <a:srgbClr val="000000"/>
                            </a:solidFill>
                            <a:latin typeface="Cambria Math"/>
                            <a:ea typeface="Cambria Math"/>
                          </a:rPr>
                        </m:ctrlPr>
                      </m:sSubPr>
                      <m:e>
                        <m:r>
                          <a:rPr lang="en-US" b="1">
                            <a:solidFill>
                              <a:srgbClr val="000000"/>
                            </a:solidFill>
                            <a:latin typeface="Cambria Math"/>
                            <a:ea typeface="Cambria Math"/>
                          </a:rPr>
                          <m:t>𝐅</m:t>
                        </m:r>
                      </m:e>
                      <m:sub>
                        <m:r>
                          <a:rPr lang="en-US" b="1">
                            <a:solidFill>
                              <a:srgbClr val="000000"/>
                            </a:solidFill>
                            <a:latin typeface="Cambria Math"/>
                            <a:ea typeface="Cambria Math"/>
                          </a:rPr>
                          <m:t>𝟏</m:t>
                        </m:r>
                      </m:sub>
                    </m:sSub>
                    <m:r>
                      <a:rPr lang="en-US" b="1" i="1">
                        <a:solidFill>
                          <a:srgbClr val="000000"/>
                        </a:solidFill>
                        <a:latin typeface="Cambria Math"/>
                        <a:ea typeface="Cambria Math"/>
                      </a:rPr>
                      <m:t>+</m:t>
                    </m:r>
                    <m:f>
                      <m:fPr>
                        <m:ctrlPr>
                          <a:rPr lang="en-US" b="1" i="1">
                            <a:solidFill>
                              <a:srgbClr val="000000"/>
                            </a:solidFill>
                            <a:latin typeface="Cambria Math"/>
                          </a:rPr>
                        </m:ctrlPr>
                      </m:fPr>
                      <m:num>
                        <m:sSub>
                          <m:sSubPr>
                            <m:ctrlPr>
                              <a:rPr lang="en-US" b="1" i="1">
                                <a:solidFill>
                                  <a:srgbClr val="000000"/>
                                </a:solidFill>
                                <a:latin typeface="Cambria Math"/>
                                <a:ea typeface="Cambria Math"/>
                              </a:rPr>
                            </m:ctrlPr>
                          </m:sSubPr>
                          <m:e>
                            <m:r>
                              <a:rPr lang="en-US" b="1">
                                <a:solidFill>
                                  <a:srgbClr val="000000"/>
                                </a:solidFill>
                                <a:latin typeface="Cambria Math"/>
                                <a:ea typeface="Cambria Math"/>
                              </a:rPr>
                              <m:t>𝐅</m:t>
                            </m:r>
                          </m:e>
                          <m:sub>
                            <m:r>
                              <a:rPr lang="en-US" b="1">
                                <a:solidFill>
                                  <a:srgbClr val="000000"/>
                                </a:solidFill>
                                <a:latin typeface="Cambria Math"/>
                                <a:ea typeface="Cambria Math"/>
                              </a:rPr>
                              <m:t>𝟐</m:t>
                            </m:r>
                          </m:sub>
                        </m:sSub>
                        <m:r>
                          <a:rPr lang="en-US" b="1" i="1">
                            <a:solidFill>
                              <a:srgbClr val="000000"/>
                            </a:solidFill>
                            <a:latin typeface="Cambria Math"/>
                            <a:ea typeface="Cambria Math"/>
                          </a:rPr>
                          <m:t>−</m:t>
                        </m:r>
                        <m:r>
                          <a:rPr lang="en-US" b="1" i="1">
                            <a:solidFill>
                              <a:srgbClr val="000000"/>
                            </a:solidFill>
                            <a:latin typeface="Cambria Math"/>
                            <a:ea typeface="Cambria Math"/>
                          </a:rPr>
                          <m:t>𝟏</m:t>
                        </m:r>
                      </m:num>
                      <m:den>
                        <m:sSub>
                          <m:sSubPr>
                            <m:ctrlPr>
                              <a:rPr lang="en-US" b="1" i="1">
                                <a:solidFill>
                                  <a:srgbClr val="000000"/>
                                </a:solidFill>
                                <a:latin typeface="Cambria Math"/>
                              </a:rPr>
                            </m:ctrlPr>
                          </m:sSubPr>
                          <m:e>
                            <m:r>
                              <a:rPr lang="en-US" b="1">
                                <a:solidFill>
                                  <a:srgbClr val="000000"/>
                                </a:solidFill>
                                <a:latin typeface="Cambria Math"/>
                              </a:rPr>
                              <m:t>𝐆</m:t>
                            </m:r>
                          </m:e>
                          <m:sub>
                            <m:r>
                              <a:rPr lang="en-US" b="1">
                                <a:solidFill>
                                  <a:srgbClr val="000000"/>
                                </a:solidFill>
                                <a:latin typeface="Cambria Math"/>
                              </a:rPr>
                              <m:t>𝐚𝐯</m:t>
                            </m:r>
                            <m:r>
                              <a:rPr lang="en-US" b="1" i="1">
                                <a:solidFill>
                                  <a:srgbClr val="000000"/>
                                </a:solidFill>
                                <a:latin typeface="Cambria Math"/>
                              </a:rPr>
                              <m:t>𝟏</m:t>
                            </m:r>
                          </m:sub>
                        </m:sSub>
                      </m:den>
                    </m:f>
                  </m:oMath>
                </a14:m>
                <a:endParaRPr lang="en-US" b="1" dirty="0" smtClean="0">
                  <a:solidFill>
                    <a:srgbClr val="000000"/>
                  </a:solidFill>
                  <a:latin typeface="Franklin Gothic Medium Cond"/>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2133600" y="3969309"/>
                <a:ext cx="1905000" cy="526491"/>
              </a:xfrm>
              <a:prstGeom prst="rect">
                <a:avLst/>
              </a:prstGeom>
              <a:blipFill rotWithShape="1">
                <a:blip r:embed="rId3"/>
                <a:stretch>
                  <a:fillRect/>
                </a:stretch>
              </a:blipFill>
            </p:spPr>
            <p:txBody>
              <a:bodyPr/>
              <a:lstStyle/>
              <a:p>
                <a:r>
                  <a:rPr lang="en-US">
                    <a:noFill/>
                  </a:rPr>
                  <a:t> </a:t>
                </a:r>
              </a:p>
            </p:txBody>
          </p:sp>
        </mc:Fallback>
      </mc:AlternateContent>
      <p:graphicFrame>
        <p:nvGraphicFramePr>
          <p:cNvPr id="6" name="Object 5"/>
          <p:cNvGraphicFramePr>
            <a:graphicFrameLocks noChangeAspect="1"/>
          </p:cNvGraphicFramePr>
          <p:nvPr>
            <p:extLst>
              <p:ext uri="{D42A27DB-BD31-4B8C-83A1-F6EECF244321}">
                <p14:modId xmlns:p14="http://schemas.microsoft.com/office/powerpoint/2010/main" val="2362096206"/>
              </p:ext>
            </p:extLst>
          </p:nvPr>
        </p:nvGraphicFramePr>
        <p:xfrm>
          <a:off x="1444803" y="2062776"/>
          <a:ext cx="3027314" cy="1676400"/>
        </p:xfrm>
        <a:graphic>
          <a:graphicData uri="http://schemas.openxmlformats.org/presentationml/2006/ole">
            <mc:AlternateContent xmlns:mc="http://schemas.openxmlformats.org/markup-compatibility/2006">
              <mc:Choice xmlns:v="urn:schemas-microsoft-com:vml" Requires="v">
                <p:oleObj spid="_x0000_s81020" name="Visio" r:id="rId4" imgW="1795033" imgH="910710" progId="Visio.Drawing.11">
                  <p:embed/>
                </p:oleObj>
              </mc:Choice>
              <mc:Fallback>
                <p:oleObj name="Visio" r:id="rId4" imgW="1795033" imgH="910710" progId="Visio.Drawing.11">
                  <p:embed/>
                  <p:pic>
                    <p:nvPicPr>
                      <p:cNvPr id="0" name=""/>
                      <p:cNvPicPr/>
                      <p:nvPr/>
                    </p:nvPicPr>
                    <p:blipFill>
                      <a:blip r:embed="rId5"/>
                      <a:stretch>
                        <a:fillRect/>
                      </a:stretch>
                    </p:blipFill>
                    <p:spPr>
                      <a:xfrm>
                        <a:off x="1444803" y="2062776"/>
                        <a:ext cx="3027314" cy="1676400"/>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3276256566"/>
              </p:ext>
            </p:extLst>
          </p:nvPr>
        </p:nvGraphicFramePr>
        <p:xfrm>
          <a:off x="4668932" y="2062776"/>
          <a:ext cx="3027268" cy="1676400"/>
        </p:xfrm>
        <a:graphic>
          <a:graphicData uri="http://schemas.openxmlformats.org/presentationml/2006/ole">
            <mc:AlternateContent xmlns:mc="http://schemas.openxmlformats.org/markup-compatibility/2006">
              <mc:Choice xmlns:v="urn:schemas-microsoft-com:vml" Requires="v">
                <p:oleObj spid="_x0000_s81021" name="Visio" r:id="rId6" imgW="1795033" imgH="910710" progId="Visio.Drawing.11">
                  <p:embed/>
                </p:oleObj>
              </mc:Choice>
              <mc:Fallback>
                <p:oleObj name="Visio" r:id="rId6" imgW="1795033" imgH="910710" progId="Visio.Drawing.11">
                  <p:embed/>
                  <p:pic>
                    <p:nvPicPr>
                      <p:cNvPr id="0" name="Object 5"/>
                      <p:cNvPicPr>
                        <a:picLocks noChangeAspect="1" noChangeArrowheads="1"/>
                      </p:cNvPicPr>
                      <p:nvPr/>
                    </p:nvPicPr>
                    <p:blipFill>
                      <a:blip r:embed="rId7"/>
                      <a:srcRect/>
                      <a:stretch>
                        <a:fillRect/>
                      </a:stretch>
                    </p:blipFill>
                    <p:spPr bwMode="auto">
                      <a:xfrm>
                        <a:off x="4668932" y="2062776"/>
                        <a:ext cx="3027268" cy="1676400"/>
                      </a:xfrm>
                      <a:prstGeom prst="rect">
                        <a:avLst/>
                      </a:prstGeom>
                      <a:noFill/>
                      <a:ln>
                        <a:noFill/>
                      </a:ln>
                    </p:spPr>
                  </p:pic>
                </p:oleObj>
              </mc:Fallback>
            </mc:AlternateContent>
          </a:graphicData>
        </a:graphic>
      </p:graphicFrame>
      <mc:AlternateContent xmlns:mc="http://schemas.openxmlformats.org/markup-compatibility/2006" xmlns:a14="http://schemas.microsoft.com/office/drawing/2010/main">
        <mc:Choice Requires="a14">
          <p:sp>
            <p:nvSpPr>
              <p:cNvPr id="8" name="TextBox 7"/>
              <p:cNvSpPr txBox="1"/>
              <p:nvPr/>
            </p:nvSpPr>
            <p:spPr>
              <a:xfrm>
                <a:off x="5181600" y="3967776"/>
                <a:ext cx="1905000" cy="526491"/>
              </a:xfrm>
              <a:prstGeom prst="rect">
                <a:avLst/>
              </a:prstGeom>
              <a:noFill/>
            </p:spPr>
            <p:txBody>
              <a:bodyPr wrap="square" rtlCol="0">
                <a:spAutoFit/>
              </a:bodyPr>
              <a:lstStyle/>
              <a:p>
                <a14:m>
                  <m:oMath xmlns:m="http://schemas.openxmlformats.org/officeDocument/2006/math">
                    <m:sSub>
                      <m:sSubPr>
                        <m:ctrlPr>
                          <a:rPr lang="en-US" sz="1600" b="1" i="1" smtClean="0">
                            <a:solidFill>
                              <a:srgbClr val="000000"/>
                            </a:solidFill>
                            <a:latin typeface="Cambria Math"/>
                            <a:ea typeface="Cambria Math"/>
                          </a:rPr>
                        </m:ctrlPr>
                      </m:sSubPr>
                      <m:e>
                        <m:r>
                          <a:rPr lang="en-US" sz="1600" b="1">
                            <a:solidFill>
                              <a:srgbClr val="000000"/>
                            </a:solidFill>
                            <a:latin typeface="Cambria Math"/>
                            <a:ea typeface="Cambria Math"/>
                          </a:rPr>
                          <m:t>𝐅</m:t>
                        </m:r>
                      </m:e>
                      <m:sub>
                        <m:r>
                          <a:rPr lang="en-US" sz="1600" b="1" i="0" smtClean="0">
                            <a:solidFill>
                              <a:srgbClr val="000000"/>
                            </a:solidFill>
                            <a:latin typeface="Cambria Math"/>
                            <a:ea typeface="Cambria Math"/>
                          </a:rPr>
                          <m:t>𝐨𝐯𝐞𝐫𝐚𝐥𝐥</m:t>
                        </m:r>
                      </m:sub>
                    </m:sSub>
                  </m:oMath>
                </a14:m>
                <a:r>
                  <a:rPr lang="en-US" b="1" dirty="0">
                    <a:solidFill>
                      <a:srgbClr val="000000"/>
                    </a:solidFill>
                    <a:latin typeface="Franklin Gothic Medium Cond"/>
                  </a:rPr>
                  <a:t>=</a:t>
                </a:r>
                <a14:m>
                  <m:oMath xmlns:m="http://schemas.openxmlformats.org/officeDocument/2006/math">
                    <m:sSub>
                      <m:sSubPr>
                        <m:ctrlPr>
                          <a:rPr lang="en-US" b="1" i="1">
                            <a:solidFill>
                              <a:srgbClr val="000000"/>
                            </a:solidFill>
                            <a:latin typeface="Cambria Math"/>
                            <a:ea typeface="Cambria Math"/>
                          </a:rPr>
                        </m:ctrlPr>
                      </m:sSubPr>
                      <m:e>
                        <m:r>
                          <a:rPr lang="en-US" b="1">
                            <a:solidFill>
                              <a:srgbClr val="000000"/>
                            </a:solidFill>
                            <a:latin typeface="Cambria Math"/>
                            <a:ea typeface="Cambria Math"/>
                          </a:rPr>
                          <m:t>𝐅</m:t>
                        </m:r>
                      </m:e>
                      <m:sub>
                        <m:r>
                          <a:rPr lang="en-US" b="1" i="0" smtClean="0">
                            <a:solidFill>
                              <a:srgbClr val="000000"/>
                            </a:solidFill>
                            <a:latin typeface="Cambria Math"/>
                            <a:ea typeface="Cambria Math"/>
                          </a:rPr>
                          <m:t>𝟐</m:t>
                        </m:r>
                      </m:sub>
                    </m:sSub>
                    <m:r>
                      <a:rPr lang="en-US" b="1" i="1">
                        <a:solidFill>
                          <a:srgbClr val="000000"/>
                        </a:solidFill>
                        <a:latin typeface="Cambria Math"/>
                        <a:ea typeface="Cambria Math"/>
                      </a:rPr>
                      <m:t>+</m:t>
                    </m:r>
                    <m:f>
                      <m:fPr>
                        <m:ctrlPr>
                          <a:rPr lang="en-US" b="1" i="1">
                            <a:solidFill>
                              <a:srgbClr val="000000"/>
                            </a:solidFill>
                            <a:latin typeface="Cambria Math"/>
                          </a:rPr>
                        </m:ctrlPr>
                      </m:fPr>
                      <m:num>
                        <m:sSub>
                          <m:sSubPr>
                            <m:ctrlPr>
                              <a:rPr lang="en-US" b="1" i="1">
                                <a:solidFill>
                                  <a:srgbClr val="000000"/>
                                </a:solidFill>
                                <a:latin typeface="Cambria Math"/>
                                <a:ea typeface="Cambria Math"/>
                              </a:rPr>
                            </m:ctrlPr>
                          </m:sSubPr>
                          <m:e>
                            <m:r>
                              <a:rPr lang="en-US" b="1">
                                <a:solidFill>
                                  <a:srgbClr val="000000"/>
                                </a:solidFill>
                                <a:latin typeface="Cambria Math"/>
                                <a:ea typeface="Cambria Math"/>
                              </a:rPr>
                              <m:t>𝐅</m:t>
                            </m:r>
                          </m:e>
                          <m:sub>
                            <m:r>
                              <a:rPr lang="en-US" b="1" i="0" smtClean="0">
                                <a:solidFill>
                                  <a:srgbClr val="000000"/>
                                </a:solidFill>
                                <a:latin typeface="Cambria Math"/>
                                <a:ea typeface="Cambria Math"/>
                              </a:rPr>
                              <m:t>𝟏</m:t>
                            </m:r>
                          </m:sub>
                        </m:sSub>
                        <m:r>
                          <a:rPr lang="en-US" b="1" i="1">
                            <a:solidFill>
                              <a:srgbClr val="000000"/>
                            </a:solidFill>
                            <a:latin typeface="Cambria Math"/>
                            <a:ea typeface="Cambria Math"/>
                          </a:rPr>
                          <m:t>−</m:t>
                        </m:r>
                        <m:r>
                          <a:rPr lang="en-US" b="1" i="1">
                            <a:solidFill>
                              <a:srgbClr val="000000"/>
                            </a:solidFill>
                            <a:latin typeface="Cambria Math"/>
                            <a:ea typeface="Cambria Math"/>
                          </a:rPr>
                          <m:t>𝟏</m:t>
                        </m:r>
                      </m:num>
                      <m:den>
                        <m:sSub>
                          <m:sSubPr>
                            <m:ctrlPr>
                              <a:rPr lang="en-US" b="1" i="1">
                                <a:solidFill>
                                  <a:srgbClr val="000000"/>
                                </a:solidFill>
                                <a:latin typeface="Cambria Math"/>
                              </a:rPr>
                            </m:ctrlPr>
                          </m:sSubPr>
                          <m:e>
                            <m:r>
                              <a:rPr lang="en-US" b="1">
                                <a:solidFill>
                                  <a:srgbClr val="000000"/>
                                </a:solidFill>
                                <a:latin typeface="Cambria Math"/>
                              </a:rPr>
                              <m:t>𝐆</m:t>
                            </m:r>
                          </m:e>
                          <m:sub>
                            <m:r>
                              <a:rPr lang="en-US" b="1">
                                <a:solidFill>
                                  <a:srgbClr val="000000"/>
                                </a:solidFill>
                                <a:latin typeface="Cambria Math"/>
                              </a:rPr>
                              <m:t>𝐚𝐯</m:t>
                            </m:r>
                            <m:r>
                              <a:rPr lang="en-US" b="1" i="1" smtClean="0">
                                <a:solidFill>
                                  <a:srgbClr val="000000"/>
                                </a:solidFill>
                                <a:latin typeface="Cambria Math"/>
                              </a:rPr>
                              <m:t>𝟐</m:t>
                            </m:r>
                          </m:sub>
                        </m:sSub>
                      </m:den>
                    </m:f>
                  </m:oMath>
                </a14:m>
                <a:endParaRPr lang="en-US" b="1" dirty="0" smtClean="0">
                  <a:solidFill>
                    <a:srgbClr val="000000"/>
                  </a:solidFill>
                  <a:latin typeface="Franklin Gothic Medium Cond"/>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5181600" y="3967776"/>
                <a:ext cx="1905000" cy="526491"/>
              </a:xfrm>
              <a:prstGeom prst="rect">
                <a:avLst/>
              </a:prstGeom>
              <a:blipFill rotWithShape="1">
                <a:blip r:embed="rId8"/>
                <a:stretch>
                  <a:fillRect/>
                </a:stretch>
              </a:blipFill>
            </p:spPr>
            <p:txBody>
              <a:bodyPr/>
              <a:lstStyle/>
              <a:p>
                <a:r>
                  <a:rPr lang="en-US">
                    <a:noFill/>
                  </a:rPr>
                  <a:t> </a:t>
                </a:r>
              </a:p>
            </p:txBody>
          </p:sp>
        </mc:Fallback>
      </mc:AlternateContent>
      <p:sp>
        <p:nvSpPr>
          <p:cNvPr id="9" name="TextBox 2"/>
          <p:cNvSpPr txBox="1">
            <a:spLocks noChangeArrowheads="1"/>
          </p:cNvSpPr>
          <p:nvPr/>
        </p:nvSpPr>
        <p:spPr bwMode="auto">
          <a:xfrm>
            <a:off x="1295400" y="1295400"/>
            <a:ext cx="70866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In cascading two systems, the choice of optimum arrangement for low-noise is simple.</a:t>
            </a:r>
            <a:endParaRPr lang="en-US" b="1" dirty="0">
              <a:solidFill>
                <a:srgbClr val="000000"/>
              </a:solidFill>
              <a:latin typeface="Franklin Gothic Medium Cond" pitchFamily="34" charset="0"/>
            </a:endParaRPr>
          </a:p>
        </p:txBody>
      </p:sp>
      <p:sp>
        <p:nvSpPr>
          <p:cNvPr id="10" name="Left-Right Arrow 9"/>
          <p:cNvSpPr/>
          <p:nvPr/>
        </p:nvSpPr>
        <p:spPr>
          <a:xfrm>
            <a:off x="4267200" y="4038600"/>
            <a:ext cx="685800" cy="379467"/>
          </a:xfrm>
          <a:prstGeom prst="lef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2"/>
          <p:cNvSpPr txBox="1">
            <a:spLocks noChangeArrowheads="1"/>
          </p:cNvSpPr>
          <p:nvPr/>
        </p:nvSpPr>
        <p:spPr bwMode="auto">
          <a:xfrm>
            <a:off x="3733800" y="4410670"/>
            <a:ext cx="2380736"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FF0000"/>
                </a:solidFill>
                <a:latin typeface="Franklin Gothic Medium Cond" pitchFamily="34" charset="0"/>
              </a:rPr>
              <a:t>Compare and pick the arrangement giving less noise factor. </a:t>
            </a:r>
            <a:endParaRPr lang="en-US" b="1" dirty="0">
              <a:solidFill>
                <a:srgbClr val="FF0000"/>
              </a:solidFill>
              <a:latin typeface="Franklin Gothic Medium Cond" pitchFamily="34" charset="0"/>
            </a:endParaRPr>
          </a:p>
        </p:txBody>
      </p:sp>
      <p:sp>
        <p:nvSpPr>
          <p:cNvPr id="12" name="Slide Number Placeholder 11"/>
          <p:cNvSpPr>
            <a:spLocks noGrp="1"/>
          </p:cNvSpPr>
          <p:nvPr>
            <p:ph type="sldNum" sz="quarter" idx="11"/>
          </p:nvPr>
        </p:nvSpPr>
        <p:spPr/>
        <p:txBody>
          <a:bodyPr/>
          <a:lstStyle/>
          <a:p>
            <a:pPr>
              <a:defRPr/>
            </a:pPr>
            <a:fld id="{18299DBC-902B-41D7-A3A4-44EB87A37C73}" type="slidenum">
              <a:rPr lang="en-US" smtClean="0"/>
              <a:pPr>
                <a:defRPr/>
              </a:pPr>
              <a:t>79</a:t>
            </a:fld>
            <a:endParaRPr lang="en-US"/>
          </a:p>
        </p:txBody>
      </p:sp>
    </p:spTree>
    <p:extLst>
      <p:ext uri="{BB962C8B-B14F-4D97-AF65-F5344CB8AC3E}">
        <p14:creationId xmlns:p14="http://schemas.microsoft.com/office/powerpoint/2010/main" val="1096786356"/>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5"/>
          <p:cNvSpPr/>
          <p:nvPr/>
        </p:nvSpPr>
        <p:spPr>
          <a:xfrm>
            <a:off x="6112408" y="2767914"/>
            <a:ext cx="1602494" cy="947351"/>
          </a:xfrm>
          <a:custGeom>
            <a:avLst/>
            <a:gdLst>
              <a:gd name="connsiteX0" fmla="*/ 1598208 w 1602494"/>
              <a:gd name="connsiteY0" fmla="*/ 164756 h 947351"/>
              <a:gd name="connsiteX1" fmla="*/ 1524068 w 1602494"/>
              <a:gd name="connsiteY1" fmla="*/ 74140 h 947351"/>
              <a:gd name="connsiteX2" fmla="*/ 1474641 w 1602494"/>
              <a:gd name="connsiteY2" fmla="*/ 41189 h 947351"/>
              <a:gd name="connsiteX3" fmla="*/ 1441689 w 1602494"/>
              <a:gd name="connsiteY3" fmla="*/ 32951 h 947351"/>
              <a:gd name="connsiteX4" fmla="*/ 1416976 w 1602494"/>
              <a:gd name="connsiteY4" fmla="*/ 24713 h 947351"/>
              <a:gd name="connsiteX5" fmla="*/ 1375787 w 1602494"/>
              <a:gd name="connsiteY5" fmla="*/ 16475 h 947351"/>
              <a:gd name="connsiteX6" fmla="*/ 1351073 w 1602494"/>
              <a:gd name="connsiteY6" fmla="*/ 8237 h 947351"/>
              <a:gd name="connsiteX7" fmla="*/ 1227506 w 1602494"/>
              <a:gd name="connsiteY7" fmla="*/ 0 h 947351"/>
              <a:gd name="connsiteX8" fmla="*/ 469624 w 1602494"/>
              <a:gd name="connsiteY8" fmla="*/ 8237 h 947351"/>
              <a:gd name="connsiteX9" fmla="*/ 436673 w 1602494"/>
              <a:gd name="connsiteY9" fmla="*/ 16475 h 947351"/>
              <a:gd name="connsiteX10" fmla="*/ 346057 w 1602494"/>
              <a:gd name="connsiteY10" fmla="*/ 41189 h 947351"/>
              <a:gd name="connsiteX11" fmla="*/ 321343 w 1602494"/>
              <a:gd name="connsiteY11" fmla="*/ 49427 h 947351"/>
              <a:gd name="connsiteX12" fmla="*/ 271916 w 1602494"/>
              <a:gd name="connsiteY12" fmla="*/ 74140 h 947351"/>
              <a:gd name="connsiteX13" fmla="*/ 222489 w 1602494"/>
              <a:gd name="connsiteY13" fmla="*/ 115329 h 947351"/>
              <a:gd name="connsiteX14" fmla="*/ 206014 w 1602494"/>
              <a:gd name="connsiteY14" fmla="*/ 140043 h 947351"/>
              <a:gd name="connsiteX15" fmla="*/ 164824 w 1602494"/>
              <a:gd name="connsiteY15" fmla="*/ 189470 h 947351"/>
              <a:gd name="connsiteX16" fmla="*/ 131873 w 1602494"/>
              <a:gd name="connsiteY16" fmla="*/ 238897 h 947351"/>
              <a:gd name="connsiteX17" fmla="*/ 74208 w 1602494"/>
              <a:gd name="connsiteY17" fmla="*/ 304800 h 947351"/>
              <a:gd name="connsiteX18" fmla="*/ 49495 w 1602494"/>
              <a:gd name="connsiteY18" fmla="*/ 337751 h 947351"/>
              <a:gd name="connsiteX19" fmla="*/ 16543 w 1602494"/>
              <a:gd name="connsiteY19" fmla="*/ 387178 h 947351"/>
              <a:gd name="connsiteX20" fmla="*/ 68 w 1602494"/>
              <a:gd name="connsiteY20" fmla="*/ 436605 h 947351"/>
              <a:gd name="connsiteX21" fmla="*/ 16543 w 1602494"/>
              <a:gd name="connsiteY21" fmla="*/ 601362 h 947351"/>
              <a:gd name="connsiteX22" fmla="*/ 65970 w 1602494"/>
              <a:gd name="connsiteY22" fmla="*/ 683740 h 947351"/>
              <a:gd name="connsiteX23" fmla="*/ 98922 w 1602494"/>
              <a:gd name="connsiteY23" fmla="*/ 733167 h 947351"/>
              <a:gd name="connsiteX24" fmla="*/ 123635 w 1602494"/>
              <a:gd name="connsiteY24" fmla="*/ 749643 h 947351"/>
              <a:gd name="connsiteX25" fmla="*/ 173062 w 1602494"/>
              <a:gd name="connsiteY25" fmla="*/ 799070 h 947351"/>
              <a:gd name="connsiteX26" fmla="*/ 197776 w 1602494"/>
              <a:gd name="connsiteY26" fmla="*/ 815545 h 947351"/>
              <a:gd name="connsiteX27" fmla="*/ 222489 w 1602494"/>
              <a:gd name="connsiteY27" fmla="*/ 840259 h 947351"/>
              <a:gd name="connsiteX28" fmla="*/ 247203 w 1602494"/>
              <a:gd name="connsiteY28" fmla="*/ 848497 h 947351"/>
              <a:gd name="connsiteX29" fmla="*/ 296630 w 1602494"/>
              <a:gd name="connsiteY29" fmla="*/ 873210 h 947351"/>
              <a:gd name="connsiteX30" fmla="*/ 346057 w 1602494"/>
              <a:gd name="connsiteY30" fmla="*/ 906162 h 947351"/>
              <a:gd name="connsiteX31" fmla="*/ 411960 w 1602494"/>
              <a:gd name="connsiteY31" fmla="*/ 922637 h 947351"/>
              <a:gd name="connsiteX32" fmla="*/ 436673 w 1602494"/>
              <a:gd name="connsiteY32" fmla="*/ 930875 h 947351"/>
              <a:gd name="connsiteX33" fmla="*/ 502576 w 1602494"/>
              <a:gd name="connsiteY33" fmla="*/ 947351 h 947351"/>
              <a:gd name="connsiteX34" fmla="*/ 692046 w 1602494"/>
              <a:gd name="connsiteY34" fmla="*/ 939113 h 947351"/>
              <a:gd name="connsiteX35" fmla="*/ 766187 w 1602494"/>
              <a:gd name="connsiteY35" fmla="*/ 930875 h 947351"/>
              <a:gd name="connsiteX36" fmla="*/ 799138 w 1602494"/>
              <a:gd name="connsiteY36" fmla="*/ 914400 h 947351"/>
              <a:gd name="connsiteX37" fmla="*/ 889754 w 1602494"/>
              <a:gd name="connsiteY37" fmla="*/ 889686 h 947351"/>
              <a:gd name="connsiteX38" fmla="*/ 947419 w 1602494"/>
              <a:gd name="connsiteY38" fmla="*/ 864972 h 947351"/>
              <a:gd name="connsiteX39" fmla="*/ 996846 w 1602494"/>
              <a:gd name="connsiteY39" fmla="*/ 832021 h 947351"/>
              <a:gd name="connsiteX40" fmla="*/ 1038035 w 1602494"/>
              <a:gd name="connsiteY40" fmla="*/ 815545 h 947351"/>
              <a:gd name="connsiteX41" fmla="*/ 1087462 w 1602494"/>
              <a:gd name="connsiteY41" fmla="*/ 782594 h 947351"/>
              <a:gd name="connsiteX42" fmla="*/ 1112176 w 1602494"/>
              <a:gd name="connsiteY42" fmla="*/ 766118 h 947351"/>
              <a:gd name="connsiteX43" fmla="*/ 1194554 w 1602494"/>
              <a:gd name="connsiteY43" fmla="*/ 716691 h 947351"/>
              <a:gd name="connsiteX44" fmla="*/ 1243981 w 1602494"/>
              <a:gd name="connsiteY44" fmla="*/ 683740 h 947351"/>
              <a:gd name="connsiteX45" fmla="*/ 1268695 w 1602494"/>
              <a:gd name="connsiteY45" fmla="*/ 659027 h 947351"/>
              <a:gd name="connsiteX46" fmla="*/ 1285170 w 1602494"/>
              <a:gd name="connsiteY46" fmla="*/ 634313 h 947351"/>
              <a:gd name="connsiteX47" fmla="*/ 1309884 w 1602494"/>
              <a:gd name="connsiteY47" fmla="*/ 617837 h 947351"/>
              <a:gd name="connsiteX48" fmla="*/ 1326360 w 1602494"/>
              <a:gd name="connsiteY48" fmla="*/ 593124 h 947351"/>
              <a:gd name="connsiteX49" fmla="*/ 1375787 w 1602494"/>
              <a:gd name="connsiteY49" fmla="*/ 543697 h 947351"/>
              <a:gd name="connsiteX50" fmla="*/ 1416976 w 1602494"/>
              <a:gd name="connsiteY50" fmla="*/ 486032 h 947351"/>
              <a:gd name="connsiteX51" fmla="*/ 1433451 w 1602494"/>
              <a:gd name="connsiteY51" fmla="*/ 461318 h 947351"/>
              <a:gd name="connsiteX52" fmla="*/ 1458165 w 1602494"/>
              <a:gd name="connsiteY52" fmla="*/ 444843 h 947351"/>
              <a:gd name="connsiteX53" fmla="*/ 1482878 w 1602494"/>
              <a:gd name="connsiteY53" fmla="*/ 395416 h 947351"/>
              <a:gd name="connsiteX54" fmla="*/ 1540543 w 1602494"/>
              <a:gd name="connsiteY54" fmla="*/ 321275 h 947351"/>
              <a:gd name="connsiteX55" fmla="*/ 1548781 w 1602494"/>
              <a:gd name="connsiteY55" fmla="*/ 296562 h 947351"/>
              <a:gd name="connsiteX56" fmla="*/ 1581733 w 1602494"/>
              <a:gd name="connsiteY56" fmla="*/ 247135 h 947351"/>
              <a:gd name="connsiteX57" fmla="*/ 1598208 w 1602494"/>
              <a:gd name="connsiteY57" fmla="*/ 164756 h 947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1602494" h="947351">
                <a:moveTo>
                  <a:pt x="1598208" y="164756"/>
                </a:moveTo>
                <a:cubicBezTo>
                  <a:pt x="1588597" y="135924"/>
                  <a:pt x="1564567" y="101139"/>
                  <a:pt x="1524068" y="74140"/>
                </a:cubicBezTo>
                <a:cubicBezTo>
                  <a:pt x="1507592" y="63156"/>
                  <a:pt x="1493851" y="45992"/>
                  <a:pt x="1474641" y="41189"/>
                </a:cubicBezTo>
                <a:cubicBezTo>
                  <a:pt x="1463657" y="38443"/>
                  <a:pt x="1452575" y="36061"/>
                  <a:pt x="1441689" y="32951"/>
                </a:cubicBezTo>
                <a:cubicBezTo>
                  <a:pt x="1433340" y="30565"/>
                  <a:pt x="1425400" y="26819"/>
                  <a:pt x="1416976" y="24713"/>
                </a:cubicBezTo>
                <a:cubicBezTo>
                  <a:pt x="1403392" y="21317"/>
                  <a:pt x="1389371" y="19871"/>
                  <a:pt x="1375787" y="16475"/>
                </a:cubicBezTo>
                <a:cubicBezTo>
                  <a:pt x="1367363" y="14369"/>
                  <a:pt x="1359704" y="9196"/>
                  <a:pt x="1351073" y="8237"/>
                </a:cubicBezTo>
                <a:cubicBezTo>
                  <a:pt x="1310045" y="3679"/>
                  <a:pt x="1268695" y="2746"/>
                  <a:pt x="1227506" y="0"/>
                </a:cubicBezTo>
                <a:lnTo>
                  <a:pt x="469624" y="8237"/>
                </a:lnTo>
                <a:cubicBezTo>
                  <a:pt x="458305" y="8473"/>
                  <a:pt x="447725" y="14019"/>
                  <a:pt x="436673" y="16475"/>
                </a:cubicBezTo>
                <a:cubicBezTo>
                  <a:pt x="366809" y="32001"/>
                  <a:pt x="423212" y="15470"/>
                  <a:pt x="346057" y="41189"/>
                </a:cubicBezTo>
                <a:cubicBezTo>
                  <a:pt x="337819" y="43935"/>
                  <a:pt x="328568" y="44610"/>
                  <a:pt x="321343" y="49427"/>
                </a:cubicBezTo>
                <a:cubicBezTo>
                  <a:pt x="289405" y="70719"/>
                  <a:pt x="306022" y="62771"/>
                  <a:pt x="271916" y="74140"/>
                </a:cubicBezTo>
                <a:cubicBezTo>
                  <a:pt x="247619" y="90338"/>
                  <a:pt x="242308" y="91547"/>
                  <a:pt x="222489" y="115329"/>
                </a:cubicBezTo>
                <a:cubicBezTo>
                  <a:pt x="216151" y="122935"/>
                  <a:pt x="212352" y="132437"/>
                  <a:pt x="206014" y="140043"/>
                </a:cubicBezTo>
                <a:cubicBezTo>
                  <a:pt x="153150" y="203480"/>
                  <a:pt x="205735" y="128103"/>
                  <a:pt x="164824" y="189470"/>
                </a:cubicBezTo>
                <a:cubicBezTo>
                  <a:pt x="149071" y="236733"/>
                  <a:pt x="167869" y="192617"/>
                  <a:pt x="131873" y="238897"/>
                </a:cubicBezTo>
                <a:cubicBezTo>
                  <a:pt x="80122" y="305434"/>
                  <a:pt x="122052" y="272904"/>
                  <a:pt x="74208" y="304800"/>
                </a:cubicBezTo>
                <a:cubicBezTo>
                  <a:pt x="65970" y="315784"/>
                  <a:pt x="57368" y="326503"/>
                  <a:pt x="49495" y="337751"/>
                </a:cubicBezTo>
                <a:cubicBezTo>
                  <a:pt x="38140" y="353973"/>
                  <a:pt x="16543" y="387178"/>
                  <a:pt x="16543" y="387178"/>
                </a:cubicBezTo>
                <a:cubicBezTo>
                  <a:pt x="11051" y="403654"/>
                  <a:pt x="-1015" y="419272"/>
                  <a:pt x="68" y="436605"/>
                </a:cubicBezTo>
                <a:cubicBezTo>
                  <a:pt x="1656" y="462019"/>
                  <a:pt x="-477" y="555973"/>
                  <a:pt x="16543" y="601362"/>
                </a:cubicBezTo>
                <a:cubicBezTo>
                  <a:pt x="27397" y="630307"/>
                  <a:pt x="49551" y="659112"/>
                  <a:pt x="65970" y="683740"/>
                </a:cubicBezTo>
                <a:cubicBezTo>
                  <a:pt x="65971" y="683741"/>
                  <a:pt x="98920" y="733166"/>
                  <a:pt x="98922" y="733167"/>
                </a:cubicBezTo>
                <a:cubicBezTo>
                  <a:pt x="107160" y="738659"/>
                  <a:pt x="116235" y="743065"/>
                  <a:pt x="123635" y="749643"/>
                </a:cubicBezTo>
                <a:cubicBezTo>
                  <a:pt x="141050" y="765123"/>
                  <a:pt x="153675" y="786146"/>
                  <a:pt x="173062" y="799070"/>
                </a:cubicBezTo>
                <a:cubicBezTo>
                  <a:pt x="181300" y="804562"/>
                  <a:pt x="190170" y="809207"/>
                  <a:pt x="197776" y="815545"/>
                </a:cubicBezTo>
                <a:cubicBezTo>
                  <a:pt x="206726" y="823003"/>
                  <a:pt x="212796" y="833797"/>
                  <a:pt x="222489" y="840259"/>
                </a:cubicBezTo>
                <a:cubicBezTo>
                  <a:pt x="229714" y="845076"/>
                  <a:pt x="239436" y="844614"/>
                  <a:pt x="247203" y="848497"/>
                </a:cubicBezTo>
                <a:cubicBezTo>
                  <a:pt x="311081" y="880435"/>
                  <a:pt x="234510" y="852503"/>
                  <a:pt x="296630" y="873210"/>
                </a:cubicBezTo>
                <a:cubicBezTo>
                  <a:pt x="313106" y="884194"/>
                  <a:pt x="326847" y="901360"/>
                  <a:pt x="346057" y="906162"/>
                </a:cubicBezTo>
                <a:cubicBezTo>
                  <a:pt x="368025" y="911654"/>
                  <a:pt x="390478" y="915476"/>
                  <a:pt x="411960" y="922637"/>
                </a:cubicBezTo>
                <a:cubicBezTo>
                  <a:pt x="420198" y="925383"/>
                  <a:pt x="428249" y="928769"/>
                  <a:pt x="436673" y="930875"/>
                </a:cubicBezTo>
                <a:lnTo>
                  <a:pt x="502576" y="947351"/>
                </a:lnTo>
                <a:lnTo>
                  <a:pt x="692046" y="939113"/>
                </a:lnTo>
                <a:cubicBezTo>
                  <a:pt x="716863" y="937562"/>
                  <a:pt x="741958" y="936466"/>
                  <a:pt x="766187" y="930875"/>
                </a:cubicBezTo>
                <a:cubicBezTo>
                  <a:pt x="778153" y="928114"/>
                  <a:pt x="787488" y="918283"/>
                  <a:pt x="799138" y="914400"/>
                </a:cubicBezTo>
                <a:cubicBezTo>
                  <a:pt x="830086" y="904084"/>
                  <a:pt x="860870" y="908942"/>
                  <a:pt x="889754" y="889686"/>
                </a:cubicBezTo>
                <a:cubicBezTo>
                  <a:pt x="923888" y="866930"/>
                  <a:pt x="904863" y="875611"/>
                  <a:pt x="947419" y="864972"/>
                </a:cubicBezTo>
                <a:cubicBezTo>
                  <a:pt x="963895" y="853988"/>
                  <a:pt x="978461" y="839375"/>
                  <a:pt x="996846" y="832021"/>
                </a:cubicBezTo>
                <a:cubicBezTo>
                  <a:pt x="1010576" y="826529"/>
                  <a:pt x="1025053" y="822626"/>
                  <a:pt x="1038035" y="815545"/>
                </a:cubicBezTo>
                <a:cubicBezTo>
                  <a:pt x="1055418" y="806063"/>
                  <a:pt x="1070986" y="793578"/>
                  <a:pt x="1087462" y="782594"/>
                </a:cubicBezTo>
                <a:cubicBezTo>
                  <a:pt x="1095700" y="777102"/>
                  <a:pt x="1103320" y="770546"/>
                  <a:pt x="1112176" y="766118"/>
                </a:cubicBezTo>
                <a:cubicBezTo>
                  <a:pt x="1162842" y="740786"/>
                  <a:pt x="1134903" y="756458"/>
                  <a:pt x="1194554" y="716691"/>
                </a:cubicBezTo>
                <a:cubicBezTo>
                  <a:pt x="1194562" y="716686"/>
                  <a:pt x="1243974" y="683747"/>
                  <a:pt x="1243981" y="683740"/>
                </a:cubicBezTo>
                <a:cubicBezTo>
                  <a:pt x="1252219" y="675502"/>
                  <a:pt x="1261237" y="667977"/>
                  <a:pt x="1268695" y="659027"/>
                </a:cubicBezTo>
                <a:cubicBezTo>
                  <a:pt x="1275033" y="651421"/>
                  <a:pt x="1278169" y="641314"/>
                  <a:pt x="1285170" y="634313"/>
                </a:cubicBezTo>
                <a:cubicBezTo>
                  <a:pt x="1292171" y="627312"/>
                  <a:pt x="1301646" y="623329"/>
                  <a:pt x="1309884" y="617837"/>
                </a:cubicBezTo>
                <a:cubicBezTo>
                  <a:pt x="1315376" y="609599"/>
                  <a:pt x="1319782" y="600524"/>
                  <a:pt x="1326360" y="593124"/>
                </a:cubicBezTo>
                <a:cubicBezTo>
                  <a:pt x="1341840" y="575709"/>
                  <a:pt x="1362863" y="563084"/>
                  <a:pt x="1375787" y="543697"/>
                </a:cubicBezTo>
                <a:cubicBezTo>
                  <a:pt x="1414614" y="485454"/>
                  <a:pt x="1365886" y="557558"/>
                  <a:pt x="1416976" y="486032"/>
                </a:cubicBezTo>
                <a:cubicBezTo>
                  <a:pt x="1422731" y="477975"/>
                  <a:pt x="1426450" y="468319"/>
                  <a:pt x="1433451" y="461318"/>
                </a:cubicBezTo>
                <a:cubicBezTo>
                  <a:pt x="1440452" y="454317"/>
                  <a:pt x="1449927" y="450335"/>
                  <a:pt x="1458165" y="444843"/>
                </a:cubicBezTo>
                <a:cubicBezTo>
                  <a:pt x="1466421" y="420075"/>
                  <a:pt x="1465135" y="416707"/>
                  <a:pt x="1482878" y="395416"/>
                </a:cubicBezTo>
                <a:cubicBezTo>
                  <a:pt x="1506572" y="366983"/>
                  <a:pt x="1526661" y="362918"/>
                  <a:pt x="1540543" y="321275"/>
                </a:cubicBezTo>
                <a:cubicBezTo>
                  <a:pt x="1543289" y="313037"/>
                  <a:pt x="1544564" y="304153"/>
                  <a:pt x="1548781" y="296562"/>
                </a:cubicBezTo>
                <a:cubicBezTo>
                  <a:pt x="1558398" y="279253"/>
                  <a:pt x="1581733" y="247135"/>
                  <a:pt x="1581733" y="247135"/>
                </a:cubicBezTo>
                <a:cubicBezTo>
                  <a:pt x="1600813" y="189893"/>
                  <a:pt x="1607819" y="193588"/>
                  <a:pt x="1598208" y="164756"/>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reeform 4"/>
          <p:cNvSpPr/>
          <p:nvPr/>
        </p:nvSpPr>
        <p:spPr>
          <a:xfrm>
            <a:off x="6178378" y="3031524"/>
            <a:ext cx="980303" cy="343585"/>
          </a:xfrm>
          <a:custGeom>
            <a:avLst/>
            <a:gdLst>
              <a:gd name="connsiteX0" fmla="*/ 955590 w 980303"/>
              <a:gd name="connsiteY0" fmla="*/ 24714 h 343585"/>
              <a:gd name="connsiteX1" fmla="*/ 617838 w 980303"/>
              <a:gd name="connsiteY1" fmla="*/ 0 h 343585"/>
              <a:gd name="connsiteX2" fmla="*/ 156519 w 980303"/>
              <a:gd name="connsiteY2" fmla="*/ 8238 h 343585"/>
              <a:gd name="connsiteX3" fmla="*/ 98854 w 980303"/>
              <a:gd name="connsiteY3" fmla="*/ 24714 h 343585"/>
              <a:gd name="connsiteX4" fmla="*/ 74141 w 980303"/>
              <a:gd name="connsiteY4" fmla="*/ 41190 h 343585"/>
              <a:gd name="connsiteX5" fmla="*/ 32952 w 980303"/>
              <a:gd name="connsiteY5" fmla="*/ 90617 h 343585"/>
              <a:gd name="connsiteX6" fmla="*/ 24714 w 980303"/>
              <a:gd name="connsiteY6" fmla="*/ 115330 h 343585"/>
              <a:gd name="connsiteX7" fmla="*/ 0 w 980303"/>
              <a:gd name="connsiteY7" fmla="*/ 164757 h 343585"/>
              <a:gd name="connsiteX8" fmla="*/ 8238 w 980303"/>
              <a:gd name="connsiteY8" fmla="*/ 230660 h 343585"/>
              <a:gd name="connsiteX9" fmla="*/ 74141 w 980303"/>
              <a:gd name="connsiteY9" fmla="*/ 288325 h 343585"/>
              <a:gd name="connsiteX10" fmla="*/ 98854 w 980303"/>
              <a:gd name="connsiteY10" fmla="*/ 304800 h 343585"/>
              <a:gd name="connsiteX11" fmla="*/ 148281 w 980303"/>
              <a:gd name="connsiteY11" fmla="*/ 321276 h 343585"/>
              <a:gd name="connsiteX12" fmla="*/ 510746 w 980303"/>
              <a:gd name="connsiteY12" fmla="*/ 337752 h 343585"/>
              <a:gd name="connsiteX13" fmla="*/ 815546 w 980303"/>
              <a:gd name="connsiteY13" fmla="*/ 329514 h 343585"/>
              <a:gd name="connsiteX14" fmla="*/ 848498 w 980303"/>
              <a:gd name="connsiteY14" fmla="*/ 321276 h 343585"/>
              <a:gd name="connsiteX15" fmla="*/ 897925 w 980303"/>
              <a:gd name="connsiteY15" fmla="*/ 304800 h 343585"/>
              <a:gd name="connsiteX16" fmla="*/ 947352 w 980303"/>
              <a:gd name="connsiteY16" fmla="*/ 280087 h 343585"/>
              <a:gd name="connsiteX17" fmla="*/ 963827 w 980303"/>
              <a:gd name="connsiteY17" fmla="*/ 255373 h 343585"/>
              <a:gd name="connsiteX18" fmla="*/ 980303 w 980303"/>
              <a:gd name="connsiteY18" fmla="*/ 205946 h 343585"/>
              <a:gd name="connsiteX19" fmla="*/ 972065 w 980303"/>
              <a:gd name="connsiteY19" fmla="*/ 115330 h 343585"/>
              <a:gd name="connsiteX20" fmla="*/ 955590 w 980303"/>
              <a:gd name="connsiteY20" fmla="*/ 65903 h 343585"/>
              <a:gd name="connsiteX21" fmla="*/ 955590 w 980303"/>
              <a:gd name="connsiteY21" fmla="*/ 24714 h 343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980303" h="343585">
                <a:moveTo>
                  <a:pt x="955590" y="24714"/>
                </a:moveTo>
                <a:cubicBezTo>
                  <a:pt x="899298" y="13730"/>
                  <a:pt x="897321" y="0"/>
                  <a:pt x="617838" y="0"/>
                </a:cubicBezTo>
                <a:cubicBezTo>
                  <a:pt x="464040" y="0"/>
                  <a:pt x="310292" y="5492"/>
                  <a:pt x="156519" y="8238"/>
                </a:cubicBezTo>
                <a:cubicBezTo>
                  <a:pt x="145963" y="10877"/>
                  <a:pt x="110671" y="18805"/>
                  <a:pt x="98854" y="24714"/>
                </a:cubicBezTo>
                <a:cubicBezTo>
                  <a:pt x="89999" y="29142"/>
                  <a:pt x="81747" y="34852"/>
                  <a:pt x="74141" y="41190"/>
                </a:cubicBezTo>
                <a:cubicBezTo>
                  <a:pt x="58521" y="54207"/>
                  <a:pt x="42211" y="72099"/>
                  <a:pt x="32952" y="90617"/>
                </a:cubicBezTo>
                <a:cubicBezTo>
                  <a:pt x="29069" y="98384"/>
                  <a:pt x="28597" y="107563"/>
                  <a:pt x="24714" y="115330"/>
                </a:cubicBezTo>
                <a:cubicBezTo>
                  <a:pt x="-7225" y="179207"/>
                  <a:pt x="20706" y="102641"/>
                  <a:pt x="0" y="164757"/>
                </a:cubicBezTo>
                <a:cubicBezTo>
                  <a:pt x="2746" y="186725"/>
                  <a:pt x="2413" y="209301"/>
                  <a:pt x="8238" y="230660"/>
                </a:cubicBezTo>
                <a:cubicBezTo>
                  <a:pt x="15865" y="258626"/>
                  <a:pt x="56142" y="276326"/>
                  <a:pt x="74141" y="288325"/>
                </a:cubicBezTo>
                <a:cubicBezTo>
                  <a:pt x="82379" y="293817"/>
                  <a:pt x="89462" y="301669"/>
                  <a:pt x="98854" y="304800"/>
                </a:cubicBezTo>
                <a:lnTo>
                  <a:pt x="148281" y="321276"/>
                </a:lnTo>
                <a:cubicBezTo>
                  <a:pt x="279831" y="365127"/>
                  <a:pt x="164339" y="329303"/>
                  <a:pt x="510746" y="337752"/>
                </a:cubicBezTo>
                <a:cubicBezTo>
                  <a:pt x="612346" y="335006"/>
                  <a:pt x="714030" y="334466"/>
                  <a:pt x="815546" y="329514"/>
                </a:cubicBezTo>
                <a:cubicBezTo>
                  <a:pt x="826855" y="328962"/>
                  <a:pt x="837653" y="324529"/>
                  <a:pt x="848498" y="321276"/>
                </a:cubicBezTo>
                <a:cubicBezTo>
                  <a:pt x="865132" y="316286"/>
                  <a:pt x="883475" y="314433"/>
                  <a:pt x="897925" y="304800"/>
                </a:cubicBezTo>
                <a:cubicBezTo>
                  <a:pt x="929863" y="283508"/>
                  <a:pt x="913246" y="291456"/>
                  <a:pt x="947352" y="280087"/>
                </a:cubicBezTo>
                <a:cubicBezTo>
                  <a:pt x="952844" y="271849"/>
                  <a:pt x="959806" y="264420"/>
                  <a:pt x="963827" y="255373"/>
                </a:cubicBezTo>
                <a:cubicBezTo>
                  <a:pt x="970880" y="239503"/>
                  <a:pt x="980303" y="205946"/>
                  <a:pt x="980303" y="205946"/>
                </a:cubicBezTo>
                <a:cubicBezTo>
                  <a:pt x="977557" y="175741"/>
                  <a:pt x="977336" y="145198"/>
                  <a:pt x="972065" y="115330"/>
                </a:cubicBezTo>
                <a:cubicBezTo>
                  <a:pt x="969047" y="98227"/>
                  <a:pt x="965224" y="80353"/>
                  <a:pt x="955590" y="65903"/>
                </a:cubicBezTo>
                <a:cubicBezTo>
                  <a:pt x="937591" y="38905"/>
                  <a:pt x="1011882" y="35698"/>
                  <a:pt x="955590" y="24714"/>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457200" y="639763"/>
            <a:ext cx="8229600" cy="655637"/>
          </a:xfrm>
        </p:spPr>
        <p:txBody>
          <a:bodyPr/>
          <a:lstStyle/>
          <a:p>
            <a:pPr>
              <a:defRPr/>
            </a:pPr>
            <a:r>
              <a:rPr lang="en-US" dirty="0" smtClean="0"/>
              <a:t>Quantifying Noise Power</a:t>
            </a:r>
            <a:endParaRPr lang="en-US" dirty="0"/>
          </a:p>
        </p:txBody>
      </p:sp>
      <p:cxnSp>
        <p:nvCxnSpPr>
          <p:cNvPr id="9" name="Straight Connector 8"/>
          <p:cNvCxnSpPr/>
          <p:nvPr/>
        </p:nvCxnSpPr>
        <p:spPr>
          <a:xfrm>
            <a:off x="990600" y="3808413"/>
            <a:ext cx="2438400" cy="0"/>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10" name="Freeform 9"/>
          <p:cNvSpPr/>
          <p:nvPr/>
        </p:nvSpPr>
        <p:spPr>
          <a:xfrm>
            <a:off x="1116013" y="3313113"/>
            <a:ext cx="2220912" cy="1031875"/>
          </a:xfrm>
          <a:custGeom>
            <a:avLst/>
            <a:gdLst>
              <a:gd name="connsiteX0" fmla="*/ 0 w 2108887"/>
              <a:gd name="connsiteY0" fmla="*/ 551935 h 1030977"/>
              <a:gd name="connsiteX1" fmla="*/ 8238 w 2108887"/>
              <a:gd name="connsiteY1" fmla="*/ 477794 h 1030977"/>
              <a:gd name="connsiteX2" fmla="*/ 16476 w 2108887"/>
              <a:gd name="connsiteY2" fmla="*/ 502508 h 1030977"/>
              <a:gd name="connsiteX3" fmla="*/ 24714 w 2108887"/>
              <a:gd name="connsiteY3" fmla="*/ 551935 h 1030977"/>
              <a:gd name="connsiteX4" fmla="*/ 49427 w 2108887"/>
              <a:gd name="connsiteY4" fmla="*/ 518984 h 1030977"/>
              <a:gd name="connsiteX5" fmla="*/ 57665 w 2108887"/>
              <a:gd name="connsiteY5" fmla="*/ 494270 h 1030977"/>
              <a:gd name="connsiteX6" fmla="*/ 74141 w 2108887"/>
              <a:gd name="connsiteY6" fmla="*/ 469556 h 1030977"/>
              <a:gd name="connsiteX7" fmla="*/ 90616 w 2108887"/>
              <a:gd name="connsiteY7" fmla="*/ 494270 h 1030977"/>
              <a:gd name="connsiteX8" fmla="*/ 140043 w 2108887"/>
              <a:gd name="connsiteY8" fmla="*/ 420129 h 1030977"/>
              <a:gd name="connsiteX9" fmla="*/ 148281 w 2108887"/>
              <a:gd name="connsiteY9" fmla="*/ 453081 h 1030977"/>
              <a:gd name="connsiteX10" fmla="*/ 156519 w 2108887"/>
              <a:gd name="connsiteY10" fmla="*/ 510746 h 1030977"/>
              <a:gd name="connsiteX11" fmla="*/ 181232 w 2108887"/>
              <a:gd name="connsiteY11" fmla="*/ 494270 h 1030977"/>
              <a:gd name="connsiteX12" fmla="*/ 214184 w 2108887"/>
              <a:gd name="connsiteY12" fmla="*/ 436605 h 1030977"/>
              <a:gd name="connsiteX13" fmla="*/ 222422 w 2108887"/>
              <a:gd name="connsiteY13" fmla="*/ 411892 h 1030977"/>
              <a:gd name="connsiteX14" fmla="*/ 238897 w 2108887"/>
              <a:gd name="connsiteY14" fmla="*/ 461319 h 1030977"/>
              <a:gd name="connsiteX15" fmla="*/ 247135 w 2108887"/>
              <a:gd name="connsiteY15" fmla="*/ 486032 h 1030977"/>
              <a:gd name="connsiteX16" fmla="*/ 263611 w 2108887"/>
              <a:gd name="connsiteY16" fmla="*/ 543697 h 1030977"/>
              <a:gd name="connsiteX17" fmla="*/ 288324 w 2108887"/>
              <a:gd name="connsiteY17" fmla="*/ 527221 h 1030977"/>
              <a:gd name="connsiteX18" fmla="*/ 296562 w 2108887"/>
              <a:gd name="connsiteY18" fmla="*/ 494270 h 1030977"/>
              <a:gd name="connsiteX19" fmla="*/ 329514 w 2108887"/>
              <a:gd name="connsiteY19" fmla="*/ 403654 h 1030977"/>
              <a:gd name="connsiteX20" fmla="*/ 337751 w 2108887"/>
              <a:gd name="connsiteY20" fmla="*/ 370702 h 1030977"/>
              <a:gd name="connsiteX21" fmla="*/ 370703 w 2108887"/>
              <a:gd name="connsiteY21" fmla="*/ 280086 h 1030977"/>
              <a:gd name="connsiteX22" fmla="*/ 395416 w 2108887"/>
              <a:gd name="connsiteY22" fmla="*/ 172994 h 1030977"/>
              <a:gd name="connsiteX23" fmla="*/ 411892 w 2108887"/>
              <a:gd name="connsiteY23" fmla="*/ 131805 h 1030977"/>
              <a:gd name="connsiteX24" fmla="*/ 436605 w 2108887"/>
              <a:gd name="connsiteY24" fmla="*/ 0 h 1030977"/>
              <a:gd name="connsiteX25" fmla="*/ 444843 w 2108887"/>
              <a:gd name="connsiteY25" fmla="*/ 1021492 h 1030977"/>
              <a:gd name="connsiteX26" fmla="*/ 461319 w 2108887"/>
              <a:gd name="connsiteY26" fmla="*/ 881448 h 1030977"/>
              <a:gd name="connsiteX27" fmla="*/ 469557 w 2108887"/>
              <a:gd name="connsiteY27" fmla="*/ 832021 h 1030977"/>
              <a:gd name="connsiteX28" fmla="*/ 494270 w 2108887"/>
              <a:gd name="connsiteY28" fmla="*/ 650789 h 1030977"/>
              <a:gd name="connsiteX29" fmla="*/ 527222 w 2108887"/>
              <a:gd name="connsiteY29" fmla="*/ 535459 h 1030977"/>
              <a:gd name="connsiteX30" fmla="*/ 535459 w 2108887"/>
              <a:gd name="connsiteY30" fmla="*/ 453081 h 1030977"/>
              <a:gd name="connsiteX31" fmla="*/ 543697 w 2108887"/>
              <a:gd name="connsiteY31" fmla="*/ 428367 h 1030977"/>
              <a:gd name="connsiteX32" fmla="*/ 551935 w 2108887"/>
              <a:gd name="connsiteY32" fmla="*/ 518984 h 1030977"/>
              <a:gd name="connsiteX33" fmla="*/ 560173 w 2108887"/>
              <a:gd name="connsiteY33" fmla="*/ 584886 h 1030977"/>
              <a:gd name="connsiteX34" fmla="*/ 576649 w 2108887"/>
              <a:gd name="connsiteY34" fmla="*/ 535459 h 1030977"/>
              <a:gd name="connsiteX35" fmla="*/ 584887 w 2108887"/>
              <a:gd name="connsiteY35" fmla="*/ 502508 h 1030977"/>
              <a:gd name="connsiteX36" fmla="*/ 601362 w 2108887"/>
              <a:gd name="connsiteY36" fmla="*/ 469556 h 1030977"/>
              <a:gd name="connsiteX37" fmla="*/ 609600 w 2108887"/>
              <a:gd name="connsiteY37" fmla="*/ 444843 h 1030977"/>
              <a:gd name="connsiteX38" fmla="*/ 617838 w 2108887"/>
              <a:gd name="connsiteY38" fmla="*/ 469556 h 1030977"/>
              <a:gd name="connsiteX39" fmla="*/ 626076 w 2108887"/>
              <a:gd name="connsiteY39" fmla="*/ 502508 h 1030977"/>
              <a:gd name="connsiteX40" fmla="*/ 634314 w 2108887"/>
              <a:gd name="connsiteY40" fmla="*/ 477794 h 1030977"/>
              <a:gd name="connsiteX41" fmla="*/ 650789 w 2108887"/>
              <a:gd name="connsiteY41" fmla="*/ 502508 h 1030977"/>
              <a:gd name="connsiteX42" fmla="*/ 659027 w 2108887"/>
              <a:gd name="connsiteY42" fmla="*/ 527221 h 1030977"/>
              <a:gd name="connsiteX43" fmla="*/ 667265 w 2108887"/>
              <a:gd name="connsiteY43" fmla="*/ 502508 h 1030977"/>
              <a:gd name="connsiteX44" fmla="*/ 683741 w 2108887"/>
              <a:gd name="connsiteY44" fmla="*/ 477794 h 1030977"/>
              <a:gd name="connsiteX45" fmla="*/ 691978 w 2108887"/>
              <a:gd name="connsiteY45" fmla="*/ 453081 h 1030977"/>
              <a:gd name="connsiteX46" fmla="*/ 700216 w 2108887"/>
              <a:gd name="connsiteY46" fmla="*/ 477794 h 1030977"/>
              <a:gd name="connsiteX47" fmla="*/ 708454 w 2108887"/>
              <a:gd name="connsiteY47" fmla="*/ 510746 h 1030977"/>
              <a:gd name="connsiteX48" fmla="*/ 724930 w 2108887"/>
              <a:gd name="connsiteY48" fmla="*/ 486032 h 1030977"/>
              <a:gd name="connsiteX49" fmla="*/ 741405 w 2108887"/>
              <a:gd name="connsiteY49" fmla="*/ 502508 h 1030977"/>
              <a:gd name="connsiteX50" fmla="*/ 766119 w 2108887"/>
              <a:gd name="connsiteY50" fmla="*/ 477794 h 1030977"/>
              <a:gd name="connsiteX51" fmla="*/ 774357 w 2108887"/>
              <a:gd name="connsiteY51" fmla="*/ 510746 h 1030977"/>
              <a:gd name="connsiteX52" fmla="*/ 782595 w 2108887"/>
              <a:gd name="connsiteY52" fmla="*/ 486032 h 1030977"/>
              <a:gd name="connsiteX53" fmla="*/ 799070 w 2108887"/>
              <a:gd name="connsiteY53" fmla="*/ 535459 h 1030977"/>
              <a:gd name="connsiteX54" fmla="*/ 815546 w 2108887"/>
              <a:gd name="connsiteY54" fmla="*/ 510746 h 1030977"/>
              <a:gd name="connsiteX55" fmla="*/ 823784 w 2108887"/>
              <a:gd name="connsiteY55" fmla="*/ 486032 h 1030977"/>
              <a:gd name="connsiteX56" fmla="*/ 848497 w 2108887"/>
              <a:gd name="connsiteY56" fmla="*/ 411892 h 1030977"/>
              <a:gd name="connsiteX57" fmla="*/ 873211 w 2108887"/>
              <a:gd name="connsiteY57" fmla="*/ 469556 h 1030977"/>
              <a:gd name="connsiteX58" fmla="*/ 897924 w 2108887"/>
              <a:gd name="connsiteY58" fmla="*/ 543697 h 1030977"/>
              <a:gd name="connsiteX59" fmla="*/ 914400 w 2108887"/>
              <a:gd name="connsiteY59" fmla="*/ 510746 h 1030977"/>
              <a:gd name="connsiteX60" fmla="*/ 930876 w 2108887"/>
              <a:gd name="connsiteY60" fmla="*/ 461319 h 1030977"/>
              <a:gd name="connsiteX61" fmla="*/ 947351 w 2108887"/>
              <a:gd name="connsiteY61" fmla="*/ 486032 h 1030977"/>
              <a:gd name="connsiteX62" fmla="*/ 955589 w 2108887"/>
              <a:gd name="connsiteY62" fmla="*/ 527221 h 1030977"/>
              <a:gd name="connsiteX63" fmla="*/ 963827 w 2108887"/>
              <a:gd name="connsiteY63" fmla="*/ 551935 h 1030977"/>
              <a:gd name="connsiteX64" fmla="*/ 972065 w 2108887"/>
              <a:gd name="connsiteY64" fmla="*/ 494270 h 1030977"/>
              <a:gd name="connsiteX65" fmla="*/ 988541 w 2108887"/>
              <a:gd name="connsiteY65" fmla="*/ 543697 h 1030977"/>
              <a:gd name="connsiteX66" fmla="*/ 996778 w 2108887"/>
              <a:gd name="connsiteY66" fmla="*/ 494270 h 1030977"/>
              <a:gd name="connsiteX67" fmla="*/ 1005016 w 2108887"/>
              <a:gd name="connsiteY67" fmla="*/ 527221 h 1030977"/>
              <a:gd name="connsiteX68" fmla="*/ 1021492 w 2108887"/>
              <a:gd name="connsiteY68" fmla="*/ 502508 h 1030977"/>
              <a:gd name="connsiteX69" fmla="*/ 1037968 w 2108887"/>
              <a:gd name="connsiteY69" fmla="*/ 518984 h 1030977"/>
              <a:gd name="connsiteX70" fmla="*/ 1054443 w 2108887"/>
              <a:gd name="connsiteY70" fmla="*/ 551935 h 1030977"/>
              <a:gd name="connsiteX71" fmla="*/ 1062681 w 2108887"/>
              <a:gd name="connsiteY71" fmla="*/ 576648 h 1030977"/>
              <a:gd name="connsiteX72" fmla="*/ 1095632 w 2108887"/>
              <a:gd name="connsiteY72" fmla="*/ 510746 h 1030977"/>
              <a:gd name="connsiteX73" fmla="*/ 1112108 w 2108887"/>
              <a:gd name="connsiteY73" fmla="*/ 477794 h 1030977"/>
              <a:gd name="connsiteX74" fmla="*/ 1120346 w 2108887"/>
              <a:gd name="connsiteY74" fmla="*/ 453081 h 1030977"/>
              <a:gd name="connsiteX75" fmla="*/ 1128584 w 2108887"/>
              <a:gd name="connsiteY75" fmla="*/ 477794 h 1030977"/>
              <a:gd name="connsiteX76" fmla="*/ 1145059 w 2108887"/>
              <a:gd name="connsiteY76" fmla="*/ 518984 h 1030977"/>
              <a:gd name="connsiteX77" fmla="*/ 1153297 w 2108887"/>
              <a:gd name="connsiteY77" fmla="*/ 560173 h 1030977"/>
              <a:gd name="connsiteX78" fmla="*/ 1169773 w 2108887"/>
              <a:gd name="connsiteY78" fmla="*/ 527221 h 1030977"/>
              <a:gd name="connsiteX79" fmla="*/ 1202724 w 2108887"/>
              <a:gd name="connsiteY79" fmla="*/ 453081 h 1030977"/>
              <a:gd name="connsiteX80" fmla="*/ 1210962 w 2108887"/>
              <a:gd name="connsiteY80" fmla="*/ 510746 h 1030977"/>
              <a:gd name="connsiteX81" fmla="*/ 1219200 w 2108887"/>
              <a:gd name="connsiteY81" fmla="*/ 551935 h 1030977"/>
              <a:gd name="connsiteX82" fmla="*/ 1235676 w 2108887"/>
              <a:gd name="connsiteY82" fmla="*/ 527221 h 1030977"/>
              <a:gd name="connsiteX83" fmla="*/ 1260389 w 2108887"/>
              <a:gd name="connsiteY83" fmla="*/ 461319 h 1030977"/>
              <a:gd name="connsiteX84" fmla="*/ 1276865 w 2108887"/>
              <a:gd name="connsiteY84" fmla="*/ 428367 h 1030977"/>
              <a:gd name="connsiteX85" fmla="*/ 1285103 w 2108887"/>
              <a:gd name="connsiteY85" fmla="*/ 486032 h 1030977"/>
              <a:gd name="connsiteX86" fmla="*/ 1293341 w 2108887"/>
              <a:gd name="connsiteY86" fmla="*/ 453081 h 1030977"/>
              <a:gd name="connsiteX87" fmla="*/ 1301578 w 2108887"/>
              <a:gd name="connsiteY87" fmla="*/ 477794 h 1030977"/>
              <a:gd name="connsiteX88" fmla="*/ 1309816 w 2108887"/>
              <a:gd name="connsiteY88" fmla="*/ 518984 h 1030977"/>
              <a:gd name="connsiteX89" fmla="*/ 1342768 w 2108887"/>
              <a:gd name="connsiteY89" fmla="*/ 617838 h 1030977"/>
              <a:gd name="connsiteX90" fmla="*/ 1383957 w 2108887"/>
              <a:gd name="connsiteY90" fmla="*/ 535459 h 1030977"/>
              <a:gd name="connsiteX91" fmla="*/ 1408670 w 2108887"/>
              <a:gd name="connsiteY91" fmla="*/ 551935 h 1030977"/>
              <a:gd name="connsiteX92" fmla="*/ 1425146 w 2108887"/>
              <a:gd name="connsiteY92" fmla="*/ 518984 h 1030977"/>
              <a:gd name="connsiteX93" fmla="*/ 1441622 w 2108887"/>
              <a:gd name="connsiteY93" fmla="*/ 477794 h 1030977"/>
              <a:gd name="connsiteX94" fmla="*/ 1458097 w 2108887"/>
              <a:gd name="connsiteY94" fmla="*/ 510746 h 1030977"/>
              <a:gd name="connsiteX95" fmla="*/ 1482811 w 2108887"/>
              <a:gd name="connsiteY95" fmla="*/ 593124 h 1030977"/>
              <a:gd name="connsiteX96" fmla="*/ 1507524 w 2108887"/>
              <a:gd name="connsiteY96" fmla="*/ 527221 h 1030977"/>
              <a:gd name="connsiteX97" fmla="*/ 1524000 w 2108887"/>
              <a:gd name="connsiteY97" fmla="*/ 477794 h 1030977"/>
              <a:gd name="connsiteX98" fmla="*/ 1532238 w 2108887"/>
              <a:gd name="connsiteY98" fmla="*/ 453081 h 1030977"/>
              <a:gd name="connsiteX99" fmla="*/ 1540476 w 2108887"/>
              <a:gd name="connsiteY99" fmla="*/ 477794 h 1030977"/>
              <a:gd name="connsiteX100" fmla="*/ 1556951 w 2108887"/>
              <a:gd name="connsiteY100" fmla="*/ 535459 h 1030977"/>
              <a:gd name="connsiteX101" fmla="*/ 1581665 w 2108887"/>
              <a:gd name="connsiteY101" fmla="*/ 527221 h 1030977"/>
              <a:gd name="connsiteX102" fmla="*/ 1631092 w 2108887"/>
              <a:gd name="connsiteY102" fmla="*/ 527221 h 1030977"/>
              <a:gd name="connsiteX103" fmla="*/ 1647568 w 2108887"/>
              <a:gd name="connsiteY103" fmla="*/ 494270 h 1030977"/>
              <a:gd name="connsiteX104" fmla="*/ 1655805 w 2108887"/>
              <a:gd name="connsiteY104" fmla="*/ 461319 h 1030977"/>
              <a:gd name="connsiteX105" fmla="*/ 1664043 w 2108887"/>
              <a:gd name="connsiteY105" fmla="*/ 436605 h 1030977"/>
              <a:gd name="connsiteX106" fmla="*/ 1696995 w 2108887"/>
              <a:gd name="connsiteY106" fmla="*/ 362465 h 1030977"/>
              <a:gd name="connsiteX107" fmla="*/ 1713470 w 2108887"/>
              <a:gd name="connsiteY107" fmla="*/ 428367 h 1030977"/>
              <a:gd name="connsiteX108" fmla="*/ 1721708 w 2108887"/>
              <a:gd name="connsiteY108" fmla="*/ 453081 h 1030977"/>
              <a:gd name="connsiteX109" fmla="*/ 1738184 w 2108887"/>
              <a:gd name="connsiteY109" fmla="*/ 518984 h 1030977"/>
              <a:gd name="connsiteX110" fmla="*/ 1746422 w 2108887"/>
              <a:gd name="connsiteY110" fmla="*/ 494270 h 1030977"/>
              <a:gd name="connsiteX111" fmla="*/ 1754659 w 2108887"/>
              <a:gd name="connsiteY111" fmla="*/ 444843 h 1030977"/>
              <a:gd name="connsiteX112" fmla="*/ 1771135 w 2108887"/>
              <a:gd name="connsiteY112" fmla="*/ 477794 h 1030977"/>
              <a:gd name="connsiteX113" fmla="*/ 1779373 w 2108887"/>
              <a:gd name="connsiteY113" fmla="*/ 576648 h 1030977"/>
              <a:gd name="connsiteX114" fmla="*/ 1795849 w 2108887"/>
              <a:gd name="connsiteY114" fmla="*/ 617838 h 1030977"/>
              <a:gd name="connsiteX115" fmla="*/ 1812324 w 2108887"/>
              <a:gd name="connsiteY115" fmla="*/ 568411 h 1030977"/>
              <a:gd name="connsiteX116" fmla="*/ 1820562 w 2108887"/>
              <a:gd name="connsiteY116" fmla="*/ 543697 h 1030977"/>
              <a:gd name="connsiteX117" fmla="*/ 1837038 w 2108887"/>
              <a:gd name="connsiteY117" fmla="*/ 568411 h 1030977"/>
              <a:gd name="connsiteX118" fmla="*/ 1869989 w 2108887"/>
              <a:gd name="connsiteY118" fmla="*/ 551935 h 1030977"/>
              <a:gd name="connsiteX119" fmla="*/ 1886465 w 2108887"/>
              <a:gd name="connsiteY119" fmla="*/ 518984 h 1030977"/>
              <a:gd name="connsiteX120" fmla="*/ 1894703 w 2108887"/>
              <a:gd name="connsiteY120" fmla="*/ 543697 h 1030977"/>
              <a:gd name="connsiteX121" fmla="*/ 1911178 w 2108887"/>
              <a:gd name="connsiteY121" fmla="*/ 601362 h 1030977"/>
              <a:gd name="connsiteX122" fmla="*/ 1919416 w 2108887"/>
              <a:gd name="connsiteY122" fmla="*/ 568411 h 1030977"/>
              <a:gd name="connsiteX123" fmla="*/ 1927654 w 2108887"/>
              <a:gd name="connsiteY123" fmla="*/ 518984 h 1030977"/>
              <a:gd name="connsiteX124" fmla="*/ 1935892 w 2108887"/>
              <a:gd name="connsiteY124" fmla="*/ 477794 h 1030977"/>
              <a:gd name="connsiteX125" fmla="*/ 1952368 w 2108887"/>
              <a:gd name="connsiteY125" fmla="*/ 502508 h 1030977"/>
              <a:gd name="connsiteX126" fmla="*/ 1960605 w 2108887"/>
              <a:gd name="connsiteY126" fmla="*/ 527221 h 1030977"/>
              <a:gd name="connsiteX127" fmla="*/ 1985319 w 2108887"/>
              <a:gd name="connsiteY127" fmla="*/ 535459 h 1030977"/>
              <a:gd name="connsiteX128" fmla="*/ 1993557 w 2108887"/>
              <a:gd name="connsiteY128" fmla="*/ 486032 h 1030977"/>
              <a:gd name="connsiteX129" fmla="*/ 2001795 w 2108887"/>
              <a:gd name="connsiteY129" fmla="*/ 461319 h 1030977"/>
              <a:gd name="connsiteX130" fmla="*/ 2018270 w 2108887"/>
              <a:gd name="connsiteY130" fmla="*/ 486032 h 1030977"/>
              <a:gd name="connsiteX131" fmla="*/ 2026508 w 2108887"/>
              <a:gd name="connsiteY131" fmla="*/ 518984 h 1030977"/>
              <a:gd name="connsiteX132" fmla="*/ 2034746 w 2108887"/>
              <a:gd name="connsiteY132" fmla="*/ 543697 h 1030977"/>
              <a:gd name="connsiteX133" fmla="*/ 2042984 w 2108887"/>
              <a:gd name="connsiteY133" fmla="*/ 494270 h 1030977"/>
              <a:gd name="connsiteX134" fmla="*/ 2059459 w 2108887"/>
              <a:gd name="connsiteY134" fmla="*/ 518984 h 1030977"/>
              <a:gd name="connsiteX135" fmla="*/ 2084173 w 2108887"/>
              <a:gd name="connsiteY135" fmla="*/ 510746 h 1030977"/>
              <a:gd name="connsiteX136" fmla="*/ 2108887 w 2108887"/>
              <a:gd name="connsiteY136" fmla="*/ 494270 h 10309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Lst>
            <a:rect l="l" t="t" r="r" b="b"/>
            <a:pathLst>
              <a:path w="2108887" h="1030977">
                <a:moveTo>
                  <a:pt x="0" y="551935"/>
                </a:moveTo>
                <a:cubicBezTo>
                  <a:pt x="2746" y="527221"/>
                  <a:pt x="375" y="501384"/>
                  <a:pt x="8238" y="477794"/>
                </a:cubicBezTo>
                <a:cubicBezTo>
                  <a:pt x="10984" y="469556"/>
                  <a:pt x="14592" y="494031"/>
                  <a:pt x="16476" y="502508"/>
                </a:cubicBezTo>
                <a:cubicBezTo>
                  <a:pt x="20099" y="518813"/>
                  <a:pt x="21968" y="535459"/>
                  <a:pt x="24714" y="551935"/>
                </a:cubicBezTo>
                <a:cubicBezTo>
                  <a:pt x="32952" y="540951"/>
                  <a:pt x="42615" y="530905"/>
                  <a:pt x="49427" y="518984"/>
                </a:cubicBezTo>
                <a:cubicBezTo>
                  <a:pt x="53735" y="511444"/>
                  <a:pt x="53782" y="502037"/>
                  <a:pt x="57665" y="494270"/>
                </a:cubicBezTo>
                <a:cubicBezTo>
                  <a:pt x="62093" y="485414"/>
                  <a:pt x="68649" y="477794"/>
                  <a:pt x="74141" y="469556"/>
                </a:cubicBezTo>
                <a:cubicBezTo>
                  <a:pt x="79633" y="477794"/>
                  <a:pt x="81223" y="497401"/>
                  <a:pt x="90616" y="494270"/>
                </a:cubicBezTo>
                <a:cubicBezTo>
                  <a:pt x="108899" y="488176"/>
                  <a:pt x="131309" y="437599"/>
                  <a:pt x="140043" y="420129"/>
                </a:cubicBezTo>
                <a:cubicBezTo>
                  <a:pt x="142789" y="431113"/>
                  <a:pt x="146256" y="441942"/>
                  <a:pt x="148281" y="453081"/>
                </a:cubicBezTo>
                <a:cubicBezTo>
                  <a:pt x="151754" y="472185"/>
                  <a:pt x="144389" y="495584"/>
                  <a:pt x="156519" y="510746"/>
                </a:cubicBezTo>
                <a:cubicBezTo>
                  <a:pt x="162704" y="518477"/>
                  <a:pt x="172994" y="499762"/>
                  <a:pt x="181232" y="494270"/>
                </a:cubicBezTo>
                <a:cubicBezTo>
                  <a:pt x="197778" y="469451"/>
                  <a:pt x="201642" y="465869"/>
                  <a:pt x="214184" y="436605"/>
                </a:cubicBezTo>
                <a:cubicBezTo>
                  <a:pt x="217605" y="428624"/>
                  <a:pt x="219676" y="420130"/>
                  <a:pt x="222422" y="411892"/>
                </a:cubicBezTo>
                <a:lnTo>
                  <a:pt x="238897" y="461319"/>
                </a:lnTo>
                <a:cubicBezTo>
                  <a:pt x="241643" y="469557"/>
                  <a:pt x="245029" y="477608"/>
                  <a:pt x="247135" y="486032"/>
                </a:cubicBezTo>
                <a:cubicBezTo>
                  <a:pt x="257479" y="527408"/>
                  <a:pt x="251793" y="508243"/>
                  <a:pt x="263611" y="543697"/>
                </a:cubicBezTo>
                <a:cubicBezTo>
                  <a:pt x="271849" y="538205"/>
                  <a:pt x="282832" y="535459"/>
                  <a:pt x="288324" y="527221"/>
                </a:cubicBezTo>
                <a:cubicBezTo>
                  <a:pt x="294604" y="517801"/>
                  <a:pt x="293452" y="505156"/>
                  <a:pt x="296562" y="494270"/>
                </a:cubicBezTo>
                <a:cubicBezTo>
                  <a:pt x="303415" y="470284"/>
                  <a:pt x="325537" y="415585"/>
                  <a:pt x="329514" y="403654"/>
                </a:cubicBezTo>
                <a:cubicBezTo>
                  <a:pt x="333094" y="392913"/>
                  <a:pt x="334171" y="381443"/>
                  <a:pt x="337751" y="370702"/>
                </a:cubicBezTo>
                <a:cubicBezTo>
                  <a:pt x="359866" y="304354"/>
                  <a:pt x="350503" y="354152"/>
                  <a:pt x="370703" y="280086"/>
                </a:cubicBezTo>
                <a:cubicBezTo>
                  <a:pt x="401838" y="165928"/>
                  <a:pt x="345698" y="334579"/>
                  <a:pt x="395416" y="172994"/>
                </a:cubicBezTo>
                <a:cubicBezTo>
                  <a:pt x="399765" y="158861"/>
                  <a:pt x="406400" y="145535"/>
                  <a:pt x="411892" y="131805"/>
                </a:cubicBezTo>
                <a:cubicBezTo>
                  <a:pt x="430229" y="21783"/>
                  <a:pt x="420267" y="65360"/>
                  <a:pt x="436605" y="0"/>
                </a:cubicBezTo>
                <a:cubicBezTo>
                  <a:pt x="439351" y="340497"/>
                  <a:pt x="435300" y="681117"/>
                  <a:pt x="444843" y="1021492"/>
                </a:cubicBezTo>
                <a:cubicBezTo>
                  <a:pt x="446160" y="1068477"/>
                  <a:pt x="455240" y="928056"/>
                  <a:pt x="461319" y="881448"/>
                </a:cubicBezTo>
                <a:cubicBezTo>
                  <a:pt x="463479" y="864885"/>
                  <a:pt x="467195" y="848556"/>
                  <a:pt x="469557" y="832021"/>
                </a:cubicBezTo>
                <a:cubicBezTo>
                  <a:pt x="478179" y="771664"/>
                  <a:pt x="477520" y="709413"/>
                  <a:pt x="494270" y="650789"/>
                </a:cubicBezTo>
                <a:lnTo>
                  <a:pt x="527222" y="535459"/>
                </a:lnTo>
                <a:cubicBezTo>
                  <a:pt x="529968" y="508000"/>
                  <a:pt x="531263" y="480356"/>
                  <a:pt x="535459" y="453081"/>
                </a:cubicBezTo>
                <a:cubicBezTo>
                  <a:pt x="536779" y="444498"/>
                  <a:pt x="541591" y="419943"/>
                  <a:pt x="543697" y="428367"/>
                </a:cubicBezTo>
                <a:cubicBezTo>
                  <a:pt x="551053" y="457792"/>
                  <a:pt x="548760" y="488820"/>
                  <a:pt x="551935" y="518984"/>
                </a:cubicBezTo>
                <a:cubicBezTo>
                  <a:pt x="554253" y="541001"/>
                  <a:pt x="557427" y="562919"/>
                  <a:pt x="560173" y="584886"/>
                </a:cubicBezTo>
                <a:cubicBezTo>
                  <a:pt x="565665" y="568410"/>
                  <a:pt x="572437" y="552307"/>
                  <a:pt x="576649" y="535459"/>
                </a:cubicBezTo>
                <a:cubicBezTo>
                  <a:pt x="579395" y="524475"/>
                  <a:pt x="580912" y="513109"/>
                  <a:pt x="584887" y="502508"/>
                </a:cubicBezTo>
                <a:cubicBezTo>
                  <a:pt x="589199" y="491010"/>
                  <a:pt x="596525" y="480843"/>
                  <a:pt x="601362" y="469556"/>
                </a:cubicBezTo>
                <a:cubicBezTo>
                  <a:pt x="604782" y="461575"/>
                  <a:pt x="606854" y="453081"/>
                  <a:pt x="609600" y="444843"/>
                </a:cubicBezTo>
                <a:cubicBezTo>
                  <a:pt x="612346" y="453081"/>
                  <a:pt x="615452" y="461207"/>
                  <a:pt x="617838" y="469556"/>
                </a:cubicBezTo>
                <a:cubicBezTo>
                  <a:pt x="620948" y="480442"/>
                  <a:pt x="615949" y="497445"/>
                  <a:pt x="626076" y="502508"/>
                </a:cubicBezTo>
                <a:cubicBezTo>
                  <a:pt x="633843" y="506391"/>
                  <a:pt x="631568" y="486032"/>
                  <a:pt x="634314" y="477794"/>
                </a:cubicBezTo>
                <a:cubicBezTo>
                  <a:pt x="639806" y="486032"/>
                  <a:pt x="646361" y="493653"/>
                  <a:pt x="650789" y="502508"/>
                </a:cubicBezTo>
                <a:cubicBezTo>
                  <a:pt x="654672" y="510275"/>
                  <a:pt x="650344" y="527221"/>
                  <a:pt x="659027" y="527221"/>
                </a:cubicBezTo>
                <a:cubicBezTo>
                  <a:pt x="667710" y="527221"/>
                  <a:pt x="663382" y="510275"/>
                  <a:pt x="667265" y="502508"/>
                </a:cubicBezTo>
                <a:cubicBezTo>
                  <a:pt x="671693" y="493652"/>
                  <a:pt x="678249" y="486032"/>
                  <a:pt x="683741" y="477794"/>
                </a:cubicBezTo>
                <a:cubicBezTo>
                  <a:pt x="686487" y="469556"/>
                  <a:pt x="683295" y="453081"/>
                  <a:pt x="691978" y="453081"/>
                </a:cubicBezTo>
                <a:cubicBezTo>
                  <a:pt x="700661" y="453081"/>
                  <a:pt x="697830" y="469445"/>
                  <a:pt x="700216" y="477794"/>
                </a:cubicBezTo>
                <a:cubicBezTo>
                  <a:pt x="703326" y="488680"/>
                  <a:pt x="705708" y="499762"/>
                  <a:pt x="708454" y="510746"/>
                </a:cubicBezTo>
                <a:cubicBezTo>
                  <a:pt x="713946" y="502508"/>
                  <a:pt x="720502" y="494888"/>
                  <a:pt x="724930" y="486032"/>
                </a:cubicBezTo>
                <a:cubicBezTo>
                  <a:pt x="739405" y="457083"/>
                  <a:pt x="728548" y="438217"/>
                  <a:pt x="741405" y="502508"/>
                </a:cubicBezTo>
                <a:cubicBezTo>
                  <a:pt x="758514" y="451181"/>
                  <a:pt x="753445" y="433437"/>
                  <a:pt x="766119" y="477794"/>
                </a:cubicBezTo>
                <a:cubicBezTo>
                  <a:pt x="769229" y="488680"/>
                  <a:pt x="771611" y="499762"/>
                  <a:pt x="774357" y="510746"/>
                </a:cubicBezTo>
                <a:cubicBezTo>
                  <a:pt x="777103" y="502508"/>
                  <a:pt x="776455" y="479892"/>
                  <a:pt x="782595" y="486032"/>
                </a:cubicBezTo>
                <a:cubicBezTo>
                  <a:pt x="794875" y="498312"/>
                  <a:pt x="799070" y="535459"/>
                  <a:pt x="799070" y="535459"/>
                </a:cubicBezTo>
                <a:cubicBezTo>
                  <a:pt x="804562" y="527221"/>
                  <a:pt x="811118" y="519601"/>
                  <a:pt x="815546" y="510746"/>
                </a:cubicBezTo>
                <a:cubicBezTo>
                  <a:pt x="819429" y="502979"/>
                  <a:pt x="820735" y="494163"/>
                  <a:pt x="823784" y="486032"/>
                </a:cubicBezTo>
                <a:cubicBezTo>
                  <a:pt x="847049" y="423991"/>
                  <a:pt x="834693" y="467105"/>
                  <a:pt x="848497" y="411892"/>
                </a:cubicBezTo>
                <a:cubicBezTo>
                  <a:pt x="877455" y="455328"/>
                  <a:pt x="855479" y="416362"/>
                  <a:pt x="873211" y="469556"/>
                </a:cubicBezTo>
                <a:cubicBezTo>
                  <a:pt x="904227" y="562603"/>
                  <a:pt x="878188" y="464745"/>
                  <a:pt x="897924" y="543697"/>
                </a:cubicBezTo>
                <a:cubicBezTo>
                  <a:pt x="903416" y="532713"/>
                  <a:pt x="909839" y="522148"/>
                  <a:pt x="914400" y="510746"/>
                </a:cubicBezTo>
                <a:cubicBezTo>
                  <a:pt x="920850" y="494621"/>
                  <a:pt x="930876" y="461319"/>
                  <a:pt x="930876" y="461319"/>
                </a:cubicBezTo>
                <a:cubicBezTo>
                  <a:pt x="936368" y="469557"/>
                  <a:pt x="943875" y="476762"/>
                  <a:pt x="947351" y="486032"/>
                </a:cubicBezTo>
                <a:cubicBezTo>
                  <a:pt x="952267" y="499142"/>
                  <a:pt x="952193" y="513637"/>
                  <a:pt x="955589" y="527221"/>
                </a:cubicBezTo>
                <a:cubicBezTo>
                  <a:pt x="957695" y="535645"/>
                  <a:pt x="961081" y="543697"/>
                  <a:pt x="963827" y="551935"/>
                </a:cubicBezTo>
                <a:cubicBezTo>
                  <a:pt x="966573" y="532713"/>
                  <a:pt x="953645" y="500410"/>
                  <a:pt x="972065" y="494270"/>
                </a:cubicBezTo>
                <a:cubicBezTo>
                  <a:pt x="988541" y="488778"/>
                  <a:pt x="988541" y="543697"/>
                  <a:pt x="988541" y="543697"/>
                </a:cubicBezTo>
                <a:cubicBezTo>
                  <a:pt x="991287" y="527221"/>
                  <a:pt x="984968" y="506081"/>
                  <a:pt x="996778" y="494270"/>
                </a:cubicBezTo>
                <a:cubicBezTo>
                  <a:pt x="1004783" y="486264"/>
                  <a:pt x="994275" y="523641"/>
                  <a:pt x="1005016" y="527221"/>
                </a:cubicBezTo>
                <a:cubicBezTo>
                  <a:pt x="1014409" y="530352"/>
                  <a:pt x="1016000" y="510746"/>
                  <a:pt x="1021492" y="502508"/>
                </a:cubicBezTo>
                <a:cubicBezTo>
                  <a:pt x="1036270" y="443395"/>
                  <a:pt x="1024196" y="473077"/>
                  <a:pt x="1037968" y="518984"/>
                </a:cubicBezTo>
                <a:cubicBezTo>
                  <a:pt x="1041497" y="530746"/>
                  <a:pt x="1049606" y="540648"/>
                  <a:pt x="1054443" y="551935"/>
                </a:cubicBezTo>
                <a:cubicBezTo>
                  <a:pt x="1057864" y="559916"/>
                  <a:pt x="1059935" y="568410"/>
                  <a:pt x="1062681" y="576648"/>
                </a:cubicBezTo>
                <a:cubicBezTo>
                  <a:pt x="1106052" y="533279"/>
                  <a:pt x="1074587" y="573881"/>
                  <a:pt x="1095632" y="510746"/>
                </a:cubicBezTo>
                <a:cubicBezTo>
                  <a:pt x="1099515" y="499096"/>
                  <a:pt x="1107270" y="489082"/>
                  <a:pt x="1112108" y="477794"/>
                </a:cubicBezTo>
                <a:cubicBezTo>
                  <a:pt x="1115529" y="469813"/>
                  <a:pt x="1117600" y="461319"/>
                  <a:pt x="1120346" y="453081"/>
                </a:cubicBezTo>
                <a:cubicBezTo>
                  <a:pt x="1123092" y="461319"/>
                  <a:pt x="1125535" y="469664"/>
                  <a:pt x="1128584" y="477794"/>
                </a:cubicBezTo>
                <a:cubicBezTo>
                  <a:pt x="1133776" y="491640"/>
                  <a:pt x="1140810" y="504820"/>
                  <a:pt x="1145059" y="518984"/>
                </a:cubicBezTo>
                <a:cubicBezTo>
                  <a:pt x="1149082" y="532395"/>
                  <a:pt x="1150551" y="546443"/>
                  <a:pt x="1153297" y="560173"/>
                </a:cubicBezTo>
                <a:cubicBezTo>
                  <a:pt x="1158789" y="549189"/>
                  <a:pt x="1164785" y="538443"/>
                  <a:pt x="1169773" y="527221"/>
                </a:cubicBezTo>
                <a:cubicBezTo>
                  <a:pt x="1211852" y="432545"/>
                  <a:pt x="1162162" y="534207"/>
                  <a:pt x="1202724" y="453081"/>
                </a:cubicBezTo>
                <a:cubicBezTo>
                  <a:pt x="1205470" y="472303"/>
                  <a:pt x="1207770" y="491593"/>
                  <a:pt x="1210962" y="510746"/>
                </a:cubicBezTo>
                <a:cubicBezTo>
                  <a:pt x="1213264" y="524557"/>
                  <a:pt x="1207550" y="544169"/>
                  <a:pt x="1219200" y="551935"/>
                </a:cubicBezTo>
                <a:cubicBezTo>
                  <a:pt x="1227438" y="557427"/>
                  <a:pt x="1231579" y="536234"/>
                  <a:pt x="1235676" y="527221"/>
                </a:cubicBezTo>
                <a:cubicBezTo>
                  <a:pt x="1245384" y="505863"/>
                  <a:pt x="1251366" y="482975"/>
                  <a:pt x="1260389" y="461319"/>
                </a:cubicBezTo>
                <a:cubicBezTo>
                  <a:pt x="1265112" y="449983"/>
                  <a:pt x="1271373" y="439351"/>
                  <a:pt x="1276865" y="428367"/>
                </a:cubicBezTo>
                <a:cubicBezTo>
                  <a:pt x="1279611" y="447589"/>
                  <a:pt x="1274332" y="469876"/>
                  <a:pt x="1285103" y="486032"/>
                </a:cubicBezTo>
                <a:cubicBezTo>
                  <a:pt x="1291383" y="495452"/>
                  <a:pt x="1283215" y="458144"/>
                  <a:pt x="1293341" y="453081"/>
                </a:cubicBezTo>
                <a:cubicBezTo>
                  <a:pt x="1301107" y="449198"/>
                  <a:pt x="1299472" y="469370"/>
                  <a:pt x="1301578" y="477794"/>
                </a:cubicBezTo>
                <a:cubicBezTo>
                  <a:pt x="1304974" y="491378"/>
                  <a:pt x="1306667" y="505341"/>
                  <a:pt x="1309816" y="518984"/>
                </a:cubicBezTo>
                <a:cubicBezTo>
                  <a:pt x="1326491" y="591240"/>
                  <a:pt x="1317673" y="567648"/>
                  <a:pt x="1342768" y="617838"/>
                </a:cubicBezTo>
                <a:cubicBezTo>
                  <a:pt x="1347778" y="605313"/>
                  <a:pt x="1370487" y="542194"/>
                  <a:pt x="1383957" y="535459"/>
                </a:cubicBezTo>
                <a:cubicBezTo>
                  <a:pt x="1392812" y="531031"/>
                  <a:pt x="1400432" y="546443"/>
                  <a:pt x="1408670" y="551935"/>
                </a:cubicBezTo>
                <a:cubicBezTo>
                  <a:pt x="1414162" y="540951"/>
                  <a:pt x="1420158" y="530206"/>
                  <a:pt x="1425146" y="518984"/>
                </a:cubicBezTo>
                <a:cubicBezTo>
                  <a:pt x="1431152" y="505471"/>
                  <a:pt x="1427276" y="481381"/>
                  <a:pt x="1441622" y="477794"/>
                </a:cubicBezTo>
                <a:cubicBezTo>
                  <a:pt x="1453536" y="474815"/>
                  <a:pt x="1453536" y="499344"/>
                  <a:pt x="1458097" y="510746"/>
                </a:cubicBezTo>
                <a:cubicBezTo>
                  <a:pt x="1471469" y="544175"/>
                  <a:pt x="1474719" y="560756"/>
                  <a:pt x="1482811" y="593124"/>
                </a:cubicBezTo>
                <a:cubicBezTo>
                  <a:pt x="1507297" y="519670"/>
                  <a:pt x="1468119" y="635588"/>
                  <a:pt x="1507524" y="527221"/>
                </a:cubicBezTo>
                <a:cubicBezTo>
                  <a:pt x="1513459" y="510900"/>
                  <a:pt x="1518508" y="494270"/>
                  <a:pt x="1524000" y="477794"/>
                </a:cubicBezTo>
                <a:lnTo>
                  <a:pt x="1532238" y="453081"/>
                </a:lnTo>
                <a:cubicBezTo>
                  <a:pt x="1534984" y="461319"/>
                  <a:pt x="1538090" y="469445"/>
                  <a:pt x="1540476" y="477794"/>
                </a:cubicBezTo>
                <a:cubicBezTo>
                  <a:pt x="1561172" y="550227"/>
                  <a:pt x="1537195" y="476186"/>
                  <a:pt x="1556951" y="535459"/>
                </a:cubicBezTo>
                <a:cubicBezTo>
                  <a:pt x="1565189" y="532713"/>
                  <a:pt x="1572981" y="527221"/>
                  <a:pt x="1581665" y="527221"/>
                </a:cubicBezTo>
                <a:cubicBezTo>
                  <a:pt x="1647568" y="527221"/>
                  <a:pt x="1565187" y="549189"/>
                  <a:pt x="1631092" y="527221"/>
                </a:cubicBezTo>
                <a:cubicBezTo>
                  <a:pt x="1636584" y="516237"/>
                  <a:pt x="1643256" y="505768"/>
                  <a:pt x="1647568" y="494270"/>
                </a:cubicBezTo>
                <a:cubicBezTo>
                  <a:pt x="1651543" y="483669"/>
                  <a:pt x="1652695" y="472205"/>
                  <a:pt x="1655805" y="461319"/>
                </a:cubicBezTo>
                <a:cubicBezTo>
                  <a:pt x="1658190" y="452969"/>
                  <a:pt x="1660994" y="444736"/>
                  <a:pt x="1664043" y="436605"/>
                </a:cubicBezTo>
                <a:cubicBezTo>
                  <a:pt x="1679820" y="394533"/>
                  <a:pt x="1678274" y="399907"/>
                  <a:pt x="1696995" y="362465"/>
                </a:cubicBezTo>
                <a:cubicBezTo>
                  <a:pt x="1715826" y="418962"/>
                  <a:pt x="1693586" y="348831"/>
                  <a:pt x="1713470" y="428367"/>
                </a:cubicBezTo>
                <a:cubicBezTo>
                  <a:pt x="1715576" y="436791"/>
                  <a:pt x="1719423" y="444703"/>
                  <a:pt x="1721708" y="453081"/>
                </a:cubicBezTo>
                <a:cubicBezTo>
                  <a:pt x="1727666" y="474927"/>
                  <a:pt x="1738184" y="518984"/>
                  <a:pt x="1738184" y="518984"/>
                </a:cubicBezTo>
                <a:cubicBezTo>
                  <a:pt x="1740930" y="510746"/>
                  <a:pt x="1744538" y="502747"/>
                  <a:pt x="1746422" y="494270"/>
                </a:cubicBezTo>
                <a:cubicBezTo>
                  <a:pt x="1750045" y="477965"/>
                  <a:pt x="1740762" y="454108"/>
                  <a:pt x="1754659" y="444843"/>
                </a:cubicBezTo>
                <a:cubicBezTo>
                  <a:pt x="1764877" y="438031"/>
                  <a:pt x="1765643" y="466810"/>
                  <a:pt x="1771135" y="477794"/>
                </a:cubicBezTo>
                <a:cubicBezTo>
                  <a:pt x="1773881" y="510745"/>
                  <a:pt x="1773627" y="544086"/>
                  <a:pt x="1779373" y="576648"/>
                </a:cubicBezTo>
                <a:cubicBezTo>
                  <a:pt x="1781943" y="591211"/>
                  <a:pt x="1781503" y="621424"/>
                  <a:pt x="1795849" y="617838"/>
                </a:cubicBezTo>
                <a:cubicBezTo>
                  <a:pt x="1812697" y="613626"/>
                  <a:pt x="1806832" y="584887"/>
                  <a:pt x="1812324" y="568411"/>
                </a:cubicBezTo>
                <a:lnTo>
                  <a:pt x="1820562" y="543697"/>
                </a:lnTo>
                <a:cubicBezTo>
                  <a:pt x="1826054" y="551935"/>
                  <a:pt x="1829307" y="562226"/>
                  <a:pt x="1837038" y="568411"/>
                </a:cubicBezTo>
                <a:cubicBezTo>
                  <a:pt x="1867418" y="592715"/>
                  <a:pt x="1861576" y="571564"/>
                  <a:pt x="1869989" y="551935"/>
                </a:cubicBezTo>
                <a:cubicBezTo>
                  <a:pt x="1874827" y="540648"/>
                  <a:pt x="1880973" y="529968"/>
                  <a:pt x="1886465" y="518984"/>
                </a:cubicBezTo>
                <a:cubicBezTo>
                  <a:pt x="1889211" y="527222"/>
                  <a:pt x="1892317" y="535348"/>
                  <a:pt x="1894703" y="543697"/>
                </a:cubicBezTo>
                <a:cubicBezTo>
                  <a:pt x="1915401" y="616139"/>
                  <a:pt x="1891420" y="542080"/>
                  <a:pt x="1911178" y="601362"/>
                </a:cubicBezTo>
                <a:cubicBezTo>
                  <a:pt x="1913924" y="590378"/>
                  <a:pt x="1917196" y="579513"/>
                  <a:pt x="1919416" y="568411"/>
                </a:cubicBezTo>
                <a:cubicBezTo>
                  <a:pt x="1922692" y="552032"/>
                  <a:pt x="1924666" y="535418"/>
                  <a:pt x="1927654" y="518984"/>
                </a:cubicBezTo>
                <a:cubicBezTo>
                  <a:pt x="1930159" y="505208"/>
                  <a:pt x="1933146" y="491524"/>
                  <a:pt x="1935892" y="477794"/>
                </a:cubicBezTo>
                <a:cubicBezTo>
                  <a:pt x="1941384" y="486032"/>
                  <a:pt x="1947940" y="493652"/>
                  <a:pt x="1952368" y="502508"/>
                </a:cubicBezTo>
                <a:cubicBezTo>
                  <a:pt x="1956251" y="510275"/>
                  <a:pt x="1954465" y="521081"/>
                  <a:pt x="1960605" y="527221"/>
                </a:cubicBezTo>
                <a:cubicBezTo>
                  <a:pt x="1966745" y="533361"/>
                  <a:pt x="1977081" y="532713"/>
                  <a:pt x="1985319" y="535459"/>
                </a:cubicBezTo>
                <a:cubicBezTo>
                  <a:pt x="1988065" y="518983"/>
                  <a:pt x="1989934" y="502337"/>
                  <a:pt x="1993557" y="486032"/>
                </a:cubicBezTo>
                <a:cubicBezTo>
                  <a:pt x="1995441" y="477555"/>
                  <a:pt x="1993112" y="461319"/>
                  <a:pt x="2001795" y="461319"/>
                </a:cubicBezTo>
                <a:cubicBezTo>
                  <a:pt x="2011695" y="461319"/>
                  <a:pt x="2012778" y="477794"/>
                  <a:pt x="2018270" y="486032"/>
                </a:cubicBezTo>
                <a:cubicBezTo>
                  <a:pt x="2021016" y="497016"/>
                  <a:pt x="2023398" y="508098"/>
                  <a:pt x="2026508" y="518984"/>
                </a:cubicBezTo>
                <a:cubicBezTo>
                  <a:pt x="2028894" y="527333"/>
                  <a:pt x="2029929" y="550922"/>
                  <a:pt x="2034746" y="543697"/>
                </a:cubicBezTo>
                <a:cubicBezTo>
                  <a:pt x="2044011" y="529799"/>
                  <a:pt x="2040238" y="510746"/>
                  <a:pt x="2042984" y="494270"/>
                </a:cubicBezTo>
                <a:cubicBezTo>
                  <a:pt x="2048476" y="502508"/>
                  <a:pt x="2050266" y="515307"/>
                  <a:pt x="2059459" y="518984"/>
                </a:cubicBezTo>
                <a:cubicBezTo>
                  <a:pt x="2067522" y="522209"/>
                  <a:pt x="2076406" y="514629"/>
                  <a:pt x="2084173" y="510746"/>
                </a:cubicBezTo>
                <a:cubicBezTo>
                  <a:pt x="2093029" y="506318"/>
                  <a:pt x="2108887" y="494270"/>
                  <a:pt x="2108887" y="494270"/>
                </a:cubicBezTo>
              </a:path>
            </a:pathLst>
          </a:cu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9223" name="TextBox 2"/>
          <p:cNvSpPr txBox="1">
            <a:spLocks noChangeArrowheads="1"/>
          </p:cNvSpPr>
          <p:nvPr/>
        </p:nvSpPr>
        <p:spPr bwMode="auto">
          <a:xfrm>
            <a:off x="1219200" y="1295400"/>
            <a:ext cx="6019800"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a:solidFill>
                  <a:srgbClr val="000000"/>
                </a:solidFill>
                <a:latin typeface="Franklin Gothic Medium Cond" pitchFamily="34" charset="0"/>
              </a:rPr>
              <a:t>In reality, it’s impossible to have 1Hz BW tunable </a:t>
            </a:r>
            <a:r>
              <a:rPr lang="en-US" b="1" dirty="0" err="1">
                <a:solidFill>
                  <a:srgbClr val="000000"/>
                </a:solidFill>
                <a:latin typeface="Franklin Gothic Medium Cond" pitchFamily="34" charset="0"/>
              </a:rPr>
              <a:t>bandpass</a:t>
            </a:r>
            <a:r>
              <a:rPr lang="en-US" b="1" dirty="0">
                <a:solidFill>
                  <a:srgbClr val="000000"/>
                </a:solidFill>
                <a:latin typeface="Franklin Gothic Medium Cond" pitchFamily="34" charset="0"/>
              </a:rPr>
              <a:t> filter.</a:t>
            </a:r>
          </a:p>
          <a:p>
            <a:pPr marL="285750" indent="-285750" eaLnBrk="1" hangingPunct="1">
              <a:buFont typeface="Wingdings" pitchFamily="2" charset="2"/>
              <a:buChar char="q"/>
            </a:pPr>
            <a:r>
              <a:rPr lang="en-US" b="1" dirty="0">
                <a:solidFill>
                  <a:srgbClr val="000000"/>
                </a:solidFill>
                <a:latin typeface="Franklin Gothic Medium Cond" pitchFamily="34" charset="0"/>
              </a:rPr>
              <a:t>Alternatively, we take </a:t>
            </a:r>
            <a:r>
              <a:rPr lang="en-US" b="1" dirty="0">
                <a:solidFill>
                  <a:srgbClr val="FF0000"/>
                </a:solidFill>
                <a:latin typeface="Franklin Gothic Medium Cond" pitchFamily="34" charset="0"/>
              </a:rPr>
              <a:t>sufficient number of </a:t>
            </a:r>
            <a:r>
              <a:rPr lang="en-US" b="1" dirty="0" err="1">
                <a:solidFill>
                  <a:srgbClr val="FF0000"/>
                </a:solidFill>
                <a:latin typeface="Franklin Gothic Medium Cond" pitchFamily="34" charset="0"/>
              </a:rPr>
              <a:t>X</a:t>
            </a:r>
            <a:r>
              <a:rPr lang="en-US" b="1" baseline="-25000" dirty="0" err="1">
                <a:solidFill>
                  <a:srgbClr val="FF0000"/>
                </a:solidFill>
                <a:latin typeface="Franklin Gothic Medium Cond" pitchFamily="34" charset="0"/>
              </a:rPr>
              <a:t>n</a:t>
            </a:r>
            <a:r>
              <a:rPr lang="en-US" b="1" dirty="0">
                <a:solidFill>
                  <a:srgbClr val="FF0000"/>
                </a:solidFill>
                <a:latin typeface="Franklin Gothic Medium Cond" pitchFamily="34" charset="0"/>
              </a:rPr>
              <a:t>(t) </a:t>
            </a:r>
            <a:r>
              <a:rPr lang="en-US" b="1" dirty="0">
                <a:solidFill>
                  <a:srgbClr val="000000"/>
                </a:solidFill>
                <a:latin typeface="Franklin Gothic Medium Cond" pitchFamily="34" charset="0"/>
              </a:rPr>
              <a:t>for a </a:t>
            </a:r>
            <a:r>
              <a:rPr lang="en-US" b="1" dirty="0">
                <a:solidFill>
                  <a:srgbClr val="FF0000"/>
                </a:solidFill>
                <a:latin typeface="Franklin Gothic Medium Cond" pitchFamily="34" charset="0"/>
              </a:rPr>
              <a:t>sufficient amount of time period T</a:t>
            </a:r>
            <a:r>
              <a:rPr lang="en-US" b="1" dirty="0">
                <a:solidFill>
                  <a:srgbClr val="000000"/>
                </a:solidFill>
                <a:latin typeface="Franklin Gothic Medium Cond" pitchFamily="34" charset="0"/>
              </a:rPr>
              <a:t>. Then take Fourier transform of each sample and calculate power of each sample in frequency domain. Finally average all the power. This gives approximate of real power spectral density of </a:t>
            </a:r>
            <a:r>
              <a:rPr lang="en-US" b="1" dirty="0" err="1">
                <a:solidFill>
                  <a:srgbClr val="000000"/>
                </a:solidFill>
                <a:latin typeface="Franklin Gothic Medium Cond" pitchFamily="34" charset="0"/>
              </a:rPr>
              <a:t>X</a:t>
            </a:r>
            <a:r>
              <a:rPr lang="en-US" b="1" baseline="-25000" dirty="0" err="1">
                <a:solidFill>
                  <a:srgbClr val="000000"/>
                </a:solidFill>
                <a:latin typeface="Franklin Gothic Medium Cond" pitchFamily="34" charset="0"/>
              </a:rPr>
              <a:t>n</a:t>
            </a:r>
            <a:r>
              <a:rPr lang="en-US" b="1" dirty="0">
                <a:solidFill>
                  <a:srgbClr val="000000"/>
                </a:solidFill>
                <a:latin typeface="Franklin Gothic Medium Cond" pitchFamily="34" charset="0"/>
              </a:rPr>
              <a:t>(t).      </a:t>
            </a:r>
          </a:p>
        </p:txBody>
      </p:sp>
      <p:cxnSp>
        <p:nvCxnSpPr>
          <p:cNvPr id="18" name="Straight Connector 17"/>
          <p:cNvCxnSpPr/>
          <p:nvPr/>
        </p:nvCxnSpPr>
        <p:spPr>
          <a:xfrm>
            <a:off x="990600" y="4699000"/>
            <a:ext cx="2438400" cy="0"/>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19" name="Freeform 18"/>
          <p:cNvSpPr/>
          <p:nvPr/>
        </p:nvSpPr>
        <p:spPr>
          <a:xfrm>
            <a:off x="1066800" y="4456113"/>
            <a:ext cx="2270125" cy="404812"/>
          </a:xfrm>
          <a:custGeom>
            <a:avLst/>
            <a:gdLst>
              <a:gd name="connsiteX0" fmla="*/ 0 w 2207762"/>
              <a:gd name="connsiteY0" fmla="*/ 223763 h 404995"/>
              <a:gd name="connsiteX1" fmla="*/ 41189 w 2207762"/>
              <a:gd name="connsiteY1" fmla="*/ 256714 h 404995"/>
              <a:gd name="connsiteX2" fmla="*/ 90616 w 2207762"/>
              <a:gd name="connsiteY2" fmla="*/ 223763 h 404995"/>
              <a:gd name="connsiteX3" fmla="*/ 107092 w 2207762"/>
              <a:gd name="connsiteY3" fmla="*/ 248476 h 404995"/>
              <a:gd name="connsiteX4" fmla="*/ 131805 w 2207762"/>
              <a:gd name="connsiteY4" fmla="*/ 207287 h 404995"/>
              <a:gd name="connsiteX5" fmla="*/ 181232 w 2207762"/>
              <a:gd name="connsiteY5" fmla="*/ 149622 h 404995"/>
              <a:gd name="connsiteX6" fmla="*/ 189470 w 2207762"/>
              <a:gd name="connsiteY6" fmla="*/ 124909 h 404995"/>
              <a:gd name="connsiteX7" fmla="*/ 214184 w 2207762"/>
              <a:gd name="connsiteY7" fmla="*/ 190811 h 404995"/>
              <a:gd name="connsiteX8" fmla="*/ 222422 w 2207762"/>
              <a:gd name="connsiteY8" fmla="*/ 166098 h 404995"/>
              <a:gd name="connsiteX9" fmla="*/ 247135 w 2207762"/>
              <a:gd name="connsiteY9" fmla="*/ 223763 h 404995"/>
              <a:gd name="connsiteX10" fmla="*/ 263611 w 2207762"/>
              <a:gd name="connsiteY10" fmla="*/ 199049 h 404995"/>
              <a:gd name="connsiteX11" fmla="*/ 280086 w 2207762"/>
              <a:gd name="connsiteY11" fmla="*/ 248476 h 404995"/>
              <a:gd name="connsiteX12" fmla="*/ 304800 w 2207762"/>
              <a:gd name="connsiteY12" fmla="*/ 240238 h 404995"/>
              <a:gd name="connsiteX13" fmla="*/ 329513 w 2207762"/>
              <a:gd name="connsiteY13" fmla="*/ 240238 h 404995"/>
              <a:gd name="connsiteX14" fmla="*/ 337751 w 2207762"/>
              <a:gd name="connsiteY14" fmla="*/ 347330 h 404995"/>
              <a:gd name="connsiteX15" fmla="*/ 345989 w 2207762"/>
              <a:gd name="connsiteY15" fmla="*/ 372044 h 404995"/>
              <a:gd name="connsiteX16" fmla="*/ 354227 w 2207762"/>
              <a:gd name="connsiteY16" fmla="*/ 404995 h 404995"/>
              <a:gd name="connsiteX17" fmla="*/ 378940 w 2207762"/>
              <a:gd name="connsiteY17" fmla="*/ 339092 h 404995"/>
              <a:gd name="connsiteX18" fmla="*/ 387178 w 2207762"/>
              <a:gd name="connsiteY18" fmla="*/ 314379 h 404995"/>
              <a:gd name="connsiteX19" fmla="*/ 411892 w 2207762"/>
              <a:gd name="connsiteY19" fmla="*/ 248476 h 404995"/>
              <a:gd name="connsiteX20" fmla="*/ 420130 w 2207762"/>
              <a:gd name="connsiteY20" fmla="*/ 207287 h 404995"/>
              <a:gd name="connsiteX21" fmla="*/ 428368 w 2207762"/>
              <a:gd name="connsiteY21" fmla="*/ 232000 h 404995"/>
              <a:gd name="connsiteX22" fmla="*/ 436605 w 2207762"/>
              <a:gd name="connsiteY22" fmla="*/ 314379 h 404995"/>
              <a:gd name="connsiteX23" fmla="*/ 444843 w 2207762"/>
              <a:gd name="connsiteY23" fmla="*/ 281427 h 404995"/>
              <a:gd name="connsiteX24" fmla="*/ 477795 w 2207762"/>
              <a:gd name="connsiteY24" fmla="*/ 215525 h 404995"/>
              <a:gd name="connsiteX25" fmla="*/ 494270 w 2207762"/>
              <a:gd name="connsiteY25" fmla="*/ 240238 h 404995"/>
              <a:gd name="connsiteX26" fmla="*/ 502508 w 2207762"/>
              <a:gd name="connsiteY26" fmla="*/ 264952 h 404995"/>
              <a:gd name="connsiteX27" fmla="*/ 527222 w 2207762"/>
              <a:gd name="connsiteY27" fmla="*/ 232000 h 404995"/>
              <a:gd name="connsiteX28" fmla="*/ 551935 w 2207762"/>
              <a:gd name="connsiteY28" fmla="*/ 207287 h 404995"/>
              <a:gd name="connsiteX29" fmla="*/ 560173 w 2207762"/>
              <a:gd name="connsiteY29" fmla="*/ 232000 h 404995"/>
              <a:gd name="connsiteX30" fmla="*/ 568411 w 2207762"/>
              <a:gd name="connsiteY30" fmla="*/ 264952 h 404995"/>
              <a:gd name="connsiteX31" fmla="*/ 601362 w 2207762"/>
              <a:gd name="connsiteY31" fmla="*/ 215525 h 404995"/>
              <a:gd name="connsiteX32" fmla="*/ 617838 w 2207762"/>
              <a:gd name="connsiteY32" fmla="*/ 240238 h 404995"/>
              <a:gd name="connsiteX33" fmla="*/ 626076 w 2207762"/>
              <a:gd name="connsiteY33" fmla="*/ 281427 h 404995"/>
              <a:gd name="connsiteX34" fmla="*/ 659027 w 2207762"/>
              <a:gd name="connsiteY34" fmla="*/ 248476 h 404995"/>
              <a:gd name="connsiteX35" fmla="*/ 683740 w 2207762"/>
              <a:gd name="connsiteY35" fmla="*/ 190811 h 404995"/>
              <a:gd name="connsiteX36" fmla="*/ 691978 w 2207762"/>
              <a:gd name="connsiteY36" fmla="*/ 215525 h 404995"/>
              <a:gd name="connsiteX37" fmla="*/ 700216 w 2207762"/>
              <a:gd name="connsiteY37" fmla="*/ 256714 h 404995"/>
              <a:gd name="connsiteX38" fmla="*/ 724930 w 2207762"/>
              <a:gd name="connsiteY38" fmla="*/ 207287 h 404995"/>
              <a:gd name="connsiteX39" fmla="*/ 741405 w 2207762"/>
              <a:gd name="connsiteY39" fmla="*/ 232000 h 404995"/>
              <a:gd name="connsiteX40" fmla="*/ 749643 w 2207762"/>
              <a:gd name="connsiteY40" fmla="*/ 306141 h 404995"/>
              <a:gd name="connsiteX41" fmla="*/ 774357 w 2207762"/>
              <a:gd name="connsiteY41" fmla="*/ 281427 h 404995"/>
              <a:gd name="connsiteX42" fmla="*/ 790832 w 2207762"/>
              <a:gd name="connsiteY42" fmla="*/ 256714 h 404995"/>
              <a:gd name="connsiteX43" fmla="*/ 815546 w 2207762"/>
              <a:gd name="connsiteY43" fmla="*/ 182573 h 404995"/>
              <a:gd name="connsiteX44" fmla="*/ 823784 w 2207762"/>
              <a:gd name="connsiteY44" fmla="*/ 207287 h 404995"/>
              <a:gd name="connsiteX45" fmla="*/ 832022 w 2207762"/>
              <a:gd name="connsiteY45" fmla="*/ 256714 h 404995"/>
              <a:gd name="connsiteX46" fmla="*/ 856735 w 2207762"/>
              <a:gd name="connsiteY46" fmla="*/ 199049 h 404995"/>
              <a:gd name="connsiteX47" fmla="*/ 873211 w 2207762"/>
              <a:gd name="connsiteY47" fmla="*/ 289665 h 404995"/>
              <a:gd name="connsiteX48" fmla="*/ 881449 w 2207762"/>
              <a:gd name="connsiteY48" fmla="*/ 322617 h 404995"/>
              <a:gd name="connsiteX49" fmla="*/ 906162 w 2207762"/>
              <a:gd name="connsiteY49" fmla="*/ 297903 h 404995"/>
              <a:gd name="connsiteX50" fmla="*/ 930876 w 2207762"/>
              <a:gd name="connsiteY50" fmla="*/ 223763 h 404995"/>
              <a:gd name="connsiteX51" fmla="*/ 939113 w 2207762"/>
              <a:gd name="connsiteY51" fmla="*/ 199049 h 404995"/>
              <a:gd name="connsiteX52" fmla="*/ 955589 w 2207762"/>
              <a:gd name="connsiteY52" fmla="*/ 166098 h 404995"/>
              <a:gd name="connsiteX53" fmla="*/ 972065 w 2207762"/>
              <a:gd name="connsiteY53" fmla="*/ 116671 h 404995"/>
              <a:gd name="connsiteX54" fmla="*/ 980303 w 2207762"/>
              <a:gd name="connsiteY54" fmla="*/ 223763 h 404995"/>
              <a:gd name="connsiteX55" fmla="*/ 988540 w 2207762"/>
              <a:gd name="connsiteY55" fmla="*/ 190811 h 404995"/>
              <a:gd name="connsiteX56" fmla="*/ 996778 w 2207762"/>
              <a:gd name="connsiteY56" fmla="*/ 240238 h 404995"/>
              <a:gd name="connsiteX57" fmla="*/ 1005016 w 2207762"/>
              <a:gd name="connsiteY57" fmla="*/ 281427 h 404995"/>
              <a:gd name="connsiteX58" fmla="*/ 1046205 w 2207762"/>
              <a:gd name="connsiteY58" fmla="*/ 199049 h 404995"/>
              <a:gd name="connsiteX59" fmla="*/ 1062681 w 2207762"/>
              <a:gd name="connsiteY59" fmla="*/ 223763 h 404995"/>
              <a:gd name="connsiteX60" fmla="*/ 1070919 w 2207762"/>
              <a:gd name="connsiteY60" fmla="*/ 199049 h 404995"/>
              <a:gd name="connsiteX61" fmla="*/ 1087395 w 2207762"/>
              <a:gd name="connsiteY61" fmla="*/ 174336 h 404995"/>
              <a:gd name="connsiteX62" fmla="*/ 1095632 w 2207762"/>
              <a:gd name="connsiteY62" fmla="*/ 223763 h 404995"/>
              <a:gd name="connsiteX63" fmla="*/ 1103870 w 2207762"/>
              <a:gd name="connsiteY63" fmla="*/ 314379 h 404995"/>
              <a:gd name="connsiteX64" fmla="*/ 1112108 w 2207762"/>
              <a:gd name="connsiteY64" fmla="*/ 289665 h 404995"/>
              <a:gd name="connsiteX65" fmla="*/ 1120346 w 2207762"/>
              <a:gd name="connsiteY65" fmla="*/ 248476 h 404995"/>
              <a:gd name="connsiteX66" fmla="*/ 1145059 w 2207762"/>
              <a:gd name="connsiteY66" fmla="*/ 199049 h 404995"/>
              <a:gd name="connsiteX67" fmla="*/ 1169773 w 2207762"/>
              <a:gd name="connsiteY67" fmla="*/ 149622 h 404995"/>
              <a:gd name="connsiteX68" fmla="*/ 1178011 w 2207762"/>
              <a:gd name="connsiteY68" fmla="*/ 232000 h 404995"/>
              <a:gd name="connsiteX69" fmla="*/ 1227438 w 2207762"/>
              <a:gd name="connsiteY69" fmla="*/ 199049 h 404995"/>
              <a:gd name="connsiteX70" fmla="*/ 1235676 w 2207762"/>
              <a:gd name="connsiteY70" fmla="*/ 264952 h 404995"/>
              <a:gd name="connsiteX71" fmla="*/ 1252151 w 2207762"/>
              <a:gd name="connsiteY71" fmla="*/ 223763 h 404995"/>
              <a:gd name="connsiteX72" fmla="*/ 1268627 w 2207762"/>
              <a:gd name="connsiteY72" fmla="*/ 256714 h 404995"/>
              <a:gd name="connsiteX73" fmla="*/ 1293340 w 2207762"/>
              <a:gd name="connsiteY73" fmla="*/ 256714 h 404995"/>
              <a:gd name="connsiteX74" fmla="*/ 1318054 w 2207762"/>
              <a:gd name="connsiteY74" fmla="*/ 248476 h 404995"/>
              <a:gd name="connsiteX75" fmla="*/ 1342768 w 2207762"/>
              <a:gd name="connsiteY75" fmla="*/ 223763 h 404995"/>
              <a:gd name="connsiteX76" fmla="*/ 1367481 w 2207762"/>
              <a:gd name="connsiteY76" fmla="*/ 215525 h 404995"/>
              <a:gd name="connsiteX77" fmla="*/ 1375719 w 2207762"/>
              <a:gd name="connsiteY77" fmla="*/ 281427 h 404995"/>
              <a:gd name="connsiteX78" fmla="*/ 1383957 w 2207762"/>
              <a:gd name="connsiteY78" fmla="*/ 248476 h 404995"/>
              <a:gd name="connsiteX79" fmla="*/ 1400432 w 2207762"/>
              <a:gd name="connsiteY79" fmla="*/ 289665 h 404995"/>
              <a:gd name="connsiteX80" fmla="*/ 1408670 w 2207762"/>
              <a:gd name="connsiteY80" fmla="*/ 396757 h 404995"/>
              <a:gd name="connsiteX81" fmla="*/ 1425146 w 2207762"/>
              <a:gd name="connsiteY81" fmla="*/ 355568 h 404995"/>
              <a:gd name="connsiteX82" fmla="*/ 1449859 w 2207762"/>
              <a:gd name="connsiteY82" fmla="*/ 264952 h 404995"/>
              <a:gd name="connsiteX83" fmla="*/ 1466335 w 2207762"/>
              <a:gd name="connsiteY83" fmla="*/ 215525 h 404995"/>
              <a:gd name="connsiteX84" fmla="*/ 1491049 w 2207762"/>
              <a:gd name="connsiteY84" fmla="*/ 190811 h 404995"/>
              <a:gd name="connsiteX85" fmla="*/ 1499286 w 2207762"/>
              <a:gd name="connsiteY85" fmla="*/ 223763 h 404995"/>
              <a:gd name="connsiteX86" fmla="*/ 1507524 w 2207762"/>
              <a:gd name="connsiteY86" fmla="*/ 264952 h 404995"/>
              <a:gd name="connsiteX87" fmla="*/ 1524000 w 2207762"/>
              <a:gd name="connsiteY87" fmla="*/ 215525 h 404995"/>
              <a:gd name="connsiteX88" fmla="*/ 1540476 w 2207762"/>
              <a:gd name="connsiteY88" fmla="*/ 256714 h 404995"/>
              <a:gd name="connsiteX89" fmla="*/ 1556951 w 2207762"/>
              <a:gd name="connsiteY89" fmla="*/ 289665 h 404995"/>
              <a:gd name="connsiteX90" fmla="*/ 1573427 w 2207762"/>
              <a:gd name="connsiteY90" fmla="*/ 264952 h 404995"/>
              <a:gd name="connsiteX91" fmla="*/ 1581665 w 2207762"/>
              <a:gd name="connsiteY91" fmla="*/ 240238 h 404995"/>
              <a:gd name="connsiteX92" fmla="*/ 1598140 w 2207762"/>
              <a:gd name="connsiteY92" fmla="*/ 199049 h 404995"/>
              <a:gd name="connsiteX93" fmla="*/ 1606378 w 2207762"/>
              <a:gd name="connsiteY93" fmla="*/ 166098 h 404995"/>
              <a:gd name="connsiteX94" fmla="*/ 1614616 w 2207762"/>
              <a:gd name="connsiteY94" fmla="*/ 190811 h 404995"/>
              <a:gd name="connsiteX95" fmla="*/ 1631092 w 2207762"/>
              <a:gd name="connsiteY95" fmla="*/ 166098 h 404995"/>
              <a:gd name="connsiteX96" fmla="*/ 1647568 w 2207762"/>
              <a:gd name="connsiteY96" fmla="*/ 232000 h 404995"/>
              <a:gd name="connsiteX97" fmla="*/ 1655805 w 2207762"/>
              <a:gd name="connsiteY97" fmla="*/ 256714 h 404995"/>
              <a:gd name="connsiteX98" fmla="*/ 1680519 w 2207762"/>
              <a:gd name="connsiteY98" fmla="*/ 347330 h 404995"/>
              <a:gd name="connsiteX99" fmla="*/ 1713470 w 2207762"/>
              <a:gd name="connsiteY99" fmla="*/ 273190 h 404995"/>
              <a:gd name="connsiteX100" fmla="*/ 1738184 w 2207762"/>
              <a:gd name="connsiteY100" fmla="*/ 207287 h 404995"/>
              <a:gd name="connsiteX101" fmla="*/ 1754659 w 2207762"/>
              <a:gd name="connsiteY101" fmla="*/ 124909 h 404995"/>
              <a:gd name="connsiteX102" fmla="*/ 1771135 w 2207762"/>
              <a:gd name="connsiteY102" fmla="*/ 83719 h 404995"/>
              <a:gd name="connsiteX103" fmla="*/ 1795849 w 2207762"/>
              <a:gd name="connsiteY103" fmla="*/ 34292 h 404995"/>
              <a:gd name="connsiteX104" fmla="*/ 1804086 w 2207762"/>
              <a:gd name="connsiteY104" fmla="*/ 1341 h 404995"/>
              <a:gd name="connsiteX105" fmla="*/ 1812324 w 2207762"/>
              <a:gd name="connsiteY105" fmla="*/ 50768 h 404995"/>
              <a:gd name="connsiteX106" fmla="*/ 1845276 w 2207762"/>
              <a:gd name="connsiteY106" fmla="*/ 174336 h 404995"/>
              <a:gd name="connsiteX107" fmla="*/ 1894703 w 2207762"/>
              <a:gd name="connsiteY107" fmla="*/ 264952 h 404995"/>
              <a:gd name="connsiteX108" fmla="*/ 1919416 w 2207762"/>
              <a:gd name="connsiteY108" fmla="*/ 182573 h 404995"/>
              <a:gd name="connsiteX109" fmla="*/ 1935892 w 2207762"/>
              <a:gd name="connsiteY109" fmla="*/ 133146 h 404995"/>
              <a:gd name="connsiteX110" fmla="*/ 1952368 w 2207762"/>
              <a:gd name="connsiteY110" fmla="*/ 215525 h 404995"/>
              <a:gd name="connsiteX111" fmla="*/ 1960605 w 2207762"/>
              <a:gd name="connsiteY111" fmla="*/ 248476 h 404995"/>
              <a:gd name="connsiteX112" fmla="*/ 1985319 w 2207762"/>
              <a:gd name="connsiteY112" fmla="*/ 281427 h 404995"/>
              <a:gd name="connsiteX113" fmla="*/ 2010032 w 2207762"/>
              <a:gd name="connsiteY113" fmla="*/ 347330 h 404995"/>
              <a:gd name="connsiteX114" fmla="*/ 2034746 w 2207762"/>
              <a:gd name="connsiteY114" fmla="*/ 314379 h 404995"/>
              <a:gd name="connsiteX115" fmla="*/ 2051222 w 2207762"/>
              <a:gd name="connsiteY115" fmla="*/ 256714 h 404995"/>
              <a:gd name="connsiteX116" fmla="*/ 2067697 w 2207762"/>
              <a:gd name="connsiteY116" fmla="*/ 232000 h 404995"/>
              <a:gd name="connsiteX117" fmla="*/ 2108886 w 2207762"/>
              <a:gd name="connsiteY117" fmla="*/ 133146 h 404995"/>
              <a:gd name="connsiteX118" fmla="*/ 2117124 w 2207762"/>
              <a:gd name="connsiteY118" fmla="*/ 232000 h 404995"/>
              <a:gd name="connsiteX119" fmla="*/ 2125362 w 2207762"/>
              <a:gd name="connsiteY119" fmla="*/ 273190 h 404995"/>
              <a:gd name="connsiteX120" fmla="*/ 2133600 w 2207762"/>
              <a:gd name="connsiteY120" fmla="*/ 240238 h 404995"/>
              <a:gd name="connsiteX121" fmla="*/ 2158313 w 2207762"/>
              <a:gd name="connsiteY121" fmla="*/ 166098 h 404995"/>
              <a:gd name="connsiteX122" fmla="*/ 2166551 w 2207762"/>
              <a:gd name="connsiteY122" fmla="*/ 141384 h 404995"/>
              <a:gd name="connsiteX123" fmla="*/ 2174789 w 2207762"/>
              <a:gd name="connsiteY123" fmla="*/ 166098 h 404995"/>
              <a:gd name="connsiteX124" fmla="*/ 2191265 w 2207762"/>
              <a:gd name="connsiteY124" fmla="*/ 199049 h 404995"/>
              <a:gd name="connsiteX125" fmla="*/ 2199503 w 2207762"/>
              <a:gd name="connsiteY125" fmla="*/ 248476 h 404995"/>
              <a:gd name="connsiteX126" fmla="*/ 2207740 w 2207762"/>
              <a:gd name="connsiteY126" fmla="*/ 215525 h 404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Lst>
            <a:rect l="l" t="t" r="r" b="b"/>
            <a:pathLst>
              <a:path w="2207762" h="404995">
                <a:moveTo>
                  <a:pt x="0" y="223763"/>
                </a:moveTo>
                <a:cubicBezTo>
                  <a:pt x="13730" y="234747"/>
                  <a:pt x="24726" y="250541"/>
                  <a:pt x="41189" y="256714"/>
                </a:cubicBezTo>
                <a:cubicBezTo>
                  <a:pt x="58530" y="263217"/>
                  <a:pt x="84481" y="229898"/>
                  <a:pt x="90616" y="223763"/>
                </a:cubicBezTo>
                <a:cubicBezTo>
                  <a:pt x="96108" y="232001"/>
                  <a:pt x="97900" y="252153"/>
                  <a:pt x="107092" y="248476"/>
                </a:cubicBezTo>
                <a:cubicBezTo>
                  <a:pt x="121958" y="242529"/>
                  <a:pt x="124029" y="221283"/>
                  <a:pt x="131805" y="207287"/>
                </a:cubicBezTo>
                <a:cubicBezTo>
                  <a:pt x="158728" y="158826"/>
                  <a:pt x="133642" y="185316"/>
                  <a:pt x="181232" y="149622"/>
                </a:cubicBezTo>
                <a:cubicBezTo>
                  <a:pt x="183978" y="141384"/>
                  <a:pt x="181232" y="122163"/>
                  <a:pt x="189470" y="124909"/>
                </a:cubicBezTo>
                <a:cubicBezTo>
                  <a:pt x="201219" y="128825"/>
                  <a:pt x="211994" y="182051"/>
                  <a:pt x="214184" y="190811"/>
                </a:cubicBezTo>
                <a:cubicBezTo>
                  <a:pt x="216930" y="182573"/>
                  <a:pt x="214184" y="163352"/>
                  <a:pt x="222422" y="166098"/>
                </a:cubicBezTo>
                <a:cubicBezTo>
                  <a:pt x="230056" y="168643"/>
                  <a:pt x="244012" y="214393"/>
                  <a:pt x="247135" y="223763"/>
                </a:cubicBezTo>
                <a:cubicBezTo>
                  <a:pt x="252627" y="215525"/>
                  <a:pt x="255690" y="193109"/>
                  <a:pt x="263611" y="199049"/>
                </a:cubicBezTo>
                <a:cubicBezTo>
                  <a:pt x="277504" y="209469"/>
                  <a:pt x="280086" y="248476"/>
                  <a:pt x="280086" y="248476"/>
                </a:cubicBezTo>
                <a:cubicBezTo>
                  <a:pt x="288324" y="245730"/>
                  <a:pt x="298660" y="246378"/>
                  <a:pt x="304800" y="240238"/>
                </a:cubicBezTo>
                <a:cubicBezTo>
                  <a:pt x="325264" y="219775"/>
                  <a:pt x="297852" y="192746"/>
                  <a:pt x="329513" y="240238"/>
                </a:cubicBezTo>
                <a:cubicBezTo>
                  <a:pt x="332259" y="275935"/>
                  <a:pt x="333310" y="311804"/>
                  <a:pt x="337751" y="347330"/>
                </a:cubicBezTo>
                <a:cubicBezTo>
                  <a:pt x="338828" y="355947"/>
                  <a:pt x="343603" y="363695"/>
                  <a:pt x="345989" y="372044"/>
                </a:cubicBezTo>
                <a:cubicBezTo>
                  <a:pt x="349099" y="382930"/>
                  <a:pt x="351481" y="394011"/>
                  <a:pt x="354227" y="404995"/>
                </a:cubicBezTo>
                <a:cubicBezTo>
                  <a:pt x="372926" y="348901"/>
                  <a:pt x="349390" y="417894"/>
                  <a:pt x="378940" y="339092"/>
                </a:cubicBezTo>
                <a:cubicBezTo>
                  <a:pt x="381989" y="330962"/>
                  <a:pt x="384129" y="322509"/>
                  <a:pt x="387178" y="314379"/>
                </a:cubicBezTo>
                <a:cubicBezTo>
                  <a:pt x="392849" y="299257"/>
                  <a:pt x="407217" y="267177"/>
                  <a:pt x="411892" y="248476"/>
                </a:cubicBezTo>
                <a:cubicBezTo>
                  <a:pt x="415288" y="234892"/>
                  <a:pt x="417384" y="221017"/>
                  <a:pt x="420130" y="207287"/>
                </a:cubicBezTo>
                <a:cubicBezTo>
                  <a:pt x="422876" y="215525"/>
                  <a:pt x="427048" y="223418"/>
                  <a:pt x="428368" y="232000"/>
                </a:cubicBezTo>
                <a:cubicBezTo>
                  <a:pt x="432564" y="259276"/>
                  <a:pt x="427879" y="288198"/>
                  <a:pt x="436605" y="314379"/>
                </a:cubicBezTo>
                <a:cubicBezTo>
                  <a:pt x="440185" y="325120"/>
                  <a:pt x="440488" y="291878"/>
                  <a:pt x="444843" y="281427"/>
                </a:cubicBezTo>
                <a:cubicBezTo>
                  <a:pt x="454289" y="258756"/>
                  <a:pt x="477795" y="215525"/>
                  <a:pt x="477795" y="215525"/>
                </a:cubicBezTo>
                <a:cubicBezTo>
                  <a:pt x="483287" y="223763"/>
                  <a:pt x="489842" y="231383"/>
                  <a:pt x="494270" y="240238"/>
                </a:cubicBezTo>
                <a:cubicBezTo>
                  <a:pt x="498153" y="248005"/>
                  <a:pt x="494084" y="267058"/>
                  <a:pt x="502508" y="264952"/>
                </a:cubicBezTo>
                <a:cubicBezTo>
                  <a:pt x="515828" y="261622"/>
                  <a:pt x="518287" y="242425"/>
                  <a:pt x="527222" y="232000"/>
                </a:cubicBezTo>
                <a:cubicBezTo>
                  <a:pt x="534804" y="223155"/>
                  <a:pt x="543697" y="215525"/>
                  <a:pt x="551935" y="207287"/>
                </a:cubicBezTo>
                <a:cubicBezTo>
                  <a:pt x="554681" y="215525"/>
                  <a:pt x="557787" y="223651"/>
                  <a:pt x="560173" y="232000"/>
                </a:cubicBezTo>
                <a:cubicBezTo>
                  <a:pt x="563283" y="242886"/>
                  <a:pt x="557899" y="269157"/>
                  <a:pt x="568411" y="264952"/>
                </a:cubicBezTo>
                <a:cubicBezTo>
                  <a:pt x="586796" y="257598"/>
                  <a:pt x="601362" y="215525"/>
                  <a:pt x="601362" y="215525"/>
                </a:cubicBezTo>
                <a:cubicBezTo>
                  <a:pt x="606854" y="223763"/>
                  <a:pt x="614362" y="230968"/>
                  <a:pt x="617838" y="240238"/>
                </a:cubicBezTo>
                <a:cubicBezTo>
                  <a:pt x="622754" y="253348"/>
                  <a:pt x="612346" y="278681"/>
                  <a:pt x="626076" y="281427"/>
                </a:cubicBezTo>
                <a:cubicBezTo>
                  <a:pt x="641308" y="284473"/>
                  <a:pt x="649707" y="260903"/>
                  <a:pt x="659027" y="248476"/>
                </a:cubicBezTo>
                <a:cubicBezTo>
                  <a:pt x="671245" y="232185"/>
                  <a:pt x="677377" y="209902"/>
                  <a:pt x="683740" y="190811"/>
                </a:cubicBezTo>
                <a:cubicBezTo>
                  <a:pt x="686486" y="199049"/>
                  <a:pt x="689872" y="207101"/>
                  <a:pt x="691978" y="215525"/>
                </a:cubicBezTo>
                <a:cubicBezTo>
                  <a:pt x="695374" y="229109"/>
                  <a:pt x="688566" y="248948"/>
                  <a:pt x="700216" y="256714"/>
                </a:cubicBezTo>
                <a:cubicBezTo>
                  <a:pt x="708926" y="262521"/>
                  <a:pt x="724596" y="208289"/>
                  <a:pt x="724930" y="207287"/>
                </a:cubicBezTo>
                <a:cubicBezTo>
                  <a:pt x="730422" y="215525"/>
                  <a:pt x="739004" y="222395"/>
                  <a:pt x="741405" y="232000"/>
                </a:cubicBezTo>
                <a:cubicBezTo>
                  <a:pt x="747436" y="256123"/>
                  <a:pt x="735850" y="285452"/>
                  <a:pt x="749643" y="306141"/>
                </a:cubicBezTo>
                <a:cubicBezTo>
                  <a:pt x="756106" y="315835"/>
                  <a:pt x="766899" y="290377"/>
                  <a:pt x="774357" y="281427"/>
                </a:cubicBezTo>
                <a:cubicBezTo>
                  <a:pt x="780695" y="273821"/>
                  <a:pt x="787024" y="265853"/>
                  <a:pt x="790832" y="256714"/>
                </a:cubicBezTo>
                <a:cubicBezTo>
                  <a:pt x="800851" y="232667"/>
                  <a:pt x="815546" y="182573"/>
                  <a:pt x="815546" y="182573"/>
                </a:cubicBezTo>
                <a:cubicBezTo>
                  <a:pt x="818292" y="190811"/>
                  <a:pt x="821900" y="198810"/>
                  <a:pt x="823784" y="207287"/>
                </a:cubicBezTo>
                <a:cubicBezTo>
                  <a:pt x="827407" y="223592"/>
                  <a:pt x="818124" y="247449"/>
                  <a:pt x="832022" y="256714"/>
                </a:cubicBezTo>
                <a:cubicBezTo>
                  <a:pt x="837574" y="260415"/>
                  <a:pt x="855084" y="204003"/>
                  <a:pt x="856735" y="199049"/>
                </a:cubicBezTo>
                <a:cubicBezTo>
                  <a:pt x="874410" y="252073"/>
                  <a:pt x="857686" y="196517"/>
                  <a:pt x="873211" y="289665"/>
                </a:cubicBezTo>
                <a:cubicBezTo>
                  <a:pt x="875072" y="300833"/>
                  <a:pt x="878703" y="311633"/>
                  <a:pt x="881449" y="322617"/>
                </a:cubicBezTo>
                <a:cubicBezTo>
                  <a:pt x="889687" y="314379"/>
                  <a:pt x="900952" y="308323"/>
                  <a:pt x="906162" y="297903"/>
                </a:cubicBezTo>
                <a:cubicBezTo>
                  <a:pt x="917812" y="274603"/>
                  <a:pt x="922638" y="248476"/>
                  <a:pt x="930876" y="223763"/>
                </a:cubicBezTo>
                <a:cubicBezTo>
                  <a:pt x="933622" y="215525"/>
                  <a:pt x="935230" y="206816"/>
                  <a:pt x="939113" y="199049"/>
                </a:cubicBezTo>
                <a:cubicBezTo>
                  <a:pt x="944605" y="188065"/>
                  <a:pt x="951028" y="177500"/>
                  <a:pt x="955589" y="166098"/>
                </a:cubicBezTo>
                <a:cubicBezTo>
                  <a:pt x="962039" y="149973"/>
                  <a:pt x="972065" y="116671"/>
                  <a:pt x="972065" y="116671"/>
                </a:cubicBezTo>
                <a:cubicBezTo>
                  <a:pt x="974811" y="152368"/>
                  <a:pt x="972537" y="188813"/>
                  <a:pt x="980303" y="223763"/>
                </a:cubicBezTo>
                <a:cubicBezTo>
                  <a:pt x="982759" y="234815"/>
                  <a:pt x="980534" y="182805"/>
                  <a:pt x="988540" y="190811"/>
                </a:cubicBezTo>
                <a:cubicBezTo>
                  <a:pt x="1000351" y="202622"/>
                  <a:pt x="993790" y="223804"/>
                  <a:pt x="996778" y="240238"/>
                </a:cubicBezTo>
                <a:cubicBezTo>
                  <a:pt x="999283" y="254014"/>
                  <a:pt x="1002270" y="267697"/>
                  <a:pt x="1005016" y="281427"/>
                </a:cubicBezTo>
                <a:cubicBezTo>
                  <a:pt x="1025834" y="218975"/>
                  <a:pt x="1011072" y="245894"/>
                  <a:pt x="1046205" y="199049"/>
                </a:cubicBezTo>
                <a:cubicBezTo>
                  <a:pt x="1051697" y="207287"/>
                  <a:pt x="1052780" y="223763"/>
                  <a:pt x="1062681" y="223763"/>
                </a:cubicBezTo>
                <a:cubicBezTo>
                  <a:pt x="1071365" y="223763"/>
                  <a:pt x="1067036" y="206816"/>
                  <a:pt x="1070919" y="199049"/>
                </a:cubicBezTo>
                <a:cubicBezTo>
                  <a:pt x="1075347" y="190194"/>
                  <a:pt x="1081903" y="182574"/>
                  <a:pt x="1087395" y="174336"/>
                </a:cubicBezTo>
                <a:cubicBezTo>
                  <a:pt x="1090141" y="190812"/>
                  <a:pt x="1093680" y="207175"/>
                  <a:pt x="1095632" y="223763"/>
                </a:cubicBezTo>
                <a:cubicBezTo>
                  <a:pt x="1099176" y="253885"/>
                  <a:pt x="1096514" y="284955"/>
                  <a:pt x="1103870" y="314379"/>
                </a:cubicBezTo>
                <a:cubicBezTo>
                  <a:pt x="1105976" y="322803"/>
                  <a:pt x="1110002" y="298089"/>
                  <a:pt x="1112108" y="289665"/>
                </a:cubicBezTo>
                <a:cubicBezTo>
                  <a:pt x="1115504" y="276081"/>
                  <a:pt x="1116950" y="262060"/>
                  <a:pt x="1120346" y="248476"/>
                </a:cubicBezTo>
                <a:cubicBezTo>
                  <a:pt x="1130698" y="207068"/>
                  <a:pt x="1124927" y="239314"/>
                  <a:pt x="1145059" y="199049"/>
                </a:cubicBezTo>
                <a:cubicBezTo>
                  <a:pt x="1179161" y="130844"/>
                  <a:pt x="1122560" y="220441"/>
                  <a:pt x="1169773" y="149622"/>
                </a:cubicBezTo>
                <a:cubicBezTo>
                  <a:pt x="1172519" y="177081"/>
                  <a:pt x="1157058" y="214041"/>
                  <a:pt x="1178011" y="232000"/>
                </a:cubicBezTo>
                <a:cubicBezTo>
                  <a:pt x="1193045" y="244886"/>
                  <a:pt x="1227438" y="199049"/>
                  <a:pt x="1227438" y="199049"/>
                </a:cubicBezTo>
                <a:cubicBezTo>
                  <a:pt x="1230184" y="221017"/>
                  <a:pt x="1220022" y="249297"/>
                  <a:pt x="1235676" y="264952"/>
                </a:cubicBezTo>
                <a:cubicBezTo>
                  <a:pt x="1246132" y="275408"/>
                  <a:pt x="1237805" y="227350"/>
                  <a:pt x="1252151" y="223763"/>
                </a:cubicBezTo>
                <a:cubicBezTo>
                  <a:pt x="1264065" y="220785"/>
                  <a:pt x="1263135" y="245730"/>
                  <a:pt x="1268627" y="256714"/>
                </a:cubicBezTo>
                <a:cubicBezTo>
                  <a:pt x="1306123" y="200469"/>
                  <a:pt x="1267761" y="243924"/>
                  <a:pt x="1293340" y="256714"/>
                </a:cubicBezTo>
                <a:cubicBezTo>
                  <a:pt x="1301107" y="260598"/>
                  <a:pt x="1309816" y="251222"/>
                  <a:pt x="1318054" y="248476"/>
                </a:cubicBezTo>
                <a:cubicBezTo>
                  <a:pt x="1326292" y="240238"/>
                  <a:pt x="1336988" y="233878"/>
                  <a:pt x="1342768" y="223763"/>
                </a:cubicBezTo>
                <a:cubicBezTo>
                  <a:pt x="1360772" y="192255"/>
                  <a:pt x="1338283" y="171728"/>
                  <a:pt x="1367481" y="215525"/>
                </a:cubicBezTo>
                <a:cubicBezTo>
                  <a:pt x="1370227" y="237492"/>
                  <a:pt x="1365818" y="261626"/>
                  <a:pt x="1375719" y="281427"/>
                </a:cubicBezTo>
                <a:cubicBezTo>
                  <a:pt x="1380782" y="291553"/>
                  <a:pt x="1373216" y="244896"/>
                  <a:pt x="1383957" y="248476"/>
                </a:cubicBezTo>
                <a:cubicBezTo>
                  <a:pt x="1397985" y="253152"/>
                  <a:pt x="1394940" y="275935"/>
                  <a:pt x="1400432" y="289665"/>
                </a:cubicBezTo>
                <a:cubicBezTo>
                  <a:pt x="1403178" y="325362"/>
                  <a:pt x="1396099" y="363234"/>
                  <a:pt x="1408670" y="396757"/>
                </a:cubicBezTo>
                <a:cubicBezTo>
                  <a:pt x="1413862" y="410603"/>
                  <a:pt x="1420735" y="369682"/>
                  <a:pt x="1425146" y="355568"/>
                </a:cubicBezTo>
                <a:cubicBezTo>
                  <a:pt x="1434485" y="325685"/>
                  <a:pt x="1441025" y="294988"/>
                  <a:pt x="1449859" y="264952"/>
                </a:cubicBezTo>
                <a:cubicBezTo>
                  <a:pt x="1454759" y="248291"/>
                  <a:pt x="1454055" y="227805"/>
                  <a:pt x="1466335" y="215525"/>
                </a:cubicBezTo>
                <a:lnTo>
                  <a:pt x="1491049" y="190811"/>
                </a:lnTo>
                <a:cubicBezTo>
                  <a:pt x="1493795" y="201795"/>
                  <a:pt x="1496830" y="212711"/>
                  <a:pt x="1499286" y="223763"/>
                </a:cubicBezTo>
                <a:cubicBezTo>
                  <a:pt x="1502323" y="237431"/>
                  <a:pt x="1494241" y="269380"/>
                  <a:pt x="1507524" y="264952"/>
                </a:cubicBezTo>
                <a:cubicBezTo>
                  <a:pt x="1524000" y="259460"/>
                  <a:pt x="1524000" y="215525"/>
                  <a:pt x="1524000" y="215525"/>
                </a:cubicBezTo>
                <a:cubicBezTo>
                  <a:pt x="1529492" y="229255"/>
                  <a:pt x="1534470" y="243201"/>
                  <a:pt x="1540476" y="256714"/>
                </a:cubicBezTo>
                <a:cubicBezTo>
                  <a:pt x="1545463" y="267936"/>
                  <a:pt x="1545038" y="286687"/>
                  <a:pt x="1556951" y="289665"/>
                </a:cubicBezTo>
                <a:cubicBezTo>
                  <a:pt x="1566556" y="292066"/>
                  <a:pt x="1567935" y="273190"/>
                  <a:pt x="1573427" y="264952"/>
                </a:cubicBezTo>
                <a:cubicBezTo>
                  <a:pt x="1576173" y="256714"/>
                  <a:pt x="1578616" y="248369"/>
                  <a:pt x="1581665" y="240238"/>
                </a:cubicBezTo>
                <a:cubicBezTo>
                  <a:pt x="1586857" y="226392"/>
                  <a:pt x="1593464" y="213077"/>
                  <a:pt x="1598140" y="199049"/>
                </a:cubicBezTo>
                <a:cubicBezTo>
                  <a:pt x="1601720" y="188308"/>
                  <a:pt x="1603632" y="177082"/>
                  <a:pt x="1606378" y="166098"/>
                </a:cubicBezTo>
                <a:cubicBezTo>
                  <a:pt x="1609124" y="174336"/>
                  <a:pt x="1605933" y="190811"/>
                  <a:pt x="1614616" y="190811"/>
                </a:cubicBezTo>
                <a:cubicBezTo>
                  <a:pt x="1624517" y="190811"/>
                  <a:pt x="1624907" y="158367"/>
                  <a:pt x="1631092" y="166098"/>
                </a:cubicBezTo>
                <a:cubicBezTo>
                  <a:pt x="1645237" y="183779"/>
                  <a:pt x="1641610" y="210154"/>
                  <a:pt x="1647568" y="232000"/>
                </a:cubicBezTo>
                <a:cubicBezTo>
                  <a:pt x="1649853" y="240378"/>
                  <a:pt x="1653520" y="248336"/>
                  <a:pt x="1655805" y="256714"/>
                </a:cubicBezTo>
                <a:cubicBezTo>
                  <a:pt x="1683670" y="358889"/>
                  <a:pt x="1661560" y="290456"/>
                  <a:pt x="1680519" y="347330"/>
                </a:cubicBezTo>
                <a:cubicBezTo>
                  <a:pt x="1724030" y="260306"/>
                  <a:pt x="1692376" y="329440"/>
                  <a:pt x="1713470" y="273190"/>
                </a:cubicBezTo>
                <a:cubicBezTo>
                  <a:pt x="1717544" y="262325"/>
                  <a:pt x="1734445" y="223488"/>
                  <a:pt x="1738184" y="207287"/>
                </a:cubicBezTo>
                <a:cubicBezTo>
                  <a:pt x="1744481" y="180001"/>
                  <a:pt x="1747444" y="151967"/>
                  <a:pt x="1754659" y="124909"/>
                </a:cubicBezTo>
                <a:cubicBezTo>
                  <a:pt x="1758469" y="110621"/>
                  <a:pt x="1765943" y="97565"/>
                  <a:pt x="1771135" y="83719"/>
                </a:cubicBezTo>
                <a:cubicBezTo>
                  <a:pt x="1785752" y="44742"/>
                  <a:pt x="1770853" y="71785"/>
                  <a:pt x="1795849" y="34292"/>
                </a:cubicBezTo>
                <a:cubicBezTo>
                  <a:pt x="1798595" y="23308"/>
                  <a:pt x="1796081" y="-6665"/>
                  <a:pt x="1804086" y="1341"/>
                </a:cubicBezTo>
                <a:cubicBezTo>
                  <a:pt x="1815896" y="13152"/>
                  <a:pt x="1810575" y="34157"/>
                  <a:pt x="1812324" y="50768"/>
                </a:cubicBezTo>
                <a:cubicBezTo>
                  <a:pt x="1824886" y="170108"/>
                  <a:pt x="1789786" y="137343"/>
                  <a:pt x="1845276" y="174336"/>
                </a:cubicBezTo>
                <a:cubicBezTo>
                  <a:pt x="1873120" y="257869"/>
                  <a:pt x="1848314" y="234026"/>
                  <a:pt x="1894703" y="264952"/>
                </a:cubicBezTo>
                <a:cubicBezTo>
                  <a:pt x="1908119" y="197863"/>
                  <a:pt x="1895332" y="248802"/>
                  <a:pt x="1919416" y="182573"/>
                </a:cubicBezTo>
                <a:cubicBezTo>
                  <a:pt x="1925351" y="166252"/>
                  <a:pt x="1935892" y="133146"/>
                  <a:pt x="1935892" y="133146"/>
                </a:cubicBezTo>
                <a:cubicBezTo>
                  <a:pt x="1952809" y="183898"/>
                  <a:pt x="1937224" y="132230"/>
                  <a:pt x="1952368" y="215525"/>
                </a:cubicBezTo>
                <a:cubicBezTo>
                  <a:pt x="1954393" y="226664"/>
                  <a:pt x="1955542" y="238350"/>
                  <a:pt x="1960605" y="248476"/>
                </a:cubicBezTo>
                <a:cubicBezTo>
                  <a:pt x="1966745" y="260756"/>
                  <a:pt x="1978651" y="269425"/>
                  <a:pt x="1985319" y="281427"/>
                </a:cubicBezTo>
                <a:cubicBezTo>
                  <a:pt x="1993530" y="296206"/>
                  <a:pt x="2003866" y="328830"/>
                  <a:pt x="2010032" y="347330"/>
                </a:cubicBezTo>
                <a:cubicBezTo>
                  <a:pt x="2018270" y="336346"/>
                  <a:pt x="2027934" y="326300"/>
                  <a:pt x="2034746" y="314379"/>
                </a:cubicBezTo>
                <a:cubicBezTo>
                  <a:pt x="2043905" y="298351"/>
                  <a:pt x="2044345" y="272760"/>
                  <a:pt x="2051222" y="256714"/>
                </a:cubicBezTo>
                <a:cubicBezTo>
                  <a:pt x="2055122" y="247614"/>
                  <a:pt x="2063889" y="241139"/>
                  <a:pt x="2067697" y="232000"/>
                </a:cubicBezTo>
                <a:cubicBezTo>
                  <a:pt x="2114104" y="120622"/>
                  <a:pt x="2070907" y="190118"/>
                  <a:pt x="2108886" y="133146"/>
                </a:cubicBezTo>
                <a:cubicBezTo>
                  <a:pt x="2111632" y="166097"/>
                  <a:pt x="2113261" y="199161"/>
                  <a:pt x="2117124" y="232000"/>
                </a:cubicBezTo>
                <a:cubicBezTo>
                  <a:pt x="2118760" y="245906"/>
                  <a:pt x="2112838" y="266928"/>
                  <a:pt x="2125362" y="273190"/>
                </a:cubicBezTo>
                <a:cubicBezTo>
                  <a:pt x="2135489" y="278253"/>
                  <a:pt x="2130347" y="251083"/>
                  <a:pt x="2133600" y="240238"/>
                </a:cubicBezTo>
                <a:cubicBezTo>
                  <a:pt x="2141086" y="215287"/>
                  <a:pt x="2150076" y="190811"/>
                  <a:pt x="2158313" y="166098"/>
                </a:cubicBezTo>
                <a:lnTo>
                  <a:pt x="2166551" y="141384"/>
                </a:lnTo>
                <a:cubicBezTo>
                  <a:pt x="2169297" y="149622"/>
                  <a:pt x="2171368" y="158117"/>
                  <a:pt x="2174789" y="166098"/>
                </a:cubicBezTo>
                <a:cubicBezTo>
                  <a:pt x="2179626" y="177385"/>
                  <a:pt x="2187736" y="187287"/>
                  <a:pt x="2191265" y="199049"/>
                </a:cubicBezTo>
                <a:cubicBezTo>
                  <a:pt x="2196065" y="215047"/>
                  <a:pt x="2196757" y="232000"/>
                  <a:pt x="2199503" y="248476"/>
                </a:cubicBezTo>
                <a:cubicBezTo>
                  <a:pt x="2208608" y="221158"/>
                  <a:pt x="2207740" y="232446"/>
                  <a:pt x="2207740" y="215525"/>
                </a:cubicBezTo>
              </a:path>
            </a:pathLst>
          </a:cu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20" name="Straight Connector 19"/>
          <p:cNvCxnSpPr/>
          <p:nvPr/>
        </p:nvCxnSpPr>
        <p:spPr>
          <a:xfrm>
            <a:off x="990600" y="5564188"/>
            <a:ext cx="2438400" cy="0"/>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21" name="Freeform 20"/>
          <p:cNvSpPr/>
          <p:nvPr/>
        </p:nvSpPr>
        <p:spPr>
          <a:xfrm>
            <a:off x="1112838" y="5337175"/>
            <a:ext cx="2224087" cy="463550"/>
          </a:xfrm>
          <a:custGeom>
            <a:avLst/>
            <a:gdLst>
              <a:gd name="connsiteX0" fmla="*/ 0 w 2224216"/>
              <a:gd name="connsiteY0" fmla="*/ 240427 h 462849"/>
              <a:gd name="connsiteX1" fmla="*/ 8238 w 2224216"/>
              <a:gd name="connsiteY1" fmla="*/ 199238 h 462849"/>
              <a:gd name="connsiteX2" fmla="*/ 16476 w 2224216"/>
              <a:gd name="connsiteY2" fmla="*/ 174525 h 462849"/>
              <a:gd name="connsiteX3" fmla="*/ 41189 w 2224216"/>
              <a:gd name="connsiteY3" fmla="*/ 256903 h 462849"/>
              <a:gd name="connsiteX4" fmla="*/ 74141 w 2224216"/>
              <a:gd name="connsiteY4" fmla="*/ 240427 h 462849"/>
              <a:gd name="connsiteX5" fmla="*/ 115330 w 2224216"/>
              <a:gd name="connsiteY5" fmla="*/ 166287 h 462849"/>
              <a:gd name="connsiteX6" fmla="*/ 123568 w 2224216"/>
              <a:gd name="connsiteY6" fmla="*/ 191000 h 462849"/>
              <a:gd name="connsiteX7" fmla="*/ 156519 w 2224216"/>
              <a:gd name="connsiteY7" fmla="*/ 141573 h 462849"/>
              <a:gd name="connsiteX8" fmla="*/ 164757 w 2224216"/>
              <a:gd name="connsiteY8" fmla="*/ 166287 h 462849"/>
              <a:gd name="connsiteX9" fmla="*/ 181233 w 2224216"/>
              <a:gd name="connsiteY9" fmla="*/ 232189 h 462849"/>
              <a:gd name="connsiteX10" fmla="*/ 205946 w 2224216"/>
              <a:gd name="connsiteY10" fmla="*/ 174525 h 462849"/>
              <a:gd name="connsiteX11" fmla="*/ 222422 w 2224216"/>
              <a:gd name="connsiteY11" fmla="*/ 125097 h 462849"/>
              <a:gd name="connsiteX12" fmla="*/ 247135 w 2224216"/>
              <a:gd name="connsiteY12" fmla="*/ 232189 h 462849"/>
              <a:gd name="connsiteX13" fmla="*/ 255373 w 2224216"/>
              <a:gd name="connsiteY13" fmla="*/ 207476 h 462849"/>
              <a:gd name="connsiteX14" fmla="*/ 263611 w 2224216"/>
              <a:gd name="connsiteY14" fmla="*/ 166287 h 462849"/>
              <a:gd name="connsiteX15" fmla="*/ 280087 w 2224216"/>
              <a:gd name="connsiteY15" fmla="*/ 133335 h 462849"/>
              <a:gd name="connsiteX16" fmla="*/ 288324 w 2224216"/>
              <a:gd name="connsiteY16" fmla="*/ 100384 h 462849"/>
              <a:gd name="connsiteX17" fmla="*/ 296562 w 2224216"/>
              <a:gd name="connsiteY17" fmla="*/ 133335 h 462849"/>
              <a:gd name="connsiteX18" fmla="*/ 304800 w 2224216"/>
              <a:gd name="connsiteY18" fmla="*/ 174525 h 462849"/>
              <a:gd name="connsiteX19" fmla="*/ 313038 w 2224216"/>
              <a:gd name="connsiteY19" fmla="*/ 248665 h 462849"/>
              <a:gd name="connsiteX20" fmla="*/ 329514 w 2224216"/>
              <a:gd name="connsiteY20" fmla="*/ 363995 h 462849"/>
              <a:gd name="connsiteX21" fmla="*/ 337751 w 2224216"/>
              <a:gd name="connsiteY21" fmla="*/ 289854 h 462849"/>
              <a:gd name="connsiteX22" fmla="*/ 354227 w 2224216"/>
              <a:gd name="connsiteY22" fmla="*/ 223952 h 462849"/>
              <a:gd name="connsiteX23" fmla="*/ 370703 w 2224216"/>
              <a:gd name="connsiteY23" fmla="*/ 256903 h 462849"/>
              <a:gd name="connsiteX24" fmla="*/ 378941 w 2224216"/>
              <a:gd name="connsiteY24" fmla="*/ 314568 h 462849"/>
              <a:gd name="connsiteX25" fmla="*/ 395416 w 2224216"/>
              <a:gd name="connsiteY25" fmla="*/ 413422 h 462849"/>
              <a:gd name="connsiteX26" fmla="*/ 420130 w 2224216"/>
              <a:gd name="connsiteY26" fmla="*/ 339281 h 462849"/>
              <a:gd name="connsiteX27" fmla="*/ 436606 w 2224216"/>
              <a:gd name="connsiteY27" fmla="*/ 289854 h 462849"/>
              <a:gd name="connsiteX28" fmla="*/ 444843 w 2224216"/>
              <a:gd name="connsiteY28" fmla="*/ 265141 h 462849"/>
              <a:gd name="connsiteX29" fmla="*/ 461319 w 2224216"/>
              <a:gd name="connsiteY29" fmla="*/ 306330 h 462849"/>
              <a:gd name="connsiteX30" fmla="*/ 469557 w 2224216"/>
              <a:gd name="connsiteY30" fmla="*/ 372233 h 462849"/>
              <a:gd name="connsiteX31" fmla="*/ 477795 w 2224216"/>
              <a:gd name="connsiteY31" fmla="*/ 339281 h 462849"/>
              <a:gd name="connsiteX32" fmla="*/ 494270 w 2224216"/>
              <a:gd name="connsiteY32" fmla="*/ 298092 h 462849"/>
              <a:gd name="connsiteX33" fmla="*/ 510746 w 2224216"/>
              <a:gd name="connsiteY33" fmla="*/ 232189 h 462849"/>
              <a:gd name="connsiteX34" fmla="*/ 518984 w 2224216"/>
              <a:gd name="connsiteY34" fmla="*/ 256903 h 462849"/>
              <a:gd name="connsiteX35" fmla="*/ 535460 w 2224216"/>
              <a:gd name="connsiteY35" fmla="*/ 215714 h 462849"/>
              <a:gd name="connsiteX36" fmla="*/ 543697 w 2224216"/>
              <a:gd name="connsiteY36" fmla="*/ 174525 h 462849"/>
              <a:gd name="connsiteX37" fmla="*/ 551935 w 2224216"/>
              <a:gd name="connsiteY37" fmla="*/ 149811 h 462849"/>
              <a:gd name="connsiteX38" fmla="*/ 560173 w 2224216"/>
              <a:gd name="connsiteY38" fmla="*/ 108622 h 462849"/>
              <a:gd name="connsiteX39" fmla="*/ 568411 w 2224216"/>
              <a:gd name="connsiteY39" fmla="*/ 158049 h 462849"/>
              <a:gd name="connsiteX40" fmla="*/ 576649 w 2224216"/>
              <a:gd name="connsiteY40" fmla="*/ 125097 h 462849"/>
              <a:gd name="connsiteX41" fmla="*/ 584887 w 2224216"/>
              <a:gd name="connsiteY41" fmla="*/ 174525 h 462849"/>
              <a:gd name="connsiteX42" fmla="*/ 593124 w 2224216"/>
              <a:gd name="connsiteY42" fmla="*/ 141573 h 462849"/>
              <a:gd name="connsiteX43" fmla="*/ 609600 w 2224216"/>
              <a:gd name="connsiteY43" fmla="*/ 182762 h 462849"/>
              <a:gd name="connsiteX44" fmla="*/ 617838 w 2224216"/>
              <a:gd name="connsiteY44" fmla="*/ 281616 h 462849"/>
              <a:gd name="connsiteX45" fmla="*/ 634314 w 2224216"/>
              <a:gd name="connsiteY45" fmla="*/ 248665 h 462849"/>
              <a:gd name="connsiteX46" fmla="*/ 642551 w 2224216"/>
              <a:gd name="connsiteY46" fmla="*/ 223952 h 462849"/>
              <a:gd name="connsiteX47" fmla="*/ 667265 w 2224216"/>
              <a:gd name="connsiteY47" fmla="*/ 256903 h 462849"/>
              <a:gd name="connsiteX48" fmla="*/ 683741 w 2224216"/>
              <a:gd name="connsiteY48" fmla="*/ 223952 h 462849"/>
              <a:gd name="connsiteX49" fmla="*/ 700216 w 2224216"/>
              <a:gd name="connsiteY49" fmla="*/ 158049 h 462849"/>
              <a:gd name="connsiteX50" fmla="*/ 708454 w 2224216"/>
              <a:gd name="connsiteY50" fmla="*/ 191000 h 462849"/>
              <a:gd name="connsiteX51" fmla="*/ 716692 w 2224216"/>
              <a:gd name="connsiteY51" fmla="*/ 248665 h 462849"/>
              <a:gd name="connsiteX52" fmla="*/ 733168 w 2224216"/>
              <a:gd name="connsiteY52" fmla="*/ 223952 h 462849"/>
              <a:gd name="connsiteX53" fmla="*/ 749643 w 2224216"/>
              <a:gd name="connsiteY53" fmla="*/ 248665 h 462849"/>
              <a:gd name="connsiteX54" fmla="*/ 757881 w 2224216"/>
              <a:gd name="connsiteY54" fmla="*/ 273379 h 462849"/>
              <a:gd name="connsiteX55" fmla="*/ 766119 w 2224216"/>
              <a:gd name="connsiteY55" fmla="*/ 248665 h 462849"/>
              <a:gd name="connsiteX56" fmla="*/ 782595 w 2224216"/>
              <a:gd name="connsiteY56" fmla="*/ 166287 h 462849"/>
              <a:gd name="connsiteX57" fmla="*/ 790833 w 2224216"/>
              <a:gd name="connsiteY57" fmla="*/ 133335 h 462849"/>
              <a:gd name="connsiteX58" fmla="*/ 815546 w 2224216"/>
              <a:gd name="connsiteY58" fmla="*/ 223952 h 462849"/>
              <a:gd name="connsiteX59" fmla="*/ 823784 w 2224216"/>
              <a:gd name="connsiteY59" fmla="*/ 265141 h 462849"/>
              <a:gd name="connsiteX60" fmla="*/ 832022 w 2224216"/>
              <a:gd name="connsiteY60" fmla="*/ 289854 h 462849"/>
              <a:gd name="connsiteX61" fmla="*/ 840260 w 2224216"/>
              <a:gd name="connsiteY61" fmla="*/ 248665 h 462849"/>
              <a:gd name="connsiteX62" fmla="*/ 856735 w 2224216"/>
              <a:gd name="connsiteY62" fmla="*/ 158049 h 462849"/>
              <a:gd name="connsiteX63" fmla="*/ 864973 w 2224216"/>
              <a:gd name="connsiteY63" fmla="*/ 281616 h 462849"/>
              <a:gd name="connsiteX64" fmla="*/ 873211 w 2224216"/>
              <a:gd name="connsiteY64" fmla="*/ 322806 h 462849"/>
              <a:gd name="connsiteX65" fmla="*/ 881449 w 2224216"/>
              <a:gd name="connsiteY65" fmla="*/ 265141 h 462849"/>
              <a:gd name="connsiteX66" fmla="*/ 889687 w 2224216"/>
              <a:gd name="connsiteY66" fmla="*/ 174525 h 462849"/>
              <a:gd name="connsiteX67" fmla="*/ 897924 w 2224216"/>
              <a:gd name="connsiteY67" fmla="*/ 207476 h 462849"/>
              <a:gd name="connsiteX68" fmla="*/ 906162 w 2224216"/>
              <a:gd name="connsiteY68" fmla="*/ 232189 h 462849"/>
              <a:gd name="connsiteX69" fmla="*/ 914400 w 2224216"/>
              <a:gd name="connsiteY69" fmla="*/ 314568 h 462849"/>
              <a:gd name="connsiteX70" fmla="*/ 922638 w 2224216"/>
              <a:gd name="connsiteY70" fmla="*/ 273379 h 462849"/>
              <a:gd name="connsiteX71" fmla="*/ 939114 w 2224216"/>
              <a:gd name="connsiteY71" fmla="*/ 141573 h 462849"/>
              <a:gd name="connsiteX72" fmla="*/ 955589 w 2224216"/>
              <a:gd name="connsiteY72" fmla="*/ 265141 h 462849"/>
              <a:gd name="connsiteX73" fmla="*/ 963827 w 2224216"/>
              <a:gd name="connsiteY73" fmla="*/ 314568 h 462849"/>
              <a:gd name="connsiteX74" fmla="*/ 972065 w 2224216"/>
              <a:gd name="connsiteY74" fmla="*/ 191000 h 462849"/>
              <a:gd name="connsiteX75" fmla="*/ 988541 w 2224216"/>
              <a:gd name="connsiteY75" fmla="*/ 256903 h 462849"/>
              <a:gd name="connsiteX76" fmla="*/ 1013254 w 2224216"/>
              <a:gd name="connsiteY76" fmla="*/ 191000 h 462849"/>
              <a:gd name="connsiteX77" fmla="*/ 1037968 w 2224216"/>
              <a:gd name="connsiteY77" fmla="*/ 256903 h 462849"/>
              <a:gd name="connsiteX78" fmla="*/ 1054443 w 2224216"/>
              <a:gd name="connsiteY78" fmla="*/ 232189 h 462849"/>
              <a:gd name="connsiteX79" fmla="*/ 1062681 w 2224216"/>
              <a:gd name="connsiteY79" fmla="*/ 191000 h 462849"/>
              <a:gd name="connsiteX80" fmla="*/ 1079157 w 2224216"/>
              <a:gd name="connsiteY80" fmla="*/ 133335 h 462849"/>
              <a:gd name="connsiteX81" fmla="*/ 1087395 w 2224216"/>
              <a:gd name="connsiteY81" fmla="*/ 207476 h 462849"/>
              <a:gd name="connsiteX82" fmla="*/ 1095633 w 2224216"/>
              <a:gd name="connsiteY82" fmla="*/ 248665 h 462849"/>
              <a:gd name="connsiteX83" fmla="*/ 1103870 w 2224216"/>
              <a:gd name="connsiteY83" fmla="*/ 149811 h 462849"/>
              <a:gd name="connsiteX84" fmla="*/ 1112108 w 2224216"/>
              <a:gd name="connsiteY84" fmla="*/ 182762 h 462849"/>
              <a:gd name="connsiteX85" fmla="*/ 1128584 w 2224216"/>
              <a:gd name="connsiteY85" fmla="*/ 223952 h 462849"/>
              <a:gd name="connsiteX86" fmla="*/ 1153297 w 2224216"/>
              <a:gd name="connsiteY86" fmla="*/ 223952 h 462849"/>
              <a:gd name="connsiteX87" fmla="*/ 1178011 w 2224216"/>
              <a:gd name="connsiteY87" fmla="*/ 133335 h 462849"/>
              <a:gd name="connsiteX88" fmla="*/ 1194487 w 2224216"/>
              <a:gd name="connsiteY88" fmla="*/ 166287 h 462849"/>
              <a:gd name="connsiteX89" fmla="*/ 1202724 w 2224216"/>
              <a:gd name="connsiteY89" fmla="*/ 125097 h 462849"/>
              <a:gd name="connsiteX90" fmla="*/ 1219200 w 2224216"/>
              <a:gd name="connsiteY90" fmla="*/ 83908 h 462849"/>
              <a:gd name="connsiteX91" fmla="*/ 1227438 w 2224216"/>
              <a:gd name="connsiteY91" fmla="*/ 59195 h 462849"/>
              <a:gd name="connsiteX92" fmla="*/ 1235676 w 2224216"/>
              <a:gd name="connsiteY92" fmla="*/ 1530 h 462849"/>
              <a:gd name="connsiteX93" fmla="*/ 1243914 w 2224216"/>
              <a:gd name="connsiteY93" fmla="*/ 26243 h 462849"/>
              <a:gd name="connsiteX94" fmla="*/ 1252151 w 2224216"/>
              <a:gd name="connsiteY94" fmla="*/ 108622 h 462849"/>
              <a:gd name="connsiteX95" fmla="*/ 1260389 w 2224216"/>
              <a:gd name="connsiteY95" fmla="*/ 149811 h 462849"/>
              <a:gd name="connsiteX96" fmla="*/ 1268627 w 2224216"/>
              <a:gd name="connsiteY96" fmla="*/ 248665 h 462849"/>
              <a:gd name="connsiteX97" fmla="*/ 1276865 w 2224216"/>
              <a:gd name="connsiteY97" fmla="*/ 289854 h 462849"/>
              <a:gd name="connsiteX98" fmla="*/ 1293341 w 2224216"/>
              <a:gd name="connsiteY98" fmla="*/ 462849 h 462849"/>
              <a:gd name="connsiteX99" fmla="*/ 1301578 w 2224216"/>
              <a:gd name="connsiteY99" fmla="*/ 429897 h 462849"/>
              <a:gd name="connsiteX100" fmla="*/ 1309816 w 2224216"/>
              <a:gd name="connsiteY100" fmla="*/ 405184 h 462849"/>
              <a:gd name="connsiteX101" fmla="*/ 1318054 w 2224216"/>
              <a:gd name="connsiteY101" fmla="*/ 339281 h 462849"/>
              <a:gd name="connsiteX102" fmla="*/ 1326292 w 2224216"/>
              <a:gd name="connsiteY102" fmla="*/ 314568 h 462849"/>
              <a:gd name="connsiteX103" fmla="*/ 1334530 w 2224216"/>
              <a:gd name="connsiteY103" fmla="*/ 273379 h 462849"/>
              <a:gd name="connsiteX104" fmla="*/ 1351006 w 2224216"/>
              <a:gd name="connsiteY104" fmla="*/ 215714 h 462849"/>
              <a:gd name="connsiteX105" fmla="*/ 1359243 w 2224216"/>
              <a:gd name="connsiteY105" fmla="*/ 166287 h 462849"/>
              <a:gd name="connsiteX106" fmla="*/ 1367481 w 2224216"/>
              <a:gd name="connsiteY106" fmla="*/ 125097 h 462849"/>
              <a:gd name="connsiteX107" fmla="*/ 1375719 w 2224216"/>
              <a:gd name="connsiteY107" fmla="*/ 149811 h 462849"/>
              <a:gd name="connsiteX108" fmla="*/ 1383957 w 2224216"/>
              <a:gd name="connsiteY108" fmla="*/ 248665 h 462849"/>
              <a:gd name="connsiteX109" fmla="*/ 1392195 w 2224216"/>
              <a:gd name="connsiteY109" fmla="*/ 306330 h 462849"/>
              <a:gd name="connsiteX110" fmla="*/ 1400433 w 2224216"/>
              <a:gd name="connsiteY110" fmla="*/ 273379 h 462849"/>
              <a:gd name="connsiteX111" fmla="*/ 1408670 w 2224216"/>
              <a:gd name="connsiteY111" fmla="*/ 207476 h 462849"/>
              <a:gd name="connsiteX112" fmla="*/ 1433384 w 2224216"/>
              <a:gd name="connsiteY112" fmla="*/ 92146 h 462849"/>
              <a:gd name="connsiteX113" fmla="*/ 1449860 w 2224216"/>
              <a:gd name="connsiteY113" fmla="*/ 223952 h 462849"/>
              <a:gd name="connsiteX114" fmla="*/ 1466335 w 2224216"/>
              <a:gd name="connsiteY114" fmla="*/ 331043 h 462849"/>
              <a:gd name="connsiteX115" fmla="*/ 1474573 w 2224216"/>
              <a:gd name="connsiteY115" fmla="*/ 289854 h 462849"/>
              <a:gd name="connsiteX116" fmla="*/ 1491049 w 2224216"/>
              <a:gd name="connsiteY116" fmla="*/ 174525 h 462849"/>
              <a:gd name="connsiteX117" fmla="*/ 1507524 w 2224216"/>
              <a:gd name="connsiteY117" fmla="*/ 125097 h 462849"/>
              <a:gd name="connsiteX118" fmla="*/ 1524000 w 2224216"/>
              <a:gd name="connsiteY118" fmla="*/ 199238 h 462849"/>
              <a:gd name="connsiteX119" fmla="*/ 1540476 w 2224216"/>
              <a:gd name="connsiteY119" fmla="*/ 281616 h 462849"/>
              <a:gd name="connsiteX120" fmla="*/ 1548714 w 2224216"/>
              <a:gd name="connsiteY120" fmla="*/ 215714 h 462849"/>
              <a:gd name="connsiteX121" fmla="*/ 1556951 w 2224216"/>
              <a:gd name="connsiteY121" fmla="*/ 141573 h 462849"/>
              <a:gd name="connsiteX122" fmla="*/ 1565189 w 2224216"/>
              <a:gd name="connsiteY122" fmla="*/ 191000 h 462849"/>
              <a:gd name="connsiteX123" fmla="*/ 1581665 w 2224216"/>
              <a:gd name="connsiteY123" fmla="*/ 166287 h 462849"/>
              <a:gd name="connsiteX124" fmla="*/ 1606378 w 2224216"/>
              <a:gd name="connsiteY124" fmla="*/ 158049 h 462849"/>
              <a:gd name="connsiteX125" fmla="*/ 1614616 w 2224216"/>
              <a:gd name="connsiteY125" fmla="*/ 191000 h 462849"/>
              <a:gd name="connsiteX126" fmla="*/ 1631092 w 2224216"/>
              <a:gd name="connsiteY126" fmla="*/ 232189 h 462849"/>
              <a:gd name="connsiteX127" fmla="*/ 1639330 w 2224216"/>
              <a:gd name="connsiteY127" fmla="*/ 256903 h 462849"/>
              <a:gd name="connsiteX128" fmla="*/ 1647568 w 2224216"/>
              <a:gd name="connsiteY128" fmla="*/ 232189 h 462849"/>
              <a:gd name="connsiteX129" fmla="*/ 1664043 w 2224216"/>
              <a:gd name="connsiteY129" fmla="*/ 199238 h 462849"/>
              <a:gd name="connsiteX130" fmla="*/ 1672281 w 2224216"/>
              <a:gd name="connsiteY130" fmla="*/ 149811 h 462849"/>
              <a:gd name="connsiteX131" fmla="*/ 1680519 w 2224216"/>
              <a:gd name="connsiteY131" fmla="*/ 182762 h 462849"/>
              <a:gd name="connsiteX132" fmla="*/ 1696995 w 2224216"/>
              <a:gd name="connsiteY132" fmla="*/ 232189 h 462849"/>
              <a:gd name="connsiteX133" fmla="*/ 1705233 w 2224216"/>
              <a:gd name="connsiteY133" fmla="*/ 265141 h 462849"/>
              <a:gd name="connsiteX134" fmla="*/ 1721708 w 2224216"/>
              <a:gd name="connsiteY134" fmla="*/ 182762 h 462849"/>
              <a:gd name="connsiteX135" fmla="*/ 1729946 w 2224216"/>
              <a:gd name="connsiteY135" fmla="*/ 141573 h 462849"/>
              <a:gd name="connsiteX136" fmla="*/ 1746422 w 2224216"/>
              <a:gd name="connsiteY136" fmla="*/ 92146 h 462849"/>
              <a:gd name="connsiteX137" fmla="*/ 1771135 w 2224216"/>
              <a:gd name="connsiteY137" fmla="*/ 199238 h 462849"/>
              <a:gd name="connsiteX138" fmla="*/ 1804087 w 2224216"/>
              <a:gd name="connsiteY138" fmla="*/ 166287 h 462849"/>
              <a:gd name="connsiteX139" fmla="*/ 1812324 w 2224216"/>
              <a:gd name="connsiteY139" fmla="*/ 207476 h 462849"/>
              <a:gd name="connsiteX140" fmla="*/ 1828800 w 2224216"/>
              <a:gd name="connsiteY140" fmla="*/ 182762 h 462849"/>
              <a:gd name="connsiteX141" fmla="*/ 1845276 w 2224216"/>
              <a:gd name="connsiteY141" fmla="*/ 207476 h 462849"/>
              <a:gd name="connsiteX142" fmla="*/ 1853514 w 2224216"/>
              <a:gd name="connsiteY142" fmla="*/ 273379 h 462849"/>
              <a:gd name="connsiteX143" fmla="*/ 1861751 w 2224216"/>
              <a:gd name="connsiteY143" fmla="*/ 240427 h 462849"/>
              <a:gd name="connsiteX144" fmla="*/ 1886465 w 2224216"/>
              <a:gd name="connsiteY144" fmla="*/ 158049 h 462849"/>
              <a:gd name="connsiteX145" fmla="*/ 1902941 w 2224216"/>
              <a:gd name="connsiteY145" fmla="*/ 182762 h 462849"/>
              <a:gd name="connsiteX146" fmla="*/ 1919416 w 2224216"/>
              <a:gd name="connsiteY146" fmla="*/ 215714 h 462849"/>
              <a:gd name="connsiteX147" fmla="*/ 1927654 w 2224216"/>
              <a:gd name="connsiteY147" fmla="*/ 166287 h 462849"/>
              <a:gd name="connsiteX148" fmla="*/ 1935892 w 2224216"/>
              <a:gd name="connsiteY148" fmla="*/ 199238 h 462849"/>
              <a:gd name="connsiteX149" fmla="*/ 1952368 w 2224216"/>
              <a:gd name="connsiteY149" fmla="*/ 281616 h 462849"/>
              <a:gd name="connsiteX150" fmla="*/ 1960606 w 2224216"/>
              <a:gd name="connsiteY150" fmla="*/ 215714 h 462849"/>
              <a:gd name="connsiteX151" fmla="*/ 1968843 w 2224216"/>
              <a:gd name="connsiteY151" fmla="*/ 191000 h 462849"/>
              <a:gd name="connsiteX152" fmla="*/ 1977081 w 2224216"/>
              <a:gd name="connsiteY152" fmla="*/ 223952 h 462849"/>
              <a:gd name="connsiteX153" fmla="*/ 2001795 w 2224216"/>
              <a:gd name="connsiteY153" fmla="*/ 256903 h 462849"/>
              <a:gd name="connsiteX154" fmla="*/ 2018270 w 2224216"/>
              <a:gd name="connsiteY154" fmla="*/ 281616 h 462849"/>
              <a:gd name="connsiteX155" fmla="*/ 2042984 w 2224216"/>
              <a:gd name="connsiteY155" fmla="*/ 347519 h 462849"/>
              <a:gd name="connsiteX156" fmla="*/ 2075935 w 2224216"/>
              <a:gd name="connsiteY156" fmla="*/ 405184 h 462849"/>
              <a:gd name="connsiteX157" fmla="*/ 2108887 w 2224216"/>
              <a:gd name="connsiteY157" fmla="*/ 388708 h 462849"/>
              <a:gd name="connsiteX158" fmla="*/ 2117124 w 2224216"/>
              <a:gd name="connsiteY158" fmla="*/ 355757 h 462849"/>
              <a:gd name="connsiteX159" fmla="*/ 2125362 w 2224216"/>
              <a:gd name="connsiteY159" fmla="*/ 281616 h 462849"/>
              <a:gd name="connsiteX160" fmla="*/ 2141838 w 2224216"/>
              <a:gd name="connsiteY160" fmla="*/ 50957 h 462849"/>
              <a:gd name="connsiteX161" fmla="*/ 2150076 w 2224216"/>
              <a:gd name="connsiteY161" fmla="*/ 199238 h 462849"/>
              <a:gd name="connsiteX162" fmla="*/ 2158314 w 2224216"/>
              <a:gd name="connsiteY162" fmla="*/ 174525 h 462849"/>
              <a:gd name="connsiteX163" fmla="*/ 2166551 w 2224216"/>
              <a:gd name="connsiteY163" fmla="*/ 133335 h 462849"/>
              <a:gd name="connsiteX164" fmla="*/ 2191265 w 2224216"/>
              <a:gd name="connsiteY164" fmla="*/ 141573 h 462849"/>
              <a:gd name="connsiteX165" fmla="*/ 2199503 w 2224216"/>
              <a:gd name="connsiteY165" fmla="*/ 174525 h 462849"/>
              <a:gd name="connsiteX166" fmla="*/ 2207741 w 2224216"/>
              <a:gd name="connsiteY166" fmla="*/ 248665 h 462849"/>
              <a:gd name="connsiteX167" fmla="*/ 2224216 w 2224216"/>
              <a:gd name="connsiteY167" fmla="*/ 240427 h 462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Lst>
            <a:rect l="l" t="t" r="r" b="b"/>
            <a:pathLst>
              <a:path w="2224216" h="462849">
                <a:moveTo>
                  <a:pt x="0" y="240427"/>
                </a:moveTo>
                <a:cubicBezTo>
                  <a:pt x="2746" y="226697"/>
                  <a:pt x="4842" y="212822"/>
                  <a:pt x="8238" y="199238"/>
                </a:cubicBezTo>
                <a:cubicBezTo>
                  <a:pt x="10344" y="190814"/>
                  <a:pt x="10336" y="168385"/>
                  <a:pt x="16476" y="174525"/>
                </a:cubicBezTo>
                <a:cubicBezTo>
                  <a:pt x="23160" y="181209"/>
                  <a:pt x="37456" y="241971"/>
                  <a:pt x="41189" y="256903"/>
                </a:cubicBezTo>
                <a:cubicBezTo>
                  <a:pt x="61548" y="195826"/>
                  <a:pt x="49898" y="191943"/>
                  <a:pt x="74141" y="240427"/>
                </a:cubicBezTo>
                <a:cubicBezTo>
                  <a:pt x="78299" y="230030"/>
                  <a:pt x="97914" y="170641"/>
                  <a:pt x="115330" y="166287"/>
                </a:cubicBezTo>
                <a:cubicBezTo>
                  <a:pt x="123754" y="164181"/>
                  <a:pt x="120822" y="182762"/>
                  <a:pt x="123568" y="191000"/>
                </a:cubicBezTo>
                <a:cubicBezTo>
                  <a:pt x="134552" y="174524"/>
                  <a:pt x="150257" y="122788"/>
                  <a:pt x="156519" y="141573"/>
                </a:cubicBezTo>
                <a:cubicBezTo>
                  <a:pt x="159265" y="149811"/>
                  <a:pt x="162472" y="157909"/>
                  <a:pt x="164757" y="166287"/>
                </a:cubicBezTo>
                <a:cubicBezTo>
                  <a:pt x="170715" y="188133"/>
                  <a:pt x="181233" y="232189"/>
                  <a:pt x="181233" y="232189"/>
                </a:cubicBezTo>
                <a:cubicBezTo>
                  <a:pt x="207371" y="192981"/>
                  <a:pt x="191438" y="222884"/>
                  <a:pt x="205946" y="174525"/>
                </a:cubicBezTo>
                <a:cubicBezTo>
                  <a:pt x="210936" y="157890"/>
                  <a:pt x="222422" y="125097"/>
                  <a:pt x="222422" y="125097"/>
                </a:cubicBezTo>
                <a:cubicBezTo>
                  <a:pt x="242293" y="204584"/>
                  <a:pt x="234456" y="168796"/>
                  <a:pt x="247135" y="232189"/>
                </a:cubicBezTo>
                <a:cubicBezTo>
                  <a:pt x="249881" y="223951"/>
                  <a:pt x="253267" y="215900"/>
                  <a:pt x="255373" y="207476"/>
                </a:cubicBezTo>
                <a:cubicBezTo>
                  <a:pt x="258769" y="193892"/>
                  <a:pt x="259183" y="179570"/>
                  <a:pt x="263611" y="166287"/>
                </a:cubicBezTo>
                <a:cubicBezTo>
                  <a:pt x="267494" y="154637"/>
                  <a:pt x="274595" y="144319"/>
                  <a:pt x="280087" y="133335"/>
                </a:cubicBezTo>
                <a:cubicBezTo>
                  <a:pt x="282833" y="122351"/>
                  <a:pt x="277002" y="100384"/>
                  <a:pt x="288324" y="100384"/>
                </a:cubicBezTo>
                <a:cubicBezTo>
                  <a:pt x="299646" y="100384"/>
                  <a:pt x="294106" y="122283"/>
                  <a:pt x="296562" y="133335"/>
                </a:cubicBezTo>
                <a:cubicBezTo>
                  <a:pt x="299599" y="147003"/>
                  <a:pt x="302820" y="160664"/>
                  <a:pt x="304800" y="174525"/>
                </a:cubicBezTo>
                <a:cubicBezTo>
                  <a:pt x="308317" y="199141"/>
                  <a:pt x="309822" y="224008"/>
                  <a:pt x="313038" y="248665"/>
                </a:cubicBezTo>
                <a:cubicBezTo>
                  <a:pt x="318061" y="287172"/>
                  <a:pt x="329514" y="363995"/>
                  <a:pt x="329514" y="363995"/>
                </a:cubicBezTo>
                <a:cubicBezTo>
                  <a:pt x="332260" y="339281"/>
                  <a:pt x="333430" y="314341"/>
                  <a:pt x="337751" y="289854"/>
                </a:cubicBezTo>
                <a:cubicBezTo>
                  <a:pt x="341686" y="267555"/>
                  <a:pt x="354227" y="223952"/>
                  <a:pt x="354227" y="223952"/>
                </a:cubicBezTo>
                <a:cubicBezTo>
                  <a:pt x="359719" y="234936"/>
                  <a:pt x="367472" y="245056"/>
                  <a:pt x="370703" y="256903"/>
                </a:cubicBezTo>
                <a:cubicBezTo>
                  <a:pt x="375812" y="275636"/>
                  <a:pt x="376375" y="295321"/>
                  <a:pt x="378941" y="314568"/>
                </a:cubicBezTo>
                <a:cubicBezTo>
                  <a:pt x="389961" y="397218"/>
                  <a:pt x="381104" y="356173"/>
                  <a:pt x="395416" y="413422"/>
                </a:cubicBezTo>
                <a:cubicBezTo>
                  <a:pt x="410407" y="353457"/>
                  <a:pt x="395313" y="407526"/>
                  <a:pt x="420130" y="339281"/>
                </a:cubicBezTo>
                <a:cubicBezTo>
                  <a:pt x="426065" y="322960"/>
                  <a:pt x="431114" y="306330"/>
                  <a:pt x="436606" y="289854"/>
                </a:cubicBezTo>
                <a:lnTo>
                  <a:pt x="444843" y="265141"/>
                </a:lnTo>
                <a:cubicBezTo>
                  <a:pt x="450335" y="278871"/>
                  <a:pt x="457994" y="291921"/>
                  <a:pt x="461319" y="306330"/>
                </a:cubicBezTo>
                <a:cubicBezTo>
                  <a:pt x="466297" y="327902"/>
                  <a:pt x="459656" y="352432"/>
                  <a:pt x="469557" y="372233"/>
                </a:cubicBezTo>
                <a:cubicBezTo>
                  <a:pt x="474620" y="382360"/>
                  <a:pt x="474215" y="350022"/>
                  <a:pt x="477795" y="339281"/>
                </a:cubicBezTo>
                <a:cubicBezTo>
                  <a:pt x="482471" y="325253"/>
                  <a:pt x="489921" y="312225"/>
                  <a:pt x="494270" y="298092"/>
                </a:cubicBezTo>
                <a:cubicBezTo>
                  <a:pt x="500929" y="276450"/>
                  <a:pt x="510746" y="232189"/>
                  <a:pt x="510746" y="232189"/>
                </a:cubicBezTo>
                <a:cubicBezTo>
                  <a:pt x="513492" y="240427"/>
                  <a:pt x="511759" y="261720"/>
                  <a:pt x="518984" y="256903"/>
                </a:cubicBezTo>
                <a:cubicBezTo>
                  <a:pt x="531288" y="248701"/>
                  <a:pt x="531211" y="229878"/>
                  <a:pt x="535460" y="215714"/>
                </a:cubicBezTo>
                <a:cubicBezTo>
                  <a:pt x="539483" y="202303"/>
                  <a:pt x="540301" y="188109"/>
                  <a:pt x="543697" y="174525"/>
                </a:cubicBezTo>
                <a:cubicBezTo>
                  <a:pt x="545803" y="166101"/>
                  <a:pt x="549829" y="158235"/>
                  <a:pt x="551935" y="149811"/>
                </a:cubicBezTo>
                <a:cubicBezTo>
                  <a:pt x="555331" y="136227"/>
                  <a:pt x="557427" y="122352"/>
                  <a:pt x="560173" y="108622"/>
                </a:cubicBezTo>
                <a:cubicBezTo>
                  <a:pt x="562919" y="125098"/>
                  <a:pt x="556600" y="146239"/>
                  <a:pt x="568411" y="158049"/>
                </a:cubicBezTo>
                <a:cubicBezTo>
                  <a:pt x="576417" y="166055"/>
                  <a:pt x="568643" y="117091"/>
                  <a:pt x="576649" y="125097"/>
                </a:cubicBezTo>
                <a:cubicBezTo>
                  <a:pt x="588460" y="136908"/>
                  <a:pt x="582141" y="158049"/>
                  <a:pt x="584887" y="174525"/>
                </a:cubicBezTo>
                <a:cubicBezTo>
                  <a:pt x="587633" y="163541"/>
                  <a:pt x="582383" y="137993"/>
                  <a:pt x="593124" y="141573"/>
                </a:cubicBezTo>
                <a:cubicBezTo>
                  <a:pt x="607153" y="146249"/>
                  <a:pt x="607030" y="168200"/>
                  <a:pt x="609600" y="182762"/>
                </a:cubicBezTo>
                <a:cubicBezTo>
                  <a:pt x="615346" y="215324"/>
                  <a:pt x="615092" y="248665"/>
                  <a:pt x="617838" y="281616"/>
                </a:cubicBezTo>
                <a:cubicBezTo>
                  <a:pt x="623330" y="270632"/>
                  <a:pt x="629477" y="259952"/>
                  <a:pt x="634314" y="248665"/>
                </a:cubicBezTo>
                <a:cubicBezTo>
                  <a:pt x="637734" y="240684"/>
                  <a:pt x="634127" y="221846"/>
                  <a:pt x="642551" y="223952"/>
                </a:cubicBezTo>
                <a:cubicBezTo>
                  <a:pt x="655871" y="227282"/>
                  <a:pt x="659027" y="245919"/>
                  <a:pt x="667265" y="256903"/>
                </a:cubicBezTo>
                <a:cubicBezTo>
                  <a:pt x="672757" y="245919"/>
                  <a:pt x="679858" y="235602"/>
                  <a:pt x="683741" y="223952"/>
                </a:cubicBezTo>
                <a:cubicBezTo>
                  <a:pt x="690901" y="202470"/>
                  <a:pt x="700216" y="158049"/>
                  <a:pt x="700216" y="158049"/>
                </a:cubicBezTo>
                <a:cubicBezTo>
                  <a:pt x="702962" y="169033"/>
                  <a:pt x="706429" y="179861"/>
                  <a:pt x="708454" y="191000"/>
                </a:cubicBezTo>
                <a:cubicBezTo>
                  <a:pt x="711927" y="210104"/>
                  <a:pt x="705042" y="233132"/>
                  <a:pt x="716692" y="248665"/>
                </a:cubicBezTo>
                <a:cubicBezTo>
                  <a:pt x="722632" y="256585"/>
                  <a:pt x="727676" y="232190"/>
                  <a:pt x="733168" y="223952"/>
                </a:cubicBezTo>
                <a:cubicBezTo>
                  <a:pt x="738660" y="232190"/>
                  <a:pt x="745215" y="239810"/>
                  <a:pt x="749643" y="248665"/>
                </a:cubicBezTo>
                <a:cubicBezTo>
                  <a:pt x="753526" y="256432"/>
                  <a:pt x="749197" y="273379"/>
                  <a:pt x="757881" y="273379"/>
                </a:cubicBezTo>
                <a:cubicBezTo>
                  <a:pt x="766565" y="273379"/>
                  <a:pt x="764166" y="257126"/>
                  <a:pt x="766119" y="248665"/>
                </a:cubicBezTo>
                <a:cubicBezTo>
                  <a:pt x="772416" y="221379"/>
                  <a:pt x="775803" y="193454"/>
                  <a:pt x="782595" y="166287"/>
                </a:cubicBezTo>
                <a:lnTo>
                  <a:pt x="790833" y="133335"/>
                </a:lnTo>
                <a:cubicBezTo>
                  <a:pt x="809504" y="245370"/>
                  <a:pt x="785781" y="124738"/>
                  <a:pt x="815546" y="223952"/>
                </a:cubicBezTo>
                <a:cubicBezTo>
                  <a:pt x="819569" y="237363"/>
                  <a:pt x="820388" y="251557"/>
                  <a:pt x="823784" y="265141"/>
                </a:cubicBezTo>
                <a:cubicBezTo>
                  <a:pt x="825890" y="273565"/>
                  <a:pt x="829276" y="281616"/>
                  <a:pt x="832022" y="289854"/>
                </a:cubicBezTo>
                <a:cubicBezTo>
                  <a:pt x="834768" y="276124"/>
                  <a:pt x="838131" y="262504"/>
                  <a:pt x="840260" y="248665"/>
                </a:cubicBezTo>
                <a:cubicBezTo>
                  <a:pt x="853567" y="162168"/>
                  <a:pt x="839930" y="208462"/>
                  <a:pt x="856735" y="158049"/>
                </a:cubicBezTo>
                <a:cubicBezTo>
                  <a:pt x="859481" y="199238"/>
                  <a:pt x="860865" y="240540"/>
                  <a:pt x="864973" y="281616"/>
                </a:cubicBezTo>
                <a:cubicBezTo>
                  <a:pt x="866366" y="295548"/>
                  <a:pt x="863310" y="332707"/>
                  <a:pt x="873211" y="322806"/>
                </a:cubicBezTo>
                <a:cubicBezTo>
                  <a:pt x="886941" y="309077"/>
                  <a:pt x="879305" y="284439"/>
                  <a:pt x="881449" y="265141"/>
                </a:cubicBezTo>
                <a:cubicBezTo>
                  <a:pt x="884798" y="234997"/>
                  <a:pt x="886941" y="204730"/>
                  <a:pt x="889687" y="174525"/>
                </a:cubicBezTo>
                <a:cubicBezTo>
                  <a:pt x="892433" y="185509"/>
                  <a:pt x="894814" y="196590"/>
                  <a:pt x="897924" y="207476"/>
                </a:cubicBezTo>
                <a:cubicBezTo>
                  <a:pt x="900309" y="215825"/>
                  <a:pt x="904842" y="223607"/>
                  <a:pt x="906162" y="232189"/>
                </a:cubicBezTo>
                <a:cubicBezTo>
                  <a:pt x="910358" y="259465"/>
                  <a:pt x="911654" y="287108"/>
                  <a:pt x="914400" y="314568"/>
                </a:cubicBezTo>
                <a:cubicBezTo>
                  <a:pt x="917146" y="300838"/>
                  <a:pt x="920901" y="287272"/>
                  <a:pt x="922638" y="273379"/>
                </a:cubicBezTo>
                <a:cubicBezTo>
                  <a:pt x="941649" y="121291"/>
                  <a:pt x="920539" y="234444"/>
                  <a:pt x="939114" y="141573"/>
                </a:cubicBezTo>
                <a:cubicBezTo>
                  <a:pt x="958983" y="201186"/>
                  <a:pt x="942150" y="144192"/>
                  <a:pt x="955589" y="265141"/>
                </a:cubicBezTo>
                <a:cubicBezTo>
                  <a:pt x="957434" y="281742"/>
                  <a:pt x="961081" y="298092"/>
                  <a:pt x="963827" y="314568"/>
                </a:cubicBezTo>
                <a:cubicBezTo>
                  <a:pt x="966573" y="273379"/>
                  <a:pt x="955803" y="228943"/>
                  <a:pt x="972065" y="191000"/>
                </a:cubicBezTo>
                <a:cubicBezTo>
                  <a:pt x="980985" y="170187"/>
                  <a:pt x="988541" y="256903"/>
                  <a:pt x="988541" y="256903"/>
                </a:cubicBezTo>
                <a:cubicBezTo>
                  <a:pt x="989828" y="251753"/>
                  <a:pt x="1002483" y="191000"/>
                  <a:pt x="1013254" y="191000"/>
                </a:cubicBezTo>
                <a:cubicBezTo>
                  <a:pt x="1024023" y="191000"/>
                  <a:pt x="1036681" y="251753"/>
                  <a:pt x="1037968" y="256903"/>
                </a:cubicBezTo>
                <a:cubicBezTo>
                  <a:pt x="1043460" y="248665"/>
                  <a:pt x="1050967" y="241459"/>
                  <a:pt x="1054443" y="232189"/>
                </a:cubicBezTo>
                <a:cubicBezTo>
                  <a:pt x="1059359" y="219079"/>
                  <a:pt x="1059644" y="204668"/>
                  <a:pt x="1062681" y="191000"/>
                </a:cubicBezTo>
                <a:cubicBezTo>
                  <a:pt x="1069577" y="159970"/>
                  <a:pt x="1069984" y="160855"/>
                  <a:pt x="1079157" y="133335"/>
                </a:cubicBezTo>
                <a:cubicBezTo>
                  <a:pt x="1081903" y="158049"/>
                  <a:pt x="1083878" y="182860"/>
                  <a:pt x="1087395" y="207476"/>
                </a:cubicBezTo>
                <a:cubicBezTo>
                  <a:pt x="1089375" y="221337"/>
                  <a:pt x="1091787" y="262128"/>
                  <a:pt x="1095633" y="248665"/>
                </a:cubicBezTo>
                <a:cubicBezTo>
                  <a:pt x="1104716" y="216872"/>
                  <a:pt x="1101124" y="182762"/>
                  <a:pt x="1103870" y="149811"/>
                </a:cubicBezTo>
                <a:cubicBezTo>
                  <a:pt x="1106616" y="160795"/>
                  <a:pt x="1110247" y="171594"/>
                  <a:pt x="1112108" y="182762"/>
                </a:cubicBezTo>
                <a:cubicBezTo>
                  <a:pt x="1123493" y="251071"/>
                  <a:pt x="1112533" y="272103"/>
                  <a:pt x="1128584" y="223952"/>
                </a:cubicBezTo>
                <a:cubicBezTo>
                  <a:pt x="1133884" y="239850"/>
                  <a:pt x="1138925" y="276649"/>
                  <a:pt x="1153297" y="223952"/>
                </a:cubicBezTo>
                <a:cubicBezTo>
                  <a:pt x="1181694" y="119829"/>
                  <a:pt x="1140788" y="189169"/>
                  <a:pt x="1178011" y="133335"/>
                </a:cubicBezTo>
                <a:cubicBezTo>
                  <a:pt x="1183503" y="144319"/>
                  <a:pt x="1182837" y="170171"/>
                  <a:pt x="1194487" y="166287"/>
                </a:cubicBezTo>
                <a:cubicBezTo>
                  <a:pt x="1207770" y="161859"/>
                  <a:pt x="1198701" y="138508"/>
                  <a:pt x="1202724" y="125097"/>
                </a:cubicBezTo>
                <a:cubicBezTo>
                  <a:pt x="1206973" y="110933"/>
                  <a:pt x="1214008" y="97754"/>
                  <a:pt x="1219200" y="83908"/>
                </a:cubicBezTo>
                <a:cubicBezTo>
                  <a:pt x="1222249" y="75778"/>
                  <a:pt x="1224692" y="67433"/>
                  <a:pt x="1227438" y="59195"/>
                </a:cubicBezTo>
                <a:cubicBezTo>
                  <a:pt x="1230184" y="39973"/>
                  <a:pt x="1226993" y="18897"/>
                  <a:pt x="1235676" y="1530"/>
                </a:cubicBezTo>
                <a:cubicBezTo>
                  <a:pt x="1239559" y="-6237"/>
                  <a:pt x="1242594" y="17661"/>
                  <a:pt x="1243914" y="26243"/>
                </a:cubicBezTo>
                <a:cubicBezTo>
                  <a:pt x="1248110" y="53519"/>
                  <a:pt x="1248504" y="81267"/>
                  <a:pt x="1252151" y="108622"/>
                </a:cubicBezTo>
                <a:cubicBezTo>
                  <a:pt x="1254001" y="122501"/>
                  <a:pt x="1257643" y="136081"/>
                  <a:pt x="1260389" y="149811"/>
                </a:cubicBezTo>
                <a:cubicBezTo>
                  <a:pt x="1263135" y="182762"/>
                  <a:pt x="1264763" y="215826"/>
                  <a:pt x="1268627" y="248665"/>
                </a:cubicBezTo>
                <a:cubicBezTo>
                  <a:pt x="1270263" y="262571"/>
                  <a:pt x="1275260" y="275945"/>
                  <a:pt x="1276865" y="289854"/>
                </a:cubicBezTo>
                <a:cubicBezTo>
                  <a:pt x="1283505" y="347398"/>
                  <a:pt x="1293341" y="462849"/>
                  <a:pt x="1293341" y="462849"/>
                </a:cubicBezTo>
                <a:cubicBezTo>
                  <a:pt x="1296087" y="451865"/>
                  <a:pt x="1298468" y="440783"/>
                  <a:pt x="1301578" y="429897"/>
                </a:cubicBezTo>
                <a:cubicBezTo>
                  <a:pt x="1303963" y="421548"/>
                  <a:pt x="1308263" y="413727"/>
                  <a:pt x="1309816" y="405184"/>
                </a:cubicBezTo>
                <a:cubicBezTo>
                  <a:pt x="1313776" y="383402"/>
                  <a:pt x="1314094" y="361063"/>
                  <a:pt x="1318054" y="339281"/>
                </a:cubicBezTo>
                <a:cubicBezTo>
                  <a:pt x="1319607" y="330738"/>
                  <a:pt x="1324186" y="322992"/>
                  <a:pt x="1326292" y="314568"/>
                </a:cubicBezTo>
                <a:cubicBezTo>
                  <a:pt x="1329688" y="300984"/>
                  <a:pt x="1331493" y="287047"/>
                  <a:pt x="1334530" y="273379"/>
                </a:cubicBezTo>
                <a:cubicBezTo>
                  <a:pt x="1341427" y="242345"/>
                  <a:pt x="1341831" y="243236"/>
                  <a:pt x="1351006" y="215714"/>
                </a:cubicBezTo>
                <a:cubicBezTo>
                  <a:pt x="1353752" y="199238"/>
                  <a:pt x="1356255" y="182720"/>
                  <a:pt x="1359243" y="166287"/>
                </a:cubicBezTo>
                <a:cubicBezTo>
                  <a:pt x="1361748" y="152511"/>
                  <a:pt x="1357580" y="134998"/>
                  <a:pt x="1367481" y="125097"/>
                </a:cubicBezTo>
                <a:cubicBezTo>
                  <a:pt x="1373621" y="118957"/>
                  <a:pt x="1372973" y="141573"/>
                  <a:pt x="1375719" y="149811"/>
                </a:cubicBezTo>
                <a:cubicBezTo>
                  <a:pt x="1378465" y="182762"/>
                  <a:pt x="1380495" y="215781"/>
                  <a:pt x="1383957" y="248665"/>
                </a:cubicBezTo>
                <a:cubicBezTo>
                  <a:pt x="1385990" y="267975"/>
                  <a:pt x="1381424" y="290174"/>
                  <a:pt x="1392195" y="306330"/>
                </a:cubicBezTo>
                <a:cubicBezTo>
                  <a:pt x="1398475" y="315750"/>
                  <a:pt x="1397687" y="284363"/>
                  <a:pt x="1400433" y="273379"/>
                </a:cubicBezTo>
                <a:cubicBezTo>
                  <a:pt x="1403179" y="251411"/>
                  <a:pt x="1405031" y="229313"/>
                  <a:pt x="1408670" y="207476"/>
                </a:cubicBezTo>
                <a:cubicBezTo>
                  <a:pt x="1418017" y="151390"/>
                  <a:pt x="1422134" y="137146"/>
                  <a:pt x="1433384" y="92146"/>
                </a:cubicBezTo>
                <a:cubicBezTo>
                  <a:pt x="1448789" y="230792"/>
                  <a:pt x="1434183" y="106371"/>
                  <a:pt x="1449860" y="223952"/>
                </a:cubicBezTo>
                <a:cubicBezTo>
                  <a:pt x="1461830" y="313728"/>
                  <a:pt x="1452493" y="261833"/>
                  <a:pt x="1466335" y="331043"/>
                </a:cubicBezTo>
                <a:cubicBezTo>
                  <a:pt x="1469081" y="317313"/>
                  <a:pt x="1472389" y="303684"/>
                  <a:pt x="1474573" y="289854"/>
                </a:cubicBezTo>
                <a:cubicBezTo>
                  <a:pt x="1480630" y="251496"/>
                  <a:pt x="1478769" y="211366"/>
                  <a:pt x="1491049" y="174525"/>
                </a:cubicBezTo>
                <a:lnTo>
                  <a:pt x="1507524" y="125097"/>
                </a:lnTo>
                <a:cubicBezTo>
                  <a:pt x="1516339" y="160356"/>
                  <a:pt x="1517028" y="160893"/>
                  <a:pt x="1524000" y="199238"/>
                </a:cubicBezTo>
                <a:cubicBezTo>
                  <a:pt x="1537466" y="273298"/>
                  <a:pt x="1525905" y="223334"/>
                  <a:pt x="1540476" y="281616"/>
                </a:cubicBezTo>
                <a:cubicBezTo>
                  <a:pt x="1543222" y="259649"/>
                  <a:pt x="1546127" y="237701"/>
                  <a:pt x="1548714" y="215714"/>
                </a:cubicBezTo>
                <a:cubicBezTo>
                  <a:pt x="1551619" y="191019"/>
                  <a:pt x="1543159" y="162263"/>
                  <a:pt x="1556951" y="141573"/>
                </a:cubicBezTo>
                <a:cubicBezTo>
                  <a:pt x="1566216" y="127675"/>
                  <a:pt x="1562443" y="174524"/>
                  <a:pt x="1565189" y="191000"/>
                </a:cubicBezTo>
                <a:cubicBezTo>
                  <a:pt x="1570681" y="182762"/>
                  <a:pt x="1577765" y="175387"/>
                  <a:pt x="1581665" y="166287"/>
                </a:cubicBezTo>
                <a:cubicBezTo>
                  <a:pt x="1596930" y="130669"/>
                  <a:pt x="1579578" y="117846"/>
                  <a:pt x="1606378" y="158049"/>
                </a:cubicBezTo>
                <a:cubicBezTo>
                  <a:pt x="1609124" y="169033"/>
                  <a:pt x="1611036" y="180259"/>
                  <a:pt x="1614616" y="191000"/>
                </a:cubicBezTo>
                <a:cubicBezTo>
                  <a:pt x="1619292" y="205028"/>
                  <a:pt x="1625900" y="218343"/>
                  <a:pt x="1631092" y="232189"/>
                </a:cubicBezTo>
                <a:cubicBezTo>
                  <a:pt x="1634141" y="240320"/>
                  <a:pt x="1636584" y="248665"/>
                  <a:pt x="1639330" y="256903"/>
                </a:cubicBezTo>
                <a:cubicBezTo>
                  <a:pt x="1642076" y="248665"/>
                  <a:pt x="1644147" y="240171"/>
                  <a:pt x="1647568" y="232189"/>
                </a:cubicBezTo>
                <a:cubicBezTo>
                  <a:pt x="1652405" y="220902"/>
                  <a:pt x="1660514" y="211000"/>
                  <a:pt x="1664043" y="199238"/>
                </a:cubicBezTo>
                <a:cubicBezTo>
                  <a:pt x="1668842" y="183239"/>
                  <a:pt x="1669535" y="166287"/>
                  <a:pt x="1672281" y="149811"/>
                </a:cubicBezTo>
                <a:cubicBezTo>
                  <a:pt x="1675027" y="160795"/>
                  <a:pt x="1677266" y="171918"/>
                  <a:pt x="1680519" y="182762"/>
                </a:cubicBezTo>
                <a:cubicBezTo>
                  <a:pt x="1685509" y="199396"/>
                  <a:pt x="1692783" y="215341"/>
                  <a:pt x="1696995" y="232189"/>
                </a:cubicBezTo>
                <a:lnTo>
                  <a:pt x="1705233" y="265141"/>
                </a:lnTo>
                <a:lnTo>
                  <a:pt x="1721708" y="182762"/>
                </a:lnTo>
                <a:cubicBezTo>
                  <a:pt x="1724454" y="169032"/>
                  <a:pt x="1725518" y="154856"/>
                  <a:pt x="1729946" y="141573"/>
                </a:cubicBezTo>
                <a:lnTo>
                  <a:pt x="1746422" y="92146"/>
                </a:lnTo>
                <a:cubicBezTo>
                  <a:pt x="1766293" y="171633"/>
                  <a:pt x="1758456" y="135845"/>
                  <a:pt x="1771135" y="199238"/>
                </a:cubicBezTo>
                <a:cubicBezTo>
                  <a:pt x="1790589" y="121421"/>
                  <a:pt x="1777484" y="113082"/>
                  <a:pt x="1804087" y="166287"/>
                </a:cubicBezTo>
                <a:cubicBezTo>
                  <a:pt x="1806833" y="180017"/>
                  <a:pt x="1800674" y="199709"/>
                  <a:pt x="1812324" y="207476"/>
                </a:cubicBezTo>
                <a:cubicBezTo>
                  <a:pt x="1820562" y="212968"/>
                  <a:pt x="1818899" y="182762"/>
                  <a:pt x="1828800" y="182762"/>
                </a:cubicBezTo>
                <a:cubicBezTo>
                  <a:pt x="1838701" y="182762"/>
                  <a:pt x="1839784" y="199238"/>
                  <a:pt x="1845276" y="207476"/>
                </a:cubicBezTo>
                <a:cubicBezTo>
                  <a:pt x="1848022" y="229444"/>
                  <a:pt x="1843614" y="253577"/>
                  <a:pt x="1853514" y="273379"/>
                </a:cubicBezTo>
                <a:cubicBezTo>
                  <a:pt x="1858577" y="283506"/>
                  <a:pt x="1859726" y="251566"/>
                  <a:pt x="1861751" y="240427"/>
                </a:cubicBezTo>
                <a:cubicBezTo>
                  <a:pt x="1875002" y="167542"/>
                  <a:pt x="1857376" y="201681"/>
                  <a:pt x="1886465" y="158049"/>
                </a:cubicBezTo>
                <a:cubicBezTo>
                  <a:pt x="1891957" y="166287"/>
                  <a:pt x="1900096" y="173279"/>
                  <a:pt x="1902941" y="182762"/>
                </a:cubicBezTo>
                <a:cubicBezTo>
                  <a:pt x="1917887" y="232582"/>
                  <a:pt x="1902587" y="266200"/>
                  <a:pt x="1919416" y="215714"/>
                </a:cubicBezTo>
                <a:cubicBezTo>
                  <a:pt x="1922162" y="199238"/>
                  <a:pt x="1915843" y="178098"/>
                  <a:pt x="1927654" y="166287"/>
                </a:cubicBezTo>
                <a:cubicBezTo>
                  <a:pt x="1935660" y="158281"/>
                  <a:pt x="1933672" y="188136"/>
                  <a:pt x="1935892" y="199238"/>
                </a:cubicBezTo>
                <a:cubicBezTo>
                  <a:pt x="1956091" y="300229"/>
                  <a:pt x="1933233" y="205079"/>
                  <a:pt x="1952368" y="281616"/>
                </a:cubicBezTo>
                <a:cubicBezTo>
                  <a:pt x="1955114" y="259649"/>
                  <a:pt x="1956646" y="237495"/>
                  <a:pt x="1960606" y="215714"/>
                </a:cubicBezTo>
                <a:cubicBezTo>
                  <a:pt x="1962159" y="207171"/>
                  <a:pt x="1961076" y="187116"/>
                  <a:pt x="1968843" y="191000"/>
                </a:cubicBezTo>
                <a:cubicBezTo>
                  <a:pt x="1978970" y="196064"/>
                  <a:pt x="1972018" y="213825"/>
                  <a:pt x="1977081" y="223952"/>
                </a:cubicBezTo>
                <a:cubicBezTo>
                  <a:pt x="1983221" y="236232"/>
                  <a:pt x="1993815" y="245731"/>
                  <a:pt x="2001795" y="256903"/>
                </a:cubicBezTo>
                <a:cubicBezTo>
                  <a:pt x="2007550" y="264959"/>
                  <a:pt x="2013358" y="273020"/>
                  <a:pt x="2018270" y="281616"/>
                </a:cubicBezTo>
                <a:cubicBezTo>
                  <a:pt x="2051633" y="340002"/>
                  <a:pt x="2020867" y="288542"/>
                  <a:pt x="2042984" y="347519"/>
                </a:cubicBezTo>
                <a:cubicBezTo>
                  <a:pt x="2051941" y="371405"/>
                  <a:pt x="2062280" y="384700"/>
                  <a:pt x="2075935" y="405184"/>
                </a:cubicBezTo>
                <a:cubicBezTo>
                  <a:pt x="2086919" y="399692"/>
                  <a:pt x="2101025" y="398142"/>
                  <a:pt x="2108887" y="388708"/>
                </a:cubicBezTo>
                <a:cubicBezTo>
                  <a:pt x="2116135" y="380010"/>
                  <a:pt x="2115403" y="366947"/>
                  <a:pt x="2117124" y="355757"/>
                </a:cubicBezTo>
                <a:cubicBezTo>
                  <a:pt x="2120905" y="331180"/>
                  <a:pt x="2122888" y="306358"/>
                  <a:pt x="2125362" y="281616"/>
                </a:cubicBezTo>
                <a:cubicBezTo>
                  <a:pt x="2136052" y="174717"/>
                  <a:pt x="2134566" y="174582"/>
                  <a:pt x="2141838" y="50957"/>
                </a:cubicBezTo>
                <a:cubicBezTo>
                  <a:pt x="2144584" y="100384"/>
                  <a:pt x="2143533" y="150169"/>
                  <a:pt x="2150076" y="199238"/>
                </a:cubicBezTo>
                <a:cubicBezTo>
                  <a:pt x="2151224" y="207845"/>
                  <a:pt x="2156208" y="182949"/>
                  <a:pt x="2158314" y="174525"/>
                </a:cubicBezTo>
                <a:cubicBezTo>
                  <a:pt x="2161710" y="160941"/>
                  <a:pt x="2163805" y="147065"/>
                  <a:pt x="2166551" y="133335"/>
                </a:cubicBezTo>
                <a:cubicBezTo>
                  <a:pt x="2174789" y="136081"/>
                  <a:pt x="2185840" y="134792"/>
                  <a:pt x="2191265" y="141573"/>
                </a:cubicBezTo>
                <a:cubicBezTo>
                  <a:pt x="2198338" y="150414"/>
                  <a:pt x="2197781" y="163335"/>
                  <a:pt x="2199503" y="174525"/>
                </a:cubicBezTo>
                <a:cubicBezTo>
                  <a:pt x="2203284" y="199101"/>
                  <a:pt x="2199010" y="225383"/>
                  <a:pt x="2207741" y="248665"/>
                </a:cubicBezTo>
                <a:cubicBezTo>
                  <a:pt x="2209897" y="254414"/>
                  <a:pt x="2218724" y="243173"/>
                  <a:pt x="2224216" y="240427"/>
                </a:cubicBezTo>
              </a:path>
            </a:pathLst>
          </a:cu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8" name="Freeform 27"/>
          <p:cNvSpPr/>
          <p:nvPr/>
        </p:nvSpPr>
        <p:spPr>
          <a:xfrm>
            <a:off x="3865563" y="3576638"/>
            <a:ext cx="938212" cy="204787"/>
          </a:xfrm>
          <a:custGeom>
            <a:avLst/>
            <a:gdLst>
              <a:gd name="connsiteX0" fmla="*/ 0 w 1235676"/>
              <a:gd name="connsiteY0" fmla="*/ 454857 h 455121"/>
              <a:gd name="connsiteX1" fmla="*/ 41190 w 1235676"/>
              <a:gd name="connsiteY1" fmla="*/ 446619 h 455121"/>
              <a:gd name="connsiteX2" fmla="*/ 49427 w 1235676"/>
              <a:gd name="connsiteY2" fmla="*/ 421906 h 455121"/>
              <a:gd name="connsiteX3" fmla="*/ 57665 w 1235676"/>
              <a:gd name="connsiteY3" fmla="*/ 446619 h 455121"/>
              <a:gd name="connsiteX4" fmla="*/ 82379 w 1235676"/>
              <a:gd name="connsiteY4" fmla="*/ 454857 h 455121"/>
              <a:gd name="connsiteX5" fmla="*/ 107092 w 1235676"/>
              <a:gd name="connsiteY5" fmla="*/ 446619 h 455121"/>
              <a:gd name="connsiteX6" fmla="*/ 140044 w 1235676"/>
              <a:gd name="connsiteY6" fmla="*/ 380716 h 455121"/>
              <a:gd name="connsiteX7" fmla="*/ 148281 w 1235676"/>
              <a:gd name="connsiteY7" fmla="*/ 339527 h 455121"/>
              <a:gd name="connsiteX8" fmla="*/ 156519 w 1235676"/>
              <a:gd name="connsiteY8" fmla="*/ 314814 h 455121"/>
              <a:gd name="connsiteX9" fmla="*/ 164757 w 1235676"/>
              <a:gd name="connsiteY9" fmla="*/ 281862 h 455121"/>
              <a:gd name="connsiteX10" fmla="*/ 181233 w 1235676"/>
              <a:gd name="connsiteY10" fmla="*/ 306576 h 455121"/>
              <a:gd name="connsiteX11" fmla="*/ 197709 w 1235676"/>
              <a:gd name="connsiteY11" fmla="*/ 372479 h 455121"/>
              <a:gd name="connsiteX12" fmla="*/ 214184 w 1235676"/>
              <a:gd name="connsiteY12" fmla="*/ 446619 h 455121"/>
              <a:gd name="connsiteX13" fmla="*/ 222422 w 1235676"/>
              <a:gd name="connsiteY13" fmla="*/ 405430 h 455121"/>
              <a:gd name="connsiteX14" fmla="*/ 230660 w 1235676"/>
              <a:gd name="connsiteY14" fmla="*/ 372479 h 455121"/>
              <a:gd name="connsiteX15" fmla="*/ 247136 w 1235676"/>
              <a:gd name="connsiteY15" fmla="*/ 405430 h 455121"/>
              <a:gd name="connsiteX16" fmla="*/ 255373 w 1235676"/>
              <a:gd name="connsiteY16" fmla="*/ 454857 h 455121"/>
              <a:gd name="connsiteX17" fmla="*/ 313038 w 1235676"/>
              <a:gd name="connsiteY17" fmla="*/ 438381 h 455121"/>
              <a:gd name="connsiteX18" fmla="*/ 321276 w 1235676"/>
              <a:gd name="connsiteY18" fmla="*/ 405430 h 455121"/>
              <a:gd name="connsiteX19" fmla="*/ 337752 w 1235676"/>
              <a:gd name="connsiteY19" fmla="*/ 380716 h 455121"/>
              <a:gd name="connsiteX20" fmla="*/ 362465 w 1235676"/>
              <a:gd name="connsiteY20" fmla="*/ 438381 h 455121"/>
              <a:gd name="connsiteX21" fmla="*/ 378941 w 1235676"/>
              <a:gd name="connsiteY21" fmla="*/ 26489 h 455121"/>
              <a:gd name="connsiteX22" fmla="*/ 395417 w 1235676"/>
              <a:gd name="connsiteY22" fmla="*/ 59441 h 455121"/>
              <a:gd name="connsiteX23" fmla="*/ 411892 w 1235676"/>
              <a:gd name="connsiteY23" fmla="*/ 108868 h 455121"/>
              <a:gd name="connsiteX24" fmla="*/ 420130 w 1235676"/>
              <a:gd name="connsiteY24" fmla="*/ 133581 h 455121"/>
              <a:gd name="connsiteX25" fmla="*/ 428368 w 1235676"/>
              <a:gd name="connsiteY25" fmla="*/ 100630 h 455121"/>
              <a:gd name="connsiteX26" fmla="*/ 436606 w 1235676"/>
              <a:gd name="connsiteY26" fmla="*/ 75916 h 455121"/>
              <a:gd name="connsiteX27" fmla="*/ 444844 w 1235676"/>
              <a:gd name="connsiteY27" fmla="*/ 100630 h 455121"/>
              <a:gd name="connsiteX28" fmla="*/ 461319 w 1235676"/>
              <a:gd name="connsiteY28" fmla="*/ 100630 h 455121"/>
              <a:gd name="connsiteX29" fmla="*/ 486033 w 1235676"/>
              <a:gd name="connsiteY29" fmla="*/ 92392 h 455121"/>
              <a:gd name="connsiteX30" fmla="*/ 518984 w 1235676"/>
              <a:gd name="connsiteY30" fmla="*/ 125343 h 455121"/>
              <a:gd name="connsiteX31" fmla="*/ 535460 w 1235676"/>
              <a:gd name="connsiteY31" fmla="*/ 150057 h 455121"/>
              <a:gd name="connsiteX32" fmla="*/ 543698 w 1235676"/>
              <a:gd name="connsiteY32" fmla="*/ 125343 h 455121"/>
              <a:gd name="connsiteX33" fmla="*/ 601363 w 1235676"/>
              <a:gd name="connsiteY33" fmla="*/ 100630 h 455121"/>
              <a:gd name="connsiteX34" fmla="*/ 626076 w 1235676"/>
              <a:gd name="connsiteY34" fmla="*/ 108868 h 455121"/>
              <a:gd name="connsiteX35" fmla="*/ 650790 w 1235676"/>
              <a:gd name="connsiteY35" fmla="*/ 34727 h 455121"/>
              <a:gd name="connsiteX36" fmla="*/ 675503 w 1235676"/>
              <a:gd name="connsiteY36" fmla="*/ 34727 h 455121"/>
              <a:gd name="connsiteX37" fmla="*/ 683741 w 1235676"/>
              <a:gd name="connsiteY37" fmla="*/ 59441 h 455121"/>
              <a:gd name="connsiteX38" fmla="*/ 700217 w 1235676"/>
              <a:gd name="connsiteY38" fmla="*/ 125343 h 455121"/>
              <a:gd name="connsiteX39" fmla="*/ 724930 w 1235676"/>
              <a:gd name="connsiteY39" fmla="*/ 125343 h 455121"/>
              <a:gd name="connsiteX40" fmla="*/ 749644 w 1235676"/>
              <a:gd name="connsiteY40" fmla="*/ 100630 h 455121"/>
              <a:gd name="connsiteX41" fmla="*/ 757881 w 1235676"/>
              <a:gd name="connsiteY41" fmla="*/ 125343 h 455121"/>
              <a:gd name="connsiteX42" fmla="*/ 766119 w 1235676"/>
              <a:gd name="connsiteY42" fmla="*/ 174770 h 455121"/>
              <a:gd name="connsiteX43" fmla="*/ 782595 w 1235676"/>
              <a:gd name="connsiteY43" fmla="*/ 150057 h 455121"/>
              <a:gd name="connsiteX44" fmla="*/ 790833 w 1235676"/>
              <a:gd name="connsiteY44" fmla="*/ 125343 h 455121"/>
              <a:gd name="connsiteX45" fmla="*/ 799071 w 1235676"/>
              <a:gd name="connsiteY45" fmla="*/ 150057 h 455121"/>
              <a:gd name="connsiteX46" fmla="*/ 807309 w 1235676"/>
              <a:gd name="connsiteY46" fmla="*/ 125343 h 455121"/>
              <a:gd name="connsiteX47" fmla="*/ 823784 w 1235676"/>
              <a:gd name="connsiteY47" fmla="*/ 1776 h 455121"/>
              <a:gd name="connsiteX48" fmla="*/ 832022 w 1235676"/>
              <a:gd name="connsiteY48" fmla="*/ 26489 h 455121"/>
              <a:gd name="connsiteX49" fmla="*/ 840260 w 1235676"/>
              <a:gd name="connsiteY49" fmla="*/ 174770 h 455121"/>
              <a:gd name="connsiteX50" fmla="*/ 848498 w 1235676"/>
              <a:gd name="connsiteY50" fmla="*/ 84154 h 455121"/>
              <a:gd name="connsiteX51" fmla="*/ 856736 w 1235676"/>
              <a:gd name="connsiteY51" fmla="*/ 34727 h 455121"/>
              <a:gd name="connsiteX52" fmla="*/ 864973 w 1235676"/>
              <a:gd name="connsiteY52" fmla="*/ 59441 h 455121"/>
              <a:gd name="connsiteX53" fmla="*/ 873211 w 1235676"/>
              <a:gd name="connsiteY53" fmla="*/ 100630 h 455121"/>
              <a:gd name="connsiteX54" fmla="*/ 881449 w 1235676"/>
              <a:gd name="connsiteY54" fmla="*/ 75916 h 455121"/>
              <a:gd name="connsiteX55" fmla="*/ 889687 w 1235676"/>
              <a:gd name="connsiteY55" fmla="*/ 100630 h 455121"/>
              <a:gd name="connsiteX56" fmla="*/ 914400 w 1235676"/>
              <a:gd name="connsiteY56" fmla="*/ 42965 h 455121"/>
              <a:gd name="connsiteX57" fmla="*/ 922638 w 1235676"/>
              <a:gd name="connsiteY57" fmla="*/ 380716 h 455121"/>
              <a:gd name="connsiteX58" fmla="*/ 939114 w 1235676"/>
              <a:gd name="connsiteY58" fmla="*/ 298338 h 455121"/>
              <a:gd name="connsiteX59" fmla="*/ 947352 w 1235676"/>
              <a:gd name="connsiteY59" fmla="*/ 380716 h 455121"/>
              <a:gd name="connsiteX60" fmla="*/ 955590 w 1235676"/>
              <a:gd name="connsiteY60" fmla="*/ 331289 h 455121"/>
              <a:gd name="connsiteX61" fmla="*/ 963827 w 1235676"/>
              <a:gd name="connsiteY61" fmla="*/ 372479 h 455121"/>
              <a:gd name="connsiteX62" fmla="*/ 972065 w 1235676"/>
              <a:gd name="connsiteY62" fmla="*/ 397192 h 455121"/>
              <a:gd name="connsiteX63" fmla="*/ 1013254 w 1235676"/>
              <a:gd name="connsiteY63" fmla="*/ 380716 h 455121"/>
              <a:gd name="connsiteX64" fmla="*/ 1029730 w 1235676"/>
              <a:gd name="connsiteY64" fmla="*/ 356003 h 455121"/>
              <a:gd name="connsiteX65" fmla="*/ 1054444 w 1235676"/>
              <a:gd name="connsiteY65" fmla="*/ 380716 h 455121"/>
              <a:gd name="connsiteX66" fmla="*/ 1087395 w 1235676"/>
              <a:gd name="connsiteY66" fmla="*/ 331289 h 455121"/>
              <a:gd name="connsiteX67" fmla="*/ 1112109 w 1235676"/>
              <a:gd name="connsiteY67" fmla="*/ 413668 h 455121"/>
              <a:gd name="connsiteX68" fmla="*/ 1136822 w 1235676"/>
              <a:gd name="connsiteY68" fmla="*/ 388954 h 455121"/>
              <a:gd name="connsiteX69" fmla="*/ 1153298 w 1235676"/>
              <a:gd name="connsiteY69" fmla="*/ 438381 h 455121"/>
              <a:gd name="connsiteX70" fmla="*/ 1178011 w 1235676"/>
              <a:gd name="connsiteY70" fmla="*/ 430143 h 455121"/>
              <a:gd name="connsiteX71" fmla="*/ 1235676 w 1235676"/>
              <a:gd name="connsiteY71" fmla="*/ 446619 h 4551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1235676" h="455121">
                <a:moveTo>
                  <a:pt x="0" y="454857"/>
                </a:moveTo>
                <a:cubicBezTo>
                  <a:pt x="13730" y="452111"/>
                  <a:pt x="29540" y="454386"/>
                  <a:pt x="41190" y="446619"/>
                </a:cubicBezTo>
                <a:cubicBezTo>
                  <a:pt x="48415" y="441802"/>
                  <a:pt x="40744" y="421906"/>
                  <a:pt x="49427" y="421906"/>
                </a:cubicBezTo>
                <a:cubicBezTo>
                  <a:pt x="58110" y="421906"/>
                  <a:pt x="51525" y="440479"/>
                  <a:pt x="57665" y="446619"/>
                </a:cubicBezTo>
                <a:cubicBezTo>
                  <a:pt x="63805" y="452759"/>
                  <a:pt x="74141" y="452111"/>
                  <a:pt x="82379" y="454857"/>
                </a:cubicBezTo>
                <a:cubicBezTo>
                  <a:pt x="90617" y="452111"/>
                  <a:pt x="100311" y="452043"/>
                  <a:pt x="107092" y="446619"/>
                </a:cubicBezTo>
                <a:cubicBezTo>
                  <a:pt x="121610" y="435005"/>
                  <a:pt x="135068" y="393157"/>
                  <a:pt x="140044" y="380716"/>
                </a:cubicBezTo>
                <a:cubicBezTo>
                  <a:pt x="142790" y="366986"/>
                  <a:pt x="144885" y="353110"/>
                  <a:pt x="148281" y="339527"/>
                </a:cubicBezTo>
                <a:cubicBezTo>
                  <a:pt x="150387" y="331103"/>
                  <a:pt x="154133" y="323163"/>
                  <a:pt x="156519" y="314814"/>
                </a:cubicBezTo>
                <a:cubicBezTo>
                  <a:pt x="159629" y="303928"/>
                  <a:pt x="162011" y="292846"/>
                  <a:pt x="164757" y="281862"/>
                </a:cubicBezTo>
                <a:cubicBezTo>
                  <a:pt x="170249" y="290100"/>
                  <a:pt x="176805" y="297720"/>
                  <a:pt x="181233" y="306576"/>
                </a:cubicBezTo>
                <a:cubicBezTo>
                  <a:pt x="189400" y="322909"/>
                  <a:pt x="195023" y="357707"/>
                  <a:pt x="197709" y="372479"/>
                </a:cubicBezTo>
                <a:cubicBezTo>
                  <a:pt x="209307" y="436273"/>
                  <a:pt x="199659" y="403044"/>
                  <a:pt x="214184" y="446619"/>
                </a:cubicBezTo>
                <a:cubicBezTo>
                  <a:pt x="216930" y="432889"/>
                  <a:pt x="219385" y="419098"/>
                  <a:pt x="222422" y="405430"/>
                </a:cubicBezTo>
                <a:cubicBezTo>
                  <a:pt x="224878" y="394378"/>
                  <a:pt x="219338" y="372479"/>
                  <a:pt x="230660" y="372479"/>
                </a:cubicBezTo>
                <a:cubicBezTo>
                  <a:pt x="242940" y="372479"/>
                  <a:pt x="241644" y="394446"/>
                  <a:pt x="247136" y="405430"/>
                </a:cubicBezTo>
                <a:cubicBezTo>
                  <a:pt x="249882" y="421906"/>
                  <a:pt x="243562" y="443046"/>
                  <a:pt x="255373" y="454857"/>
                </a:cubicBezTo>
                <a:cubicBezTo>
                  <a:pt x="257959" y="457443"/>
                  <a:pt x="307333" y="440283"/>
                  <a:pt x="313038" y="438381"/>
                </a:cubicBezTo>
                <a:cubicBezTo>
                  <a:pt x="315784" y="427397"/>
                  <a:pt x="316816" y="415836"/>
                  <a:pt x="321276" y="405430"/>
                </a:cubicBezTo>
                <a:cubicBezTo>
                  <a:pt x="325176" y="396330"/>
                  <a:pt x="328147" y="378315"/>
                  <a:pt x="337752" y="380716"/>
                </a:cubicBezTo>
                <a:cubicBezTo>
                  <a:pt x="345153" y="382566"/>
                  <a:pt x="359505" y="429501"/>
                  <a:pt x="362465" y="438381"/>
                </a:cubicBezTo>
                <a:cubicBezTo>
                  <a:pt x="413159" y="286305"/>
                  <a:pt x="346241" y="495178"/>
                  <a:pt x="378941" y="26489"/>
                </a:cubicBezTo>
                <a:cubicBezTo>
                  <a:pt x="379796" y="14238"/>
                  <a:pt x="390856" y="48039"/>
                  <a:pt x="395417" y="59441"/>
                </a:cubicBezTo>
                <a:cubicBezTo>
                  <a:pt x="401867" y="75566"/>
                  <a:pt x="406400" y="92392"/>
                  <a:pt x="411892" y="108868"/>
                </a:cubicBezTo>
                <a:lnTo>
                  <a:pt x="420130" y="133581"/>
                </a:lnTo>
                <a:cubicBezTo>
                  <a:pt x="422876" y="122597"/>
                  <a:pt x="425258" y="111516"/>
                  <a:pt x="428368" y="100630"/>
                </a:cubicBezTo>
                <a:cubicBezTo>
                  <a:pt x="430754" y="92281"/>
                  <a:pt x="427922" y="75916"/>
                  <a:pt x="436606" y="75916"/>
                </a:cubicBezTo>
                <a:cubicBezTo>
                  <a:pt x="445290" y="75916"/>
                  <a:pt x="442098" y="92392"/>
                  <a:pt x="444844" y="100630"/>
                </a:cubicBezTo>
                <a:cubicBezTo>
                  <a:pt x="463671" y="44141"/>
                  <a:pt x="442490" y="91216"/>
                  <a:pt x="461319" y="100630"/>
                </a:cubicBezTo>
                <a:cubicBezTo>
                  <a:pt x="469086" y="104513"/>
                  <a:pt x="477795" y="95138"/>
                  <a:pt x="486033" y="92392"/>
                </a:cubicBezTo>
                <a:cubicBezTo>
                  <a:pt x="504007" y="146314"/>
                  <a:pt x="479043" y="93390"/>
                  <a:pt x="518984" y="125343"/>
                </a:cubicBezTo>
                <a:cubicBezTo>
                  <a:pt x="526715" y="131528"/>
                  <a:pt x="529968" y="141819"/>
                  <a:pt x="535460" y="150057"/>
                </a:cubicBezTo>
                <a:cubicBezTo>
                  <a:pt x="538206" y="141819"/>
                  <a:pt x="537558" y="131483"/>
                  <a:pt x="543698" y="125343"/>
                </a:cubicBezTo>
                <a:cubicBezTo>
                  <a:pt x="553877" y="115164"/>
                  <a:pt x="586595" y="105553"/>
                  <a:pt x="601363" y="100630"/>
                </a:cubicBezTo>
                <a:cubicBezTo>
                  <a:pt x="609601" y="103376"/>
                  <a:pt x="618630" y="113336"/>
                  <a:pt x="626076" y="108868"/>
                </a:cubicBezTo>
                <a:cubicBezTo>
                  <a:pt x="641579" y="99566"/>
                  <a:pt x="648392" y="46715"/>
                  <a:pt x="650790" y="34727"/>
                </a:cubicBezTo>
                <a:cubicBezTo>
                  <a:pt x="698005" y="105553"/>
                  <a:pt x="641398" y="34727"/>
                  <a:pt x="675503" y="34727"/>
                </a:cubicBezTo>
                <a:cubicBezTo>
                  <a:pt x="684187" y="34727"/>
                  <a:pt x="681635" y="51017"/>
                  <a:pt x="683741" y="59441"/>
                </a:cubicBezTo>
                <a:lnTo>
                  <a:pt x="700217" y="125343"/>
                </a:lnTo>
                <a:cubicBezTo>
                  <a:pt x="720921" y="63227"/>
                  <a:pt x="692992" y="125343"/>
                  <a:pt x="724930" y="125343"/>
                </a:cubicBezTo>
                <a:cubicBezTo>
                  <a:pt x="736580" y="125343"/>
                  <a:pt x="741406" y="108868"/>
                  <a:pt x="749644" y="100630"/>
                </a:cubicBezTo>
                <a:cubicBezTo>
                  <a:pt x="752390" y="108868"/>
                  <a:pt x="755997" y="116867"/>
                  <a:pt x="757881" y="125343"/>
                </a:cubicBezTo>
                <a:cubicBezTo>
                  <a:pt x="761504" y="141648"/>
                  <a:pt x="754308" y="162959"/>
                  <a:pt x="766119" y="174770"/>
                </a:cubicBezTo>
                <a:cubicBezTo>
                  <a:pt x="773120" y="181771"/>
                  <a:pt x="777103" y="158295"/>
                  <a:pt x="782595" y="150057"/>
                </a:cubicBezTo>
                <a:cubicBezTo>
                  <a:pt x="785341" y="141819"/>
                  <a:pt x="782149" y="125343"/>
                  <a:pt x="790833" y="125343"/>
                </a:cubicBezTo>
                <a:cubicBezTo>
                  <a:pt x="799517" y="125343"/>
                  <a:pt x="790387" y="150057"/>
                  <a:pt x="799071" y="150057"/>
                </a:cubicBezTo>
                <a:cubicBezTo>
                  <a:pt x="807755" y="150057"/>
                  <a:pt x="804563" y="133581"/>
                  <a:pt x="807309" y="125343"/>
                </a:cubicBezTo>
                <a:cubicBezTo>
                  <a:pt x="829970" y="216000"/>
                  <a:pt x="806854" y="137211"/>
                  <a:pt x="823784" y="1776"/>
                </a:cubicBezTo>
                <a:cubicBezTo>
                  <a:pt x="824861" y="-6840"/>
                  <a:pt x="829276" y="18251"/>
                  <a:pt x="832022" y="26489"/>
                </a:cubicBezTo>
                <a:cubicBezTo>
                  <a:pt x="834768" y="75916"/>
                  <a:pt x="826660" y="127172"/>
                  <a:pt x="840260" y="174770"/>
                </a:cubicBezTo>
                <a:cubicBezTo>
                  <a:pt x="848592" y="203933"/>
                  <a:pt x="844954" y="114276"/>
                  <a:pt x="848498" y="84154"/>
                </a:cubicBezTo>
                <a:cubicBezTo>
                  <a:pt x="850450" y="67565"/>
                  <a:pt x="853990" y="51203"/>
                  <a:pt x="856736" y="34727"/>
                </a:cubicBezTo>
                <a:cubicBezTo>
                  <a:pt x="859482" y="42965"/>
                  <a:pt x="862867" y="51017"/>
                  <a:pt x="864973" y="59441"/>
                </a:cubicBezTo>
                <a:cubicBezTo>
                  <a:pt x="868369" y="73025"/>
                  <a:pt x="863310" y="90730"/>
                  <a:pt x="873211" y="100630"/>
                </a:cubicBezTo>
                <a:cubicBezTo>
                  <a:pt x="879351" y="106770"/>
                  <a:pt x="878703" y="84154"/>
                  <a:pt x="881449" y="75916"/>
                </a:cubicBezTo>
                <a:cubicBezTo>
                  <a:pt x="884195" y="84154"/>
                  <a:pt x="881003" y="100630"/>
                  <a:pt x="889687" y="100630"/>
                </a:cubicBezTo>
                <a:cubicBezTo>
                  <a:pt x="903910" y="100630"/>
                  <a:pt x="913519" y="46489"/>
                  <a:pt x="914400" y="42965"/>
                </a:cubicBezTo>
                <a:cubicBezTo>
                  <a:pt x="917146" y="155549"/>
                  <a:pt x="911790" y="268623"/>
                  <a:pt x="922638" y="380716"/>
                </a:cubicBezTo>
                <a:cubicBezTo>
                  <a:pt x="925335" y="408589"/>
                  <a:pt x="939114" y="298338"/>
                  <a:pt x="939114" y="298338"/>
                </a:cubicBezTo>
                <a:cubicBezTo>
                  <a:pt x="941860" y="325797"/>
                  <a:pt x="935010" y="356033"/>
                  <a:pt x="947352" y="380716"/>
                </a:cubicBezTo>
                <a:cubicBezTo>
                  <a:pt x="954822" y="395655"/>
                  <a:pt x="940650" y="338758"/>
                  <a:pt x="955590" y="331289"/>
                </a:cubicBezTo>
                <a:cubicBezTo>
                  <a:pt x="968114" y="325027"/>
                  <a:pt x="960431" y="358895"/>
                  <a:pt x="963827" y="372479"/>
                </a:cubicBezTo>
                <a:cubicBezTo>
                  <a:pt x="965933" y="380903"/>
                  <a:pt x="969319" y="388954"/>
                  <a:pt x="972065" y="397192"/>
                </a:cubicBezTo>
                <a:cubicBezTo>
                  <a:pt x="990825" y="340914"/>
                  <a:pt x="962828" y="397525"/>
                  <a:pt x="1013254" y="380716"/>
                </a:cubicBezTo>
                <a:cubicBezTo>
                  <a:pt x="1022646" y="377585"/>
                  <a:pt x="1024238" y="364241"/>
                  <a:pt x="1029730" y="356003"/>
                </a:cubicBezTo>
                <a:cubicBezTo>
                  <a:pt x="1037968" y="364241"/>
                  <a:pt x="1042794" y="380716"/>
                  <a:pt x="1054444" y="380716"/>
                </a:cubicBezTo>
                <a:cubicBezTo>
                  <a:pt x="1075013" y="380716"/>
                  <a:pt x="1083139" y="344057"/>
                  <a:pt x="1087395" y="331289"/>
                </a:cubicBezTo>
                <a:cubicBezTo>
                  <a:pt x="1107451" y="391457"/>
                  <a:pt x="1099659" y="363868"/>
                  <a:pt x="1112109" y="413668"/>
                </a:cubicBezTo>
                <a:cubicBezTo>
                  <a:pt x="1120347" y="405430"/>
                  <a:pt x="1126832" y="382960"/>
                  <a:pt x="1136822" y="388954"/>
                </a:cubicBezTo>
                <a:cubicBezTo>
                  <a:pt x="1151714" y="397889"/>
                  <a:pt x="1153298" y="438381"/>
                  <a:pt x="1153298" y="438381"/>
                </a:cubicBezTo>
                <a:cubicBezTo>
                  <a:pt x="1161536" y="435635"/>
                  <a:pt x="1169328" y="430143"/>
                  <a:pt x="1178011" y="430143"/>
                </a:cubicBezTo>
                <a:cubicBezTo>
                  <a:pt x="1206337" y="430143"/>
                  <a:pt x="1214958" y="436260"/>
                  <a:pt x="1235676" y="446619"/>
                </a:cubicBezTo>
              </a:path>
            </a:pathLst>
          </a:cu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9" name="Freeform 28"/>
          <p:cNvSpPr/>
          <p:nvPr/>
        </p:nvSpPr>
        <p:spPr>
          <a:xfrm>
            <a:off x="3898900" y="4454525"/>
            <a:ext cx="881063" cy="265113"/>
          </a:xfrm>
          <a:custGeom>
            <a:avLst/>
            <a:gdLst>
              <a:gd name="connsiteX0" fmla="*/ 0 w 1161535"/>
              <a:gd name="connsiteY0" fmla="*/ 486033 h 584887"/>
              <a:gd name="connsiteX1" fmla="*/ 41189 w 1161535"/>
              <a:gd name="connsiteY1" fmla="*/ 502508 h 584887"/>
              <a:gd name="connsiteX2" fmla="*/ 65902 w 1161535"/>
              <a:gd name="connsiteY2" fmla="*/ 453081 h 584887"/>
              <a:gd name="connsiteX3" fmla="*/ 74140 w 1161535"/>
              <a:gd name="connsiteY3" fmla="*/ 477795 h 584887"/>
              <a:gd name="connsiteX4" fmla="*/ 90616 w 1161535"/>
              <a:gd name="connsiteY4" fmla="*/ 428368 h 584887"/>
              <a:gd name="connsiteX5" fmla="*/ 98854 w 1161535"/>
              <a:gd name="connsiteY5" fmla="*/ 453081 h 584887"/>
              <a:gd name="connsiteX6" fmla="*/ 107092 w 1161535"/>
              <a:gd name="connsiteY6" fmla="*/ 428368 h 584887"/>
              <a:gd name="connsiteX7" fmla="*/ 123567 w 1161535"/>
              <a:gd name="connsiteY7" fmla="*/ 461319 h 584887"/>
              <a:gd name="connsiteX8" fmla="*/ 164757 w 1161535"/>
              <a:gd name="connsiteY8" fmla="*/ 420130 h 584887"/>
              <a:gd name="connsiteX9" fmla="*/ 172994 w 1161535"/>
              <a:gd name="connsiteY9" fmla="*/ 477795 h 584887"/>
              <a:gd name="connsiteX10" fmla="*/ 181232 w 1161535"/>
              <a:gd name="connsiteY10" fmla="*/ 502508 h 584887"/>
              <a:gd name="connsiteX11" fmla="*/ 197708 w 1161535"/>
              <a:gd name="connsiteY11" fmla="*/ 584887 h 584887"/>
              <a:gd name="connsiteX12" fmla="*/ 214184 w 1161535"/>
              <a:gd name="connsiteY12" fmla="*/ 477795 h 584887"/>
              <a:gd name="connsiteX13" fmla="*/ 222421 w 1161535"/>
              <a:gd name="connsiteY13" fmla="*/ 428368 h 584887"/>
              <a:gd name="connsiteX14" fmla="*/ 230659 w 1161535"/>
              <a:gd name="connsiteY14" fmla="*/ 486033 h 584887"/>
              <a:gd name="connsiteX15" fmla="*/ 238897 w 1161535"/>
              <a:gd name="connsiteY15" fmla="*/ 510746 h 584887"/>
              <a:gd name="connsiteX16" fmla="*/ 247135 w 1161535"/>
              <a:gd name="connsiteY16" fmla="*/ 477795 h 584887"/>
              <a:gd name="connsiteX17" fmla="*/ 255373 w 1161535"/>
              <a:gd name="connsiteY17" fmla="*/ 453081 h 584887"/>
              <a:gd name="connsiteX18" fmla="*/ 271848 w 1161535"/>
              <a:gd name="connsiteY18" fmla="*/ 387179 h 584887"/>
              <a:gd name="connsiteX19" fmla="*/ 280086 w 1161535"/>
              <a:gd name="connsiteY19" fmla="*/ 420130 h 584887"/>
              <a:gd name="connsiteX20" fmla="*/ 288324 w 1161535"/>
              <a:gd name="connsiteY20" fmla="*/ 395417 h 584887"/>
              <a:gd name="connsiteX21" fmla="*/ 296562 w 1161535"/>
              <a:gd name="connsiteY21" fmla="*/ 420130 h 584887"/>
              <a:gd name="connsiteX22" fmla="*/ 321275 w 1161535"/>
              <a:gd name="connsiteY22" fmla="*/ 444844 h 584887"/>
              <a:gd name="connsiteX23" fmla="*/ 345989 w 1161535"/>
              <a:gd name="connsiteY23" fmla="*/ 453081 h 584887"/>
              <a:gd name="connsiteX24" fmla="*/ 337751 w 1161535"/>
              <a:gd name="connsiteY24" fmla="*/ 378941 h 584887"/>
              <a:gd name="connsiteX25" fmla="*/ 354227 w 1161535"/>
              <a:gd name="connsiteY25" fmla="*/ 329514 h 584887"/>
              <a:gd name="connsiteX26" fmla="*/ 362465 w 1161535"/>
              <a:gd name="connsiteY26" fmla="*/ 304800 h 584887"/>
              <a:gd name="connsiteX27" fmla="*/ 370702 w 1161535"/>
              <a:gd name="connsiteY27" fmla="*/ 41190 h 584887"/>
              <a:gd name="connsiteX28" fmla="*/ 378940 w 1161535"/>
              <a:gd name="connsiteY28" fmla="*/ 74141 h 584887"/>
              <a:gd name="connsiteX29" fmla="*/ 387178 w 1161535"/>
              <a:gd name="connsiteY29" fmla="*/ 181233 h 584887"/>
              <a:gd name="connsiteX30" fmla="*/ 411892 w 1161535"/>
              <a:gd name="connsiteY30" fmla="*/ 74141 h 584887"/>
              <a:gd name="connsiteX31" fmla="*/ 428367 w 1161535"/>
              <a:gd name="connsiteY31" fmla="*/ 0 h 584887"/>
              <a:gd name="connsiteX32" fmla="*/ 436605 w 1161535"/>
              <a:gd name="connsiteY32" fmla="*/ 65903 h 584887"/>
              <a:gd name="connsiteX33" fmla="*/ 444843 w 1161535"/>
              <a:gd name="connsiteY33" fmla="*/ 41190 h 584887"/>
              <a:gd name="connsiteX34" fmla="*/ 461319 w 1161535"/>
              <a:gd name="connsiteY34" fmla="*/ 90617 h 584887"/>
              <a:gd name="connsiteX35" fmla="*/ 486032 w 1161535"/>
              <a:gd name="connsiteY35" fmla="*/ 90617 h 584887"/>
              <a:gd name="connsiteX36" fmla="*/ 494270 w 1161535"/>
              <a:gd name="connsiteY36" fmla="*/ 115330 h 584887"/>
              <a:gd name="connsiteX37" fmla="*/ 502508 w 1161535"/>
              <a:gd name="connsiteY37" fmla="*/ 148281 h 584887"/>
              <a:gd name="connsiteX38" fmla="*/ 518984 w 1161535"/>
              <a:gd name="connsiteY38" fmla="*/ 148281 h 584887"/>
              <a:gd name="connsiteX39" fmla="*/ 543697 w 1161535"/>
              <a:gd name="connsiteY39" fmla="*/ 140044 h 584887"/>
              <a:gd name="connsiteX40" fmla="*/ 551935 w 1161535"/>
              <a:gd name="connsiteY40" fmla="*/ 107092 h 584887"/>
              <a:gd name="connsiteX41" fmla="*/ 576648 w 1161535"/>
              <a:gd name="connsiteY41" fmla="*/ 82379 h 584887"/>
              <a:gd name="connsiteX42" fmla="*/ 593124 w 1161535"/>
              <a:gd name="connsiteY42" fmla="*/ 49427 h 584887"/>
              <a:gd name="connsiteX43" fmla="*/ 601362 w 1161535"/>
              <a:gd name="connsiteY43" fmla="*/ 82379 h 584887"/>
              <a:gd name="connsiteX44" fmla="*/ 617838 w 1161535"/>
              <a:gd name="connsiteY44" fmla="*/ 57665 h 584887"/>
              <a:gd name="connsiteX45" fmla="*/ 626075 w 1161535"/>
              <a:gd name="connsiteY45" fmla="*/ 82379 h 584887"/>
              <a:gd name="connsiteX46" fmla="*/ 650789 w 1161535"/>
              <a:gd name="connsiteY46" fmla="*/ 90617 h 584887"/>
              <a:gd name="connsiteX47" fmla="*/ 659027 w 1161535"/>
              <a:gd name="connsiteY47" fmla="*/ 115330 h 584887"/>
              <a:gd name="connsiteX48" fmla="*/ 667265 w 1161535"/>
              <a:gd name="connsiteY48" fmla="*/ 82379 h 584887"/>
              <a:gd name="connsiteX49" fmla="*/ 683740 w 1161535"/>
              <a:gd name="connsiteY49" fmla="*/ 131806 h 584887"/>
              <a:gd name="connsiteX50" fmla="*/ 716692 w 1161535"/>
              <a:gd name="connsiteY50" fmla="*/ 156519 h 584887"/>
              <a:gd name="connsiteX51" fmla="*/ 724929 w 1161535"/>
              <a:gd name="connsiteY51" fmla="*/ 123568 h 584887"/>
              <a:gd name="connsiteX52" fmla="*/ 733167 w 1161535"/>
              <a:gd name="connsiteY52" fmla="*/ 98854 h 584887"/>
              <a:gd name="connsiteX53" fmla="*/ 741405 w 1161535"/>
              <a:gd name="connsiteY53" fmla="*/ 140044 h 584887"/>
              <a:gd name="connsiteX54" fmla="*/ 757881 w 1161535"/>
              <a:gd name="connsiteY54" fmla="*/ 115330 h 584887"/>
              <a:gd name="connsiteX55" fmla="*/ 766119 w 1161535"/>
              <a:gd name="connsiteY55" fmla="*/ 140044 h 584887"/>
              <a:gd name="connsiteX56" fmla="*/ 782594 w 1161535"/>
              <a:gd name="connsiteY56" fmla="*/ 107092 h 584887"/>
              <a:gd name="connsiteX57" fmla="*/ 799070 w 1161535"/>
              <a:gd name="connsiteY57" fmla="*/ 164757 h 584887"/>
              <a:gd name="connsiteX58" fmla="*/ 815546 w 1161535"/>
              <a:gd name="connsiteY58" fmla="*/ 98854 h 584887"/>
              <a:gd name="connsiteX59" fmla="*/ 832021 w 1161535"/>
              <a:gd name="connsiteY59" fmla="*/ 24714 h 584887"/>
              <a:gd name="connsiteX60" fmla="*/ 840259 w 1161535"/>
              <a:gd name="connsiteY60" fmla="*/ 172995 h 584887"/>
              <a:gd name="connsiteX61" fmla="*/ 848497 w 1161535"/>
              <a:gd name="connsiteY61" fmla="*/ 131806 h 584887"/>
              <a:gd name="connsiteX62" fmla="*/ 856735 w 1161535"/>
              <a:gd name="connsiteY62" fmla="*/ 82379 h 584887"/>
              <a:gd name="connsiteX63" fmla="*/ 864973 w 1161535"/>
              <a:gd name="connsiteY63" fmla="*/ 164757 h 584887"/>
              <a:gd name="connsiteX64" fmla="*/ 873211 w 1161535"/>
              <a:gd name="connsiteY64" fmla="*/ 131806 h 584887"/>
              <a:gd name="connsiteX65" fmla="*/ 881448 w 1161535"/>
              <a:gd name="connsiteY65" fmla="*/ 189471 h 584887"/>
              <a:gd name="connsiteX66" fmla="*/ 889686 w 1161535"/>
              <a:gd name="connsiteY66" fmla="*/ 288325 h 584887"/>
              <a:gd name="connsiteX67" fmla="*/ 897924 w 1161535"/>
              <a:gd name="connsiteY67" fmla="*/ 238898 h 584887"/>
              <a:gd name="connsiteX68" fmla="*/ 914400 w 1161535"/>
              <a:gd name="connsiteY68" fmla="*/ 214184 h 584887"/>
              <a:gd name="connsiteX69" fmla="*/ 922638 w 1161535"/>
              <a:gd name="connsiteY69" fmla="*/ 345990 h 584887"/>
              <a:gd name="connsiteX70" fmla="*/ 930875 w 1161535"/>
              <a:gd name="connsiteY70" fmla="*/ 370703 h 584887"/>
              <a:gd name="connsiteX71" fmla="*/ 939113 w 1161535"/>
              <a:gd name="connsiteY71" fmla="*/ 453081 h 584887"/>
              <a:gd name="connsiteX72" fmla="*/ 947351 w 1161535"/>
              <a:gd name="connsiteY72" fmla="*/ 420130 h 584887"/>
              <a:gd name="connsiteX73" fmla="*/ 963827 w 1161535"/>
              <a:gd name="connsiteY73" fmla="*/ 370703 h 584887"/>
              <a:gd name="connsiteX74" fmla="*/ 980302 w 1161535"/>
              <a:gd name="connsiteY74" fmla="*/ 280087 h 584887"/>
              <a:gd name="connsiteX75" fmla="*/ 988540 w 1161535"/>
              <a:gd name="connsiteY75" fmla="*/ 304800 h 584887"/>
              <a:gd name="connsiteX76" fmla="*/ 996778 w 1161535"/>
              <a:gd name="connsiteY76" fmla="*/ 337752 h 584887"/>
              <a:gd name="connsiteX77" fmla="*/ 1005016 w 1161535"/>
              <a:gd name="connsiteY77" fmla="*/ 313038 h 584887"/>
              <a:gd name="connsiteX78" fmla="*/ 1013254 w 1161535"/>
              <a:gd name="connsiteY78" fmla="*/ 378941 h 584887"/>
              <a:gd name="connsiteX79" fmla="*/ 1029729 w 1161535"/>
              <a:gd name="connsiteY79" fmla="*/ 403654 h 584887"/>
              <a:gd name="connsiteX80" fmla="*/ 1046205 w 1161535"/>
              <a:gd name="connsiteY80" fmla="*/ 378941 h 584887"/>
              <a:gd name="connsiteX81" fmla="*/ 1070919 w 1161535"/>
              <a:gd name="connsiteY81" fmla="*/ 370703 h 584887"/>
              <a:gd name="connsiteX82" fmla="*/ 1079157 w 1161535"/>
              <a:gd name="connsiteY82" fmla="*/ 329514 h 584887"/>
              <a:gd name="connsiteX83" fmla="*/ 1095632 w 1161535"/>
              <a:gd name="connsiteY83" fmla="*/ 296563 h 584887"/>
              <a:gd name="connsiteX84" fmla="*/ 1103870 w 1161535"/>
              <a:gd name="connsiteY84" fmla="*/ 370703 h 584887"/>
              <a:gd name="connsiteX85" fmla="*/ 1112108 w 1161535"/>
              <a:gd name="connsiteY85" fmla="*/ 411892 h 584887"/>
              <a:gd name="connsiteX86" fmla="*/ 1120346 w 1161535"/>
              <a:gd name="connsiteY86" fmla="*/ 378941 h 584887"/>
              <a:gd name="connsiteX87" fmla="*/ 1136821 w 1161535"/>
              <a:gd name="connsiteY87" fmla="*/ 403654 h 584887"/>
              <a:gd name="connsiteX88" fmla="*/ 1145059 w 1161535"/>
              <a:gd name="connsiteY88" fmla="*/ 378941 h 584887"/>
              <a:gd name="connsiteX89" fmla="*/ 1153297 w 1161535"/>
              <a:gd name="connsiteY89" fmla="*/ 403654 h 584887"/>
              <a:gd name="connsiteX90" fmla="*/ 1161535 w 1161535"/>
              <a:gd name="connsiteY90" fmla="*/ 436606 h 584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Lst>
            <a:rect l="l" t="t" r="r" b="b"/>
            <a:pathLst>
              <a:path w="1161535" h="584887">
                <a:moveTo>
                  <a:pt x="0" y="486033"/>
                </a:moveTo>
                <a:cubicBezTo>
                  <a:pt x="13730" y="491525"/>
                  <a:pt x="26550" y="504599"/>
                  <a:pt x="41189" y="502508"/>
                </a:cubicBezTo>
                <a:cubicBezTo>
                  <a:pt x="52370" y="500911"/>
                  <a:pt x="63404" y="460577"/>
                  <a:pt x="65902" y="453081"/>
                </a:cubicBezTo>
                <a:cubicBezTo>
                  <a:pt x="68648" y="461319"/>
                  <a:pt x="68000" y="483935"/>
                  <a:pt x="74140" y="477795"/>
                </a:cubicBezTo>
                <a:cubicBezTo>
                  <a:pt x="86421" y="465515"/>
                  <a:pt x="90616" y="428368"/>
                  <a:pt x="90616" y="428368"/>
                </a:cubicBezTo>
                <a:cubicBezTo>
                  <a:pt x="93362" y="436606"/>
                  <a:pt x="90171" y="453081"/>
                  <a:pt x="98854" y="453081"/>
                </a:cubicBezTo>
                <a:cubicBezTo>
                  <a:pt x="107537" y="453081"/>
                  <a:pt x="98854" y="425622"/>
                  <a:pt x="107092" y="428368"/>
                </a:cubicBezTo>
                <a:cubicBezTo>
                  <a:pt x="118742" y="432251"/>
                  <a:pt x="118075" y="450335"/>
                  <a:pt x="123567" y="461319"/>
                </a:cubicBezTo>
                <a:cubicBezTo>
                  <a:pt x="142789" y="403654"/>
                  <a:pt x="123567" y="406400"/>
                  <a:pt x="164757" y="420130"/>
                </a:cubicBezTo>
                <a:cubicBezTo>
                  <a:pt x="167503" y="439352"/>
                  <a:pt x="169186" y="458755"/>
                  <a:pt x="172994" y="477795"/>
                </a:cubicBezTo>
                <a:cubicBezTo>
                  <a:pt x="174697" y="486310"/>
                  <a:pt x="179529" y="493993"/>
                  <a:pt x="181232" y="502508"/>
                </a:cubicBezTo>
                <a:cubicBezTo>
                  <a:pt x="200165" y="597169"/>
                  <a:pt x="179096" y="529052"/>
                  <a:pt x="197708" y="584887"/>
                </a:cubicBezTo>
                <a:cubicBezTo>
                  <a:pt x="215818" y="530557"/>
                  <a:pt x="201442" y="579732"/>
                  <a:pt x="214184" y="477795"/>
                </a:cubicBezTo>
                <a:cubicBezTo>
                  <a:pt x="216256" y="461221"/>
                  <a:pt x="219675" y="444844"/>
                  <a:pt x="222421" y="428368"/>
                </a:cubicBezTo>
                <a:cubicBezTo>
                  <a:pt x="225167" y="447590"/>
                  <a:pt x="226851" y="466993"/>
                  <a:pt x="230659" y="486033"/>
                </a:cubicBezTo>
                <a:cubicBezTo>
                  <a:pt x="232362" y="494548"/>
                  <a:pt x="231130" y="514629"/>
                  <a:pt x="238897" y="510746"/>
                </a:cubicBezTo>
                <a:cubicBezTo>
                  <a:pt x="249023" y="505683"/>
                  <a:pt x="244025" y="488681"/>
                  <a:pt x="247135" y="477795"/>
                </a:cubicBezTo>
                <a:cubicBezTo>
                  <a:pt x="249521" y="469446"/>
                  <a:pt x="253267" y="461505"/>
                  <a:pt x="255373" y="453081"/>
                </a:cubicBezTo>
                <a:lnTo>
                  <a:pt x="271848" y="387179"/>
                </a:lnTo>
                <a:cubicBezTo>
                  <a:pt x="274594" y="398163"/>
                  <a:pt x="269960" y="415067"/>
                  <a:pt x="280086" y="420130"/>
                </a:cubicBezTo>
                <a:cubicBezTo>
                  <a:pt x="287853" y="424013"/>
                  <a:pt x="279641" y="395417"/>
                  <a:pt x="288324" y="395417"/>
                </a:cubicBezTo>
                <a:cubicBezTo>
                  <a:pt x="297007" y="395417"/>
                  <a:pt x="293816" y="411892"/>
                  <a:pt x="296562" y="420130"/>
                </a:cubicBezTo>
                <a:cubicBezTo>
                  <a:pt x="317981" y="355875"/>
                  <a:pt x="286676" y="433312"/>
                  <a:pt x="321275" y="444844"/>
                </a:cubicBezTo>
                <a:lnTo>
                  <a:pt x="345989" y="453081"/>
                </a:lnTo>
                <a:cubicBezTo>
                  <a:pt x="343243" y="428368"/>
                  <a:pt x="336097" y="403751"/>
                  <a:pt x="337751" y="378941"/>
                </a:cubicBezTo>
                <a:cubicBezTo>
                  <a:pt x="338906" y="361613"/>
                  <a:pt x="348735" y="345990"/>
                  <a:pt x="354227" y="329514"/>
                </a:cubicBezTo>
                <a:lnTo>
                  <a:pt x="362465" y="304800"/>
                </a:lnTo>
                <a:cubicBezTo>
                  <a:pt x="365211" y="216930"/>
                  <a:pt x="364439" y="128879"/>
                  <a:pt x="370702" y="41190"/>
                </a:cubicBezTo>
                <a:cubicBezTo>
                  <a:pt x="371509" y="29897"/>
                  <a:pt x="377617" y="62897"/>
                  <a:pt x="378940" y="74141"/>
                </a:cubicBezTo>
                <a:cubicBezTo>
                  <a:pt x="383123" y="109699"/>
                  <a:pt x="384432" y="145536"/>
                  <a:pt x="387178" y="181233"/>
                </a:cubicBezTo>
                <a:cubicBezTo>
                  <a:pt x="404271" y="129955"/>
                  <a:pt x="393715" y="165028"/>
                  <a:pt x="411892" y="74141"/>
                </a:cubicBezTo>
                <a:cubicBezTo>
                  <a:pt x="422353" y="21833"/>
                  <a:pt x="416730" y="46549"/>
                  <a:pt x="428367" y="0"/>
                </a:cubicBezTo>
                <a:cubicBezTo>
                  <a:pt x="431113" y="21968"/>
                  <a:pt x="428383" y="45348"/>
                  <a:pt x="436605" y="65903"/>
                </a:cubicBezTo>
                <a:cubicBezTo>
                  <a:pt x="439830" y="73965"/>
                  <a:pt x="438703" y="35050"/>
                  <a:pt x="444843" y="41190"/>
                </a:cubicBezTo>
                <a:cubicBezTo>
                  <a:pt x="457123" y="53470"/>
                  <a:pt x="461319" y="90617"/>
                  <a:pt x="461319" y="90617"/>
                </a:cubicBezTo>
                <a:cubicBezTo>
                  <a:pt x="485383" y="18423"/>
                  <a:pt x="472720" y="30716"/>
                  <a:pt x="486032" y="90617"/>
                </a:cubicBezTo>
                <a:cubicBezTo>
                  <a:pt x="487916" y="99094"/>
                  <a:pt x="491884" y="106981"/>
                  <a:pt x="494270" y="115330"/>
                </a:cubicBezTo>
                <a:cubicBezTo>
                  <a:pt x="497380" y="126216"/>
                  <a:pt x="499762" y="137297"/>
                  <a:pt x="502508" y="148281"/>
                </a:cubicBezTo>
                <a:cubicBezTo>
                  <a:pt x="521338" y="91795"/>
                  <a:pt x="500154" y="138866"/>
                  <a:pt x="518984" y="148281"/>
                </a:cubicBezTo>
                <a:cubicBezTo>
                  <a:pt x="526750" y="152164"/>
                  <a:pt x="535459" y="142790"/>
                  <a:pt x="543697" y="140044"/>
                </a:cubicBezTo>
                <a:cubicBezTo>
                  <a:pt x="546443" y="129060"/>
                  <a:pt x="546318" y="116922"/>
                  <a:pt x="551935" y="107092"/>
                </a:cubicBezTo>
                <a:cubicBezTo>
                  <a:pt x="557715" y="96977"/>
                  <a:pt x="569877" y="91859"/>
                  <a:pt x="576648" y="82379"/>
                </a:cubicBezTo>
                <a:cubicBezTo>
                  <a:pt x="583786" y="72386"/>
                  <a:pt x="587632" y="60411"/>
                  <a:pt x="593124" y="49427"/>
                </a:cubicBezTo>
                <a:cubicBezTo>
                  <a:pt x="595870" y="60411"/>
                  <a:pt x="590621" y="78799"/>
                  <a:pt x="601362" y="82379"/>
                </a:cubicBezTo>
                <a:cubicBezTo>
                  <a:pt x="610755" y="85510"/>
                  <a:pt x="607937" y="57665"/>
                  <a:pt x="617838" y="57665"/>
                </a:cubicBezTo>
                <a:cubicBezTo>
                  <a:pt x="626522" y="57665"/>
                  <a:pt x="619935" y="76239"/>
                  <a:pt x="626075" y="82379"/>
                </a:cubicBezTo>
                <a:cubicBezTo>
                  <a:pt x="632215" y="88519"/>
                  <a:pt x="642551" y="87871"/>
                  <a:pt x="650789" y="90617"/>
                </a:cubicBezTo>
                <a:cubicBezTo>
                  <a:pt x="653535" y="98855"/>
                  <a:pt x="651260" y="119213"/>
                  <a:pt x="659027" y="115330"/>
                </a:cubicBezTo>
                <a:cubicBezTo>
                  <a:pt x="669153" y="110267"/>
                  <a:pt x="657845" y="76099"/>
                  <a:pt x="667265" y="82379"/>
                </a:cubicBezTo>
                <a:cubicBezTo>
                  <a:pt x="681715" y="92013"/>
                  <a:pt x="683740" y="131806"/>
                  <a:pt x="683740" y="131806"/>
                </a:cubicBezTo>
                <a:cubicBezTo>
                  <a:pt x="737968" y="77578"/>
                  <a:pt x="681157" y="120982"/>
                  <a:pt x="716692" y="156519"/>
                </a:cubicBezTo>
                <a:cubicBezTo>
                  <a:pt x="724697" y="164525"/>
                  <a:pt x="721819" y="134454"/>
                  <a:pt x="724929" y="123568"/>
                </a:cubicBezTo>
                <a:cubicBezTo>
                  <a:pt x="727314" y="115218"/>
                  <a:pt x="730421" y="107092"/>
                  <a:pt x="733167" y="98854"/>
                </a:cubicBezTo>
                <a:cubicBezTo>
                  <a:pt x="735913" y="112584"/>
                  <a:pt x="729755" y="132277"/>
                  <a:pt x="741405" y="140044"/>
                </a:cubicBezTo>
                <a:cubicBezTo>
                  <a:pt x="749643" y="145536"/>
                  <a:pt x="747980" y="115330"/>
                  <a:pt x="757881" y="115330"/>
                </a:cubicBezTo>
                <a:cubicBezTo>
                  <a:pt x="766565" y="115330"/>
                  <a:pt x="763373" y="131806"/>
                  <a:pt x="766119" y="140044"/>
                </a:cubicBezTo>
                <a:cubicBezTo>
                  <a:pt x="771611" y="129060"/>
                  <a:pt x="778282" y="118590"/>
                  <a:pt x="782594" y="107092"/>
                </a:cubicBezTo>
                <a:cubicBezTo>
                  <a:pt x="799709" y="61450"/>
                  <a:pt x="785732" y="18040"/>
                  <a:pt x="799070" y="164757"/>
                </a:cubicBezTo>
                <a:cubicBezTo>
                  <a:pt x="804562" y="142789"/>
                  <a:pt x="811823" y="121190"/>
                  <a:pt x="815546" y="98854"/>
                </a:cubicBezTo>
                <a:cubicBezTo>
                  <a:pt x="825212" y="40862"/>
                  <a:pt x="818502" y="65273"/>
                  <a:pt x="832021" y="24714"/>
                </a:cubicBezTo>
                <a:cubicBezTo>
                  <a:pt x="834767" y="74141"/>
                  <a:pt x="832732" y="124067"/>
                  <a:pt x="840259" y="172995"/>
                </a:cubicBezTo>
                <a:cubicBezTo>
                  <a:pt x="842388" y="186834"/>
                  <a:pt x="845992" y="145582"/>
                  <a:pt x="848497" y="131806"/>
                </a:cubicBezTo>
                <a:cubicBezTo>
                  <a:pt x="851485" y="115372"/>
                  <a:pt x="853989" y="98855"/>
                  <a:pt x="856735" y="82379"/>
                </a:cubicBezTo>
                <a:cubicBezTo>
                  <a:pt x="859481" y="109838"/>
                  <a:pt x="856246" y="138577"/>
                  <a:pt x="864973" y="164757"/>
                </a:cubicBezTo>
                <a:cubicBezTo>
                  <a:pt x="868553" y="175498"/>
                  <a:pt x="866931" y="122386"/>
                  <a:pt x="873211" y="131806"/>
                </a:cubicBezTo>
                <a:cubicBezTo>
                  <a:pt x="883981" y="147962"/>
                  <a:pt x="879415" y="170161"/>
                  <a:pt x="881448" y="189471"/>
                </a:cubicBezTo>
                <a:cubicBezTo>
                  <a:pt x="884909" y="222355"/>
                  <a:pt x="886940" y="255374"/>
                  <a:pt x="889686" y="288325"/>
                </a:cubicBezTo>
                <a:cubicBezTo>
                  <a:pt x="892432" y="271849"/>
                  <a:pt x="892642" y="254744"/>
                  <a:pt x="897924" y="238898"/>
                </a:cubicBezTo>
                <a:cubicBezTo>
                  <a:pt x="901055" y="229505"/>
                  <a:pt x="912174" y="204537"/>
                  <a:pt x="914400" y="214184"/>
                </a:cubicBezTo>
                <a:cubicBezTo>
                  <a:pt x="924299" y="257078"/>
                  <a:pt x="918030" y="302211"/>
                  <a:pt x="922638" y="345990"/>
                </a:cubicBezTo>
                <a:cubicBezTo>
                  <a:pt x="923547" y="354625"/>
                  <a:pt x="928129" y="362465"/>
                  <a:pt x="930875" y="370703"/>
                </a:cubicBezTo>
                <a:cubicBezTo>
                  <a:pt x="933621" y="398162"/>
                  <a:pt x="930386" y="426901"/>
                  <a:pt x="939113" y="453081"/>
                </a:cubicBezTo>
                <a:cubicBezTo>
                  <a:pt x="942693" y="463822"/>
                  <a:pt x="944098" y="430974"/>
                  <a:pt x="947351" y="420130"/>
                </a:cubicBezTo>
                <a:cubicBezTo>
                  <a:pt x="952341" y="403496"/>
                  <a:pt x="960421" y="387733"/>
                  <a:pt x="963827" y="370703"/>
                </a:cubicBezTo>
                <a:cubicBezTo>
                  <a:pt x="975341" y="313135"/>
                  <a:pt x="969763" y="343325"/>
                  <a:pt x="980302" y="280087"/>
                </a:cubicBezTo>
                <a:cubicBezTo>
                  <a:pt x="983048" y="288325"/>
                  <a:pt x="986154" y="296451"/>
                  <a:pt x="988540" y="304800"/>
                </a:cubicBezTo>
                <a:cubicBezTo>
                  <a:pt x="991650" y="315686"/>
                  <a:pt x="986651" y="332689"/>
                  <a:pt x="996778" y="337752"/>
                </a:cubicBezTo>
                <a:cubicBezTo>
                  <a:pt x="1004545" y="341635"/>
                  <a:pt x="1002270" y="321276"/>
                  <a:pt x="1005016" y="313038"/>
                </a:cubicBezTo>
                <a:cubicBezTo>
                  <a:pt x="1007762" y="335006"/>
                  <a:pt x="1007429" y="357582"/>
                  <a:pt x="1013254" y="378941"/>
                </a:cubicBezTo>
                <a:cubicBezTo>
                  <a:pt x="1015859" y="388493"/>
                  <a:pt x="1019829" y="403654"/>
                  <a:pt x="1029729" y="403654"/>
                </a:cubicBezTo>
                <a:cubicBezTo>
                  <a:pt x="1039630" y="403654"/>
                  <a:pt x="1038474" y="385126"/>
                  <a:pt x="1046205" y="378941"/>
                </a:cubicBezTo>
                <a:cubicBezTo>
                  <a:pt x="1052986" y="373516"/>
                  <a:pt x="1062681" y="373449"/>
                  <a:pt x="1070919" y="370703"/>
                </a:cubicBezTo>
                <a:cubicBezTo>
                  <a:pt x="1073665" y="356973"/>
                  <a:pt x="1074729" y="342797"/>
                  <a:pt x="1079157" y="329514"/>
                </a:cubicBezTo>
                <a:cubicBezTo>
                  <a:pt x="1083040" y="317864"/>
                  <a:pt x="1089314" y="286033"/>
                  <a:pt x="1095632" y="296563"/>
                </a:cubicBezTo>
                <a:cubicBezTo>
                  <a:pt x="1108425" y="317885"/>
                  <a:pt x="1100353" y="346087"/>
                  <a:pt x="1103870" y="370703"/>
                </a:cubicBezTo>
                <a:cubicBezTo>
                  <a:pt x="1105850" y="384564"/>
                  <a:pt x="1109362" y="398162"/>
                  <a:pt x="1112108" y="411892"/>
                </a:cubicBezTo>
                <a:cubicBezTo>
                  <a:pt x="1114854" y="400908"/>
                  <a:pt x="1109605" y="382521"/>
                  <a:pt x="1120346" y="378941"/>
                </a:cubicBezTo>
                <a:cubicBezTo>
                  <a:pt x="1129738" y="375810"/>
                  <a:pt x="1126921" y="403654"/>
                  <a:pt x="1136821" y="403654"/>
                </a:cubicBezTo>
                <a:cubicBezTo>
                  <a:pt x="1145504" y="403654"/>
                  <a:pt x="1142313" y="387179"/>
                  <a:pt x="1145059" y="378941"/>
                </a:cubicBezTo>
                <a:cubicBezTo>
                  <a:pt x="1147805" y="387179"/>
                  <a:pt x="1150911" y="395305"/>
                  <a:pt x="1153297" y="403654"/>
                </a:cubicBezTo>
                <a:cubicBezTo>
                  <a:pt x="1156407" y="414540"/>
                  <a:pt x="1161535" y="436606"/>
                  <a:pt x="1161535" y="436606"/>
                </a:cubicBezTo>
              </a:path>
            </a:pathLst>
          </a:cu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0" name="Freeform 29"/>
          <p:cNvSpPr/>
          <p:nvPr/>
        </p:nvSpPr>
        <p:spPr>
          <a:xfrm>
            <a:off x="3890963" y="5362575"/>
            <a:ext cx="881062" cy="195263"/>
          </a:xfrm>
          <a:custGeom>
            <a:avLst/>
            <a:gdLst>
              <a:gd name="connsiteX0" fmla="*/ 0 w 1161535"/>
              <a:gd name="connsiteY0" fmla="*/ 403654 h 429559"/>
              <a:gd name="connsiteX1" fmla="*/ 65903 w 1161535"/>
              <a:gd name="connsiteY1" fmla="*/ 420129 h 429559"/>
              <a:gd name="connsiteX2" fmla="*/ 90616 w 1161535"/>
              <a:gd name="connsiteY2" fmla="*/ 345989 h 429559"/>
              <a:gd name="connsiteX3" fmla="*/ 107092 w 1161535"/>
              <a:gd name="connsiteY3" fmla="*/ 370702 h 429559"/>
              <a:gd name="connsiteX4" fmla="*/ 156519 w 1161535"/>
              <a:gd name="connsiteY4" fmla="*/ 345989 h 429559"/>
              <a:gd name="connsiteX5" fmla="*/ 172995 w 1161535"/>
              <a:gd name="connsiteY5" fmla="*/ 395416 h 429559"/>
              <a:gd name="connsiteX6" fmla="*/ 189470 w 1161535"/>
              <a:gd name="connsiteY6" fmla="*/ 370702 h 429559"/>
              <a:gd name="connsiteX7" fmla="*/ 205946 w 1161535"/>
              <a:gd name="connsiteY7" fmla="*/ 395416 h 429559"/>
              <a:gd name="connsiteX8" fmla="*/ 230659 w 1161535"/>
              <a:gd name="connsiteY8" fmla="*/ 403654 h 429559"/>
              <a:gd name="connsiteX9" fmla="*/ 247135 w 1161535"/>
              <a:gd name="connsiteY9" fmla="*/ 378940 h 429559"/>
              <a:gd name="connsiteX10" fmla="*/ 271849 w 1161535"/>
              <a:gd name="connsiteY10" fmla="*/ 387178 h 429559"/>
              <a:gd name="connsiteX11" fmla="*/ 304800 w 1161535"/>
              <a:gd name="connsiteY11" fmla="*/ 403654 h 429559"/>
              <a:gd name="connsiteX12" fmla="*/ 321276 w 1161535"/>
              <a:gd name="connsiteY12" fmla="*/ 428367 h 429559"/>
              <a:gd name="connsiteX13" fmla="*/ 337751 w 1161535"/>
              <a:gd name="connsiteY13" fmla="*/ 378940 h 429559"/>
              <a:gd name="connsiteX14" fmla="*/ 345989 w 1161535"/>
              <a:gd name="connsiteY14" fmla="*/ 296562 h 429559"/>
              <a:gd name="connsiteX15" fmla="*/ 362465 w 1161535"/>
              <a:gd name="connsiteY15" fmla="*/ 140043 h 429559"/>
              <a:gd name="connsiteX16" fmla="*/ 378940 w 1161535"/>
              <a:gd name="connsiteY16" fmla="*/ 90616 h 429559"/>
              <a:gd name="connsiteX17" fmla="*/ 395416 w 1161535"/>
              <a:gd name="connsiteY17" fmla="*/ 32951 h 429559"/>
              <a:gd name="connsiteX18" fmla="*/ 403654 w 1161535"/>
              <a:gd name="connsiteY18" fmla="*/ 57664 h 429559"/>
              <a:gd name="connsiteX19" fmla="*/ 411892 w 1161535"/>
              <a:gd name="connsiteY19" fmla="*/ 90616 h 429559"/>
              <a:gd name="connsiteX20" fmla="*/ 420130 w 1161535"/>
              <a:gd name="connsiteY20" fmla="*/ 65902 h 429559"/>
              <a:gd name="connsiteX21" fmla="*/ 428367 w 1161535"/>
              <a:gd name="connsiteY21" fmla="*/ 24713 h 429559"/>
              <a:gd name="connsiteX22" fmla="*/ 477795 w 1161535"/>
              <a:gd name="connsiteY22" fmla="*/ 41189 h 429559"/>
              <a:gd name="connsiteX23" fmla="*/ 494270 w 1161535"/>
              <a:gd name="connsiteY23" fmla="*/ 74140 h 429559"/>
              <a:gd name="connsiteX24" fmla="*/ 510746 w 1161535"/>
              <a:gd name="connsiteY24" fmla="*/ 98854 h 429559"/>
              <a:gd name="connsiteX25" fmla="*/ 518984 w 1161535"/>
              <a:gd name="connsiteY25" fmla="*/ 123567 h 429559"/>
              <a:gd name="connsiteX26" fmla="*/ 535459 w 1161535"/>
              <a:gd name="connsiteY26" fmla="*/ 32951 h 429559"/>
              <a:gd name="connsiteX27" fmla="*/ 543697 w 1161535"/>
              <a:gd name="connsiteY27" fmla="*/ 0 h 429559"/>
              <a:gd name="connsiteX28" fmla="*/ 551935 w 1161535"/>
              <a:gd name="connsiteY28" fmla="*/ 140043 h 429559"/>
              <a:gd name="connsiteX29" fmla="*/ 560173 w 1161535"/>
              <a:gd name="connsiteY29" fmla="*/ 115329 h 429559"/>
              <a:gd name="connsiteX30" fmla="*/ 568411 w 1161535"/>
              <a:gd name="connsiteY30" fmla="*/ 82378 h 429559"/>
              <a:gd name="connsiteX31" fmla="*/ 584886 w 1161535"/>
              <a:gd name="connsiteY31" fmla="*/ 107091 h 429559"/>
              <a:gd name="connsiteX32" fmla="*/ 593124 w 1161535"/>
              <a:gd name="connsiteY32" fmla="*/ 82378 h 429559"/>
              <a:gd name="connsiteX33" fmla="*/ 601362 w 1161535"/>
              <a:gd name="connsiteY33" fmla="*/ 107091 h 429559"/>
              <a:gd name="connsiteX34" fmla="*/ 626076 w 1161535"/>
              <a:gd name="connsiteY34" fmla="*/ 90616 h 429559"/>
              <a:gd name="connsiteX35" fmla="*/ 634313 w 1161535"/>
              <a:gd name="connsiteY35" fmla="*/ 65902 h 429559"/>
              <a:gd name="connsiteX36" fmla="*/ 642551 w 1161535"/>
              <a:gd name="connsiteY36" fmla="*/ 90616 h 429559"/>
              <a:gd name="connsiteX37" fmla="*/ 659027 w 1161535"/>
              <a:gd name="connsiteY37" fmla="*/ 115329 h 429559"/>
              <a:gd name="connsiteX38" fmla="*/ 667265 w 1161535"/>
              <a:gd name="connsiteY38" fmla="*/ 90616 h 429559"/>
              <a:gd name="connsiteX39" fmla="*/ 675503 w 1161535"/>
              <a:gd name="connsiteY39" fmla="*/ 115329 h 429559"/>
              <a:gd name="connsiteX40" fmla="*/ 683740 w 1161535"/>
              <a:gd name="connsiteY40" fmla="*/ 90616 h 429559"/>
              <a:gd name="connsiteX41" fmla="*/ 691978 w 1161535"/>
              <a:gd name="connsiteY41" fmla="*/ 115329 h 429559"/>
              <a:gd name="connsiteX42" fmla="*/ 700216 w 1161535"/>
              <a:gd name="connsiteY42" fmla="*/ 90616 h 429559"/>
              <a:gd name="connsiteX43" fmla="*/ 708454 w 1161535"/>
              <a:gd name="connsiteY43" fmla="*/ 115329 h 429559"/>
              <a:gd name="connsiteX44" fmla="*/ 716692 w 1161535"/>
              <a:gd name="connsiteY44" fmla="*/ 74140 h 429559"/>
              <a:gd name="connsiteX45" fmla="*/ 741405 w 1161535"/>
              <a:gd name="connsiteY45" fmla="*/ 123567 h 429559"/>
              <a:gd name="connsiteX46" fmla="*/ 749643 w 1161535"/>
              <a:gd name="connsiteY46" fmla="*/ 90616 h 429559"/>
              <a:gd name="connsiteX47" fmla="*/ 757881 w 1161535"/>
              <a:gd name="connsiteY47" fmla="*/ 16475 h 429559"/>
              <a:gd name="connsiteX48" fmla="*/ 766119 w 1161535"/>
              <a:gd name="connsiteY48" fmla="*/ 74140 h 429559"/>
              <a:gd name="connsiteX49" fmla="*/ 774357 w 1161535"/>
              <a:gd name="connsiteY49" fmla="*/ 98854 h 429559"/>
              <a:gd name="connsiteX50" fmla="*/ 807308 w 1161535"/>
              <a:gd name="connsiteY50" fmla="*/ 131805 h 429559"/>
              <a:gd name="connsiteX51" fmla="*/ 823784 w 1161535"/>
              <a:gd name="connsiteY51" fmla="*/ 107091 h 429559"/>
              <a:gd name="connsiteX52" fmla="*/ 832022 w 1161535"/>
              <a:gd name="connsiteY52" fmla="*/ 82378 h 429559"/>
              <a:gd name="connsiteX53" fmla="*/ 856735 w 1161535"/>
              <a:gd name="connsiteY53" fmla="*/ 24713 h 429559"/>
              <a:gd name="connsiteX54" fmla="*/ 864973 w 1161535"/>
              <a:gd name="connsiteY54" fmla="*/ 82378 h 429559"/>
              <a:gd name="connsiteX55" fmla="*/ 881449 w 1161535"/>
              <a:gd name="connsiteY55" fmla="*/ 107091 h 429559"/>
              <a:gd name="connsiteX56" fmla="*/ 889686 w 1161535"/>
              <a:gd name="connsiteY56" fmla="*/ 148281 h 429559"/>
              <a:gd name="connsiteX57" fmla="*/ 897924 w 1161535"/>
              <a:gd name="connsiteY57" fmla="*/ 123567 h 429559"/>
              <a:gd name="connsiteX58" fmla="*/ 914400 w 1161535"/>
              <a:gd name="connsiteY58" fmla="*/ 205946 h 429559"/>
              <a:gd name="connsiteX59" fmla="*/ 922638 w 1161535"/>
              <a:gd name="connsiteY59" fmla="*/ 313037 h 429559"/>
              <a:gd name="connsiteX60" fmla="*/ 930876 w 1161535"/>
              <a:gd name="connsiteY60" fmla="*/ 337751 h 429559"/>
              <a:gd name="connsiteX61" fmla="*/ 939113 w 1161535"/>
              <a:gd name="connsiteY61" fmla="*/ 313037 h 429559"/>
              <a:gd name="connsiteX62" fmla="*/ 955589 w 1161535"/>
              <a:gd name="connsiteY62" fmla="*/ 255373 h 429559"/>
              <a:gd name="connsiteX63" fmla="*/ 972065 w 1161535"/>
              <a:gd name="connsiteY63" fmla="*/ 288324 h 429559"/>
              <a:gd name="connsiteX64" fmla="*/ 996778 w 1161535"/>
              <a:gd name="connsiteY64" fmla="*/ 313037 h 429559"/>
              <a:gd name="connsiteX65" fmla="*/ 1005016 w 1161535"/>
              <a:gd name="connsiteY65" fmla="*/ 271848 h 429559"/>
              <a:gd name="connsiteX66" fmla="*/ 1013254 w 1161535"/>
              <a:gd name="connsiteY66" fmla="*/ 247135 h 429559"/>
              <a:gd name="connsiteX67" fmla="*/ 1021492 w 1161535"/>
              <a:gd name="connsiteY67" fmla="*/ 271848 h 429559"/>
              <a:gd name="connsiteX68" fmla="*/ 1029730 w 1161535"/>
              <a:gd name="connsiteY68" fmla="*/ 321275 h 429559"/>
              <a:gd name="connsiteX69" fmla="*/ 1037967 w 1161535"/>
              <a:gd name="connsiteY69" fmla="*/ 263610 h 429559"/>
              <a:gd name="connsiteX70" fmla="*/ 1054443 w 1161535"/>
              <a:gd name="connsiteY70" fmla="*/ 313037 h 429559"/>
              <a:gd name="connsiteX71" fmla="*/ 1062681 w 1161535"/>
              <a:gd name="connsiteY71" fmla="*/ 337751 h 429559"/>
              <a:gd name="connsiteX72" fmla="*/ 1070919 w 1161535"/>
              <a:gd name="connsiteY72" fmla="*/ 280086 h 429559"/>
              <a:gd name="connsiteX73" fmla="*/ 1095632 w 1161535"/>
              <a:gd name="connsiteY73" fmla="*/ 378940 h 429559"/>
              <a:gd name="connsiteX74" fmla="*/ 1103870 w 1161535"/>
              <a:gd name="connsiteY74" fmla="*/ 345989 h 429559"/>
              <a:gd name="connsiteX75" fmla="*/ 1112108 w 1161535"/>
              <a:gd name="connsiteY75" fmla="*/ 304800 h 429559"/>
              <a:gd name="connsiteX76" fmla="*/ 1120346 w 1161535"/>
              <a:gd name="connsiteY76" fmla="*/ 329513 h 429559"/>
              <a:gd name="connsiteX77" fmla="*/ 1128584 w 1161535"/>
              <a:gd name="connsiteY77" fmla="*/ 370702 h 429559"/>
              <a:gd name="connsiteX78" fmla="*/ 1161535 w 1161535"/>
              <a:gd name="connsiteY78" fmla="*/ 370702 h 429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1161535" h="429559">
                <a:moveTo>
                  <a:pt x="0" y="403654"/>
                </a:moveTo>
                <a:cubicBezTo>
                  <a:pt x="5355" y="406867"/>
                  <a:pt x="49472" y="447514"/>
                  <a:pt x="65903" y="420129"/>
                </a:cubicBezTo>
                <a:cubicBezTo>
                  <a:pt x="79306" y="397791"/>
                  <a:pt x="90616" y="345989"/>
                  <a:pt x="90616" y="345989"/>
                </a:cubicBezTo>
                <a:cubicBezTo>
                  <a:pt x="96108" y="354227"/>
                  <a:pt x="97900" y="367025"/>
                  <a:pt x="107092" y="370702"/>
                </a:cubicBezTo>
                <a:cubicBezTo>
                  <a:pt x="117749" y="374965"/>
                  <a:pt x="151316" y="349457"/>
                  <a:pt x="156519" y="345989"/>
                </a:cubicBezTo>
                <a:cubicBezTo>
                  <a:pt x="162011" y="362465"/>
                  <a:pt x="159101" y="384996"/>
                  <a:pt x="172995" y="395416"/>
                </a:cubicBezTo>
                <a:cubicBezTo>
                  <a:pt x="180916" y="401356"/>
                  <a:pt x="179569" y="370702"/>
                  <a:pt x="189470" y="370702"/>
                </a:cubicBezTo>
                <a:cubicBezTo>
                  <a:pt x="199371" y="370702"/>
                  <a:pt x="198215" y="389231"/>
                  <a:pt x="205946" y="395416"/>
                </a:cubicBezTo>
                <a:cubicBezTo>
                  <a:pt x="212726" y="400840"/>
                  <a:pt x="222421" y="400908"/>
                  <a:pt x="230659" y="403654"/>
                </a:cubicBezTo>
                <a:cubicBezTo>
                  <a:pt x="236151" y="395416"/>
                  <a:pt x="237942" y="382617"/>
                  <a:pt x="247135" y="378940"/>
                </a:cubicBezTo>
                <a:cubicBezTo>
                  <a:pt x="255198" y="375715"/>
                  <a:pt x="263868" y="383757"/>
                  <a:pt x="271849" y="387178"/>
                </a:cubicBezTo>
                <a:cubicBezTo>
                  <a:pt x="283136" y="392015"/>
                  <a:pt x="293816" y="398162"/>
                  <a:pt x="304800" y="403654"/>
                </a:cubicBezTo>
                <a:cubicBezTo>
                  <a:pt x="310292" y="411892"/>
                  <a:pt x="313356" y="434307"/>
                  <a:pt x="321276" y="428367"/>
                </a:cubicBezTo>
                <a:cubicBezTo>
                  <a:pt x="335169" y="417947"/>
                  <a:pt x="337751" y="378940"/>
                  <a:pt x="337751" y="378940"/>
                </a:cubicBezTo>
                <a:cubicBezTo>
                  <a:pt x="340497" y="351481"/>
                  <a:pt x="343490" y="324045"/>
                  <a:pt x="345989" y="296562"/>
                </a:cubicBezTo>
                <a:cubicBezTo>
                  <a:pt x="348521" y="268715"/>
                  <a:pt x="353849" y="177382"/>
                  <a:pt x="362465" y="140043"/>
                </a:cubicBezTo>
                <a:cubicBezTo>
                  <a:pt x="366370" y="123121"/>
                  <a:pt x="374728" y="107464"/>
                  <a:pt x="378940" y="90616"/>
                </a:cubicBezTo>
                <a:cubicBezTo>
                  <a:pt x="389284" y="49240"/>
                  <a:pt x="383598" y="68405"/>
                  <a:pt x="395416" y="32951"/>
                </a:cubicBezTo>
                <a:cubicBezTo>
                  <a:pt x="398162" y="41189"/>
                  <a:pt x="401268" y="49315"/>
                  <a:pt x="403654" y="57664"/>
                </a:cubicBezTo>
                <a:cubicBezTo>
                  <a:pt x="406764" y="68550"/>
                  <a:pt x="401765" y="85553"/>
                  <a:pt x="411892" y="90616"/>
                </a:cubicBezTo>
                <a:cubicBezTo>
                  <a:pt x="419659" y="94499"/>
                  <a:pt x="418024" y="74326"/>
                  <a:pt x="420130" y="65902"/>
                </a:cubicBezTo>
                <a:cubicBezTo>
                  <a:pt x="423526" y="52318"/>
                  <a:pt x="425621" y="38443"/>
                  <a:pt x="428367" y="24713"/>
                </a:cubicBezTo>
                <a:cubicBezTo>
                  <a:pt x="468131" y="84358"/>
                  <a:pt x="452463" y="91851"/>
                  <a:pt x="477795" y="41189"/>
                </a:cubicBezTo>
                <a:cubicBezTo>
                  <a:pt x="483287" y="52173"/>
                  <a:pt x="488177" y="63478"/>
                  <a:pt x="494270" y="74140"/>
                </a:cubicBezTo>
                <a:cubicBezTo>
                  <a:pt x="499182" y="82736"/>
                  <a:pt x="506318" y="89998"/>
                  <a:pt x="510746" y="98854"/>
                </a:cubicBezTo>
                <a:cubicBezTo>
                  <a:pt x="514629" y="106621"/>
                  <a:pt x="516238" y="115329"/>
                  <a:pt x="518984" y="123567"/>
                </a:cubicBezTo>
                <a:cubicBezTo>
                  <a:pt x="524942" y="87819"/>
                  <a:pt x="527787" y="67475"/>
                  <a:pt x="535459" y="32951"/>
                </a:cubicBezTo>
                <a:cubicBezTo>
                  <a:pt x="537915" y="21899"/>
                  <a:pt x="540951" y="10984"/>
                  <a:pt x="543697" y="0"/>
                </a:cubicBezTo>
                <a:cubicBezTo>
                  <a:pt x="546443" y="46681"/>
                  <a:pt x="545322" y="93751"/>
                  <a:pt x="551935" y="140043"/>
                </a:cubicBezTo>
                <a:cubicBezTo>
                  <a:pt x="553163" y="148639"/>
                  <a:pt x="557787" y="123678"/>
                  <a:pt x="560173" y="115329"/>
                </a:cubicBezTo>
                <a:cubicBezTo>
                  <a:pt x="563283" y="104443"/>
                  <a:pt x="565665" y="93362"/>
                  <a:pt x="568411" y="82378"/>
                </a:cubicBezTo>
                <a:cubicBezTo>
                  <a:pt x="573903" y="90616"/>
                  <a:pt x="574986" y="107091"/>
                  <a:pt x="584886" y="107091"/>
                </a:cubicBezTo>
                <a:cubicBezTo>
                  <a:pt x="593569" y="107091"/>
                  <a:pt x="584441" y="82378"/>
                  <a:pt x="593124" y="82378"/>
                </a:cubicBezTo>
                <a:cubicBezTo>
                  <a:pt x="601807" y="82378"/>
                  <a:pt x="598616" y="98853"/>
                  <a:pt x="601362" y="107091"/>
                </a:cubicBezTo>
                <a:cubicBezTo>
                  <a:pt x="609600" y="101599"/>
                  <a:pt x="619891" y="98347"/>
                  <a:pt x="626076" y="90616"/>
                </a:cubicBezTo>
                <a:cubicBezTo>
                  <a:pt x="631501" y="83835"/>
                  <a:pt x="625629" y="65902"/>
                  <a:pt x="634313" y="65902"/>
                </a:cubicBezTo>
                <a:cubicBezTo>
                  <a:pt x="642997" y="65902"/>
                  <a:pt x="638668" y="82849"/>
                  <a:pt x="642551" y="90616"/>
                </a:cubicBezTo>
                <a:cubicBezTo>
                  <a:pt x="646979" y="99471"/>
                  <a:pt x="653535" y="107091"/>
                  <a:pt x="659027" y="115329"/>
                </a:cubicBezTo>
                <a:cubicBezTo>
                  <a:pt x="661773" y="107091"/>
                  <a:pt x="658582" y="90616"/>
                  <a:pt x="667265" y="90616"/>
                </a:cubicBezTo>
                <a:cubicBezTo>
                  <a:pt x="675948" y="90616"/>
                  <a:pt x="666820" y="115329"/>
                  <a:pt x="675503" y="115329"/>
                </a:cubicBezTo>
                <a:cubicBezTo>
                  <a:pt x="684186" y="115329"/>
                  <a:pt x="680994" y="98854"/>
                  <a:pt x="683740" y="90616"/>
                </a:cubicBezTo>
                <a:cubicBezTo>
                  <a:pt x="686486" y="98854"/>
                  <a:pt x="683295" y="115329"/>
                  <a:pt x="691978" y="115329"/>
                </a:cubicBezTo>
                <a:cubicBezTo>
                  <a:pt x="700661" y="115329"/>
                  <a:pt x="691533" y="90616"/>
                  <a:pt x="700216" y="90616"/>
                </a:cubicBezTo>
                <a:cubicBezTo>
                  <a:pt x="708899" y="90616"/>
                  <a:pt x="705708" y="107091"/>
                  <a:pt x="708454" y="115329"/>
                </a:cubicBezTo>
                <a:cubicBezTo>
                  <a:pt x="711200" y="101599"/>
                  <a:pt x="705042" y="81907"/>
                  <a:pt x="716692" y="74140"/>
                </a:cubicBezTo>
                <a:cubicBezTo>
                  <a:pt x="725401" y="68334"/>
                  <a:pt x="741071" y="122566"/>
                  <a:pt x="741405" y="123567"/>
                </a:cubicBezTo>
                <a:cubicBezTo>
                  <a:pt x="744151" y="112583"/>
                  <a:pt x="747921" y="101806"/>
                  <a:pt x="749643" y="90616"/>
                </a:cubicBezTo>
                <a:cubicBezTo>
                  <a:pt x="753424" y="66039"/>
                  <a:pt x="740298" y="34058"/>
                  <a:pt x="757881" y="16475"/>
                </a:cubicBezTo>
                <a:cubicBezTo>
                  <a:pt x="771611" y="2745"/>
                  <a:pt x="762311" y="55100"/>
                  <a:pt x="766119" y="74140"/>
                </a:cubicBezTo>
                <a:cubicBezTo>
                  <a:pt x="767822" y="82655"/>
                  <a:pt x="771611" y="90616"/>
                  <a:pt x="774357" y="98854"/>
                </a:cubicBezTo>
                <a:cubicBezTo>
                  <a:pt x="839068" y="77283"/>
                  <a:pt x="754289" y="96461"/>
                  <a:pt x="807308" y="131805"/>
                </a:cubicBezTo>
                <a:cubicBezTo>
                  <a:pt x="815546" y="137297"/>
                  <a:pt x="819356" y="115947"/>
                  <a:pt x="823784" y="107091"/>
                </a:cubicBezTo>
                <a:cubicBezTo>
                  <a:pt x="827667" y="99324"/>
                  <a:pt x="828601" y="90359"/>
                  <a:pt x="832022" y="82378"/>
                </a:cubicBezTo>
                <a:cubicBezTo>
                  <a:pt x="862558" y="11126"/>
                  <a:pt x="837417" y="82668"/>
                  <a:pt x="856735" y="24713"/>
                </a:cubicBezTo>
                <a:cubicBezTo>
                  <a:pt x="859481" y="43935"/>
                  <a:pt x="859393" y="63780"/>
                  <a:pt x="864973" y="82378"/>
                </a:cubicBezTo>
                <a:cubicBezTo>
                  <a:pt x="867818" y="91861"/>
                  <a:pt x="877973" y="97821"/>
                  <a:pt x="881449" y="107091"/>
                </a:cubicBezTo>
                <a:cubicBezTo>
                  <a:pt x="886365" y="120201"/>
                  <a:pt x="886940" y="134551"/>
                  <a:pt x="889686" y="148281"/>
                </a:cubicBezTo>
                <a:cubicBezTo>
                  <a:pt x="892432" y="140043"/>
                  <a:pt x="896696" y="114971"/>
                  <a:pt x="897924" y="123567"/>
                </a:cubicBezTo>
                <a:cubicBezTo>
                  <a:pt x="914001" y="236103"/>
                  <a:pt x="896767" y="329371"/>
                  <a:pt x="914400" y="205946"/>
                </a:cubicBezTo>
                <a:cubicBezTo>
                  <a:pt x="917146" y="241643"/>
                  <a:pt x="918197" y="277511"/>
                  <a:pt x="922638" y="313037"/>
                </a:cubicBezTo>
                <a:cubicBezTo>
                  <a:pt x="923715" y="321654"/>
                  <a:pt x="922192" y="337751"/>
                  <a:pt x="930876" y="337751"/>
                </a:cubicBezTo>
                <a:cubicBezTo>
                  <a:pt x="939560" y="337751"/>
                  <a:pt x="936728" y="321386"/>
                  <a:pt x="939113" y="313037"/>
                </a:cubicBezTo>
                <a:cubicBezTo>
                  <a:pt x="959790" y="240665"/>
                  <a:pt x="935846" y="314600"/>
                  <a:pt x="955589" y="255373"/>
                </a:cubicBezTo>
                <a:cubicBezTo>
                  <a:pt x="961081" y="266357"/>
                  <a:pt x="968834" y="276477"/>
                  <a:pt x="972065" y="288324"/>
                </a:cubicBezTo>
                <a:cubicBezTo>
                  <a:pt x="987907" y="346410"/>
                  <a:pt x="967909" y="370778"/>
                  <a:pt x="996778" y="313037"/>
                </a:cubicBezTo>
                <a:cubicBezTo>
                  <a:pt x="999524" y="299307"/>
                  <a:pt x="1001620" y="285432"/>
                  <a:pt x="1005016" y="271848"/>
                </a:cubicBezTo>
                <a:cubicBezTo>
                  <a:pt x="1007122" y="263424"/>
                  <a:pt x="1004571" y="247135"/>
                  <a:pt x="1013254" y="247135"/>
                </a:cubicBezTo>
                <a:cubicBezTo>
                  <a:pt x="1021937" y="247135"/>
                  <a:pt x="1018746" y="263610"/>
                  <a:pt x="1021492" y="271848"/>
                </a:cubicBezTo>
                <a:cubicBezTo>
                  <a:pt x="1024238" y="288324"/>
                  <a:pt x="1014791" y="328745"/>
                  <a:pt x="1029730" y="321275"/>
                </a:cubicBezTo>
                <a:cubicBezTo>
                  <a:pt x="1047097" y="312591"/>
                  <a:pt x="1019547" y="269750"/>
                  <a:pt x="1037967" y="263610"/>
                </a:cubicBezTo>
                <a:cubicBezTo>
                  <a:pt x="1054443" y="258118"/>
                  <a:pt x="1048951" y="296561"/>
                  <a:pt x="1054443" y="313037"/>
                </a:cubicBezTo>
                <a:lnTo>
                  <a:pt x="1062681" y="337751"/>
                </a:lnTo>
                <a:cubicBezTo>
                  <a:pt x="1065427" y="318529"/>
                  <a:pt x="1052499" y="286226"/>
                  <a:pt x="1070919" y="280086"/>
                </a:cubicBezTo>
                <a:cubicBezTo>
                  <a:pt x="1081227" y="276650"/>
                  <a:pt x="1095553" y="378464"/>
                  <a:pt x="1095632" y="378940"/>
                </a:cubicBezTo>
                <a:cubicBezTo>
                  <a:pt x="1098378" y="367956"/>
                  <a:pt x="1101414" y="357041"/>
                  <a:pt x="1103870" y="345989"/>
                </a:cubicBezTo>
                <a:cubicBezTo>
                  <a:pt x="1106907" y="332321"/>
                  <a:pt x="1102207" y="314701"/>
                  <a:pt x="1112108" y="304800"/>
                </a:cubicBezTo>
                <a:cubicBezTo>
                  <a:pt x="1118248" y="298660"/>
                  <a:pt x="1118240" y="321089"/>
                  <a:pt x="1120346" y="329513"/>
                </a:cubicBezTo>
                <a:cubicBezTo>
                  <a:pt x="1123742" y="343097"/>
                  <a:pt x="1125838" y="356972"/>
                  <a:pt x="1128584" y="370702"/>
                </a:cubicBezTo>
                <a:cubicBezTo>
                  <a:pt x="1156981" y="361236"/>
                  <a:pt x="1147157" y="356324"/>
                  <a:pt x="1161535" y="370702"/>
                </a:cubicBezTo>
              </a:path>
            </a:pathLst>
          </a:cu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2" name="Freeform 31"/>
          <p:cNvSpPr/>
          <p:nvPr/>
        </p:nvSpPr>
        <p:spPr>
          <a:xfrm>
            <a:off x="5273675" y="3149600"/>
            <a:ext cx="938213" cy="631825"/>
          </a:xfrm>
          <a:custGeom>
            <a:avLst/>
            <a:gdLst>
              <a:gd name="connsiteX0" fmla="*/ 0 w 1235676"/>
              <a:gd name="connsiteY0" fmla="*/ 454857 h 455121"/>
              <a:gd name="connsiteX1" fmla="*/ 41190 w 1235676"/>
              <a:gd name="connsiteY1" fmla="*/ 446619 h 455121"/>
              <a:gd name="connsiteX2" fmla="*/ 49427 w 1235676"/>
              <a:gd name="connsiteY2" fmla="*/ 421906 h 455121"/>
              <a:gd name="connsiteX3" fmla="*/ 57665 w 1235676"/>
              <a:gd name="connsiteY3" fmla="*/ 446619 h 455121"/>
              <a:gd name="connsiteX4" fmla="*/ 82379 w 1235676"/>
              <a:gd name="connsiteY4" fmla="*/ 454857 h 455121"/>
              <a:gd name="connsiteX5" fmla="*/ 107092 w 1235676"/>
              <a:gd name="connsiteY5" fmla="*/ 446619 h 455121"/>
              <a:gd name="connsiteX6" fmla="*/ 140044 w 1235676"/>
              <a:gd name="connsiteY6" fmla="*/ 380716 h 455121"/>
              <a:gd name="connsiteX7" fmla="*/ 148281 w 1235676"/>
              <a:gd name="connsiteY7" fmla="*/ 339527 h 455121"/>
              <a:gd name="connsiteX8" fmla="*/ 156519 w 1235676"/>
              <a:gd name="connsiteY8" fmla="*/ 314814 h 455121"/>
              <a:gd name="connsiteX9" fmla="*/ 164757 w 1235676"/>
              <a:gd name="connsiteY9" fmla="*/ 281862 h 455121"/>
              <a:gd name="connsiteX10" fmla="*/ 181233 w 1235676"/>
              <a:gd name="connsiteY10" fmla="*/ 306576 h 455121"/>
              <a:gd name="connsiteX11" fmla="*/ 197709 w 1235676"/>
              <a:gd name="connsiteY11" fmla="*/ 372479 h 455121"/>
              <a:gd name="connsiteX12" fmla="*/ 214184 w 1235676"/>
              <a:gd name="connsiteY12" fmla="*/ 446619 h 455121"/>
              <a:gd name="connsiteX13" fmla="*/ 222422 w 1235676"/>
              <a:gd name="connsiteY13" fmla="*/ 405430 h 455121"/>
              <a:gd name="connsiteX14" fmla="*/ 230660 w 1235676"/>
              <a:gd name="connsiteY14" fmla="*/ 372479 h 455121"/>
              <a:gd name="connsiteX15" fmla="*/ 247136 w 1235676"/>
              <a:gd name="connsiteY15" fmla="*/ 405430 h 455121"/>
              <a:gd name="connsiteX16" fmla="*/ 255373 w 1235676"/>
              <a:gd name="connsiteY16" fmla="*/ 454857 h 455121"/>
              <a:gd name="connsiteX17" fmla="*/ 313038 w 1235676"/>
              <a:gd name="connsiteY17" fmla="*/ 438381 h 455121"/>
              <a:gd name="connsiteX18" fmla="*/ 321276 w 1235676"/>
              <a:gd name="connsiteY18" fmla="*/ 405430 h 455121"/>
              <a:gd name="connsiteX19" fmla="*/ 337752 w 1235676"/>
              <a:gd name="connsiteY19" fmla="*/ 380716 h 455121"/>
              <a:gd name="connsiteX20" fmla="*/ 362465 w 1235676"/>
              <a:gd name="connsiteY20" fmla="*/ 438381 h 455121"/>
              <a:gd name="connsiteX21" fmla="*/ 378941 w 1235676"/>
              <a:gd name="connsiteY21" fmla="*/ 26489 h 455121"/>
              <a:gd name="connsiteX22" fmla="*/ 395417 w 1235676"/>
              <a:gd name="connsiteY22" fmla="*/ 59441 h 455121"/>
              <a:gd name="connsiteX23" fmla="*/ 411892 w 1235676"/>
              <a:gd name="connsiteY23" fmla="*/ 108868 h 455121"/>
              <a:gd name="connsiteX24" fmla="*/ 420130 w 1235676"/>
              <a:gd name="connsiteY24" fmla="*/ 133581 h 455121"/>
              <a:gd name="connsiteX25" fmla="*/ 428368 w 1235676"/>
              <a:gd name="connsiteY25" fmla="*/ 100630 h 455121"/>
              <a:gd name="connsiteX26" fmla="*/ 436606 w 1235676"/>
              <a:gd name="connsiteY26" fmla="*/ 75916 h 455121"/>
              <a:gd name="connsiteX27" fmla="*/ 444844 w 1235676"/>
              <a:gd name="connsiteY27" fmla="*/ 100630 h 455121"/>
              <a:gd name="connsiteX28" fmla="*/ 461319 w 1235676"/>
              <a:gd name="connsiteY28" fmla="*/ 100630 h 455121"/>
              <a:gd name="connsiteX29" fmla="*/ 486033 w 1235676"/>
              <a:gd name="connsiteY29" fmla="*/ 92392 h 455121"/>
              <a:gd name="connsiteX30" fmla="*/ 518984 w 1235676"/>
              <a:gd name="connsiteY30" fmla="*/ 125343 h 455121"/>
              <a:gd name="connsiteX31" fmla="*/ 535460 w 1235676"/>
              <a:gd name="connsiteY31" fmla="*/ 150057 h 455121"/>
              <a:gd name="connsiteX32" fmla="*/ 543698 w 1235676"/>
              <a:gd name="connsiteY32" fmla="*/ 125343 h 455121"/>
              <a:gd name="connsiteX33" fmla="*/ 601363 w 1235676"/>
              <a:gd name="connsiteY33" fmla="*/ 100630 h 455121"/>
              <a:gd name="connsiteX34" fmla="*/ 626076 w 1235676"/>
              <a:gd name="connsiteY34" fmla="*/ 108868 h 455121"/>
              <a:gd name="connsiteX35" fmla="*/ 650790 w 1235676"/>
              <a:gd name="connsiteY35" fmla="*/ 34727 h 455121"/>
              <a:gd name="connsiteX36" fmla="*/ 675503 w 1235676"/>
              <a:gd name="connsiteY36" fmla="*/ 34727 h 455121"/>
              <a:gd name="connsiteX37" fmla="*/ 683741 w 1235676"/>
              <a:gd name="connsiteY37" fmla="*/ 59441 h 455121"/>
              <a:gd name="connsiteX38" fmla="*/ 700217 w 1235676"/>
              <a:gd name="connsiteY38" fmla="*/ 125343 h 455121"/>
              <a:gd name="connsiteX39" fmla="*/ 724930 w 1235676"/>
              <a:gd name="connsiteY39" fmla="*/ 125343 h 455121"/>
              <a:gd name="connsiteX40" fmla="*/ 749644 w 1235676"/>
              <a:gd name="connsiteY40" fmla="*/ 100630 h 455121"/>
              <a:gd name="connsiteX41" fmla="*/ 757881 w 1235676"/>
              <a:gd name="connsiteY41" fmla="*/ 125343 h 455121"/>
              <a:gd name="connsiteX42" fmla="*/ 766119 w 1235676"/>
              <a:gd name="connsiteY42" fmla="*/ 174770 h 455121"/>
              <a:gd name="connsiteX43" fmla="*/ 782595 w 1235676"/>
              <a:gd name="connsiteY43" fmla="*/ 150057 h 455121"/>
              <a:gd name="connsiteX44" fmla="*/ 790833 w 1235676"/>
              <a:gd name="connsiteY44" fmla="*/ 125343 h 455121"/>
              <a:gd name="connsiteX45" fmla="*/ 799071 w 1235676"/>
              <a:gd name="connsiteY45" fmla="*/ 150057 h 455121"/>
              <a:gd name="connsiteX46" fmla="*/ 807309 w 1235676"/>
              <a:gd name="connsiteY46" fmla="*/ 125343 h 455121"/>
              <a:gd name="connsiteX47" fmla="*/ 823784 w 1235676"/>
              <a:gd name="connsiteY47" fmla="*/ 1776 h 455121"/>
              <a:gd name="connsiteX48" fmla="*/ 832022 w 1235676"/>
              <a:gd name="connsiteY48" fmla="*/ 26489 h 455121"/>
              <a:gd name="connsiteX49" fmla="*/ 840260 w 1235676"/>
              <a:gd name="connsiteY49" fmla="*/ 174770 h 455121"/>
              <a:gd name="connsiteX50" fmla="*/ 848498 w 1235676"/>
              <a:gd name="connsiteY50" fmla="*/ 84154 h 455121"/>
              <a:gd name="connsiteX51" fmla="*/ 856736 w 1235676"/>
              <a:gd name="connsiteY51" fmla="*/ 34727 h 455121"/>
              <a:gd name="connsiteX52" fmla="*/ 864973 w 1235676"/>
              <a:gd name="connsiteY52" fmla="*/ 59441 h 455121"/>
              <a:gd name="connsiteX53" fmla="*/ 873211 w 1235676"/>
              <a:gd name="connsiteY53" fmla="*/ 100630 h 455121"/>
              <a:gd name="connsiteX54" fmla="*/ 881449 w 1235676"/>
              <a:gd name="connsiteY54" fmla="*/ 75916 h 455121"/>
              <a:gd name="connsiteX55" fmla="*/ 889687 w 1235676"/>
              <a:gd name="connsiteY55" fmla="*/ 100630 h 455121"/>
              <a:gd name="connsiteX56" fmla="*/ 914400 w 1235676"/>
              <a:gd name="connsiteY56" fmla="*/ 42965 h 455121"/>
              <a:gd name="connsiteX57" fmla="*/ 922638 w 1235676"/>
              <a:gd name="connsiteY57" fmla="*/ 380716 h 455121"/>
              <a:gd name="connsiteX58" fmla="*/ 939114 w 1235676"/>
              <a:gd name="connsiteY58" fmla="*/ 298338 h 455121"/>
              <a:gd name="connsiteX59" fmla="*/ 947352 w 1235676"/>
              <a:gd name="connsiteY59" fmla="*/ 380716 h 455121"/>
              <a:gd name="connsiteX60" fmla="*/ 955590 w 1235676"/>
              <a:gd name="connsiteY60" fmla="*/ 331289 h 455121"/>
              <a:gd name="connsiteX61" fmla="*/ 963827 w 1235676"/>
              <a:gd name="connsiteY61" fmla="*/ 372479 h 455121"/>
              <a:gd name="connsiteX62" fmla="*/ 972065 w 1235676"/>
              <a:gd name="connsiteY62" fmla="*/ 397192 h 455121"/>
              <a:gd name="connsiteX63" fmla="*/ 1013254 w 1235676"/>
              <a:gd name="connsiteY63" fmla="*/ 380716 h 455121"/>
              <a:gd name="connsiteX64" fmla="*/ 1029730 w 1235676"/>
              <a:gd name="connsiteY64" fmla="*/ 356003 h 455121"/>
              <a:gd name="connsiteX65" fmla="*/ 1054444 w 1235676"/>
              <a:gd name="connsiteY65" fmla="*/ 380716 h 455121"/>
              <a:gd name="connsiteX66" fmla="*/ 1087395 w 1235676"/>
              <a:gd name="connsiteY66" fmla="*/ 331289 h 455121"/>
              <a:gd name="connsiteX67" fmla="*/ 1112109 w 1235676"/>
              <a:gd name="connsiteY67" fmla="*/ 413668 h 455121"/>
              <a:gd name="connsiteX68" fmla="*/ 1136822 w 1235676"/>
              <a:gd name="connsiteY68" fmla="*/ 388954 h 455121"/>
              <a:gd name="connsiteX69" fmla="*/ 1153298 w 1235676"/>
              <a:gd name="connsiteY69" fmla="*/ 438381 h 455121"/>
              <a:gd name="connsiteX70" fmla="*/ 1178011 w 1235676"/>
              <a:gd name="connsiteY70" fmla="*/ 430143 h 455121"/>
              <a:gd name="connsiteX71" fmla="*/ 1235676 w 1235676"/>
              <a:gd name="connsiteY71" fmla="*/ 446619 h 4551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1235676" h="455121">
                <a:moveTo>
                  <a:pt x="0" y="454857"/>
                </a:moveTo>
                <a:cubicBezTo>
                  <a:pt x="13730" y="452111"/>
                  <a:pt x="29540" y="454386"/>
                  <a:pt x="41190" y="446619"/>
                </a:cubicBezTo>
                <a:cubicBezTo>
                  <a:pt x="48415" y="441802"/>
                  <a:pt x="40744" y="421906"/>
                  <a:pt x="49427" y="421906"/>
                </a:cubicBezTo>
                <a:cubicBezTo>
                  <a:pt x="58110" y="421906"/>
                  <a:pt x="51525" y="440479"/>
                  <a:pt x="57665" y="446619"/>
                </a:cubicBezTo>
                <a:cubicBezTo>
                  <a:pt x="63805" y="452759"/>
                  <a:pt x="74141" y="452111"/>
                  <a:pt x="82379" y="454857"/>
                </a:cubicBezTo>
                <a:cubicBezTo>
                  <a:pt x="90617" y="452111"/>
                  <a:pt x="100311" y="452043"/>
                  <a:pt x="107092" y="446619"/>
                </a:cubicBezTo>
                <a:cubicBezTo>
                  <a:pt x="121610" y="435005"/>
                  <a:pt x="135068" y="393157"/>
                  <a:pt x="140044" y="380716"/>
                </a:cubicBezTo>
                <a:cubicBezTo>
                  <a:pt x="142790" y="366986"/>
                  <a:pt x="144885" y="353110"/>
                  <a:pt x="148281" y="339527"/>
                </a:cubicBezTo>
                <a:cubicBezTo>
                  <a:pt x="150387" y="331103"/>
                  <a:pt x="154133" y="323163"/>
                  <a:pt x="156519" y="314814"/>
                </a:cubicBezTo>
                <a:cubicBezTo>
                  <a:pt x="159629" y="303928"/>
                  <a:pt x="162011" y="292846"/>
                  <a:pt x="164757" y="281862"/>
                </a:cubicBezTo>
                <a:cubicBezTo>
                  <a:pt x="170249" y="290100"/>
                  <a:pt x="176805" y="297720"/>
                  <a:pt x="181233" y="306576"/>
                </a:cubicBezTo>
                <a:cubicBezTo>
                  <a:pt x="189400" y="322909"/>
                  <a:pt x="195023" y="357707"/>
                  <a:pt x="197709" y="372479"/>
                </a:cubicBezTo>
                <a:cubicBezTo>
                  <a:pt x="209307" y="436273"/>
                  <a:pt x="199659" y="403044"/>
                  <a:pt x="214184" y="446619"/>
                </a:cubicBezTo>
                <a:cubicBezTo>
                  <a:pt x="216930" y="432889"/>
                  <a:pt x="219385" y="419098"/>
                  <a:pt x="222422" y="405430"/>
                </a:cubicBezTo>
                <a:cubicBezTo>
                  <a:pt x="224878" y="394378"/>
                  <a:pt x="219338" y="372479"/>
                  <a:pt x="230660" y="372479"/>
                </a:cubicBezTo>
                <a:cubicBezTo>
                  <a:pt x="242940" y="372479"/>
                  <a:pt x="241644" y="394446"/>
                  <a:pt x="247136" y="405430"/>
                </a:cubicBezTo>
                <a:cubicBezTo>
                  <a:pt x="249882" y="421906"/>
                  <a:pt x="243562" y="443046"/>
                  <a:pt x="255373" y="454857"/>
                </a:cubicBezTo>
                <a:cubicBezTo>
                  <a:pt x="257959" y="457443"/>
                  <a:pt x="307333" y="440283"/>
                  <a:pt x="313038" y="438381"/>
                </a:cubicBezTo>
                <a:cubicBezTo>
                  <a:pt x="315784" y="427397"/>
                  <a:pt x="316816" y="415836"/>
                  <a:pt x="321276" y="405430"/>
                </a:cubicBezTo>
                <a:cubicBezTo>
                  <a:pt x="325176" y="396330"/>
                  <a:pt x="328147" y="378315"/>
                  <a:pt x="337752" y="380716"/>
                </a:cubicBezTo>
                <a:cubicBezTo>
                  <a:pt x="345153" y="382566"/>
                  <a:pt x="359505" y="429501"/>
                  <a:pt x="362465" y="438381"/>
                </a:cubicBezTo>
                <a:cubicBezTo>
                  <a:pt x="413159" y="286305"/>
                  <a:pt x="346241" y="495178"/>
                  <a:pt x="378941" y="26489"/>
                </a:cubicBezTo>
                <a:cubicBezTo>
                  <a:pt x="379796" y="14238"/>
                  <a:pt x="390856" y="48039"/>
                  <a:pt x="395417" y="59441"/>
                </a:cubicBezTo>
                <a:cubicBezTo>
                  <a:pt x="401867" y="75566"/>
                  <a:pt x="406400" y="92392"/>
                  <a:pt x="411892" y="108868"/>
                </a:cubicBezTo>
                <a:lnTo>
                  <a:pt x="420130" y="133581"/>
                </a:lnTo>
                <a:cubicBezTo>
                  <a:pt x="422876" y="122597"/>
                  <a:pt x="425258" y="111516"/>
                  <a:pt x="428368" y="100630"/>
                </a:cubicBezTo>
                <a:cubicBezTo>
                  <a:pt x="430754" y="92281"/>
                  <a:pt x="427922" y="75916"/>
                  <a:pt x="436606" y="75916"/>
                </a:cubicBezTo>
                <a:cubicBezTo>
                  <a:pt x="445290" y="75916"/>
                  <a:pt x="442098" y="92392"/>
                  <a:pt x="444844" y="100630"/>
                </a:cubicBezTo>
                <a:cubicBezTo>
                  <a:pt x="463671" y="44141"/>
                  <a:pt x="442490" y="91216"/>
                  <a:pt x="461319" y="100630"/>
                </a:cubicBezTo>
                <a:cubicBezTo>
                  <a:pt x="469086" y="104513"/>
                  <a:pt x="477795" y="95138"/>
                  <a:pt x="486033" y="92392"/>
                </a:cubicBezTo>
                <a:cubicBezTo>
                  <a:pt x="504007" y="146314"/>
                  <a:pt x="479043" y="93390"/>
                  <a:pt x="518984" y="125343"/>
                </a:cubicBezTo>
                <a:cubicBezTo>
                  <a:pt x="526715" y="131528"/>
                  <a:pt x="529968" y="141819"/>
                  <a:pt x="535460" y="150057"/>
                </a:cubicBezTo>
                <a:cubicBezTo>
                  <a:pt x="538206" y="141819"/>
                  <a:pt x="537558" y="131483"/>
                  <a:pt x="543698" y="125343"/>
                </a:cubicBezTo>
                <a:cubicBezTo>
                  <a:pt x="553877" y="115164"/>
                  <a:pt x="586595" y="105553"/>
                  <a:pt x="601363" y="100630"/>
                </a:cubicBezTo>
                <a:cubicBezTo>
                  <a:pt x="609601" y="103376"/>
                  <a:pt x="618630" y="113336"/>
                  <a:pt x="626076" y="108868"/>
                </a:cubicBezTo>
                <a:cubicBezTo>
                  <a:pt x="641579" y="99566"/>
                  <a:pt x="648392" y="46715"/>
                  <a:pt x="650790" y="34727"/>
                </a:cubicBezTo>
                <a:cubicBezTo>
                  <a:pt x="698005" y="105553"/>
                  <a:pt x="641398" y="34727"/>
                  <a:pt x="675503" y="34727"/>
                </a:cubicBezTo>
                <a:cubicBezTo>
                  <a:pt x="684187" y="34727"/>
                  <a:pt x="681635" y="51017"/>
                  <a:pt x="683741" y="59441"/>
                </a:cubicBezTo>
                <a:lnTo>
                  <a:pt x="700217" y="125343"/>
                </a:lnTo>
                <a:cubicBezTo>
                  <a:pt x="720921" y="63227"/>
                  <a:pt x="692992" y="125343"/>
                  <a:pt x="724930" y="125343"/>
                </a:cubicBezTo>
                <a:cubicBezTo>
                  <a:pt x="736580" y="125343"/>
                  <a:pt x="741406" y="108868"/>
                  <a:pt x="749644" y="100630"/>
                </a:cubicBezTo>
                <a:cubicBezTo>
                  <a:pt x="752390" y="108868"/>
                  <a:pt x="755997" y="116867"/>
                  <a:pt x="757881" y="125343"/>
                </a:cubicBezTo>
                <a:cubicBezTo>
                  <a:pt x="761504" y="141648"/>
                  <a:pt x="754308" y="162959"/>
                  <a:pt x="766119" y="174770"/>
                </a:cubicBezTo>
                <a:cubicBezTo>
                  <a:pt x="773120" y="181771"/>
                  <a:pt x="777103" y="158295"/>
                  <a:pt x="782595" y="150057"/>
                </a:cubicBezTo>
                <a:cubicBezTo>
                  <a:pt x="785341" y="141819"/>
                  <a:pt x="782149" y="125343"/>
                  <a:pt x="790833" y="125343"/>
                </a:cubicBezTo>
                <a:cubicBezTo>
                  <a:pt x="799517" y="125343"/>
                  <a:pt x="790387" y="150057"/>
                  <a:pt x="799071" y="150057"/>
                </a:cubicBezTo>
                <a:cubicBezTo>
                  <a:pt x="807755" y="150057"/>
                  <a:pt x="804563" y="133581"/>
                  <a:pt x="807309" y="125343"/>
                </a:cubicBezTo>
                <a:cubicBezTo>
                  <a:pt x="829970" y="216000"/>
                  <a:pt x="806854" y="137211"/>
                  <a:pt x="823784" y="1776"/>
                </a:cubicBezTo>
                <a:cubicBezTo>
                  <a:pt x="824861" y="-6840"/>
                  <a:pt x="829276" y="18251"/>
                  <a:pt x="832022" y="26489"/>
                </a:cubicBezTo>
                <a:cubicBezTo>
                  <a:pt x="834768" y="75916"/>
                  <a:pt x="826660" y="127172"/>
                  <a:pt x="840260" y="174770"/>
                </a:cubicBezTo>
                <a:cubicBezTo>
                  <a:pt x="848592" y="203933"/>
                  <a:pt x="844954" y="114276"/>
                  <a:pt x="848498" y="84154"/>
                </a:cubicBezTo>
                <a:cubicBezTo>
                  <a:pt x="850450" y="67565"/>
                  <a:pt x="853990" y="51203"/>
                  <a:pt x="856736" y="34727"/>
                </a:cubicBezTo>
                <a:cubicBezTo>
                  <a:pt x="859482" y="42965"/>
                  <a:pt x="862867" y="51017"/>
                  <a:pt x="864973" y="59441"/>
                </a:cubicBezTo>
                <a:cubicBezTo>
                  <a:pt x="868369" y="73025"/>
                  <a:pt x="863310" y="90730"/>
                  <a:pt x="873211" y="100630"/>
                </a:cubicBezTo>
                <a:cubicBezTo>
                  <a:pt x="879351" y="106770"/>
                  <a:pt x="878703" y="84154"/>
                  <a:pt x="881449" y="75916"/>
                </a:cubicBezTo>
                <a:cubicBezTo>
                  <a:pt x="884195" y="84154"/>
                  <a:pt x="881003" y="100630"/>
                  <a:pt x="889687" y="100630"/>
                </a:cubicBezTo>
                <a:cubicBezTo>
                  <a:pt x="903910" y="100630"/>
                  <a:pt x="913519" y="46489"/>
                  <a:pt x="914400" y="42965"/>
                </a:cubicBezTo>
                <a:cubicBezTo>
                  <a:pt x="917146" y="155549"/>
                  <a:pt x="911790" y="268623"/>
                  <a:pt x="922638" y="380716"/>
                </a:cubicBezTo>
                <a:cubicBezTo>
                  <a:pt x="925335" y="408589"/>
                  <a:pt x="939114" y="298338"/>
                  <a:pt x="939114" y="298338"/>
                </a:cubicBezTo>
                <a:cubicBezTo>
                  <a:pt x="941860" y="325797"/>
                  <a:pt x="935010" y="356033"/>
                  <a:pt x="947352" y="380716"/>
                </a:cubicBezTo>
                <a:cubicBezTo>
                  <a:pt x="954822" y="395655"/>
                  <a:pt x="940650" y="338758"/>
                  <a:pt x="955590" y="331289"/>
                </a:cubicBezTo>
                <a:cubicBezTo>
                  <a:pt x="968114" y="325027"/>
                  <a:pt x="960431" y="358895"/>
                  <a:pt x="963827" y="372479"/>
                </a:cubicBezTo>
                <a:cubicBezTo>
                  <a:pt x="965933" y="380903"/>
                  <a:pt x="969319" y="388954"/>
                  <a:pt x="972065" y="397192"/>
                </a:cubicBezTo>
                <a:cubicBezTo>
                  <a:pt x="990825" y="340914"/>
                  <a:pt x="962828" y="397525"/>
                  <a:pt x="1013254" y="380716"/>
                </a:cubicBezTo>
                <a:cubicBezTo>
                  <a:pt x="1022646" y="377585"/>
                  <a:pt x="1024238" y="364241"/>
                  <a:pt x="1029730" y="356003"/>
                </a:cubicBezTo>
                <a:cubicBezTo>
                  <a:pt x="1037968" y="364241"/>
                  <a:pt x="1042794" y="380716"/>
                  <a:pt x="1054444" y="380716"/>
                </a:cubicBezTo>
                <a:cubicBezTo>
                  <a:pt x="1075013" y="380716"/>
                  <a:pt x="1083139" y="344057"/>
                  <a:pt x="1087395" y="331289"/>
                </a:cubicBezTo>
                <a:cubicBezTo>
                  <a:pt x="1107451" y="391457"/>
                  <a:pt x="1099659" y="363868"/>
                  <a:pt x="1112109" y="413668"/>
                </a:cubicBezTo>
                <a:cubicBezTo>
                  <a:pt x="1120347" y="405430"/>
                  <a:pt x="1126832" y="382960"/>
                  <a:pt x="1136822" y="388954"/>
                </a:cubicBezTo>
                <a:cubicBezTo>
                  <a:pt x="1151714" y="397889"/>
                  <a:pt x="1153298" y="438381"/>
                  <a:pt x="1153298" y="438381"/>
                </a:cubicBezTo>
                <a:cubicBezTo>
                  <a:pt x="1161536" y="435635"/>
                  <a:pt x="1169328" y="430143"/>
                  <a:pt x="1178011" y="430143"/>
                </a:cubicBezTo>
                <a:cubicBezTo>
                  <a:pt x="1206337" y="430143"/>
                  <a:pt x="1214958" y="436260"/>
                  <a:pt x="1235676" y="446619"/>
                </a:cubicBezTo>
              </a:path>
            </a:pathLst>
          </a:cu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3" name="Freeform 32"/>
          <p:cNvSpPr/>
          <p:nvPr/>
        </p:nvSpPr>
        <p:spPr>
          <a:xfrm>
            <a:off x="5307013" y="3905250"/>
            <a:ext cx="881062" cy="814388"/>
          </a:xfrm>
          <a:custGeom>
            <a:avLst/>
            <a:gdLst>
              <a:gd name="connsiteX0" fmla="*/ 0 w 1161535"/>
              <a:gd name="connsiteY0" fmla="*/ 486033 h 584887"/>
              <a:gd name="connsiteX1" fmla="*/ 41189 w 1161535"/>
              <a:gd name="connsiteY1" fmla="*/ 502508 h 584887"/>
              <a:gd name="connsiteX2" fmla="*/ 65902 w 1161535"/>
              <a:gd name="connsiteY2" fmla="*/ 453081 h 584887"/>
              <a:gd name="connsiteX3" fmla="*/ 74140 w 1161535"/>
              <a:gd name="connsiteY3" fmla="*/ 477795 h 584887"/>
              <a:gd name="connsiteX4" fmla="*/ 90616 w 1161535"/>
              <a:gd name="connsiteY4" fmla="*/ 428368 h 584887"/>
              <a:gd name="connsiteX5" fmla="*/ 98854 w 1161535"/>
              <a:gd name="connsiteY5" fmla="*/ 453081 h 584887"/>
              <a:gd name="connsiteX6" fmla="*/ 107092 w 1161535"/>
              <a:gd name="connsiteY6" fmla="*/ 428368 h 584887"/>
              <a:gd name="connsiteX7" fmla="*/ 123567 w 1161535"/>
              <a:gd name="connsiteY7" fmla="*/ 461319 h 584887"/>
              <a:gd name="connsiteX8" fmla="*/ 164757 w 1161535"/>
              <a:gd name="connsiteY8" fmla="*/ 420130 h 584887"/>
              <a:gd name="connsiteX9" fmla="*/ 172994 w 1161535"/>
              <a:gd name="connsiteY9" fmla="*/ 477795 h 584887"/>
              <a:gd name="connsiteX10" fmla="*/ 181232 w 1161535"/>
              <a:gd name="connsiteY10" fmla="*/ 502508 h 584887"/>
              <a:gd name="connsiteX11" fmla="*/ 197708 w 1161535"/>
              <a:gd name="connsiteY11" fmla="*/ 584887 h 584887"/>
              <a:gd name="connsiteX12" fmla="*/ 214184 w 1161535"/>
              <a:gd name="connsiteY12" fmla="*/ 477795 h 584887"/>
              <a:gd name="connsiteX13" fmla="*/ 222421 w 1161535"/>
              <a:gd name="connsiteY13" fmla="*/ 428368 h 584887"/>
              <a:gd name="connsiteX14" fmla="*/ 230659 w 1161535"/>
              <a:gd name="connsiteY14" fmla="*/ 486033 h 584887"/>
              <a:gd name="connsiteX15" fmla="*/ 238897 w 1161535"/>
              <a:gd name="connsiteY15" fmla="*/ 510746 h 584887"/>
              <a:gd name="connsiteX16" fmla="*/ 247135 w 1161535"/>
              <a:gd name="connsiteY16" fmla="*/ 477795 h 584887"/>
              <a:gd name="connsiteX17" fmla="*/ 255373 w 1161535"/>
              <a:gd name="connsiteY17" fmla="*/ 453081 h 584887"/>
              <a:gd name="connsiteX18" fmla="*/ 271848 w 1161535"/>
              <a:gd name="connsiteY18" fmla="*/ 387179 h 584887"/>
              <a:gd name="connsiteX19" fmla="*/ 280086 w 1161535"/>
              <a:gd name="connsiteY19" fmla="*/ 420130 h 584887"/>
              <a:gd name="connsiteX20" fmla="*/ 288324 w 1161535"/>
              <a:gd name="connsiteY20" fmla="*/ 395417 h 584887"/>
              <a:gd name="connsiteX21" fmla="*/ 296562 w 1161535"/>
              <a:gd name="connsiteY21" fmla="*/ 420130 h 584887"/>
              <a:gd name="connsiteX22" fmla="*/ 321275 w 1161535"/>
              <a:gd name="connsiteY22" fmla="*/ 444844 h 584887"/>
              <a:gd name="connsiteX23" fmla="*/ 345989 w 1161535"/>
              <a:gd name="connsiteY23" fmla="*/ 453081 h 584887"/>
              <a:gd name="connsiteX24" fmla="*/ 337751 w 1161535"/>
              <a:gd name="connsiteY24" fmla="*/ 378941 h 584887"/>
              <a:gd name="connsiteX25" fmla="*/ 354227 w 1161535"/>
              <a:gd name="connsiteY25" fmla="*/ 329514 h 584887"/>
              <a:gd name="connsiteX26" fmla="*/ 362465 w 1161535"/>
              <a:gd name="connsiteY26" fmla="*/ 304800 h 584887"/>
              <a:gd name="connsiteX27" fmla="*/ 370702 w 1161535"/>
              <a:gd name="connsiteY27" fmla="*/ 41190 h 584887"/>
              <a:gd name="connsiteX28" fmla="*/ 378940 w 1161535"/>
              <a:gd name="connsiteY28" fmla="*/ 74141 h 584887"/>
              <a:gd name="connsiteX29" fmla="*/ 387178 w 1161535"/>
              <a:gd name="connsiteY29" fmla="*/ 181233 h 584887"/>
              <a:gd name="connsiteX30" fmla="*/ 411892 w 1161535"/>
              <a:gd name="connsiteY30" fmla="*/ 74141 h 584887"/>
              <a:gd name="connsiteX31" fmla="*/ 428367 w 1161535"/>
              <a:gd name="connsiteY31" fmla="*/ 0 h 584887"/>
              <a:gd name="connsiteX32" fmla="*/ 436605 w 1161535"/>
              <a:gd name="connsiteY32" fmla="*/ 65903 h 584887"/>
              <a:gd name="connsiteX33" fmla="*/ 444843 w 1161535"/>
              <a:gd name="connsiteY33" fmla="*/ 41190 h 584887"/>
              <a:gd name="connsiteX34" fmla="*/ 461319 w 1161535"/>
              <a:gd name="connsiteY34" fmla="*/ 90617 h 584887"/>
              <a:gd name="connsiteX35" fmla="*/ 486032 w 1161535"/>
              <a:gd name="connsiteY35" fmla="*/ 90617 h 584887"/>
              <a:gd name="connsiteX36" fmla="*/ 494270 w 1161535"/>
              <a:gd name="connsiteY36" fmla="*/ 115330 h 584887"/>
              <a:gd name="connsiteX37" fmla="*/ 502508 w 1161535"/>
              <a:gd name="connsiteY37" fmla="*/ 148281 h 584887"/>
              <a:gd name="connsiteX38" fmla="*/ 518984 w 1161535"/>
              <a:gd name="connsiteY38" fmla="*/ 148281 h 584887"/>
              <a:gd name="connsiteX39" fmla="*/ 543697 w 1161535"/>
              <a:gd name="connsiteY39" fmla="*/ 140044 h 584887"/>
              <a:gd name="connsiteX40" fmla="*/ 551935 w 1161535"/>
              <a:gd name="connsiteY40" fmla="*/ 107092 h 584887"/>
              <a:gd name="connsiteX41" fmla="*/ 576648 w 1161535"/>
              <a:gd name="connsiteY41" fmla="*/ 82379 h 584887"/>
              <a:gd name="connsiteX42" fmla="*/ 593124 w 1161535"/>
              <a:gd name="connsiteY42" fmla="*/ 49427 h 584887"/>
              <a:gd name="connsiteX43" fmla="*/ 601362 w 1161535"/>
              <a:gd name="connsiteY43" fmla="*/ 82379 h 584887"/>
              <a:gd name="connsiteX44" fmla="*/ 617838 w 1161535"/>
              <a:gd name="connsiteY44" fmla="*/ 57665 h 584887"/>
              <a:gd name="connsiteX45" fmla="*/ 626075 w 1161535"/>
              <a:gd name="connsiteY45" fmla="*/ 82379 h 584887"/>
              <a:gd name="connsiteX46" fmla="*/ 650789 w 1161535"/>
              <a:gd name="connsiteY46" fmla="*/ 90617 h 584887"/>
              <a:gd name="connsiteX47" fmla="*/ 659027 w 1161535"/>
              <a:gd name="connsiteY47" fmla="*/ 115330 h 584887"/>
              <a:gd name="connsiteX48" fmla="*/ 667265 w 1161535"/>
              <a:gd name="connsiteY48" fmla="*/ 82379 h 584887"/>
              <a:gd name="connsiteX49" fmla="*/ 683740 w 1161535"/>
              <a:gd name="connsiteY49" fmla="*/ 131806 h 584887"/>
              <a:gd name="connsiteX50" fmla="*/ 716692 w 1161535"/>
              <a:gd name="connsiteY50" fmla="*/ 156519 h 584887"/>
              <a:gd name="connsiteX51" fmla="*/ 724929 w 1161535"/>
              <a:gd name="connsiteY51" fmla="*/ 123568 h 584887"/>
              <a:gd name="connsiteX52" fmla="*/ 733167 w 1161535"/>
              <a:gd name="connsiteY52" fmla="*/ 98854 h 584887"/>
              <a:gd name="connsiteX53" fmla="*/ 741405 w 1161535"/>
              <a:gd name="connsiteY53" fmla="*/ 140044 h 584887"/>
              <a:gd name="connsiteX54" fmla="*/ 757881 w 1161535"/>
              <a:gd name="connsiteY54" fmla="*/ 115330 h 584887"/>
              <a:gd name="connsiteX55" fmla="*/ 766119 w 1161535"/>
              <a:gd name="connsiteY55" fmla="*/ 140044 h 584887"/>
              <a:gd name="connsiteX56" fmla="*/ 782594 w 1161535"/>
              <a:gd name="connsiteY56" fmla="*/ 107092 h 584887"/>
              <a:gd name="connsiteX57" fmla="*/ 799070 w 1161535"/>
              <a:gd name="connsiteY57" fmla="*/ 164757 h 584887"/>
              <a:gd name="connsiteX58" fmla="*/ 815546 w 1161535"/>
              <a:gd name="connsiteY58" fmla="*/ 98854 h 584887"/>
              <a:gd name="connsiteX59" fmla="*/ 832021 w 1161535"/>
              <a:gd name="connsiteY59" fmla="*/ 24714 h 584887"/>
              <a:gd name="connsiteX60" fmla="*/ 840259 w 1161535"/>
              <a:gd name="connsiteY60" fmla="*/ 172995 h 584887"/>
              <a:gd name="connsiteX61" fmla="*/ 848497 w 1161535"/>
              <a:gd name="connsiteY61" fmla="*/ 131806 h 584887"/>
              <a:gd name="connsiteX62" fmla="*/ 856735 w 1161535"/>
              <a:gd name="connsiteY62" fmla="*/ 82379 h 584887"/>
              <a:gd name="connsiteX63" fmla="*/ 864973 w 1161535"/>
              <a:gd name="connsiteY63" fmla="*/ 164757 h 584887"/>
              <a:gd name="connsiteX64" fmla="*/ 873211 w 1161535"/>
              <a:gd name="connsiteY64" fmla="*/ 131806 h 584887"/>
              <a:gd name="connsiteX65" fmla="*/ 881448 w 1161535"/>
              <a:gd name="connsiteY65" fmla="*/ 189471 h 584887"/>
              <a:gd name="connsiteX66" fmla="*/ 889686 w 1161535"/>
              <a:gd name="connsiteY66" fmla="*/ 288325 h 584887"/>
              <a:gd name="connsiteX67" fmla="*/ 897924 w 1161535"/>
              <a:gd name="connsiteY67" fmla="*/ 238898 h 584887"/>
              <a:gd name="connsiteX68" fmla="*/ 914400 w 1161535"/>
              <a:gd name="connsiteY68" fmla="*/ 214184 h 584887"/>
              <a:gd name="connsiteX69" fmla="*/ 922638 w 1161535"/>
              <a:gd name="connsiteY69" fmla="*/ 345990 h 584887"/>
              <a:gd name="connsiteX70" fmla="*/ 930875 w 1161535"/>
              <a:gd name="connsiteY70" fmla="*/ 370703 h 584887"/>
              <a:gd name="connsiteX71" fmla="*/ 939113 w 1161535"/>
              <a:gd name="connsiteY71" fmla="*/ 453081 h 584887"/>
              <a:gd name="connsiteX72" fmla="*/ 947351 w 1161535"/>
              <a:gd name="connsiteY72" fmla="*/ 420130 h 584887"/>
              <a:gd name="connsiteX73" fmla="*/ 963827 w 1161535"/>
              <a:gd name="connsiteY73" fmla="*/ 370703 h 584887"/>
              <a:gd name="connsiteX74" fmla="*/ 980302 w 1161535"/>
              <a:gd name="connsiteY74" fmla="*/ 280087 h 584887"/>
              <a:gd name="connsiteX75" fmla="*/ 988540 w 1161535"/>
              <a:gd name="connsiteY75" fmla="*/ 304800 h 584887"/>
              <a:gd name="connsiteX76" fmla="*/ 996778 w 1161535"/>
              <a:gd name="connsiteY76" fmla="*/ 337752 h 584887"/>
              <a:gd name="connsiteX77" fmla="*/ 1005016 w 1161535"/>
              <a:gd name="connsiteY77" fmla="*/ 313038 h 584887"/>
              <a:gd name="connsiteX78" fmla="*/ 1013254 w 1161535"/>
              <a:gd name="connsiteY78" fmla="*/ 378941 h 584887"/>
              <a:gd name="connsiteX79" fmla="*/ 1029729 w 1161535"/>
              <a:gd name="connsiteY79" fmla="*/ 403654 h 584887"/>
              <a:gd name="connsiteX80" fmla="*/ 1046205 w 1161535"/>
              <a:gd name="connsiteY80" fmla="*/ 378941 h 584887"/>
              <a:gd name="connsiteX81" fmla="*/ 1070919 w 1161535"/>
              <a:gd name="connsiteY81" fmla="*/ 370703 h 584887"/>
              <a:gd name="connsiteX82" fmla="*/ 1079157 w 1161535"/>
              <a:gd name="connsiteY82" fmla="*/ 329514 h 584887"/>
              <a:gd name="connsiteX83" fmla="*/ 1095632 w 1161535"/>
              <a:gd name="connsiteY83" fmla="*/ 296563 h 584887"/>
              <a:gd name="connsiteX84" fmla="*/ 1103870 w 1161535"/>
              <a:gd name="connsiteY84" fmla="*/ 370703 h 584887"/>
              <a:gd name="connsiteX85" fmla="*/ 1112108 w 1161535"/>
              <a:gd name="connsiteY85" fmla="*/ 411892 h 584887"/>
              <a:gd name="connsiteX86" fmla="*/ 1120346 w 1161535"/>
              <a:gd name="connsiteY86" fmla="*/ 378941 h 584887"/>
              <a:gd name="connsiteX87" fmla="*/ 1136821 w 1161535"/>
              <a:gd name="connsiteY87" fmla="*/ 403654 h 584887"/>
              <a:gd name="connsiteX88" fmla="*/ 1145059 w 1161535"/>
              <a:gd name="connsiteY88" fmla="*/ 378941 h 584887"/>
              <a:gd name="connsiteX89" fmla="*/ 1153297 w 1161535"/>
              <a:gd name="connsiteY89" fmla="*/ 403654 h 584887"/>
              <a:gd name="connsiteX90" fmla="*/ 1161535 w 1161535"/>
              <a:gd name="connsiteY90" fmla="*/ 436606 h 584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Lst>
            <a:rect l="l" t="t" r="r" b="b"/>
            <a:pathLst>
              <a:path w="1161535" h="584887">
                <a:moveTo>
                  <a:pt x="0" y="486033"/>
                </a:moveTo>
                <a:cubicBezTo>
                  <a:pt x="13730" y="491525"/>
                  <a:pt x="26550" y="504599"/>
                  <a:pt x="41189" y="502508"/>
                </a:cubicBezTo>
                <a:cubicBezTo>
                  <a:pt x="52370" y="500911"/>
                  <a:pt x="63404" y="460577"/>
                  <a:pt x="65902" y="453081"/>
                </a:cubicBezTo>
                <a:cubicBezTo>
                  <a:pt x="68648" y="461319"/>
                  <a:pt x="68000" y="483935"/>
                  <a:pt x="74140" y="477795"/>
                </a:cubicBezTo>
                <a:cubicBezTo>
                  <a:pt x="86421" y="465515"/>
                  <a:pt x="90616" y="428368"/>
                  <a:pt x="90616" y="428368"/>
                </a:cubicBezTo>
                <a:cubicBezTo>
                  <a:pt x="93362" y="436606"/>
                  <a:pt x="90171" y="453081"/>
                  <a:pt x="98854" y="453081"/>
                </a:cubicBezTo>
                <a:cubicBezTo>
                  <a:pt x="107537" y="453081"/>
                  <a:pt x="98854" y="425622"/>
                  <a:pt x="107092" y="428368"/>
                </a:cubicBezTo>
                <a:cubicBezTo>
                  <a:pt x="118742" y="432251"/>
                  <a:pt x="118075" y="450335"/>
                  <a:pt x="123567" y="461319"/>
                </a:cubicBezTo>
                <a:cubicBezTo>
                  <a:pt x="142789" y="403654"/>
                  <a:pt x="123567" y="406400"/>
                  <a:pt x="164757" y="420130"/>
                </a:cubicBezTo>
                <a:cubicBezTo>
                  <a:pt x="167503" y="439352"/>
                  <a:pt x="169186" y="458755"/>
                  <a:pt x="172994" y="477795"/>
                </a:cubicBezTo>
                <a:cubicBezTo>
                  <a:pt x="174697" y="486310"/>
                  <a:pt x="179529" y="493993"/>
                  <a:pt x="181232" y="502508"/>
                </a:cubicBezTo>
                <a:cubicBezTo>
                  <a:pt x="200165" y="597169"/>
                  <a:pt x="179096" y="529052"/>
                  <a:pt x="197708" y="584887"/>
                </a:cubicBezTo>
                <a:cubicBezTo>
                  <a:pt x="215818" y="530557"/>
                  <a:pt x="201442" y="579732"/>
                  <a:pt x="214184" y="477795"/>
                </a:cubicBezTo>
                <a:cubicBezTo>
                  <a:pt x="216256" y="461221"/>
                  <a:pt x="219675" y="444844"/>
                  <a:pt x="222421" y="428368"/>
                </a:cubicBezTo>
                <a:cubicBezTo>
                  <a:pt x="225167" y="447590"/>
                  <a:pt x="226851" y="466993"/>
                  <a:pt x="230659" y="486033"/>
                </a:cubicBezTo>
                <a:cubicBezTo>
                  <a:pt x="232362" y="494548"/>
                  <a:pt x="231130" y="514629"/>
                  <a:pt x="238897" y="510746"/>
                </a:cubicBezTo>
                <a:cubicBezTo>
                  <a:pt x="249023" y="505683"/>
                  <a:pt x="244025" y="488681"/>
                  <a:pt x="247135" y="477795"/>
                </a:cubicBezTo>
                <a:cubicBezTo>
                  <a:pt x="249521" y="469446"/>
                  <a:pt x="253267" y="461505"/>
                  <a:pt x="255373" y="453081"/>
                </a:cubicBezTo>
                <a:lnTo>
                  <a:pt x="271848" y="387179"/>
                </a:lnTo>
                <a:cubicBezTo>
                  <a:pt x="274594" y="398163"/>
                  <a:pt x="269960" y="415067"/>
                  <a:pt x="280086" y="420130"/>
                </a:cubicBezTo>
                <a:cubicBezTo>
                  <a:pt x="287853" y="424013"/>
                  <a:pt x="279641" y="395417"/>
                  <a:pt x="288324" y="395417"/>
                </a:cubicBezTo>
                <a:cubicBezTo>
                  <a:pt x="297007" y="395417"/>
                  <a:pt x="293816" y="411892"/>
                  <a:pt x="296562" y="420130"/>
                </a:cubicBezTo>
                <a:cubicBezTo>
                  <a:pt x="317981" y="355875"/>
                  <a:pt x="286676" y="433312"/>
                  <a:pt x="321275" y="444844"/>
                </a:cubicBezTo>
                <a:lnTo>
                  <a:pt x="345989" y="453081"/>
                </a:lnTo>
                <a:cubicBezTo>
                  <a:pt x="343243" y="428368"/>
                  <a:pt x="336097" y="403751"/>
                  <a:pt x="337751" y="378941"/>
                </a:cubicBezTo>
                <a:cubicBezTo>
                  <a:pt x="338906" y="361613"/>
                  <a:pt x="348735" y="345990"/>
                  <a:pt x="354227" y="329514"/>
                </a:cubicBezTo>
                <a:lnTo>
                  <a:pt x="362465" y="304800"/>
                </a:lnTo>
                <a:cubicBezTo>
                  <a:pt x="365211" y="216930"/>
                  <a:pt x="364439" y="128879"/>
                  <a:pt x="370702" y="41190"/>
                </a:cubicBezTo>
                <a:cubicBezTo>
                  <a:pt x="371509" y="29897"/>
                  <a:pt x="377617" y="62897"/>
                  <a:pt x="378940" y="74141"/>
                </a:cubicBezTo>
                <a:cubicBezTo>
                  <a:pt x="383123" y="109699"/>
                  <a:pt x="384432" y="145536"/>
                  <a:pt x="387178" y="181233"/>
                </a:cubicBezTo>
                <a:cubicBezTo>
                  <a:pt x="404271" y="129955"/>
                  <a:pt x="393715" y="165028"/>
                  <a:pt x="411892" y="74141"/>
                </a:cubicBezTo>
                <a:cubicBezTo>
                  <a:pt x="422353" y="21833"/>
                  <a:pt x="416730" y="46549"/>
                  <a:pt x="428367" y="0"/>
                </a:cubicBezTo>
                <a:cubicBezTo>
                  <a:pt x="431113" y="21968"/>
                  <a:pt x="428383" y="45348"/>
                  <a:pt x="436605" y="65903"/>
                </a:cubicBezTo>
                <a:cubicBezTo>
                  <a:pt x="439830" y="73965"/>
                  <a:pt x="438703" y="35050"/>
                  <a:pt x="444843" y="41190"/>
                </a:cubicBezTo>
                <a:cubicBezTo>
                  <a:pt x="457123" y="53470"/>
                  <a:pt x="461319" y="90617"/>
                  <a:pt x="461319" y="90617"/>
                </a:cubicBezTo>
                <a:cubicBezTo>
                  <a:pt x="485383" y="18423"/>
                  <a:pt x="472720" y="30716"/>
                  <a:pt x="486032" y="90617"/>
                </a:cubicBezTo>
                <a:cubicBezTo>
                  <a:pt x="487916" y="99094"/>
                  <a:pt x="491884" y="106981"/>
                  <a:pt x="494270" y="115330"/>
                </a:cubicBezTo>
                <a:cubicBezTo>
                  <a:pt x="497380" y="126216"/>
                  <a:pt x="499762" y="137297"/>
                  <a:pt x="502508" y="148281"/>
                </a:cubicBezTo>
                <a:cubicBezTo>
                  <a:pt x="521338" y="91795"/>
                  <a:pt x="500154" y="138866"/>
                  <a:pt x="518984" y="148281"/>
                </a:cubicBezTo>
                <a:cubicBezTo>
                  <a:pt x="526750" y="152164"/>
                  <a:pt x="535459" y="142790"/>
                  <a:pt x="543697" y="140044"/>
                </a:cubicBezTo>
                <a:cubicBezTo>
                  <a:pt x="546443" y="129060"/>
                  <a:pt x="546318" y="116922"/>
                  <a:pt x="551935" y="107092"/>
                </a:cubicBezTo>
                <a:cubicBezTo>
                  <a:pt x="557715" y="96977"/>
                  <a:pt x="569877" y="91859"/>
                  <a:pt x="576648" y="82379"/>
                </a:cubicBezTo>
                <a:cubicBezTo>
                  <a:pt x="583786" y="72386"/>
                  <a:pt x="587632" y="60411"/>
                  <a:pt x="593124" y="49427"/>
                </a:cubicBezTo>
                <a:cubicBezTo>
                  <a:pt x="595870" y="60411"/>
                  <a:pt x="590621" y="78799"/>
                  <a:pt x="601362" y="82379"/>
                </a:cubicBezTo>
                <a:cubicBezTo>
                  <a:pt x="610755" y="85510"/>
                  <a:pt x="607937" y="57665"/>
                  <a:pt x="617838" y="57665"/>
                </a:cubicBezTo>
                <a:cubicBezTo>
                  <a:pt x="626522" y="57665"/>
                  <a:pt x="619935" y="76239"/>
                  <a:pt x="626075" y="82379"/>
                </a:cubicBezTo>
                <a:cubicBezTo>
                  <a:pt x="632215" y="88519"/>
                  <a:pt x="642551" y="87871"/>
                  <a:pt x="650789" y="90617"/>
                </a:cubicBezTo>
                <a:cubicBezTo>
                  <a:pt x="653535" y="98855"/>
                  <a:pt x="651260" y="119213"/>
                  <a:pt x="659027" y="115330"/>
                </a:cubicBezTo>
                <a:cubicBezTo>
                  <a:pt x="669153" y="110267"/>
                  <a:pt x="657845" y="76099"/>
                  <a:pt x="667265" y="82379"/>
                </a:cubicBezTo>
                <a:cubicBezTo>
                  <a:pt x="681715" y="92013"/>
                  <a:pt x="683740" y="131806"/>
                  <a:pt x="683740" y="131806"/>
                </a:cubicBezTo>
                <a:cubicBezTo>
                  <a:pt x="737968" y="77578"/>
                  <a:pt x="681157" y="120982"/>
                  <a:pt x="716692" y="156519"/>
                </a:cubicBezTo>
                <a:cubicBezTo>
                  <a:pt x="724697" y="164525"/>
                  <a:pt x="721819" y="134454"/>
                  <a:pt x="724929" y="123568"/>
                </a:cubicBezTo>
                <a:cubicBezTo>
                  <a:pt x="727314" y="115218"/>
                  <a:pt x="730421" y="107092"/>
                  <a:pt x="733167" y="98854"/>
                </a:cubicBezTo>
                <a:cubicBezTo>
                  <a:pt x="735913" y="112584"/>
                  <a:pt x="729755" y="132277"/>
                  <a:pt x="741405" y="140044"/>
                </a:cubicBezTo>
                <a:cubicBezTo>
                  <a:pt x="749643" y="145536"/>
                  <a:pt x="747980" y="115330"/>
                  <a:pt x="757881" y="115330"/>
                </a:cubicBezTo>
                <a:cubicBezTo>
                  <a:pt x="766565" y="115330"/>
                  <a:pt x="763373" y="131806"/>
                  <a:pt x="766119" y="140044"/>
                </a:cubicBezTo>
                <a:cubicBezTo>
                  <a:pt x="771611" y="129060"/>
                  <a:pt x="778282" y="118590"/>
                  <a:pt x="782594" y="107092"/>
                </a:cubicBezTo>
                <a:cubicBezTo>
                  <a:pt x="799709" y="61450"/>
                  <a:pt x="785732" y="18040"/>
                  <a:pt x="799070" y="164757"/>
                </a:cubicBezTo>
                <a:cubicBezTo>
                  <a:pt x="804562" y="142789"/>
                  <a:pt x="811823" y="121190"/>
                  <a:pt x="815546" y="98854"/>
                </a:cubicBezTo>
                <a:cubicBezTo>
                  <a:pt x="825212" y="40862"/>
                  <a:pt x="818502" y="65273"/>
                  <a:pt x="832021" y="24714"/>
                </a:cubicBezTo>
                <a:cubicBezTo>
                  <a:pt x="834767" y="74141"/>
                  <a:pt x="832732" y="124067"/>
                  <a:pt x="840259" y="172995"/>
                </a:cubicBezTo>
                <a:cubicBezTo>
                  <a:pt x="842388" y="186834"/>
                  <a:pt x="845992" y="145582"/>
                  <a:pt x="848497" y="131806"/>
                </a:cubicBezTo>
                <a:cubicBezTo>
                  <a:pt x="851485" y="115372"/>
                  <a:pt x="853989" y="98855"/>
                  <a:pt x="856735" y="82379"/>
                </a:cubicBezTo>
                <a:cubicBezTo>
                  <a:pt x="859481" y="109838"/>
                  <a:pt x="856246" y="138577"/>
                  <a:pt x="864973" y="164757"/>
                </a:cubicBezTo>
                <a:cubicBezTo>
                  <a:pt x="868553" y="175498"/>
                  <a:pt x="866931" y="122386"/>
                  <a:pt x="873211" y="131806"/>
                </a:cubicBezTo>
                <a:cubicBezTo>
                  <a:pt x="883981" y="147962"/>
                  <a:pt x="879415" y="170161"/>
                  <a:pt x="881448" y="189471"/>
                </a:cubicBezTo>
                <a:cubicBezTo>
                  <a:pt x="884909" y="222355"/>
                  <a:pt x="886940" y="255374"/>
                  <a:pt x="889686" y="288325"/>
                </a:cubicBezTo>
                <a:cubicBezTo>
                  <a:pt x="892432" y="271849"/>
                  <a:pt x="892642" y="254744"/>
                  <a:pt x="897924" y="238898"/>
                </a:cubicBezTo>
                <a:cubicBezTo>
                  <a:pt x="901055" y="229505"/>
                  <a:pt x="912174" y="204537"/>
                  <a:pt x="914400" y="214184"/>
                </a:cubicBezTo>
                <a:cubicBezTo>
                  <a:pt x="924299" y="257078"/>
                  <a:pt x="918030" y="302211"/>
                  <a:pt x="922638" y="345990"/>
                </a:cubicBezTo>
                <a:cubicBezTo>
                  <a:pt x="923547" y="354625"/>
                  <a:pt x="928129" y="362465"/>
                  <a:pt x="930875" y="370703"/>
                </a:cubicBezTo>
                <a:cubicBezTo>
                  <a:pt x="933621" y="398162"/>
                  <a:pt x="930386" y="426901"/>
                  <a:pt x="939113" y="453081"/>
                </a:cubicBezTo>
                <a:cubicBezTo>
                  <a:pt x="942693" y="463822"/>
                  <a:pt x="944098" y="430974"/>
                  <a:pt x="947351" y="420130"/>
                </a:cubicBezTo>
                <a:cubicBezTo>
                  <a:pt x="952341" y="403496"/>
                  <a:pt x="960421" y="387733"/>
                  <a:pt x="963827" y="370703"/>
                </a:cubicBezTo>
                <a:cubicBezTo>
                  <a:pt x="975341" y="313135"/>
                  <a:pt x="969763" y="343325"/>
                  <a:pt x="980302" y="280087"/>
                </a:cubicBezTo>
                <a:cubicBezTo>
                  <a:pt x="983048" y="288325"/>
                  <a:pt x="986154" y="296451"/>
                  <a:pt x="988540" y="304800"/>
                </a:cubicBezTo>
                <a:cubicBezTo>
                  <a:pt x="991650" y="315686"/>
                  <a:pt x="986651" y="332689"/>
                  <a:pt x="996778" y="337752"/>
                </a:cubicBezTo>
                <a:cubicBezTo>
                  <a:pt x="1004545" y="341635"/>
                  <a:pt x="1002270" y="321276"/>
                  <a:pt x="1005016" y="313038"/>
                </a:cubicBezTo>
                <a:cubicBezTo>
                  <a:pt x="1007762" y="335006"/>
                  <a:pt x="1007429" y="357582"/>
                  <a:pt x="1013254" y="378941"/>
                </a:cubicBezTo>
                <a:cubicBezTo>
                  <a:pt x="1015859" y="388493"/>
                  <a:pt x="1019829" y="403654"/>
                  <a:pt x="1029729" y="403654"/>
                </a:cubicBezTo>
                <a:cubicBezTo>
                  <a:pt x="1039630" y="403654"/>
                  <a:pt x="1038474" y="385126"/>
                  <a:pt x="1046205" y="378941"/>
                </a:cubicBezTo>
                <a:cubicBezTo>
                  <a:pt x="1052986" y="373516"/>
                  <a:pt x="1062681" y="373449"/>
                  <a:pt x="1070919" y="370703"/>
                </a:cubicBezTo>
                <a:cubicBezTo>
                  <a:pt x="1073665" y="356973"/>
                  <a:pt x="1074729" y="342797"/>
                  <a:pt x="1079157" y="329514"/>
                </a:cubicBezTo>
                <a:cubicBezTo>
                  <a:pt x="1083040" y="317864"/>
                  <a:pt x="1089314" y="286033"/>
                  <a:pt x="1095632" y="296563"/>
                </a:cubicBezTo>
                <a:cubicBezTo>
                  <a:pt x="1108425" y="317885"/>
                  <a:pt x="1100353" y="346087"/>
                  <a:pt x="1103870" y="370703"/>
                </a:cubicBezTo>
                <a:cubicBezTo>
                  <a:pt x="1105850" y="384564"/>
                  <a:pt x="1109362" y="398162"/>
                  <a:pt x="1112108" y="411892"/>
                </a:cubicBezTo>
                <a:cubicBezTo>
                  <a:pt x="1114854" y="400908"/>
                  <a:pt x="1109605" y="382521"/>
                  <a:pt x="1120346" y="378941"/>
                </a:cubicBezTo>
                <a:cubicBezTo>
                  <a:pt x="1129738" y="375810"/>
                  <a:pt x="1126921" y="403654"/>
                  <a:pt x="1136821" y="403654"/>
                </a:cubicBezTo>
                <a:cubicBezTo>
                  <a:pt x="1145504" y="403654"/>
                  <a:pt x="1142313" y="387179"/>
                  <a:pt x="1145059" y="378941"/>
                </a:cubicBezTo>
                <a:cubicBezTo>
                  <a:pt x="1147805" y="387179"/>
                  <a:pt x="1150911" y="395305"/>
                  <a:pt x="1153297" y="403654"/>
                </a:cubicBezTo>
                <a:cubicBezTo>
                  <a:pt x="1156407" y="414540"/>
                  <a:pt x="1161535" y="436606"/>
                  <a:pt x="1161535" y="436606"/>
                </a:cubicBezTo>
              </a:path>
            </a:pathLst>
          </a:cu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4" name="Freeform 33"/>
          <p:cNvSpPr/>
          <p:nvPr/>
        </p:nvSpPr>
        <p:spPr>
          <a:xfrm>
            <a:off x="5299075" y="4959350"/>
            <a:ext cx="881063" cy="598488"/>
          </a:xfrm>
          <a:custGeom>
            <a:avLst/>
            <a:gdLst>
              <a:gd name="connsiteX0" fmla="*/ 0 w 1161535"/>
              <a:gd name="connsiteY0" fmla="*/ 403654 h 429559"/>
              <a:gd name="connsiteX1" fmla="*/ 65903 w 1161535"/>
              <a:gd name="connsiteY1" fmla="*/ 420129 h 429559"/>
              <a:gd name="connsiteX2" fmla="*/ 90616 w 1161535"/>
              <a:gd name="connsiteY2" fmla="*/ 345989 h 429559"/>
              <a:gd name="connsiteX3" fmla="*/ 107092 w 1161535"/>
              <a:gd name="connsiteY3" fmla="*/ 370702 h 429559"/>
              <a:gd name="connsiteX4" fmla="*/ 156519 w 1161535"/>
              <a:gd name="connsiteY4" fmla="*/ 345989 h 429559"/>
              <a:gd name="connsiteX5" fmla="*/ 172995 w 1161535"/>
              <a:gd name="connsiteY5" fmla="*/ 395416 h 429559"/>
              <a:gd name="connsiteX6" fmla="*/ 189470 w 1161535"/>
              <a:gd name="connsiteY6" fmla="*/ 370702 h 429559"/>
              <a:gd name="connsiteX7" fmla="*/ 205946 w 1161535"/>
              <a:gd name="connsiteY7" fmla="*/ 395416 h 429559"/>
              <a:gd name="connsiteX8" fmla="*/ 230659 w 1161535"/>
              <a:gd name="connsiteY8" fmla="*/ 403654 h 429559"/>
              <a:gd name="connsiteX9" fmla="*/ 247135 w 1161535"/>
              <a:gd name="connsiteY9" fmla="*/ 378940 h 429559"/>
              <a:gd name="connsiteX10" fmla="*/ 271849 w 1161535"/>
              <a:gd name="connsiteY10" fmla="*/ 387178 h 429559"/>
              <a:gd name="connsiteX11" fmla="*/ 304800 w 1161535"/>
              <a:gd name="connsiteY11" fmla="*/ 403654 h 429559"/>
              <a:gd name="connsiteX12" fmla="*/ 321276 w 1161535"/>
              <a:gd name="connsiteY12" fmla="*/ 428367 h 429559"/>
              <a:gd name="connsiteX13" fmla="*/ 337751 w 1161535"/>
              <a:gd name="connsiteY13" fmla="*/ 378940 h 429559"/>
              <a:gd name="connsiteX14" fmla="*/ 345989 w 1161535"/>
              <a:gd name="connsiteY14" fmla="*/ 296562 h 429559"/>
              <a:gd name="connsiteX15" fmla="*/ 362465 w 1161535"/>
              <a:gd name="connsiteY15" fmla="*/ 140043 h 429559"/>
              <a:gd name="connsiteX16" fmla="*/ 378940 w 1161535"/>
              <a:gd name="connsiteY16" fmla="*/ 90616 h 429559"/>
              <a:gd name="connsiteX17" fmla="*/ 395416 w 1161535"/>
              <a:gd name="connsiteY17" fmla="*/ 32951 h 429559"/>
              <a:gd name="connsiteX18" fmla="*/ 403654 w 1161535"/>
              <a:gd name="connsiteY18" fmla="*/ 57664 h 429559"/>
              <a:gd name="connsiteX19" fmla="*/ 411892 w 1161535"/>
              <a:gd name="connsiteY19" fmla="*/ 90616 h 429559"/>
              <a:gd name="connsiteX20" fmla="*/ 420130 w 1161535"/>
              <a:gd name="connsiteY20" fmla="*/ 65902 h 429559"/>
              <a:gd name="connsiteX21" fmla="*/ 428367 w 1161535"/>
              <a:gd name="connsiteY21" fmla="*/ 24713 h 429559"/>
              <a:gd name="connsiteX22" fmla="*/ 477795 w 1161535"/>
              <a:gd name="connsiteY22" fmla="*/ 41189 h 429559"/>
              <a:gd name="connsiteX23" fmla="*/ 494270 w 1161535"/>
              <a:gd name="connsiteY23" fmla="*/ 74140 h 429559"/>
              <a:gd name="connsiteX24" fmla="*/ 510746 w 1161535"/>
              <a:gd name="connsiteY24" fmla="*/ 98854 h 429559"/>
              <a:gd name="connsiteX25" fmla="*/ 518984 w 1161535"/>
              <a:gd name="connsiteY25" fmla="*/ 123567 h 429559"/>
              <a:gd name="connsiteX26" fmla="*/ 535459 w 1161535"/>
              <a:gd name="connsiteY26" fmla="*/ 32951 h 429559"/>
              <a:gd name="connsiteX27" fmla="*/ 543697 w 1161535"/>
              <a:gd name="connsiteY27" fmla="*/ 0 h 429559"/>
              <a:gd name="connsiteX28" fmla="*/ 551935 w 1161535"/>
              <a:gd name="connsiteY28" fmla="*/ 140043 h 429559"/>
              <a:gd name="connsiteX29" fmla="*/ 560173 w 1161535"/>
              <a:gd name="connsiteY29" fmla="*/ 115329 h 429559"/>
              <a:gd name="connsiteX30" fmla="*/ 568411 w 1161535"/>
              <a:gd name="connsiteY30" fmla="*/ 82378 h 429559"/>
              <a:gd name="connsiteX31" fmla="*/ 584886 w 1161535"/>
              <a:gd name="connsiteY31" fmla="*/ 107091 h 429559"/>
              <a:gd name="connsiteX32" fmla="*/ 593124 w 1161535"/>
              <a:gd name="connsiteY32" fmla="*/ 82378 h 429559"/>
              <a:gd name="connsiteX33" fmla="*/ 601362 w 1161535"/>
              <a:gd name="connsiteY33" fmla="*/ 107091 h 429559"/>
              <a:gd name="connsiteX34" fmla="*/ 626076 w 1161535"/>
              <a:gd name="connsiteY34" fmla="*/ 90616 h 429559"/>
              <a:gd name="connsiteX35" fmla="*/ 634313 w 1161535"/>
              <a:gd name="connsiteY35" fmla="*/ 65902 h 429559"/>
              <a:gd name="connsiteX36" fmla="*/ 642551 w 1161535"/>
              <a:gd name="connsiteY36" fmla="*/ 90616 h 429559"/>
              <a:gd name="connsiteX37" fmla="*/ 659027 w 1161535"/>
              <a:gd name="connsiteY37" fmla="*/ 115329 h 429559"/>
              <a:gd name="connsiteX38" fmla="*/ 667265 w 1161535"/>
              <a:gd name="connsiteY38" fmla="*/ 90616 h 429559"/>
              <a:gd name="connsiteX39" fmla="*/ 675503 w 1161535"/>
              <a:gd name="connsiteY39" fmla="*/ 115329 h 429559"/>
              <a:gd name="connsiteX40" fmla="*/ 683740 w 1161535"/>
              <a:gd name="connsiteY40" fmla="*/ 90616 h 429559"/>
              <a:gd name="connsiteX41" fmla="*/ 691978 w 1161535"/>
              <a:gd name="connsiteY41" fmla="*/ 115329 h 429559"/>
              <a:gd name="connsiteX42" fmla="*/ 700216 w 1161535"/>
              <a:gd name="connsiteY42" fmla="*/ 90616 h 429559"/>
              <a:gd name="connsiteX43" fmla="*/ 708454 w 1161535"/>
              <a:gd name="connsiteY43" fmla="*/ 115329 h 429559"/>
              <a:gd name="connsiteX44" fmla="*/ 716692 w 1161535"/>
              <a:gd name="connsiteY44" fmla="*/ 74140 h 429559"/>
              <a:gd name="connsiteX45" fmla="*/ 741405 w 1161535"/>
              <a:gd name="connsiteY45" fmla="*/ 123567 h 429559"/>
              <a:gd name="connsiteX46" fmla="*/ 749643 w 1161535"/>
              <a:gd name="connsiteY46" fmla="*/ 90616 h 429559"/>
              <a:gd name="connsiteX47" fmla="*/ 757881 w 1161535"/>
              <a:gd name="connsiteY47" fmla="*/ 16475 h 429559"/>
              <a:gd name="connsiteX48" fmla="*/ 766119 w 1161535"/>
              <a:gd name="connsiteY48" fmla="*/ 74140 h 429559"/>
              <a:gd name="connsiteX49" fmla="*/ 774357 w 1161535"/>
              <a:gd name="connsiteY49" fmla="*/ 98854 h 429559"/>
              <a:gd name="connsiteX50" fmla="*/ 807308 w 1161535"/>
              <a:gd name="connsiteY50" fmla="*/ 131805 h 429559"/>
              <a:gd name="connsiteX51" fmla="*/ 823784 w 1161535"/>
              <a:gd name="connsiteY51" fmla="*/ 107091 h 429559"/>
              <a:gd name="connsiteX52" fmla="*/ 832022 w 1161535"/>
              <a:gd name="connsiteY52" fmla="*/ 82378 h 429559"/>
              <a:gd name="connsiteX53" fmla="*/ 856735 w 1161535"/>
              <a:gd name="connsiteY53" fmla="*/ 24713 h 429559"/>
              <a:gd name="connsiteX54" fmla="*/ 864973 w 1161535"/>
              <a:gd name="connsiteY54" fmla="*/ 82378 h 429559"/>
              <a:gd name="connsiteX55" fmla="*/ 881449 w 1161535"/>
              <a:gd name="connsiteY55" fmla="*/ 107091 h 429559"/>
              <a:gd name="connsiteX56" fmla="*/ 889686 w 1161535"/>
              <a:gd name="connsiteY56" fmla="*/ 148281 h 429559"/>
              <a:gd name="connsiteX57" fmla="*/ 897924 w 1161535"/>
              <a:gd name="connsiteY57" fmla="*/ 123567 h 429559"/>
              <a:gd name="connsiteX58" fmla="*/ 914400 w 1161535"/>
              <a:gd name="connsiteY58" fmla="*/ 205946 h 429559"/>
              <a:gd name="connsiteX59" fmla="*/ 922638 w 1161535"/>
              <a:gd name="connsiteY59" fmla="*/ 313037 h 429559"/>
              <a:gd name="connsiteX60" fmla="*/ 930876 w 1161535"/>
              <a:gd name="connsiteY60" fmla="*/ 337751 h 429559"/>
              <a:gd name="connsiteX61" fmla="*/ 939113 w 1161535"/>
              <a:gd name="connsiteY61" fmla="*/ 313037 h 429559"/>
              <a:gd name="connsiteX62" fmla="*/ 955589 w 1161535"/>
              <a:gd name="connsiteY62" fmla="*/ 255373 h 429559"/>
              <a:gd name="connsiteX63" fmla="*/ 972065 w 1161535"/>
              <a:gd name="connsiteY63" fmla="*/ 288324 h 429559"/>
              <a:gd name="connsiteX64" fmla="*/ 996778 w 1161535"/>
              <a:gd name="connsiteY64" fmla="*/ 313037 h 429559"/>
              <a:gd name="connsiteX65" fmla="*/ 1005016 w 1161535"/>
              <a:gd name="connsiteY65" fmla="*/ 271848 h 429559"/>
              <a:gd name="connsiteX66" fmla="*/ 1013254 w 1161535"/>
              <a:gd name="connsiteY66" fmla="*/ 247135 h 429559"/>
              <a:gd name="connsiteX67" fmla="*/ 1021492 w 1161535"/>
              <a:gd name="connsiteY67" fmla="*/ 271848 h 429559"/>
              <a:gd name="connsiteX68" fmla="*/ 1029730 w 1161535"/>
              <a:gd name="connsiteY68" fmla="*/ 321275 h 429559"/>
              <a:gd name="connsiteX69" fmla="*/ 1037967 w 1161535"/>
              <a:gd name="connsiteY69" fmla="*/ 263610 h 429559"/>
              <a:gd name="connsiteX70" fmla="*/ 1054443 w 1161535"/>
              <a:gd name="connsiteY70" fmla="*/ 313037 h 429559"/>
              <a:gd name="connsiteX71" fmla="*/ 1062681 w 1161535"/>
              <a:gd name="connsiteY71" fmla="*/ 337751 h 429559"/>
              <a:gd name="connsiteX72" fmla="*/ 1070919 w 1161535"/>
              <a:gd name="connsiteY72" fmla="*/ 280086 h 429559"/>
              <a:gd name="connsiteX73" fmla="*/ 1095632 w 1161535"/>
              <a:gd name="connsiteY73" fmla="*/ 378940 h 429559"/>
              <a:gd name="connsiteX74" fmla="*/ 1103870 w 1161535"/>
              <a:gd name="connsiteY74" fmla="*/ 345989 h 429559"/>
              <a:gd name="connsiteX75" fmla="*/ 1112108 w 1161535"/>
              <a:gd name="connsiteY75" fmla="*/ 304800 h 429559"/>
              <a:gd name="connsiteX76" fmla="*/ 1120346 w 1161535"/>
              <a:gd name="connsiteY76" fmla="*/ 329513 h 429559"/>
              <a:gd name="connsiteX77" fmla="*/ 1128584 w 1161535"/>
              <a:gd name="connsiteY77" fmla="*/ 370702 h 429559"/>
              <a:gd name="connsiteX78" fmla="*/ 1161535 w 1161535"/>
              <a:gd name="connsiteY78" fmla="*/ 370702 h 429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1161535" h="429559">
                <a:moveTo>
                  <a:pt x="0" y="403654"/>
                </a:moveTo>
                <a:cubicBezTo>
                  <a:pt x="5355" y="406867"/>
                  <a:pt x="49472" y="447514"/>
                  <a:pt x="65903" y="420129"/>
                </a:cubicBezTo>
                <a:cubicBezTo>
                  <a:pt x="79306" y="397791"/>
                  <a:pt x="90616" y="345989"/>
                  <a:pt x="90616" y="345989"/>
                </a:cubicBezTo>
                <a:cubicBezTo>
                  <a:pt x="96108" y="354227"/>
                  <a:pt x="97900" y="367025"/>
                  <a:pt x="107092" y="370702"/>
                </a:cubicBezTo>
                <a:cubicBezTo>
                  <a:pt x="117749" y="374965"/>
                  <a:pt x="151316" y="349457"/>
                  <a:pt x="156519" y="345989"/>
                </a:cubicBezTo>
                <a:cubicBezTo>
                  <a:pt x="162011" y="362465"/>
                  <a:pt x="159101" y="384996"/>
                  <a:pt x="172995" y="395416"/>
                </a:cubicBezTo>
                <a:cubicBezTo>
                  <a:pt x="180916" y="401356"/>
                  <a:pt x="179569" y="370702"/>
                  <a:pt x="189470" y="370702"/>
                </a:cubicBezTo>
                <a:cubicBezTo>
                  <a:pt x="199371" y="370702"/>
                  <a:pt x="198215" y="389231"/>
                  <a:pt x="205946" y="395416"/>
                </a:cubicBezTo>
                <a:cubicBezTo>
                  <a:pt x="212726" y="400840"/>
                  <a:pt x="222421" y="400908"/>
                  <a:pt x="230659" y="403654"/>
                </a:cubicBezTo>
                <a:cubicBezTo>
                  <a:pt x="236151" y="395416"/>
                  <a:pt x="237942" y="382617"/>
                  <a:pt x="247135" y="378940"/>
                </a:cubicBezTo>
                <a:cubicBezTo>
                  <a:pt x="255198" y="375715"/>
                  <a:pt x="263868" y="383757"/>
                  <a:pt x="271849" y="387178"/>
                </a:cubicBezTo>
                <a:cubicBezTo>
                  <a:pt x="283136" y="392015"/>
                  <a:pt x="293816" y="398162"/>
                  <a:pt x="304800" y="403654"/>
                </a:cubicBezTo>
                <a:cubicBezTo>
                  <a:pt x="310292" y="411892"/>
                  <a:pt x="313356" y="434307"/>
                  <a:pt x="321276" y="428367"/>
                </a:cubicBezTo>
                <a:cubicBezTo>
                  <a:pt x="335169" y="417947"/>
                  <a:pt x="337751" y="378940"/>
                  <a:pt x="337751" y="378940"/>
                </a:cubicBezTo>
                <a:cubicBezTo>
                  <a:pt x="340497" y="351481"/>
                  <a:pt x="343490" y="324045"/>
                  <a:pt x="345989" y="296562"/>
                </a:cubicBezTo>
                <a:cubicBezTo>
                  <a:pt x="348521" y="268715"/>
                  <a:pt x="353849" y="177382"/>
                  <a:pt x="362465" y="140043"/>
                </a:cubicBezTo>
                <a:cubicBezTo>
                  <a:pt x="366370" y="123121"/>
                  <a:pt x="374728" y="107464"/>
                  <a:pt x="378940" y="90616"/>
                </a:cubicBezTo>
                <a:cubicBezTo>
                  <a:pt x="389284" y="49240"/>
                  <a:pt x="383598" y="68405"/>
                  <a:pt x="395416" y="32951"/>
                </a:cubicBezTo>
                <a:cubicBezTo>
                  <a:pt x="398162" y="41189"/>
                  <a:pt x="401268" y="49315"/>
                  <a:pt x="403654" y="57664"/>
                </a:cubicBezTo>
                <a:cubicBezTo>
                  <a:pt x="406764" y="68550"/>
                  <a:pt x="401765" y="85553"/>
                  <a:pt x="411892" y="90616"/>
                </a:cubicBezTo>
                <a:cubicBezTo>
                  <a:pt x="419659" y="94499"/>
                  <a:pt x="418024" y="74326"/>
                  <a:pt x="420130" y="65902"/>
                </a:cubicBezTo>
                <a:cubicBezTo>
                  <a:pt x="423526" y="52318"/>
                  <a:pt x="425621" y="38443"/>
                  <a:pt x="428367" y="24713"/>
                </a:cubicBezTo>
                <a:cubicBezTo>
                  <a:pt x="468131" y="84358"/>
                  <a:pt x="452463" y="91851"/>
                  <a:pt x="477795" y="41189"/>
                </a:cubicBezTo>
                <a:cubicBezTo>
                  <a:pt x="483287" y="52173"/>
                  <a:pt x="488177" y="63478"/>
                  <a:pt x="494270" y="74140"/>
                </a:cubicBezTo>
                <a:cubicBezTo>
                  <a:pt x="499182" y="82736"/>
                  <a:pt x="506318" y="89998"/>
                  <a:pt x="510746" y="98854"/>
                </a:cubicBezTo>
                <a:cubicBezTo>
                  <a:pt x="514629" y="106621"/>
                  <a:pt x="516238" y="115329"/>
                  <a:pt x="518984" y="123567"/>
                </a:cubicBezTo>
                <a:cubicBezTo>
                  <a:pt x="524942" y="87819"/>
                  <a:pt x="527787" y="67475"/>
                  <a:pt x="535459" y="32951"/>
                </a:cubicBezTo>
                <a:cubicBezTo>
                  <a:pt x="537915" y="21899"/>
                  <a:pt x="540951" y="10984"/>
                  <a:pt x="543697" y="0"/>
                </a:cubicBezTo>
                <a:cubicBezTo>
                  <a:pt x="546443" y="46681"/>
                  <a:pt x="545322" y="93751"/>
                  <a:pt x="551935" y="140043"/>
                </a:cubicBezTo>
                <a:cubicBezTo>
                  <a:pt x="553163" y="148639"/>
                  <a:pt x="557787" y="123678"/>
                  <a:pt x="560173" y="115329"/>
                </a:cubicBezTo>
                <a:cubicBezTo>
                  <a:pt x="563283" y="104443"/>
                  <a:pt x="565665" y="93362"/>
                  <a:pt x="568411" y="82378"/>
                </a:cubicBezTo>
                <a:cubicBezTo>
                  <a:pt x="573903" y="90616"/>
                  <a:pt x="574986" y="107091"/>
                  <a:pt x="584886" y="107091"/>
                </a:cubicBezTo>
                <a:cubicBezTo>
                  <a:pt x="593569" y="107091"/>
                  <a:pt x="584441" y="82378"/>
                  <a:pt x="593124" y="82378"/>
                </a:cubicBezTo>
                <a:cubicBezTo>
                  <a:pt x="601807" y="82378"/>
                  <a:pt x="598616" y="98853"/>
                  <a:pt x="601362" y="107091"/>
                </a:cubicBezTo>
                <a:cubicBezTo>
                  <a:pt x="609600" y="101599"/>
                  <a:pt x="619891" y="98347"/>
                  <a:pt x="626076" y="90616"/>
                </a:cubicBezTo>
                <a:cubicBezTo>
                  <a:pt x="631501" y="83835"/>
                  <a:pt x="625629" y="65902"/>
                  <a:pt x="634313" y="65902"/>
                </a:cubicBezTo>
                <a:cubicBezTo>
                  <a:pt x="642997" y="65902"/>
                  <a:pt x="638668" y="82849"/>
                  <a:pt x="642551" y="90616"/>
                </a:cubicBezTo>
                <a:cubicBezTo>
                  <a:pt x="646979" y="99471"/>
                  <a:pt x="653535" y="107091"/>
                  <a:pt x="659027" y="115329"/>
                </a:cubicBezTo>
                <a:cubicBezTo>
                  <a:pt x="661773" y="107091"/>
                  <a:pt x="658582" y="90616"/>
                  <a:pt x="667265" y="90616"/>
                </a:cubicBezTo>
                <a:cubicBezTo>
                  <a:pt x="675948" y="90616"/>
                  <a:pt x="666820" y="115329"/>
                  <a:pt x="675503" y="115329"/>
                </a:cubicBezTo>
                <a:cubicBezTo>
                  <a:pt x="684186" y="115329"/>
                  <a:pt x="680994" y="98854"/>
                  <a:pt x="683740" y="90616"/>
                </a:cubicBezTo>
                <a:cubicBezTo>
                  <a:pt x="686486" y="98854"/>
                  <a:pt x="683295" y="115329"/>
                  <a:pt x="691978" y="115329"/>
                </a:cubicBezTo>
                <a:cubicBezTo>
                  <a:pt x="700661" y="115329"/>
                  <a:pt x="691533" y="90616"/>
                  <a:pt x="700216" y="90616"/>
                </a:cubicBezTo>
                <a:cubicBezTo>
                  <a:pt x="708899" y="90616"/>
                  <a:pt x="705708" y="107091"/>
                  <a:pt x="708454" y="115329"/>
                </a:cubicBezTo>
                <a:cubicBezTo>
                  <a:pt x="711200" y="101599"/>
                  <a:pt x="705042" y="81907"/>
                  <a:pt x="716692" y="74140"/>
                </a:cubicBezTo>
                <a:cubicBezTo>
                  <a:pt x="725401" y="68334"/>
                  <a:pt x="741071" y="122566"/>
                  <a:pt x="741405" y="123567"/>
                </a:cubicBezTo>
                <a:cubicBezTo>
                  <a:pt x="744151" y="112583"/>
                  <a:pt x="747921" y="101806"/>
                  <a:pt x="749643" y="90616"/>
                </a:cubicBezTo>
                <a:cubicBezTo>
                  <a:pt x="753424" y="66039"/>
                  <a:pt x="740298" y="34058"/>
                  <a:pt x="757881" y="16475"/>
                </a:cubicBezTo>
                <a:cubicBezTo>
                  <a:pt x="771611" y="2745"/>
                  <a:pt x="762311" y="55100"/>
                  <a:pt x="766119" y="74140"/>
                </a:cubicBezTo>
                <a:cubicBezTo>
                  <a:pt x="767822" y="82655"/>
                  <a:pt x="771611" y="90616"/>
                  <a:pt x="774357" y="98854"/>
                </a:cubicBezTo>
                <a:cubicBezTo>
                  <a:pt x="839068" y="77283"/>
                  <a:pt x="754289" y="96461"/>
                  <a:pt x="807308" y="131805"/>
                </a:cubicBezTo>
                <a:cubicBezTo>
                  <a:pt x="815546" y="137297"/>
                  <a:pt x="819356" y="115947"/>
                  <a:pt x="823784" y="107091"/>
                </a:cubicBezTo>
                <a:cubicBezTo>
                  <a:pt x="827667" y="99324"/>
                  <a:pt x="828601" y="90359"/>
                  <a:pt x="832022" y="82378"/>
                </a:cubicBezTo>
                <a:cubicBezTo>
                  <a:pt x="862558" y="11126"/>
                  <a:pt x="837417" y="82668"/>
                  <a:pt x="856735" y="24713"/>
                </a:cubicBezTo>
                <a:cubicBezTo>
                  <a:pt x="859481" y="43935"/>
                  <a:pt x="859393" y="63780"/>
                  <a:pt x="864973" y="82378"/>
                </a:cubicBezTo>
                <a:cubicBezTo>
                  <a:pt x="867818" y="91861"/>
                  <a:pt x="877973" y="97821"/>
                  <a:pt x="881449" y="107091"/>
                </a:cubicBezTo>
                <a:cubicBezTo>
                  <a:pt x="886365" y="120201"/>
                  <a:pt x="886940" y="134551"/>
                  <a:pt x="889686" y="148281"/>
                </a:cubicBezTo>
                <a:cubicBezTo>
                  <a:pt x="892432" y="140043"/>
                  <a:pt x="896696" y="114971"/>
                  <a:pt x="897924" y="123567"/>
                </a:cubicBezTo>
                <a:cubicBezTo>
                  <a:pt x="914001" y="236103"/>
                  <a:pt x="896767" y="329371"/>
                  <a:pt x="914400" y="205946"/>
                </a:cubicBezTo>
                <a:cubicBezTo>
                  <a:pt x="917146" y="241643"/>
                  <a:pt x="918197" y="277511"/>
                  <a:pt x="922638" y="313037"/>
                </a:cubicBezTo>
                <a:cubicBezTo>
                  <a:pt x="923715" y="321654"/>
                  <a:pt x="922192" y="337751"/>
                  <a:pt x="930876" y="337751"/>
                </a:cubicBezTo>
                <a:cubicBezTo>
                  <a:pt x="939560" y="337751"/>
                  <a:pt x="936728" y="321386"/>
                  <a:pt x="939113" y="313037"/>
                </a:cubicBezTo>
                <a:cubicBezTo>
                  <a:pt x="959790" y="240665"/>
                  <a:pt x="935846" y="314600"/>
                  <a:pt x="955589" y="255373"/>
                </a:cubicBezTo>
                <a:cubicBezTo>
                  <a:pt x="961081" y="266357"/>
                  <a:pt x="968834" y="276477"/>
                  <a:pt x="972065" y="288324"/>
                </a:cubicBezTo>
                <a:cubicBezTo>
                  <a:pt x="987907" y="346410"/>
                  <a:pt x="967909" y="370778"/>
                  <a:pt x="996778" y="313037"/>
                </a:cubicBezTo>
                <a:cubicBezTo>
                  <a:pt x="999524" y="299307"/>
                  <a:pt x="1001620" y="285432"/>
                  <a:pt x="1005016" y="271848"/>
                </a:cubicBezTo>
                <a:cubicBezTo>
                  <a:pt x="1007122" y="263424"/>
                  <a:pt x="1004571" y="247135"/>
                  <a:pt x="1013254" y="247135"/>
                </a:cubicBezTo>
                <a:cubicBezTo>
                  <a:pt x="1021937" y="247135"/>
                  <a:pt x="1018746" y="263610"/>
                  <a:pt x="1021492" y="271848"/>
                </a:cubicBezTo>
                <a:cubicBezTo>
                  <a:pt x="1024238" y="288324"/>
                  <a:pt x="1014791" y="328745"/>
                  <a:pt x="1029730" y="321275"/>
                </a:cubicBezTo>
                <a:cubicBezTo>
                  <a:pt x="1047097" y="312591"/>
                  <a:pt x="1019547" y="269750"/>
                  <a:pt x="1037967" y="263610"/>
                </a:cubicBezTo>
                <a:cubicBezTo>
                  <a:pt x="1054443" y="258118"/>
                  <a:pt x="1048951" y="296561"/>
                  <a:pt x="1054443" y="313037"/>
                </a:cubicBezTo>
                <a:lnTo>
                  <a:pt x="1062681" y="337751"/>
                </a:lnTo>
                <a:cubicBezTo>
                  <a:pt x="1065427" y="318529"/>
                  <a:pt x="1052499" y="286226"/>
                  <a:pt x="1070919" y="280086"/>
                </a:cubicBezTo>
                <a:cubicBezTo>
                  <a:pt x="1081227" y="276650"/>
                  <a:pt x="1095553" y="378464"/>
                  <a:pt x="1095632" y="378940"/>
                </a:cubicBezTo>
                <a:cubicBezTo>
                  <a:pt x="1098378" y="367956"/>
                  <a:pt x="1101414" y="357041"/>
                  <a:pt x="1103870" y="345989"/>
                </a:cubicBezTo>
                <a:cubicBezTo>
                  <a:pt x="1106907" y="332321"/>
                  <a:pt x="1102207" y="314701"/>
                  <a:pt x="1112108" y="304800"/>
                </a:cubicBezTo>
                <a:cubicBezTo>
                  <a:pt x="1118248" y="298660"/>
                  <a:pt x="1118240" y="321089"/>
                  <a:pt x="1120346" y="329513"/>
                </a:cubicBezTo>
                <a:cubicBezTo>
                  <a:pt x="1123742" y="343097"/>
                  <a:pt x="1125838" y="356972"/>
                  <a:pt x="1128584" y="370702"/>
                </a:cubicBezTo>
                <a:cubicBezTo>
                  <a:pt x="1156981" y="361236"/>
                  <a:pt x="1147157" y="356324"/>
                  <a:pt x="1161535" y="370702"/>
                </a:cubicBezTo>
              </a:path>
            </a:pathLst>
          </a:cu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1" name="Freeform 30"/>
          <p:cNvSpPr/>
          <p:nvPr/>
        </p:nvSpPr>
        <p:spPr>
          <a:xfrm>
            <a:off x="7053263" y="4287838"/>
            <a:ext cx="947737" cy="569912"/>
          </a:xfrm>
          <a:custGeom>
            <a:avLst/>
            <a:gdLst>
              <a:gd name="connsiteX0" fmla="*/ 0 w 947351"/>
              <a:gd name="connsiteY0" fmla="*/ 551994 h 569013"/>
              <a:gd name="connsiteX1" fmla="*/ 222421 w 947351"/>
              <a:gd name="connsiteY1" fmla="*/ 519043 h 569013"/>
              <a:gd name="connsiteX2" fmla="*/ 230659 w 947351"/>
              <a:gd name="connsiteY2" fmla="*/ 469616 h 569013"/>
              <a:gd name="connsiteX3" fmla="*/ 238897 w 947351"/>
              <a:gd name="connsiteY3" fmla="*/ 164816 h 569013"/>
              <a:gd name="connsiteX4" fmla="*/ 255373 w 947351"/>
              <a:gd name="connsiteY4" fmla="*/ 65962 h 569013"/>
              <a:gd name="connsiteX5" fmla="*/ 263611 w 947351"/>
              <a:gd name="connsiteY5" fmla="*/ 41248 h 569013"/>
              <a:gd name="connsiteX6" fmla="*/ 378940 w 947351"/>
              <a:gd name="connsiteY6" fmla="*/ 16535 h 569013"/>
              <a:gd name="connsiteX7" fmla="*/ 403654 w 947351"/>
              <a:gd name="connsiteY7" fmla="*/ 8297 h 569013"/>
              <a:gd name="connsiteX8" fmla="*/ 609600 w 947351"/>
              <a:gd name="connsiteY8" fmla="*/ 8297 h 569013"/>
              <a:gd name="connsiteX9" fmla="*/ 626075 w 947351"/>
              <a:gd name="connsiteY9" fmla="*/ 33011 h 569013"/>
              <a:gd name="connsiteX10" fmla="*/ 642551 w 947351"/>
              <a:gd name="connsiteY10" fmla="*/ 82438 h 569013"/>
              <a:gd name="connsiteX11" fmla="*/ 667265 w 947351"/>
              <a:gd name="connsiteY11" fmla="*/ 222481 h 569013"/>
              <a:gd name="connsiteX12" fmla="*/ 683740 w 947351"/>
              <a:gd name="connsiteY12" fmla="*/ 313097 h 569013"/>
              <a:gd name="connsiteX13" fmla="*/ 691978 w 947351"/>
              <a:gd name="connsiteY13" fmla="*/ 346048 h 569013"/>
              <a:gd name="connsiteX14" fmla="*/ 708454 w 947351"/>
              <a:gd name="connsiteY14" fmla="*/ 395475 h 569013"/>
              <a:gd name="connsiteX15" fmla="*/ 757881 w 947351"/>
              <a:gd name="connsiteY15" fmla="*/ 411951 h 569013"/>
              <a:gd name="connsiteX16" fmla="*/ 782594 w 947351"/>
              <a:gd name="connsiteY16" fmla="*/ 428427 h 569013"/>
              <a:gd name="connsiteX17" fmla="*/ 832021 w 947351"/>
              <a:gd name="connsiteY17" fmla="*/ 444902 h 569013"/>
              <a:gd name="connsiteX18" fmla="*/ 881448 w 947351"/>
              <a:gd name="connsiteY18" fmla="*/ 461378 h 569013"/>
              <a:gd name="connsiteX19" fmla="*/ 930875 w 947351"/>
              <a:gd name="connsiteY19" fmla="*/ 477854 h 569013"/>
              <a:gd name="connsiteX20" fmla="*/ 947351 w 947351"/>
              <a:gd name="connsiteY20" fmla="*/ 486092 h 569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47351" h="569013">
                <a:moveTo>
                  <a:pt x="0" y="551994"/>
                </a:moveTo>
                <a:cubicBezTo>
                  <a:pt x="137594" y="546702"/>
                  <a:pt x="201956" y="611140"/>
                  <a:pt x="222421" y="519043"/>
                </a:cubicBezTo>
                <a:cubicBezTo>
                  <a:pt x="226044" y="502738"/>
                  <a:pt x="227913" y="486092"/>
                  <a:pt x="230659" y="469616"/>
                </a:cubicBezTo>
                <a:cubicBezTo>
                  <a:pt x="233405" y="368016"/>
                  <a:pt x="234282" y="266348"/>
                  <a:pt x="238897" y="164816"/>
                </a:cubicBezTo>
                <a:cubicBezTo>
                  <a:pt x="239672" y="147766"/>
                  <a:pt x="250136" y="86908"/>
                  <a:pt x="255373" y="65962"/>
                </a:cubicBezTo>
                <a:cubicBezTo>
                  <a:pt x="257479" y="57538"/>
                  <a:pt x="256545" y="46295"/>
                  <a:pt x="263611" y="41248"/>
                </a:cubicBezTo>
                <a:cubicBezTo>
                  <a:pt x="288509" y="23464"/>
                  <a:pt x="353847" y="19672"/>
                  <a:pt x="378940" y="16535"/>
                </a:cubicBezTo>
                <a:cubicBezTo>
                  <a:pt x="387178" y="13789"/>
                  <a:pt x="395047" y="9445"/>
                  <a:pt x="403654" y="8297"/>
                </a:cubicBezTo>
                <a:cubicBezTo>
                  <a:pt x="506195" y="-5375"/>
                  <a:pt x="504181" y="188"/>
                  <a:pt x="609600" y="8297"/>
                </a:cubicBezTo>
                <a:cubicBezTo>
                  <a:pt x="615092" y="16535"/>
                  <a:pt x="622054" y="23964"/>
                  <a:pt x="626075" y="33011"/>
                </a:cubicBezTo>
                <a:cubicBezTo>
                  <a:pt x="633128" y="48881"/>
                  <a:pt x="642551" y="82438"/>
                  <a:pt x="642551" y="82438"/>
                </a:cubicBezTo>
                <a:cubicBezTo>
                  <a:pt x="660255" y="206363"/>
                  <a:pt x="646747" y="160926"/>
                  <a:pt x="667265" y="222481"/>
                </a:cubicBezTo>
                <a:cubicBezTo>
                  <a:pt x="673227" y="258259"/>
                  <a:pt x="676062" y="278548"/>
                  <a:pt x="683740" y="313097"/>
                </a:cubicBezTo>
                <a:cubicBezTo>
                  <a:pt x="686196" y="324149"/>
                  <a:pt x="688725" y="335204"/>
                  <a:pt x="691978" y="346048"/>
                </a:cubicBezTo>
                <a:cubicBezTo>
                  <a:pt x="696968" y="362682"/>
                  <a:pt x="691978" y="389983"/>
                  <a:pt x="708454" y="395475"/>
                </a:cubicBezTo>
                <a:lnTo>
                  <a:pt x="757881" y="411951"/>
                </a:lnTo>
                <a:cubicBezTo>
                  <a:pt x="766119" y="417443"/>
                  <a:pt x="773547" y="424406"/>
                  <a:pt x="782594" y="428427"/>
                </a:cubicBezTo>
                <a:cubicBezTo>
                  <a:pt x="798464" y="435480"/>
                  <a:pt x="815545" y="439410"/>
                  <a:pt x="832021" y="444902"/>
                </a:cubicBezTo>
                <a:lnTo>
                  <a:pt x="881448" y="461378"/>
                </a:lnTo>
                <a:cubicBezTo>
                  <a:pt x="881450" y="461379"/>
                  <a:pt x="930872" y="477853"/>
                  <a:pt x="930875" y="477854"/>
                </a:cubicBezTo>
                <a:lnTo>
                  <a:pt x="947351" y="486092"/>
                </a:lnTo>
              </a:path>
            </a:pathLst>
          </a:cu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36" name="Straight Connector 35"/>
          <p:cNvCxnSpPr/>
          <p:nvPr/>
        </p:nvCxnSpPr>
        <p:spPr>
          <a:xfrm flipV="1">
            <a:off x="3733800" y="3792538"/>
            <a:ext cx="1219200" cy="12700"/>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V="1">
            <a:off x="3733800" y="4706938"/>
            <a:ext cx="1219200" cy="12700"/>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flipV="1">
            <a:off x="3733800" y="5557838"/>
            <a:ext cx="1219200" cy="11112"/>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flipV="1">
            <a:off x="5197475" y="3795713"/>
            <a:ext cx="1219200" cy="12700"/>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flipV="1">
            <a:off x="5197475" y="4710113"/>
            <a:ext cx="1219200" cy="12700"/>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flipV="1">
            <a:off x="5197475" y="5561013"/>
            <a:ext cx="1219200" cy="11112"/>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flipV="1">
            <a:off x="6934200" y="4897438"/>
            <a:ext cx="1219200" cy="12700"/>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45" name="Striped Right Arrow 44"/>
          <p:cNvSpPr/>
          <p:nvPr/>
        </p:nvSpPr>
        <p:spPr>
          <a:xfrm>
            <a:off x="3476625" y="3641725"/>
            <a:ext cx="222250" cy="3048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6" name="Striped Right Arrow 45"/>
          <p:cNvSpPr/>
          <p:nvPr/>
        </p:nvSpPr>
        <p:spPr>
          <a:xfrm>
            <a:off x="3486150" y="4565650"/>
            <a:ext cx="222250" cy="3048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7" name="Striped Right Arrow 46"/>
          <p:cNvSpPr/>
          <p:nvPr/>
        </p:nvSpPr>
        <p:spPr>
          <a:xfrm>
            <a:off x="3478213" y="5411788"/>
            <a:ext cx="222250" cy="3048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8" name="Striped Right Arrow 47"/>
          <p:cNvSpPr/>
          <p:nvPr/>
        </p:nvSpPr>
        <p:spPr>
          <a:xfrm>
            <a:off x="4948238" y="3633788"/>
            <a:ext cx="223837" cy="3048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9" name="Striped Right Arrow 48"/>
          <p:cNvSpPr/>
          <p:nvPr/>
        </p:nvSpPr>
        <p:spPr>
          <a:xfrm>
            <a:off x="4959350" y="4556125"/>
            <a:ext cx="222250" cy="3048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0" name="Striped Right Arrow 49"/>
          <p:cNvSpPr/>
          <p:nvPr/>
        </p:nvSpPr>
        <p:spPr>
          <a:xfrm>
            <a:off x="4951413" y="5403850"/>
            <a:ext cx="222250" cy="3048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aphicFrame>
        <p:nvGraphicFramePr>
          <p:cNvPr id="9248" name="Object 58"/>
          <p:cNvGraphicFramePr>
            <a:graphicFrameLocks noChangeAspect="1"/>
          </p:cNvGraphicFramePr>
          <p:nvPr/>
        </p:nvGraphicFramePr>
        <p:xfrm>
          <a:off x="1665288" y="4886325"/>
          <a:ext cx="123825" cy="134938"/>
        </p:xfrm>
        <a:graphic>
          <a:graphicData uri="http://schemas.openxmlformats.org/presentationml/2006/ole">
            <mc:AlternateContent xmlns:mc="http://schemas.openxmlformats.org/markup-compatibility/2006">
              <mc:Choice xmlns:v="urn:schemas-microsoft-com:vml" Requires="v">
                <p:oleObj spid="_x0000_s10108" name="Visio" r:id="rId3" imgW="78609" imgH="77490" progId="Visio.Drawing.11">
                  <p:embed/>
                </p:oleObj>
              </mc:Choice>
              <mc:Fallback>
                <p:oleObj name="Visio" r:id="rId3" imgW="78609" imgH="77490" progId="Visio.Drawing.11">
                  <p:embed/>
                  <p:pic>
                    <p:nvPicPr>
                      <p:cNvPr id="0" name="Object 5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65288" y="4886325"/>
                        <a:ext cx="123825" cy="134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9249" name="Object 60"/>
          <p:cNvGraphicFramePr>
            <a:graphicFrameLocks noChangeAspect="1"/>
          </p:cNvGraphicFramePr>
          <p:nvPr/>
        </p:nvGraphicFramePr>
        <p:xfrm>
          <a:off x="1668463" y="5038725"/>
          <a:ext cx="122237" cy="134938"/>
        </p:xfrm>
        <a:graphic>
          <a:graphicData uri="http://schemas.openxmlformats.org/presentationml/2006/ole">
            <mc:AlternateContent xmlns:mc="http://schemas.openxmlformats.org/markup-compatibility/2006">
              <mc:Choice xmlns:v="urn:schemas-microsoft-com:vml" Requires="v">
                <p:oleObj spid="_x0000_s10109" name="Visio" r:id="rId5" imgW="78609" imgH="77490" progId="Visio.Drawing.11">
                  <p:embed/>
                </p:oleObj>
              </mc:Choice>
              <mc:Fallback>
                <p:oleObj name="Visio" r:id="rId5" imgW="78609" imgH="77490" progId="Visio.Drawing.11">
                  <p:embed/>
                  <p:pic>
                    <p:nvPicPr>
                      <p:cNvPr id="0" name="Object 6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68463" y="5038725"/>
                        <a:ext cx="122237" cy="134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9250" name="Object 61"/>
          <p:cNvGraphicFramePr>
            <a:graphicFrameLocks noChangeAspect="1"/>
          </p:cNvGraphicFramePr>
          <p:nvPr/>
        </p:nvGraphicFramePr>
        <p:xfrm>
          <a:off x="1668463" y="5191125"/>
          <a:ext cx="122237" cy="134938"/>
        </p:xfrm>
        <a:graphic>
          <a:graphicData uri="http://schemas.openxmlformats.org/presentationml/2006/ole">
            <mc:AlternateContent xmlns:mc="http://schemas.openxmlformats.org/markup-compatibility/2006">
              <mc:Choice xmlns:v="urn:schemas-microsoft-com:vml" Requires="v">
                <p:oleObj spid="_x0000_s10110" name="Visio" r:id="rId6" imgW="78609" imgH="77490" progId="Visio.Drawing.11">
                  <p:embed/>
                </p:oleObj>
              </mc:Choice>
              <mc:Fallback>
                <p:oleObj name="Visio" r:id="rId6" imgW="78609" imgH="77490" progId="Visio.Drawing.11">
                  <p:embed/>
                  <p:pic>
                    <p:nvPicPr>
                      <p:cNvPr id="0" name="Object 6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68463" y="5191125"/>
                        <a:ext cx="122237" cy="134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9251" name="Object 62"/>
          <p:cNvGraphicFramePr>
            <a:graphicFrameLocks noChangeAspect="1"/>
          </p:cNvGraphicFramePr>
          <p:nvPr/>
        </p:nvGraphicFramePr>
        <p:xfrm>
          <a:off x="4824413" y="4886325"/>
          <a:ext cx="123825" cy="134938"/>
        </p:xfrm>
        <a:graphic>
          <a:graphicData uri="http://schemas.openxmlformats.org/presentationml/2006/ole">
            <mc:AlternateContent xmlns:mc="http://schemas.openxmlformats.org/markup-compatibility/2006">
              <mc:Choice xmlns:v="urn:schemas-microsoft-com:vml" Requires="v">
                <p:oleObj spid="_x0000_s10111" name="Visio" r:id="rId7" imgW="78609" imgH="77490" progId="Visio.Drawing.11">
                  <p:embed/>
                </p:oleObj>
              </mc:Choice>
              <mc:Fallback>
                <p:oleObj name="Visio" r:id="rId7" imgW="78609" imgH="77490" progId="Visio.Drawing.11">
                  <p:embed/>
                  <p:pic>
                    <p:nvPicPr>
                      <p:cNvPr id="0" name="Object 6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24413" y="4886325"/>
                        <a:ext cx="123825" cy="134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9252" name="Object 107519"/>
          <p:cNvGraphicFramePr>
            <a:graphicFrameLocks noChangeAspect="1"/>
          </p:cNvGraphicFramePr>
          <p:nvPr/>
        </p:nvGraphicFramePr>
        <p:xfrm>
          <a:off x="4827588" y="5038725"/>
          <a:ext cx="122237" cy="134938"/>
        </p:xfrm>
        <a:graphic>
          <a:graphicData uri="http://schemas.openxmlformats.org/presentationml/2006/ole">
            <mc:AlternateContent xmlns:mc="http://schemas.openxmlformats.org/markup-compatibility/2006">
              <mc:Choice xmlns:v="urn:schemas-microsoft-com:vml" Requires="v">
                <p:oleObj spid="_x0000_s10112" name="Visio" r:id="rId8" imgW="78609" imgH="77490" progId="Visio.Drawing.11">
                  <p:embed/>
                </p:oleObj>
              </mc:Choice>
              <mc:Fallback>
                <p:oleObj name="Visio" r:id="rId8" imgW="78609" imgH="77490" progId="Visio.Drawing.11">
                  <p:embed/>
                  <p:pic>
                    <p:nvPicPr>
                      <p:cNvPr id="0" name="Object 10751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27588" y="5038725"/>
                        <a:ext cx="122237" cy="134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9253" name="Object 107520"/>
          <p:cNvGraphicFramePr>
            <a:graphicFrameLocks noChangeAspect="1"/>
          </p:cNvGraphicFramePr>
          <p:nvPr/>
        </p:nvGraphicFramePr>
        <p:xfrm>
          <a:off x="4827588" y="5191125"/>
          <a:ext cx="122237" cy="134938"/>
        </p:xfrm>
        <a:graphic>
          <a:graphicData uri="http://schemas.openxmlformats.org/presentationml/2006/ole">
            <mc:AlternateContent xmlns:mc="http://schemas.openxmlformats.org/markup-compatibility/2006">
              <mc:Choice xmlns:v="urn:schemas-microsoft-com:vml" Requires="v">
                <p:oleObj spid="_x0000_s10113" name="Visio" r:id="rId9" imgW="78609" imgH="77490" progId="Visio.Drawing.11">
                  <p:embed/>
                </p:oleObj>
              </mc:Choice>
              <mc:Fallback>
                <p:oleObj name="Visio" r:id="rId9" imgW="78609" imgH="77490" progId="Visio.Drawing.11">
                  <p:embed/>
                  <p:pic>
                    <p:nvPicPr>
                      <p:cNvPr id="0" name="Object 10752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27588" y="5191125"/>
                        <a:ext cx="122237" cy="134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9254" name="Rectangle 66"/>
          <p:cNvSpPr>
            <a:spLocks noChangeArrowheads="1"/>
          </p:cNvSpPr>
          <p:nvPr/>
        </p:nvSpPr>
        <p:spPr bwMode="auto">
          <a:xfrm>
            <a:off x="3200400" y="3754438"/>
            <a:ext cx="27146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latin typeface="Franklin Gothic Medium Cond" pitchFamily="34" charset="0"/>
              </a:rPr>
              <a:t>T</a:t>
            </a:r>
            <a:endParaRPr lang="en-US"/>
          </a:p>
        </p:txBody>
      </p:sp>
      <p:sp>
        <p:nvSpPr>
          <p:cNvPr id="9255" name="Rectangle 67"/>
          <p:cNvSpPr>
            <a:spLocks noChangeArrowheads="1"/>
          </p:cNvSpPr>
          <p:nvPr/>
        </p:nvSpPr>
        <p:spPr bwMode="auto">
          <a:xfrm>
            <a:off x="3200400" y="4627563"/>
            <a:ext cx="27146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latin typeface="Franklin Gothic Medium Cond" pitchFamily="34" charset="0"/>
              </a:rPr>
              <a:t>T</a:t>
            </a:r>
            <a:endParaRPr lang="en-US"/>
          </a:p>
        </p:txBody>
      </p:sp>
      <p:sp>
        <p:nvSpPr>
          <p:cNvPr id="9256" name="Rectangle 68"/>
          <p:cNvSpPr>
            <a:spLocks noChangeArrowheads="1"/>
          </p:cNvSpPr>
          <p:nvPr/>
        </p:nvSpPr>
        <p:spPr bwMode="auto">
          <a:xfrm>
            <a:off x="3200400" y="5497513"/>
            <a:ext cx="27146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latin typeface="Franklin Gothic Medium Cond" pitchFamily="34" charset="0"/>
              </a:rPr>
              <a:t>T</a:t>
            </a:r>
            <a:endParaRPr lang="en-US"/>
          </a:p>
        </p:txBody>
      </p:sp>
      <p:sp>
        <p:nvSpPr>
          <p:cNvPr id="9257" name="Rectangle 69"/>
          <p:cNvSpPr>
            <a:spLocks noChangeArrowheads="1"/>
          </p:cNvSpPr>
          <p:nvPr/>
        </p:nvSpPr>
        <p:spPr bwMode="auto">
          <a:xfrm>
            <a:off x="990600" y="3751263"/>
            <a:ext cx="30321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latin typeface="Franklin Gothic Medium Cond" pitchFamily="34" charset="0"/>
              </a:rPr>
              <a:t>0</a:t>
            </a:r>
            <a:endParaRPr lang="en-US"/>
          </a:p>
        </p:txBody>
      </p:sp>
      <p:sp>
        <p:nvSpPr>
          <p:cNvPr id="9258" name="Rectangle 70"/>
          <p:cNvSpPr>
            <a:spLocks noChangeArrowheads="1"/>
          </p:cNvSpPr>
          <p:nvPr/>
        </p:nvSpPr>
        <p:spPr bwMode="auto">
          <a:xfrm>
            <a:off x="990600" y="4625975"/>
            <a:ext cx="3032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latin typeface="Franklin Gothic Medium Cond" pitchFamily="34" charset="0"/>
              </a:rPr>
              <a:t>0</a:t>
            </a:r>
            <a:endParaRPr lang="en-US"/>
          </a:p>
        </p:txBody>
      </p:sp>
      <p:sp>
        <p:nvSpPr>
          <p:cNvPr id="9259" name="Rectangle 71"/>
          <p:cNvSpPr>
            <a:spLocks noChangeArrowheads="1"/>
          </p:cNvSpPr>
          <p:nvPr/>
        </p:nvSpPr>
        <p:spPr bwMode="auto">
          <a:xfrm>
            <a:off x="990600" y="5495925"/>
            <a:ext cx="3032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latin typeface="Franklin Gothic Medium Cond" pitchFamily="34" charset="0"/>
              </a:rPr>
              <a:t>0</a:t>
            </a:r>
            <a:endParaRPr lang="en-US"/>
          </a:p>
        </p:txBody>
      </p:sp>
      <p:sp>
        <p:nvSpPr>
          <p:cNvPr id="9260" name="Rectangle 72"/>
          <p:cNvSpPr>
            <a:spLocks noChangeArrowheads="1"/>
          </p:cNvSpPr>
          <p:nvPr/>
        </p:nvSpPr>
        <p:spPr bwMode="auto">
          <a:xfrm>
            <a:off x="4684713" y="3717925"/>
            <a:ext cx="24288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latin typeface="Franklin Gothic Medium Cond" pitchFamily="34" charset="0"/>
              </a:rPr>
              <a:t>f</a:t>
            </a:r>
            <a:endParaRPr lang="en-US"/>
          </a:p>
        </p:txBody>
      </p:sp>
      <p:sp>
        <p:nvSpPr>
          <p:cNvPr id="9261" name="Rectangle 73"/>
          <p:cNvSpPr>
            <a:spLocks noChangeArrowheads="1"/>
          </p:cNvSpPr>
          <p:nvPr/>
        </p:nvSpPr>
        <p:spPr bwMode="auto">
          <a:xfrm>
            <a:off x="4689475" y="4622800"/>
            <a:ext cx="2444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latin typeface="Franklin Gothic Medium Cond" pitchFamily="34" charset="0"/>
              </a:rPr>
              <a:t>f</a:t>
            </a:r>
            <a:endParaRPr lang="en-US"/>
          </a:p>
        </p:txBody>
      </p:sp>
      <p:sp>
        <p:nvSpPr>
          <p:cNvPr id="9262" name="Rectangle 74"/>
          <p:cNvSpPr>
            <a:spLocks noChangeArrowheads="1"/>
          </p:cNvSpPr>
          <p:nvPr/>
        </p:nvSpPr>
        <p:spPr bwMode="auto">
          <a:xfrm>
            <a:off x="4692650" y="5491163"/>
            <a:ext cx="2444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latin typeface="Franklin Gothic Medium Cond" pitchFamily="34" charset="0"/>
              </a:rPr>
              <a:t>f</a:t>
            </a:r>
            <a:endParaRPr lang="en-US"/>
          </a:p>
        </p:txBody>
      </p:sp>
      <p:sp>
        <p:nvSpPr>
          <p:cNvPr id="9263" name="Rectangle 75"/>
          <p:cNvSpPr>
            <a:spLocks noChangeArrowheads="1"/>
          </p:cNvSpPr>
          <p:nvPr/>
        </p:nvSpPr>
        <p:spPr bwMode="auto">
          <a:xfrm>
            <a:off x="6148388" y="3717925"/>
            <a:ext cx="2444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latin typeface="Franklin Gothic Medium Cond" pitchFamily="34" charset="0"/>
              </a:rPr>
              <a:t>f</a:t>
            </a:r>
            <a:endParaRPr lang="en-US"/>
          </a:p>
        </p:txBody>
      </p:sp>
      <p:sp>
        <p:nvSpPr>
          <p:cNvPr id="9264" name="Rectangle 76"/>
          <p:cNvSpPr>
            <a:spLocks noChangeArrowheads="1"/>
          </p:cNvSpPr>
          <p:nvPr/>
        </p:nvSpPr>
        <p:spPr bwMode="auto">
          <a:xfrm>
            <a:off x="6153150" y="4622800"/>
            <a:ext cx="2444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latin typeface="Franklin Gothic Medium Cond" pitchFamily="34" charset="0"/>
              </a:rPr>
              <a:t>f</a:t>
            </a:r>
            <a:endParaRPr lang="en-US"/>
          </a:p>
        </p:txBody>
      </p:sp>
      <p:sp>
        <p:nvSpPr>
          <p:cNvPr id="9265" name="Rectangle 77"/>
          <p:cNvSpPr>
            <a:spLocks noChangeArrowheads="1"/>
          </p:cNvSpPr>
          <p:nvPr/>
        </p:nvSpPr>
        <p:spPr bwMode="auto">
          <a:xfrm>
            <a:off x="6156325" y="5491163"/>
            <a:ext cx="2444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latin typeface="Franklin Gothic Medium Cond" pitchFamily="34" charset="0"/>
              </a:rPr>
              <a:t>f</a:t>
            </a:r>
            <a:endParaRPr lang="en-US"/>
          </a:p>
        </p:txBody>
      </p:sp>
      <p:sp>
        <p:nvSpPr>
          <p:cNvPr id="9266" name="Rectangle 78"/>
          <p:cNvSpPr>
            <a:spLocks noChangeArrowheads="1"/>
          </p:cNvSpPr>
          <p:nvPr/>
        </p:nvSpPr>
        <p:spPr bwMode="auto">
          <a:xfrm>
            <a:off x="7908925" y="4821238"/>
            <a:ext cx="2444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latin typeface="Franklin Gothic Medium Cond" pitchFamily="34" charset="0"/>
              </a:rPr>
              <a:t>f</a:t>
            </a:r>
            <a:endParaRPr lang="en-US"/>
          </a:p>
        </p:txBody>
      </p:sp>
      <p:sp>
        <p:nvSpPr>
          <p:cNvPr id="80" name="Striped Right Arrow 79"/>
          <p:cNvSpPr/>
          <p:nvPr/>
        </p:nvSpPr>
        <p:spPr>
          <a:xfrm rot="2244971">
            <a:off x="6718300" y="4006850"/>
            <a:ext cx="222250" cy="3048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1" name="Striped Right Arrow 80"/>
          <p:cNvSpPr/>
          <p:nvPr/>
        </p:nvSpPr>
        <p:spPr>
          <a:xfrm>
            <a:off x="6648450" y="4510088"/>
            <a:ext cx="222250" cy="3048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2" name="Striped Right Arrow 81"/>
          <p:cNvSpPr/>
          <p:nvPr/>
        </p:nvSpPr>
        <p:spPr>
          <a:xfrm rot="18775511">
            <a:off x="6711950" y="5008563"/>
            <a:ext cx="222250" cy="3048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0" name="Rectangle 89"/>
          <p:cNvSpPr/>
          <p:nvPr/>
        </p:nvSpPr>
        <p:spPr>
          <a:xfrm>
            <a:off x="6759575" y="5384800"/>
            <a:ext cx="1905000" cy="7874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276" name="Rectangle 91"/>
          <p:cNvSpPr>
            <a:spLocks noChangeArrowheads="1"/>
          </p:cNvSpPr>
          <p:nvPr/>
        </p:nvSpPr>
        <p:spPr bwMode="auto">
          <a:xfrm>
            <a:off x="6934200" y="2743200"/>
            <a:ext cx="7508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latin typeface="Franklin Gothic Medium Cond" pitchFamily="34" charset="0"/>
              </a:rPr>
              <a:t>Energy</a:t>
            </a:r>
            <a:endParaRPr lang="en-US"/>
          </a:p>
        </p:txBody>
      </p:sp>
      <p:sp>
        <p:nvSpPr>
          <p:cNvPr id="9277" name="Rectangle 93"/>
          <p:cNvSpPr>
            <a:spLocks noChangeArrowheads="1"/>
          </p:cNvSpPr>
          <p:nvPr/>
        </p:nvSpPr>
        <p:spPr bwMode="auto">
          <a:xfrm>
            <a:off x="7835900" y="2947988"/>
            <a:ext cx="6985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latin typeface="Franklin Gothic Medium Cond" pitchFamily="34" charset="0"/>
              </a:rPr>
              <a:t>Power</a:t>
            </a:r>
            <a:endParaRPr lang="en-US"/>
          </a:p>
        </p:txBody>
      </p:sp>
      <p:cxnSp>
        <p:nvCxnSpPr>
          <p:cNvPr id="107526" name="Straight Arrow Connector 107525"/>
          <p:cNvCxnSpPr/>
          <p:nvPr/>
        </p:nvCxnSpPr>
        <p:spPr>
          <a:xfrm flipV="1">
            <a:off x="6850063" y="2927350"/>
            <a:ext cx="161925" cy="142875"/>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7" name="Straight Arrow Connector 96"/>
          <p:cNvCxnSpPr/>
          <p:nvPr/>
        </p:nvCxnSpPr>
        <p:spPr>
          <a:xfrm>
            <a:off x="7669213" y="3132138"/>
            <a:ext cx="26035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 name="Slide Number Placeholder 1"/>
          <p:cNvSpPr>
            <a:spLocks noGrp="1"/>
          </p:cNvSpPr>
          <p:nvPr>
            <p:ph type="sldNum" sz="quarter" idx="11"/>
          </p:nvPr>
        </p:nvSpPr>
        <p:spPr/>
        <p:txBody>
          <a:bodyPr/>
          <a:lstStyle/>
          <a:p>
            <a:pPr>
              <a:defRPr/>
            </a:pPr>
            <a:fld id="{18299DBC-902B-41D7-A3A4-44EB87A37C73}" type="slidenum">
              <a:rPr lang="en-US" smtClean="0"/>
              <a:pPr>
                <a:defRPr/>
              </a:pPr>
              <a:t>8</a:t>
            </a:fld>
            <a:endParaRPr lang="en-US"/>
          </a:p>
        </p:txBody>
      </p:sp>
      <mc:AlternateContent xmlns:mc="http://schemas.openxmlformats.org/markup-compatibility/2006" xmlns:a14="http://schemas.microsoft.com/office/drawing/2010/main">
        <mc:Choice Requires="a14">
          <p:sp>
            <p:nvSpPr>
              <p:cNvPr id="3" name="TextBox 2"/>
              <p:cNvSpPr txBox="1"/>
              <p:nvPr/>
            </p:nvSpPr>
            <p:spPr>
              <a:xfrm>
                <a:off x="1768570" y="3135868"/>
                <a:ext cx="912621"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b="1" i="1" smtClean="0">
                              <a:solidFill>
                                <a:srgbClr val="0000FF"/>
                              </a:solidFill>
                              <a:latin typeface="Cambria Math"/>
                            </a:rPr>
                          </m:ctrlPr>
                        </m:sSubPr>
                        <m:e>
                          <m:r>
                            <a:rPr lang="en-US" b="1" i="0" smtClean="0">
                              <a:solidFill>
                                <a:srgbClr val="0000FF"/>
                              </a:solidFill>
                              <a:latin typeface="Cambria Math"/>
                            </a:rPr>
                            <m:t>𝐗</m:t>
                          </m:r>
                        </m:e>
                        <m:sub>
                          <m:r>
                            <a:rPr lang="en-US" b="1" i="0" smtClean="0">
                              <a:solidFill>
                                <a:srgbClr val="0000FF"/>
                              </a:solidFill>
                              <a:latin typeface="Cambria Math"/>
                            </a:rPr>
                            <m:t>𝐧𝐓</m:t>
                          </m:r>
                        </m:sub>
                      </m:sSub>
                      <m:d>
                        <m:dPr>
                          <m:ctrlPr>
                            <a:rPr lang="en-US" b="1" i="1" smtClean="0">
                              <a:solidFill>
                                <a:srgbClr val="0000FF"/>
                              </a:solidFill>
                              <a:latin typeface="Cambria Math"/>
                            </a:rPr>
                          </m:ctrlPr>
                        </m:dPr>
                        <m:e>
                          <m:r>
                            <a:rPr lang="en-US" b="1" i="0" smtClean="0">
                              <a:solidFill>
                                <a:srgbClr val="0000FF"/>
                              </a:solidFill>
                              <a:latin typeface="Cambria Math"/>
                            </a:rPr>
                            <m:t>𝐭</m:t>
                          </m:r>
                        </m:e>
                      </m:d>
                    </m:oMath>
                  </m:oMathPara>
                </a14:m>
                <a:endParaRPr lang="en-US" b="1" dirty="0">
                  <a:solidFill>
                    <a:srgbClr val="0000FF"/>
                  </a:solidFill>
                </a:endParaRPr>
              </a:p>
            </p:txBody>
          </p:sp>
        </mc:Choice>
        <mc:Fallback xmlns="">
          <p:sp>
            <p:nvSpPr>
              <p:cNvPr id="3" name="TextBox 2"/>
              <p:cNvSpPr txBox="1">
                <a:spLocks noRot="1" noChangeAspect="1" noMove="1" noResize="1" noEditPoints="1" noAdjustHandles="1" noChangeArrowheads="1" noChangeShapeType="1" noTextEdit="1"/>
              </p:cNvSpPr>
              <p:nvPr/>
            </p:nvSpPr>
            <p:spPr>
              <a:xfrm>
                <a:off x="1768570" y="3135868"/>
                <a:ext cx="912621" cy="369332"/>
              </a:xfrm>
              <a:prstGeom prst="rect">
                <a:avLst/>
              </a:prstGeom>
              <a:blipFill rotWithShape="1">
                <a:blip r:embed="rId10"/>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6" name="TextBox 65"/>
              <p:cNvSpPr txBox="1"/>
              <p:nvPr/>
            </p:nvSpPr>
            <p:spPr>
              <a:xfrm>
                <a:off x="3964179" y="3124200"/>
                <a:ext cx="912621"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b="1" i="1" smtClean="0">
                              <a:solidFill>
                                <a:srgbClr val="0000FF"/>
                              </a:solidFill>
                              <a:latin typeface="Cambria Math"/>
                            </a:rPr>
                          </m:ctrlPr>
                        </m:sSubPr>
                        <m:e>
                          <m:r>
                            <a:rPr lang="en-US" b="1" i="0" smtClean="0">
                              <a:solidFill>
                                <a:srgbClr val="0000FF"/>
                              </a:solidFill>
                              <a:latin typeface="Cambria Math"/>
                            </a:rPr>
                            <m:t>𝐗</m:t>
                          </m:r>
                        </m:e>
                        <m:sub>
                          <m:r>
                            <a:rPr lang="en-US" b="1" i="0" smtClean="0">
                              <a:solidFill>
                                <a:srgbClr val="0000FF"/>
                              </a:solidFill>
                              <a:latin typeface="Cambria Math"/>
                            </a:rPr>
                            <m:t>𝐧𝐓</m:t>
                          </m:r>
                        </m:sub>
                      </m:sSub>
                      <m:d>
                        <m:dPr>
                          <m:ctrlPr>
                            <a:rPr lang="en-US" b="1" i="1" smtClean="0">
                              <a:solidFill>
                                <a:srgbClr val="0000FF"/>
                              </a:solidFill>
                              <a:latin typeface="Cambria Math"/>
                            </a:rPr>
                          </m:ctrlPr>
                        </m:dPr>
                        <m:e>
                          <m:r>
                            <a:rPr lang="en-US" b="1" i="0" smtClean="0">
                              <a:solidFill>
                                <a:srgbClr val="0000FF"/>
                              </a:solidFill>
                              <a:latin typeface="Cambria Math"/>
                            </a:rPr>
                            <m:t>𝐟</m:t>
                          </m:r>
                        </m:e>
                      </m:d>
                    </m:oMath>
                  </m:oMathPara>
                </a14:m>
                <a:endParaRPr lang="en-US" b="1" dirty="0">
                  <a:solidFill>
                    <a:srgbClr val="0000FF"/>
                  </a:solidFill>
                </a:endParaRPr>
              </a:p>
            </p:txBody>
          </p:sp>
        </mc:Choice>
        <mc:Fallback xmlns="">
          <p:sp>
            <p:nvSpPr>
              <p:cNvPr id="66" name="TextBox 65"/>
              <p:cNvSpPr txBox="1">
                <a:spLocks noRot="1" noChangeAspect="1" noMove="1" noResize="1" noEditPoints="1" noAdjustHandles="1" noChangeArrowheads="1" noChangeShapeType="1" noTextEdit="1"/>
              </p:cNvSpPr>
              <p:nvPr/>
            </p:nvSpPr>
            <p:spPr>
              <a:xfrm>
                <a:off x="3964179" y="3124200"/>
                <a:ext cx="912621" cy="369332"/>
              </a:xfrm>
              <a:prstGeom prst="rect">
                <a:avLst/>
              </a:prstGeom>
              <a:blipFill rotWithShape="1">
                <a:blip r:embed="rId11"/>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7" name="TextBox 66"/>
              <p:cNvSpPr txBox="1"/>
              <p:nvPr/>
            </p:nvSpPr>
            <p:spPr>
              <a:xfrm>
                <a:off x="6096000" y="3004216"/>
                <a:ext cx="1169231" cy="65338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n-US" b="1" i="1" smtClean="0">
                              <a:solidFill>
                                <a:srgbClr val="0000FF"/>
                              </a:solidFill>
                              <a:latin typeface="Cambria Math"/>
                            </a:rPr>
                          </m:ctrlPr>
                        </m:fPr>
                        <m:num>
                          <m:sSup>
                            <m:sSupPr>
                              <m:ctrlPr>
                                <a:rPr lang="en-US" b="1" i="1" smtClean="0">
                                  <a:solidFill>
                                    <a:srgbClr val="0000FF"/>
                                  </a:solidFill>
                                  <a:latin typeface="Cambria Math"/>
                                </a:rPr>
                              </m:ctrlPr>
                            </m:sSupPr>
                            <m:e>
                              <m:d>
                                <m:dPr>
                                  <m:begChr m:val="|"/>
                                  <m:endChr m:val="|"/>
                                  <m:ctrlPr>
                                    <a:rPr lang="en-US" b="1" i="1" smtClean="0">
                                      <a:solidFill>
                                        <a:srgbClr val="0000FF"/>
                                      </a:solidFill>
                                      <a:latin typeface="Cambria Math"/>
                                    </a:rPr>
                                  </m:ctrlPr>
                                </m:dPr>
                                <m:e>
                                  <m:sSub>
                                    <m:sSubPr>
                                      <m:ctrlPr>
                                        <a:rPr lang="en-US" b="1" i="1" smtClean="0">
                                          <a:solidFill>
                                            <a:srgbClr val="0000FF"/>
                                          </a:solidFill>
                                          <a:latin typeface="Cambria Math"/>
                                        </a:rPr>
                                      </m:ctrlPr>
                                    </m:sSubPr>
                                    <m:e>
                                      <m:r>
                                        <a:rPr lang="en-US" b="1" i="0" smtClean="0">
                                          <a:solidFill>
                                            <a:srgbClr val="0000FF"/>
                                          </a:solidFill>
                                          <a:latin typeface="Cambria Math"/>
                                        </a:rPr>
                                        <m:t>𝐗</m:t>
                                      </m:r>
                                    </m:e>
                                    <m:sub>
                                      <m:r>
                                        <a:rPr lang="en-US" b="1" i="0" smtClean="0">
                                          <a:solidFill>
                                            <a:srgbClr val="0000FF"/>
                                          </a:solidFill>
                                          <a:latin typeface="Cambria Math"/>
                                        </a:rPr>
                                        <m:t>𝐧𝐓</m:t>
                                      </m:r>
                                    </m:sub>
                                  </m:sSub>
                                  <m:d>
                                    <m:dPr>
                                      <m:ctrlPr>
                                        <a:rPr lang="en-US" b="1" i="1" smtClean="0">
                                          <a:solidFill>
                                            <a:srgbClr val="0000FF"/>
                                          </a:solidFill>
                                          <a:latin typeface="Cambria Math"/>
                                        </a:rPr>
                                      </m:ctrlPr>
                                    </m:dPr>
                                    <m:e>
                                      <m:r>
                                        <a:rPr lang="en-US" b="1" i="0" smtClean="0">
                                          <a:solidFill>
                                            <a:srgbClr val="0000FF"/>
                                          </a:solidFill>
                                          <a:latin typeface="Cambria Math"/>
                                        </a:rPr>
                                        <m:t>𝐟</m:t>
                                      </m:r>
                                    </m:e>
                                  </m:d>
                                </m:e>
                              </m:d>
                            </m:e>
                            <m:sup>
                              <m:r>
                                <a:rPr lang="en-US" b="1" i="0" smtClean="0">
                                  <a:solidFill>
                                    <a:srgbClr val="0000FF"/>
                                  </a:solidFill>
                                  <a:latin typeface="Cambria Math"/>
                                </a:rPr>
                                <m:t>𝟐</m:t>
                              </m:r>
                            </m:sup>
                          </m:sSup>
                        </m:num>
                        <m:den>
                          <m:r>
                            <a:rPr lang="en-US" b="1" i="0" smtClean="0">
                              <a:solidFill>
                                <a:srgbClr val="0000FF"/>
                              </a:solidFill>
                              <a:latin typeface="Cambria Math"/>
                            </a:rPr>
                            <m:t>𝐓</m:t>
                          </m:r>
                        </m:den>
                      </m:f>
                    </m:oMath>
                  </m:oMathPara>
                </a14:m>
                <a:endParaRPr lang="en-US" b="1" dirty="0">
                  <a:solidFill>
                    <a:srgbClr val="0000FF"/>
                  </a:solidFill>
                </a:endParaRPr>
              </a:p>
            </p:txBody>
          </p:sp>
        </mc:Choice>
        <mc:Fallback xmlns="">
          <p:sp>
            <p:nvSpPr>
              <p:cNvPr id="67" name="TextBox 66"/>
              <p:cNvSpPr txBox="1">
                <a:spLocks noRot="1" noChangeAspect="1" noMove="1" noResize="1" noEditPoints="1" noAdjustHandles="1" noChangeArrowheads="1" noChangeShapeType="1" noTextEdit="1"/>
              </p:cNvSpPr>
              <p:nvPr/>
            </p:nvSpPr>
            <p:spPr>
              <a:xfrm>
                <a:off x="6096000" y="3004216"/>
                <a:ext cx="1169231" cy="653384"/>
              </a:xfrm>
              <a:prstGeom prst="rect">
                <a:avLst/>
              </a:prstGeom>
              <a:blipFill rotWithShape="1">
                <a:blip r:embed="rId1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0" name="TextBox 69"/>
              <p:cNvSpPr txBox="1"/>
              <p:nvPr/>
            </p:nvSpPr>
            <p:spPr>
              <a:xfrm>
                <a:off x="7543800" y="3810000"/>
                <a:ext cx="1169231" cy="674993"/>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n-US" b="1" i="1" smtClean="0">
                              <a:solidFill>
                                <a:srgbClr val="0000FF"/>
                              </a:solidFill>
                              <a:latin typeface="Cambria Math"/>
                            </a:rPr>
                          </m:ctrlPr>
                        </m:fPr>
                        <m:num>
                          <m:acc>
                            <m:accPr>
                              <m:chr m:val="̅"/>
                              <m:ctrlPr>
                                <a:rPr lang="en-US" b="1" i="1" smtClean="0">
                                  <a:solidFill>
                                    <a:srgbClr val="0000FF"/>
                                  </a:solidFill>
                                  <a:latin typeface="Cambria Math"/>
                                </a:rPr>
                              </m:ctrlPr>
                            </m:accPr>
                            <m:e>
                              <m:sSup>
                                <m:sSupPr>
                                  <m:ctrlPr>
                                    <a:rPr lang="en-US" b="1" i="1" smtClean="0">
                                      <a:solidFill>
                                        <a:srgbClr val="0000FF"/>
                                      </a:solidFill>
                                      <a:latin typeface="Cambria Math"/>
                                    </a:rPr>
                                  </m:ctrlPr>
                                </m:sSupPr>
                                <m:e>
                                  <m:d>
                                    <m:dPr>
                                      <m:begChr m:val="|"/>
                                      <m:endChr m:val="|"/>
                                      <m:ctrlPr>
                                        <a:rPr lang="en-US" b="1" i="1" smtClean="0">
                                          <a:solidFill>
                                            <a:srgbClr val="0000FF"/>
                                          </a:solidFill>
                                          <a:latin typeface="Cambria Math"/>
                                        </a:rPr>
                                      </m:ctrlPr>
                                    </m:dPr>
                                    <m:e>
                                      <m:sSub>
                                        <m:sSubPr>
                                          <m:ctrlPr>
                                            <a:rPr lang="en-US" b="1" i="1" smtClean="0">
                                              <a:solidFill>
                                                <a:srgbClr val="0000FF"/>
                                              </a:solidFill>
                                              <a:latin typeface="Cambria Math"/>
                                            </a:rPr>
                                          </m:ctrlPr>
                                        </m:sSubPr>
                                        <m:e>
                                          <m:r>
                                            <a:rPr lang="en-US" b="1" i="0" smtClean="0">
                                              <a:solidFill>
                                                <a:srgbClr val="0000FF"/>
                                              </a:solidFill>
                                              <a:latin typeface="Cambria Math"/>
                                            </a:rPr>
                                            <m:t>𝐗</m:t>
                                          </m:r>
                                        </m:e>
                                        <m:sub>
                                          <m:r>
                                            <a:rPr lang="en-US" b="1" i="0" smtClean="0">
                                              <a:solidFill>
                                                <a:srgbClr val="0000FF"/>
                                              </a:solidFill>
                                              <a:latin typeface="Cambria Math"/>
                                            </a:rPr>
                                            <m:t>𝐧𝐓</m:t>
                                          </m:r>
                                        </m:sub>
                                      </m:sSub>
                                      <m:d>
                                        <m:dPr>
                                          <m:ctrlPr>
                                            <a:rPr lang="en-US" b="1" i="1" smtClean="0">
                                              <a:solidFill>
                                                <a:srgbClr val="0000FF"/>
                                              </a:solidFill>
                                              <a:latin typeface="Cambria Math"/>
                                            </a:rPr>
                                          </m:ctrlPr>
                                        </m:dPr>
                                        <m:e>
                                          <m:r>
                                            <a:rPr lang="en-US" b="1" i="0" smtClean="0">
                                              <a:solidFill>
                                                <a:srgbClr val="0000FF"/>
                                              </a:solidFill>
                                              <a:latin typeface="Cambria Math"/>
                                            </a:rPr>
                                            <m:t>𝐟</m:t>
                                          </m:r>
                                        </m:e>
                                      </m:d>
                                    </m:e>
                                  </m:d>
                                </m:e>
                                <m:sup>
                                  <m:r>
                                    <a:rPr lang="en-US" b="1" i="0" smtClean="0">
                                      <a:solidFill>
                                        <a:srgbClr val="0000FF"/>
                                      </a:solidFill>
                                      <a:latin typeface="Cambria Math"/>
                                    </a:rPr>
                                    <m:t>𝟐</m:t>
                                  </m:r>
                                </m:sup>
                              </m:sSup>
                            </m:e>
                          </m:acc>
                        </m:num>
                        <m:den>
                          <m:r>
                            <a:rPr lang="en-US" b="1" i="0" smtClean="0">
                              <a:solidFill>
                                <a:srgbClr val="0000FF"/>
                              </a:solidFill>
                              <a:latin typeface="Cambria Math"/>
                            </a:rPr>
                            <m:t>𝐓</m:t>
                          </m:r>
                        </m:den>
                      </m:f>
                    </m:oMath>
                  </m:oMathPara>
                </a14:m>
                <a:endParaRPr lang="en-US" b="1" dirty="0">
                  <a:solidFill>
                    <a:srgbClr val="0000FF"/>
                  </a:solidFill>
                </a:endParaRPr>
              </a:p>
            </p:txBody>
          </p:sp>
        </mc:Choice>
        <mc:Fallback xmlns="">
          <p:sp>
            <p:nvSpPr>
              <p:cNvPr id="70" name="TextBox 69"/>
              <p:cNvSpPr txBox="1">
                <a:spLocks noRot="1" noChangeAspect="1" noMove="1" noResize="1" noEditPoints="1" noAdjustHandles="1" noChangeArrowheads="1" noChangeShapeType="1" noTextEdit="1"/>
              </p:cNvSpPr>
              <p:nvPr/>
            </p:nvSpPr>
            <p:spPr>
              <a:xfrm>
                <a:off x="7543800" y="3810000"/>
                <a:ext cx="1169231" cy="674993"/>
              </a:xfrm>
              <a:prstGeom prst="rect">
                <a:avLst/>
              </a:prstGeom>
              <a:blipFill rotWithShape="1">
                <a:blip r:embed="rId1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1" name="TextBox 70"/>
              <p:cNvSpPr txBox="1"/>
              <p:nvPr/>
            </p:nvSpPr>
            <p:spPr>
              <a:xfrm>
                <a:off x="6722076" y="5432765"/>
                <a:ext cx="1990737" cy="674993"/>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b="1" i="1" smtClean="0">
                              <a:solidFill>
                                <a:srgbClr val="FF0000"/>
                              </a:solidFill>
                              <a:latin typeface="Cambria Math"/>
                              <a:ea typeface="Cambria Math"/>
                            </a:rPr>
                          </m:ctrlPr>
                        </m:sSubPr>
                        <m:e>
                          <m:r>
                            <a:rPr lang="en-US" b="1" i="0" smtClean="0">
                              <a:solidFill>
                                <a:srgbClr val="FF0000"/>
                              </a:solidFill>
                              <a:latin typeface="Cambria Math"/>
                              <a:ea typeface="Cambria Math"/>
                            </a:rPr>
                            <m:t>𝐒</m:t>
                          </m:r>
                        </m:e>
                        <m:sub>
                          <m:r>
                            <a:rPr lang="en-US" b="1" i="0" smtClean="0">
                              <a:solidFill>
                                <a:srgbClr val="FF0000"/>
                              </a:solidFill>
                              <a:latin typeface="Cambria Math"/>
                              <a:ea typeface="Cambria Math"/>
                            </a:rPr>
                            <m:t>𝐗</m:t>
                          </m:r>
                        </m:sub>
                      </m:sSub>
                      <m:d>
                        <m:dPr>
                          <m:ctrlPr>
                            <a:rPr lang="en-US" b="1" i="1" smtClean="0">
                              <a:solidFill>
                                <a:srgbClr val="FF0000"/>
                              </a:solidFill>
                              <a:latin typeface="Cambria Math"/>
                              <a:ea typeface="Cambria Math"/>
                            </a:rPr>
                          </m:ctrlPr>
                        </m:dPr>
                        <m:e>
                          <m:r>
                            <a:rPr lang="en-US" b="1" i="0" smtClean="0">
                              <a:solidFill>
                                <a:srgbClr val="FF0000"/>
                              </a:solidFill>
                              <a:latin typeface="Cambria Math"/>
                              <a:ea typeface="Cambria Math"/>
                            </a:rPr>
                            <m:t>𝐟</m:t>
                          </m:r>
                        </m:e>
                      </m:d>
                      <m:r>
                        <a:rPr lang="en-US" b="1" i="0" smtClean="0">
                          <a:solidFill>
                            <a:srgbClr val="FF0000"/>
                          </a:solidFill>
                          <a:latin typeface="Cambria Math"/>
                          <a:ea typeface="Cambria Math"/>
                        </a:rPr>
                        <m:t>≈</m:t>
                      </m:r>
                      <m:f>
                        <m:fPr>
                          <m:ctrlPr>
                            <a:rPr lang="en-US" b="1" i="1" smtClean="0">
                              <a:solidFill>
                                <a:srgbClr val="FF0000"/>
                              </a:solidFill>
                              <a:latin typeface="Cambria Math"/>
                            </a:rPr>
                          </m:ctrlPr>
                        </m:fPr>
                        <m:num>
                          <m:acc>
                            <m:accPr>
                              <m:chr m:val="̅"/>
                              <m:ctrlPr>
                                <a:rPr lang="en-US" b="1" i="1" smtClean="0">
                                  <a:solidFill>
                                    <a:srgbClr val="FF0000"/>
                                  </a:solidFill>
                                  <a:latin typeface="Cambria Math"/>
                                </a:rPr>
                              </m:ctrlPr>
                            </m:accPr>
                            <m:e>
                              <m:sSup>
                                <m:sSupPr>
                                  <m:ctrlPr>
                                    <a:rPr lang="en-US" b="1" i="1" smtClean="0">
                                      <a:solidFill>
                                        <a:srgbClr val="FF0000"/>
                                      </a:solidFill>
                                      <a:latin typeface="Cambria Math"/>
                                    </a:rPr>
                                  </m:ctrlPr>
                                </m:sSupPr>
                                <m:e>
                                  <m:d>
                                    <m:dPr>
                                      <m:begChr m:val="|"/>
                                      <m:endChr m:val="|"/>
                                      <m:ctrlPr>
                                        <a:rPr lang="en-US" b="1" i="1" smtClean="0">
                                          <a:solidFill>
                                            <a:srgbClr val="FF0000"/>
                                          </a:solidFill>
                                          <a:latin typeface="Cambria Math"/>
                                        </a:rPr>
                                      </m:ctrlPr>
                                    </m:dPr>
                                    <m:e>
                                      <m:sSub>
                                        <m:sSubPr>
                                          <m:ctrlPr>
                                            <a:rPr lang="en-US" b="1" i="1" smtClean="0">
                                              <a:solidFill>
                                                <a:srgbClr val="FF0000"/>
                                              </a:solidFill>
                                              <a:latin typeface="Cambria Math"/>
                                            </a:rPr>
                                          </m:ctrlPr>
                                        </m:sSubPr>
                                        <m:e>
                                          <m:r>
                                            <a:rPr lang="en-US" b="1" i="0" smtClean="0">
                                              <a:solidFill>
                                                <a:srgbClr val="FF0000"/>
                                              </a:solidFill>
                                              <a:latin typeface="Cambria Math"/>
                                            </a:rPr>
                                            <m:t>𝐗</m:t>
                                          </m:r>
                                        </m:e>
                                        <m:sub>
                                          <m:r>
                                            <a:rPr lang="en-US" b="1" i="0" smtClean="0">
                                              <a:solidFill>
                                                <a:srgbClr val="FF0000"/>
                                              </a:solidFill>
                                              <a:latin typeface="Cambria Math"/>
                                            </a:rPr>
                                            <m:t>𝐧𝐓</m:t>
                                          </m:r>
                                        </m:sub>
                                      </m:sSub>
                                      <m:d>
                                        <m:dPr>
                                          <m:ctrlPr>
                                            <a:rPr lang="en-US" b="1" i="1" smtClean="0">
                                              <a:solidFill>
                                                <a:srgbClr val="FF0000"/>
                                              </a:solidFill>
                                              <a:latin typeface="Cambria Math"/>
                                            </a:rPr>
                                          </m:ctrlPr>
                                        </m:dPr>
                                        <m:e>
                                          <m:r>
                                            <a:rPr lang="en-US" b="1" i="0" smtClean="0">
                                              <a:solidFill>
                                                <a:srgbClr val="FF0000"/>
                                              </a:solidFill>
                                              <a:latin typeface="Cambria Math"/>
                                            </a:rPr>
                                            <m:t>𝐟</m:t>
                                          </m:r>
                                        </m:e>
                                      </m:d>
                                    </m:e>
                                  </m:d>
                                </m:e>
                                <m:sup>
                                  <m:r>
                                    <a:rPr lang="en-US" b="1" i="0" smtClean="0">
                                      <a:solidFill>
                                        <a:srgbClr val="FF0000"/>
                                      </a:solidFill>
                                      <a:latin typeface="Cambria Math"/>
                                    </a:rPr>
                                    <m:t>𝟐</m:t>
                                  </m:r>
                                </m:sup>
                              </m:sSup>
                            </m:e>
                          </m:acc>
                        </m:num>
                        <m:den>
                          <m:r>
                            <a:rPr lang="en-US" b="1" i="0" smtClean="0">
                              <a:solidFill>
                                <a:srgbClr val="FF0000"/>
                              </a:solidFill>
                              <a:latin typeface="Cambria Math"/>
                            </a:rPr>
                            <m:t>𝐓</m:t>
                          </m:r>
                        </m:den>
                      </m:f>
                    </m:oMath>
                  </m:oMathPara>
                </a14:m>
                <a:endParaRPr lang="en-US" b="1" dirty="0">
                  <a:solidFill>
                    <a:srgbClr val="FF0000"/>
                  </a:solidFill>
                </a:endParaRPr>
              </a:p>
            </p:txBody>
          </p:sp>
        </mc:Choice>
        <mc:Fallback xmlns="">
          <p:sp>
            <p:nvSpPr>
              <p:cNvPr id="71" name="TextBox 70"/>
              <p:cNvSpPr txBox="1">
                <a:spLocks noRot="1" noChangeAspect="1" noMove="1" noResize="1" noEditPoints="1" noAdjustHandles="1" noChangeArrowheads="1" noChangeShapeType="1" noTextEdit="1"/>
              </p:cNvSpPr>
              <p:nvPr/>
            </p:nvSpPr>
            <p:spPr>
              <a:xfrm>
                <a:off x="6722076" y="5432765"/>
                <a:ext cx="1990737" cy="674993"/>
              </a:xfrm>
              <a:prstGeom prst="rect">
                <a:avLst/>
              </a:prstGeom>
              <a:blipFill rotWithShape="1">
                <a:blip r:embed="rId14"/>
                <a:stretch>
                  <a:fillRect/>
                </a:stretch>
              </a:blipFill>
            </p:spPr>
            <p:txBody>
              <a:bodyPr/>
              <a:lstStyle/>
              <a:p>
                <a:r>
                  <a:rPr lang="en-US">
                    <a:noFill/>
                  </a:rPr>
                  <a:t> </a:t>
                </a:r>
              </a:p>
            </p:txBody>
          </p:sp>
        </mc:Fallback>
      </mc:AlternateContent>
    </p:spTree>
  </p:cSld>
  <p:clrMapOvr>
    <a:masterClrMapping/>
  </p:clrMapOvr>
  <p:transition/>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p:cNvGraphicFramePr>
            <a:graphicFrameLocks noChangeAspect="1"/>
          </p:cNvGraphicFramePr>
          <p:nvPr>
            <p:extLst>
              <p:ext uri="{D42A27DB-BD31-4B8C-83A1-F6EECF244321}">
                <p14:modId xmlns:p14="http://schemas.microsoft.com/office/powerpoint/2010/main" val="822325170"/>
              </p:ext>
            </p:extLst>
          </p:nvPr>
        </p:nvGraphicFramePr>
        <p:xfrm>
          <a:off x="1504950" y="2205037"/>
          <a:ext cx="4638675" cy="1604963"/>
        </p:xfrm>
        <a:graphic>
          <a:graphicData uri="http://schemas.openxmlformats.org/presentationml/2006/ole">
            <mc:AlternateContent xmlns:mc="http://schemas.openxmlformats.org/markup-compatibility/2006">
              <mc:Choice xmlns:v="urn:schemas-microsoft-com:vml" Requires="v">
                <p:oleObj spid="_x0000_s81981" name="Visio" r:id="rId3" imgW="2670264" imgH="923400" progId="Visio.Drawing.11">
                  <p:embed/>
                </p:oleObj>
              </mc:Choice>
              <mc:Fallback>
                <p:oleObj name="Visio" r:id="rId3" imgW="2670264" imgH="923400" progId="Visio.Drawing.11">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04950" y="2205037"/>
                        <a:ext cx="4638675" cy="160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 name="Title 1"/>
          <p:cNvSpPr>
            <a:spLocks noGrp="1"/>
          </p:cNvSpPr>
          <p:nvPr>
            <p:ph type="title"/>
          </p:nvPr>
        </p:nvSpPr>
        <p:spPr>
          <a:xfrm>
            <a:off x="457200" y="639762"/>
            <a:ext cx="8229600" cy="655638"/>
          </a:xfrm>
        </p:spPr>
        <p:txBody>
          <a:bodyPr/>
          <a:lstStyle/>
          <a:p>
            <a:r>
              <a:rPr lang="en-US" dirty="0" smtClean="0"/>
              <a:t>Cascaded Systems and Noise Margin</a:t>
            </a:r>
            <a:endParaRPr lang="en-US" dirty="0"/>
          </a:p>
        </p:txBody>
      </p:sp>
      <p:sp>
        <p:nvSpPr>
          <p:cNvPr id="6" name="TextBox 2"/>
          <p:cNvSpPr txBox="1">
            <a:spLocks noChangeArrowheads="1"/>
          </p:cNvSpPr>
          <p:nvPr/>
        </p:nvSpPr>
        <p:spPr bwMode="auto">
          <a:xfrm>
            <a:off x="1295400" y="1295400"/>
            <a:ext cx="70866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But when cascading many blocks, we need to consider many different combination of the arrangement of each block, and the choice is time consuming work. </a:t>
            </a:r>
            <a:endParaRPr lang="en-US" b="1" dirty="0">
              <a:solidFill>
                <a:srgbClr val="000000"/>
              </a:solidFill>
              <a:latin typeface="Franklin Gothic Medium Cond" pitchFamily="34" charset="0"/>
            </a:endParaRPr>
          </a:p>
        </p:txBody>
      </p:sp>
      <p:sp>
        <p:nvSpPr>
          <p:cNvPr id="7" name="TextBox 2"/>
          <p:cNvSpPr txBox="1">
            <a:spLocks noChangeArrowheads="1"/>
          </p:cNvSpPr>
          <p:nvPr/>
        </p:nvSpPr>
        <p:spPr bwMode="auto">
          <a:xfrm>
            <a:off x="1295400" y="3925669"/>
            <a:ext cx="70866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A generalized technique to resolve this issue is to consider “</a:t>
            </a:r>
            <a:r>
              <a:rPr lang="en-US" b="1" dirty="0" smtClean="0">
                <a:solidFill>
                  <a:srgbClr val="FF0000"/>
                </a:solidFill>
                <a:latin typeface="Franklin Gothic Medium Cond" pitchFamily="34" charset="0"/>
              </a:rPr>
              <a:t>noise margin</a:t>
            </a:r>
            <a:r>
              <a:rPr lang="en-US" b="1" dirty="0" smtClean="0">
                <a:solidFill>
                  <a:srgbClr val="000000"/>
                </a:solidFill>
                <a:latin typeface="Franklin Gothic Medium Cond" pitchFamily="34" charset="0"/>
              </a:rPr>
              <a:t>” of  each building block and </a:t>
            </a:r>
            <a:r>
              <a:rPr lang="en-US" b="1" dirty="0" smtClean="0">
                <a:solidFill>
                  <a:srgbClr val="FF0000"/>
                </a:solidFill>
                <a:latin typeface="Franklin Gothic Medium Cond" pitchFamily="34" charset="0"/>
              </a:rPr>
              <a:t>place the block having lower noise margin first </a:t>
            </a:r>
            <a:r>
              <a:rPr lang="en-US" b="1" dirty="0" smtClean="0">
                <a:solidFill>
                  <a:srgbClr val="000000"/>
                </a:solidFill>
                <a:latin typeface="Franklin Gothic Medium Cond" pitchFamily="34" charset="0"/>
              </a:rPr>
              <a:t>in cascading the systems. </a:t>
            </a:r>
            <a:endParaRPr lang="en-US" b="1" dirty="0">
              <a:solidFill>
                <a:srgbClr val="000000"/>
              </a:solidFill>
              <a:latin typeface="Franklin Gothic Medium Cond" pitchFamily="34" charset="0"/>
            </a:endParaRPr>
          </a:p>
        </p:txBody>
      </p:sp>
      <p:sp>
        <p:nvSpPr>
          <p:cNvPr id="8" name="Slide Number Placeholder 7"/>
          <p:cNvSpPr>
            <a:spLocks noGrp="1"/>
          </p:cNvSpPr>
          <p:nvPr>
            <p:ph type="sldNum" sz="quarter" idx="11"/>
          </p:nvPr>
        </p:nvSpPr>
        <p:spPr/>
        <p:txBody>
          <a:bodyPr/>
          <a:lstStyle/>
          <a:p>
            <a:pPr>
              <a:defRPr/>
            </a:pPr>
            <a:fld id="{18299DBC-902B-41D7-A3A4-44EB87A37C73}" type="slidenum">
              <a:rPr lang="en-US" smtClean="0"/>
              <a:pPr>
                <a:defRPr/>
              </a:pPr>
              <a:t>80</a:t>
            </a:fld>
            <a:endParaRPr lang="en-US"/>
          </a:p>
        </p:txBody>
      </p:sp>
    </p:spTree>
    <p:extLst>
      <p:ext uri="{BB962C8B-B14F-4D97-AF65-F5344CB8AC3E}">
        <p14:creationId xmlns:p14="http://schemas.microsoft.com/office/powerpoint/2010/main" val="3804831093"/>
      </p:ext>
    </p:extLst>
  </p:cSld>
  <p:clrMapOvr>
    <a:masterClrMapping/>
  </p:clrMapOvr>
  <p:transition/>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200" y="639762"/>
            <a:ext cx="8229600" cy="655638"/>
          </a:xfrm>
        </p:spPr>
        <p:txBody>
          <a:bodyPr/>
          <a:lstStyle/>
          <a:p>
            <a:r>
              <a:rPr lang="en-US" dirty="0" smtClean="0"/>
              <a:t>Cascaded Systems and Noise Margin</a:t>
            </a:r>
            <a:endParaRPr lang="en-US" dirty="0"/>
          </a:p>
        </p:txBody>
      </p:sp>
      <p:sp>
        <p:nvSpPr>
          <p:cNvPr id="6" name="TextBox 2"/>
          <p:cNvSpPr txBox="1">
            <a:spLocks noChangeArrowheads="1"/>
          </p:cNvSpPr>
          <p:nvPr/>
        </p:nvSpPr>
        <p:spPr bwMode="auto">
          <a:xfrm>
            <a:off x="1295400" y="1295400"/>
            <a:ext cx="70866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What is noise margin (NM) ?</a:t>
            </a:r>
            <a:endParaRPr lang="en-US" b="1" dirty="0">
              <a:solidFill>
                <a:srgbClr val="000000"/>
              </a:solidFill>
              <a:latin typeface="Franklin Gothic Medium Cond" pitchFamily="34" charset="0"/>
            </a:endParaRPr>
          </a:p>
        </p:txBody>
      </p:sp>
      <p:grpSp>
        <p:nvGrpSpPr>
          <p:cNvPr id="106" name="Group 105"/>
          <p:cNvGrpSpPr/>
          <p:nvPr/>
        </p:nvGrpSpPr>
        <p:grpSpPr>
          <a:xfrm>
            <a:off x="609600" y="1905000"/>
            <a:ext cx="4495800" cy="1524000"/>
            <a:chOff x="609600" y="1905000"/>
            <a:chExt cx="4495800" cy="1524000"/>
          </a:xfrm>
        </p:grpSpPr>
        <p:graphicFrame>
          <p:nvGraphicFramePr>
            <p:cNvPr id="2" name="Object 1"/>
            <p:cNvGraphicFramePr>
              <a:graphicFrameLocks noChangeAspect="1"/>
            </p:cNvGraphicFramePr>
            <p:nvPr>
              <p:extLst>
                <p:ext uri="{D42A27DB-BD31-4B8C-83A1-F6EECF244321}">
                  <p14:modId xmlns:p14="http://schemas.microsoft.com/office/powerpoint/2010/main" val="1119871637"/>
                </p:ext>
              </p:extLst>
            </p:nvPr>
          </p:nvGraphicFramePr>
          <p:xfrm>
            <a:off x="609600" y="2209800"/>
            <a:ext cx="1603280" cy="1052512"/>
          </p:xfrm>
          <a:graphic>
            <a:graphicData uri="http://schemas.openxmlformats.org/presentationml/2006/ole">
              <mc:AlternateContent xmlns:mc="http://schemas.openxmlformats.org/markup-compatibility/2006">
                <mc:Choice xmlns:v="urn:schemas-microsoft-com:vml" Requires="v">
                  <p:oleObj spid="_x0000_s83072" name="Visio" r:id="rId3" imgW="1014079" imgH="567540" progId="Visio.Drawing.11">
                    <p:embed/>
                  </p:oleObj>
                </mc:Choice>
                <mc:Fallback>
                  <p:oleObj name="Visio" r:id="rId3" imgW="1014079" imgH="567540" progId="Visio.Drawing.11">
                    <p:embed/>
                    <p:pic>
                      <p:nvPicPr>
                        <p:cNvPr id="0" name=""/>
                        <p:cNvPicPr/>
                        <p:nvPr/>
                      </p:nvPicPr>
                      <p:blipFill>
                        <a:blip r:embed="rId4"/>
                        <a:stretch>
                          <a:fillRect/>
                        </a:stretch>
                      </p:blipFill>
                      <p:spPr>
                        <a:xfrm>
                          <a:off x="609600" y="2209800"/>
                          <a:ext cx="1603280" cy="1052512"/>
                        </a:xfrm>
                        <a:prstGeom prst="rect">
                          <a:avLst/>
                        </a:prstGeom>
                      </p:spPr>
                    </p:pic>
                  </p:oleObj>
                </mc:Fallback>
              </mc:AlternateContent>
            </a:graphicData>
          </a:graphic>
        </p:graphicFrame>
        <p:cxnSp>
          <p:nvCxnSpPr>
            <p:cNvPr id="9" name="Straight Arrow Connector 8"/>
            <p:cNvCxnSpPr/>
            <p:nvPr/>
          </p:nvCxnSpPr>
          <p:spPr>
            <a:xfrm flipV="1">
              <a:off x="3048000" y="2209800"/>
              <a:ext cx="0" cy="10668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3048000" y="3276600"/>
              <a:ext cx="15240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2" name="Freeform 11"/>
            <p:cNvSpPr/>
            <p:nvPr/>
          </p:nvSpPr>
          <p:spPr>
            <a:xfrm>
              <a:off x="2967681" y="2676382"/>
              <a:ext cx="1548714" cy="66818"/>
            </a:xfrm>
            <a:custGeom>
              <a:avLst/>
              <a:gdLst>
                <a:gd name="connsiteX0" fmla="*/ 0 w 1548714"/>
                <a:gd name="connsiteY0" fmla="*/ 9153 h 66818"/>
                <a:gd name="connsiteX1" fmla="*/ 41189 w 1548714"/>
                <a:gd name="connsiteY1" fmla="*/ 915 h 66818"/>
                <a:gd name="connsiteX2" fmla="*/ 82378 w 1548714"/>
                <a:gd name="connsiteY2" fmla="*/ 17391 h 66818"/>
                <a:gd name="connsiteX3" fmla="*/ 107092 w 1548714"/>
                <a:gd name="connsiteY3" fmla="*/ 915 h 66818"/>
                <a:gd name="connsiteX4" fmla="*/ 148281 w 1548714"/>
                <a:gd name="connsiteY4" fmla="*/ 33866 h 66818"/>
                <a:gd name="connsiteX5" fmla="*/ 172995 w 1548714"/>
                <a:gd name="connsiteY5" fmla="*/ 50342 h 66818"/>
                <a:gd name="connsiteX6" fmla="*/ 205946 w 1548714"/>
                <a:gd name="connsiteY6" fmla="*/ 33866 h 66818"/>
                <a:gd name="connsiteX7" fmla="*/ 230660 w 1548714"/>
                <a:gd name="connsiteY7" fmla="*/ 17391 h 66818"/>
                <a:gd name="connsiteX8" fmla="*/ 255373 w 1548714"/>
                <a:gd name="connsiteY8" fmla="*/ 25628 h 66818"/>
                <a:gd name="connsiteX9" fmla="*/ 280087 w 1548714"/>
                <a:gd name="connsiteY9" fmla="*/ 42104 h 66818"/>
                <a:gd name="connsiteX10" fmla="*/ 296562 w 1548714"/>
                <a:gd name="connsiteY10" fmla="*/ 17391 h 66818"/>
                <a:gd name="connsiteX11" fmla="*/ 321276 w 1548714"/>
                <a:gd name="connsiteY11" fmla="*/ 9153 h 66818"/>
                <a:gd name="connsiteX12" fmla="*/ 387178 w 1548714"/>
                <a:gd name="connsiteY12" fmla="*/ 25628 h 66818"/>
                <a:gd name="connsiteX13" fmla="*/ 420130 w 1548714"/>
                <a:gd name="connsiteY13" fmla="*/ 33866 h 66818"/>
                <a:gd name="connsiteX14" fmla="*/ 428368 w 1548714"/>
                <a:gd name="connsiteY14" fmla="*/ 9153 h 66818"/>
                <a:gd name="connsiteX15" fmla="*/ 453081 w 1548714"/>
                <a:gd name="connsiteY15" fmla="*/ 25628 h 66818"/>
                <a:gd name="connsiteX16" fmla="*/ 477795 w 1548714"/>
                <a:gd name="connsiteY16" fmla="*/ 33866 h 66818"/>
                <a:gd name="connsiteX17" fmla="*/ 502508 w 1548714"/>
                <a:gd name="connsiteY17" fmla="*/ 50342 h 66818"/>
                <a:gd name="connsiteX18" fmla="*/ 543697 w 1548714"/>
                <a:gd name="connsiteY18" fmla="*/ 66818 h 66818"/>
                <a:gd name="connsiteX19" fmla="*/ 593124 w 1548714"/>
                <a:gd name="connsiteY19" fmla="*/ 58580 h 66818"/>
                <a:gd name="connsiteX20" fmla="*/ 617838 w 1548714"/>
                <a:gd name="connsiteY20" fmla="*/ 42104 h 66818"/>
                <a:gd name="connsiteX21" fmla="*/ 675503 w 1548714"/>
                <a:gd name="connsiteY21" fmla="*/ 17391 h 66818"/>
                <a:gd name="connsiteX22" fmla="*/ 708454 w 1548714"/>
                <a:gd name="connsiteY22" fmla="*/ 25628 h 66818"/>
                <a:gd name="connsiteX23" fmla="*/ 733168 w 1548714"/>
                <a:gd name="connsiteY23" fmla="*/ 33866 h 66818"/>
                <a:gd name="connsiteX24" fmla="*/ 757881 w 1548714"/>
                <a:gd name="connsiteY24" fmla="*/ 25628 h 66818"/>
                <a:gd name="connsiteX25" fmla="*/ 782595 w 1548714"/>
                <a:gd name="connsiteY25" fmla="*/ 33866 h 66818"/>
                <a:gd name="connsiteX26" fmla="*/ 807308 w 1548714"/>
                <a:gd name="connsiteY26" fmla="*/ 25628 h 66818"/>
                <a:gd name="connsiteX27" fmla="*/ 848497 w 1548714"/>
                <a:gd name="connsiteY27" fmla="*/ 17391 h 66818"/>
                <a:gd name="connsiteX28" fmla="*/ 889687 w 1548714"/>
                <a:gd name="connsiteY28" fmla="*/ 25628 h 66818"/>
                <a:gd name="connsiteX29" fmla="*/ 914400 w 1548714"/>
                <a:gd name="connsiteY29" fmla="*/ 42104 h 66818"/>
                <a:gd name="connsiteX30" fmla="*/ 980303 w 1548714"/>
                <a:gd name="connsiteY30" fmla="*/ 50342 h 66818"/>
                <a:gd name="connsiteX31" fmla="*/ 1005016 w 1548714"/>
                <a:gd name="connsiteY31" fmla="*/ 33866 h 66818"/>
                <a:gd name="connsiteX32" fmla="*/ 1054443 w 1548714"/>
                <a:gd name="connsiteY32" fmla="*/ 50342 h 66818"/>
                <a:gd name="connsiteX33" fmla="*/ 1103870 w 1548714"/>
                <a:gd name="connsiteY33" fmla="*/ 25628 h 66818"/>
                <a:gd name="connsiteX34" fmla="*/ 1145060 w 1548714"/>
                <a:gd name="connsiteY34" fmla="*/ 33866 h 66818"/>
                <a:gd name="connsiteX35" fmla="*/ 1169773 w 1548714"/>
                <a:gd name="connsiteY35" fmla="*/ 50342 h 66818"/>
                <a:gd name="connsiteX36" fmla="*/ 1268627 w 1548714"/>
                <a:gd name="connsiteY36" fmla="*/ 25628 h 66818"/>
                <a:gd name="connsiteX37" fmla="*/ 1351005 w 1548714"/>
                <a:gd name="connsiteY37" fmla="*/ 17391 h 66818"/>
                <a:gd name="connsiteX38" fmla="*/ 1433384 w 1548714"/>
                <a:gd name="connsiteY38" fmla="*/ 42104 h 66818"/>
                <a:gd name="connsiteX39" fmla="*/ 1482811 w 1548714"/>
                <a:gd name="connsiteY39" fmla="*/ 25628 h 66818"/>
                <a:gd name="connsiteX40" fmla="*/ 1548714 w 1548714"/>
                <a:gd name="connsiteY40" fmla="*/ 25628 h 66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548714" h="66818">
                  <a:moveTo>
                    <a:pt x="0" y="9153"/>
                  </a:moveTo>
                  <a:cubicBezTo>
                    <a:pt x="13730" y="6407"/>
                    <a:pt x="27726" y="-2931"/>
                    <a:pt x="41189" y="915"/>
                  </a:cubicBezTo>
                  <a:cubicBezTo>
                    <a:pt x="104249" y="18931"/>
                    <a:pt x="11641" y="40968"/>
                    <a:pt x="82378" y="17391"/>
                  </a:cubicBezTo>
                  <a:cubicBezTo>
                    <a:pt x="90616" y="11899"/>
                    <a:pt x="97326" y="2543"/>
                    <a:pt x="107092" y="915"/>
                  </a:cubicBezTo>
                  <a:cubicBezTo>
                    <a:pt x="134583" y="-3667"/>
                    <a:pt x="134530" y="20115"/>
                    <a:pt x="148281" y="33866"/>
                  </a:cubicBezTo>
                  <a:cubicBezTo>
                    <a:pt x="155282" y="40867"/>
                    <a:pt x="164757" y="44850"/>
                    <a:pt x="172995" y="50342"/>
                  </a:cubicBezTo>
                  <a:cubicBezTo>
                    <a:pt x="189794" y="-55"/>
                    <a:pt x="167180" y="40326"/>
                    <a:pt x="205946" y="33866"/>
                  </a:cubicBezTo>
                  <a:cubicBezTo>
                    <a:pt x="215712" y="32239"/>
                    <a:pt x="222422" y="22883"/>
                    <a:pt x="230660" y="17391"/>
                  </a:cubicBezTo>
                  <a:cubicBezTo>
                    <a:pt x="238898" y="20137"/>
                    <a:pt x="247606" y="21745"/>
                    <a:pt x="255373" y="25628"/>
                  </a:cubicBezTo>
                  <a:cubicBezTo>
                    <a:pt x="264229" y="30056"/>
                    <a:pt x="270378" y="44046"/>
                    <a:pt x="280087" y="42104"/>
                  </a:cubicBezTo>
                  <a:cubicBezTo>
                    <a:pt x="289795" y="40163"/>
                    <a:pt x="288831" y="23576"/>
                    <a:pt x="296562" y="17391"/>
                  </a:cubicBezTo>
                  <a:cubicBezTo>
                    <a:pt x="303343" y="11966"/>
                    <a:pt x="313038" y="11899"/>
                    <a:pt x="321276" y="9153"/>
                  </a:cubicBezTo>
                  <a:cubicBezTo>
                    <a:pt x="343243" y="14645"/>
                    <a:pt x="367384" y="14631"/>
                    <a:pt x="387178" y="25628"/>
                  </a:cubicBezTo>
                  <a:cubicBezTo>
                    <a:pt x="421285" y="44576"/>
                    <a:pt x="362266" y="72442"/>
                    <a:pt x="420130" y="33866"/>
                  </a:cubicBezTo>
                  <a:cubicBezTo>
                    <a:pt x="422876" y="25628"/>
                    <a:pt x="419944" y="11259"/>
                    <a:pt x="428368" y="9153"/>
                  </a:cubicBezTo>
                  <a:cubicBezTo>
                    <a:pt x="437973" y="6752"/>
                    <a:pt x="444226" y="21200"/>
                    <a:pt x="453081" y="25628"/>
                  </a:cubicBezTo>
                  <a:cubicBezTo>
                    <a:pt x="460848" y="29511"/>
                    <a:pt x="469557" y="31120"/>
                    <a:pt x="477795" y="33866"/>
                  </a:cubicBezTo>
                  <a:cubicBezTo>
                    <a:pt x="486033" y="39358"/>
                    <a:pt x="492742" y="48714"/>
                    <a:pt x="502508" y="50342"/>
                  </a:cubicBezTo>
                  <a:cubicBezTo>
                    <a:pt x="549404" y="58158"/>
                    <a:pt x="507824" y="13005"/>
                    <a:pt x="543697" y="66818"/>
                  </a:cubicBezTo>
                  <a:cubicBezTo>
                    <a:pt x="614525" y="19599"/>
                    <a:pt x="524911" y="69949"/>
                    <a:pt x="593124" y="58580"/>
                  </a:cubicBezTo>
                  <a:cubicBezTo>
                    <a:pt x="602890" y="56952"/>
                    <a:pt x="609242" y="47016"/>
                    <a:pt x="617838" y="42104"/>
                  </a:cubicBezTo>
                  <a:cubicBezTo>
                    <a:pt x="646344" y="25815"/>
                    <a:pt x="647774" y="26633"/>
                    <a:pt x="675503" y="17391"/>
                  </a:cubicBezTo>
                  <a:cubicBezTo>
                    <a:pt x="686487" y="20137"/>
                    <a:pt x="697568" y="22518"/>
                    <a:pt x="708454" y="25628"/>
                  </a:cubicBezTo>
                  <a:cubicBezTo>
                    <a:pt x="716804" y="28013"/>
                    <a:pt x="724484" y="33866"/>
                    <a:pt x="733168" y="33866"/>
                  </a:cubicBezTo>
                  <a:cubicBezTo>
                    <a:pt x="741851" y="33866"/>
                    <a:pt x="749643" y="28374"/>
                    <a:pt x="757881" y="25628"/>
                  </a:cubicBezTo>
                  <a:cubicBezTo>
                    <a:pt x="766119" y="28374"/>
                    <a:pt x="773911" y="33866"/>
                    <a:pt x="782595" y="33866"/>
                  </a:cubicBezTo>
                  <a:cubicBezTo>
                    <a:pt x="791278" y="33866"/>
                    <a:pt x="798884" y="27734"/>
                    <a:pt x="807308" y="25628"/>
                  </a:cubicBezTo>
                  <a:cubicBezTo>
                    <a:pt x="820891" y="22232"/>
                    <a:pt x="834767" y="20137"/>
                    <a:pt x="848497" y="17391"/>
                  </a:cubicBezTo>
                  <a:cubicBezTo>
                    <a:pt x="885111" y="72309"/>
                    <a:pt x="842089" y="25628"/>
                    <a:pt x="889687" y="25628"/>
                  </a:cubicBezTo>
                  <a:cubicBezTo>
                    <a:pt x="899588" y="25628"/>
                    <a:pt x="906162" y="36612"/>
                    <a:pt x="914400" y="42104"/>
                  </a:cubicBezTo>
                  <a:cubicBezTo>
                    <a:pt x="973220" y="22497"/>
                    <a:pt x="954194" y="11178"/>
                    <a:pt x="980303" y="50342"/>
                  </a:cubicBezTo>
                  <a:cubicBezTo>
                    <a:pt x="988541" y="44850"/>
                    <a:pt x="995115" y="33866"/>
                    <a:pt x="1005016" y="33866"/>
                  </a:cubicBezTo>
                  <a:cubicBezTo>
                    <a:pt x="1022383" y="33866"/>
                    <a:pt x="1054443" y="50342"/>
                    <a:pt x="1054443" y="50342"/>
                  </a:cubicBezTo>
                  <a:cubicBezTo>
                    <a:pt x="1066937" y="42013"/>
                    <a:pt x="1086818" y="25628"/>
                    <a:pt x="1103870" y="25628"/>
                  </a:cubicBezTo>
                  <a:cubicBezTo>
                    <a:pt x="1117872" y="25628"/>
                    <a:pt x="1131330" y="31120"/>
                    <a:pt x="1145060" y="33866"/>
                  </a:cubicBezTo>
                  <a:cubicBezTo>
                    <a:pt x="1153298" y="39358"/>
                    <a:pt x="1159933" y="49249"/>
                    <a:pt x="1169773" y="50342"/>
                  </a:cubicBezTo>
                  <a:cubicBezTo>
                    <a:pt x="1218142" y="55717"/>
                    <a:pt x="1222265" y="30264"/>
                    <a:pt x="1268627" y="25628"/>
                  </a:cubicBezTo>
                  <a:lnTo>
                    <a:pt x="1351005" y="17391"/>
                  </a:lnTo>
                  <a:cubicBezTo>
                    <a:pt x="1379504" y="31640"/>
                    <a:pt x="1398220" y="45034"/>
                    <a:pt x="1433384" y="42104"/>
                  </a:cubicBezTo>
                  <a:cubicBezTo>
                    <a:pt x="1450691" y="40662"/>
                    <a:pt x="1465444" y="25628"/>
                    <a:pt x="1482811" y="25628"/>
                  </a:cubicBezTo>
                  <a:lnTo>
                    <a:pt x="1548714" y="25628"/>
                  </a:lnTo>
                </a:path>
              </a:pathLst>
            </a:cu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2"/>
            <p:cNvSpPr/>
            <p:nvPr/>
          </p:nvSpPr>
          <p:spPr>
            <a:xfrm>
              <a:off x="2947086" y="3057382"/>
              <a:ext cx="1548714" cy="66818"/>
            </a:xfrm>
            <a:custGeom>
              <a:avLst/>
              <a:gdLst>
                <a:gd name="connsiteX0" fmla="*/ 0 w 1548714"/>
                <a:gd name="connsiteY0" fmla="*/ 9153 h 66818"/>
                <a:gd name="connsiteX1" fmla="*/ 41189 w 1548714"/>
                <a:gd name="connsiteY1" fmla="*/ 915 h 66818"/>
                <a:gd name="connsiteX2" fmla="*/ 82378 w 1548714"/>
                <a:gd name="connsiteY2" fmla="*/ 17391 h 66818"/>
                <a:gd name="connsiteX3" fmla="*/ 107092 w 1548714"/>
                <a:gd name="connsiteY3" fmla="*/ 915 h 66818"/>
                <a:gd name="connsiteX4" fmla="*/ 148281 w 1548714"/>
                <a:gd name="connsiteY4" fmla="*/ 33866 h 66818"/>
                <a:gd name="connsiteX5" fmla="*/ 172995 w 1548714"/>
                <a:gd name="connsiteY5" fmla="*/ 50342 h 66818"/>
                <a:gd name="connsiteX6" fmla="*/ 205946 w 1548714"/>
                <a:gd name="connsiteY6" fmla="*/ 33866 h 66818"/>
                <a:gd name="connsiteX7" fmla="*/ 230660 w 1548714"/>
                <a:gd name="connsiteY7" fmla="*/ 17391 h 66818"/>
                <a:gd name="connsiteX8" fmla="*/ 255373 w 1548714"/>
                <a:gd name="connsiteY8" fmla="*/ 25628 h 66818"/>
                <a:gd name="connsiteX9" fmla="*/ 280087 w 1548714"/>
                <a:gd name="connsiteY9" fmla="*/ 42104 h 66818"/>
                <a:gd name="connsiteX10" fmla="*/ 296562 w 1548714"/>
                <a:gd name="connsiteY10" fmla="*/ 17391 h 66818"/>
                <a:gd name="connsiteX11" fmla="*/ 321276 w 1548714"/>
                <a:gd name="connsiteY11" fmla="*/ 9153 h 66818"/>
                <a:gd name="connsiteX12" fmla="*/ 387178 w 1548714"/>
                <a:gd name="connsiteY12" fmla="*/ 25628 h 66818"/>
                <a:gd name="connsiteX13" fmla="*/ 420130 w 1548714"/>
                <a:gd name="connsiteY13" fmla="*/ 33866 h 66818"/>
                <a:gd name="connsiteX14" fmla="*/ 428368 w 1548714"/>
                <a:gd name="connsiteY14" fmla="*/ 9153 h 66818"/>
                <a:gd name="connsiteX15" fmla="*/ 453081 w 1548714"/>
                <a:gd name="connsiteY15" fmla="*/ 25628 h 66818"/>
                <a:gd name="connsiteX16" fmla="*/ 477795 w 1548714"/>
                <a:gd name="connsiteY16" fmla="*/ 33866 h 66818"/>
                <a:gd name="connsiteX17" fmla="*/ 502508 w 1548714"/>
                <a:gd name="connsiteY17" fmla="*/ 50342 h 66818"/>
                <a:gd name="connsiteX18" fmla="*/ 543697 w 1548714"/>
                <a:gd name="connsiteY18" fmla="*/ 66818 h 66818"/>
                <a:gd name="connsiteX19" fmla="*/ 593124 w 1548714"/>
                <a:gd name="connsiteY19" fmla="*/ 58580 h 66818"/>
                <a:gd name="connsiteX20" fmla="*/ 617838 w 1548714"/>
                <a:gd name="connsiteY20" fmla="*/ 42104 h 66818"/>
                <a:gd name="connsiteX21" fmla="*/ 675503 w 1548714"/>
                <a:gd name="connsiteY21" fmla="*/ 17391 h 66818"/>
                <a:gd name="connsiteX22" fmla="*/ 708454 w 1548714"/>
                <a:gd name="connsiteY22" fmla="*/ 25628 h 66818"/>
                <a:gd name="connsiteX23" fmla="*/ 733168 w 1548714"/>
                <a:gd name="connsiteY23" fmla="*/ 33866 h 66818"/>
                <a:gd name="connsiteX24" fmla="*/ 757881 w 1548714"/>
                <a:gd name="connsiteY24" fmla="*/ 25628 h 66818"/>
                <a:gd name="connsiteX25" fmla="*/ 782595 w 1548714"/>
                <a:gd name="connsiteY25" fmla="*/ 33866 h 66818"/>
                <a:gd name="connsiteX26" fmla="*/ 807308 w 1548714"/>
                <a:gd name="connsiteY26" fmla="*/ 25628 h 66818"/>
                <a:gd name="connsiteX27" fmla="*/ 848497 w 1548714"/>
                <a:gd name="connsiteY27" fmla="*/ 17391 h 66818"/>
                <a:gd name="connsiteX28" fmla="*/ 889687 w 1548714"/>
                <a:gd name="connsiteY28" fmla="*/ 25628 h 66818"/>
                <a:gd name="connsiteX29" fmla="*/ 914400 w 1548714"/>
                <a:gd name="connsiteY29" fmla="*/ 42104 h 66818"/>
                <a:gd name="connsiteX30" fmla="*/ 980303 w 1548714"/>
                <a:gd name="connsiteY30" fmla="*/ 50342 h 66818"/>
                <a:gd name="connsiteX31" fmla="*/ 1005016 w 1548714"/>
                <a:gd name="connsiteY31" fmla="*/ 33866 h 66818"/>
                <a:gd name="connsiteX32" fmla="*/ 1054443 w 1548714"/>
                <a:gd name="connsiteY32" fmla="*/ 50342 h 66818"/>
                <a:gd name="connsiteX33" fmla="*/ 1103870 w 1548714"/>
                <a:gd name="connsiteY33" fmla="*/ 25628 h 66818"/>
                <a:gd name="connsiteX34" fmla="*/ 1145060 w 1548714"/>
                <a:gd name="connsiteY34" fmla="*/ 33866 h 66818"/>
                <a:gd name="connsiteX35" fmla="*/ 1169773 w 1548714"/>
                <a:gd name="connsiteY35" fmla="*/ 50342 h 66818"/>
                <a:gd name="connsiteX36" fmla="*/ 1268627 w 1548714"/>
                <a:gd name="connsiteY36" fmla="*/ 25628 h 66818"/>
                <a:gd name="connsiteX37" fmla="*/ 1351005 w 1548714"/>
                <a:gd name="connsiteY37" fmla="*/ 17391 h 66818"/>
                <a:gd name="connsiteX38" fmla="*/ 1433384 w 1548714"/>
                <a:gd name="connsiteY38" fmla="*/ 42104 h 66818"/>
                <a:gd name="connsiteX39" fmla="*/ 1482811 w 1548714"/>
                <a:gd name="connsiteY39" fmla="*/ 25628 h 66818"/>
                <a:gd name="connsiteX40" fmla="*/ 1548714 w 1548714"/>
                <a:gd name="connsiteY40" fmla="*/ 25628 h 66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548714" h="66818">
                  <a:moveTo>
                    <a:pt x="0" y="9153"/>
                  </a:moveTo>
                  <a:cubicBezTo>
                    <a:pt x="13730" y="6407"/>
                    <a:pt x="27726" y="-2931"/>
                    <a:pt x="41189" y="915"/>
                  </a:cubicBezTo>
                  <a:cubicBezTo>
                    <a:pt x="104249" y="18931"/>
                    <a:pt x="11641" y="40968"/>
                    <a:pt x="82378" y="17391"/>
                  </a:cubicBezTo>
                  <a:cubicBezTo>
                    <a:pt x="90616" y="11899"/>
                    <a:pt x="97326" y="2543"/>
                    <a:pt x="107092" y="915"/>
                  </a:cubicBezTo>
                  <a:cubicBezTo>
                    <a:pt x="134583" y="-3667"/>
                    <a:pt x="134530" y="20115"/>
                    <a:pt x="148281" y="33866"/>
                  </a:cubicBezTo>
                  <a:cubicBezTo>
                    <a:pt x="155282" y="40867"/>
                    <a:pt x="164757" y="44850"/>
                    <a:pt x="172995" y="50342"/>
                  </a:cubicBezTo>
                  <a:cubicBezTo>
                    <a:pt x="189794" y="-55"/>
                    <a:pt x="167180" y="40326"/>
                    <a:pt x="205946" y="33866"/>
                  </a:cubicBezTo>
                  <a:cubicBezTo>
                    <a:pt x="215712" y="32239"/>
                    <a:pt x="222422" y="22883"/>
                    <a:pt x="230660" y="17391"/>
                  </a:cubicBezTo>
                  <a:cubicBezTo>
                    <a:pt x="238898" y="20137"/>
                    <a:pt x="247606" y="21745"/>
                    <a:pt x="255373" y="25628"/>
                  </a:cubicBezTo>
                  <a:cubicBezTo>
                    <a:pt x="264229" y="30056"/>
                    <a:pt x="270378" y="44046"/>
                    <a:pt x="280087" y="42104"/>
                  </a:cubicBezTo>
                  <a:cubicBezTo>
                    <a:pt x="289795" y="40163"/>
                    <a:pt x="288831" y="23576"/>
                    <a:pt x="296562" y="17391"/>
                  </a:cubicBezTo>
                  <a:cubicBezTo>
                    <a:pt x="303343" y="11966"/>
                    <a:pt x="313038" y="11899"/>
                    <a:pt x="321276" y="9153"/>
                  </a:cubicBezTo>
                  <a:cubicBezTo>
                    <a:pt x="343243" y="14645"/>
                    <a:pt x="367384" y="14631"/>
                    <a:pt x="387178" y="25628"/>
                  </a:cubicBezTo>
                  <a:cubicBezTo>
                    <a:pt x="421285" y="44576"/>
                    <a:pt x="362266" y="72442"/>
                    <a:pt x="420130" y="33866"/>
                  </a:cubicBezTo>
                  <a:cubicBezTo>
                    <a:pt x="422876" y="25628"/>
                    <a:pt x="419944" y="11259"/>
                    <a:pt x="428368" y="9153"/>
                  </a:cubicBezTo>
                  <a:cubicBezTo>
                    <a:pt x="437973" y="6752"/>
                    <a:pt x="444226" y="21200"/>
                    <a:pt x="453081" y="25628"/>
                  </a:cubicBezTo>
                  <a:cubicBezTo>
                    <a:pt x="460848" y="29511"/>
                    <a:pt x="469557" y="31120"/>
                    <a:pt x="477795" y="33866"/>
                  </a:cubicBezTo>
                  <a:cubicBezTo>
                    <a:pt x="486033" y="39358"/>
                    <a:pt x="492742" y="48714"/>
                    <a:pt x="502508" y="50342"/>
                  </a:cubicBezTo>
                  <a:cubicBezTo>
                    <a:pt x="549404" y="58158"/>
                    <a:pt x="507824" y="13005"/>
                    <a:pt x="543697" y="66818"/>
                  </a:cubicBezTo>
                  <a:cubicBezTo>
                    <a:pt x="614525" y="19599"/>
                    <a:pt x="524911" y="69949"/>
                    <a:pt x="593124" y="58580"/>
                  </a:cubicBezTo>
                  <a:cubicBezTo>
                    <a:pt x="602890" y="56952"/>
                    <a:pt x="609242" y="47016"/>
                    <a:pt x="617838" y="42104"/>
                  </a:cubicBezTo>
                  <a:cubicBezTo>
                    <a:pt x="646344" y="25815"/>
                    <a:pt x="647774" y="26633"/>
                    <a:pt x="675503" y="17391"/>
                  </a:cubicBezTo>
                  <a:cubicBezTo>
                    <a:pt x="686487" y="20137"/>
                    <a:pt x="697568" y="22518"/>
                    <a:pt x="708454" y="25628"/>
                  </a:cubicBezTo>
                  <a:cubicBezTo>
                    <a:pt x="716804" y="28013"/>
                    <a:pt x="724484" y="33866"/>
                    <a:pt x="733168" y="33866"/>
                  </a:cubicBezTo>
                  <a:cubicBezTo>
                    <a:pt x="741851" y="33866"/>
                    <a:pt x="749643" y="28374"/>
                    <a:pt x="757881" y="25628"/>
                  </a:cubicBezTo>
                  <a:cubicBezTo>
                    <a:pt x="766119" y="28374"/>
                    <a:pt x="773911" y="33866"/>
                    <a:pt x="782595" y="33866"/>
                  </a:cubicBezTo>
                  <a:cubicBezTo>
                    <a:pt x="791278" y="33866"/>
                    <a:pt x="798884" y="27734"/>
                    <a:pt x="807308" y="25628"/>
                  </a:cubicBezTo>
                  <a:cubicBezTo>
                    <a:pt x="820891" y="22232"/>
                    <a:pt x="834767" y="20137"/>
                    <a:pt x="848497" y="17391"/>
                  </a:cubicBezTo>
                  <a:cubicBezTo>
                    <a:pt x="885111" y="72309"/>
                    <a:pt x="842089" y="25628"/>
                    <a:pt x="889687" y="25628"/>
                  </a:cubicBezTo>
                  <a:cubicBezTo>
                    <a:pt x="899588" y="25628"/>
                    <a:pt x="906162" y="36612"/>
                    <a:pt x="914400" y="42104"/>
                  </a:cubicBezTo>
                  <a:cubicBezTo>
                    <a:pt x="973220" y="22497"/>
                    <a:pt x="954194" y="11178"/>
                    <a:pt x="980303" y="50342"/>
                  </a:cubicBezTo>
                  <a:cubicBezTo>
                    <a:pt x="988541" y="44850"/>
                    <a:pt x="995115" y="33866"/>
                    <a:pt x="1005016" y="33866"/>
                  </a:cubicBezTo>
                  <a:cubicBezTo>
                    <a:pt x="1022383" y="33866"/>
                    <a:pt x="1054443" y="50342"/>
                    <a:pt x="1054443" y="50342"/>
                  </a:cubicBezTo>
                  <a:cubicBezTo>
                    <a:pt x="1066937" y="42013"/>
                    <a:pt x="1086818" y="25628"/>
                    <a:pt x="1103870" y="25628"/>
                  </a:cubicBezTo>
                  <a:cubicBezTo>
                    <a:pt x="1117872" y="25628"/>
                    <a:pt x="1131330" y="31120"/>
                    <a:pt x="1145060" y="33866"/>
                  </a:cubicBezTo>
                  <a:cubicBezTo>
                    <a:pt x="1153298" y="39358"/>
                    <a:pt x="1159933" y="49249"/>
                    <a:pt x="1169773" y="50342"/>
                  </a:cubicBezTo>
                  <a:cubicBezTo>
                    <a:pt x="1218142" y="55717"/>
                    <a:pt x="1222265" y="30264"/>
                    <a:pt x="1268627" y="25628"/>
                  </a:cubicBezTo>
                  <a:lnTo>
                    <a:pt x="1351005" y="17391"/>
                  </a:lnTo>
                  <a:cubicBezTo>
                    <a:pt x="1379504" y="31640"/>
                    <a:pt x="1398220" y="45034"/>
                    <a:pt x="1433384" y="42104"/>
                  </a:cubicBezTo>
                  <a:cubicBezTo>
                    <a:pt x="1450691" y="40662"/>
                    <a:pt x="1465444" y="25628"/>
                    <a:pt x="1482811" y="25628"/>
                  </a:cubicBezTo>
                  <a:lnTo>
                    <a:pt x="1548714" y="25628"/>
                  </a:lnTo>
                </a:path>
              </a:pathLst>
            </a:cu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2"/>
            <p:cNvSpPr txBox="1">
              <a:spLocks noChangeArrowheads="1"/>
            </p:cNvSpPr>
            <p:nvPr/>
          </p:nvSpPr>
          <p:spPr bwMode="auto">
            <a:xfrm>
              <a:off x="2438400" y="1905000"/>
              <a:ext cx="18288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Noise power </a:t>
              </a:r>
              <a:endParaRPr lang="en-US" b="1" dirty="0">
                <a:latin typeface="Franklin Gothic Medium Cond" pitchFamily="34" charset="0"/>
              </a:endParaRPr>
            </a:p>
          </p:txBody>
        </p:sp>
        <p:sp>
          <p:nvSpPr>
            <p:cNvPr id="16" name="TextBox 2"/>
            <p:cNvSpPr txBox="1">
              <a:spLocks noChangeArrowheads="1"/>
            </p:cNvSpPr>
            <p:nvPr/>
          </p:nvSpPr>
          <p:spPr bwMode="auto">
            <a:xfrm>
              <a:off x="4495800" y="3059668"/>
              <a:ext cx="6096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err="1" smtClean="0">
                  <a:latin typeface="Franklin Gothic Medium Cond" pitchFamily="34" charset="0"/>
                </a:rPr>
                <a:t>Freq</a:t>
              </a:r>
              <a:endParaRPr lang="en-US" b="1" dirty="0" smtClean="0">
                <a:latin typeface="Franklin Gothic Medium Cond" pitchFamily="34" charset="0"/>
              </a:endParaRPr>
            </a:p>
          </p:txBody>
        </p:sp>
        <p:sp>
          <p:nvSpPr>
            <p:cNvPr id="50" name="TextBox 2"/>
            <p:cNvSpPr txBox="1">
              <a:spLocks noChangeArrowheads="1"/>
            </p:cNvSpPr>
            <p:nvPr/>
          </p:nvSpPr>
          <p:spPr bwMode="auto">
            <a:xfrm>
              <a:off x="2646218" y="2831068"/>
              <a:ext cx="40178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N</a:t>
              </a:r>
              <a:r>
                <a:rPr lang="en-US" b="1" baseline="-25000" dirty="0" smtClean="0">
                  <a:latin typeface="Franklin Gothic Medium Cond" pitchFamily="34" charset="0"/>
                </a:rPr>
                <a:t>i</a:t>
              </a:r>
              <a:endParaRPr lang="en-US" b="1" baseline="-25000" dirty="0">
                <a:latin typeface="Franklin Gothic Medium Cond" pitchFamily="34" charset="0"/>
              </a:endParaRPr>
            </a:p>
          </p:txBody>
        </p:sp>
        <p:sp>
          <p:nvSpPr>
            <p:cNvPr id="51" name="TextBox 2"/>
            <p:cNvSpPr txBox="1">
              <a:spLocks noChangeArrowheads="1"/>
            </p:cNvSpPr>
            <p:nvPr/>
          </p:nvSpPr>
          <p:spPr bwMode="auto">
            <a:xfrm>
              <a:off x="2646218" y="2438400"/>
              <a:ext cx="40178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N</a:t>
              </a:r>
              <a:r>
                <a:rPr lang="en-US" b="1" baseline="-25000" dirty="0" smtClean="0">
                  <a:latin typeface="Franklin Gothic Medium Cond" pitchFamily="34" charset="0"/>
                </a:rPr>
                <a:t>o</a:t>
              </a:r>
              <a:endParaRPr lang="en-US" b="1" baseline="-25000" dirty="0">
                <a:latin typeface="Franklin Gothic Medium Cond" pitchFamily="34" charset="0"/>
              </a:endParaRPr>
            </a:p>
          </p:txBody>
        </p:sp>
        <p:cxnSp>
          <p:nvCxnSpPr>
            <p:cNvPr id="53" name="Straight Arrow Connector 52"/>
            <p:cNvCxnSpPr/>
            <p:nvPr/>
          </p:nvCxnSpPr>
          <p:spPr>
            <a:xfrm>
              <a:off x="3657600" y="2698393"/>
              <a:ext cx="0" cy="376379"/>
            </a:xfrm>
            <a:prstGeom prst="straightConnector1">
              <a:avLst/>
            </a:prstGeom>
            <a:ln w="28575">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54" name="TextBox 2"/>
            <p:cNvSpPr txBox="1">
              <a:spLocks noChangeArrowheads="1"/>
            </p:cNvSpPr>
            <p:nvPr/>
          </p:nvSpPr>
          <p:spPr bwMode="auto">
            <a:xfrm>
              <a:off x="3638333" y="2691714"/>
              <a:ext cx="59173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Symbol" pitchFamily="18" charset="2"/>
                </a:rPr>
                <a:t>D</a:t>
              </a:r>
              <a:r>
                <a:rPr lang="en-US" b="1" baseline="-25000" dirty="0" smtClean="0">
                  <a:latin typeface="Franklin Gothic Medium Cond" pitchFamily="34" charset="0"/>
                </a:rPr>
                <a:t>1</a:t>
              </a:r>
              <a:endParaRPr lang="en-US" b="1" baseline="-25000" dirty="0">
                <a:latin typeface="Franklin Gothic Medium Cond" pitchFamily="34" charset="0"/>
              </a:endParaRPr>
            </a:p>
          </p:txBody>
        </p:sp>
        <p:sp>
          <p:nvSpPr>
            <p:cNvPr id="95" name="Striped Right Arrow 94"/>
            <p:cNvSpPr/>
            <p:nvPr/>
          </p:nvSpPr>
          <p:spPr>
            <a:xfrm>
              <a:off x="2209800" y="2691714"/>
              <a:ext cx="304800" cy="399077"/>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TextBox 2"/>
            <p:cNvSpPr txBox="1">
              <a:spLocks noChangeArrowheads="1"/>
            </p:cNvSpPr>
            <p:nvPr/>
          </p:nvSpPr>
          <p:spPr bwMode="auto">
            <a:xfrm>
              <a:off x="1219200" y="3048000"/>
              <a:ext cx="9906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FF"/>
                  </a:solidFill>
                  <a:latin typeface="Franklin Gothic Medium Cond" pitchFamily="34" charset="0"/>
                </a:rPr>
                <a:t>N</a:t>
              </a:r>
              <a:r>
                <a:rPr lang="en-US" b="1" baseline="-25000" dirty="0" smtClean="0">
                  <a:solidFill>
                    <a:srgbClr val="0000FF"/>
                  </a:solidFill>
                  <a:latin typeface="Franklin Gothic Medium Cond" pitchFamily="34" charset="0"/>
                </a:rPr>
                <a:t>o</a:t>
              </a:r>
              <a:r>
                <a:rPr lang="en-US" b="1" dirty="0" smtClean="0">
                  <a:solidFill>
                    <a:srgbClr val="0000FF"/>
                  </a:solidFill>
                  <a:latin typeface="Franklin Gothic Medium Cond" pitchFamily="34" charset="0"/>
                </a:rPr>
                <a:t>=</a:t>
              </a:r>
              <a:r>
                <a:rPr lang="en-US" b="1" dirty="0" err="1" smtClean="0">
                  <a:solidFill>
                    <a:srgbClr val="0000FF"/>
                  </a:solidFill>
                  <a:latin typeface="Franklin Gothic Medium Cond" pitchFamily="34" charset="0"/>
                </a:rPr>
                <a:t>GxN</a:t>
              </a:r>
              <a:r>
                <a:rPr lang="en-US" b="1" baseline="-25000" dirty="0" err="1" smtClean="0">
                  <a:solidFill>
                    <a:srgbClr val="0000FF"/>
                  </a:solidFill>
                  <a:latin typeface="Franklin Gothic Medium Cond" pitchFamily="34" charset="0"/>
                </a:rPr>
                <a:t>i</a:t>
              </a:r>
              <a:endParaRPr lang="en-US" b="1" baseline="-25000" dirty="0">
                <a:solidFill>
                  <a:srgbClr val="0000FF"/>
                </a:solidFill>
                <a:latin typeface="Franklin Gothic Medium Cond" pitchFamily="34" charset="0"/>
              </a:endParaRPr>
            </a:p>
          </p:txBody>
        </p:sp>
      </p:grpSp>
      <p:grpSp>
        <p:nvGrpSpPr>
          <p:cNvPr id="105" name="Group 104"/>
          <p:cNvGrpSpPr/>
          <p:nvPr/>
        </p:nvGrpSpPr>
        <p:grpSpPr>
          <a:xfrm>
            <a:off x="609600" y="3962400"/>
            <a:ext cx="4495800" cy="1524000"/>
            <a:chOff x="609600" y="3962400"/>
            <a:chExt cx="4495800" cy="1524000"/>
          </a:xfrm>
        </p:grpSpPr>
        <p:graphicFrame>
          <p:nvGraphicFramePr>
            <p:cNvPr id="3" name="Object 2"/>
            <p:cNvGraphicFramePr>
              <a:graphicFrameLocks noChangeAspect="1"/>
            </p:cNvGraphicFramePr>
            <p:nvPr>
              <p:extLst>
                <p:ext uri="{D42A27DB-BD31-4B8C-83A1-F6EECF244321}">
                  <p14:modId xmlns:p14="http://schemas.microsoft.com/office/powerpoint/2010/main" val="729898045"/>
                </p:ext>
              </p:extLst>
            </p:nvPr>
          </p:nvGraphicFramePr>
          <p:xfrm>
            <a:off x="609600" y="4205287"/>
            <a:ext cx="1603375" cy="1052513"/>
          </p:xfrm>
          <a:graphic>
            <a:graphicData uri="http://schemas.openxmlformats.org/presentationml/2006/ole">
              <mc:AlternateContent xmlns:mc="http://schemas.openxmlformats.org/markup-compatibility/2006">
                <mc:Choice xmlns:v="urn:schemas-microsoft-com:vml" Requires="v">
                  <p:oleObj spid="_x0000_s83073" name="Visio" r:id="rId5" imgW="1014079" imgH="567540" progId="Visio.Drawing.11">
                    <p:embed/>
                  </p:oleObj>
                </mc:Choice>
                <mc:Fallback>
                  <p:oleObj name="Visio" r:id="rId5" imgW="1014079" imgH="567540" progId="Visio.Drawing.11">
                    <p:embed/>
                    <p:pic>
                      <p:nvPicPr>
                        <p:cNvPr id="0" name="Object 1"/>
                        <p:cNvPicPr>
                          <a:picLocks noChangeAspect="1" noChangeArrowheads="1"/>
                        </p:cNvPicPr>
                        <p:nvPr/>
                      </p:nvPicPr>
                      <p:blipFill>
                        <a:blip r:embed="rId6"/>
                        <a:srcRect/>
                        <a:stretch>
                          <a:fillRect/>
                        </a:stretch>
                      </p:blipFill>
                      <p:spPr bwMode="auto">
                        <a:xfrm>
                          <a:off x="609600" y="4205287"/>
                          <a:ext cx="1603375" cy="1052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55" name="Straight Arrow Connector 54"/>
            <p:cNvCxnSpPr/>
            <p:nvPr/>
          </p:nvCxnSpPr>
          <p:spPr>
            <a:xfrm flipV="1">
              <a:off x="3048000" y="4267200"/>
              <a:ext cx="0" cy="10668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p:nvPr/>
          </p:nvCxnSpPr>
          <p:spPr>
            <a:xfrm>
              <a:off x="3048000" y="5334000"/>
              <a:ext cx="15240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7" name="Freeform 56"/>
            <p:cNvSpPr/>
            <p:nvPr/>
          </p:nvSpPr>
          <p:spPr>
            <a:xfrm>
              <a:off x="2967681" y="4733782"/>
              <a:ext cx="1548714" cy="66818"/>
            </a:xfrm>
            <a:custGeom>
              <a:avLst/>
              <a:gdLst>
                <a:gd name="connsiteX0" fmla="*/ 0 w 1548714"/>
                <a:gd name="connsiteY0" fmla="*/ 9153 h 66818"/>
                <a:gd name="connsiteX1" fmla="*/ 41189 w 1548714"/>
                <a:gd name="connsiteY1" fmla="*/ 915 h 66818"/>
                <a:gd name="connsiteX2" fmla="*/ 82378 w 1548714"/>
                <a:gd name="connsiteY2" fmla="*/ 17391 h 66818"/>
                <a:gd name="connsiteX3" fmla="*/ 107092 w 1548714"/>
                <a:gd name="connsiteY3" fmla="*/ 915 h 66818"/>
                <a:gd name="connsiteX4" fmla="*/ 148281 w 1548714"/>
                <a:gd name="connsiteY4" fmla="*/ 33866 h 66818"/>
                <a:gd name="connsiteX5" fmla="*/ 172995 w 1548714"/>
                <a:gd name="connsiteY5" fmla="*/ 50342 h 66818"/>
                <a:gd name="connsiteX6" fmla="*/ 205946 w 1548714"/>
                <a:gd name="connsiteY6" fmla="*/ 33866 h 66818"/>
                <a:gd name="connsiteX7" fmla="*/ 230660 w 1548714"/>
                <a:gd name="connsiteY7" fmla="*/ 17391 h 66818"/>
                <a:gd name="connsiteX8" fmla="*/ 255373 w 1548714"/>
                <a:gd name="connsiteY8" fmla="*/ 25628 h 66818"/>
                <a:gd name="connsiteX9" fmla="*/ 280087 w 1548714"/>
                <a:gd name="connsiteY9" fmla="*/ 42104 h 66818"/>
                <a:gd name="connsiteX10" fmla="*/ 296562 w 1548714"/>
                <a:gd name="connsiteY10" fmla="*/ 17391 h 66818"/>
                <a:gd name="connsiteX11" fmla="*/ 321276 w 1548714"/>
                <a:gd name="connsiteY11" fmla="*/ 9153 h 66818"/>
                <a:gd name="connsiteX12" fmla="*/ 387178 w 1548714"/>
                <a:gd name="connsiteY12" fmla="*/ 25628 h 66818"/>
                <a:gd name="connsiteX13" fmla="*/ 420130 w 1548714"/>
                <a:gd name="connsiteY13" fmla="*/ 33866 h 66818"/>
                <a:gd name="connsiteX14" fmla="*/ 428368 w 1548714"/>
                <a:gd name="connsiteY14" fmla="*/ 9153 h 66818"/>
                <a:gd name="connsiteX15" fmla="*/ 453081 w 1548714"/>
                <a:gd name="connsiteY15" fmla="*/ 25628 h 66818"/>
                <a:gd name="connsiteX16" fmla="*/ 477795 w 1548714"/>
                <a:gd name="connsiteY16" fmla="*/ 33866 h 66818"/>
                <a:gd name="connsiteX17" fmla="*/ 502508 w 1548714"/>
                <a:gd name="connsiteY17" fmla="*/ 50342 h 66818"/>
                <a:gd name="connsiteX18" fmla="*/ 543697 w 1548714"/>
                <a:gd name="connsiteY18" fmla="*/ 66818 h 66818"/>
                <a:gd name="connsiteX19" fmla="*/ 593124 w 1548714"/>
                <a:gd name="connsiteY19" fmla="*/ 58580 h 66818"/>
                <a:gd name="connsiteX20" fmla="*/ 617838 w 1548714"/>
                <a:gd name="connsiteY20" fmla="*/ 42104 h 66818"/>
                <a:gd name="connsiteX21" fmla="*/ 675503 w 1548714"/>
                <a:gd name="connsiteY21" fmla="*/ 17391 h 66818"/>
                <a:gd name="connsiteX22" fmla="*/ 708454 w 1548714"/>
                <a:gd name="connsiteY22" fmla="*/ 25628 h 66818"/>
                <a:gd name="connsiteX23" fmla="*/ 733168 w 1548714"/>
                <a:gd name="connsiteY23" fmla="*/ 33866 h 66818"/>
                <a:gd name="connsiteX24" fmla="*/ 757881 w 1548714"/>
                <a:gd name="connsiteY24" fmla="*/ 25628 h 66818"/>
                <a:gd name="connsiteX25" fmla="*/ 782595 w 1548714"/>
                <a:gd name="connsiteY25" fmla="*/ 33866 h 66818"/>
                <a:gd name="connsiteX26" fmla="*/ 807308 w 1548714"/>
                <a:gd name="connsiteY26" fmla="*/ 25628 h 66818"/>
                <a:gd name="connsiteX27" fmla="*/ 848497 w 1548714"/>
                <a:gd name="connsiteY27" fmla="*/ 17391 h 66818"/>
                <a:gd name="connsiteX28" fmla="*/ 889687 w 1548714"/>
                <a:gd name="connsiteY28" fmla="*/ 25628 h 66818"/>
                <a:gd name="connsiteX29" fmla="*/ 914400 w 1548714"/>
                <a:gd name="connsiteY29" fmla="*/ 42104 h 66818"/>
                <a:gd name="connsiteX30" fmla="*/ 980303 w 1548714"/>
                <a:gd name="connsiteY30" fmla="*/ 50342 h 66818"/>
                <a:gd name="connsiteX31" fmla="*/ 1005016 w 1548714"/>
                <a:gd name="connsiteY31" fmla="*/ 33866 h 66818"/>
                <a:gd name="connsiteX32" fmla="*/ 1054443 w 1548714"/>
                <a:gd name="connsiteY32" fmla="*/ 50342 h 66818"/>
                <a:gd name="connsiteX33" fmla="*/ 1103870 w 1548714"/>
                <a:gd name="connsiteY33" fmla="*/ 25628 h 66818"/>
                <a:gd name="connsiteX34" fmla="*/ 1145060 w 1548714"/>
                <a:gd name="connsiteY34" fmla="*/ 33866 h 66818"/>
                <a:gd name="connsiteX35" fmla="*/ 1169773 w 1548714"/>
                <a:gd name="connsiteY35" fmla="*/ 50342 h 66818"/>
                <a:gd name="connsiteX36" fmla="*/ 1268627 w 1548714"/>
                <a:gd name="connsiteY36" fmla="*/ 25628 h 66818"/>
                <a:gd name="connsiteX37" fmla="*/ 1351005 w 1548714"/>
                <a:gd name="connsiteY37" fmla="*/ 17391 h 66818"/>
                <a:gd name="connsiteX38" fmla="*/ 1433384 w 1548714"/>
                <a:gd name="connsiteY38" fmla="*/ 42104 h 66818"/>
                <a:gd name="connsiteX39" fmla="*/ 1482811 w 1548714"/>
                <a:gd name="connsiteY39" fmla="*/ 25628 h 66818"/>
                <a:gd name="connsiteX40" fmla="*/ 1548714 w 1548714"/>
                <a:gd name="connsiteY40" fmla="*/ 25628 h 66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548714" h="66818">
                  <a:moveTo>
                    <a:pt x="0" y="9153"/>
                  </a:moveTo>
                  <a:cubicBezTo>
                    <a:pt x="13730" y="6407"/>
                    <a:pt x="27726" y="-2931"/>
                    <a:pt x="41189" y="915"/>
                  </a:cubicBezTo>
                  <a:cubicBezTo>
                    <a:pt x="104249" y="18931"/>
                    <a:pt x="11641" y="40968"/>
                    <a:pt x="82378" y="17391"/>
                  </a:cubicBezTo>
                  <a:cubicBezTo>
                    <a:pt x="90616" y="11899"/>
                    <a:pt x="97326" y="2543"/>
                    <a:pt x="107092" y="915"/>
                  </a:cubicBezTo>
                  <a:cubicBezTo>
                    <a:pt x="134583" y="-3667"/>
                    <a:pt x="134530" y="20115"/>
                    <a:pt x="148281" y="33866"/>
                  </a:cubicBezTo>
                  <a:cubicBezTo>
                    <a:pt x="155282" y="40867"/>
                    <a:pt x="164757" y="44850"/>
                    <a:pt x="172995" y="50342"/>
                  </a:cubicBezTo>
                  <a:cubicBezTo>
                    <a:pt x="189794" y="-55"/>
                    <a:pt x="167180" y="40326"/>
                    <a:pt x="205946" y="33866"/>
                  </a:cubicBezTo>
                  <a:cubicBezTo>
                    <a:pt x="215712" y="32239"/>
                    <a:pt x="222422" y="22883"/>
                    <a:pt x="230660" y="17391"/>
                  </a:cubicBezTo>
                  <a:cubicBezTo>
                    <a:pt x="238898" y="20137"/>
                    <a:pt x="247606" y="21745"/>
                    <a:pt x="255373" y="25628"/>
                  </a:cubicBezTo>
                  <a:cubicBezTo>
                    <a:pt x="264229" y="30056"/>
                    <a:pt x="270378" y="44046"/>
                    <a:pt x="280087" y="42104"/>
                  </a:cubicBezTo>
                  <a:cubicBezTo>
                    <a:pt x="289795" y="40163"/>
                    <a:pt x="288831" y="23576"/>
                    <a:pt x="296562" y="17391"/>
                  </a:cubicBezTo>
                  <a:cubicBezTo>
                    <a:pt x="303343" y="11966"/>
                    <a:pt x="313038" y="11899"/>
                    <a:pt x="321276" y="9153"/>
                  </a:cubicBezTo>
                  <a:cubicBezTo>
                    <a:pt x="343243" y="14645"/>
                    <a:pt x="367384" y="14631"/>
                    <a:pt x="387178" y="25628"/>
                  </a:cubicBezTo>
                  <a:cubicBezTo>
                    <a:pt x="421285" y="44576"/>
                    <a:pt x="362266" y="72442"/>
                    <a:pt x="420130" y="33866"/>
                  </a:cubicBezTo>
                  <a:cubicBezTo>
                    <a:pt x="422876" y="25628"/>
                    <a:pt x="419944" y="11259"/>
                    <a:pt x="428368" y="9153"/>
                  </a:cubicBezTo>
                  <a:cubicBezTo>
                    <a:pt x="437973" y="6752"/>
                    <a:pt x="444226" y="21200"/>
                    <a:pt x="453081" y="25628"/>
                  </a:cubicBezTo>
                  <a:cubicBezTo>
                    <a:pt x="460848" y="29511"/>
                    <a:pt x="469557" y="31120"/>
                    <a:pt x="477795" y="33866"/>
                  </a:cubicBezTo>
                  <a:cubicBezTo>
                    <a:pt x="486033" y="39358"/>
                    <a:pt x="492742" y="48714"/>
                    <a:pt x="502508" y="50342"/>
                  </a:cubicBezTo>
                  <a:cubicBezTo>
                    <a:pt x="549404" y="58158"/>
                    <a:pt x="507824" y="13005"/>
                    <a:pt x="543697" y="66818"/>
                  </a:cubicBezTo>
                  <a:cubicBezTo>
                    <a:pt x="614525" y="19599"/>
                    <a:pt x="524911" y="69949"/>
                    <a:pt x="593124" y="58580"/>
                  </a:cubicBezTo>
                  <a:cubicBezTo>
                    <a:pt x="602890" y="56952"/>
                    <a:pt x="609242" y="47016"/>
                    <a:pt x="617838" y="42104"/>
                  </a:cubicBezTo>
                  <a:cubicBezTo>
                    <a:pt x="646344" y="25815"/>
                    <a:pt x="647774" y="26633"/>
                    <a:pt x="675503" y="17391"/>
                  </a:cubicBezTo>
                  <a:cubicBezTo>
                    <a:pt x="686487" y="20137"/>
                    <a:pt x="697568" y="22518"/>
                    <a:pt x="708454" y="25628"/>
                  </a:cubicBezTo>
                  <a:cubicBezTo>
                    <a:pt x="716804" y="28013"/>
                    <a:pt x="724484" y="33866"/>
                    <a:pt x="733168" y="33866"/>
                  </a:cubicBezTo>
                  <a:cubicBezTo>
                    <a:pt x="741851" y="33866"/>
                    <a:pt x="749643" y="28374"/>
                    <a:pt x="757881" y="25628"/>
                  </a:cubicBezTo>
                  <a:cubicBezTo>
                    <a:pt x="766119" y="28374"/>
                    <a:pt x="773911" y="33866"/>
                    <a:pt x="782595" y="33866"/>
                  </a:cubicBezTo>
                  <a:cubicBezTo>
                    <a:pt x="791278" y="33866"/>
                    <a:pt x="798884" y="27734"/>
                    <a:pt x="807308" y="25628"/>
                  </a:cubicBezTo>
                  <a:cubicBezTo>
                    <a:pt x="820891" y="22232"/>
                    <a:pt x="834767" y="20137"/>
                    <a:pt x="848497" y="17391"/>
                  </a:cubicBezTo>
                  <a:cubicBezTo>
                    <a:pt x="885111" y="72309"/>
                    <a:pt x="842089" y="25628"/>
                    <a:pt x="889687" y="25628"/>
                  </a:cubicBezTo>
                  <a:cubicBezTo>
                    <a:pt x="899588" y="25628"/>
                    <a:pt x="906162" y="36612"/>
                    <a:pt x="914400" y="42104"/>
                  </a:cubicBezTo>
                  <a:cubicBezTo>
                    <a:pt x="973220" y="22497"/>
                    <a:pt x="954194" y="11178"/>
                    <a:pt x="980303" y="50342"/>
                  </a:cubicBezTo>
                  <a:cubicBezTo>
                    <a:pt x="988541" y="44850"/>
                    <a:pt x="995115" y="33866"/>
                    <a:pt x="1005016" y="33866"/>
                  </a:cubicBezTo>
                  <a:cubicBezTo>
                    <a:pt x="1022383" y="33866"/>
                    <a:pt x="1054443" y="50342"/>
                    <a:pt x="1054443" y="50342"/>
                  </a:cubicBezTo>
                  <a:cubicBezTo>
                    <a:pt x="1066937" y="42013"/>
                    <a:pt x="1086818" y="25628"/>
                    <a:pt x="1103870" y="25628"/>
                  </a:cubicBezTo>
                  <a:cubicBezTo>
                    <a:pt x="1117872" y="25628"/>
                    <a:pt x="1131330" y="31120"/>
                    <a:pt x="1145060" y="33866"/>
                  </a:cubicBezTo>
                  <a:cubicBezTo>
                    <a:pt x="1153298" y="39358"/>
                    <a:pt x="1159933" y="49249"/>
                    <a:pt x="1169773" y="50342"/>
                  </a:cubicBezTo>
                  <a:cubicBezTo>
                    <a:pt x="1218142" y="55717"/>
                    <a:pt x="1222265" y="30264"/>
                    <a:pt x="1268627" y="25628"/>
                  </a:cubicBezTo>
                  <a:lnTo>
                    <a:pt x="1351005" y="17391"/>
                  </a:lnTo>
                  <a:cubicBezTo>
                    <a:pt x="1379504" y="31640"/>
                    <a:pt x="1398220" y="45034"/>
                    <a:pt x="1433384" y="42104"/>
                  </a:cubicBezTo>
                  <a:cubicBezTo>
                    <a:pt x="1450691" y="40662"/>
                    <a:pt x="1465444" y="25628"/>
                    <a:pt x="1482811" y="25628"/>
                  </a:cubicBezTo>
                  <a:lnTo>
                    <a:pt x="1548714" y="25628"/>
                  </a:lnTo>
                </a:path>
              </a:pathLst>
            </a:cu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a:off x="2947086" y="5114782"/>
              <a:ext cx="1548714" cy="66818"/>
            </a:xfrm>
            <a:custGeom>
              <a:avLst/>
              <a:gdLst>
                <a:gd name="connsiteX0" fmla="*/ 0 w 1548714"/>
                <a:gd name="connsiteY0" fmla="*/ 9153 h 66818"/>
                <a:gd name="connsiteX1" fmla="*/ 41189 w 1548714"/>
                <a:gd name="connsiteY1" fmla="*/ 915 h 66818"/>
                <a:gd name="connsiteX2" fmla="*/ 82378 w 1548714"/>
                <a:gd name="connsiteY2" fmla="*/ 17391 h 66818"/>
                <a:gd name="connsiteX3" fmla="*/ 107092 w 1548714"/>
                <a:gd name="connsiteY3" fmla="*/ 915 h 66818"/>
                <a:gd name="connsiteX4" fmla="*/ 148281 w 1548714"/>
                <a:gd name="connsiteY4" fmla="*/ 33866 h 66818"/>
                <a:gd name="connsiteX5" fmla="*/ 172995 w 1548714"/>
                <a:gd name="connsiteY5" fmla="*/ 50342 h 66818"/>
                <a:gd name="connsiteX6" fmla="*/ 205946 w 1548714"/>
                <a:gd name="connsiteY6" fmla="*/ 33866 h 66818"/>
                <a:gd name="connsiteX7" fmla="*/ 230660 w 1548714"/>
                <a:gd name="connsiteY7" fmla="*/ 17391 h 66818"/>
                <a:gd name="connsiteX8" fmla="*/ 255373 w 1548714"/>
                <a:gd name="connsiteY8" fmla="*/ 25628 h 66818"/>
                <a:gd name="connsiteX9" fmla="*/ 280087 w 1548714"/>
                <a:gd name="connsiteY9" fmla="*/ 42104 h 66818"/>
                <a:gd name="connsiteX10" fmla="*/ 296562 w 1548714"/>
                <a:gd name="connsiteY10" fmla="*/ 17391 h 66818"/>
                <a:gd name="connsiteX11" fmla="*/ 321276 w 1548714"/>
                <a:gd name="connsiteY11" fmla="*/ 9153 h 66818"/>
                <a:gd name="connsiteX12" fmla="*/ 387178 w 1548714"/>
                <a:gd name="connsiteY12" fmla="*/ 25628 h 66818"/>
                <a:gd name="connsiteX13" fmla="*/ 420130 w 1548714"/>
                <a:gd name="connsiteY13" fmla="*/ 33866 h 66818"/>
                <a:gd name="connsiteX14" fmla="*/ 428368 w 1548714"/>
                <a:gd name="connsiteY14" fmla="*/ 9153 h 66818"/>
                <a:gd name="connsiteX15" fmla="*/ 453081 w 1548714"/>
                <a:gd name="connsiteY15" fmla="*/ 25628 h 66818"/>
                <a:gd name="connsiteX16" fmla="*/ 477795 w 1548714"/>
                <a:gd name="connsiteY16" fmla="*/ 33866 h 66818"/>
                <a:gd name="connsiteX17" fmla="*/ 502508 w 1548714"/>
                <a:gd name="connsiteY17" fmla="*/ 50342 h 66818"/>
                <a:gd name="connsiteX18" fmla="*/ 543697 w 1548714"/>
                <a:gd name="connsiteY18" fmla="*/ 66818 h 66818"/>
                <a:gd name="connsiteX19" fmla="*/ 593124 w 1548714"/>
                <a:gd name="connsiteY19" fmla="*/ 58580 h 66818"/>
                <a:gd name="connsiteX20" fmla="*/ 617838 w 1548714"/>
                <a:gd name="connsiteY20" fmla="*/ 42104 h 66818"/>
                <a:gd name="connsiteX21" fmla="*/ 675503 w 1548714"/>
                <a:gd name="connsiteY21" fmla="*/ 17391 h 66818"/>
                <a:gd name="connsiteX22" fmla="*/ 708454 w 1548714"/>
                <a:gd name="connsiteY22" fmla="*/ 25628 h 66818"/>
                <a:gd name="connsiteX23" fmla="*/ 733168 w 1548714"/>
                <a:gd name="connsiteY23" fmla="*/ 33866 h 66818"/>
                <a:gd name="connsiteX24" fmla="*/ 757881 w 1548714"/>
                <a:gd name="connsiteY24" fmla="*/ 25628 h 66818"/>
                <a:gd name="connsiteX25" fmla="*/ 782595 w 1548714"/>
                <a:gd name="connsiteY25" fmla="*/ 33866 h 66818"/>
                <a:gd name="connsiteX26" fmla="*/ 807308 w 1548714"/>
                <a:gd name="connsiteY26" fmla="*/ 25628 h 66818"/>
                <a:gd name="connsiteX27" fmla="*/ 848497 w 1548714"/>
                <a:gd name="connsiteY27" fmla="*/ 17391 h 66818"/>
                <a:gd name="connsiteX28" fmla="*/ 889687 w 1548714"/>
                <a:gd name="connsiteY28" fmla="*/ 25628 h 66818"/>
                <a:gd name="connsiteX29" fmla="*/ 914400 w 1548714"/>
                <a:gd name="connsiteY29" fmla="*/ 42104 h 66818"/>
                <a:gd name="connsiteX30" fmla="*/ 980303 w 1548714"/>
                <a:gd name="connsiteY30" fmla="*/ 50342 h 66818"/>
                <a:gd name="connsiteX31" fmla="*/ 1005016 w 1548714"/>
                <a:gd name="connsiteY31" fmla="*/ 33866 h 66818"/>
                <a:gd name="connsiteX32" fmla="*/ 1054443 w 1548714"/>
                <a:gd name="connsiteY32" fmla="*/ 50342 h 66818"/>
                <a:gd name="connsiteX33" fmla="*/ 1103870 w 1548714"/>
                <a:gd name="connsiteY33" fmla="*/ 25628 h 66818"/>
                <a:gd name="connsiteX34" fmla="*/ 1145060 w 1548714"/>
                <a:gd name="connsiteY34" fmla="*/ 33866 h 66818"/>
                <a:gd name="connsiteX35" fmla="*/ 1169773 w 1548714"/>
                <a:gd name="connsiteY35" fmla="*/ 50342 h 66818"/>
                <a:gd name="connsiteX36" fmla="*/ 1268627 w 1548714"/>
                <a:gd name="connsiteY36" fmla="*/ 25628 h 66818"/>
                <a:gd name="connsiteX37" fmla="*/ 1351005 w 1548714"/>
                <a:gd name="connsiteY37" fmla="*/ 17391 h 66818"/>
                <a:gd name="connsiteX38" fmla="*/ 1433384 w 1548714"/>
                <a:gd name="connsiteY38" fmla="*/ 42104 h 66818"/>
                <a:gd name="connsiteX39" fmla="*/ 1482811 w 1548714"/>
                <a:gd name="connsiteY39" fmla="*/ 25628 h 66818"/>
                <a:gd name="connsiteX40" fmla="*/ 1548714 w 1548714"/>
                <a:gd name="connsiteY40" fmla="*/ 25628 h 66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548714" h="66818">
                  <a:moveTo>
                    <a:pt x="0" y="9153"/>
                  </a:moveTo>
                  <a:cubicBezTo>
                    <a:pt x="13730" y="6407"/>
                    <a:pt x="27726" y="-2931"/>
                    <a:pt x="41189" y="915"/>
                  </a:cubicBezTo>
                  <a:cubicBezTo>
                    <a:pt x="104249" y="18931"/>
                    <a:pt x="11641" y="40968"/>
                    <a:pt x="82378" y="17391"/>
                  </a:cubicBezTo>
                  <a:cubicBezTo>
                    <a:pt x="90616" y="11899"/>
                    <a:pt x="97326" y="2543"/>
                    <a:pt x="107092" y="915"/>
                  </a:cubicBezTo>
                  <a:cubicBezTo>
                    <a:pt x="134583" y="-3667"/>
                    <a:pt x="134530" y="20115"/>
                    <a:pt x="148281" y="33866"/>
                  </a:cubicBezTo>
                  <a:cubicBezTo>
                    <a:pt x="155282" y="40867"/>
                    <a:pt x="164757" y="44850"/>
                    <a:pt x="172995" y="50342"/>
                  </a:cubicBezTo>
                  <a:cubicBezTo>
                    <a:pt x="189794" y="-55"/>
                    <a:pt x="167180" y="40326"/>
                    <a:pt x="205946" y="33866"/>
                  </a:cubicBezTo>
                  <a:cubicBezTo>
                    <a:pt x="215712" y="32239"/>
                    <a:pt x="222422" y="22883"/>
                    <a:pt x="230660" y="17391"/>
                  </a:cubicBezTo>
                  <a:cubicBezTo>
                    <a:pt x="238898" y="20137"/>
                    <a:pt x="247606" y="21745"/>
                    <a:pt x="255373" y="25628"/>
                  </a:cubicBezTo>
                  <a:cubicBezTo>
                    <a:pt x="264229" y="30056"/>
                    <a:pt x="270378" y="44046"/>
                    <a:pt x="280087" y="42104"/>
                  </a:cubicBezTo>
                  <a:cubicBezTo>
                    <a:pt x="289795" y="40163"/>
                    <a:pt x="288831" y="23576"/>
                    <a:pt x="296562" y="17391"/>
                  </a:cubicBezTo>
                  <a:cubicBezTo>
                    <a:pt x="303343" y="11966"/>
                    <a:pt x="313038" y="11899"/>
                    <a:pt x="321276" y="9153"/>
                  </a:cubicBezTo>
                  <a:cubicBezTo>
                    <a:pt x="343243" y="14645"/>
                    <a:pt x="367384" y="14631"/>
                    <a:pt x="387178" y="25628"/>
                  </a:cubicBezTo>
                  <a:cubicBezTo>
                    <a:pt x="421285" y="44576"/>
                    <a:pt x="362266" y="72442"/>
                    <a:pt x="420130" y="33866"/>
                  </a:cubicBezTo>
                  <a:cubicBezTo>
                    <a:pt x="422876" y="25628"/>
                    <a:pt x="419944" y="11259"/>
                    <a:pt x="428368" y="9153"/>
                  </a:cubicBezTo>
                  <a:cubicBezTo>
                    <a:pt x="437973" y="6752"/>
                    <a:pt x="444226" y="21200"/>
                    <a:pt x="453081" y="25628"/>
                  </a:cubicBezTo>
                  <a:cubicBezTo>
                    <a:pt x="460848" y="29511"/>
                    <a:pt x="469557" y="31120"/>
                    <a:pt x="477795" y="33866"/>
                  </a:cubicBezTo>
                  <a:cubicBezTo>
                    <a:pt x="486033" y="39358"/>
                    <a:pt x="492742" y="48714"/>
                    <a:pt x="502508" y="50342"/>
                  </a:cubicBezTo>
                  <a:cubicBezTo>
                    <a:pt x="549404" y="58158"/>
                    <a:pt x="507824" y="13005"/>
                    <a:pt x="543697" y="66818"/>
                  </a:cubicBezTo>
                  <a:cubicBezTo>
                    <a:pt x="614525" y="19599"/>
                    <a:pt x="524911" y="69949"/>
                    <a:pt x="593124" y="58580"/>
                  </a:cubicBezTo>
                  <a:cubicBezTo>
                    <a:pt x="602890" y="56952"/>
                    <a:pt x="609242" y="47016"/>
                    <a:pt x="617838" y="42104"/>
                  </a:cubicBezTo>
                  <a:cubicBezTo>
                    <a:pt x="646344" y="25815"/>
                    <a:pt x="647774" y="26633"/>
                    <a:pt x="675503" y="17391"/>
                  </a:cubicBezTo>
                  <a:cubicBezTo>
                    <a:pt x="686487" y="20137"/>
                    <a:pt x="697568" y="22518"/>
                    <a:pt x="708454" y="25628"/>
                  </a:cubicBezTo>
                  <a:cubicBezTo>
                    <a:pt x="716804" y="28013"/>
                    <a:pt x="724484" y="33866"/>
                    <a:pt x="733168" y="33866"/>
                  </a:cubicBezTo>
                  <a:cubicBezTo>
                    <a:pt x="741851" y="33866"/>
                    <a:pt x="749643" y="28374"/>
                    <a:pt x="757881" y="25628"/>
                  </a:cubicBezTo>
                  <a:cubicBezTo>
                    <a:pt x="766119" y="28374"/>
                    <a:pt x="773911" y="33866"/>
                    <a:pt x="782595" y="33866"/>
                  </a:cubicBezTo>
                  <a:cubicBezTo>
                    <a:pt x="791278" y="33866"/>
                    <a:pt x="798884" y="27734"/>
                    <a:pt x="807308" y="25628"/>
                  </a:cubicBezTo>
                  <a:cubicBezTo>
                    <a:pt x="820891" y="22232"/>
                    <a:pt x="834767" y="20137"/>
                    <a:pt x="848497" y="17391"/>
                  </a:cubicBezTo>
                  <a:cubicBezTo>
                    <a:pt x="885111" y="72309"/>
                    <a:pt x="842089" y="25628"/>
                    <a:pt x="889687" y="25628"/>
                  </a:cubicBezTo>
                  <a:cubicBezTo>
                    <a:pt x="899588" y="25628"/>
                    <a:pt x="906162" y="36612"/>
                    <a:pt x="914400" y="42104"/>
                  </a:cubicBezTo>
                  <a:cubicBezTo>
                    <a:pt x="973220" y="22497"/>
                    <a:pt x="954194" y="11178"/>
                    <a:pt x="980303" y="50342"/>
                  </a:cubicBezTo>
                  <a:cubicBezTo>
                    <a:pt x="988541" y="44850"/>
                    <a:pt x="995115" y="33866"/>
                    <a:pt x="1005016" y="33866"/>
                  </a:cubicBezTo>
                  <a:cubicBezTo>
                    <a:pt x="1022383" y="33866"/>
                    <a:pt x="1054443" y="50342"/>
                    <a:pt x="1054443" y="50342"/>
                  </a:cubicBezTo>
                  <a:cubicBezTo>
                    <a:pt x="1066937" y="42013"/>
                    <a:pt x="1086818" y="25628"/>
                    <a:pt x="1103870" y="25628"/>
                  </a:cubicBezTo>
                  <a:cubicBezTo>
                    <a:pt x="1117872" y="25628"/>
                    <a:pt x="1131330" y="31120"/>
                    <a:pt x="1145060" y="33866"/>
                  </a:cubicBezTo>
                  <a:cubicBezTo>
                    <a:pt x="1153298" y="39358"/>
                    <a:pt x="1159933" y="49249"/>
                    <a:pt x="1169773" y="50342"/>
                  </a:cubicBezTo>
                  <a:cubicBezTo>
                    <a:pt x="1218142" y="55717"/>
                    <a:pt x="1222265" y="30264"/>
                    <a:pt x="1268627" y="25628"/>
                  </a:cubicBezTo>
                  <a:lnTo>
                    <a:pt x="1351005" y="17391"/>
                  </a:lnTo>
                  <a:cubicBezTo>
                    <a:pt x="1379504" y="31640"/>
                    <a:pt x="1398220" y="45034"/>
                    <a:pt x="1433384" y="42104"/>
                  </a:cubicBezTo>
                  <a:cubicBezTo>
                    <a:pt x="1450691" y="40662"/>
                    <a:pt x="1465444" y="25628"/>
                    <a:pt x="1482811" y="25628"/>
                  </a:cubicBezTo>
                  <a:lnTo>
                    <a:pt x="1548714" y="25628"/>
                  </a:lnTo>
                </a:path>
              </a:pathLst>
            </a:cu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a:off x="2971800" y="4495800"/>
              <a:ext cx="1548714" cy="66818"/>
            </a:xfrm>
            <a:custGeom>
              <a:avLst/>
              <a:gdLst>
                <a:gd name="connsiteX0" fmla="*/ 0 w 1548714"/>
                <a:gd name="connsiteY0" fmla="*/ 9153 h 66818"/>
                <a:gd name="connsiteX1" fmla="*/ 41189 w 1548714"/>
                <a:gd name="connsiteY1" fmla="*/ 915 h 66818"/>
                <a:gd name="connsiteX2" fmla="*/ 82378 w 1548714"/>
                <a:gd name="connsiteY2" fmla="*/ 17391 h 66818"/>
                <a:gd name="connsiteX3" fmla="*/ 107092 w 1548714"/>
                <a:gd name="connsiteY3" fmla="*/ 915 h 66818"/>
                <a:gd name="connsiteX4" fmla="*/ 148281 w 1548714"/>
                <a:gd name="connsiteY4" fmla="*/ 33866 h 66818"/>
                <a:gd name="connsiteX5" fmla="*/ 172995 w 1548714"/>
                <a:gd name="connsiteY5" fmla="*/ 50342 h 66818"/>
                <a:gd name="connsiteX6" fmla="*/ 205946 w 1548714"/>
                <a:gd name="connsiteY6" fmla="*/ 33866 h 66818"/>
                <a:gd name="connsiteX7" fmla="*/ 230660 w 1548714"/>
                <a:gd name="connsiteY7" fmla="*/ 17391 h 66818"/>
                <a:gd name="connsiteX8" fmla="*/ 255373 w 1548714"/>
                <a:gd name="connsiteY8" fmla="*/ 25628 h 66818"/>
                <a:gd name="connsiteX9" fmla="*/ 280087 w 1548714"/>
                <a:gd name="connsiteY9" fmla="*/ 42104 h 66818"/>
                <a:gd name="connsiteX10" fmla="*/ 296562 w 1548714"/>
                <a:gd name="connsiteY10" fmla="*/ 17391 h 66818"/>
                <a:gd name="connsiteX11" fmla="*/ 321276 w 1548714"/>
                <a:gd name="connsiteY11" fmla="*/ 9153 h 66818"/>
                <a:gd name="connsiteX12" fmla="*/ 387178 w 1548714"/>
                <a:gd name="connsiteY12" fmla="*/ 25628 h 66818"/>
                <a:gd name="connsiteX13" fmla="*/ 420130 w 1548714"/>
                <a:gd name="connsiteY13" fmla="*/ 33866 h 66818"/>
                <a:gd name="connsiteX14" fmla="*/ 428368 w 1548714"/>
                <a:gd name="connsiteY14" fmla="*/ 9153 h 66818"/>
                <a:gd name="connsiteX15" fmla="*/ 453081 w 1548714"/>
                <a:gd name="connsiteY15" fmla="*/ 25628 h 66818"/>
                <a:gd name="connsiteX16" fmla="*/ 477795 w 1548714"/>
                <a:gd name="connsiteY16" fmla="*/ 33866 h 66818"/>
                <a:gd name="connsiteX17" fmla="*/ 502508 w 1548714"/>
                <a:gd name="connsiteY17" fmla="*/ 50342 h 66818"/>
                <a:gd name="connsiteX18" fmla="*/ 543697 w 1548714"/>
                <a:gd name="connsiteY18" fmla="*/ 66818 h 66818"/>
                <a:gd name="connsiteX19" fmla="*/ 593124 w 1548714"/>
                <a:gd name="connsiteY19" fmla="*/ 58580 h 66818"/>
                <a:gd name="connsiteX20" fmla="*/ 617838 w 1548714"/>
                <a:gd name="connsiteY20" fmla="*/ 42104 h 66818"/>
                <a:gd name="connsiteX21" fmla="*/ 675503 w 1548714"/>
                <a:gd name="connsiteY21" fmla="*/ 17391 h 66818"/>
                <a:gd name="connsiteX22" fmla="*/ 708454 w 1548714"/>
                <a:gd name="connsiteY22" fmla="*/ 25628 h 66818"/>
                <a:gd name="connsiteX23" fmla="*/ 733168 w 1548714"/>
                <a:gd name="connsiteY23" fmla="*/ 33866 h 66818"/>
                <a:gd name="connsiteX24" fmla="*/ 757881 w 1548714"/>
                <a:gd name="connsiteY24" fmla="*/ 25628 h 66818"/>
                <a:gd name="connsiteX25" fmla="*/ 782595 w 1548714"/>
                <a:gd name="connsiteY25" fmla="*/ 33866 h 66818"/>
                <a:gd name="connsiteX26" fmla="*/ 807308 w 1548714"/>
                <a:gd name="connsiteY26" fmla="*/ 25628 h 66818"/>
                <a:gd name="connsiteX27" fmla="*/ 848497 w 1548714"/>
                <a:gd name="connsiteY27" fmla="*/ 17391 h 66818"/>
                <a:gd name="connsiteX28" fmla="*/ 889687 w 1548714"/>
                <a:gd name="connsiteY28" fmla="*/ 25628 h 66818"/>
                <a:gd name="connsiteX29" fmla="*/ 914400 w 1548714"/>
                <a:gd name="connsiteY29" fmla="*/ 42104 h 66818"/>
                <a:gd name="connsiteX30" fmla="*/ 980303 w 1548714"/>
                <a:gd name="connsiteY30" fmla="*/ 50342 h 66818"/>
                <a:gd name="connsiteX31" fmla="*/ 1005016 w 1548714"/>
                <a:gd name="connsiteY31" fmla="*/ 33866 h 66818"/>
                <a:gd name="connsiteX32" fmla="*/ 1054443 w 1548714"/>
                <a:gd name="connsiteY32" fmla="*/ 50342 h 66818"/>
                <a:gd name="connsiteX33" fmla="*/ 1103870 w 1548714"/>
                <a:gd name="connsiteY33" fmla="*/ 25628 h 66818"/>
                <a:gd name="connsiteX34" fmla="*/ 1145060 w 1548714"/>
                <a:gd name="connsiteY34" fmla="*/ 33866 h 66818"/>
                <a:gd name="connsiteX35" fmla="*/ 1169773 w 1548714"/>
                <a:gd name="connsiteY35" fmla="*/ 50342 h 66818"/>
                <a:gd name="connsiteX36" fmla="*/ 1268627 w 1548714"/>
                <a:gd name="connsiteY36" fmla="*/ 25628 h 66818"/>
                <a:gd name="connsiteX37" fmla="*/ 1351005 w 1548714"/>
                <a:gd name="connsiteY37" fmla="*/ 17391 h 66818"/>
                <a:gd name="connsiteX38" fmla="*/ 1433384 w 1548714"/>
                <a:gd name="connsiteY38" fmla="*/ 42104 h 66818"/>
                <a:gd name="connsiteX39" fmla="*/ 1482811 w 1548714"/>
                <a:gd name="connsiteY39" fmla="*/ 25628 h 66818"/>
                <a:gd name="connsiteX40" fmla="*/ 1548714 w 1548714"/>
                <a:gd name="connsiteY40" fmla="*/ 25628 h 66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548714" h="66818">
                  <a:moveTo>
                    <a:pt x="0" y="9153"/>
                  </a:moveTo>
                  <a:cubicBezTo>
                    <a:pt x="13730" y="6407"/>
                    <a:pt x="27726" y="-2931"/>
                    <a:pt x="41189" y="915"/>
                  </a:cubicBezTo>
                  <a:cubicBezTo>
                    <a:pt x="104249" y="18931"/>
                    <a:pt x="11641" y="40968"/>
                    <a:pt x="82378" y="17391"/>
                  </a:cubicBezTo>
                  <a:cubicBezTo>
                    <a:pt x="90616" y="11899"/>
                    <a:pt x="97326" y="2543"/>
                    <a:pt x="107092" y="915"/>
                  </a:cubicBezTo>
                  <a:cubicBezTo>
                    <a:pt x="134583" y="-3667"/>
                    <a:pt x="134530" y="20115"/>
                    <a:pt x="148281" y="33866"/>
                  </a:cubicBezTo>
                  <a:cubicBezTo>
                    <a:pt x="155282" y="40867"/>
                    <a:pt x="164757" y="44850"/>
                    <a:pt x="172995" y="50342"/>
                  </a:cubicBezTo>
                  <a:cubicBezTo>
                    <a:pt x="189794" y="-55"/>
                    <a:pt x="167180" y="40326"/>
                    <a:pt x="205946" y="33866"/>
                  </a:cubicBezTo>
                  <a:cubicBezTo>
                    <a:pt x="215712" y="32239"/>
                    <a:pt x="222422" y="22883"/>
                    <a:pt x="230660" y="17391"/>
                  </a:cubicBezTo>
                  <a:cubicBezTo>
                    <a:pt x="238898" y="20137"/>
                    <a:pt x="247606" y="21745"/>
                    <a:pt x="255373" y="25628"/>
                  </a:cubicBezTo>
                  <a:cubicBezTo>
                    <a:pt x="264229" y="30056"/>
                    <a:pt x="270378" y="44046"/>
                    <a:pt x="280087" y="42104"/>
                  </a:cubicBezTo>
                  <a:cubicBezTo>
                    <a:pt x="289795" y="40163"/>
                    <a:pt x="288831" y="23576"/>
                    <a:pt x="296562" y="17391"/>
                  </a:cubicBezTo>
                  <a:cubicBezTo>
                    <a:pt x="303343" y="11966"/>
                    <a:pt x="313038" y="11899"/>
                    <a:pt x="321276" y="9153"/>
                  </a:cubicBezTo>
                  <a:cubicBezTo>
                    <a:pt x="343243" y="14645"/>
                    <a:pt x="367384" y="14631"/>
                    <a:pt x="387178" y="25628"/>
                  </a:cubicBezTo>
                  <a:cubicBezTo>
                    <a:pt x="421285" y="44576"/>
                    <a:pt x="362266" y="72442"/>
                    <a:pt x="420130" y="33866"/>
                  </a:cubicBezTo>
                  <a:cubicBezTo>
                    <a:pt x="422876" y="25628"/>
                    <a:pt x="419944" y="11259"/>
                    <a:pt x="428368" y="9153"/>
                  </a:cubicBezTo>
                  <a:cubicBezTo>
                    <a:pt x="437973" y="6752"/>
                    <a:pt x="444226" y="21200"/>
                    <a:pt x="453081" y="25628"/>
                  </a:cubicBezTo>
                  <a:cubicBezTo>
                    <a:pt x="460848" y="29511"/>
                    <a:pt x="469557" y="31120"/>
                    <a:pt x="477795" y="33866"/>
                  </a:cubicBezTo>
                  <a:cubicBezTo>
                    <a:pt x="486033" y="39358"/>
                    <a:pt x="492742" y="48714"/>
                    <a:pt x="502508" y="50342"/>
                  </a:cubicBezTo>
                  <a:cubicBezTo>
                    <a:pt x="549404" y="58158"/>
                    <a:pt x="507824" y="13005"/>
                    <a:pt x="543697" y="66818"/>
                  </a:cubicBezTo>
                  <a:cubicBezTo>
                    <a:pt x="614525" y="19599"/>
                    <a:pt x="524911" y="69949"/>
                    <a:pt x="593124" y="58580"/>
                  </a:cubicBezTo>
                  <a:cubicBezTo>
                    <a:pt x="602890" y="56952"/>
                    <a:pt x="609242" y="47016"/>
                    <a:pt x="617838" y="42104"/>
                  </a:cubicBezTo>
                  <a:cubicBezTo>
                    <a:pt x="646344" y="25815"/>
                    <a:pt x="647774" y="26633"/>
                    <a:pt x="675503" y="17391"/>
                  </a:cubicBezTo>
                  <a:cubicBezTo>
                    <a:pt x="686487" y="20137"/>
                    <a:pt x="697568" y="22518"/>
                    <a:pt x="708454" y="25628"/>
                  </a:cubicBezTo>
                  <a:cubicBezTo>
                    <a:pt x="716804" y="28013"/>
                    <a:pt x="724484" y="33866"/>
                    <a:pt x="733168" y="33866"/>
                  </a:cubicBezTo>
                  <a:cubicBezTo>
                    <a:pt x="741851" y="33866"/>
                    <a:pt x="749643" y="28374"/>
                    <a:pt x="757881" y="25628"/>
                  </a:cubicBezTo>
                  <a:cubicBezTo>
                    <a:pt x="766119" y="28374"/>
                    <a:pt x="773911" y="33866"/>
                    <a:pt x="782595" y="33866"/>
                  </a:cubicBezTo>
                  <a:cubicBezTo>
                    <a:pt x="791278" y="33866"/>
                    <a:pt x="798884" y="27734"/>
                    <a:pt x="807308" y="25628"/>
                  </a:cubicBezTo>
                  <a:cubicBezTo>
                    <a:pt x="820891" y="22232"/>
                    <a:pt x="834767" y="20137"/>
                    <a:pt x="848497" y="17391"/>
                  </a:cubicBezTo>
                  <a:cubicBezTo>
                    <a:pt x="885111" y="72309"/>
                    <a:pt x="842089" y="25628"/>
                    <a:pt x="889687" y="25628"/>
                  </a:cubicBezTo>
                  <a:cubicBezTo>
                    <a:pt x="899588" y="25628"/>
                    <a:pt x="906162" y="36612"/>
                    <a:pt x="914400" y="42104"/>
                  </a:cubicBezTo>
                  <a:cubicBezTo>
                    <a:pt x="973220" y="22497"/>
                    <a:pt x="954194" y="11178"/>
                    <a:pt x="980303" y="50342"/>
                  </a:cubicBezTo>
                  <a:cubicBezTo>
                    <a:pt x="988541" y="44850"/>
                    <a:pt x="995115" y="33866"/>
                    <a:pt x="1005016" y="33866"/>
                  </a:cubicBezTo>
                  <a:cubicBezTo>
                    <a:pt x="1022383" y="33866"/>
                    <a:pt x="1054443" y="50342"/>
                    <a:pt x="1054443" y="50342"/>
                  </a:cubicBezTo>
                  <a:cubicBezTo>
                    <a:pt x="1066937" y="42013"/>
                    <a:pt x="1086818" y="25628"/>
                    <a:pt x="1103870" y="25628"/>
                  </a:cubicBezTo>
                  <a:cubicBezTo>
                    <a:pt x="1117872" y="25628"/>
                    <a:pt x="1131330" y="31120"/>
                    <a:pt x="1145060" y="33866"/>
                  </a:cubicBezTo>
                  <a:cubicBezTo>
                    <a:pt x="1153298" y="39358"/>
                    <a:pt x="1159933" y="49249"/>
                    <a:pt x="1169773" y="50342"/>
                  </a:cubicBezTo>
                  <a:cubicBezTo>
                    <a:pt x="1218142" y="55717"/>
                    <a:pt x="1222265" y="30264"/>
                    <a:pt x="1268627" y="25628"/>
                  </a:cubicBezTo>
                  <a:lnTo>
                    <a:pt x="1351005" y="17391"/>
                  </a:lnTo>
                  <a:cubicBezTo>
                    <a:pt x="1379504" y="31640"/>
                    <a:pt x="1398220" y="45034"/>
                    <a:pt x="1433384" y="42104"/>
                  </a:cubicBezTo>
                  <a:cubicBezTo>
                    <a:pt x="1450691" y="40662"/>
                    <a:pt x="1465444" y="25628"/>
                    <a:pt x="1482811" y="25628"/>
                  </a:cubicBezTo>
                  <a:lnTo>
                    <a:pt x="1548714" y="25628"/>
                  </a:ln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TextBox 2"/>
            <p:cNvSpPr txBox="1">
              <a:spLocks noChangeArrowheads="1"/>
            </p:cNvSpPr>
            <p:nvPr/>
          </p:nvSpPr>
          <p:spPr bwMode="auto">
            <a:xfrm>
              <a:off x="2438400" y="3962400"/>
              <a:ext cx="18288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Noise power </a:t>
              </a:r>
              <a:endParaRPr lang="en-US" b="1" dirty="0">
                <a:latin typeface="Franklin Gothic Medium Cond" pitchFamily="34" charset="0"/>
              </a:endParaRPr>
            </a:p>
          </p:txBody>
        </p:sp>
        <p:sp>
          <p:nvSpPr>
            <p:cNvPr id="61" name="TextBox 2"/>
            <p:cNvSpPr txBox="1">
              <a:spLocks noChangeArrowheads="1"/>
            </p:cNvSpPr>
            <p:nvPr/>
          </p:nvSpPr>
          <p:spPr bwMode="auto">
            <a:xfrm>
              <a:off x="4495800" y="5117068"/>
              <a:ext cx="6096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err="1" smtClean="0">
                  <a:latin typeface="Franklin Gothic Medium Cond" pitchFamily="34" charset="0"/>
                </a:rPr>
                <a:t>Freq</a:t>
              </a:r>
              <a:endParaRPr lang="en-US" b="1" dirty="0" smtClean="0">
                <a:latin typeface="Franklin Gothic Medium Cond" pitchFamily="34" charset="0"/>
              </a:endParaRPr>
            </a:p>
          </p:txBody>
        </p:sp>
        <p:cxnSp>
          <p:nvCxnSpPr>
            <p:cNvPr id="62" name="Straight Connector 61"/>
            <p:cNvCxnSpPr/>
            <p:nvPr/>
          </p:nvCxnSpPr>
          <p:spPr>
            <a:xfrm flipH="1">
              <a:off x="2968716" y="4529666"/>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flipH="1">
              <a:off x="3024321" y="4529666"/>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flipH="1">
              <a:off x="3079927" y="4529666"/>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flipH="1">
              <a:off x="3135532" y="4529666"/>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flipH="1">
              <a:off x="3186181" y="4529666"/>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flipH="1">
              <a:off x="3241786" y="4529666"/>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flipH="1">
              <a:off x="3297392" y="4529666"/>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flipH="1">
              <a:off x="3352997" y="4529666"/>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flipH="1">
              <a:off x="3408218" y="4531519"/>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flipH="1">
              <a:off x="3463823" y="4531519"/>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flipH="1">
              <a:off x="3519429" y="4531519"/>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flipH="1">
              <a:off x="3575034" y="4531519"/>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flipH="1">
              <a:off x="3625683" y="4531519"/>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flipH="1">
              <a:off x="3681288" y="4531519"/>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flipH="1">
              <a:off x="3736894" y="4531519"/>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flipH="1">
              <a:off x="3792499" y="4531519"/>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flipH="1">
              <a:off x="3845789" y="4531519"/>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flipH="1">
              <a:off x="3901394" y="4531519"/>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flipH="1">
              <a:off x="3957000" y="4531519"/>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flipH="1">
              <a:off x="4012605" y="4531519"/>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flipH="1">
              <a:off x="4063254" y="4531519"/>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flipH="1">
              <a:off x="4118859" y="4531519"/>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flipH="1">
              <a:off x="4174465" y="4531519"/>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flipH="1">
              <a:off x="4230070" y="4531519"/>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flipH="1">
              <a:off x="4285291" y="4533372"/>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flipH="1">
              <a:off x="4340896" y="4533372"/>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flipH="1">
              <a:off x="4396502" y="4533372"/>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89" name="TextBox 2"/>
            <p:cNvSpPr txBox="1">
              <a:spLocks noChangeArrowheads="1"/>
            </p:cNvSpPr>
            <p:nvPr/>
          </p:nvSpPr>
          <p:spPr bwMode="auto">
            <a:xfrm>
              <a:off x="2646218" y="4888468"/>
              <a:ext cx="40178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N</a:t>
              </a:r>
              <a:r>
                <a:rPr lang="en-US" b="1" baseline="-25000" dirty="0" smtClean="0">
                  <a:latin typeface="Franklin Gothic Medium Cond" pitchFamily="34" charset="0"/>
                </a:rPr>
                <a:t>i</a:t>
              </a:r>
              <a:endParaRPr lang="en-US" b="1" baseline="-25000" dirty="0">
                <a:latin typeface="Franklin Gothic Medium Cond" pitchFamily="34" charset="0"/>
              </a:endParaRPr>
            </a:p>
          </p:txBody>
        </p:sp>
        <p:sp>
          <p:nvSpPr>
            <p:cNvPr id="90" name="TextBox 2"/>
            <p:cNvSpPr txBox="1">
              <a:spLocks noChangeArrowheads="1"/>
            </p:cNvSpPr>
            <p:nvPr/>
          </p:nvSpPr>
          <p:spPr bwMode="auto">
            <a:xfrm>
              <a:off x="2646218" y="4267200"/>
              <a:ext cx="40178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N</a:t>
              </a:r>
              <a:r>
                <a:rPr lang="en-US" b="1" baseline="-25000" dirty="0" smtClean="0">
                  <a:latin typeface="Franklin Gothic Medium Cond" pitchFamily="34" charset="0"/>
                </a:rPr>
                <a:t>o</a:t>
              </a:r>
              <a:endParaRPr lang="en-US" b="1" baseline="-25000" dirty="0">
                <a:latin typeface="Franklin Gothic Medium Cond" pitchFamily="34" charset="0"/>
              </a:endParaRPr>
            </a:p>
          </p:txBody>
        </p:sp>
        <p:cxnSp>
          <p:nvCxnSpPr>
            <p:cNvPr id="91" name="Straight Arrow Connector 90"/>
            <p:cNvCxnSpPr>
              <a:stCxn id="59" idx="21"/>
            </p:cNvCxnSpPr>
            <p:nvPr/>
          </p:nvCxnSpPr>
          <p:spPr>
            <a:xfrm>
              <a:off x="3647303" y="4513191"/>
              <a:ext cx="10297" cy="618981"/>
            </a:xfrm>
            <a:prstGeom prst="straightConnector1">
              <a:avLst/>
            </a:prstGeom>
            <a:ln w="28575">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92" name="TextBox 2"/>
            <p:cNvSpPr txBox="1">
              <a:spLocks noChangeArrowheads="1"/>
            </p:cNvSpPr>
            <p:nvPr/>
          </p:nvSpPr>
          <p:spPr bwMode="auto">
            <a:xfrm>
              <a:off x="3606114" y="4697628"/>
              <a:ext cx="59173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Symbol" pitchFamily="18" charset="2"/>
                </a:rPr>
                <a:t>D</a:t>
              </a:r>
              <a:r>
                <a:rPr lang="en-US" b="1" baseline="-25000" dirty="0" smtClean="0">
                  <a:latin typeface="Franklin Gothic Medium Cond" pitchFamily="34" charset="0"/>
                </a:rPr>
                <a:t>2</a:t>
              </a:r>
              <a:endParaRPr lang="en-US" b="1" baseline="-25000" dirty="0">
                <a:latin typeface="Franklin Gothic Medium Cond" pitchFamily="34" charset="0"/>
              </a:endParaRPr>
            </a:p>
          </p:txBody>
        </p:sp>
        <p:sp>
          <p:nvSpPr>
            <p:cNvPr id="96" name="Striped Right Arrow 95"/>
            <p:cNvSpPr/>
            <p:nvPr/>
          </p:nvSpPr>
          <p:spPr>
            <a:xfrm>
              <a:off x="2209800" y="4572000"/>
              <a:ext cx="304800" cy="399077"/>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TextBox 2"/>
            <p:cNvSpPr txBox="1">
              <a:spLocks noChangeArrowheads="1"/>
            </p:cNvSpPr>
            <p:nvPr/>
          </p:nvSpPr>
          <p:spPr bwMode="auto">
            <a:xfrm>
              <a:off x="1219200" y="5040868"/>
              <a:ext cx="207819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FF"/>
                  </a:solidFill>
                  <a:latin typeface="Franklin Gothic Medium Cond" pitchFamily="34" charset="0"/>
                </a:rPr>
                <a:t>N</a:t>
              </a:r>
              <a:r>
                <a:rPr lang="en-US" b="1" baseline="-25000" dirty="0" smtClean="0">
                  <a:solidFill>
                    <a:srgbClr val="0000FF"/>
                  </a:solidFill>
                  <a:latin typeface="Franklin Gothic Medium Cond" pitchFamily="34" charset="0"/>
                </a:rPr>
                <a:t>o</a:t>
              </a:r>
              <a:r>
                <a:rPr lang="en-US" b="1" dirty="0" smtClean="0">
                  <a:solidFill>
                    <a:srgbClr val="0000FF"/>
                  </a:solidFill>
                  <a:latin typeface="Franklin Gothic Medium Cond" pitchFamily="34" charset="0"/>
                </a:rPr>
                <a:t>=</a:t>
              </a:r>
              <a:r>
                <a:rPr lang="en-US" b="1" dirty="0" err="1" smtClean="0">
                  <a:solidFill>
                    <a:srgbClr val="0000FF"/>
                  </a:solidFill>
                  <a:latin typeface="Franklin Gothic Medium Cond" pitchFamily="34" charset="0"/>
                </a:rPr>
                <a:t>GxN</a:t>
              </a:r>
              <a:r>
                <a:rPr lang="en-US" b="1" baseline="-25000" dirty="0" err="1" smtClean="0">
                  <a:solidFill>
                    <a:srgbClr val="0000FF"/>
                  </a:solidFill>
                  <a:latin typeface="Franklin Gothic Medium Cond" pitchFamily="34" charset="0"/>
                </a:rPr>
                <a:t>i</a:t>
              </a:r>
              <a:r>
                <a:rPr lang="en-US" b="1" dirty="0" err="1" smtClean="0">
                  <a:solidFill>
                    <a:srgbClr val="0000FF"/>
                  </a:solidFill>
                  <a:latin typeface="Franklin Gothic Medium Cond" pitchFamily="34" charset="0"/>
                </a:rPr>
                <a:t>+</a:t>
              </a:r>
              <a:r>
                <a:rPr lang="en-US" b="1" dirty="0" err="1" smtClean="0">
                  <a:solidFill>
                    <a:srgbClr val="C00000"/>
                  </a:solidFill>
                  <a:latin typeface="Franklin Gothic Medium Cond" pitchFamily="34" charset="0"/>
                </a:rPr>
                <a:t>N</a:t>
              </a:r>
              <a:r>
                <a:rPr lang="en-US" b="1" baseline="-25000" dirty="0" err="1" smtClean="0">
                  <a:solidFill>
                    <a:srgbClr val="C00000"/>
                  </a:solidFill>
                  <a:latin typeface="Franklin Gothic Medium Cond" pitchFamily="34" charset="0"/>
                </a:rPr>
                <a:t>added</a:t>
              </a:r>
              <a:endParaRPr lang="en-US" b="1" dirty="0">
                <a:solidFill>
                  <a:srgbClr val="C00000"/>
                </a:solidFill>
                <a:latin typeface="Franklin Gothic Medium Cond" pitchFamily="34" charset="0"/>
              </a:endParaRPr>
            </a:p>
          </p:txBody>
        </p:sp>
        <p:cxnSp>
          <p:nvCxnSpPr>
            <p:cNvPr id="100" name="Straight Arrow Connector 99"/>
            <p:cNvCxnSpPr/>
            <p:nvPr/>
          </p:nvCxnSpPr>
          <p:spPr>
            <a:xfrm flipH="1">
              <a:off x="4123816" y="4267200"/>
              <a:ext cx="217080" cy="184666"/>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01" name="Rectangle 100"/>
            <p:cNvSpPr/>
            <p:nvPr/>
          </p:nvSpPr>
          <p:spPr>
            <a:xfrm>
              <a:off x="4269200" y="4014915"/>
              <a:ext cx="675185" cy="369332"/>
            </a:xfrm>
            <a:prstGeom prst="rect">
              <a:avLst/>
            </a:prstGeom>
          </p:spPr>
          <p:txBody>
            <a:bodyPr wrap="none">
              <a:spAutoFit/>
            </a:bodyPr>
            <a:lstStyle/>
            <a:p>
              <a:pPr marL="0" indent="0" eaLnBrk="1" hangingPunct="1"/>
              <a:r>
                <a:rPr lang="en-US" b="1" dirty="0" err="1" smtClean="0">
                  <a:solidFill>
                    <a:srgbClr val="C00000"/>
                  </a:solidFill>
                  <a:latin typeface="Franklin Gothic Medium Cond" pitchFamily="34" charset="0"/>
                </a:rPr>
                <a:t>N</a:t>
              </a:r>
              <a:r>
                <a:rPr lang="en-US" b="1" baseline="-25000" dirty="0" err="1" smtClean="0">
                  <a:solidFill>
                    <a:srgbClr val="C00000"/>
                  </a:solidFill>
                  <a:latin typeface="Franklin Gothic Medium Cond" pitchFamily="34" charset="0"/>
                </a:rPr>
                <a:t>added</a:t>
              </a:r>
              <a:endParaRPr lang="en-US" b="1" dirty="0">
                <a:solidFill>
                  <a:srgbClr val="C00000"/>
                </a:solidFill>
                <a:latin typeface="Franklin Gothic Medium Cond" pitchFamily="34" charset="0"/>
              </a:endParaRPr>
            </a:p>
          </p:txBody>
        </p:sp>
      </p:grpSp>
      <p:grpSp>
        <p:nvGrpSpPr>
          <p:cNvPr id="107" name="Group 106"/>
          <p:cNvGrpSpPr/>
          <p:nvPr/>
        </p:nvGrpSpPr>
        <p:grpSpPr>
          <a:xfrm>
            <a:off x="4876800" y="1931355"/>
            <a:ext cx="3632886" cy="1760221"/>
            <a:chOff x="4876800" y="1931355"/>
            <a:chExt cx="3632886" cy="1760221"/>
          </a:xfrm>
        </p:grpSpPr>
        <mc:AlternateContent xmlns:mc="http://schemas.openxmlformats.org/markup-compatibility/2006" xmlns:a14="http://schemas.microsoft.com/office/drawing/2010/main">
          <mc:Choice Requires="a14">
            <p:sp>
              <p:nvSpPr>
                <p:cNvPr id="102" name="TextBox 101"/>
                <p:cNvSpPr txBox="1"/>
                <p:nvPr/>
              </p:nvSpPr>
              <p:spPr>
                <a:xfrm>
                  <a:off x="4876800" y="1931355"/>
                  <a:ext cx="3632886" cy="1691104"/>
                </a:xfrm>
                <a:prstGeom prst="rect">
                  <a:avLst/>
                </a:prstGeom>
                <a:noFill/>
              </p:spPr>
              <p:txBody>
                <a:bodyPr wrap="square" rtlCol="0">
                  <a:spAutoFit/>
                </a:bodyPr>
                <a:lstStyle/>
                <a:p>
                  <a14:m>
                    <m:oMath xmlns:m="http://schemas.openxmlformats.org/officeDocument/2006/math">
                      <m:r>
                        <a:rPr lang="en-US" sz="1600" b="1" i="0" smtClean="0">
                          <a:solidFill>
                            <a:srgbClr val="000000"/>
                          </a:solidFill>
                          <a:latin typeface="Cambria Math"/>
                          <a:ea typeface="Cambria Math"/>
                        </a:rPr>
                        <m:t>𝐍𝐌</m:t>
                      </m:r>
                    </m:oMath>
                  </a14:m>
                  <a:r>
                    <a:rPr lang="en-US" b="1" dirty="0">
                      <a:solidFill>
                        <a:srgbClr val="000000"/>
                      </a:solidFill>
                      <a:latin typeface="Franklin Gothic Medium Cond"/>
                    </a:rPr>
                    <a:t>=</a:t>
                  </a:r>
                  <a:r>
                    <a:rPr lang="en-US" b="1" dirty="0" smtClean="0">
                      <a:solidFill>
                        <a:srgbClr val="000000"/>
                      </a:solidFill>
                      <a:latin typeface="Franklin Gothic Medium Cond"/>
                    </a:rPr>
                    <a:t> </a:t>
                  </a:r>
                  <a14:m>
                    <m:oMath xmlns:m="http://schemas.openxmlformats.org/officeDocument/2006/math">
                      <m:f>
                        <m:fPr>
                          <m:ctrlPr>
                            <a:rPr lang="en-US" b="1" i="1" smtClean="0">
                              <a:solidFill>
                                <a:srgbClr val="000000"/>
                              </a:solidFill>
                              <a:latin typeface="Cambria Math"/>
                              <a:ea typeface="Cambria Math"/>
                            </a:rPr>
                          </m:ctrlPr>
                        </m:fPr>
                        <m:num>
                          <m:sSub>
                            <m:sSubPr>
                              <m:ctrlPr>
                                <a:rPr lang="en-US" b="1" i="1" smtClean="0">
                                  <a:solidFill>
                                    <a:srgbClr val="000000"/>
                                  </a:solidFill>
                                  <a:latin typeface="Cambria Math"/>
                                  <a:ea typeface="Cambria Math"/>
                                </a:rPr>
                              </m:ctrlPr>
                            </m:sSubPr>
                            <m:e>
                              <m:r>
                                <a:rPr lang="en-US" b="1" i="0" smtClean="0">
                                  <a:solidFill>
                                    <a:srgbClr val="000000"/>
                                  </a:solidFill>
                                  <a:latin typeface="Cambria Math"/>
                                  <a:ea typeface="Cambria Math"/>
                                </a:rPr>
                                <m:t>∆</m:t>
                              </m:r>
                            </m:e>
                            <m:sub>
                              <m:r>
                                <a:rPr lang="en-US" b="1" i="0" smtClean="0">
                                  <a:solidFill>
                                    <a:srgbClr val="000000"/>
                                  </a:solidFill>
                                  <a:latin typeface="Cambria Math"/>
                                  <a:ea typeface="Cambria Math"/>
                                </a:rPr>
                                <m:t>𝟐</m:t>
                              </m:r>
                            </m:sub>
                          </m:sSub>
                        </m:num>
                        <m:den>
                          <m:sSub>
                            <m:sSubPr>
                              <m:ctrlPr>
                                <a:rPr lang="en-US" b="1" i="1" smtClean="0">
                                  <a:solidFill>
                                    <a:srgbClr val="000000"/>
                                  </a:solidFill>
                                  <a:latin typeface="Cambria Math"/>
                                  <a:ea typeface="Cambria Math"/>
                                </a:rPr>
                              </m:ctrlPr>
                            </m:sSubPr>
                            <m:e>
                              <m:r>
                                <a:rPr lang="en-US" b="1" i="0" smtClean="0">
                                  <a:solidFill>
                                    <a:srgbClr val="000000"/>
                                  </a:solidFill>
                                  <a:latin typeface="Cambria Math"/>
                                  <a:ea typeface="Cambria Math"/>
                                </a:rPr>
                                <m:t>∆</m:t>
                              </m:r>
                            </m:e>
                            <m:sub>
                              <m:r>
                                <a:rPr lang="en-US" b="1" i="0" smtClean="0">
                                  <a:solidFill>
                                    <a:srgbClr val="000000"/>
                                  </a:solidFill>
                                  <a:latin typeface="Cambria Math"/>
                                  <a:ea typeface="Cambria Math"/>
                                </a:rPr>
                                <m:t>𝟏</m:t>
                              </m:r>
                            </m:sub>
                          </m:sSub>
                        </m:den>
                      </m:f>
                      <m:r>
                        <a:rPr lang="en-US" b="1" i="0" smtClean="0">
                          <a:solidFill>
                            <a:srgbClr val="000000"/>
                          </a:solidFill>
                          <a:latin typeface="Cambria Math"/>
                          <a:ea typeface="Cambria Math"/>
                        </a:rPr>
                        <m:t>=</m:t>
                      </m:r>
                      <m:f>
                        <m:fPr>
                          <m:ctrlPr>
                            <a:rPr lang="en-US" b="1" i="1" smtClean="0">
                              <a:solidFill>
                                <a:srgbClr val="000000"/>
                              </a:solidFill>
                              <a:latin typeface="Cambria Math"/>
                              <a:ea typeface="Cambria Math"/>
                            </a:rPr>
                          </m:ctrlPr>
                        </m:fPr>
                        <m:num>
                          <m:r>
                            <a:rPr lang="en-US" b="1" i="0">
                              <a:solidFill>
                                <a:srgbClr val="000000"/>
                              </a:solidFill>
                              <a:latin typeface="Cambria Math"/>
                              <a:ea typeface="Cambria Math"/>
                            </a:rPr>
                            <m:t>𝐆</m:t>
                          </m:r>
                          <m:sSub>
                            <m:sSubPr>
                              <m:ctrlPr>
                                <a:rPr lang="en-US" b="1" i="1">
                                  <a:solidFill>
                                    <a:srgbClr val="000000"/>
                                  </a:solidFill>
                                  <a:latin typeface="Cambria Math"/>
                                  <a:ea typeface="Cambria Math"/>
                                </a:rPr>
                              </m:ctrlPr>
                            </m:sSubPr>
                            <m:e>
                              <m:r>
                                <a:rPr lang="en-US" b="1" i="0">
                                  <a:solidFill>
                                    <a:srgbClr val="000000"/>
                                  </a:solidFill>
                                  <a:latin typeface="Cambria Math"/>
                                  <a:ea typeface="Cambria Math"/>
                                </a:rPr>
                                <m:t>𝐍</m:t>
                              </m:r>
                            </m:e>
                            <m:sub>
                              <m:r>
                                <a:rPr lang="en-US" b="1" i="0">
                                  <a:solidFill>
                                    <a:srgbClr val="000000"/>
                                  </a:solidFill>
                                  <a:latin typeface="Cambria Math"/>
                                  <a:ea typeface="Cambria Math"/>
                                </a:rPr>
                                <m:t>𝐢</m:t>
                              </m:r>
                            </m:sub>
                          </m:sSub>
                          <m:r>
                            <a:rPr lang="en-US" b="1" i="0">
                              <a:solidFill>
                                <a:srgbClr val="000000"/>
                              </a:solidFill>
                              <a:latin typeface="Cambria Math"/>
                              <a:ea typeface="Cambria Math"/>
                            </a:rPr>
                            <m:t>−</m:t>
                          </m:r>
                          <m:sSub>
                            <m:sSubPr>
                              <m:ctrlPr>
                                <a:rPr lang="en-US" b="1" i="1">
                                  <a:solidFill>
                                    <a:srgbClr val="000000"/>
                                  </a:solidFill>
                                  <a:latin typeface="Cambria Math"/>
                                  <a:ea typeface="Cambria Math"/>
                                </a:rPr>
                              </m:ctrlPr>
                            </m:sSubPr>
                            <m:e>
                              <m:r>
                                <a:rPr lang="en-US" b="1" i="0">
                                  <a:solidFill>
                                    <a:srgbClr val="000000"/>
                                  </a:solidFill>
                                  <a:latin typeface="Cambria Math"/>
                                  <a:ea typeface="Cambria Math"/>
                                </a:rPr>
                                <m:t>𝐍</m:t>
                              </m:r>
                            </m:e>
                            <m:sub>
                              <m:r>
                                <a:rPr lang="en-US" b="1" i="0">
                                  <a:solidFill>
                                    <a:srgbClr val="000000"/>
                                  </a:solidFill>
                                  <a:latin typeface="Cambria Math"/>
                                  <a:ea typeface="Cambria Math"/>
                                </a:rPr>
                                <m:t>𝐢</m:t>
                              </m:r>
                            </m:sub>
                          </m:sSub>
                          <m:r>
                            <a:rPr lang="en-US" b="1" i="0" smtClean="0">
                              <a:solidFill>
                                <a:srgbClr val="000000"/>
                              </a:solidFill>
                              <a:latin typeface="Cambria Math"/>
                              <a:ea typeface="Cambria Math"/>
                            </a:rPr>
                            <m:t>+</m:t>
                          </m:r>
                          <m:sSub>
                            <m:sSubPr>
                              <m:ctrlPr>
                                <a:rPr lang="en-US" b="1" i="1" smtClean="0">
                                  <a:solidFill>
                                    <a:srgbClr val="000000"/>
                                  </a:solidFill>
                                  <a:latin typeface="Cambria Math"/>
                                  <a:ea typeface="Cambria Math"/>
                                </a:rPr>
                              </m:ctrlPr>
                            </m:sSubPr>
                            <m:e>
                              <m:r>
                                <a:rPr lang="en-US" b="1" i="0" smtClean="0">
                                  <a:solidFill>
                                    <a:srgbClr val="000000"/>
                                  </a:solidFill>
                                  <a:latin typeface="Cambria Math"/>
                                  <a:ea typeface="Cambria Math"/>
                                </a:rPr>
                                <m:t>𝐍</m:t>
                              </m:r>
                            </m:e>
                            <m:sub>
                              <m:r>
                                <a:rPr lang="en-US" b="1" i="0" smtClean="0">
                                  <a:solidFill>
                                    <a:srgbClr val="000000"/>
                                  </a:solidFill>
                                  <a:latin typeface="Cambria Math"/>
                                  <a:ea typeface="Cambria Math"/>
                                </a:rPr>
                                <m:t>𝐚𝐝𝐝𝐞𝐝</m:t>
                              </m:r>
                            </m:sub>
                          </m:sSub>
                        </m:num>
                        <m:den>
                          <m:r>
                            <a:rPr lang="en-US" b="1" i="0" smtClean="0">
                              <a:solidFill>
                                <a:srgbClr val="000000"/>
                              </a:solidFill>
                              <a:latin typeface="Cambria Math"/>
                              <a:ea typeface="Cambria Math"/>
                            </a:rPr>
                            <m:t>𝐆</m:t>
                          </m:r>
                          <m:sSub>
                            <m:sSubPr>
                              <m:ctrlPr>
                                <a:rPr lang="en-US" b="1" i="1" smtClean="0">
                                  <a:solidFill>
                                    <a:srgbClr val="000000"/>
                                  </a:solidFill>
                                  <a:latin typeface="Cambria Math"/>
                                  <a:ea typeface="Cambria Math"/>
                                </a:rPr>
                              </m:ctrlPr>
                            </m:sSubPr>
                            <m:e>
                              <m:r>
                                <a:rPr lang="en-US" b="1" i="0" smtClean="0">
                                  <a:solidFill>
                                    <a:srgbClr val="000000"/>
                                  </a:solidFill>
                                  <a:latin typeface="Cambria Math"/>
                                  <a:ea typeface="Cambria Math"/>
                                </a:rPr>
                                <m:t>𝐍</m:t>
                              </m:r>
                            </m:e>
                            <m:sub>
                              <m:r>
                                <a:rPr lang="en-US" b="1" i="0" smtClean="0">
                                  <a:solidFill>
                                    <a:srgbClr val="000000"/>
                                  </a:solidFill>
                                  <a:latin typeface="Cambria Math"/>
                                  <a:ea typeface="Cambria Math"/>
                                </a:rPr>
                                <m:t>𝐢</m:t>
                              </m:r>
                            </m:sub>
                          </m:sSub>
                          <m:r>
                            <a:rPr lang="en-US" b="1" i="0" smtClean="0">
                              <a:solidFill>
                                <a:srgbClr val="000000"/>
                              </a:solidFill>
                              <a:latin typeface="Cambria Math"/>
                              <a:ea typeface="Cambria Math"/>
                            </a:rPr>
                            <m:t>−</m:t>
                          </m:r>
                          <m:sSub>
                            <m:sSubPr>
                              <m:ctrlPr>
                                <a:rPr lang="en-US" b="1" i="1" smtClean="0">
                                  <a:solidFill>
                                    <a:srgbClr val="000000"/>
                                  </a:solidFill>
                                  <a:latin typeface="Cambria Math"/>
                                  <a:ea typeface="Cambria Math"/>
                                </a:rPr>
                              </m:ctrlPr>
                            </m:sSubPr>
                            <m:e>
                              <m:r>
                                <a:rPr lang="en-US" b="1" i="0" smtClean="0">
                                  <a:solidFill>
                                    <a:srgbClr val="000000"/>
                                  </a:solidFill>
                                  <a:latin typeface="Cambria Math"/>
                                  <a:ea typeface="Cambria Math"/>
                                </a:rPr>
                                <m:t>𝐍</m:t>
                              </m:r>
                            </m:e>
                            <m:sub>
                              <m:r>
                                <a:rPr lang="en-US" b="1" i="0" smtClean="0">
                                  <a:solidFill>
                                    <a:srgbClr val="000000"/>
                                  </a:solidFill>
                                  <a:latin typeface="Cambria Math"/>
                                  <a:ea typeface="Cambria Math"/>
                                </a:rPr>
                                <m:t>𝐢</m:t>
                              </m:r>
                            </m:sub>
                          </m:sSub>
                        </m:den>
                      </m:f>
                    </m:oMath>
                  </a14:m>
                  <a:r>
                    <a:rPr lang="en-US" sz="1400" b="1" dirty="0" smtClean="0">
                      <a:solidFill>
                        <a:srgbClr val="000000"/>
                      </a:solidFill>
                      <a:latin typeface="Franklin Gothic Medium Cond"/>
                    </a:rPr>
                    <a:t> </a:t>
                  </a:r>
                </a:p>
                <a:p>
                  <a:pPr/>
                  <a14:m>
                    <m:oMathPara xmlns:m="http://schemas.openxmlformats.org/officeDocument/2006/math">
                      <m:oMathParaPr>
                        <m:jc m:val="left"/>
                      </m:oMathParaPr>
                      <m:oMath xmlns:m="http://schemas.openxmlformats.org/officeDocument/2006/math">
                        <m:r>
                          <a:rPr lang="en-US" sz="1400" b="1" i="0" smtClean="0">
                            <a:solidFill>
                              <a:srgbClr val="000000"/>
                            </a:solidFill>
                            <a:latin typeface="Cambria Math"/>
                            <a:ea typeface="Cambria Math"/>
                          </a:rPr>
                          <m:t>                 </m:t>
                        </m:r>
                        <m:r>
                          <a:rPr lang="en-US" sz="1400" b="1">
                            <a:solidFill>
                              <a:srgbClr val="000000"/>
                            </a:solidFill>
                            <a:latin typeface="Cambria Math"/>
                            <a:ea typeface="Cambria Math"/>
                          </a:rPr>
                          <m:t>=</m:t>
                        </m:r>
                        <m:r>
                          <a:rPr lang="en-US" sz="1400" b="1" i="0" smtClean="0">
                            <a:solidFill>
                              <a:srgbClr val="000000"/>
                            </a:solidFill>
                            <a:latin typeface="Cambria Math"/>
                            <a:ea typeface="Cambria Math"/>
                          </a:rPr>
                          <m:t>𝟏</m:t>
                        </m:r>
                        <m:r>
                          <a:rPr lang="en-US" sz="1400" b="1" i="0" smtClean="0">
                            <a:solidFill>
                              <a:srgbClr val="000000"/>
                            </a:solidFill>
                            <a:latin typeface="Cambria Math"/>
                            <a:ea typeface="Cambria Math"/>
                          </a:rPr>
                          <m:t>+</m:t>
                        </m:r>
                        <m:f>
                          <m:fPr>
                            <m:ctrlPr>
                              <a:rPr lang="en-US" sz="1400" b="1" i="1">
                                <a:solidFill>
                                  <a:srgbClr val="000000"/>
                                </a:solidFill>
                                <a:latin typeface="Cambria Math"/>
                                <a:ea typeface="Cambria Math"/>
                              </a:rPr>
                            </m:ctrlPr>
                          </m:fPr>
                          <m:num>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𝐍</m:t>
                                </m:r>
                              </m:e>
                              <m:sub>
                                <m:r>
                                  <a:rPr lang="en-US" sz="1400" b="1">
                                    <a:solidFill>
                                      <a:srgbClr val="000000"/>
                                    </a:solidFill>
                                    <a:latin typeface="Cambria Math"/>
                                    <a:ea typeface="Cambria Math"/>
                                  </a:rPr>
                                  <m:t>𝐚𝐝𝐝𝐞𝐝</m:t>
                                </m:r>
                              </m:sub>
                            </m:sSub>
                          </m:num>
                          <m:den>
                            <m:r>
                              <a:rPr lang="en-US" sz="1400" b="1">
                                <a:solidFill>
                                  <a:srgbClr val="000000"/>
                                </a:solidFill>
                                <a:latin typeface="Cambria Math"/>
                                <a:ea typeface="Cambria Math"/>
                              </a:rPr>
                              <m:t>𝐆</m:t>
                            </m:r>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𝐍</m:t>
                                </m:r>
                              </m:e>
                              <m:sub>
                                <m:r>
                                  <a:rPr lang="en-US" sz="1400" b="1">
                                    <a:solidFill>
                                      <a:srgbClr val="000000"/>
                                    </a:solidFill>
                                    <a:latin typeface="Cambria Math"/>
                                    <a:ea typeface="Cambria Math"/>
                                  </a:rPr>
                                  <m:t>𝐢</m:t>
                                </m:r>
                              </m:sub>
                            </m:sSub>
                            <m:r>
                              <a:rPr lang="en-US" sz="1400" b="1">
                                <a:solidFill>
                                  <a:srgbClr val="000000"/>
                                </a:solidFill>
                                <a:latin typeface="Cambria Math"/>
                                <a:ea typeface="Cambria Math"/>
                              </a:rPr>
                              <m:t>−</m:t>
                            </m:r>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𝐍</m:t>
                                </m:r>
                              </m:e>
                              <m:sub>
                                <m:r>
                                  <a:rPr lang="en-US" sz="1400" b="1">
                                    <a:solidFill>
                                      <a:srgbClr val="000000"/>
                                    </a:solidFill>
                                    <a:latin typeface="Cambria Math"/>
                                    <a:ea typeface="Cambria Math"/>
                                  </a:rPr>
                                  <m:t>𝐢</m:t>
                                </m:r>
                              </m:sub>
                            </m:sSub>
                          </m:den>
                        </m:f>
                        <m:r>
                          <a:rPr lang="en-US" sz="1400" b="1" i="1" smtClean="0">
                            <a:solidFill>
                              <a:srgbClr val="000000"/>
                            </a:solidFill>
                            <a:latin typeface="Cambria Math"/>
                            <a:ea typeface="Cambria Math"/>
                          </a:rPr>
                          <m:t>=</m:t>
                        </m:r>
                        <m:r>
                          <a:rPr lang="en-US" sz="1400" b="1">
                            <a:solidFill>
                              <a:srgbClr val="000000"/>
                            </a:solidFill>
                            <a:latin typeface="Cambria Math"/>
                            <a:ea typeface="Cambria Math"/>
                          </a:rPr>
                          <m:t>𝟏</m:t>
                        </m:r>
                        <m:r>
                          <a:rPr lang="en-US" sz="1400" b="1">
                            <a:solidFill>
                              <a:srgbClr val="000000"/>
                            </a:solidFill>
                            <a:latin typeface="Cambria Math"/>
                            <a:ea typeface="Cambria Math"/>
                          </a:rPr>
                          <m:t>+</m:t>
                        </m:r>
                        <m:f>
                          <m:fPr>
                            <m:ctrlPr>
                              <a:rPr lang="en-US" sz="1400" b="1" i="1">
                                <a:solidFill>
                                  <a:srgbClr val="000000"/>
                                </a:solidFill>
                                <a:latin typeface="Cambria Math"/>
                                <a:ea typeface="Cambria Math"/>
                              </a:rPr>
                            </m:ctrlPr>
                          </m:fPr>
                          <m:num>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𝐍</m:t>
                                </m:r>
                              </m:e>
                              <m:sub>
                                <m:r>
                                  <a:rPr lang="en-US" sz="1400" b="1">
                                    <a:solidFill>
                                      <a:srgbClr val="000000"/>
                                    </a:solidFill>
                                    <a:latin typeface="Cambria Math"/>
                                    <a:ea typeface="Cambria Math"/>
                                  </a:rPr>
                                  <m:t>𝐚𝐝𝐝𝐞𝐝</m:t>
                                </m:r>
                              </m:sub>
                            </m:sSub>
                          </m:num>
                          <m:den>
                            <m:r>
                              <a:rPr lang="en-US" sz="1400" b="1">
                                <a:solidFill>
                                  <a:srgbClr val="000000"/>
                                </a:solidFill>
                                <a:latin typeface="Cambria Math"/>
                                <a:ea typeface="Cambria Math"/>
                              </a:rPr>
                              <m:t>𝐆</m:t>
                            </m:r>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𝐍</m:t>
                                </m:r>
                              </m:e>
                              <m:sub>
                                <m:r>
                                  <a:rPr lang="en-US" sz="1400" b="1">
                                    <a:solidFill>
                                      <a:srgbClr val="000000"/>
                                    </a:solidFill>
                                    <a:latin typeface="Cambria Math"/>
                                    <a:ea typeface="Cambria Math"/>
                                  </a:rPr>
                                  <m:t>𝐢</m:t>
                                </m:r>
                              </m:sub>
                            </m:sSub>
                            <m:d>
                              <m:dPr>
                                <m:ctrlPr>
                                  <a:rPr lang="en-US" sz="1400" b="1" i="1" smtClean="0">
                                    <a:solidFill>
                                      <a:srgbClr val="000000"/>
                                    </a:solidFill>
                                    <a:latin typeface="Cambria Math"/>
                                    <a:ea typeface="Cambria Math"/>
                                  </a:rPr>
                                </m:ctrlPr>
                              </m:dPr>
                              <m:e>
                                <m:r>
                                  <a:rPr lang="en-US" sz="1400" b="1" i="1" smtClean="0">
                                    <a:solidFill>
                                      <a:srgbClr val="000000"/>
                                    </a:solidFill>
                                    <a:latin typeface="Cambria Math"/>
                                    <a:ea typeface="Cambria Math"/>
                                  </a:rPr>
                                  <m:t>𝟏</m:t>
                                </m:r>
                                <m:r>
                                  <a:rPr lang="en-US" sz="1400" b="1" i="1" smtClean="0">
                                    <a:solidFill>
                                      <a:srgbClr val="000000"/>
                                    </a:solidFill>
                                    <a:latin typeface="Cambria Math"/>
                                    <a:ea typeface="Cambria Math"/>
                                  </a:rPr>
                                  <m:t>−</m:t>
                                </m:r>
                                <m:f>
                                  <m:fPr>
                                    <m:ctrlPr>
                                      <a:rPr lang="en-US" sz="1400" b="1" i="1" smtClean="0">
                                        <a:solidFill>
                                          <a:srgbClr val="000000"/>
                                        </a:solidFill>
                                        <a:latin typeface="Cambria Math"/>
                                        <a:ea typeface="Cambria Math"/>
                                      </a:rPr>
                                    </m:ctrlPr>
                                  </m:fPr>
                                  <m:num>
                                    <m:r>
                                      <a:rPr lang="en-US" sz="1400" b="1" i="1" smtClean="0">
                                        <a:solidFill>
                                          <a:srgbClr val="000000"/>
                                        </a:solidFill>
                                        <a:latin typeface="Cambria Math"/>
                                        <a:ea typeface="Cambria Math"/>
                                      </a:rPr>
                                      <m:t>𝟏</m:t>
                                    </m:r>
                                  </m:num>
                                  <m:den>
                                    <m:r>
                                      <a:rPr lang="en-US" sz="1400" b="1">
                                        <a:solidFill>
                                          <a:srgbClr val="000000"/>
                                        </a:solidFill>
                                        <a:latin typeface="Cambria Math"/>
                                        <a:ea typeface="Cambria Math"/>
                                      </a:rPr>
                                      <m:t>𝐆</m:t>
                                    </m:r>
                                  </m:den>
                                </m:f>
                              </m:e>
                            </m:d>
                          </m:den>
                        </m:f>
                      </m:oMath>
                    </m:oMathPara>
                  </a14:m>
                  <a:endParaRPr lang="en-US" sz="1400" b="1" dirty="0" smtClean="0">
                    <a:solidFill>
                      <a:srgbClr val="000000"/>
                    </a:solidFill>
                    <a:latin typeface="Franklin Gothic Medium Cond"/>
                  </a:endParaRPr>
                </a:p>
                <a:p>
                  <a:pPr/>
                  <a14:m>
                    <m:oMathPara xmlns:m="http://schemas.openxmlformats.org/officeDocument/2006/math">
                      <m:oMathParaPr>
                        <m:jc m:val="left"/>
                      </m:oMathParaPr>
                      <m:oMath xmlns:m="http://schemas.openxmlformats.org/officeDocument/2006/math">
                        <m:r>
                          <a:rPr lang="en-US" sz="1400" b="1" i="1" smtClean="0">
                            <a:solidFill>
                              <a:srgbClr val="000000"/>
                            </a:solidFill>
                            <a:latin typeface="Cambria Math"/>
                            <a:ea typeface="Cambria Math"/>
                          </a:rPr>
                          <m:t>                 </m:t>
                        </m:r>
                        <m:r>
                          <a:rPr lang="en-US" sz="1400" b="1" i="1">
                            <a:solidFill>
                              <a:srgbClr val="000000"/>
                            </a:solidFill>
                            <a:latin typeface="Cambria Math"/>
                            <a:ea typeface="Cambria Math"/>
                          </a:rPr>
                          <m:t>=</m:t>
                        </m:r>
                        <m:r>
                          <a:rPr lang="en-US" sz="1400" b="1">
                            <a:solidFill>
                              <a:srgbClr val="000000"/>
                            </a:solidFill>
                            <a:latin typeface="Cambria Math"/>
                            <a:ea typeface="Cambria Math"/>
                          </a:rPr>
                          <m:t>𝟏</m:t>
                        </m:r>
                        <m:r>
                          <a:rPr lang="en-US" sz="1400" b="1">
                            <a:solidFill>
                              <a:srgbClr val="000000"/>
                            </a:solidFill>
                            <a:latin typeface="Cambria Math"/>
                            <a:ea typeface="Cambria Math"/>
                          </a:rPr>
                          <m:t>+</m:t>
                        </m:r>
                        <m:f>
                          <m:fPr>
                            <m:ctrlPr>
                              <a:rPr lang="en-US" sz="1400" b="1" i="1">
                                <a:solidFill>
                                  <a:srgbClr val="000000"/>
                                </a:solidFill>
                                <a:latin typeface="Cambria Math"/>
                                <a:ea typeface="Cambria Math"/>
                              </a:rPr>
                            </m:ctrlPr>
                          </m:fPr>
                          <m:num>
                            <m:r>
                              <a:rPr lang="en-US" sz="1400" b="1" i="0" smtClean="0">
                                <a:solidFill>
                                  <a:srgbClr val="000000"/>
                                </a:solidFill>
                                <a:latin typeface="Cambria Math"/>
                                <a:ea typeface="Cambria Math"/>
                              </a:rPr>
                              <m:t>𝐅</m:t>
                            </m:r>
                            <m:r>
                              <a:rPr lang="en-US" sz="1400" b="1" i="0" smtClean="0">
                                <a:solidFill>
                                  <a:srgbClr val="000000"/>
                                </a:solidFill>
                                <a:latin typeface="Cambria Math"/>
                                <a:ea typeface="Cambria Math"/>
                              </a:rPr>
                              <m:t>−</m:t>
                            </m:r>
                            <m:r>
                              <a:rPr lang="en-US" sz="1400" b="1" i="0" smtClean="0">
                                <a:solidFill>
                                  <a:srgbClr val="000000"/>
                                </a:solidFill>
                                <a:latin typeface="Cambria Math"/>
                                <a:ea typeface="Cambria Math"/>
                              </a:rPr>
                              <m:t>𝟏</m:t>
                            </m:r>
                          </m:num>
                          <m:den>
                            <m:d>
                              <m:dPr>
                                <m:ctrlPr>
                                  <a:rPr lang="en-US" sz="1400" b="1" i="1">
                                    <a:solidFill>
                                      <a:srgbClr val="000000"/>
                                    </a:solidFill>
                                    <a:latin typeface="Cambria Math"/>
                                    <a:ea typeface="Cambria Math"/>
                                  </a:rPr>
                                </m:ctrlPr>
                              </m:dPr>
                              <m:e>
                                <m:r>
                                  <a:rPr lang="en-US" sz="1400" b="1" i="1">
                                    <a:solidFill>
                                      <a:srgbClr val="000000"/>
                                    </a:solidFill>
                                    <a:latin typeface="Cambria Math"/>
                                    <a:ea typeface="Cambria Math"/>
                                  </a:rPr>
                                  <m:t>𝟏</m:t>
                                </m:r>
                                <m:r>
                                  <a:rPr lang="en-US" sz="1400" b="1" i="1">
                                    <a:solidFill>
                                      <a:srgbClr val="000000"/>
                                    </a:solidFill>
                                    <a:latin typeface="Cambria Math"/>
                                    <a:ea typeface="Cambria Math"/>
                                  </a:rPr>
                                  <m:t>−</m:t>
                                </m:r>
                                <m:f>
                                  <m:fPr>
                                    <m:ctrlPr>
                                      <a:rPr lang="en-US" sz="1400" b="1" i="1">
                                        <a:solidFill>
                                          <a:srgbClr val="000000"/>
                                        </a:solidFill>
                                        <a:latin typeface="Cambria Math"/>
                                        <a:ea typeface="Cambria Math"/>
                                      </a:rPr>
                                    </m:ctrlPr>
                                  </m:fPr>
                                  <m:num>
                                    <m:r>
                                      <a:rPr lang="en-US" sz="1400" b="1" i="1">
                                        <a:solidFill>
                                          <a:srgbClr val="000000"/>
                                        </a:solidFill>
                                        <a:latin typeface="Cambria Math"/>
                                        <a:ea typeface="Cambria Math"/>
                                      </a:rPr>
                                      <m:t>𝟏</m:t>
                                    </m:r>
                                  </m:num>
                                  <m:den>
                                    <m:r>
                                      <a:rPr lang="en-US" sz="1400" b="1">
                                        <a:solidFill>
                                          <a:srgbClr val="000000"/>
                                        </a:solidFill>
                                        <a:latin typeface="Cambria Math"/>
                                        <a:ea typeface="Cambria Math"/>
                                      </a:rPr>
                                      <m:t>𝐆</m:t>
                                    </m:r>
                                  </m:den>
                                </m:f>
                              </m:e>
                            </m:d>
                          </m:den>
                        </m:f>
                        <m:r>
                          <a:rPr lang="en-US" sz="1400" b="1" i="1" smtClean="0">
                            <a:solidFill>
                              <a:srgbClr val="000000"/>
                            </a:solidFill>
                            <a:latin typeface="Cambria Math"/>
                            <a:ea typeface="Cambria Math"/>
                          </a:rPr>
                          <m:t>      </m:t>
                        </m:r>
                        <m:r>
                          <a:rPr lang="en-US" sz="1400" b="1" i="0" smtClean="0">
                            <a:solidFill>
                              <a:srgbClr val="000000"/>
                            </a:solidFill>
                            <a:latin typeface="Cambria Math"/>
                            <a:ea typeface="Cambria Math"/>
                          </a:rPr>
                          <m:t>≈</m:t>
                        </m:r>
                        <m:r>
                          <a:rPr lang="en-US" sz="1400" b="1" i="0" smtClean="0">
                            <a:solidFill>
                              <a:srgbClr val="000000"/>
                            </a:solidFill>
                            <a:latin typeface="Cambria Math"/>
                            <a:ea typeface="Cambria Math"/>
                          </a:rPr>
                          <m:t>𝐅</m:t>
                        </m:r>
                        <m:r>
                          <a:rPr lang="en-US" sz="1400" b="1" i="0" smtClean="0">
                            <a:solidFill>
                              <a:srgbClr val="000000"/>
                            </a:solidFill>
                            <a:latin typeface="Cambria Math"/>
                            <a:ea typeface="Cambria Math"/>
                          </a:rPr>
                          <m:t>, </m:t>
                        </m:r>
                        <m:r>
                          <a:rPr lang="en-US" sz="1400" b="1" i="0" smtClean="0">
                            <a:solidFill>
                              <a:srgbClr val="000000"/>
                            </a:solidFill>
                            <a:latin typeface="Cambria Math"/>
                            <a:ea typeface="Cambria Math"/>
                          </a:rPr>
                          <m:t>𝐢𝐟</m:t>
                        </m:r>
                        <m:r>
                          <a:rPr lang="en-US" sz="1400" b="1" i="0" smtClean="0">
                            <a:solidFill>
                              <a:srgbClr val="000000"/>
                            </a:solidFill>
                            <a:latin typeface="Cambria Math"/>
                            <a:ea typeface="Cambria Math"/>
                          </a:rPr>
                          <m:t> </m:t>
                        </m:r>
                        <m:r>
                          <a:rPr lang="en-US" sz="1400" b="1" i="0" smtClean="0">
                            <a:solidFill>
                              <a:srgbClr val="000000"/>
                            </a:solidFill>
                            <a:latin typeface="Cambria Math"/>
                            <a:ea typeface="Cambria Math"/>
                          </a:rPr>
                          <m:t>𝐆</m:t>
                        </m:r>
                        <m:r>
                          <a:rPr lang="en-US" sz="1400" b="1" i="0" smtClean="0">
                            <a:solidFill>
                              <a:srgbClr val="000000"/>
                            </a:solidFill>
                            <a:latin typeface="Cambria Math"/>
                            <a:ea typeface="Cambria Math"/>
                          </a:rPr>
                          <m:t>≫</m:t>
                        </m:r>
                        <m:r>
                          <a:rPr lang="en-US" sz="1400" b="1" i="0" smtClean="0">
                            <a:solidFill>
                              <a:srgbClr val="000000"/>
                            </a:solidFill>
                            <a:latin typeface="Cambria Math"/>
                            <a:ea typeface="Cambria Math"/>
                          </a:rPr>
                          <m:t>𝟏</m:t>
                        </m:r>
                        <m:r>
                          <a:rPr lang="en-US" sz="1400" b="1" i="0" smtClean="0">
                            <a:solidFill>
                              <a:srgbClr val="000000"/>
                            </a:solidFill>
                            <a:latin typeface="Cambria Math"/>
                            <a:ea typeface="Cambria Math"/>
                          </a:rPr>
                          <m:t>.</m:t>
                        </m:r>
                      </m:oMath>
                    </m:oMathPara>
                  </a14:m>
                  <a:endParaRPr lang="en-US" sz="1400" b="1" dirty="0">
                    <a:solidFill>
                      <a:srgbClr val="000000"/>
                    </a:solidFill>
                    <a:latin typeface="Franklin Gothic Medium Cond"/>
                  </a:endParaRPr>
                </a:p>
              </p:txBody>
            </p:sp>
          </mc:Choice>
          <mc:Fallback xmlns="">
            <p:sp>
              <p:nvSpPr>
                <p:cNvPr id="102" name="TextBox 101"/>
                <p:cNvSpPr txBox="1">
                  <a:spLocks noRot="1" noChangeAspect="1" noMove="1" noResize="1" noEditPoints="1" noAdjustHandles="1" noChangeArrowheads="1" noChangeShapeType="1" noTextEdit="1"/>
                </p:cNvSpPr>
                <p:nvPr/>
              </p:nvSpPr>
              <p:spPr>
                <a:xfrm>
                  <a:off x="4876800" y="1931355"/>
                  <a:ext cx="3632886" cy="1691104"/>
                </a:xfrm>
                <a:prstGeom prst="rect">
                  <a:avLst/>
                </a:prstGeom>
                <a:blipFill rotWithShape="1">
                  <a:blip r:embed="rId7"/>
                  <a:stretch>
                    <a:fillRect/>
                  </a:stretch>
                </a:blipFill>
              </p:spPr>
              <p:txBody>
                <a:bodyPr/>
                <a:lstStyle/>
                <a:p>
                  <a:r>
                    <a:rPr lang="en-US">
                      <a:noFill/>
                    </a:rPr>
                    <a:t> </a:t>
                  </a:r>
                </a:p>
              </p:txBody>
            </p:sp>
          </mc:Fallback>
        </mc:AlternateContent>
        <p:sp>
          <p:nvSpPr>
            <p:cNvPr id="103" name="Rectangle 102"/>
            <p:cNvSpPr/>
            <p:nvPr/>
          </p:nvSpPr>
          <p:spPr>
            <a:xfrm>
              <a:off x="5715000" y="2884769"/>
              <a:ext cx="1219200" cy="806807"/>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TextBox 2"/>
          <p:cNvSpPr txBox="1">
            <a:spLocks noChangeArrowheads="1"/>
          </p:cNvSpPr>
          <p:nvPr/>
        </p:nvSpPr>
        <p:spPr bwMode="auto">
          <a:xfrm>
            <a:off x="5486400" y="3886200"/>
            <a:ext cx="2504304"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Once we know F &amp; G of each block, we can figure out NM of the block. </a:t>
            </a:r>
          </a:p>
          <a:p>
            <a:pPr marL="0" indent="0" eaLnBrk="1" hangingPunct="1"/>
            <a:r>
              <a:rPr lang="en-US" b="1" dirty="0" smtClean="0">
                <a:solidFill>
                  <a:srgbClr val="FF0000"/>
                </a:solidFill>
                <a:latin typeface="Franklin Gothic Medium Cond" pitchFamily="34" charset="0"/>
              </a:rPr>
              <a:t>To achieve minimum F, place the block with lower NM first (verify this claim !). </a:t>
            </a:r>
            <a:endParaRPr lang="en-US" b="1" dirty="0">
              <a:solidFill>
                <a:srgbClr val="FF0000"/>
              </a:solidFill>
              <a:latin typeface="Franklin Gothic Medium Cond" pitchFamily="34" charset="0"/>
            </a:endParaRPr>
          </a:p>
        </p:txBody>
      </p:sp>
      <p:sp>
        <p:nvSpPr>
          <p:cNvPr id="108" name="Slide Number Placeholder 107"/>
          <p:cNvSpPr>
            <a:spLocks noGrp="1"/>
          </p:cNvSpPr>
          <p:nvPr>
            <p:ph type="sldNum" sz="quarter" idx="11"/>
          </p:nvPr>
        </p:nvSpPr>
        <p:spPr/>
        <p:txBody>
          <a:bodyPr/>
          <a:lstStyle/>
          <a:p>
            <a:pPr>
              <a:defRPr/>
            </a:pPr>
            <a:fld id="{18299DBC-902B-41D7-A3A4-44EB87A37C73}" type="slidenum">
              <a:rPr lang="en-US" smtClean="0"/>
              <a:pPr>
                <a:defRPr/>
              </a:pPr>
              <a:t>81</a:t>
            </a:fld>
            <a:endParaRPr lang="en-US"/>
          </a:p>
        </p:txBody>
      </p:sp>
    </p:spTree>
    <p:extLst>
      <p:ext uri="{BB962C8B-B14F-4D97-AF65-F5344CB8AC3E}">
        <p14:creationId xmlns:p14="http://schemas.microsoft.com/office/powerpoint/2010/main" val="570264477"/>
      </p:ext>
    </p:extLst>
  </p:cSld>
  <p:clrMapOvr>
    <a:masterClrMapping/>
  </p:clrMapOvr>
  <p:transition/>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Freeform 21"/>
          <p:cNvSpPr/>
          <p:nvPr/>
        </p:nvSpPr>
        <p:spPr>
          <a:xfrm>
            <a:off x="6272103" y="4011827"/>
            <a:ext cx="367594" cy="335942"/>
          </a:xfrm>
          <a:custGeom>
            <a:avLst/>
            <a:gdLst>
              <a:gd name="connsiteX0" fmla="*/ 244027 w 367594"/>
              <a:gd name="connsiteY0" fmla="*/ 16476 h 335942"/>
              <a:gd name="connsiteX1" fmla="*/ 276978 w 367594"/>
              <a:gd name="connsiteY1" fmla="*/ 65903 h 335942"/>
              <a:gd name="connsiteX2" fmla="*/ 301692 w 367594"/>
              <a:gd name="connsiteY2" fmla="*/ 90616 h 335942"/>
              <a:gd name="connsiteX3" fmla="*/ 334643 w 367594"/>
              <a:gd name="connsiteY3" fmla="*/ 140043 h 335942"/>
              <a:gd name="connsiteX4" fmla="*/ 351119 w 367594"/>
              <a:gd name="connsiteY4" fmla="*/ 164757 h 335942"/>
              <a:gd name="connsiteX5" fmla="*/ 367594 w 367594"/>
              <a:gd name="connsiteY5" fmla="*/ 189470 h 335942"/>
              <a:gd name="connsiteX6" fmla="*/ 334643 w 367594"/>
              <a:gd name="connsiteY6" fmla="*/ 271849 h 335942"/>
              <a:gd name="connsiteX7" fmla="*/ 309929 w 367594"/>
              <a:gd name="connsiteY7" fmla="*/ 296562 h 335942"/>
              <a:gd name="connsiteX8" fmla="*/ 244027 w 367594"/>
              <a:gd name="connsiteY8" fmla="*/ 313038 h 335942"/>
              <a:gd name="connsiteX9" fmla="*/ 194600 w 367594"/>
              <a:gd name="connsiteY9" fmla="*/ 329514 h 335942"/>
              <a:gd name="connsiteX10" fmla="*/ 38081 w 367594"/>
              <a:gd name="connsiteY10" fmla="*/ 296562 h 335942"/>
              <a:gd name="connsiteX11" fmla="*/ 21605 w 367594"/>
              <a:gd name="connsiteY11" fmla="*/ 271849 h 335942"/>
              <a:gd name="connsiteX12" fmla="*/ 13367 w 367594"/>
              <a:gd name="connsiteY12" fmla="*/ 57665 h 335942"/>
              <a:gd name="connsiteX13" fmla="*/ 21605 w 367594"/>
              <a:gd name="connsiteY13" fmla="*/ 32951 h 335942"/>
              <a:gd name="connsiteX14" fmla="*/ 46319 w 367594"/>
              <a:gd name="connsiteY14" fmla="*/ 16476 h 335942"/>
              <a:gd name="connsiteX15" fmla="*/ 95746 w 367594"/>
              <a:gd name="connsiteY15" fmla="*/ 0 h 335942"/>
              <a:gd name="connsiteX16" fmla="*/ 235789 w 367594"/>
              <a:gd name="connsiteY16" fmla="*/ 8238 h 335942"/>
              <a:gd name="connsiteX17" fmla="*/ 260502 w 367594"/>
              <a:gd name="connsiteY17" fmla="*/ 16476 h 335942"/>
              <a:gd name="connsiteX18" fmla="*/ 244027 w 367594"/>
              <a:gd name="connsiteY18" fmla="*/ 16476 h 335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67594" h="335942">
                <a:moveTo>
                  <a:pt x="244027" y="16476"/>
                </a:moveTo>
                <a:cubicBezTo>
                  <a:pt x="246773" y="24714"/>
                  <a:pt x="264821" y="50273"/>
                  <a:pt x="276978" y="65903"/>
                </a:cubicBezTo>
                <a:cubicBezTo>
                  <a:pt x="284130" y="75099"/>
                  <a:pt x="294540" y="81420"/>
                  <a:pt x="301692" y="90616"/>
                </a:cubicBezTo>
                <a:cubicBezTo>
                  <a:pt x="313849" y="106246"/>
                  <a:pt x="323659" y="123567"/>
                  <a:pt x="334643" y="140043"/>
                </a:cubicBezTo>
                <a:lnTo>
                  <a:pt x="351119" y="164757"/>
                </a:lnTo>
                <a:lnTo>
                  <a:pt x="367594" y="189470"/>
                </a:lnTo>
                <a:cubicBezTo>
                  <a:pt x="355885" y="283138"/>
                  <a:pt x="378779" y="235069"/>
                  <a:pt x="334643" y="271849"/>
                </a:cubicBezTo>
                <a:cubicBezTo>
                  <a:pt x="325693" y="279307"/>
                  <a:pt x="320535" y="291741"/>
                  <a:pt x="309929" y="296562"/>
                </a:cubicBezTo>
                <a:cubicBezTo>
                  <a:pt x="289315" y="305932"/>
                  <a:pt x="265508" y="305877"/>
                  <a:pt x="244027" y="313038"/>
                </a:cubicBezTo>
                <a:lnTo>
                  <a:pt x="194600" y="329514"/>
                </a:lnTo>
                <a:cubicBezTo>
                  <a:pt x="-32403" y="316902"/>
                  <a:pt x="74262" y="368922"/>
                  <a:pt x="38081" y="296562"/>
                </a:cubicBezTo>
                <a:cubicBezTo>
                  <a:pt x="33653" y="287707"/>
                  <a:pt x="27097" y="280087"/>
                  <a:pt x="21605" y="271849"/>
                </a:cubicBezTo>
                <a:cubicBezTo>
                  <a:pt x="-10574" y="175314"/>
                  <a:pt x="-1076" y="223755"/>
                  <a:pt x="13367" y="57665"/>
                </a:cubicBezTo>
                <a:cubicBezTo>
                  <a:pt x="14119" y="49014"/>
                  <a:pt x="16180" y="39732"/>
                  <a:pt x="21605" y="32951"/>
                </a:cubicBezTo>
                <a:cubicBezTo>
                  <a:pt x="27790" y="25220"/>
                  <a:pt x="37272" y="20497"/>
                  <a:pt x="46319" y="16476"/>
                </a:cubicBezTo>
                <a:cubicBezTo>
                  <a:pt x="62189" y="9423"/>
                  <a:pt x="95746" y="0"/>
                  <a:pt x="95746" y="0"/>
                </a:cubicBezTo>
                <a:cubicBezTo>
                  <a:pt x="142427" y="2746"/>
                  <a:pt x="189259" y="3585"/>
                  <a:pt x="235789" y="8238"/>
                </a:cubicBezTo>
                <a:cubicBezTo>
                  <a:pt x="244429" y="9102"/>
                  <a:pt x="254362" y="10336"/>
                  <a:pt x="260502" y="16476"/>
                </a:cubicBezTo>
                <a:cubicBezTo>
                  <a:pt x="266642" y="22616"/>
                  <a:pt x="241281" y="8238"/>
                  <a:pt x="244027" y="16476"/>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Loss of Filters and T-lines</a:t>
            </a:r>
            <a:endParaRPr lang="en-US" dirty="0"/>
          </a:p>
        </p:txBody>
      </p:sp>
      <p:sp>
        <p:nvSpPr>
          <p:cNvPr id="4" name="Slide Number Placeholder 3"/>
          <p:cNvSpPr>
            <a:spLocks noGrp="1"/>
          </p:cNvSpPr>
          <p:nvPr>
            <p:ph type="sldNum" sz="quarter" idx="11"/>
          </p:nvPr>
        </p:nvSpPr>
        <p:spPr/>
        <p:txBody>
          <a:bodyPr/>
          <a:lstStyle/>
          <a:p>
            <a:pPr>
              <a:defRPr/>
            </a:pPr>
            <a:fld id="{18299DBC-902B-41D7-A3A4-44EB87A37C73}" type="slidenum">
              <a:rPr lang="en-US" smtClean="0"/>
              <a:pPr>
                <a:defRPr/>
              </a:pPr>
              <a:t>82</a:t>
            </a:fld>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538888283"/>
              </p:ext>
            </p:extLst>
          </p:nvPr>
        </p:nvGraphicFramePr>
        <p:xfrm>
          <a:off x="2152391" y="1828800"/>
          <a:ext cx="4172209" cy="1344613"/>
        </p:xfrm>
        <a:graphic>
          <a:graphicData uri="http://schemas.openxmlformats.org/presentationml/2006/ole">
            <mc:AlternateContent xmlns:mc="http://schemas.openxmlformats.org/markup-compatibility/2006">
              <mc:Choice xmlns:v="urn:schemas-microsoft-com:vml" Requires="v">
                <p:oleObj spid="_x0000_s84079" name="Visio" r:id="rId3" imgW="2352858" imgH="712260" progId="Visio.Drawing.11">
                  <p:embed/>
                </p:oleObj>
              </mc:Choice>
              <mc:Fallback>
                <p:oleObj name="Visio" r:id="rId3" imgW="2352858" imgH="712260" progId="Visio.Drawing.11">
                  <p:embed/>
                  <p:pic>
                    <p:nvPicPr>
                      <p:cNvPr id="0" name=""/>
                      <p:cNvPicPr/>
                      <p:nvPr/>
                    </p:nvPicPr>
                    <p:blipFill>
                      <a:blip r:embed="rId4"/>
                      <a:stretch>
                        <a:fillRect/>
                      </a:stretch>
                    </p:blipFill>
                    <p:spPr>
                      <a:xfrm>
                        <a:off x="2152391" y="1828800"/>
                        <a:ext cx="4172209" cy="1344613"/>
                      </a:xfrm>
                      <a:prstGeom prst="rect">
                        <a:avLst/>
                      </a:prstGeom>
                    </p:spPr>
                  </p:pic>
                </p:oleObj>
              </mc:Fallback>
            </mc:AlternateContent>
          </a:graphicData>
        </a:graphic>
      </p:graphicFrame>
      <p:sp>
        <p:nvSpPr>
          <p:cNvPr id="6" name="TextBox 2"/>
          <p:cNvSpPr txBox="1">
            <a:spLocks noChangeArrowheads="1"/>
          </p:cNvSpPr>
          <p:nvPr/>
        </p:nvSpPr>
        <p:spPr bwMode="auto">
          <a:xfrm>
            <a:off x="1295400" y="1295400"/>
            <a:ext cx="70866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In typical RF systems, a filter will be placed before LNA to filter wanted signal band, and it typically has a loss, L (&lt; 2-3 dB).</a:t>
            </a:r>
            <a:endParaRPr lang="en-US" b="1" dirty="0">
              <a:solidFill>
                <a:srgbClr val="000000"/>
              </a:solidFill>
              <a:latin typeface="Franklin Gothic Medium Cond" pitchFamily="34" charset="0"/>
            </a:endParaRPr>
          </a:p>
        </p:txBody>
      </p:sp>
      <p:sp>
        <p:nvSpPr>
          <p:cNvPr id="7" name="TextBox 2"/>
          <p:cNvSpPr txBox="1">
            <a:spLocks noChangeArrowheads="1"/>
          </p:cNvSpPr>
          <p:nvPr/>
        </p:nvSpPr>
        <p:spPr bwMode="auto">
          <a:xfrm>
            <a:off x="2590800" y="2938046"/>
            <a:ext cx="9906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400" b="1" dirty="0" err="1" smtClean="0">
                <a:solidFill>
                  <a:srgbClr val="0000FF"/>
                </a:solidFill>
                <a:latin typeface="Franklin Gothic Medium Cond" pitchFamily="34" charset="0"/>
              </a:rPr>
              <a:t>Z</a:t>
            </a:r>
            <a:r>
              <a:rPr lang="en-US" sz="1400" b="1" baseline="-25000" dirty="0" err="1" smtClean="0">
                <a:solidFill>
                  <a:srgbClr val="0000FF"/>
                </a:solidFill>
                <a:latin typeface="Franklin Gothic Medium Cond" pitchFamily="34" charset="0"/>
              </a:rPr>
              <a:t>o</a:t>
            </a:r>
            <a:r>
              <a:rPr lang="en-US" sz="1400" b="1" dirty="0" smtClean="0">
                <a:solidFill>
                  <a:srgbClr val="0000FF"/>
                </a:solidFill>
                <a:latin typeface="Franklin Gothic Medium Cond" pitchFamily="34" charset="0"/>
              </a:rPr>
              <a:t>=50 </a:t>
            </a:r>
            <a:r>
              <a:rPr lang="en-US" sz="1400" b="1" dirty="0" smtClean="0">
                <a:solidFill>
                  <a:srgbClr val="0000FF"/>
                </a:solidFill>
                <a:latin typeface="Symbol" pitchFamily="18" charset="2"/>
              </a:rPr>
              <a:t>W</a:t>
            </a:r>
            <a:endParaRPr lang="en-US" sz="1400" b="1" dirty="0">
              <a:solidFill>
                <a:srgbClr val="0000FF"/>
              </a:solidFill>
              <a:latin typeface="Symbol" pitchFamily="18" charset="2"/>
            </a:endParaRPr>
          </a:p>
        </p:txBody>
      </p:sp>
      <p:sp>
        <p:nvSpPr>
          <p:cNvPr id="8" name="TextBox 2"/>
          <p:cNvSpPr txBox="1">
            <a:spLocks noChangeArrowheads="1"/>
          </p:cNvSpPr>
          <p:nvPr/>
        </p:nvSpPr>
        <p:spPr bwMode="auto">
          <a:xfrm>
            <a:off x="4343400" y="2952347"/>
            <a:ext cx="9906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400" b="1" dirty="0" err="1" smtClean="0">
                <a:solidFill>
                  <a:srgbClr val="0000FF"/>
                </a:solidFill>
                <a:latin typeface="Franklin Gothic Medium Cond" pitchFamily="34" charset="0"/>
              </a:rPr>
              <a:t>Z</a:t>
            </a:r>
            <a:r>
              <a:rPr lang="en-US" sz="1400" b="1" baseline="-25000" dirty="0" err="1" smtClean="0">
                <a:solidFill>
                  <a:srgbClr val="0000FF"/>
                </a:solidFill>
                <a:latin typeface="Franklin Gothic Medium Cond" pitchFamily="34" charset="0"/>
              </a:rPr>
              <a:t>o</a:t>
            </a:r>
            <a:r>
              <a:rPr lang="en-US" sz="1400" b="1" dirty="0" smtClean="0">
                <a:solidFill>
                  <a:srgbClr val="0000FF"/>
                </a:solidFill>
                <a:latin typeface="Franklin Gothic Medium Cond" pitchFamily="34" charset="0"/>
              </a:rPr>
              <a:t>=50 </a:t>
            </a:r>
            <a:r>
              <a:rPr lang="en-US" sz="1400" b="1" dirty="0" smtClean="0">
                <a:solidFill>
                  <a:srgbClr val="0000FF"/>
                </a:solidFill>
                <a:latin typeface="Symbol" pitchFamily="18" charset="2"/>
              </a:rPr>
              <a:t>W</a:t>
            </a:r>
            <a:endParaRPr lang="en-US" sz="1400" b="1" dirty="0">
              <a:solidFill>
                <a:srgbClr val="0000FF"/>
              </a:solidFill>
              <a:latin typeface="Symbol" pitchFamily="18" charset="2"/>
            </a:endParaRPr>
          </a:p>
        </p:txBody>
      </p:sp>
      <p:sp>
        <p:nvSpPr>
          <p:cNvPr id="10" name="TextBox 2"/>
          <p:cNvSpPr txBox="1">
            <a:spLocks noChangeArrowheads="1"/>
          </p:cNvSpPr>
          <p:nvPr/>
        </p:nvSpPr>
        <p:spPr bwMode="auto">
          <a:xfrm>
            <a:off x="1295400" y="3352800"/>
            <a:ext cx="70866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How to define loss L in passive filter ? </a:t>
            </a:r>
            <a:endParaRPr lang="en-US" b="1"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11" name="TextBox 10"/>
              <p:cNvSpPr txBox="1"/>
              <p:nvPr/>
            </p:nvSpPr>
            <p:spPr>
              <a:xfrm>
                <a:off x="4648200" y="3894200"/>
                <a:ext cx="2590800" cy="923394"/>
              </a:xfrm>
              <a:prstGeom prst="rect">
                <a:avLst/>
              </a:prstGeom>
              <a:noFill/>
            </p:spPr>
            <p:txBody>
              <a:bodyPr wrap="square" rtlCol="0">
                <a:spAutoFit/>
              </a:bodyPr>
              <a:lstStyle/>
              <a:p>
                <a14:m>
                  <m:oMath xmlns:m="http://schemas.openxmlformats.org/officeDocument/2006/math">
                    <m:r>
                      <a:rPr lang="en-US" sz="1600" b="1" i="0" smtClean="0">
                        <a:solidFill>
                          <a:srgbClr val="000000"/>
                        </a:solidFill>
                        <a:latin typeface="Cambria Math"/>
                        <a:ea typeface="Cambria Math"/>
                      </a:rPr>
                      <m:t>𝐋</m:t>
                    </m:r>
                  </m:oMath>
                </a14:m>
                <a:r>
                  <a:rPr lang="en-US" b="1" dirty="0">
                    <a:solidFill>
                      <a:srgbClr val="000000"/>
                    </a:solidFill>
                    <a:latin typeface="Franklin Gothic Medium Cond"/>
                  </a:rPr>
                  <a:t>=</a:t>
                </a:r>
                <a:r>
                  <a:rPr lang="en-US" b="1" dirty="0" smtClean="0">
                    <a:solidFill>
                      <a:srgbClr val="000000"/>
                    </a:solidFill>
                    <a:latin typeface="Franklin Gothic Medium Cond"/>
                  </a:rPr>
                  <a:t> </a:t>
                </a:r>
                <a14:m>
                  <m:oMath xmlns:m="http://schemas.openxmlformats.org/officeDocument/2006/math">
                    <m:f>
                      <m:fPr>
                        <m:ctrlPr>
                          <a:rPr lang="en-US" b="1" i="1" smtClean="0">
                            <a:solidFill>
                              <a:srgbClr val="000000"/>
                            </a:solidFill>
                            <a:latin typeface="Cambria Math"/>
                            <a:ea typeface="Cambria Math"/>
                          </a:rPr>
                        </m:ctrlPr>
                      </m:fPr>
                      <m:num>
                        <m:sSub>
                          <m:sSubPr>
                            <m:ctrlPr>
                              <a:rPr lang="en-US" b="1" i="1" smtClean="0">
                                <a:solidFill>
                                  <a:srgbClr val="000000"/>
                                </a:solidFill>
                                <a:latin typeface="Cambria Math"/>
                                <a:ea typeface="Cambria Math"/>
                              </a:rPr>
                            </m:ctrlPr>
                          </m:sSubPr>
                          <m:e>
                            <m:r>
                              <a:rPr lang="en-US" b="1" i="0" smtClean="0">
                                <a:solidFill>
                                  <a:srgbClr val="000000"/>
                                </a:solidFill>
                                <a:latin typeface="Cambria Math"/>
                                <a:ea typeface="Cambria Math"/>
                              </a:rPr>
                              <m:t>𝐏</m:t>
                            </m:r>
                          </m:e>
                          <m:sub>
                            <m:r>
                              <a:rPr lang="en-US" b="1" i="0" smtClean="0">
                                <a:solidFill>
                                  <a:srgbClr val="000000"/>
                                </a:solidFill>
                                <a:latin typeface="Cambria Math"/>
                                <a:ea typeface="Cambria Math"/>
                              </a:rPr>
                              <m:t>𝐢𝐧</m:t>
                            </m:r>
                          </m:sub>
                        </m:sSub>
                      </m:num>
                      <m:den>
                        <m:sSub>
                          <m:sSubPr>
                            <m:ctrlPr>
                              <a:rPr lang="en-US" b="1" i="1" smtClean="0">
                                <a:solidFill>
                                  <a:srgbClr val="000000"/>
                                </a:solidFill>
                                <a:latin typeface="Cambria Math"/>
                                <a:ea typeface="Cambria Math"/>
                              </a:rPr>
                            </m:ctrlPr>
                          </m:sSubPr>
                          <m:e>
                            <m:r>
                              <a:rPr lang="en-US" b="1" i="0" smtClean="0">
                                <a:solidFill>
                                  <a:srgbClr val="000000"/>
                                </a:solidFill>
                                <a:latin typeface="Cambria Math"/>
                                <a:ea typeface="Cambria Math"/>
                              </a:rPr>
                              <m:t>𝐏</m:t>
                            </m:r>
                          </m:e>
                          <m:sub>
                            <m:r>
                              <a:rPr lang="en-US" b="1" i="0" smtClean="0">
                                <a:solidFill>
                                  <a:srgbClr val="000000"/>
                                </a:solidFill>
                                <a:latin typeface="Cambria Math"/>
                                <a:ea typeface="Cambria Math"/>
                              </a:rPr>
                              <m:t>𝐨𝐮𝐭</m:t>
                            </m:r>
                          </m:sub>
                        </m:sSub>
                      </m:den>
                    </m:f>
                    <m:r>
                      <a:rPr lang="en-US" b="1" i="0" smtClean="0">
                        <a:solidFill>
                          <a:srgbClr val="000000"/>
                        </a:solidFill>
                        <a:latin typeface="Cambria Math"/>
                        <a:ea typeface="Cambria Math"/>
                      </a:rPr>
                      <m:t>=</m:t>
                    </m:r>
                    <m:f>
                      <m:fPr>
                        <m:ctrlPr>
                          <a:rPr lang="en-US" b="1" i="1" smtClean="0">
                            <a:solidFill>
                              <a:srgbClr val="000000"/>
                            </a:solidFill>
                            <a:latin typeface="Cambria Math"/>
                            <a:ea typeface="Cambria Math"/>
                          </a:rPr>
                        </m:ctrlPr>
                      </m:fPr>
                      <m:num>
                        <m:f>
                          <m:fPr>
                            <m:ctrlPr>
                              <a:rPr lang="en-US" b="1" i="1">
                                <a:solidFill>
                                  <a:srgbClr val="000000"/>
                                </a:solidFill>
                                <a:latin typeface="Cambria Math"/>
                                <a:ea typeface="Cambria Math"/>
                              </a:rPr>
                            </m:ctrlPr>
                          </m:fPr>
                          <m:num>
                            <m:sSup>
                              <m:sSupPr>
                                <m:ctrlPr>
                                  <a:rPr lang="en-US" b="1" i="1">
                                    <a:solidFill>
                                      <a:srgbClr val="000000"/>
                                    </a:solidFill>
                                    <a:latin typeface="Cambria Math"/>
                                    <a:ea typeface="Cambria Math"/>
                                  </a:rPr>
                                </m:ctrlPr>
                              </m:sSupPr>
                              <m:e>
                                <m:sSub>
                                  <m:sSubPr>
                                    <m:ctrlPr>
                                      <a:rPr lang="en-US" b="1" i="1">
                                        <a:solidFill>
                                          <a:srgbClr val="000000"/>
                                        </a:solidFill>
                                        <a:latin typeface="Cambria Math"/>
                                        <a:ea typeface="Cambria Math"/>
                                      </a:rPr>
                                    </m:ctrlPr>
                                  </m:sSubPr>
                                  <m:e>
                                    <m:r>
                                      <a:rPr lang="en-US" b="1">
                                        <a:solidFill>
                                          <a:srgbClr val="000000"/>
                                        </a:solidFill>
                                        <a:latin typeface="Cambria Math"/>
                                        <a:ea typeface="Cambria Math"/>
                                      </a:rPr>
                                      <m:t>𝐕</m:t>
                                    </m:r>
                                  </m:e>
                                  <m:sub>
                                    <m:r>
                                      <a:rPr lang="en-US" b="1" i="0" smtClean="0">
                                        <a:solidFill>
                                          <a:srgbClr val="000000"/>
                                        </a:solidFill>
                                        <a:latin typeface="Cambria Math"/>
                                        <a:ea typeface="Cambria Math"/>
                                      </a:rPr>
                                      <m:t>𝐬</m:t>
                                    </m:r>
                                  </m:sub>
                                </m:sSub>
                              </m:e>
                              <m:sup>
                                <m:r>
                                  <a:rPr lang="en-US" b="1" i="1">
                                    <a:solidFill>
                                      <a:srgbClr val="000000"/>
                                    </a:solidFill>
                                    <a:latin typeface="Cambria Math"/>
                                    <a:ea typeface="Cambria Math"/>
                                  </a:rPr>
                                  <m:t>𝟐</m:t>
                                </m:r>
                              </m:sup>
                            </m:sSup>
                          </m:num>
                          <m:den>
                            <m:sSub>
                              <m:sSubPr>
                                <m:ctrlPr>
                                  <a:rPr lang="en-US" b="1" i="1">
                                    <a:solidFill>
                                      <a:srgbClr val="000000"/>
                                    </a:solidFill>
                                    <a:latin typeface="Cambria Math"/>
                                    <a:ea typeface="Cambria Math"/>
                                  </a:rPr>
                                </m:ctrlPr>
                              </m:sSubPr>
                              <m:e>
                                <m:r>
                                  <a:rPr lang="en-US" b="1">
                                    <a:solidFill>
                                      <a:srgbClr val="000000"/>
                                    </a:solidFill>
                                    <a:latin typeface="Cambria Math"/>
                                    <a:ea typeface="Cambria Math"/>
                                  </a:rPr>
                                  <m:t>𝟒𝐙</m:t>
                                </m:r>
                              </m:e>
                              <m:sub>
                                <m:r>
                                  <a:rPr lang="en-US" b="1">
                                    <a:solidFill>
                                      <a:srgbClr val="000000"/>
                                    </a:solidFill>
                                    <a:latin typeface="Cambria Math"/>
                                    <a:ea typeface="Cambria Math"/>
                                  </a:rPr>
                                  <m:t>𝐨</m:t>
                                </m:r>
                              </m:sub>
                            </m:sSub>
                          </m:den>
                        </m:f>
                      </m:num>
                      <m:den>
                        <m:f>
                          <m:fPr>
                            <m:ctrlPr>
                              <a:rPr lang="en-US" b="1" i="1" smtClean="0">
                                <a:solidFill>
                                  <a:srgbClr val="000000"/>
                                </a:solidFill>
                                <a:latin typeface="Cambria Math"/>
                                <a:ea typeface="Cambria Math"/>
                              </a:rPr>
                            </m:ctrlPr>
                          </m:fPr>
                          <m:num>
                            <m:sSup>
                              <m:sSupPr>
                                <m:ctrlPr>
                                  <a:rPr lang="en-US" b="1" i="1" smtClean="0">
                                    <a:solidFill>
                                      <a:srgbClr val="000000"/>
                                    </a:solidFill>
                                    <a:latin typeface="Cambria Math"/>
                                    <a:ea typeface="Cambria Math"/>
                                  </a:rPr>
                                </m:ctrlPr>
                              </m:sSupPr>
                              <m:e>
                                <m:sSub>
                                  <m:sSubPr>
                                    <m:ctrlPr>
                                      <a:rPr lang="en-US" b="1" i="1">
                                        <a:solidFill>
                                          <a:srgbClr val="000000"/>
                                        </a:solidFill>
                                        <a:latin typeface="Cambria Math"/>
                                        <a:ea typeface="Cambria Math"/>
                                      </a:rPr>
                                    </m:ctrlPr>
                                  </m:sSubPr>
                                  <m:e>
                                    <m:r>
                                      <a:rPr lang="en-US" b="1" i="0" smtClean="0">
                                        <a:solidFill>
                                          <a:srgbClr val="000000"/>
                                        </a:solidFill>
                                        <a:latin typeface="Cambria Math"/>
                                        <a:ea typeface="Cambria Math"/>
                                      </a:rPr>
                                      <m:t>𝐕</m:t>
                                    </m:r>
                                  </m:e>
                                  <m:sub>
                                    <m:r>
                                      <a:rPr lang="en-US" b="1" i="0" smtClean="0">
                                        <a:solidFill>
                                          <a:srgbClr val="000000"/>
                                        </a:solidFill>
                                        <a:latin typeface="Cambria Math"/>
                                        <a:ea typeface="Cambria Math"/>
                                      </a:rPr>
                                      <m:t>𝐋</m:t>
                                    </m:r>
                                  </m:sub>
                                </m:sSub>
                              </m:e>
                              <m:sup>
                                <m:r>
                                  <a:rPr lang="en-US" b="1" i="1" smtClean="0">
                                    <a:solidFill>
                                      <a:srgbClr val="000000"/>
                                    </a:solidFill>
                                    <a:latin typeface="Cambria Math"/>
                                    <a:ea typeface="Cambria Math"/>
                                  </a:rPr>
                                  <m:t>𝟐</m:t>
                                </m:r>
                              </m:sup>
                            </m:sSup>
                          </m:num>
                          <m:den>
                            <m:sSub>
                              <m:sSubPr>
                                <m:ctrlPr>
                                  <a:rPr lang="en-US" b="1" i="1">
                                    <a:solidFill>
                                      <a:srgbClr val="000000"/>
                                    </a:solidFill>
                                    <a:latin typeface="Cambria Math"/>
                                    <a:ea typeface="Cambria Math"/>
                                  </a:rPr>
                                </m:ctrlPr>
                              </m:sSubPr>
                              <m:e>
                                <m:r>
                                  <a:rPr lang="en-US" b="1" i="0" smtClean="0">
                                    <a:solidFill>
                                      <a:srgbClr val="000000"/>
                                    </a:solidFill>
                                    <a:latin typeface="Cambria Math"/>
                                    <a:ea typeface="Cambria Math"/>
                                  </a:rPr>
                                  <m:t>𝐑</m:t>
                                </m:r>
                              </m:e>
                              <m:sub>
                                <m:r>
                                  <a:rPr lang="en-US" b="1" i="0" smtClean="0">
                                    <a:solidFill>
                                      <a:srgbClr val="000000"/>
                                    </a:solidFill>
                                    <a:latin typeface="Cambria Math"/>
                                    <a:ea typeface="Cambria Math"/>
                                  </a:rPr>
                                  <m:t>𝐋</m:t>
                                </m:r>
                              </m:sub>
                            </m:sSub>
                          </m:den>
                        </m:f>
                      </m:den>
                    </m:f>
                    <m:r>
                      <a:rPr lang="en-US" b="1" i="0" smtClean="0">
                        <a:solidFill>
                          <a:srgbClr val="000000"/>
                        </a:solidFill>
                        <a:latin typeface="Cambria Math"/>
                        <a:ea typeface="Cambria Math"/>
                      </a:rPr>
                      <m:t>=</m:t>
                    </m:r>
                    <m:sSup>
                      <m:sSupPr>
                        <m:ctrlPr>
                          <a:rPr lang="en-US" b="1" i="1" smtClean="0">
                            <a:solidFill>
                              <a:srgbClr val="000000"/>
                            </a:solidFill>
                            <a:latin typeface="Cambria Math"/>
                            <a:ea typeface="Cambria Math"/>
                          </a:rPr>
                        </m:ctrlPr>
                      </m:sSupPr>
                      <m:e>
                        <m:d>
                          <m:dPr>
                            <m:ctrlPr>
                              <a:rPr lang="en-US" b="1" i="1" smtClean="0">
                                <a:solidFill>
                                  <a:srgbClr val="000000"/>
                                </a:solidFill>
                                <a:latin typeface="Cambria Math"/>
                                <a:ea typeface="Cambria Math"/>
                              </a:rPr>
                            </m:ctrlPr>
                          </m:dPr>
                          <m:e>
                            <m:f>
                              <m:fPr>
                                <m:ctrlPr>
                                  <a:rPr lang="en-US" b="1" i="1" smtClean="0">
                                    <a:solidFill>
                                      <a:srgbClr val="000000"/>
                                    </a:solidFill>
                                    <a:latin typeface="Cambria Math"/>
                                    <a:ea typeface="Cambria Math"/>
                                  </a:rPr>
                                </m:ctrlPr>
                              </m:fPr>
                              <m:num>
                                <m:box>
                                  <m:boxPr>
                                    <m:ctrlPr>
                                      <a:rPr lang="en-US" b="1" i="1" smtClean="0">
                                        <a:solidFill>
                                          <a:srgbClr val="000000"/>
                                        </a:solidFill>
                                        <a:latin typeface="Cambria Math"/>
                                        <a:ea typeface="Cambria Math"/>
                                      </a:rPr>
                                    </m:ctrlPr>
                                  </m:boxPr>
                                  <m:e>
                                    <m:f>
                                      <m:fPr>
                                        <m:ctrlPr>
                                          <a:rPr lang="en-US" b="1" i="1" smtClean="0">
                                            <a:solidFill>
                                              <a:srgbClr val="000000"/>
                                            </a:solidFill>
                                            <a:latin typeface="Cambria Math"/>
                                            <a:ea typeface="Cambria Math"/>
                                          </a:rPr>
                                        </m:ctrlPr>
                                      </m:fPr>
                                      <m:num>
                                        <m:r>
                                          <a:rPr lang="en-US" b="1" i="1" smtClean="0">
                                            <a:solidFill>
                                              <a:srgbClr val="000000"/>
                                            </a:solidFill>
                                            <a:latin typeface="Cambria Math"/>
                                            <a:ea typeface="Cambria Math"/>
                                          </a:rPr>
                                          <m:t>𝟏</m:t>
                                        </m:r>
                                      </m:num>
                                      <m:den>
                                        <m:r>
                                          <a:rPr lang="en-US" b="1" i="1" smtClean="0">
                                            <a:solidFill>
                                              <a:srgbClr val="000000"/>
                                            </a:solidFill>
                                            <a:latin typeface="Cambria Math"/>
                                            <a:ea typeface="Cambria Math"/>
                                          </a:rPr>
                                          <m:t>𝟐</m:t>
                                        </m:r>
                                      </m:den>
                                    </m:f>
                                  </m:e>
                                </m:box>
                                <m:sSub>
                                  <m:sSubPr>
                                    <m:ctrlPr>
                                      <a:rPr lang="en-US" b="1" i="1">
                                        <a:solidFill>
                                          <a:srgbClr val="000000"/>
                                        </a:solidFill>
                                        <a:latin typeface="Cambria Math"/>
                                        <a:ea typeface="Cambria Math"/>
                                      </a:rPr>
                                    </m:ctrlPr>
                                  </m:sSubPr>
                                  <m:e>
                                    <m:r>
                                      <a:rPr lang="en-US" b="1">
                                        <a:solidFill>
                                          <a:srgbClr val="000000"/>
                                        </a:solidFill>
                                        <a:latin typeface="Cambria Math"/>
                                        <a:ea typeface="Cambria Math"/>
                                      </a:rPr>
                                      <m:t>𝐕</m:t>
                                    </m:r>
                                  </m:e>
                                  <m:sub>
                                    <m:r>
                                      <a:rPr lang="en-US" b="1">
                                        <a:solidFill>
                                          <a:srgbClr val="000000"/>
                                        </a:solidFill>
                                        <a:latin typeface="Cambria Math"/>
                                        <a:ea typeface="Cambria Math"/>
                                      </a:rPr>
                                      <m:t>𝐬</m:t>
                                    </m:r>
                                  </m:sub>
                                </m:sSub>
                              </m:num>
                              <m:den>
                                <m:sSub>
                                  <m:sSubPr>
                                    <m:ctrlPr>
                                      <a:rPr lang="en-US" b="1" i="1">
                                        <a:solidFill>
                                          <a:srgbClr val="000000"/>
                                        </a:solidFill>
                                        <a:latin typeface="Cambria Math"/>
                                        <a:ea typeface="Cambria Math"/>
                                      </a:rPr>
                                    </m:ctrlPr>
                                  </m:sSubPr>
                                  <m:e>
                                    <m:r>
                                      <a:rPr lang="en-US" b="1">
                                        <a:solidFill>
                                          <a:srgbClr val="000000"/>
                                        </a:solidFill>
                                        <a:latin typeface="Cambria Math"/>
                                        <a:ea typeface="Cambria Math"/>
                                      </a:rPr>
                                      <m:t>𝐕</m:t>
                                    </m:r>
                                  </m:e>
                                  <m:sub>
                                    <m:r>
                                      <a:rPr lang="en-US" b="1">
                                        <a:solidFill>
                                          <a:srgbClr val="000000"/>
                                        </a:solidFill>
                                        <a:latin typeface="Cambria Math"/>
                                        <a:ea typeface="Cambria Math"/>
                                      </a:rPr>
                                      <m:t>𝐋</m:t>
                                    </m:r>
                                  </m:sub>
                                </m:sSub>
                              </m:den>
                            </m:f>
                          </m:e>
                        </m:d>
                      </m:e>
                      <m:sup>
                        <m:r>
                          <a:rPr lang="en-US" b="1" i="1" smtClean="0">
                            <a:solidFill>
                              <a:srgbClr val="000000"/>
                            </a:solidFill>
                            <a:latin typeface="Cambria Math"/>
                            <a:ea typeface="Cambria Math"/>
                          </a:rPr>
                          <m:t>𝟐</m:t>
                        </m:r>
                      </m:sup>
                    </m:sSup>
                  </m:oMath>
                </a14:m>
                <a:endParaRPr lang="en-US" sz="1400" b="1" dirty="0" smtClean="0">
                  <a:solidFill>
                    <a:srgbClr val="000000"/>
                  </a:solidFill>
                  <a:latin typeface="Franklin Gothic Medium Cond"/>
                </a:endParaRPr>
              </a:p>
            </p:txBody>
          </p:sp>
        </mc:Choice>
        <mc:Fallback xmlns="">
          <p:sp>
            <p:nvSpPr>
              <p:cNvPr id="11" name="TextBox 10"/>
              <p:cNvSpPr txBox="1">
                <a:spLocks noRot="1" noChangeAspect="1" noMove="1" noResize="1" noEditPoints="1" noAdjustHandles="1" noChangeArrowheads="1" noChangeShapeType="1" noTextEdit="1"/>
              </p:cNvSpPr>
              <p:nvPr/>
            </p:nvSpPr>
            <p:spPr>
              <a:xfrm>
                <a:off x="4648200" y="3894200"/>
                <a:ext cx="2590800" cy="923394"/>
              </a:xfrm>
              <a:prstGeom prst="rect">
                <a:avLst/>
              </a:prstGeom>
              <a:blipFill rotWithShape="1">
                <a:blip r:embed="rId5"/>
                <a:stretch>
                  <a:fillRect/>
                </a:stretch>
              </a:blipFill>
            </p:spPr>
            <p:txBody>
              <a:bodyPr/>
              <a:lstStyle/>
              <a:p>
                <a:r>
                  <a:rPr lang="en-US">
                    <a:noFill/>
                  </a:rPr>
                  <a:t> </a:t>
                </a:r>
              </a:p>
            </p:txBody>
          </p:sp>
        </mc:Fallback>
      </mc:AlternateContent>
      <p:sp>
        <p:nvSpPr>
          <p:cNvPr id="12" name="Rectangle 11"/>
          <p:cNvSpPr/>
          <p:nvPr/>
        </p:nvSpPr>
        <p:spPr>
          <a:xfrm>
            <a:off x="6096000" y="3927152"/>
            <a:ext cx="762000" cy="762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9" name="TextBox 18"/>
              <p:cNvSpPr txBox="1"/>
              <p:nvPr/>
            </p:nvSpPr>
            <p:spPr>
              <a:xfrm>
                <a:off x="5181600" y="4845182"/>
                <a:ext cx="1981200" cy="525400"/>
              </a:xfrm>
              <a:prstGeom prst="rect">
                <a:avLst/>
              </a:prstGeom>
              <a:noFill/>
            </p:spPr>
            <p:txBody>
              <a:bodyPr wrap="square" rtlCol="0">
                <a:spAutoFit/>
              </a:bodyPr>
              <a:lstStyle/>
              <a:p>
                <a14:m>
                  <m:oMath xmlns:m="http://schemas.openxmlformats.org/officeDocument/2006/math">
                    <m:r>
                      <a:rPr lang="en-US" sz="1600" b="1" i="0" smtClean="0">
                        <a:solidFill>
                          <a:srgbClr val="FF0000"/>
                        </a:solidFill>
                        <a:latin typeface="Cambria Math"/>
                        <a:ea typeface="Cambria Math"/>
                      </a:rPr>
                      <m:t>𝐍𝐨𝐭𝐞</m:t>
                    </m:r>
                    <m:r>
                      <a:rPr lang="en-US" sz="1600" b="1" i="0" smtClean="0">
                        <a:solidFill>
                          <a:srgbClr val="FF0000"/>
                        </a:solidFill>
                        <a:latin typeface="Cambria Math"/>
                        <a:ea typeface="Cambria Math"/>
                      </a:rPr>
                      <m:t>, </m:t>
                    </m:r>
                    <m:r>
                      <a:rPr lang="en-US" sz="1600" b="1" i="0" smtClean="0">
                        <a:solidFill>
                          <a:srgbClr val="FF0000"/>
                        </a:solidFill>
                        <a:latin typeface="Cambria Math"/>
                        <a:ea typeface="Cambria Math"/>
                      </a:rPr>
                      <m:t>𝐆</m:t>
                    </m:r>
                  </m:oMath>
                </a14:m>
                <a:r>
                  <a:rPr lang="en-US" b="1" dirty="0">
                    <a:solidFill>
                      <a:srgbClr val="FF0000"/>
                    </a:solidFill>
                    <a:latin typeface="Franklin Gothic Medium Cond"/>
                  </a:rPr>
                  <a:t>=</a:t>
                </a:r>
                <a:r>
                  <a:rPr lang="en-US" b="1" dirty="0" smtClean="0">
                    <a:solidFill>
                      <a:srgbClr val="FF0000"/>
                    </a:solidFill>
                    <a:latin typeface="Franklin Gothic Medium Cond"/>
                  </a:rPr>
                  <a:t> </a:t>
                </a:r>
                <a14:m>
                  <m:oMath xmlns:m="http://schemas.openxmlformats.org/officeDocument/2006/math">
                    <m:f>
                      <m:fPr>
                        <m:ctrlPr>
                          <a:rPr lang="en-US" b="1" i="1" smtClean="0">
                            <a:solidFill>
                              <a:srgbClr val="FF0000"/>
                            </a:solidFill>
                            <a:latin typeface="Cambria Math"/>
                            <a:ea typeface="Cambria Math"/>
                          </a:rPr>
                        </m:ctrlPr>
                      </m:fPr>
                      <m:num>
                        <m:sSub>
                          <m:sSubPr>
                            <m:ctrlPr>
                              <a:rPr lang="en-US" b="1" i="1" smtClean="0">
                                <a:solidFill>
                                  <a:srgbClr val="FF0000"/>
                                </a:solidFill>
                                <a:latin typeface="Cambria Math"/>
                                <a:ea typeface="Cambria Math"/>
                              </a:rPr>
                            </m:ctrlPr>
                          </m:sSubPr>
                          <m:e>
                            <m:r>
                              <a:rPr lang="en-US" b="1" i="0" smtClean="0">
                                <a:solidFill>
                                  <a:srgbClr val="FF0000"/>
                                </a:solidFill>
                                <a:latin typeface="Cambria Math"/>
                                <a:ea typeface="Cambria Math"/>
                              </a:rPr>
                              <m:t>𝐏</m:t>
                            </m:r>
                          </m:e>
                          <m:sub>
                            <m:r>
                              <a:rPr lang="en-US" b="1" i="0" smtClean="0">
                                <a:solidFill>
                                  <a:srgbClr val="FF0000"/>
                                </a:solidFill>
                                <a:latin typeface="Cambria Math"/>
                                <a:ea typeface="Cambria Math"/>
                              </a:rPr>
                              <m:t>𝐨𝐮𝐭</m:t>
                            </m:r>
                          </m:sub>
                        </m:sSub>
                      </m:num>
                      <m:den>
                        <m:sSub>
                          <m:sSubPr>
                            <m:ctrlPr>
                              <a:rPr lang="en-US" b="1" i="1" smtClean="0">
                                <a:solidFill>
                                  <a:srgbClr val="FF0000"/>
                                </a:solidFill>
                                <a:latin typeface="Cambria Math"/>
                                <a:ea typeface="Cambria Math"/>
                              </a:rPr>
                            </m:ctrlPr>
                          </m:sSubPr>
                          <m:e>
                            <m:r>
                              <a:rPr lang="en-US" b="1" i="0" smtClean="0">
                                <a:solidFill>
                                  <a:srgbClr val="FF0000"/>
                                </a:solidFill>
                                <a:latin typeface="Cambria Math"/>
                                <a:ea typeface="Cambria Math"/>
                              </a:rPr>
                              <m:t>𝐏</m:t>
                            </m:r>
                          </m:e>
                          <m:sub>
                            <m:r>
                              <a:rPr lang="en-US" b="1" i="0" smtClean="0">
                                <a:solidFill>
                                  <a:srgbClr val="FF0000"/>
                                </a:solidFill>
                                <a:latin typeface="Cambria Math"/>
                                <a:ea typeface="Cambria Math"/>
                              </a:rPr>
                              <m:t>𝐢𝐧</m:t>
                            </m:r>
                          </m:sub>
                        </m:sSub>
                      </m:den>
                    </m:f>
                    <m:r>
                      <a:rPr lang="en-US" b="1" i="0" smtClean="0">
                        <a:solidFill>
                          <a:srgbClr val="FF0000"/>
                        </a:solidFill>
                        <a:latin typeface="Cambria Math"/>
                        <a:ea typeface="Cambria Math"/>
                      </a:rPr>
                      <m:t>=</m:t>
                    </m:r>
                    <m:f>
                      <m:fPr>
                        <m:ctrlPr>
                          <a:rPr lang="en-US" b="1" i="1">
                            <a:solidFill>
                              <a:srgbClr val="FF0000"/>
                            </a:solidFill>
                            <a:latin typeface="Cambria Math"/>
                            <a:ea typeface="Cambria Math"/>
                          </a:rPr>
                        </m:ctrlPr>
                      </m:fPr>
                      <m:num>
                        <m:r>
                          <a:rPr lang="en-US" b="1" i="1" smtClean="0">
                            <a:solidFill>
                              <a:srgbClr val="FF0000"/>
                            </a:solidFill>
                            <a:latin typeface="Cambria Math"/>
                            <a:ea typeface="Cambria Math"/>
                          </a:rPr>
                          <m:t>𝟏</m:t>
                        </m:r>
                      </m:num>
                      <m:den>
                        <m:r>
                          <a:rPr lang="en-US" b="1">
                            <a:solidFill>
                              <a:srgbClr val="FF0000"/>
                            </a:solidFill>
                            <a:latin typeface="Cambria Math"/>
                            <a:ea typeface="Cambria Math"/>
                          </a:rPr>
                          <m:t>𝐋</m:t>
                        </m:r>
                      </m:den>
                    </m:f>
                  </m:oMath>
                </a14:m>
                <a:endParaRPr lang="en-US" sz="1400" b="1" dirty="0" smtClean="0">
                  <a:solidFill>
                    <a:srgbClr val="FF0000"/>
                  </a:solidFill>
                  <a:latin typeface="Franklin Gothic Medium Cond"/>
                </a:endParaRPr>
              </a:p>
            </p:txBody>
          </p:sp>
        </mc:Choice>
        <mc:Fallback xmlns="">
          <p:sp>
            <p:nvSpPr>
              <p:cNvPr id="19" name="TextBox 18"/>
              <p:cNvSpPr txBox="1">
                <a:spLocks noRot="1" noChangeAspect="1" noMove="1" noResize="1" noEditPoints="1" noAdjustHandles="1" noChangeArrowheads="1" noChangeShapeType="1" noTextEdit="1"/>
              </p:cNvSpPr>
              <p:nvPr/>
            </p:nvSpPr>
            <p:spPr>
              <a:xfrm>
                <a:off x="5181600" y="4845182"/>
                <a:ext cx="1981200" cy="525400"/>
              </a:xfrm>
              <a:prstGeom prst="rect">
                <a:avLst/>
              </a:prstGeom>
              <a:blipFill rotWithShape="1">
                <a:blip r:embed="rId6"/>
                <a:stretch>
                  <a:fillRect b="-1163"/>
                </a:stretch>
              </a:blipFill>
            </p:spPr>
            <p:txBody>
              <a:bodyPr/>
              <a:lstStyle/>
              <a:p>
                <a:r>
                  <a:rPr lang="en-US">
                    <a:noFill/>
                  </a:rPr>
                  <a:t> </a:t>
                </a:r>
              </a:p>
            </p:txBody>
          </p:sp>
        </mc:Fallback>
      </mc:AlternateContent>
      <p:sp>
        <p:nvSpPr>
          <p:cNvPr id="20" name="Striped Right Arrow 19"/>
          <p:cNvSpPr/>
          <p:nvPr/>
        </p:nvSpPr>
        <p:spPr>
          <a:xfrm rot="5562874">
            <a:off x="6351049" y="4730882"/>
            <a:ext cx="251901" cy="22860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
          <p:cNvSpPr txBox="1">
            <a:spLocks noChangeArrowheads="1"/>
          </p:cNvSpPr>
          <p:nvPr/>
        </p:nvSpPr>
        <p:spPr bwMode="auto">
          <a:xfrm>
            <a:off x="2461054" y="4751314"/>
            <a:ext cx="142514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400" b="1" dirty="0" err="1" smtClean="0">
                <a:latin typeface="Franklin Gothic Medium Cond" pitchFamily="34" charset="0"/>
              </a:rPr>
              <a:t>R</a:t>
            </a:r>
            <a:r>
              <a:rPr lang="en-US" sz="1400" b="1" baseline="-25000" dirty="0" err="1" smtClean="0">
                <a:latin typeface="Franklin Gothic Medium Cond" pitchFamily="34" charset="0"/>
              </a:rPr>
              <a:t>s</a:t>
            </a:r>
            <a:r>
              <a:rPr lang="en-US" sz="1400" b="1" dirty="0" smtClean="0">
                <a:latin typeface="Franklin Gothic Medium Cond" pitchFamily="34" charset="0"/>
              </a:rPr>
              <a:t>=R</a:t>
            </a:r>
            <a:r>
              <a:rPr lang="en-US" sz="1400" b="1" baseline="-25000" dirty="0" smtClean="0">
                <a:latin typeface="Franklin Gothic Medium Cond" pitchFamily="34" charset="0"/>
              </a:rPr>
              <a:t>L</a:t>
            </a:r>
            <a:r>
              <a:rPr lang="en-US" sz="1400" b="1" dirty="0" smtClean="0">
                <a:latin typeface="Franklin Gothic Medium Cond" pitchFamily="34" charset="0"/>
              </a:rPr>
              <a:t>=</a:t>
            </a:r>
            <a:r>
              <a:rPr lang="en-US" sz="1400" b="1" dirty="0" err="1" smtClean="0">
                <a:latin typeface="Franklin Gothic Medium Cond" pitchFamily="34" charset="0"/>
              </a:rPr>
              <a:t>Z</a:t>
            </a:r>
            <a:r>
              <a:rPr lang="en-US" sz="1400" b="1" baseline="-25000" dirty="0" err="1" smtClean="0">
                <a:latin typeface="Franklin Gothic Medium Cond" pitchFamily="34" charset="0"/>
              </a:rPr>
              <a:t>o</a:t>
            </a:r>
            <a:r>
              <a:rPr lang="en-US" sz="1400" b="1" dirty="0" smtClean="0">
                <a:latin typeface="Franklin Gothic Medium Cond" pitchFamily="34" charset="0"/>
              </a:rPr>
              <a:t>=50 </a:t>
            </a:r>
            <a:r>
              <a:rPr lang="en-US" sz="1400" b="1" dirty="0" smtClean="0">
                <a:latin typeface="Symbol" pitchFamily="18" charset="2"/>
              </a:rPr>
              <a:t>W</a:t>
            </a:r>
            <a:endParaRPr lang="en-US" sz="1400" b="1" dirty="0">
              <a:latin typeface="Symbol" pitchFamily="18" charset="2"/>
            </a:endParaRPr>
          </a:p>
        </p:txBody>
      </p:sp>
      <p:graphicFrame>
        <p:nvGraphicFramePr>
          <p:cNvPr id="18" name="Object 17"/>
          <p:cNvGraphicFramePr>
            <a:graphicFrameLocks noChangeAspect="1"/>
          </p:cNvGraphicFramePr>
          <p:nvPr>
            <p:extLst>
              <p:ext uri="{D42A27DB-BD31-4B8C-83A1-F6EECF244321}">
                <p14:modId xmlns:p14="http://schemas.microsoft.com/office/powerpoint/2010/main" val="2469416938"/>
              </p:ext>
            </p:extLst>
          </p:nvPr>
        </p:nvGraphicFramePr>
        <p:xfrm>
          <a:off x="1828800" y="3760714"/>
          <a:ext cx="2609850" cy="1420886"/>
        </p:xfrm>
        <a:graphic>
          <a:graphicData uri="http://schemas.openxmlformats.org/presentationml/2006/ole">
            <mc:AlternateContent xmlns:mc="http://schemas.openxmlformats.org/markup-compatibility/2006">
              <mc:Choice xmlns:v="urn:schemas-microsoft-com:vml" Requires="v">
                <p:oleObj spid="_x0000_s84080" name="Visio" r:id="rId7" imgW="1410904" imgH="768420" progId="Visio.Drawing.11">
                  <p:embed/>
                </p:oleObj>
              </mc:Choice>
              <mc:Fallback>
                <p:oleObj name="Visio" r:id="rId7" imgW="1410904" imgH="768420" progId="Visio.Drawing.11">
                  <p:embed/>
                  <p:pic>
                    <p:nvPicPr>
                      <p:cNvPr id="0" name=""/>
                      <p:cNvPicPr/>
                      <p:nvPr/>
                    </p:nvPicPr>
                    <p:blipFill>
                      <a:blip r:embed="rId8"/>
                      <a:stretch>
                        <a:fillRect/>
                      </a:stretch>
                    </p:blipFill>
                    <p:spPr>
                      <a:xfrm>
                        <a:off x="1828800" y="3760714"/>
                        <a:ext cx="2609850" cy="1420886"/>
                      </a:xfrm>
                      <a:prstGeom prst="rect">
                        <a:avLst/>
                      </a:prstGeom>
                    </p:spPr>
                  </p:pic>
                </p:oleObj>
              </mc:Fallback>
            </mc:AlternateContent>
          </a:graphicData>
        </a:graphic>
      </p:graphicFrame>
      <p:cxnSp>
        <p:nvCxnSpPr>
          <p:cNvPr id="24" name="Straight Arrow Connector 23"/>
          <p:cNvCxnSpPr/>
          <p:nvPr/>
        </p:nvCxnSpPr>
        <p:spPr>
          <a:xfrm flipV="1">
            <a:off x="6455900" y="3722132"/>
            <a:ext cx="141237" cy="289695"/>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26" name="TextBox 2"/>
          <p:cNvSpPr txBox="1">
            <a:spLocks noChangeArrowheads="1"/>
          </p:cNvSpPr>
          <p:nvPr/>
        </p:nvSpPr>
        <p:spPr bwMode="auto">
          <a:xfrm>
            <a:off x="6400800" y="3440668"/>
            <a:ext cx="2438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FF"/>
                </a:solidFill>
                <a:latin typeface="Franklin Gothic Medium Cond" pitchFamily="34" charset="0"/>
              </a:rPr>
              <a:t>This is V</a:t>
            </a:r>
            <a:r>
              <a:rPr lang="en-US" b="1" baseline="-25000" dirty="0" smtClean="0">
                <a:solidFill>
                  <a:srgbClr val="0000FF"/>
                </a:solidFill>
                <a:latin typeface="Franklin Gothic Medium Cond" pitchFamily="34" charset="0"/>
              </a:rPr>
              <a:t>in</a:t>
            </a:r>
            <a:r>
              <a:rPr lang="en-US" b="1" dirty="0" smtClean="0">
                <a:solidFill>
                  <a:srgbClr val="0000FF"/>
                </a:solidFill>
                <a:latin typeface="Franklin Gothic Medium Cond" pitchFamily="34" charset="0"/>
              </a:rPr>
              <a:t> of the duplexer.</a:t>
            </a:r>
            <a:endParaRPr lang="en-US" b="1" dirty="0">
              <a:solidFill>
                <a:srgbClr val="0000FF"/>
              </a:solidFill>
              <a:latin typeface="Franklin Gothic Medium Cond" pitchFamily="34" charset="0"/>
            </a:endParaRPr>
          </a:p>
        </p:txBody>
      </p:sp>
      <p:sp>
        <p:nvSpPr>
          <p:cNvPr id="27" name="TextBox 2"/>
          <p:cNvSpPr txBox="1">
            <a:spLocks noChangeArrowheads="1"/>
          </p:cNvSpPr>
          <p:nvPr/>
        </p:nvSpPr>
        <p:spPr bwMode="auto">
          <a:xfrm>
            <a:off x="1295400" y="5345668"/>
            <a:ext cx="70866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FF"/>
                </a:solidFill>
                <a:latin typeface="Franklin Gothic Medium Cond" pitchFamily="34" charset="0"/>
              </a:rPr>
              <a:t>Loss of transmission lines can be defined using the same way.</a:t>
            </a:r>
            <a:endParaRPr lang="en-US" b="1" dirty="0">
              <a:solidFill>
                <a:srgbClr val="0000FF"/>
              </a:solidFill>
              <a:latin typeface="Franklin Gothic Medium Cond" pitchFamily="34" charset="0"/>
            </a:endParaRPr>
          </a:p>
        </p:txBody>
      </p:sp>
    </p:spTree>
    <p:extLst>
      <p:ext uri="{BB962C8B-B14F-4D97-AF65-F5344CB8AC3E}">
        <p14:creationId xmlns:p14="http://schemas.microsoft.com/office/powerpoint/2010/main" val="979493092"/>
      </p:ext>
    </p:extLst>
  </p:cSld>
  <p:clrMapOvr>
    <a:masterClrMapping/>
  </p:clrMapOvr>
  <p:transition/>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Loss of Attenuator</a:t>
            </a:r>
            <a:endParaRPr lang="en-US" dirty="0"/>
          </a:p>
        </p:txBody>
      </p:sp>
      <p:sp>
        <p:nvSpPr>
          <p:cNvPr id="4" name="Slide Number Placeholder 3"/>
          <p:cNvSpPr>
            <a:spLocks noGrp="1"/>
          </p:cNvSpPr>
          <p:nvPr>
            <p:ph type="sldNum" sz="quarter" idx="11"/>
          </p:nvPr>
        </p:nvSpPr>
        <p:spPr/>
        <p:txBody>
          <a:bodyPr/>
          <a:lstStyle/>
          <a:p>
            <a:pPr>
              <a:defRPr/>
            </a:pPr>
            <a:fld id="{18299DBC-902B-41D7-A3A4-44EB87A37C73}" type="slidenum">
              <a:rPr lang="en-US" smtClean="0">
                <a:solidFill>
                  <a:srgbClr val="000000"/>
                </a:solidFill>
              </a:rPr>
              <a:pPr>
                <a:defRPr/>
              </a:pPr>
              <a:t>83</a:t>
            </a:fld>
            <a:endParaRPr lang="en-US" dirty="0">
              <a:solidFill>
                <a:srgbClr val="000000"/>
              </a:solidFill>
            </a:endParaRPr>
          </a:p>
        </p:txBody>
      </p:sp>
      <p:sp>
        <p:nvSpPr>
          <p:cNvPr id="6" name="TextBox 2"/>
          <p:cNvSpPr txBox="1">
            <a:spLocks noChangeArrowheads="1"/>
          </p:cNvSpPr>
          <p:nvPr/>
        </p:nvSpPr>
        <p:spPr bwMode="auto">
          <a:xfrm>
            <a:off x="1295400" y="1295400"/>
            <a:ext cx="70866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Attenuator is a resistor network whose input and output impedance are matched to </a:t>
            </a:r>
            <a:r>
              <a:rPr lang="en-US" b="1" dirty="0" err="1" smtClean="0">
                <a:solidFill>
                  <a:srgbClr val="000000"/>
                </a:solidFill>
                <a:latin typeface="Franklin Gothic Medium Cond" pitchFamily="34" charset="0"/>
              </a:rPr>
              <a:t>Z</a:t>
            </a:r>
            <a:r>
              <a:rPr lang="en-US" b="1" baseline="-25000" dirty="0" err="1" smtClean="0">
                <a:solidFill>
                  <a:srgbClr val="000000"/>
                </a:solidFill>
                <a:latin typeface="Franklin Gothic Medium Cond" pitchFamily="34" charset="0"/>
              </a:rPr>
              <a:t>o</a:t>
            </a:r>
            <a:r>
              <a:rPr lang="en-US" b="1" dirty="0" smtClean="0">
                <a:solidFill>
                  <a:srgbClr val="000000"/>
                </a:solidFill>
                <a:latin typeface="Franklin Gothic Medium Cond" pitchFamily="34" charset="0"/>
              </a:rPr>
              <a:t> (=50 </a:t>
            </a:r>
            <a:r>
              <a:rPr lang="en-US" b="1" dirty="0" smtClean="0">
                <a:solidFill>
                  <a:srgbClr val="000000"/>
                </a:solidFill>
                <a:latin typeface="Symbol" pitchFamily="18" charset="2"/>
              </a:rPr>
              <a:t>W</a:t>
            </a:r>
            <a:r>
              <a:rPr lang="en-US" b="1" dirty="0" smtClean="0">
                <a:solidFill>
                  <a:srgbClr val="000000"/>
                </a:solidFill>
                <a:latin typeface="Franklin Gothic Medium Cond" pitchFamily="34" charset="0"/>
              </a:rPr>
              <a:t>), and signal power is attenuated by a specific number.</a:t>
            </a:r>
            <a:endParaRPr lang="en-US" b="1" dirty="0">
              <a:solidFill>
                <a:srgbClr val="000000"/>
              </a:solidFill>
              <a:latin typeface="Franklin Gothic Medium Cond" pitchFamily="34" charset="0"/>
            </a:endParaRPr>
          </a:p>
        </p:txBody>
      </p:sp>
      <p:graphicFrame>
        <p:nvGraphicFramePr>
          <p:cNvPr id="3" name="Object 2"/>
          <p:cNvGraphicFramePr>
            <a:graphicFrameLocks noChangeAspect="1"/>
          </p:cNvGraphicFramePr>
          <p:nvPr>
            <p:extLst>
              <p:ext uri="{D42A27DB-BD31-4B8C-83A1-F6EECF244321}">
                <p14:modId xmlns:p14="http://schemas.microsoft.com/office/powerpoint/2010/main" val="3742461559"/>
              </p:ext>
            </p:extLst>
          </p:nvPr>
        </p:nvGraphicFramePr>
        <p:xfrm>
          <a:off x="2514600" y="1981200"/>
          <a:ext cx="3409854" cy="1673225"/>
        </p:xfrm>
        <a:graphic>
          <a:graphicData uri="http://schemas.openxmlformats.org/presentationml/2006/ole">
            <mc:AlternateContent xmlns:mc="http://schemas.openxmlformats.org/markup-compatibility/2006">
              <mc:Choice xmlns:v="urn:schemas-microsoft-com:vml" Requires="v">
                <p:oleObj spid="_x0000_s85032" name="Visio" r:id="rId3" imgW="1641868" imgH="767340" progId="Visio.Drawing.11">
                  <p:embed/>
                </p:oleObj>
              </mc:Choice>
              <mc:Fallback>
                <p:oleObj name="Visio" r:id="rId3" imgW="1641868" imgH="767340" progId="Visio.Drawing.11">
                  <p:embed/>
                  <p:pic>
                    <p:nvPicPr>
                      <p:cNvPr id="0" name=""/>
                      <p:cNvPicPr/>
                      <p:nvPr/>
                    </p:nvPicPr>
                    <p:blipFill>
                      <a:blip r:embed="rId4"/>
                      <a:stretch>
                        <a:fillRect/>
                      </a:stretch>
                    </p:blipFill>
                    <p:spPr>
                      <a:xfrm>
                        <a:off x="2514600" y="1981200"/>
                        <a:ext cx="3409854" cy="1673225"/>
                      </a:xfrm>
                      <a:prstGeom prst="rect">
                        <a:avLst/>
                      </a:prstGeom>
                    </p:spPr>
                  </p:pic>
                </p:oleObj>
              </mc:Fallback>
            </mc:AlternateContent>
          </a:graphicData>
        </a:graphic>
      </p:graphicFrame>
      <p:sp>
        <p:nvSpPr>
          <p:cNvPr id="23" name="TextBox 2"/>
          <p:cNvSpPr txBox="1">
            <a:spLocks noChangeArrowheads="1"/>
          </p:cNvSpPr>
          <p:nvPr/>
        </p:nvSpPr>
        <p:spPr bwMode="auto">
          <a:xfrm>
            <a:off x="3581400" y="3657600"/>
            <a:ext cx="142514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err="1" smtClean="0">
                <a:solidFill>
                  <a:srgbClr val="0000FF"/>
                </a:solidFill>
                <a:latin typeface="Franklin Gothic Medium Cond" pitchFamily="34" charset="0"/>
              </a:rPr>
              <a:t>R</a:t>
            </a:r>
            <a:r>
              <a:rPr lang="en-US" sz="1600" b="1" baseline="-25000" dirty="0" err="1" smtClean="0">
                <a:solidFill>
                  <a:srgbClr val="0000FF"/>
                </a:solidFill>
                <a:latin typeface="Franklin Gothic Medium Cond" pitchFamily="34" charset="0"/>
              </a:rPr>
              <a:t>s</a:t>
            </a:r>
            <a:r>
              <a:rPr lang="en-US" sz="1600" b="1" dirty="0" smtClean="0">
                <a:solidFill>
                  <a:srgbClr val="0000FF"/>
                </a:solidFill>
                <a:latin typeface="Franklin Gothic Medium Cond" pitchFamily="34" charset="0"/>
              </a:rPr>
              <a:t>=R</a:t>
            </a:r>
            <a:r>
              <a:rPr lang="en-US" sz="1600" b="1" baseline="-25000" dirty="0" smtClean="0">
                <a:solidFill>
                  <a:srgbClr val="0000FF"/>
                </a:solidFill>
                <a:latin typeface="Franklin Gothic Medium Cond" pitchFamily="34" charset="0"/>
              </a:rPr>
              <a:t>L</a:t>
            </a:r>
            <a:r>
              <a:rPr lang="en-US" sz="1600" b="1" dirty="0" smtClean="0">
                <a:solidFill>
                  <a:srgbClr val="0000FF"/>
                </a:solidFill>
                <a:latin typeface="Franklin Gothic Medium Cond" pitchFamily="34" charset="0"/>
              </a:rPr>
              <a:t>=</a:t>
            </a:r>
            <a:r>
              <a:rPr lang="en-US" sz="1600" b="1" dirty="0" err="1" smtClean="0">
                <a:solidFill>
                  <a:srgbClr val="0000FF"/>
                </a:solidFill>
                <a:latin typeface="Franklin Gothic Medium Cond" pitchFamily="34" charset="0"/>
              </a:rPr>
              <a:t>Z</a:t>
            </a:r>
            <a:r>
              <a:rPr lang="en-US" sz="1600" b="1" baseline="-25000" dirty="0" err="1" smtClean="0">
                <a:solidFill>
                  <a:srgbClr val="0000FF"/>
                </a:solidFill>
                <a:latin typeface="Franklin Gothic Medium Cond" pitchFamily="34" charset="0"/>
              </a:rPr>
              <a:t>o</a:t>
            </a:r>
            <a:r>
              <a:rPr lang="en-US" sz="1600" b="1" dirty="0" smtClean="0">
                <a:solidFill>
                  <a:srgbClr val="0000FF"/>
                </a:solidFill>
                <a:latin typeface="Franklin Gothic Medium Cond" pitchFamily="34" charset="0"/>
              </a:rPr>
              <a:t>=50 </a:t>
            </a:r>
            <a:r>
              <a:rPr lang="en-US" sz="1600" b="1" dirty="0" smtClean="0">
                <a:solidFill>
                  <a:srgbClr val="0000FF"/>
                </a:solidFill>
                <a:latin typeface="Symbol" pitchFamily="18" charset="2"/>
              </a:rPr>
              <a:t>W</a:t>
            </a:r>
            <a:endParaRPr lang="en-US" sz="1600" b="1" dirty="0">
              <a:solidFill>
                <a:srgbClr val="0000FF"/>
              </a:solidFill>
              <a:latin typeface="Symbol" pitchFamily="18" charset="2"/>
            </a:endParaRPr>
          </a:p>
        </p:txBody>
      </p:sp>
      <p:sp>
        <p:nvSpPr>
          <p:cNvPr id="25" name="TextBox 2"/>
          <p:cNvSpPr txBox="1">
            <a:spLocks noChangeArrowheads="1"/>
          </p:cNvSpPr>
          <p:nvPr/>
        </p:nvSpPr>
        <p:spPr bwMode="auto">
          <a:xfrm>
            <a:off x="4854146" y="1905000"/>
            <a:ext cx="101325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smtClean="0">
                <a:latin typeface="Franklin Gothic Medium Cond" pitchFamily="34" charset="0"/>
              </a:rPr>
              <a:t>Attenuator</a:t>
            </a:r>
            <a:endParaRPr lang="en-US" sz="1600" b="1" dirty="0">
              <a:latin typeface="Symbol" pitchFamily="18" charset="2"/>
            </a:endParaRPr>
          </a:p>
        </p:txBody>
      </p:sp>
      <p:sp>
        <p:nvSpPr>
          <p:cNvPr id="9" name="Bent Arrow 8"/>
          <p:cNvSpPr/>
          <p:nvPr/>
        </p:nvSpPr>
        <p:spPr>
          <a:xfrm>
            <a:off x="3505200" y="2590800"/>
            <a:ext cx="228600" cy="533400"/>
          </a:xfrm>
          <a:prstGeom prst="ben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8" name="TextBox 2"/>
          <p:cNvSpPr txBox="1">
            <a:spLocks noChangeArrowheads="1"/>
          </p:cNvSpPr>
          <p:nvPr/>
        </p:nvSpPr>
        <p:spPr bwMode="auto">
          <a:xfrm>
            <a:off x="3391930" y="3063389"/>
            <a:ext cx="510746" cy="307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err="1" smtClean="0">
                <a:solidFill>
                  <a:srgbClr val="0000FF"/>
                </a:solidFill>
                <a:latin typeface="Franklin Gothic Medium Cond" pitchFamily="34" charset="0"/>
              </a:rPr>
              <a:t>Z</a:t>
            </a:r>
            <a:r>
              <a:rPr lang="en-US" sz="1600" b="1" baseline="-25000" dirty="0" err="1" smtClean="0">
                <a:solidFill>
                  <a:srgbClr val="0000FF"/>
                </a:solidFill>
                <a:latin typeface="Franklin Gothic Medium Cond" pitchFamily="34" charset="0"/>
              </a:rPr>
              <a:t>in</a:t>
            </a:r>
            <a:endParaRPr lang="en-US" sz="1600" b="1" dirty="0">
              <a:solidFill>
                <a:srgbClr val="0000FF"/>
              </a:solidFill>
              <a:latin typeface="Symbol" pitchFamily="18" charset="2"/>
            </a:endParaRPr>
          </a:p>
        </p:txBody>
      </p:sp>
      <p:sp>
        <p:nvSpPr>
          <p:cNvPr id="29" name="Bent Arrow 28"/>
          <p:cNvSpPr/>
          <p:nvPr/>
        </p:nvSpPr>
        <p:spPr>
          <a:xfrm flipH="1">
            <a:off x="4860324" y="2590800"/>
            <a:ext cx="228600" cy="533400"/>
          </a:xfrm>
          <a:prstGeom prst="ben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0" name="TextBox 2"/>
          <p:cNvSpPr txBox="1">
            <a:spLocks noChangeArrowheads="1"/>
          </p:cNvSpPr>
          <p:nvPr/>
        </p:nvSpPr>
        <p:spPr bwMode="auto">
          <a:xfrm>
            <a:off x="4823254" y="3063389"/>
            <a:ext cx="51074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err="1" smtClean="0">
                <a:solidFill>
                  <a:srgbClr val="0000FF"/>
                </a:solidFill>
                <a:latin typeface="Franklin Gothic Medium Cond" pitchFamily="34" charset="0"/>
              </a:rPr>
              <a:t>Z</a:t>
            </a:r>
            <a:r>
              <a:rPr lang="en-US" sz="1600" b="1" baseline="-25000" dirty="0" err="1" smtClean="0">
                <a:solidFill>
                  <a:srgbClr val="0000FF"/>
                </a:solidFill>
                <a:latin typeface="Franklin Gothic Medium Cond" pitchFamily="34" charset="0"/>
              </a:rPr>
              <a:t>out</a:t>
            </a:r>
            <a:endParaRPr lang="en-US" sz="1600" b="1" dirty="0">
              <a:solidFill>
                <a:srgbClr val="0000FF"/>
              </a:solidFill>
              <a:latin typeface="Symbol" pitchFamily="18" charset="2"/>
            </a:endParaRPr>
          </a:p>
        </p:txBody>
      </p:sp>
      <mc:AlternateContent xmlns:mc="http://schemas.openxmlformats.org/markup-compatibility/2006" xmlns:a14="http://schemas.microsoft.com/office/drawing/2010/main">
        <mc:Choice Requires="a14">
          <p:sp>
            <p:nvSpPr>
              <p:cNvPr id="31" name="TextBox 30"/>
              <p:cNvSpPr txBox="1"/>
              <p:nvPr/>
            </p:nvSpPr>
            <p:spPr>
              <a:xfrm>
                <a:off x="2286000" y="3886200"/>
                <a:ext cx="5562600" cy="728854"/>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1400" b="1" i="1" smtClean="0">
                              <a:solidFill>
                                <a:srgbClr val="000000"/>
                              </a:solidFill>
                              <a:latin typeface="Cambria Math"/>
                              <a:ea typeface="Cambria Math"/>
                            </a:rPr>
                          </m:ctrlPr>
                        </m:sSubPr>
                        <m:e>
                          <m:r>
                            <a:rPr lang="en-US" sz="1400" b="1">
                              <a:solidFill>
                                <a:srgbClr val="000000"/>
                              </a:solidFill>
                              <a:latin typeface="Cambria Math"/>
                              <a:ea typeface="Cambria Math"/>
                            </a:rPr>
                            <m:t>𝐙</m:t>
                          </m:r>
                        </m:e>
                        <m:sub>
                          <m:r>
                            <a:rPr lang="en-US" sz="1400" b="1" i="0" smtClean="0">
                              <a:solidFill>
                                <a:srgbClr val="000000"/>
                              </a:solidFill>
                              <a:latin typeface="Cambria Math"/>
                              <a:ea typeface="Cambria Math"/>
                            </a:rPr>
                            <m:t>𝐢𝐧</m:t>
                          </m:r>
                        </m:sub>
                      </m:sSub>
                      <m:sSub>
                        <m:sSubPr>
                          <m:ctrlPr>
                            <a:rPr lang="en-US" sz="1400" b="1" i="1" smtClean="0">
                              <a:solidFill>
                                <a:srgbClr val="000000"/>
                              </a:solidFill>
                              <a:latin typeface="Cambria Math"/>
                              <a:ea typeface="Cambria Math"/>
                            </a:rPr>
                          </m:ctrlPr>
                        </m:sSubPr>
                        <m:e>
                          <m:r>
                            <a:rPr lang="en-US" sz="1400" b="1" i="0" smtClean="0">
                              <a:solidFill>
                                <a:srgbClr val="000000"/>
                              </a:solidFill>
                              <a:latin typeface="Cambria Math"/>
                              <a:ea typeface="Cambria Math"/>
                            </a:rPr>
                            <m:t>=</m:t>
                          </m:r>
                          <m:r>
                            <a:rPr lang="en-US" sz="1400" b="1" i="0" smtClean="0">
                              <a:solidFill>
                                <a:srgbClr val="000000"/>
                              </a:solidFill>
                              <a:latin typeface="Cambria Math"/>
                              <a:ea typeface="Cambria Math"/>
                            </a:rPr>
                            <m:t>𝐙</m:t>
                          </m:r>
                        </m:e>
                        <m:sub>
                          <m:r>
                            <a:rPr lang="en-US" sz="1400" b="1">
                              <a:solidFill>
                                <a:srgbClr val="000000"/>
                              </a:solidFill>
                              <a:latin typeface="Cambria Math"/>
                              <a:ea typeface="Cambria Math"/>
                            </a:rPr>
                            <m:t>𝐨𝐮𝐭</m:t>
                          </m:r>
                        </m:sub>
                      </m:sSub>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m:t>
                          </m:r>
                          <m:r>
                            <a:rPr lang="en-US" sz="1400" b="1">
                              <a:solidFill>
                                <a:srgbClr val="000000"/>
                              </a:solidFill>
                              <a:latin typeface="Cambria Math"/>
                              <a:ea typeface="Cambria Math"/>
                            </a:rPr>
                            <m:t>𝐙</m:t>
                          </m:r>
                        </m:e>
                        <m:sub>
                          <m:r>
                            <a:rPr lang="en-US" sz="1400" b="1">
                              <a:solidFill>
                                <a:srgbClr val="000000"/>
                              </a:solidFill>
                              <a:latin typeface="Cambria Math"/>
                              <a:ea typeface="Cambria Math"/>
                            </a:rPr>
                            <m:t>𝐨</m:t>
                          </m:r>
                        </m:sub>
                      </m:sSub>
                      <m:r>
                        <a:rPr lang="en-US" sz="1400" b="1" i="1" smtClean="0">
                          <a:solidFill>
                            <a:srgbClr val="000000"/>
                          </a:solidFill>
                          <a:latin typeface="Cambria Math"/>
                          <a:ea typeface="Cambria Math"/>
                        </a:rPr>
                        <m:t>=</m:t>
                      </m:r>
                      <m:sSub>
                        <m:sSubPr>
                          <m:ctrlPr>
                            <a:rPr lang="en-US" sz="1400" b="1" i="1">
                              <a:solidFill>
                                <a:srgbClr val="000000"/>
                              </a:solidFill>
                              <a:latin typeface="Cambria Math"/>
                              <a:ea typeface="Cambria Math"/>
                            </a:rPr>
                          </m:ctrlPr>
                        </m:sSubPr>
                        <m:e>
                          <m:r>
                            <a:rPr lang="en-US" sz="1400" b="1" i="0" smtClean="0">
                              <a:solidFill>
                                <a:srgbClr val="000000"/>
                              </a:solidFill>
                              <a:latin typeface="Cambria Math"/>
                              <a:ea typeface="Cambria Math"/>
                            </a:rPr>
                            <m:t>𝐑</m:t>
                          </m:r>
                        </m:e>
                        <m:sub>
                          <m:r>
                            <a:rPr lang="en-US" sz="1400" b="1" i="0" smtClean="0">
                              <a:solidFill>
                                <a:srgbClr val="000000"/>
                              </a:solidFill>
                              <a:latin typeface="Cambria Math"/>
                              <a:ea typeface="Cambria Math"/>
                            </a:rPr>
                            <m:t>𝐱</m:t>
                          </m:r>
                        </m:sub>
                      </m:sSub>
                      <m:r>
                        <a:rPr lang="en-US" sz="1400" b="1" i="1" smtClean="0">
                          <a:solidFill>
                            <a:srgbClr val="000000"/>
                          </a:solidFill>
                          <a:latin typeface="Cambria Math"/>
                          <a:ea typeface="Cambria Math"/>
                        </a:rPr>
                        <m:t>+</m:t>
                      </m:r>
                      <m:d>
                        <m:dPr>
                          <m:ctrlPr>
                            <a:rPr lang="en-US" sz="1400" b="1" i="1" smtClean="0">
                              <a:solidFill>
                                <a:srgbClr val="000000"/>
                              </a:solidFill>
                              <a:latin typeface="Cambria Math"/>
                              <a:ea typeface="Cambria Math"/>
                            </a:rPr>
                          </m:ctrlPr>
                        </m:dPr>
                        <m:e>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𝐑</m:t>
                              </m:r>
                            </m:e>
                            <m:sub>
                              <m:r>
                                <a:rPr lang="en-US" sz="1400" b="1" i="0" smtClean="0">
                                  <a:solidFill>
                                    <a:srgbClr val="000000"/>
                                  </a:solidFill>
                                  <a:latin typeface="Cambria Math"/>
                                  <a:ea typeface="Cambria Math"/>
                                </a:rPr>
                                <m:t>𝐲</m:t>
                              </m:r>
                            </m:sub>
                          </m:sSub>
                          <m:r>
                            <a:rPr lang="en-US" sz="1400" b="1" i="1" smtClean="0">
                              <a:solidFill>
                                <a:srgbClr val="000000"/>
                              </a:solidFill>
                              <a:latin typeface="Cambria Math"/>
                              <a:ea typeface="Cambria Math"/>
                            </a:rPr>
                            <m:t>∥</m:t>
                          </m:r>
                          <m:d>
                            <m:dPr>
                              <m:ctrlPr>
                                <a:rPr lang="en-US" sz="1400" b="1" i="1" smtClean="0">
                                  <a:solidFill>
                                    <a:srgbClr val="000000"/>
                                  </a:solidFill>
                                  <a:latin typeface="Cambria Math"/>
                                  <a:ea typeface="Cambria Math"/>
                                </a:rPr>
                              </m:ctrlPr>
                            </m:dPr>
                            <m:e>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𝐑</m:t>
                                  </m:r>
                                </m:e>
                                <m:sub>
                                  <m:r>
                                    <a:rPr lang="en-US" sz="1400" b="1">
                                      <a:solidFill>
                                        <a:srgbClr val="000000"/>
                                      </a:solidFill>
                                      <a:latin typeface="Cambria Math"/>
                                      <a:ea typeface="Cambria Math"/>
                                    </a:rPr>
                                    <m:t>𝐱</m:t>
                                  </m:r>
                                </m:sub>
                              </m:sSub>
                              <m:sSub>
                                <m:sSubPr>
                                  <m:ctrlPr>
                                    <a:rPr lang="en-US" sz="1400" b="1" i="1">
                                      <a:solidFill>
                                        <a:srgbClr val="000000"/>
                                      </a:solidFill>
                                      <a:latin typeface="Cambria Math"/>
                                      <a:ea typeface="Cambria Math"/>
                                    </a:rPr>
                                  </m:ctrlPr>
                                </m:sSubPr>
                                <m:e>
                                  <m:r>
                                    <a:rPr lang="en-US" sz="1400" b="1" i="0" smtClean="0">
                                      <a:solidFill>
                                        <a:srgbClr val="000000"/>
                                      </a:solidFill>
                                      <a:latin typeface="Cambria Math"/>
                                      <a:ea typeface="Cambria Math"/>
                                    </a:rPr>
                                    <m:t>+</m:t>
                                  </m:r>
                                  <m:r>
                                    <a:rPr lang="en-US" sz="1400" b="1">
                                      <a:solidFill>
                                        <a:srgbClr val="000000"/>
                                      </a:solidFill>
                                      <a:latin typeface="Cambria Math"/>
                                      <a:ea typeface="Cambria Math"/>
                                    </a:rPr>
                                    <m:t>𝐑</m:t>
                                  </m:r>
                                </m:e>
                                <m:sub>
                                  <m:r>
                                    <a:rPr lang="en-US" sz="1400" b="1" i="0" smtClean="0">
                                      <a:solidFill>
                                        <a:srgbClr val="000000"/>
                                      </a:solidFill>
                                      <a:latin typeface="Cambria Math"/>
                                      <a:ea typeface="Cambria Math"/>
                                    </a:rPr>
                                    <m:t>𝐋</m:t>
                                  </m:r>
                                </m:sub>
                              </m:sSub>
                            </m:e>
                          </m:d>
                        </m:e>
                      </m:d>
                      <m:r>
                        <a:rPr lang="en-US" sz="1400" b="1" i="0" smtClean="0">
                          <a:solidFill>
                            <a:srgbClr val="000000"/>
                          </a:solidFill>
                          <a:latin typeface="Cambria Math"/>
                          <a:ea typeface="Cambria Math"/>
                        </a:rPr>
                        <m:t>=</m:t>
                      </m:r>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𝐑</m:t>
                          </m:r>
                        </m:e>
                        <m:sub>
                          <m:r>
                            <a:rPr lang="en-US" sz="1400" b="1">
                              <a:solidFill>
                                <a:srgbClr val="000000"/>
                              </a:solidFill>
                              <a:latin typeface="Cambria Math"/>
                              <a:ea typeface="Cambria Math"/>
                            </a:rPr>
                            <m:t>𝐱</m:t>
                          </m:r>
                        </m:sub>
                      </m:sSub>
                      <m:rad>
                        <m:radPr>
                          <m:degHide m:val="on"/>
                          <m:ctrlPr>
                            <a:rPr lang="en-US" sz="1400" b="1" i="1" smtClean="0">
                              <a:solidFill>
                                <a:srgbClr val="000000"/>
                              </a:solidFill>
                              <a:latin typeface="Cambria Math"/>
                              <a:ea typeface="Cambria Math"/>
                            </a:rPr>
                          </m:ctrlPr>
                        </m:radPr>
                        <m:deg/>
                        <m:e>
                          <m:r>
                            <a:rPr lang="en-US" sz="1400" b="1" i="1" smtClean="0">
                              <a:solidFill>
                                <a:srgbClr val="000000"/>
                              </a:solidFill>
                              <a:latin typeface="Cambria Math"/>
                              <a:ea typeface="Cambria Math"/>
                            </a:rPr>
                            <m:t>𝟏</m:t>
                          </m:r>
                          <m:r>
                            <a:rPr lang="en-US" sz="1400" b="1" i="1" smtClean="0">
                              <a:solidFill>
                                <a:srgbClr val="000000"/>
                              </a:solidFill>
                              <a:latin typeface="Cambria Math"/>
                              <a:ea typeface="Cambria Math"/>
                            </a:rPr>
                            <m:t>+</m:t>
                          </m:r>
                          <m:r>
                            <a:rPr lang="en-US" sz="1400" b="1" i="1" smtClean="0">
                              <a:solidFill>
                                <a:srgbClr val="000000"/>
                              </a:solidFill>
                              <a:latin typeface="Cambria Math"/>
                              <a:ea typeface="Cambria Math"/>
                            </a:rPr>
                            <m:t>𝟐</m:t>
                          </m:r>
                          <m:f>
                            <m:fPr>
                              <m:ctrlPr>
                                <a:rPr lang="en-US" sz="1400" b="1" i="1" smtClean="0">
                                  <a:solidFill>
                                    <a:srgbClr val="000000"/>
                                  </a:solidFill>
                                  <a:latin typeface="Cambria Math"/>
                                  <a:ea typeface="Cambria Math"/>
                                </a:rPr>
                              </m:ctrlPr>
                            </m:fPr>
                            <m:num>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𝐑</m:t>
                                  </m:r>
                                </m:e>
                                <m:sub>
                                  <m:r>
                                    <a:rPr lang="en-US" sz="1400" b="1" i="0" smtClean="0">
                                      <a:solidFill>
                                        <a:srgbClr val="000000"/>
                                      </a:solidFill>
                                      <a:latin typeface="Cambria Math"/>
                                      <a:ea typeface="Cambria Math"/>
                                    </a:rPr>
                                    <m:t>𝐲</m:t>
                                  </m:r>
                                </m:sub>
                              </m:sSub>
                            </m:num>
                            <m:den>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𝐑</m:t>
                                  </m:r>
                                </m:e>
                                <m:sub>
                                  <m:r>
                                    <a:rPr lang="en-US" sz="1400" b="1">
                                      <a:solidFill>
                                        <a:srgbClr val="000000"/>
                                      </a:solidFill>
                                      <a:latin typeface="Cambria Math"/>
                                      <a:ea typeface="Cambria Math"/>
                                    </a:rPr>
                                    <m:t>𝐱</m:t>
                                  </m:r>
                                </m:sub>
                              </m:sSub>
                            </m:den>
                          </m:f>
                        </m:e>
                      </m:rad>
                    </m:oMath>
                  </m:oMathPara>
                </a14:m>
                <a:endParaRPr lang="en-US" sz="1400" b="1" dirty="0" smtClean="0">
                  <a:solidFill>
                    <a:srgbClr val="000000"/>
                  </a:solidFill>
                  <a:latin typeface="Franklin Gothic Medium Cond"/>
                </a:endParaRPr>
              </a:p>
            </p:txBody>
          </p:sp>
        </mc:Choice>
        <mc:Fallback xmlns="">
          <p:sp>
            <p:nvSpPr>
              <p:cNvPr id="31" name="TextBox 30"/>
              <p:cNvSpPr txBox="1">
                <a:spLocks noRot="1" noChangeAspect="1" noMove="1" noResize="1" noEditPoints="1" noAdjustHandles="1" noChangeArrowheads="1" noChangeShapeType="1" noTextEdit="1"/>
              </p:cNvSpPr>
              <p:nvPr/>
            </p:nvSpPr>
            <p:spPr>
              <a:xfrm>
                <a:off x="2286000" y="3886200"/>
                <a:ext cx="5562600" cy="728854"/>
              </a:xfrm>
              <a:prstGeom prst="rect">
                <a:avLst/>
              </a:prstGeom>
              <a:blipFill rotWithShape="1">
                <a:blip r:embed="rId5"/>
                <a:stretch>
                  <a:fillRect/>
                </a:stretch>
              </a:blipFill>
            </p:spPr>
            <p:txBody>
              <a:bodyPr/>
              <a:lstStyle/>
              <a:p>
                <a:r>
                  <a:rPr lang="en-US">
                    <a:noFill/>
                  </a:rPr>
                  <a:t> </a:t>
                </a:r>
              </a:p>
            </p:txBody>
          </p:sp>
        </mc:Fallback>
      </mc:AlternateContent>
      <p:cxnSp>
        <p:nvCxnSpPr>
          <p:cNvPr id="14" name="Straight Arrow Connector 13"/>
          <p:cNvCxnSpPr/>
          <p:nvPr/>
        </p:nvCxnSpPr>
        <p:spPr>
          <a:xfrm>
            <a:off x="3048000" y="2133600"/>
            <a:ext cx="457200" cy="30480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32" name="TextBox 2"/>
          <p:cNvSpPr txBox="1">
            <a:spLocks noChangeArrowheads="1"/>
          </p:cNvSpPr>
          <p:nvPr/>
        </p:nvSpPr>
        <p:spPr bwMode="auto">
          <a:xfrm>
            <a:off x="2106828" y="1954428"/>
            <a:ext cx="9906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smtClean="0">
                <a:solidFill>
                  <a:srgbClr val="0000FF"/>
                </a:solidFill>
                <a:latin typeface="Franklin Gothic Medium Cond" pitchFamily="34" charset="0"/>
              </a:rPr>
              <a:t>V</a:t>
            </a:r>
            <a:r>
              <a:rPr lang="en-US" sz="1600" b="1" baseline="-25000" dirty="0" smtClean="0">
                <a:solidFill>
                  <a:srgbClr val="0000FF"/>
                </a:solidFill>
                <a:latin typeface="Franklin Gothic Medium Cond" pitchFamily="34" charset="0"/>
              </a:rPr>
              <a:t>in</a:t>
            </a:r>
            <a:r>
              <a:rPr lang="en-US" sz="1600" b="1" dirty="0" smtClean="0">
                <a:solidFill>
                  <a:srgbClr val="0000FF"/>
                </a:solidFill>
                <a:latin typeface="Franklin Gothic Medium Cond" pitchFamily="34" charset="0"/>
              </a:rPr>
              <a:t>=1/2 </a:t>
            </a:r>
            <a:r>
              <a:rPr lang="en-US" sz="1600" b="1" dirty="0" err="1" smtClean="0">
                <a:solidFill>
                  <a:srgbClr val="0000FF"/>
                </a:solidFill>
                <a:latin typeface="Franklin Gothic Medium Cond" pitchFamily="34" charset="0"/>
              </a:rPr>
              <a:t>V</a:t>
            </a:r>
            <a:r>
              <a:rPr lang="en-US" sz="1600" b="1" baseline="-25000" dirty="0" err="1" smtClean="0">
                <a:solidFill>
                  <a:srgbClr val="0000FF"/>
                </a:solidFill>
                <a:latin typeface="Franklin Gothic Medium Cond" pitchFamily="34" charset="0"/>
              </a:rPr>
              <a:t>s</a:t>
            </a:r>
            <a:endParaRPr lang="en-US" sz="1600" b="1" dirty="0">
              <a:solidFill>
                <a:srgbClr val="0000FF"/>
              </a:solidFill>
              <a:latin typeface="Symbol" pitchFamily="18" charset="2"/>
            </a:endParaRPr>
          </a:p>
        </p:txBody>
      </p:sp>
      <p:cxnSp>
        <p:nvCxnSpPr>
          <p:cNvPr id="16" name="Straight Connector 15"/>
          <p:cNvCxnSpPr/>
          <p:nvPr/>
        </p:nvCxnSpPr>
        <p:spPr>
          <a:xfrm>
            <a:off x="5486400" y="2498124"/>
            <a:ext cx="685800" cy="0"/>
          </a:xfrm>
          <a:prstGeom prst="line">
            <a:avLst/>
          </a:prstGeom>
          <a:ln w="28575">
            <a:solidFill>
              <a:srgbClr val="0000FF"/>
            </a:solidFill>
            <a:prstDash val="sysDot"/>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5486400" y="3581400"/>
            <a:ext cx="685800" cy="0"/>
          </a:xfrm>
          <a:prstGeom prst="line">
            <a:avLst/>
          </a:prstGeom>
          <a:ln w="28575">
            <a:solidFill>
              <a:srgbClr val="0000FF"/>
            </a:solidFill>
            <a:prstDash val="sysDot"/>
          </a:ln>
        </p:spPr>
        <p:style>
          <a:lnRef idx="1">
            <a:schemeClr val="accent1"/>
          </a:lnRef>
          <a:fillRef idx="0">
            <a:schemeClr val="accent1"/>
          </a:fillRef>
          <a:effectRef idx="0">
            <a:schemeClr val="accent1"/>
          </a:effectRef>
          <a:fontRef idx="minor">
            <a:schemeClr val="tx1"/>
          </a:fontRef>
        </p:style>
      </p:cxnSp>
      <p:sp>
        <p:nvSpPr>
          <p:cNvPr id="36" name="TextBox 2"/>
          <p:cNvSpPr txBox="1">
            <a:spLocks noChangeArrowheads="1"/>
          </p:cNvSpPr>
          <p:nvPr/>
        </p:nvSpPr>
        <p:spPr bwMode="auto">
          <a:xfrm>
            <a:off x="5858132" y="2480846"/>
            <a:ext cx="3810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algn="ctr" eaLnBrk="1" hangingPunct="1"/>
            <a:r>
              <a:rPr lang="en-US" sz="1600" b="1" dirty="0" smtClean="0">
                <a:solidFill>
                  <a:srgbClr val="0000FF"/>
                </a:solidFill>
                <a:latin typeface="Franklin Gothic Medium Cond" pitchFamily="34" charset="0"/>
              </a:rPr>
              <a:t>+</a:t>
            </a:r>
            <a:endParaRPr lang="en-US" sz="1600" b="1" dirty="0">
              <a:solidFill>
                <a:srgbClr val="0000FF"/>
              </a:solidFill>
              <a:latin typeface="Symbol" pitchFamily="18" charset="2"/>
            </a:endParaRPr>
          </a:p>
        </p:txBody>
      </p:sp>
      <p:sp>
        <p:nvSpPr>
          <p:cNvPr id="37" name="TextBox 2"/>
          <p:cNvSpPr txBox="1">
            <a:spLocks noChangeArrowheads="1"/>
          </p:cNvSpPr>
          <p:nvPr/>
        </p:nvSpPr>
        <p:spPr bwMode="auto">
          <a:xfrm>
            <a:off x="5867400" y="3276600"/>
            <a:ext cx="3810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algn="ctr" eaLnBrk="1" hangingPunct="1"/>
            <a:r>
              <a:rPr lang="en-US" sz="1600" b="1" dirty="0" smtClean="0">
                <a:solidFill>
                  <a:srgbClr val="0000FF"/>
                </a:solidFill>
                <a:latin typeface="Franklin Gothic Medium Cond" pitchFamily="34" charset="0"/>
              </a:rPr>
              <a:t>-</a:t>
            </a:r>
            <a:endParaRPr lang="en-US" sz="1600" b="1" dirty="0">
              <a:solidFill>
                <a:srgbClr val="0000FF"/>
              </a:solidFill>
              <a:latin typeface="Symbol" pitchFamily="18" charset="2"/>
            </a:endParaRPr>
          </a:p>
        </p:txBody>
      </p:sp>
      <p:sp>
        <p:nvSpPr>
          <p:cNvPr id="38" name="TextBox 2"/>
          <p:cNvSpPr txBox="1">
            <a:spLocks noChangeArrowheads="1"/>
          </p:cNvSpPr>
          <p:nvPr/>
        </p:nvSpPr>
        <p:spPr bwMode="auto">
          <a:xfrm>
            <a:off x="5902036" y="2819400"/>
            <a:ext cx="34636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smtClean="0">
                <a:solidFill>
                  <a:srgbClr val="0000FF"/>
                </a:solidFill>
                <a:latin typeface="Franklin Gothic Medium Cond" pitchFamily="34" charset="0"/>
              </a:rPr>
              <a:t>V</a:t>
            </a:r>
            <a:r>
              <a:rPr lang="en-US" sz="1600" b="1" baseline="-25000" dirty="0" smtClean="0">
                <a:solidFill>
                  <a:srgbClr val="0000FF"/>
                </a:solidFill>
                <a:latin typeface="Franklin Gothic Medium Cond" pitchFamily="34" charset="0"/>
              </a:rPr>
              <a:t>L</a:t>
            </a:r>
            <a:endParaRPr lang="en-US" sz="1600" b="1" dirty="0">
              <a:solidFill>
                <a:srgbClr val="0000FF"/>
              </a:solidFill>
              <a:latin typeface="Symbol" pitchFamily="18" charset="2"/>
            </a:endParaRPr>
          </a:p>
        </p:txBody>
      </p:sp>
      <mc:AlternateContent xmlns:mc="http://schemas.openxmlformats.org/markup-compatibility/2006" xmlns:a14="http://schemas.microsoft.com/office/drawing/2010/main">
        <mc:Choice Requires="a14">
          <p:sp>
            <p:nvSpPr>
              <p:cNvPr id="39" name="TextBox 38"/>
              <p:cNvSpPr txBox="1"/>
              <p:nvPr/>
            </p:nvSpPr>
            <p:spPr>
              <a:xfrm>
                <a:off x="2286000" y="4648312"/>
                <a:ext cx="5562600" cy="533288"/>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1400" b="1" i="1" smtClean="0">
                              <a:solidFill>
                                <a:srgbClr val="000000"/>
                              </a:solidFill>
                              <a:latin typeface="Cambria Math"/>
                              <a:ea typeface="Cambria Math"/>
                            </a:rPr>
                          </m:ctrlPr>
                        </m:sSubPr>
                        <m:e>
                          <m:r>
                            <a:rPr lang="en-US" sz="1400" b="1" i="0" smtClean="0">
                              <a:solidFill>
                                <a:srgbClr val="000000"/>
                              </a:solidFill>
                              <a:latin typeface="Cambria Math"/>
                              <a:ea typeface="Cambria Math"/>
                            </a:rPr>
                            <m:t>𝐕</m:t>
                          </m:r>
                        </m:e>
                        <m:sub>
                          <m:r>
                            <a:rPr lang="en-US" sz="1400" b="1" i="0" smtClean="0">
                              <a:solidFill>
                                <a:srgbClr val="000000"/>
                              </a:solidFill>
                              <a:latin typeface="Cambria Math"/>
                              <a:ea typeface="Cambria Math"/>
                            </a:rPr>
                            <m:t>𝐋</m:t>
                          </m:r>
                        </m:sub>
                      </m:sSub>
                      <m:sSub>
                        <m:sSubPr>
                          <m:ctrlPr>
                            <a:rPr lang="en-US" sz="1400" b="1" i="1" smtClean="0">
                              <a:solidFill>
                                <a:srgbClr val="000000"/>
                              </a:solidFill>
                              <a:latin typeface="Cambria Math"/>
                              <a:ea typeface="Cambria Math"/>
                            </a:rPr>
                          </m:ctrlPr>
                        </m:sSubPr>
                        <m:e>
                          <m:r>
                            <a:rPr lang="en-US" sz="1400" b="1" i="0" smtClean="0">
                              <a:solidFill>
                                <a:srgbClr val="000000"/>
                              </a:solidFill>
                              <a:latin typeface="Cambria Math"/>
                              <a:ea typeface="Cambria Math"/>
                            </a:rPr>
                            <m:t>=</m:t>
                          </m:r>
                          <m:box>
                            <m:boxPr>
                              <m:ctrlPr>
                                <a:rPr lang="en-US" sz="1400" b="1" i="1" smtClean="0">
                                  <a:solidFill>
                                    <a:srgbClr val="000000"/>
                                  </a:solidFill>
                                  <a:latin typeface="Cambria Math"/>
                                  <a:ea typeface="Cambria Math"/>
                                </a:rPr>
                              </m:ctrlPr>
                            </m:boxPr>
                            <m:e>
                              <m:f>
                                <m:fPr>
                                  <m:ctrlPr>
                                    <a:rPr lang="en-US" sz="1400" b="1" i="1" smtClean="0">
                                      <a:solidFill>
                                        <a:srgbClr val="000000"/>
                                      </a:solidFill>
                                      <a:latin typeface="Cambria Math"/>
                                      <a:ea typeface="Cambria Math"/>
                                    </a:rPr>
                                  </m:ctrlPr>
                                </m:fPr>
                                <m:num>
                                  <m:r>
                                    <a:rPr lang="en-US" sz="1400" b="1" i="1" smtClean="0">
                                      <a:solidFill>
                                        <a:srgbClr val="000000"/>
                                      </a:solidFill>
                                      <a:latin typeface="Cambria Math"/>
                                      <a:ea typeface="Cambria Math"/>
                                    </a:rPr>
                                    <m:t>𝟏</m:t>
                                  </m:r>
                                </m:num>
                                <m:den>
                                  <m:r>
                                    <a:rPr lang="en-US" sz="1400" b="1" i="1" smtClean="0">
                                      <a:solidFill>
                                        <a:srgbClr val="000000"/>
                                      </a:solidFill>
                                      <a:latin typeface="Cambria Math"/>
                                      <a:ea typeface="Cambria Math"/>
                                    </a:rPr>
                                    <m:t>𝟐</m:t>
                                  </m:r>
                                </m:den>
                              </m:f>
                            </m:e>
                          </m:box>
                          <m:r>
                            <a:rPr lang="en-US" sz="1400" b="1" i="0" smtClean="0">
                              <a:solidFill>
                                <a:srgbClr val="000000"/>
                              </a:solidFill>
                              <a:latin typeface="Cambria Math"/>
                              <a:ea typeface="Cambria Math"/>
                            </a:rPr>
                            <m:t>𝐕</m:t>
                          </m:r>
                        </m:e>
                        <m:sub>
                          <m:r>
                            <a:rPr lang="en-US" sz="1400" b="1" i="1" smtClean="0">
                              <a:solidFill>
                                <a:srgbClr val="000000"/>
                              </a:solidFill>
                              <a:latin typeface="Cambria Math"/>
                              <a:ea typeface="Cambria Math"/>
                            </a:rPr>
                            <m:t>𝒔</m:t>
                          </m:r>
                        </m:sub>
                      </m:sSub>
                      <m:f>
                        <m:fPr>
                          <m:ctrlPr>
                            <a:rPr lang="en-US" sz="1400" b="1" i="1">
                              <a:solidFill>
                                <a:srgbClr val="000000"/>
                              </a:solidFill>
                              <a:latin typeface="Cambria Math"/>
                              <a:ea typeface="Cambria Math"/>
                            </a:rPr>
                          </m:ctrlPr>
                        </m:fPr>
                        <m:num>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𝐙</m:t>
                              </m:r>
                            </m:e>
                            <m:sub>
                              <m:r>
                                <a:rPr lang="en-US" sz="1400" b="1">
                                  <a:solidFill>
                                    <a:srgbClr val="000000"/>
                                  </a:solidFill>
                                  <a:latin typeface="Cambria Math"/>
                                  <a:ea typeface="Cambria Math"/>
                                </a:rPr>
                                <m:t>𝐨</m:t>
                              </m:r>
                            </m:sub>
                          </m:sSub>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m:t>
                              </m:r>
                              <m:r>
                                <a:rPr lang="en-US" sz="1400" b="1">
                                  <a:solidFill>
                                    <a:srgbClr val="000000"/>
                                  </a:solidFill>
                                  <a:latin typeface="Cambria Math"/>
                                  <a:ea typeface="Cambria Math"/>
                                </a:rPr>
                                <m:t>𝐑</m:t>
                              </m:r>
                            </m:e>
                            <m:sub>
                              <m:r>
                                <a:rPr lang="en-US" sz="1400" b="1">
                                  <a:solidFill>
                                    <a:srgbClr val="000000"/>
                                  </a:solidFill>
                                  <a:latin typeface="Cambria Math"/>
                                  <a:ea typeface="Cambria Math"/>
                                </a:rPr>
                                <m:t>𝐱</m:t>
                              </m:r>
                            </m:sub>
                          </m:sSub>
                        </m:num>
                        <m:den>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𝐙</m:t>
                              </m:r>
                            </m:e>
                            <m:sub>
                              <m:r>
                                <a:rPr lang="en-US" sz="1400" b="1">
                                  <a:solidFill>
                                    <a:srgbClr val="000000"/>
                                  </a:solidFill>
                                  <a:latin typeface="Cambria Math"/>
                                  <a:ea typeface="Cambria Math"/>
                                </a:rPr>
                                <m:t>𝐨</m:t>
                              </m:r>
                            </m:sub>
                          </m:sSub>
                        </m:den>
                      </m:f>
                      <m:f>
                        <m:fPr>
                          <m:ctrlPr>
                            <a:rPr lang="en-US" sz="1400" b="1" i="1">
                              <a:solidFill>
                                <a:srgbClr val="000000"/>
                              </a:solidFill>
                              <a:latin typeface="Cambria Math"/>
                              <a:ea typeface="Cambria Math"/>
                            </a:rPr>
                          </m:ctrlPr>
                        </m:fPr>
                        <m:num>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𝐑</m:t>
                              </m:r>
                            </m:e>
                            <m:sub>
                              <m:r>
                                <a:rPr lang="en-US" sz="1400" b="1">
                                  <a:solidFill>
                                    <a:srgbClr val="000000"/>
                                  </a:solidFill>
                                  <a:latin typeface="Cambria Math"/>
                                  <a:ea typeface="Cambria Math"/>
                                </a:rPr>
                                <m:t>𝐋</m:t>
                              </m:r>
                            </m:sub>
                          </m:sSub>
                        </m:num>
                        <m:den>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𝐑</m:t>
                              </m:r>
                            </m:e>
                            <m:sub>
                              <m:r>
                                <a:rPr lang="en-US" sz="1400" b="1">
                                  <a:solidFill>
                                    <a:srgbClr val="000000"/>
                                  </a:solidFill>
                                  <a:latin typeface="Cambria Math"/>
                                  <a:ea typeface="Cambria Math"/>
                                </a:rPr>
                                <m:t>𝐋</m:t>
                              </m:r>
                            </m:sub>
                          </m:sSub>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m:t>
                              </m:r>
                              <m:r>
                                <a:rPr lang="en-US" sz="1400" b="1">
                                  <a:solidFill>
                                    <a:srgbClr val="000000"/>
                                  </a:solidFill>
                                  <a:latin typeface="Cambria Math"/>
                                  <a:ea typeface="Cambria Math"/>
                                </a:rPr>
                                <m:t>𝐑</m:t>
                              </m:r>
                            </m:e>
                            <m:sub>
                              <m:r>
                                <a:rPr lang="en-US" sz="1400" b="1">
                                  <a:solidFill>
                                    <a:srgbClr val="000000"/>
                                  </a:solidFill>
                                  <a:latin typeface="Cambria Math"/>
                                  <a:ea typeface="Cambria Math"/>
                                </a:rPr>
                                <m:t>𝐱</m:t>
                              </m:r>
                            </m:sub>
                          </m:sSub>
                        </m:den>
                      </m:f>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m:t>
                          </m:r>
                          <m:box>
                            <m:boxPr>
                              <m:ctrlPr>
                                <a:rPr lang="en-US" sz="1400" b="1" i="1">
                                  <a:solidFill>
                                    <a:srgbClr val="000000"/>
                                  </a:solidFill>
                                  <a:latin typeface="Cambria Math"/>
                                  <a:ea typeface="Cambria Math"/>
                                </a:rPr>
                              </m:ctrlPr>
                            </m:boxPr>
                            <m:e>
                              <m:f>
                                <m:fPr>
                                  <m:ctrlPr>
                                    <a:rPr lang="en-US" sz="1400" b="1" i="1">
                                      <a:solidFill>
                                        <a:srgbClr val="000000"/>
                                      </a:solidFill>
                                      <a:latin typeface="Cambria Math"/>
                                      <a:ea typeface="Cambria Math"/>
                                    </a:rPr>
                                  </m:ctrlPr>
                                </m:fPr>
                                <m:num>
                                  <m:r>
                                    <a:rPr lang="en-US" sz="1400" b="1" i="1">
                                      <a:solidFill>
                                        <a:srgbClr val="000000"/>
                                      </a:solidFill>
                                      <a:latin typeface="Cambria Math"/>
                                      <a:ea typeface="Cambria Math"/>
                                    </a:rPr>
                                    <m:t>𝟏</m:t>
                                  </m:r>
                                </m:num>
                                <m:den>
                                  <m:r>
                                    <a:rPr lang="en-US" sz="1400" b="1" i="1">
                                      <a:solidFill>
                                        <a:srgbClr val="000000"/>
                                      </a:solidFill>
                                      <a:latin typeface="Cambria Math"/>
                                      <a:ea typeface="Cambria Math"/>
                                    </a:rPr>
                                    <m:t>𝟐</m:t>
                                  </m:r>
                                </m:den>
                              </m:f>
                            </m:e>
                          </m:box>
                          <m:r>
                            <a:rPr lang="en-US" sz="1400" b="1">
                              <a:solidFill>
                                <a:srgbClr val="000000"/>
                              </a:solidFill>
                              <a:latin typeface="Cambria Math"/>
                              <a:ea typeface="Cambria Math"/>
                            </a:rPr>
                            <m:t>𝐕</m:t>
                          </m:r>
                        </m:e>
                        <m:sub>
                          <m:r>
                            <a:rPr lang="en-US" sz="1400" b="1" i="1">
                              <a:solidFill>
                                <a:srgbClr val="000000"/>
                              </a:solidFill>
                              <a:latin typeface="Cambria Math"/>
                              <a:ea typeface="Cambria Math"/>
                            </a:rPr>
                            <m:t>𝒔</m:t>
                          </m:r>
                        </m:sub>
                      </m:sSub>
                      <m:f>
                        <m:fPr>
                          <m:ctrlPr>
                            <a:rPr lang="en-US" sz="1400" b="1" i="1">
                              <a:solidFill>
                                <a:srgbClr val="000000"/>
                              </a:solidFill>
                              <a:latin typeface="Cambria Math"/>
                              <a:ea typeface="Cambria Math"/>
                            </a:rPr>
                          </m:ctrlPr>
                        </m:fPr>
                        <m:num>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𝐙</m:t>
                              </m:r>
                            </m:e>
                            <m:sub>
                              <m:r>
                                <a:rPr lang="en-US" sz="1400" b="1">
                                  <a:solidFill>
                                    <a:srgbClr val="000000"/>
                                  </a:solidFill>
                                  <a:latin typeface="Cambria Math"/>
                                  <a:ea typeface="Cambria Math"/>
                                </a:rPr>
                                <m:t>𝐨</m:t>
                              </m:r>
                            </m:sub>
                          </m:sSub>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m:t>
                              </m:r>
                              <m:r>
                                <a:rPr lang="en-US" sz="1400" b="1">
                                  <a:solidFill>
                                    <a:srgbClr val="000000"/>
                                  </a:solidFill>
                                  <a:latin typeface="Cambria Math"/>
                                  <a:ea typeface="Cambria Math"/>
                                </a:rPr>
                                <m:t>𝐑</m:t>
                              </m:r>
                            </m:e>
                            <m:sub>
                              <m:r>
                                <a:rPr lang="en-US" sz="1400" b="1">
                                  <a:solidFill>
                                    <a:srgbClr val="000000"/>
                                  </a:solidFill>
                                  <a:latin typeface="Cambria Math"/>
                                  <a:ea typeface="Cambria Math"/>
                                </a:rPr>
                                <m:t>𝐱</m:t>
                              </m:r>
                            </m:sub>
                          </m:sSub>
                        </m:num>
                        <m:den>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𝐙</m:t>
                              </m:r>
                            </m:e>
                            <m:sub>
                              <m:r>
                                <a:rPr lang="en-US" sz="1400" b="1">
                                  <a:solidFill>
                                    <a:srgbClr val="000000"/>
                                  </a:solidFill>
                                  <a:latin typeface="Cambria Math"/>
                                  <a:ea typeface="Cambria Math"/>
                                </a:rPr>
                                <m:t>𝐨</m:t>
                              </m:r>
                            </m:sub>
                          </m:sSub>
                        </m:den>
                      </m:f>
                      <m:f>
                        <m:fPr>
                          <m:ctrlPr>
                            <a:rPr lang="en-US" sz="1400" b="1" i="1">
                              <a:solidFill>
                                <a:srgbClr val="000000"/>
                              </a:solidFill>
                              <a:latin typeface="Cambria Math"/>
                              <a:ea typeface="Cambria Math"/>
                            </a:rPr>
                          </m:ctrlPr>
                        </m:fPr>
                        <m:num>
                          <m:sSub>
                            <m:sSubPr>
                              <m:ctrlPr>
                                <a:rPr lang="en-US" sz="1400" b="1" i="1">
                                  <a:solidFill>
                                    <a:srgbClr val="000000"/>
                                  </a:solidFill>
                                  <a:latin typeface="Cambria Math"/>
                                  <a:ea typeface="Cambria Math"/>
                                </a:rPr>
                              </m:ctrlPr>
                            </m:sSubPr>
                            <m:e>
                              <m:r>
                                <a:rPr lang="en-US" sz="1400" b="1" i="0" smtClean="0">
                                  <a:solidFill>
                                    <a:srgbClr val="000000"/>
                                  </a:solidFill>
                                  <a:latin typeface="Cambria Math"/>
                                  <a:ea typeface="Cambria Math"/>
                                </a:rPr>
                                <m:t>𝐙</m:t>
                              </m:r>
                            </m:e>
                            <m:sub>
                              <m:r>
                                <a:rPr lang="en-US" sz="1400" b="1" i="0" smtClean="0">
                                  <a:solidFill>
                                    <a:srgbClr val="000000"/>
                                  </a:solidFill>
                                  <a:latin typeface="Cambria Math"/>
                                  <a:ea typeface="Cambria Math"/>
                                </a:rPr>
                                <m:t>𝐨</m:t>
                              </m:r>
                            </m:sub>
                          </m:sSub>
                        </m:num>
                        <m:den>
                          <m:sSub>
                            <m:sSubPr>
                              <m:ctrlPr>
                                <a:rPr lang="en-US" sz="1400" b="1" i="1">
                                  <a:solidFill>
                                    <a:srgbClr val="000000"/>
                                  </a:solidFill>
                                  <a:latin typeface="Cambria Math"/>
                                  <a:ea typeface="Cambria Math"/>
                                </a:rPr>
                              </m:ctrlPr>
                            </m:sSubPr>
                            <m:e>
                              <m:r>
                                <a:rPr lang="en-US" sz="1400" b="1" i="0" smtClean="0">
                                  <a:solidFill>
                                    <a:srgbClr val="000000"/>
                                  </a:solidFill>
                                  <a:latin typeface="Cambria Math"/>
                                  <a:ea typeface="Cambria Math"/>
                                </a:rPr>
                                <m:t>𝐙</m:t>
                              </m:r>
                            </m:e>
                            <m:sub>
                              <m:r>
                                <a:rPr lang="en-US" sz="1400" b="1" i="0" smtClean="0">
                                  <a:solidFill>
                                    <a:srgbClr val="000000"/>
                                  </a:solidFill>
                                  <a:latin typeface="Cambria Math"/>
                                  <a:ea typeface="Cambria Math"/>
                                </a:rPr>
                                <m:t>𝐨</m:t>
                              </m:r>
                            </m:sub>
                          </m:sSub>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m:t>
                              </m:r>
                              <m:r>
                                <a:rPr lang="en-US" sz="1400" b="1">
                                  <a:solidFill>
                                    <a:srgbClr val="000000"/>
                                  </a:solidFill>
                                  <a:latin typeface="Cambria Math"/>
                                  <a:ea typeface="Cambria Math"/>
                                </a:rPr>
                                <m:t>𝐑</m:t>
                              </m:r>
                            </m:e>
                            <m:sub>
                              <m:r>
                                <a:rPr lang="en-US" sz="1400" b="1">
                                  <a:solidFill>
                                    <a:srgbClr val="000000"/>
                                  </a:solidFill>
                                  <a:latin typeface="Cambria Math"/>
                                  <a:ea typeface="Cambria Math"/>
                                </a:rPr>
                                <m:t>𝐱</m:t>
                              </m:r>
                            </m:sub>
                          </m:sSub>
                        </m:den>
                      </m:f>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m:t>
                          </m:r>
                          <m:box>
                            <m:boxPr>
                              <m:ctrlPr>
                                <a:rPr lang="en-US" sz="1400" b="1" i="1">
                                  <a:solidFill>
                                    <a:srgbClr val="000000"/>
                                  </a:solidFill>
                                  <a:latin typeface="Cambria Math"/>
                                  <a:ea typeface="Cambria Math"/>
                                </a:rPr>
                              </m:ctrlPr>
                            </m:boxPr>
                            <m:e>
                              <m:f>
                                <m:fPr>
                                  <m:ctrlPr>
                                    <a:rPr lang="en-US" sz="1400" b="1" i="1">
                                      <a:solidFill>
                                        <a:srgbClr val="000000"/>
                                      </a:solidFill>
                                      <a:latin typeface="Cambria Math"/>
                                      <a:ea typeface="Cambria Math"/>
                                    </a:rPr>
                                  </m:ctrlPr>
                                </m:fPr>
                                <m:num>
                                  <m:r>
                                    <a:rPr lang="en-US" sz="1400" b="1" i="1">
                                      <a:solidFill>
                                        <a:srgbClr val="000000"/>
                                      </a:solidFill>
                                      <a:latin typeface="Cambria Math"/>
                                      <a:ea typeface="Cambria Math"/>
                                    </a:rPr>
                                    <m:t>𝟏</m:t>
                                  </m:r>
                                </m:num>
                                <m:den>
                                  <m:r>
                                    <a:rPr lang="en-US" sz="1400" b="1" i="1">
                                      <a:solidFill>
                                        <a:srgbClr val="000000"/>
                                      </a:solidFill>
                                      <a:latin typeface="Cambria Math"/>
                                      <a:ea typeface="Cambria Math"/>
                                    </a:rPr>
                                    <m:t>𝟐</m:t>
                                  </m:r>
                                </m:den>
                              </m:f>
                            </m:e>
                          </m:box>
                          <m:r>
                            <a:rPr lang="en-US" sz="1400" b="1">
                              <a:solidFill>
                                <a:srgbClr val="000000"/>
                              </a:solidFill>
                              <a:latin typeface="Cambria Math"/>
                              <a:ea typeface="Cambria Math"/>
                            </a:rPr>
                            <m:t>𝐕</m:t>
                          </m:r>
                        </m:e>
                        <m:sub>
                          <m:r>
                            <a:rPr lang="en-US" sz="1400" b="1" i="1">
                              <a:solidFill>
                                <a:srgbClr val="000000"/>
                              </a:solidFill>
                              <a:latin typeface="Cambria Math"/>
                              <a:ea typeface="Cambria Math"/>
                            </a:rPr>
                            <m:t>𝒔</m:t>
                          </m:r>
                        </m:sub>
                      </m:sSub>
                      <m:f>
                        <m:fPr>
                          <m:ctrlPr>
                            <a:rPr lang="en-US" sz="1400" b="1" i="1">
                              <a:solidFill>
                                <a:srgbClr val="000000"/>
                              </a:solidFill>
                              <a:latin typeface="Cambria Math"/>
                              <a:ea typeface="Cambria Math"/>
                            </a:rPr>
                          </m:ctrlPr>
                        </m:fPr>
                        <m:num>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𝐙</m:t>
                              </m:r>
                            </m:e>
                            <m:sub>
                              <m:r>
                                <a:rPr lang="en-US" sz="1400" b="1">
                                  <a:solidFill>
                                    <a:srgbClr val="000000"/>
                                  </a:solidFill>
                                  <a:latin typeface="Cambria Math"/>
                                  <a:ea typeface="Cambria Math"/>
                                </a:rPr>
                                <m:t>𝐨</m:t>
                              </m:r>
                            </m:sub>
                          </m:sSub>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m:t>
                              </m:r>
                              <m:r>
                                <a:rPr lang="en-US" sz="1400" b="1">
                                  <a:solidFill>
                                    <a:srgbClr val="000000"/>
                                  </a:solidFill>
                                  <a:latin typeface="Cambria Math"/>
                                  <a:ea typeface="Cambria Math"/>
                                </a:rPr>
                                <m:t>𝐑</m:t>
                              </m:r>
                            </m:e>
                            <m:sub>
                              <m:r>
                                <a:rPr lang="en-US" sz="1400" b="1">
                                  <a:solidFill>
                                    <a:srgbClr val="000000"/>
                                  </a:solidFill>
                                  <a:latin typeface="Cambria Math"/>
                                  <a:ea typeface="Cambria Math"/>
                                </a:rPr>
                                <m:t>𝐱</m:t>
                              </m:r>
                            </m:sub>
                          </m:sSub>
                        </m:num>
                        <m:den>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𝐙</m:t>
                              </m:r>
                            </m:e>
                            <m:sub>
                              <m:r>
                                <a:rPr lang="en-US" sz="1400" b="1">
                                  <a:solidFill>
                                    <a:srgbClr val="000000"/>
                                  </a:solidFill>
                                  <a:latin typeface="Cambria Math"/>
                                  <a:ea typeface="Cambria Math"/>
                                </a:rPr>
                                <m:t>𝐨</m:t>
                              </m:r>
                            </m:sub>
                          </m:sSub>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m:t>
                              </m:r>
                              <m:r>
                                <a:rPr lang="en-US" sz="1400" b="1">
                                  <a:solidFill>
                                    <a:srgbClr val="000000"/>
                                  </a:solidFill>
                                  <a:latin typeface="Cambria Math"/>
                                  <a:ea typeface="Cambria Math"/>
                                </a:rPr>
                                <m:t>𝐑</m:t>
                              </m:r>
                            </m:e>
                            <m:sub>
                              <m:r>
                                <a:rPr lang="en-US" sz="1400" b="1">
                                  <a:solidFill>
                                    <a:srgbClr val="000000"/>
                                  </a:solidFill>
                                  <a:latin typeface="Cambria Math"/>
                                  <a:ea typeface="Cambria Math"/>
                                </a:rPr>
                                <m:t>𝐱</m:t>
                              </m:r>
                            </m:sub>
                          </m:sSub>
                        </m:den>
                      </m:f>
                    </m:oMath>
                  </m:oMathPara>
                </a14:m>
                <a:endParaRPr lang="en-US" sz="1400" b="1" dirty="0" smtClean="0">
                  <a:solidFill>
                    <a:srgbClr val="000000"/>
                  </a:solidFill>
                  <a:latin typeface="Franklin Gothic Medium Cond"/>
                </a:endParaRPr>
              </a:p>
            </p:txBody>
          </p:sp>
        </mc:Choice>
        <mc:Fallback xmlns="">
          <p:sp>
            <p:nvSpPr>
              <p:cNvPr id="39" name="TextBox 38"/>
              <p:cNvSpPr txBox="1">
                <a:spLocks noRot="1" noChangeAspect="1" noMove="1" noResize="1" noEditPoints="1" noAdjustHandles="1" noChangeArrowheads="1" noChangeShapeType="1" noTextEdit="1"/>
              </p:cNvSpPr>
              <p:nvPr/>
            </p:nvSpPr>
            <p:spPr>
              <a:xfrm>
                <a:off x="2286000" y="4648312"/>
                <a:ext cx="5562600" cy="533288"/>
              </a:xfrm>
              <a:prstGeom prst="rect">
                <a:avLst/>
              </a:prstGeom>
              <a:blipFill rotWithShape="1">
                <a:blip r:embed="rId6"/>
                <a:stretch>
                  <a:fillRect/>
                </a:stretch>
              </a:blipFill>
            </p:spPr>
            <p:txBody>
              <a:bodyPr/>
              <a:lstStyle/>
              <a:p>
                <a:r>
                  <a:rPr lang="en-US">
                    <a:noFill/>
                  </a:rPr>
                  <a:t> </a:t>
                </a:r>
              </a:p>
            </p:txBody>
          </p:sp>
        </mc:Fallback>
      </mc:AlternateContent>
      <p:sp>
        <p:nvSpPr>
          <p:cNvPr id="35" name="Rectangle 34"/>
          <p:cNvSpPr/>
          <p:nvPr/>
        </p:nvSpPr>
        <p:spPr>
          <a:xfrm>
            <a:off x="5562600" y="3826877"/>
            <a:ext cx="1219200" cy="78817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41" name="TextBox 40"/>
              <p:cNvSpPr txBox="1"/>
              <p:nvPr/>
            </p:nvSpPr>
            <p:spPr>
              <a:xfrm>
                <a:off x="2133600" y="5257800"/>
                <a:ext cx="3733800" cy="781048"/>
              </a:xfrm>
              <a:prstGeom prst="rect">
                <a:avLst/>
              </a:prstGeom>
              <a:noFill/>
            </p:spPr>
            <p:txBody>
              <a:bodyPr wrap="square" rtlCol="0">
                <a:spAutoFit/>
              </a:bodyPr>
              <a:lstStyle/>
              <a:p>
                <a14:m>
                  <m:oMath xmlns:m="http://schemas.openxmlformats.org/officeDocument/2006/math">
                    <m:r>
                      <a:rPr lang="en-US" b="1" i="1" smtClean="0">
                        <a:solidFill>
                          <a:srgbClr val="000000"/>
                        </a:solidFill>
                        <a:latin typeface="Cambria Math"/>
                        <a:ea typeface="Cambria Math"/>
                      </a:rPr>
                      <m:t>∴</m:t>
                    </m:r>
                    <m:r>
                      <a:rPr lang="en-US" b="1" i="0" smtClean="0">
                        <a:solidFill>
                          <a:srgbClr val="000000"/>
                        </a:solidFill>
                        <a:latin typeface="Cambria Math"/>
                        <a:ea typeface="Cambria Math"/>
                      </a:rPr>
                      <m:t>𝐋</m:t>
                    </m:r>
                  </m:oMath>
                </a14:m>
                <a:r>
                  <a:rPr lang="en-US" b="1" dirty="0">
                    <a:solidFill>
                      <a:srgbClr val="000000"/>
                    </a:solidFill>
                    <a:latin typeface="Franklin Gothic Medium Cond"/>
                  </a:rPr>
                  <a:t>=</a:t>
                </a:r>
                <a:r>
                  <a:rPr lang="en-US" b="1" dirty="0" smtClean="0">
                    <a:solidFill>
                      <a:srgbClr val="000000"/>
                    </a:solidFill>
                    <a:latin typeface="Franklin Gothic Medium Cond"/>
                  </a:rPr>
                  <a:t> </a:t>
                </a:r>
                <a14:m>
                  <m:oMath xmlns:m="http://schemas.openxmlformats.org/officeDocument/2006/math">
                    <m:f>
                      <m:fPr>
                        <m:ctrlPr>
                          <a:rPr lang="en-US" b="1" i="1" smtClean="0">
                            <a:solidFill>
                              <a:srgbClr val="000000"/>
                            </a:solidFill>
                            <a:latin typeface="Cambria Math"/>
                            <a:ea typeface="Cambria Math"/>
                          </a:rPr>
                        </m:ctrlPr>
                      </m:fPr>
                      <m:num>
                        <m:sSub>
                          <m:sSubPr>
                            <m:ctrlPr>
                              <a:rPr lang="en-US" b="1" i="1" smtClean="0">
                                <a:solidFill>
                                  <a:srgbClr val="000000"/>
                                </a:solidFill>
                                <a:latin typeface="Cambria Math"/>
                                <a:ea typeface="Cambria Math"/>
                              </a:rPr>
                            </m:ctrlPr>
                          </m:sSubPr>
                          <m:e>
                            <m:r>
                              <a:rPr lang="en-US" b="1" i="0" smtClean="0">
                                <a:solidFill>
                                  <a:srgbClr val="000000"/>
                                </a:solidFill>
                                <a:latin typeface="Cambria Math"/>
                                <a:ea typeface="Cambria Math"/>
                              </a:rPr>
                              <m:t>𝐏</m:t>
                            </m:r>
                          </m:e>
                          <m:sub>
                            <m:r>
                              <a:rPr lang="en-US" b="1" i="0" smtClean="0">
                                <a:solidFill>
                                  <a:srgbClr val="000000"/>
                                </a:solidFill>
                                <a:latin typeface="Cambria Math"/>
                                <a:ea typeface="Cambria Math"/>
                              </a:rPr>
                              <m:t>𝐢𝐧</m:t>
                            </m:r>
                          </m:sub>
                        </m:sSub>
                      </m:num>
                      <m:den>
                        <m:sSub>
                          <m:sSubPr>
                            <m:ctrlPr>
                              <a:rPr lang="en-US" b="1" i="1" smtClean="0">
                                <a:solidFill>
                                  <a:srgbClr val="000000"/>
                                </a:solidFill>
                                <a:latin typeface="Cambria Math"/>
                                <a:ea typeface="Cambria Math"/>
                              </a:rPr>
                            </m:ctrlPr>
                          </m:sSubPr>
                          <m:e>
                            <m:r>
                              <a:rPr lang="en-US" b="1" i="0" smtClean="0">
                                <a:solidFill>
                                  <a:srgbClr val="000000"/>
                                </a:solidFill>
                                <a:latin typeface="Cambria Math"/>
                                <a:ea typeface="Cambria Math"/>
                              </a:rPr>
                              <m:t>𝐏</m:t>
                            </m:r>
                          </m:e>
                          <m:sub>
                            <m:r>
                              <a:rPr lang="en-US" b="1" i="0" smtClean="0">
                                <a:solidFill>
                                  <a:srgbClr val="000000"/>
                                </a:solidFill>
                                <a:latin typeface="Cambria Math"/>
                                <a:ea typeface="Cambria Math"/>
                              </a:rPr>
                              <m:t>𝐨𝐮𝐭</m:t>
                            </m:r>
                          </m:sub>
                        </m:sSub>
                      </m:den>
                    </m:f>
                    <m:r>
                      <a:rPr lang="en-US" b="1" i="0" smtClean="0">
                        <a:solidFill>
                          <a:srgbClr val="000000"/>
                        </a:solidFill>
                        <a:latin typeface="Cambria Math"/>
                        <a:ea typeface="Cambria Math"/>
                      </a:rPr>
                      <m:t>=</m:t>
                    </m:r>
                    <m:sSup>
                      <m:sSupPr>
                        <m:ctrlPr>
                          <a:rPr lang="en-US" b="1" i="1" smtClean="0">
                            <a:solidFill>
                              <a:srgbClr val="000000"/>
                            </a:solidFill>
                            <a:latin typeface="Cambria Math"/>
                            <a:ea typeface="Cambria Math"/>
                          </a:rPr>
                        </m:ctrlPr>
                      </m:sSupPr>
                      <m:e>
                        <m:d>
                          <m:dPr>
                            <m:ctrlPr>
                              <a:rPr lang="en-US" b="1" i="1" smtClean="0">
                                <a:solidFill>
                                  <a:srgbClr val="000000"/>
                                </a:solidFill>
                                <a:latin typeface="Cambria Math"/>
                                <a:ea typeface="Cambria Math"/>
                              </a:rPr>
                            </m:ctrlPr>
                          </m:dPr>
                          <m:e>
                            <m:f>
                              <m:fPr>
                                <m:ctrlPr>
                                  <a:rPr lang="en-US" b="1" i="1" smtClean="0">
                                    <a:solidFill>
                                      <a:srgbClr val="000000"/>
                                    </a:solidFill>
                                    <a:latin typeface="Cambria Math"/>
                                    <a:ea typeface="Cambria Math"/>
                                  </a:rPr>
                                </m:ctrlPr>
                              </m:fPr>
                              <m:num>
                                <m:box>
                                  <m:boxPr>
                                    <m:ctrlPr>
                                      <a:rPr lang="en-US" b="1" i="1" smtClean="0">
                                        <a:solidFill>
                                          <a:srgbClr val="000000"/>
                                        </a:solidFill>
                                        <a:latin typeface="Cambria Math"/>
                                        <a:ea typeface="Cambria Math"/>
                                      </a:rPr>
                                    </m:ctrlPr>
                                  </m:boxPr>
                                  <m:e>
                                    <m:f>
                                      <m:fPr>
                                        <m:ctrlPr>
                                          <a:rPr lang="en-US" b="1" i="1" smtClean="0">
                                            <a:solidFill>
                                              <a:srgbClr val="000000"/>
                                            </a:solidFill>
                                            <a:latin typeface="Cambria Math"/>
                                            <a:ea typeface="Cambria Math"/>
                                          </a:rPr>
                                        </m:ctrlPr>
                                      </m:fPr>
                                      <m:num>
                                        <m:r>
                                          <a:rPr lang="en-US" b="1" i="1" smtClean="0">
                                            <a:solidFill>
                                              <a:srgbClr val="000000"/>
                                            </a:solidFill>
                                            <a:latin typeface="Cambria Math"/>
                                            <a:ea typeface="Cambria Math"/>
                                          </a:rPr>
                                          <m:t>𝟏</m:t>
                                        </m:r>
                                      </m:num>
                                      <m:den>
                                        <m:r>
                                          <a:rPr lang="en-US" b="1" i="1" smtClean="0">
                                            <a:solidFill>
                                              <a:srgbClr val="000000"/>
                                            </a:solidFill>
                                            <a:latin typeface="Cambria Math"/>
                                            <a:ea typeface="Cambria Math"/>
                                          </a:rPr>
                                          <m:t>𝟐</m:t>
                                        </m:r>
                                      </m:den>
                                    </m:f>
                                  </m:e>
                                </m:box>
                                <m:sSub>
                                  <m:sSubPr>
                                    <m:ctrlPr>
                                      <a:rPr lang="en-US" b="1" i="1">
                                        <a:solidFill>
                                          <a:srgbClr val="000000"/>
                                        </a:solidFill>
                                        <a:latin typeface="Cambria Math"/>
                                        <a:ea typeface="Cambria Math"/>
                                      </a:rPr>
                                    </m:ctrlPr>
                                  </m:sSubPr>
                                  <m:e>
                                    <m:r>
                                      <a:rPr lang="en-US" b="1">
                                        <a:solidFill>
                                          <a:srgbClr val="000000"/>
                                        </a:solidFill>
                                        <a:latin typeface="Cambria Math"/>
                                        <a:ea typeface="Cambria Math"/>
                                      </a:rPr>
                                      <m:t>𝐕</m:t>
                                    </m:r>
                                  </m:e>
                                  <m:sub>
                                    <m:r>
                                      <a:rPr lang="en-US" b="1">
                                        <a:solidFill>
                                          <a:srgbClr val="000000"/>
                                        </a:solidFill>
                                        <a:latin typeface="Cambria Math"/>
                                        <a:ea typeface="Cambria Math"/>
                                      </a:rPr>
                                      <m:t>𝐬</m:t>
                                    </m:r>
                                  </m:sub>
                                </m:sSub>
                              </m:num>
                              <m:den>
                                <m:sSub>
                                  <m:sSubPr>
                                    <m:ctrlPr>
                                      <a:rPr lang="en-US" b="1" i="1">
                                        <a:solidFill>
                                          <a:srgbClr val="000000"/>
                                        </a:solidFill>
                                        <a:latin typeface="Cambria Math"/>
                                        <a:ea typeface="Cambria Math"/>
                                      </a:rPr>
                                    </m:ctrlPr>
                                  </m:sSubPr>
                                  <m:e>
                                    <m:r>
                                      <a:rPr lang="en-US" b="1">
                                        <a:solidFill>
                                          <a:srgbClr val="000000"/>
                                        </a:solidFill>
                                        <a:latin typeface="Cambria Math"/>
                                        <a:ea typeface="Cambria Math"/>
                                      </a:rPr>
                                      <m:t>𝐕</m:t>
                                    </m:r>
                                  </m:e>
                                  <m:sub>
                                    <m:r>
                                      <a:rPr lang="en-US" b="1">
                                        <a:solidFill>
                                          <a:srgbClr val="000000"/>
                                        </a:solidFill>
                                        <a:latin typeface="Cambria Math"/>
                                        <a:ea typeface="Cambria Math"/>
                                      </a:rPr>
                                      <m:t>𝐋</m:t>
                                    </m:r>
                                  </m:sub>
                                </m:sSub>
                              </m:den>
                            </m:f>
                          </m:e>
                        </m:d>
                      </m:e>
                      <m:sup>
                        <m:r>
                          <a:rPr lang="en-US" b="1" i="1" smtClean="0">
                            <a:solidFill>
                              <a:srgbClr val="000000"/>
                            </a:solidFill>
                            <a:latin typeface="Cambria Math"/>
                            <a:ea typeface="Cambria Math"/>
                          </a:rPr>
                          <m:t>𝟐</m:t>
                        </m:r>
                      </m:sup>
                    </m:sSup>
                    <m:r>
                      <a:rPr lang="en-US" b="1" i="1" smtClean="0">
                        <a:solidFill>
                          <a:srgbClr val="000000"/>
                        </a:solidFill>
                        <a:latin typeface="Cambria Math"/>
                        <a:ea typeface="Cambria Math"/>
                      </a:rPr>
                      <m:t>=</m:t>
                    </m:r>
                    <m:sSup>
                      <m:sSupPr>
                        <m:ctrlPr>
                          <a:rPr lang="en-US" b="1" i="1">
                            <a:solidFill>
                              <a:srgbClr val="000000"/>
                            </a:solidFill>
                            <a:latin typeface="Cambria Math"/>
                            <a:ea typeface="Cambria Math"/>
                          </a:rPr>
                        </m:ctrlPr>
                      </m:sSupPr>
                      <m:e>
                        <m:d>
                          <m:dPr>
                            <m:ctrlPr>
                              <a:rPr lang="en-US" b="1" i="1">
                                <a:solidFill>
                                  <a:srgbClr val="000000"/>
                                </a:solidFill>
                                <a:latin typeface="Cambria Math"/>
                                <a:ea typeface="Cambria Math"/>
                              </a:rPr>
                            </m:ctrlPr>
                          </m:dPr>
                          <m:e>
                            <m:f>
                              <m:fPr>
                                <m:ctrlPr>
                                  <a:rPr lang="en-US" b="1" i="1">
                                    <a:solidFill>
                                      <a:srgbClr val="000000"/>
                                    </a:solidFill>
                                    <a:latin typeface="Cambria Math"/>
                                    <a:ea typeface="Cambria Math"/>
                                  </a:rPr>
                                </m:ctrlPr>
                              </m:fPr>
                              <m:num>
                                <m:sSub>
                                  <m:sSubPr>
                                    <m:ctrlPr>
                                      <a:rPr lang="en-US" b="1" i="1">
                                        <a:solidFill>
                                          <a:srgbClr val="000000"/>
                                        </a:solidFill>
                                        <a:latin typeface="Cambria Math"/>
                                        <a:ea typeface="Cambria Math"/>
                                      </a:rPr>
                                    </m:ctrlPr>
                                  </m:sSubPr>
                                  <m:e>
                                    <m:r>
                                      <a:rPr lang="en-US" b="1">
                                        <a:solidFill>
                                          <a:srgbClr val="000000"/>
                                        </a:solidFill>
                                        <a:latin typeface="Cambria Math"/>
                                        <a:ea typeface="Cambria Math"/>
                                      </a:rPr>
                                      <m:t>𝐙</m:t>
                                    </m:r>
                                  </m:e>
                                  <m:sub>
                                    <m:r>
                                      <a:rPr lang="en-US" b="1">
                                        <a:solidFill>
                                          <a:srgbClr val="000000"/>
                                        </a:solidFill>
                                        <a:latin typeface="Cambria Math"/>
                                        <a:ea typeface="Cambria Math"/>
                                      </a:rPr>
                                      <m:t>𝐨</m:t>
                                    </m:r>
                                  </m:sub>
                                </m:sSub>
                                <m:sSub>
                                  <m:sSubPr>
                                    <m:ctrlPr>
                                      <a:rPr lang="en-US" b="1" i="1">
                                        <a:solidFill>
                                          <a:srgbClr val="000000"/>
                                        </a:solidFill>
                                        <a:latin typeface="Cambria Math"/>
                                        <a:ea typeface="Cambria Math"/>
                                      </a:rPr>
                                    </m:ctrlPr>
                                  </m:sSubPr>
                                  <m:e>
                                    <m:r>
                                      <a:rPr lang="en-US" b="1" i="0" smtClean="0">
                                        <a:solidFill>
                                          <a:srgbClr val="000000"/>
                                        </a:solidFill>
                                        <a:latin typeface="Cambria Math"/>
                                        <a:ea typeface="Cambria Math"/>
                                      </a:rPr>
                                      <m:t>+</m:t>
                                    </m:r>
                                    <m:r>
                                      <a:rPr lang="en-US" b="1">
                                        <a:solidFill>
                                          <a:srgbClr val="000000"/>
                                        </a:solidFill>
                                        <a:latin typeface="Cambria Math"/>
                                        <a:ea typeface="Cambria Math"/>
                                      </a:rPr>
                                      <m:t>𝐑</m:t>
                                    </m:r>
                                  </m:e>
                                  <m:sub>
                                    <m:r>
                                      <a:rPr lang="en-US" b="1">
                                        <a:solidFill>
                                          <a:srgbClr val="000000"/>
                                        </a:solidFill>
                                        <a:latin typeface="Cambria Math"/>
                                        <a:ea typeface="Cambria Math"/>
                                      </a:rPr>
                                      <m:t>𝐱</m:t>
                                    </m:r>
                                  </m:sub>
                                </m:sSub>
                              </m:num>
                              <m:den>
                                <m:sSub>
                                  <m:sSubPr>
                                    <m:ctrlPr>
                                      <a:rPr lang="en-US" b="1" i="1">
                                        <a:solidFill>
                                          <a:srgbClr val="000000"/>
                                        </a:solidFill>
                                        <a:latin typeface="Cambria Math"/>
                                        <a:ea typeface="Cambria Math"/>
                                      </a:rPr>
                                    </m:ctrlPr>
                                  </m:sSubPr>
                                  <m:e>
                                    <m:r>
                                      <a:rPr lang="en-US" b="1">
                                        <a:solidFill>
                                          <a:srgbClr val="000000"/>
                                        </a:solidFill>
                                        <a:latin typeface="Cambria Math"/>
                                        <a:ea typeface="Cambria Math"/>
                                      </a:rPr>
                                      <m:t>𝐙</m:t>
                                    </m:r>
                                  </m:e>
                                  <m:sub>
                                    <m:r>
                                      <a:rPr lang="en-US" b="1">
                                        <a:solidFill>
                                          <a:srgbClr val="000000"/>
                                        </a:solidFill>
                                        <a:latin typeface="Cambria Math"/>
                                        <a:ea typeface="Cambria Math"/>
                                      </a:rPr>
                                      <m:t>𝐨</m:t>
                                    </m:r>
                                  </m:sub>
                                </m:sSub>
                                <m:sSub>
                                  <m:sSubPr>
                                    <m:ctrlPr>
                                      <a:rPr lang="en-US" b="1" i="1">
                                        <a:solidFill>
                                          <a:srgbClr val="000000"/>
                                        </a:solidFill>
                                        <a:latin typeface="Cambria Math"/>
                                        <a:ea typeface="Cambria Math"/>
                                      </a:rPr>
                                    </m:ctrlPr>
                                  </m:sSubPr>
                                  <m:e>
                                    <m:r>
                                      <a:rPr lang="en-US" b="1" i="0" smtClean="0">
                                        <a:solidFill>
                                          <a:srgbClr val="000000"/>
                                        </a:solidFill>
                                        <a:latin typeface="Cambria Math"/>
                                        <a:ea typeface="Cambria Math"/>
                                      </a:rPr>
                                      <m:t>−</m:t>
                                    </m:r>
                                    <m:r>
                                      <a:rPr lang="en-US" b="1">
                                        <a:solidFill>
                                          <a:srgbClr val="000000"/>
                                        </a:solidFill>
                                        <a:latin typeface="Cambria Math"/>
                                        <a:ea typeface="Cambria Math"/>
                                      </a:rPr>
                                      <m:t>𝐑</m:t>
                                    </m:r>
                                  </m:e>
                                  <m:sub>
                                    <m:r>
                                      <a:rPr lang="en-US" b="1">
                                        <a:solidFill>
                                          <a:srgbClr val="000000"/>
                                        </a:solidFill>
                                        <a:latin typeface="Cambria Math"/>
                                        <a:ea typeface="Cambria Math"/>
                                      </a:rPr>
                                      <m:t>𝐱</m:t>
                                    </m:r>
                                  </m:sub>
                                </m:sSub>
                              </m:den>
                            </m:f>
                          </m:e>
                        </m:d>
                      </m:e>
                      <m:sup>
                        <m:r>
                          <a:rPr lang="en-US" b="1" i="1">
                            <a:solidFill>
                              <a:srgbClr val="000000"/>
                            </a:solidFill>
                            <a:latin typeface="Cambria Math"/>
                            <a:ea typeface="Cambria Math"/>
                          </a:rPr>
                          <m:t>𝟐</m:t>
                        </m:r>
                      </m:sup>
                    </m:sSup>
                  </m:oMath>
                </a14:m>
                <a:endParaRPr lang="en-US" b="1" dirty="0" smtClean="0">
                  <a:solidFill>
                    <a:srgbClr val="000000"/>
                  </a:solidFill>
                  <a:latin typeface="Franklin Gothic Medium Cond"/>
                </a:endParaRPr>
              </a:p>
            </p:txBody>
          </p:sp>
        </mc:Choice>
        <mc:Fallback xmlns="">
          <p:sp>
            <p:nvSpPr>
              <p:cNvPr id="41" name="TextBox 40"/>
              <p:cNvSpPr txBox="1">
                <a:spLocks noRot="1" noChangeAspect="1" noMove="1" noResize="1" noEditPoints="1" noAdjustHandles="1" noChangeArrowheads="1" noChangeShapeType="1" noTextEdit="1"/>
              </p:cNvSpPr>
              <p:nvPr/>
            </p:nvSpPr>
            <p:spPr>
              <a:xfrm>
                <a:off x="2133600" y="5257800"/>
                <a:ext cx="3733800" cy="781048"/>
              </a:xfrm>
              <a:prstGeom prst="rect">
                <a:avLst/>
              </a:prstGeom>
              <a:blipFill rotWithShape="1">
                <a:blip r:embed="rId7"/>
                <a:stretch>
                  <a:fillRect/>
                </a:stretch>
              </a:blipFill>
            </p:spPr>
            <p:txBody>
              <a:bodyPr/>
              <a:lstStyle/>
              <a:p>
                <a:r>
                  <a:rPr lang="en-US">
                    <a:noFill/>
                  </a:rPr>
                  <a:t> </a:t>
                </a:r>
              </a:p>
            </p:txBody>
          </p:sp>
        </mc:Fallback>
      </mc:AlternateContent>
      <p:sp>
        <p:nvSpPr>
          <p:cNvPr id="40" name="Rectangle 39"/>
          <p:cNvSpPr/>
          <p:nvPr/>
        </p:nvSpPr>
        <p:spPr>
          <a:xfrm>
            <a:off x="4212624" y="5257800"/>
            <a:ext cx="1074008" cy="7810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2"/>
          <p:cNvSpPr txBox="1">
            <a:spLocks noChangeArrowheads="1"/>
          </p:cNvSpPr>
          <p:nvPr/>
        </p:nvSpPr>
        <p:spPr bwMode="auto">
          <a:xfrm>
            <a:off x="5562600" y="5358825"/>
            <a:ext cx="263404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smtClean="0">
                <a:solidFill>
                  <a:srgbClr val="0000FF"/>
                </a:solidFill>
                <a:latin typeface="Franklin Gothic Medium Cond" pitchFamily="34" charset="0"/>
              </a:rPr>
              <a:t>Ex) R</a:t>
            </a:r>
            <a:r>
              <a:rPr lang="en-US" sz="1600" b="1" baseline="-25000" dirty="0" smtClean="0">
                <a:solidFill>
                  <a:srgbClr val="0000FF"/>
                </a:solidFill>
                <a:latin typeface="Franklin Gothic Medium Cond" pitchFamily="34" charset="0"/>
              </a:rPr>
              <a:t>x</a:t>
            </a:r>
            <a:r>
              <a:rPr lang="en-US" sz="1600" b="1" dirty="0" smtClean="0">
                <a:solidFill>
                  <a:srgbClr val="0000FF"/>
                </a:solidFill>
                <a:latin typeface="Franklin Gothic Medium Cond" pitchFamily="34" charset="0"/>
              </a:rPr>
              <a:t>=8.55 </a:t>
            </a:r>
            <a:r>
              <a:rPr lang="en-US" sz="1600" b="1" dirty="0" smtClean="0">
                <a:solidFill>
                  <a:srgbClr val="0000FF"/>
                </a:solidFill>
                <a:latin typeface="Symbol" pitchFamily="18" charset="2"/>
              </a:rPr>
              <a:t>W</a:t>
            </a:r>
            <a:r>
              <a:rPr lang="en-US" sz="1600" b="1" dirty="0" smtClean="0">
                <a:solidFill>
                  <a:srgbClr val="0000FF"/>
                </a:solidFill>
                <a:latin typeface="Franklin Gothic Medium Cond" pitchFamily="34" charset="0"/>
              </a:rPr>
              <a:t>, </a:t>
            </a:r>
            <a:r>
              <a:rPr lang="en-US" sz="1600" b="1" dirty="0" err="1" smtClean="0">
                <a:solidFill>
                  <a:srgbClr val="0000FF"/>
                </a:solidFill>
                <a:latin typeface="Franklin Gothic Medium Cond" pitchFamily="34" charset="0"/>
              </a:rPr>
              <a:t>R</a:t>
            </a:r>
            <a:r>
              <a:rPr lang="en-US" sz="1600" b="1" baseline="-25000" dirty="0" err="1" smtClean="0">
                <a:solidFill>
                  <a:srgbClr val="0000FF"/>
                </a:solidFill>
                <a:latin typeface="Franklin Gothic Medium Cond" pitchFamily="34" charset="0"/>
              </a:rPr>
              <a:t>y</a:t>
            </a:r>
            <a:r>
              <a:rPr lang="en-US" sz="1600" b="1" dirty="0" smtClean="0">
                <a:solidFill>
                  <a:srgbClr val="0000FF"/>
                </a:solidFill>
                <a:latin typeface="Franklin Gothic Medium Cond" pitchFamily="34" charset="0"/>
              </a:rPr>
              <a:t>=141.9 </a:t>
            </a:r>
            <a:r>
              <a:rPr lang="en-US" sz="1600" b="1" dirty="0" smtClean="0">
                <a:solidFill>
                  <a:srgbClr val="0000FF"/>
                </a:solidFill>
                <a:latin typeface="Symbol" pitchFamily="18" charset="2"/>
              </a:rPr>
              <a:t>W</a:t>
            </a:r>
            <a:r>
              <a:rPr lang="en-US" sz="1600" b="1" dirty="0" smtClean="0">
                <a:solidFill>
                  <a:srgbClr val="0000FF"/>
                </a:solidFill>
                <a:latin typeface="Franklin Gothic Medium Cond" pitchFamily="34" charset="0"/>
              </a:rPr>
              <a:t>, will give </a:t>
            </a:r>
            <a:r>
              <a:rPr lang="en-US" sz="1600" b="1" dirty="0" err="1" smtClean="0">
                <a:solidFill>
                  <a:srgbClr val="0000FF"/>
                </a:solidFill>
                <a:latin typeface="Franklin Gothic Medium Cond" pitchFamily="34" charset="0"/>
              </a:rPr>
              <a:t>Z</a:t>
            </a:r>
            <a:r>
              <a:rPr lang="en-US" sz="1600" b="1" baseline="-25000" dirty="0" err="1" smtClean="0">
                <a:solidFill>
                  <a:srgbClr val="0000FF"/>
                </a:solidFill>
                <a:latin typeface="Franklin Gothic Medium Cond" pitchFamily="34" charset="0"/>
              </a:rPr>
              <a:t>in</a:t>
            </a:r>
            <a:r>
              <a:rPr lang="en-US" sz="1600" b="1" dirty="0" smtClean="0">
                <a:solidFill>
                  <a:srgbClr val="0000FF"/>
                </a:solidFill>
                <a:latin typeface="Franklin Gothic Medium Cond" pitchFamily="34" charset="0"/>
              </a:rPr>
              <a:t>=</a:t>
            </a:r>
            <a:r>
              <a:rPr lang="en-US" sz="1600" b="1" dirty="0" err="1" smtClean="0">
                <a:solidFill>
                  <a:srgbClr val="0000FF"/>
                </a:solidFill>
                <a:latin typeface="Franklin Gothic Medium Cond" pitchFamily="34" charset="0"/>
              </a:rPr>
              <a:t>Z</a:t>
            </a:r>
            <a:r>
              <a:rPr lang="en-US" sz="1600" b="1" baseline="-25000" dirty="0" err="1" smtClean="0">
                <a:solidFill>
                  <a:srgbClr val="0000FF"/>
                </a:solidFill>
                <a:latin typeface="Franklin Gothic Medium Cond" pitchFamily="34" charset="0"/>
              </a:rPr>
              <a:t>out</a:t>
            </a:r>
            <a:r>
              <a:rPr lang="en-US" sz="1600" b="1" dirty="0" smtClean="0">
                <a:solidFill>
                  <a:srgbClr val="0000FF"/>
                </a:solidFill>
                <a:latin typeface="Franklin Gothic Medium Cond" pitchFamily="34" charset="0"/>
              </a:rPr>
              <a:t>=50 </a:t>
            </a:r>
            <a:r>
              <a:rPr lang="en-US" sz="1600" b="1" dirty="0" smtClean="0">
                <a:solidFill>
                  <a:srgbClr val="0000FF"/>
                </a:solidFill>
                <a:latin typeface="Symbol" pitchFamily="18" charset="2"/>
              </a:rPr>
              <a:t>W</a:t>
            </a:r>
            <a:r>
              <a:rPr lang="en-US" sz="1600" b="1" dirty="0" smtClean="0">
                <a:solidFill>
                  <a:srgbClr val="0000FF"/>
                </a:solidFill>
                <a:latin typeface="Franklin Gothic Medium Cond" pitchFamily="34" charset="0"/>
              </a:rPr>
              <a:t>, and L=3 </a:t>
            </a:r>
            <a:r>
              <a:rPr lang="en-US" sz="1600" b="1" dirty="0" err="1" smtClean="0">
                <a:solidFill>
                  <a:srgbClr val="0000FF"/>
                </a:solidFill>
                <a:latin typeface="Franklin Gothic Medium Cond" pitchFamily="34" charset="0"/>
              </a:rPr>
              <a:t>dB.</a:t>
            </a:r>
            <a:r>
              <a:rPr lang="en-US" sz="1600" b="1" dirty="0" smtClean="0">
                <a:solidFill>
                  <a:srgbClr val="0000FF"/>
                </a:solidFill>
                <a:latin typeface="Franklin Gothic Medium Cond" pitchFamily="34" charset="0"/>
              </a:rPr>
              <a:t> </a:t>
            </a:r>
            <a:endParaRPr lang="en-US" sz="1600" b="1" dirty="0">
              <a:solidFill>
                <a:srgbClr val="0000FF"/>
              </a:solidFill>
              <a:latin typeface="Symbol" pitchFamily="18" charset="2"/>
            </a:endParaRPr>
          </a:p>
        </p:txBody>
      </p:sp>
    </p:spTree>
    <p:extLst>
      <p:ext uri="{BB962C8B-B14F-4D97-AF65-F5344CB8AC3E}">
        <p14:creationId xmlns:p14="http://schemas.microsoft.com/office/powerpoint/2010/main" val="1858692048"/>
      </p:ext>
    </p:extLst>
  </p:cSld>
  <p:clrMapOvr>
    <a:masterClrMapping/>
  </p:clrMapOvr>
  <p:transition/>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ounded Rectangle 41"/>
          <p:cNvSpPr/>
          <p:nvPr/>
        </p:nvSpPr>
        <p:spPr>
          <a:xfrm>
            <a:off x="1748185" y="5099037"/>
            <a:ext cx="5381663" cy="107316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7" name="Rounded Rectangle 6"/>
          <p:cNvSpPr/>
          <p:nvPr/>
        </p:nvSpPr>
        <p:spPr>
          <a:xfrm>
            <a:off x="1734881" y="3719152"/>
            <a:ext cx="2066215" cy="137988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Title 1"/>
          <p:cNvSpPr>
            <a:spLocks noGrp="1"/>
          </p:cNvSpPr>
          <p:nvPr>
            <p:ph type="title"/>
          </p:nvPr>
        </p:nvSpPr>
        <p:spPr/>
        <p:txBody>
          <a:bodyPr/>
          <a:lstStyle/>
          <a:p>
            <a:r>
              <a:rPr lang="en-US" dirty="0" smtClean="0"/>
              <a:t>Noise Factor of Attenuator</a:t>
            </a:r>
            <a:endParaRPr lang="en-US" dirty="0"/>
          </a:p>
        </p:txBody>
      </p:sp>
      <p:sp>
        <p:nvSpPr>
          <p:cNvPr id="4" name="Slide Number Placeholder 3"/>
          <p:cNvSpPr>
            <a:spLocks noGrp="1"/>
          </p:cNvSpPr>
          <p:nvPr>
            <p:ph type="sldNum" sz="quarter" idx="11"/>
          </p:nvPr>
        </p:nvSpPr>
        <p:spPr/>
        <p:txBody>
          <a:bodyPr/>
          <a:lstStyle/>
          <a:p>
            <a:pPr>
              <a:defRPr/>
            </a:pPr>
            <a:fld id="{18299DBC-902B-41D7-A3A4-44EB87A37C73}" type="slidenum">
              <a:rPr lang="en-US" smtClean="0">
                <a:solidFill>
                  <a:srgbClr val="000000"/>
                </a:solidFill>
              </a:rPr>
              <a:pPr>
                <a:defRPr/>
              </a:pPr>
              <a:t>84</a:t>
            </a:fld>
            <a:endParaRPr lang="en-US" dirty="0">
              <a:solidFill>
                <a:srgbClr val="000000"/>
              </a:solidFill>
            </a:endParaRPr>
          </a:p>
        </p:txBody>
      </p:sp>
      <p:sp>
        <p:nvSpPr>
          <p:cNvPr id="6" name="TextBox 2"/>
          <p:cNvSpPr txBox="1">
            <a:spLocks noChangeArrowheads="1"/>
          </p:cNvSpPr>
          <p:nvPr/>
        </p:nvSpPr>
        <p:spPr bwMode="auto">
          <a:xfrm>
            <a:off x="1295400" y="1295400"/>
            <a:ext cx="70866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a:solidFill>
                  <a:srgbClr val="000000"/>
                </a:solidFill>
                <a:latin typeface="Franklin Gothic Medium Cond" pitchFamily="34" charset="0"/>
              </a:rPr>
              <a:t>Let’s think about noise factor of attenuator.</a:t>
            </a:r>
          </a:p>
        </p:txBody>
      </p:sp>
      <p:graphicFrame>
        <p:nvGraphicFramePr>
          <p:cNvPr id="3" name="Object 2"/>
          <p:cNvGraphicFramePr>
            <a:graphicFrameLocks noChangeAspect="1"/>
          </p:cNvGraphicFramePr>
          <p:nvPr>
            <p:extLst>
              <p:ext uri="{D42A27DB-BD31-4B8C-83A1-F6EECF244321}">
                <p14:modId xmlns:p14="http://schemas.microsoft.com/office/powerpoint/2010/main" val="3384967772"/>
              </p:ext>
            </p:extLst>
          </p:nvPr>
        </p:nvGraphicFramePr>
        <p:xfrm>
          <a:off x="2514600" y="1981200"/>
          <a:ext cx="3409854" cy="1673225"/>
        </p:xfrm>
        <a:graphic>
          <a:graphicData uri="http://schemas.openxmlformats.org/presentationml/2006/ole">
            <mc:AlternateContent xmlns:mc="http://schemas.openxmlformats.org/markup-compatibility/2006">
              <mc:Choice xmlns:v="urn:schemas-microsoft-com:vml" Requires="v">
                <p:oleObj spid="_x0000_s87073" name="Visio" r:id="rId3" imgW="1641868" imgH="767340" progId="Visio.Drawing.11">
                  <p:embed/>
                </p:oleObj>
              </mc:Choice>
              <mc:Fallback>
                <p:oleObj name="Visio" r:id="rId3" imgW="1641868" imgH="767340" progId="Visio.Drawing.11">
                  <p:embed/>
                  <p:pic>
                    <p:nvPicPr>
                      <p:cNvPr id="0" name=""/>
                      <p:cNvPicPr/>
                      <p:nvPr/>
                    </p:nvPicPr>
                    <p:blipFill>
                      <a:blip r:embed="rId4"/>
                      <a:stretch>
                        <a:fillRect/>
                      </a:stretch>
                    </p:blipFill>
                    <p:spPr>
                      <a:xfrm>
                        <a:off x="2514600" y="1981200"/>
                        <a:ext cx="3409854" cy="1673225"/>
                      </a:xfrm>
                      <a:prstGeom prst="rect">
                        <a:avLst/>
                      </a:prstGeom>
                    </p:spPr>
                  </p:pic>
                </p:oleObj>
              </mc:Fallback>
            </mc:AlternateContent>
          </a:graphicData>
        </a:graphic>
      </p:graphicFrame>
      <p:sp>
        <p:nvSpPr>
          <p:cNvPr id="23" name="TextBox 2"/>
          <p:cNvSpPr txBox="1">
            <a:spLocks noChangeArrowheads="1"/>
          </p:cNvSpPr>
          <p:nvPr/>
        </p:nvSpPr>
        <p:spPr bwMode="auto">
          <a:xfrm>
            <a:off x="4833552" y="1718846"/>
            <a:ext cx="20574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err="1">
                <a:solidFill>
                  <a:srgbClr val="0000FF"/>
                </a:solidFill>
                <a:latin typeface="Franklin Gothic Medium Cond" pitchFamily="34" charset="0"/>
              </a:rPr>
              <a:t>R</a:t>
            </a:r>
            <a:r>
              <a:rPr lang="en-US" sz="1600" b="1" baseline="-25000" dirty="0" err="1">
                <a:solidFill>
                  <a:srgbClr val="0000FF"/>
                </a:solidFill>
                <a:latin typeface="Franklin Gothic Medium Cond" pitchFamily="34" charset="0"/>
              </a:rPr>
              <a:t>s</a:t>
            </a:r>
            <a:r>
              <a:rPr lang="en-US" sz="1600" b="1" dirty="0">
                <a:solidFill>
                  <a:srgbClr val="0000FF"/>
                </a:solidFill>
                <a:latin typeface="Franklin Gothic Medium Cond" pitchFamily="34" charset="0"/>
              </a:rPr>
              <a:t>=R</a:t>
            </a:r>
            <a:r>
              <a:rPr lang="en-US" sz="1600" b="1" baseline="-25000" dirty="0">
                <a:solidFill>
                  <a:srgbClr val="0000FF"/>
                </a:solidFill>
                <a:latin typeface="Franklin Gothic Medium Cond" pitchFamily="34" charset="0"/>
              </a:rPr>
              <a:t>L</a:t>
            </a:r>
            <a:r>
              <a:rPr lang="en-US" sz="1600" b="1" dirty="0">
                <a:solidFill>
                  <a:srgbClr val="0000FF"/>
                </a:solidFill>
                <a:latin typeface="Franklin Gothic Medium Cond" pitchFamily="34" charset="0"/>
              </a:rPr>
              <a:t>=</a:t>
            </a:r>
            <a:r>
              <a:rPr lang="en-US" sz="1600" b="1" dirty="0" err="1">
                <a:solidFill>
                  <a:srgbClr val="0000FF"/>
                </a:solidFill>
                <a:latin typeface="Franklin Gothic Medium Cond" pitchFamily="34" charset="0"/>
              </a:rPr>
              <a:t>Z</a:t>
            </a:r>
            <a:r>
              <a:rPr lang="en-US" sz="1600" b="1" baseline="-25000" dirty="0" err="1">
                <a:solidFill>
                  <a:srgbClr val="0000FF"/>
                </a:solidFill>
                <a:latin typeface="Franklin Gothic Medium Cond" pitchFamily="34" charset="0"/>
              </a:rPr>
              <a:t>in</a:t>
            </a:r>
            <a:r>
              <a:rPr lang="en-US" sz="1600" b="1" dirty="0">
                <a:solidFill>
                  <a:srgbClr val="0000FF"/>
                </a:solidFill>
                <a:latin typeface="Franklin Gothic Medium Cond" pitchFamily="34" charset="0"/>
              </a:rPr>
              <a:t>=</a:t>
            </a:r>
            <a:r>
              <a:rPr lang="en-US" sz="1600" b="1" dirty="0" err="1">
                <a:solidFill>
                  <a:srgbClr val="0000FF"/>
                </a:solidFill>
                <a:latin typeface="Franklin Gothic Medium Cond" pitchFamily="34" charset="0"/>
              </a:rPr>
              <a:t>Z</a:t>
            </a:r>
            <a:r>
              <a:rPr lang="en-US" sz="1600" b="1" baseline="-25000" dirty="0" err="1">
                <a:solidFill>
                  <a:srgbClr val="0000FF"/>
                </a:solidFill>
                <a:latin typeface="Franklin Gothic Medium Cond" pitchFamily="34" charset="0"/>
              </a:rPr>
              <a:t>out</a:t>
            </a:r>
            <a:r>
              <a:rPr lang="en-US" sz="1600" b="1" dirty="0">
                <a:solidFill>
                  <a:srgbClr val="0000FF"/>
                </a:solidFill>
                <a:latin typeface="Franklin Gothic Medium Cond" pitchFamily="34" charset="0"/>
              </a:rPr>
              <a:t>=</a:t>
            </a:r>
            <a:r>
              <a:rPr lang="en-US" sz="1600" b="1" dirty="0" err="1">
                <a:solidFill>
                  <a:srgbClr val="0000FF"/>
                </a:solidFill>
                <a:latin typeface="Franklin Gothic Medium Cond" pitchFamily="34" charset="0"/>
              </a:rPr>
              <a:t>Z</a:t>
            </a:r>
            <a:r>
              <a:rPr lang="en-US" sz="1600" b="1" baseline="-25000" dirty="0" err="1">
                <a:solidFill>
                  <a:srgbClr val="0000FF"/>
                </a:solidFill>
                <a:latin typeface="Franklin Gothic Medium Cond" pitchFamily="34" charset="0"/>
              </a:rPr>
              <a:t>o</a:t>
            </a:r>
            <a:r>
              <a:rPr lang="en-US" sz="1600" b="1" dirty="0">
                <a:solidFill>
                  <a:srgbClr val="0000FF"/>
                </a:solidFill>
                <a:latin typeface="Franklin Gothic Medium Cond" pitchFamily="34" charset="0"/>
              </a:rPr>
              <a:t>=50 </a:t>
            </a:r>
            <a:r>
              <a:rPr lang="en-US" sz="1600" b="1" dirty="0">
                <a:solidFill>
                  <a:srgbClr val="0000FF"/>
                </a:solidFill>
                <a:latin typeface="Symbol" pitchFamily="18" charset="2"/>
              </a:rPr>
              <a:t>W</a:t>
            </a:r>
          </a:p>
        </p:txBody>
      </p:sp>
      <p:sp>
        <p:nvSpPr>
          <p:cNvPr id="25" name="TextBox 2"/>
          <p:cNvSpPr txBox="1">
            <a:spLocks noChangeArrowheads="1"/>
          </p:cNvSpPr>
          <p:nvPr/>
        </p:nvSpPr>
        <p:spPr bwMode="auto">
          <a:xfrm>
            <a:off x="4854146" y="2023646"/>
            <a:ext cx="253725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a:solidFill>
                  <a:srgbClr val="0000FF"/>
                </a:solidFill>
                <a:latin typeface="Franklin Gothic Medium Cond" pitchFamily="34" charset="0"/>
              </a:rPr>
              <a:t>Attenuator loss = P</a:t>
            </a:r>
            <a:r>
              <a:rPr lang="en-US" sz="1600" b="1" baseline="-25000" dirty="0">
                <a:solidFill>
                  <a:srgbClr val="0000FF"/>
                </a:solidFill>
                <a:latin typeface="Franklin Gothic Medium Cond" pitchFamily="34" charset="0"/>
              </a:rPr>
              <a:t>in</a:t>
            </a:r>
            <a:r>
              <a:rPr lang="en-US" sz="1600" b="1" dirty="0">
                <a:solidFill>
                  <a:srgbClr val="0000FF"/>
                </a:solidFill>
                <a:latin typeface="Franklin Gothic Medium Cond" pitchFamily="34" charset="0"/>
              </a:rPr>
              <a:t>/P</a:t>
            </a:r>
            <a:r>
              <a:rPr lang="en-US" sz="1600" b="1" baseline="-25000" dirty="0">
                <a:solidFill>
                  <a:srgbClr val="0000FF"/>
                </a:solidFill>
                <a:latin typeface="Franklin Gothic Medium Cond" pitchFamily="34" charset="0"/>
              </a:rPr>
              <a:t>out</a:t>
            </a:r>
            <a:r>
              <a:rPr lang="en-US" sz="1600" b="1" dirty="0">
                <a:solidFill>
                  <a:srgbClr val="0000FF"/>
                </a:solidFill>
                <a:latin typeface="Franklin Gothic Medium Cond" pitchFamily="34" charset="0"/>
              </a:rPr>
              <a:t>=L</a:t>
            </a:r>
            <a:endParaRPr lang="en-US" sz="1600" b="1" dirty="0">
              <a:solidFill>
                <a:srgbClr val="0000FF"/>
              </a:solidFill>
              <a:latin typeface="Symbol" pitchFamily="18" charset="2"/>
            </a:endParaRPr>
          </a:p>
        </p:txBody>
      </p:sp>
      <p:sp>
        <p:nvSpPr>
          <p:cNvPr id="9" name="Bent Arrow 8"/>
          <p:cNvSpPr/>
          <p:nvPr/>
        </p:nvSpPr>
        <p:spPr>
          <a:xfrm>
            <a:off x="3505200" y="2590800"/>
            <a:ext cx="228600" cy="533400"/>
          </a:xfrm>
          <a:prstGeom prst="ben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00"/>
              </a:solidFill>
            </a:endParaRPr>
          </a:p>
        </p:txBody>
      </p:sp>
      <p:sp>
        <p:nvSpPr>
          <p:cNvPr id="28" name="TextBox 2"/>
          <p:cNvSpPr txBox="1">
            <a:spLocks noChangeArrowheads="1"/>
          </p:cNvSpPr>
          <p:nvPr/>
        </p:nvSpPr>
        <p:spPr bwMode="auto">
          <a:xfrm>
            <a:off x="3391930" y="3063389"/>
            <a:ext cx="51074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err="1">
                <a:solidFill>
                  <a:srgbClr val="000000"/>
                </a:solidFill>
                <a:latin typeface="Franklin Gothic Medium Cond" pitchFamily="34" charset="0"/>
              </a:rPr>
              <a:t>Z</a:t>
            </a:r>
            <a:r>
              <a:rPr lang="en-US" sz="1600" b="1" baseline="-25000" dirty="0" err="1">
                <a:solidFill>
                  <a:srgbClr val="000000"/>
                </a:solidFill>
                <a:latin typeface="Franklin Gothic Medium Cond" pitchFamily="34" charset="0"/>
              </a:rPr>
              <a:t>in</a:t>
            </a:r>
            <a:endParaRPr lang="en-US" sz="1600" b="1" dirty="0">
              <a:solidFill>
                <a:srgbClr val="000000"/>
              </a:solidFill>
              <a:latin typeface="Symbol" pitchFamily="18" charset="2"/>
            </a:endParaRPr>
          </a:p>
        </p:txBody>
      </p:sp>
      <p:sp>
        <p:nvSpPr>
          <p:cNvPr id="29" name="Bent Arrow 28"/>
          <p:cNvSpPr/>
          <p:nvPr/>
        </p:nvSpPr>
        <p:spPr>
          <a:xfrm flipH="1">
            <a:off x="4860324" y="2590800"/>
            <a:ext cx="228600" cy="533400"/>
          </a:xfrm>
          <a:prstGeom prst="ben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00"/>
              </a:solidFill>
            </a:endParaRPr>
          </a:p>
        </p:txBody>
      </p:sp>
      <p:sp>
        <p:nvSpPr>
          <p:cNvPr id="30" name="TextBox 2"/>
          <p:cNvSpPr txBox="1">
            <a:spLocks noChangeArrowheads="1"/>
          </p:cNvSpPr>
          <p:nvPr/>
        </p:nvSpPr>
        <p:spPr bwMode="auto">
          <a:xfrm>
            <a:off x="4823254" y="3063389"/>
            <a:ext cx="51074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err="1">
                <a:solidFill>
                  <a:srgbClr val="000000"/>
                </a:solidFill>
                <a:latin typeface="Franklin Gothic Medium Cond" pitchFamily="34" charset="0"/>
              </a:rPr>
              <a:t>Z</a:t>
            </a:r>
            <a:r>
              <a:rPr lang="en-US" sz="1600" b="1" baseline="-25000" dirty="0" err="1">
                <a:solidFill>
                  <a:srgbClr val="000000"/>
                </a:solidFill>
                <a:latin typeface="Franklin Gothic Medium Cond" pitchFamily="34" charset="0"/>
              </a:rPr>
              <a:t>out</a:t>
            </a:r>
            <a:endParaRPr lang="en-US" sz="1600" b="1" dirty="0">
              <a:solidFill>
                <a:srgbClr val="000000"/>
              </a:solidFill>
              <a:latin typeface="Symbol" pitchFamily="18" charset="2"/>
            </a:endParaRPr>
          </a:p>
        </p:txBody>
      </p:sp>
      <p:cxnSp>
        <p:nvCxnSpPr>
          <p:cNvPr id="14" name="Straight Arrow Connector 13"/>
          <p:cNvCxnSpPr/>
          <p:nvPr/>
        </p:nvCxnSpPr>
        <p:spPr>
          <a:xfrm>
            <a:off x="3048000" y="2133600"/>
            <a:ext cx="457200" cy="3048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2" name="TextBox 2"/>
          <p:cNvSpPr txBox="1">
            <a:spLocks noChangeArrowheads="1"/>
          </p:cNvSpPr>
          <p:nvPr/>
        </p:nvSpPr>
        <p:spPr bwMode="auto">
          <a:xfrm>
            <a:off x="2106828" y="1954428"/>
            <a:ext cx="9906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a:solidFill>
                  <a:srgbClr val="000000"/>
                </a:solidFill>
                <a:latin typeface="Franklin Gothic Medium Cond" pitchFamily="34" charset="0"/>
              </a:rPr>
              <a:t>V</a:t>
            </a:r>
            <a:r>
              <a:rPr lang="en-US" sz="1600" b="1" baseline="-25000" dirty="0">
                <a:solidFill>
                  <a:srgbClr val="000000"/>
                </a:solidFill>
                <a:latin typeface="Franklin Gothic Medium Cond" pitchFamily="34" charset="0"/>
              </a:rPr>
              <a:t>in</a:t>
            </a:r>
            <a:r>
              <a:rPr lang="en-US" sz="1600" b="1" dirty="0">
                <a:solidFill>
                  <a:srgbClr val="000000"/>
                </a:solidFill>
                <a:latin typeface="Franklin Gothic Medium Cond" pitchFamily="34" charset="0"/>
              </a:rPr>
              <a:t>=1/2 </a:t>
            </a:r>
            <a:r>
              <a:rPr lang="en-US" sz="1600" b="1" dirty="0" err="1">
                <a:solidFill>
                  <a:srgbClr val="000000"/>
                </a:solidFill>
                <a:latin typeface="Franklin Gothic Medium Cond" pitchFamily="34" charset="0"/>
              </a:rPr>
              <a:t>V</a:t>
            </a:r>
            <a:r>
              <a:rPr lang="en-US" sz="1600" b="1" baseline="-25000" dirty="0" err="1">
                <a:solidFill>
                  <a:srgbClr val="000000"/>
                </a:solidFill>
                <a:latin typeface="Franklin Gothic Medium Cond" pitchFamily="34" charset="0"/>
              </a:rPr>
              <a:t>s</a:t>
            </a:r>
            <a:endParaRPr lang="en-US" sz="1600" b="1" dirty="0">
              <a:solidFill>
                <a:srgbClr val="000000"/>
              </a:solidFill>
              <a:latin typeface="Symbol" pitchFamily="18" charset="2"/>
            </a:endParaRPr>
          </a:p>
        </p:txBody>
      </p:sp>
      <p:cxnSp>
        <p:nvCxnSpPr>
          <p:cNvPr id="16" name="Straight Connector 15"/>
          <p:cNvCxnSpPr/>
          <p:nvPr/>
        </p:nvCxnSpPr>
        <p:spPr>
          <a:xfrm>
            <a:off x="5486400" y="2498124"/>
            <a:ext cx="685800" cy="0"/>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5486400" y="3581400"/>
            <a:ext cx="685800" cy="0"/>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36" name="TextBox 2"/>
          <p:cNvSpPr txBox="1">
            <a:spLocks noChangeArrowheads="1"/>
          </p:cNvSpPr>
          <p:nvPr/>
        </p:nvSpPr>
        <p:spPr bwMode="auto">
          <a:xfrm>
            <a:off x="5858132" y="2480846"/>
            <a:ext cx="3810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algn="ctr" eaLnBrk="1" hangingPunct="1"/>
            <a:r>
              <a:rPr lang="en-US" sz="1600" b="1" dirty="0">
                <a:solidFill>
                  <a:srgbClr val="000000"/>
                </a:solidFill>
                <a:latin typeface="Franklin Gothic Medium Cond" pitchFamily="34" charset="0"/>
              </a:rPr>
              <a:t>+</a:t>
            </a:r>
            <a:endParaRPr lang="en-US" sz="1600" b="1" dirty="0">
              <a:solidFill>
                <a:srgbClr val="000000"/>
              </a:solidFill>
              <a:latin typeface="Symbol" pitchFamily="18" charset="2"/>
            </a:endParaRPr>
          </a:p>
        </p:txBody>
      </p:sp>
      <p:sp>
        <p:nvSpPr>
          <p:cNvPr id="37" name="TextBox 2"/>
          <p:cNvSpPr txBox="1">
            <a:spLocks noChangeArrowheads="1"/>
          </p:cNvSpPr>
          <p:nvPr/>
        </p:nvSpPr>
        <p:spPr bwMode="auto">
          <a:xfrm>
            <a:off x="5867400" y="3276600"/>
            <a:ext cx="3810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algn="ctr" eaLnBrk="1" hangingPunct="1"/>
            <a:r>
              <a:rPr lang="en-US" sz="1600" b="1" dirty="0">
                <a:solidFill>
                  <a:srgbClr val="000000"/>
                </a:solidFill>
                <a:latin typeface="Franklin Gothic Medium Cond" pitchFamily="34" charset="0"/>
              </a:rPr>
              <a:t>-</a:t>
            </a:r>
            <a:endParaRPr lang="en-US" sz="1600" b="1" dirty="0">
              <a:solidFill>
                <a:srgbClr val="000000"/>
              </a:solidFill>
              <a:latin typeface="Symbol" pitchFamily="18" charset="2"/>
            </a:endParaRPr>
          </a:p>
        </p:txBody>
      </p:sp>
      <p:sp>
        <p:nvSpPr>
          <p:cNvPr id="38" name="TextBox 2"/>
          <p:cNvSpPr txBox="1">
            <a:spLocks noChangeArrowheads="1"/>
          </p:cNvSpPr>
          <p:nvPr/>
        </p:nvSpPr>
        <p:spPr bwMode="auto">
          <a:xfrm>
            <a:off x="5902036" y="2819400"/>
            <a:ext cx="34636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a:solidFill>
                  <a:srgbClr val="000000"/>
                </a:solidFill>
                <a:latin typeface="Franklin Gothic Medium Cond" pitchFamily="34" charset="0"/>
              </a:rPr>
              <a:t>V</a:t>
            </a:r>
            <a:r>
              <a:rPr lang="en-US" sz="1600" b="1" baseline="-25000" dirty="0">
                <a:solidFill>
                  <a:srgbClr val="000000"/>
                </a:solidFill>
                <a:latin typeface="Franklin Gothic Medium Cond" pitchFamily="34" charset="0"/>
              </a:rPr>
              <a:t>L</a:t>
            </a:r>
            <a:endParaRPr lang="en-US" sz="1600" b="1" dirty="0">
              <a:solidFill>
                <a:srgbClr val="000000"/>
              </a:solidFill>
              <a:latin typeface="Symbol" pitchFamily="18" charset="2"/>
            </a:endParaRPr>
          </a:p>
        </p:txBody>
      </p:sp>
      <mc:AlternateContent xmlns:mc="http://schemas.openxmlformats.org/markup-compatibility/2006" xmlns:a14="http://schemas.microsoft.com/office/drawing/2010/main">
        <mc:Choice Requires="a14">
          <p:sp>
            <p:nvSpPr>
              <p:cNvPr id="26" name="TextBox 25"/>
              <p:cNvSpPr txBox="1"/>
              <p:nvPr/>
            </p:nvSpPr>
            <p:spPr>
              <a:xfrm>
                <a:off x="1828800" y="3719152"/>
                <a:ext cx="3200400" cy="700448"/>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𝐏</m:t>
                          </m:r>
                        </m:e>
                        <m:sub>
                          <m:r>
                            <a:rPr lang="en-US" sz="1600" b="1">
                              <a:solidFill>
                                <a:srgbClr val="000000"/>
                              </a:solidFill>
                              <a:latin typeface="Cambria Math"/>
                              <a:ea typeface="Cambria Math"/>
                            </a:rPr>
                            <m:t>𝐢𝐧</m:t>
                          </m:r>
                        </m:sub>
                      </m:sSub>
                      <m:r>
                        <a:rPr lang="en-US" sz="1600" b="1" i="1">
                          <a:solidFill>
                            <a:srgbClr val="000000"/>
                          </a:solidFill>
                          <a:latin typeface="Cambria Math"/>
                          <a:ea typeface="Cambria Math"/>
                        </a:rPr>
                        <m:t>=</m:t>
                      </m:r>
                      <m:sSup>
                        <m:sSupPr>
                          <m:ctrlPr>
                            <a:rPr lang="en-US" sz="1600" b="1" i="1">
                              <a:solidFill>
                                <a:srgbClr val="000000"/>
                              </a:solidFill>
                              <a:latin typeface="Cambria Math"/>
                              <a:ea typeface="Cambria Math"/>
                            </a:rPr>
                          </m:ctrlPr>
                        </m:sSupPr>
                        <m:e>
                          <m:d>
                            <m:dPr>
                              <m:ctrlPr>
                                <a:rPr lang="en-US" sz="1600" b="1" i="1">
                                  <a:solidFill>
                                    <a:srgbClr val="000000"/>
                                  </a:solidFill>
                                  <a:latin typeface="Cambria Math"/>
                                  <a:ea typeface="Cambria Math"/>
                                </a:rPr>
                              </m:ctrlPr>
                            </m:dPr>
                            <m:e>
                              <m:box>
                                <m:boxPr>
                                  <m:ctrlPr>
                                    <a:rPr lang="en-US" sz="1600" b="1" i="1">
                                      <a:solidFill>
                                        <a:srgbClr val="000000"/>
                                      </a:solidFill>
                                      <a:latin typeface="Cambria Math"/>
                                      <a:ea typeface="Cambria Math"/>
                                    </a:rPr>
                                  </m:ctrlPr>
                                </m:boxPr>
                                <m:e>
                                  <m:f>
                                    <m:fPr>
                                      <m:ctrlPr>
                                        <a:rPr lang="en-US" sz="1600" b="1" i="1">
                                          <a:solidFill>
                                            <a:srgbClr val="000000"/>
                                          </a:solidFill>
                                          <a:latin typeface="Cambria Math"/>
                                          <a:ea typeface="Cambria Math"/>
                                        </a:rPr>
                                      </m:ctrlPr>
                                    </m:fPr>
                                    <m:num>
                                      <m:r>
                                        <a:rPr lang="en-US" sz="1600" b="1" i="1">
                                          <a:solidFill>
                                            <a:srgbClr val="000000"/>
                                          </a:solidFill>
                                          <a:latin typeface="Cambria Math"/>
                                          <a:ea typeface="Cambria Math"/>
                                        </a:rPr>
                                        <m:t>𝟏</m:t>
                                      </m:r>
                                    </m:num>
                                    <m:den>
                                      <m:r>
                                        <a:rPr lang="en-US" sz="1600" b="1" i="1">
                                          <a:solidFill>
                                            <a:srgbClr val="000000"/>
                                          </a:solidFill>
                                          <a:latin typeface="Cambria Math"/>
                                          <a:ea typeface="Cambria Math"/>
                                        </a:rPr>
                                        <m:t>𝟐</m:t>
                                      </m:r>
                                    </m:den>
                                  </m:f>
                                </m:e>
                              </m:box>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𝐕</m:t>
                                  </m:r>
                                </m:e>
                                <m:sub>
                                  <m:r>
                                    <a:rPr lang="en-US" sz="1600" b="1">
                                      <a:solidFill>
                                        <a:srgbClr val="000000"/>
                                      </a:solidFill>
                                      <a:latin typeface="Cambria Math"/>
                                      <a:ea typeface="Cambria Math"/>
                                    </a:rPr>
                                    <m:t>𝐬</m:t>
                                  </m:r>
                                </m:sub>
                              </m:sSub>
                            </m:e>
                          </m:d>
                        </m:e>
                        <m:sup>
                          <m:r>
                            <a:rPr lang="en-US" sz="1600" b="1" i="1">
                              <a:solidFill>
                                <a:srgbClr val="000000"/>
                              </a:solidFill>
                              <a:latin typeface="Cambria Math"/>
                              <a:ea typeface="Cambria Math"/>
                            </a:rPr>
                            <m:t>𝟐</m:t>
                          </m:r>
                        </m:sup>
                      </m:sSup>
                      <m:f>
                        <m:fPr>
                          <m:ctrlPr>
                            <a:rPr lang="en-US" sz="1600" b="1" i="1">
                              <a:solidFill>
                                <a:srgbClr val="000000"/>
                              </a:solidFill>
                              <a:latin typeface="Cambria Math"/>
                              <a:ea typeface="Cambria Math"/>
                            </a:rPr>
                          </m:ctrlPr>
                        </m:fPr>
                        <m:num>
                          <m:r>
                            <a:rPr lang="en-US" sz="1600" b="1" i="1">
                              <a:solidFill>
                                <a:srgbClr val="000000"/>
                              </a:solidFill>
                              <a:latin typeface="Cambria Math"/>
                              <a:ea typeface="Cambria Math"/>
                            </a:rPr>
                            <m:t>𝟏</m:t>
                          </m:r>
                        </m:num>
                        <m:den>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𝐙</m:t>
                              </m:r>
                            </m:e>
                            <m:sub>
                              <m:r>
                                <a:rPr lang="en-US" sz="1600" b="1">
                                  <a:solidFill>
                                    <a:srgbClr val="000000"/>
                                  </a:solidFill>
                                  <a:latin typeface="Cambria Math"/>
                                  <a:ea typeface="Cambria Math"/>
                                </a:rPr>
                                <m:t>𝐨</m:t>
                              </m:r>
                            </m:sub>
                          </m:sSub>
                        </m:den>
                      </m:f>
                    </m:oMath>
                  </m:oMathPara>
                </a14:m>
                <a:endParaRPr lang="en-US" sz="1400" b="1" dirty="0">
                  <a:solidFill>
                    <a:srgbClr val="000000"/>
                  </a:solidFill>
                  <a:latin typeface="Franklin Gothic Medium Cond"/>
                </a:endParaRPr>
              </a:p>
            </p:txBody>
          </p:sp>
        </mc:Choice>
        <mc:Fallback xmlns="">
          <p:sp>
            <p:nvSpPr>
              <p:cNvPr id="26" name="TextBox 25"/>
              <p:cNvSpPr txBox="1">
                <a:spLocks noRot="1" noChangeAspect="1" noMove="1" noResize="1" noEditPoints="1" noAdjustHandles="1" noChangeArrowheads="1" noChangeShapeType="1" noTextEdit="1"/>
              </p:cNvSpPr>
              <p:nvPr/>
            </p:nvSpPr>
            <p:spPr>
              <a:xfrm>
                <a:off x="1828800" y="3719152"/>
                <a:ext cx="3200400" cy="700448"/>
              </a:xfrm>
              <a:prstGeom prst="rect">
                <a:avLst/>
              </a:prstGeom>
              <a:blipFill rotWithShape="1">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7" name="TextBox 26"/>
              <p:cNvSpPr txBox="1"/>
              <p:nvPr/>
            </p:nvSpPr>
            <p:spPr>
              <a:xfrm>
                <a:off x="1828800" y="5099037"/>
                <a:ext cx="5334000" cy="509948"/>
              </a:xfrm>
              <a:prstGeom prst="rect">
                <a:avLst/>
              </a:prstGeom>
              <a:noFill/>
            </p:spPr>
            <p:txBody>
              <a:bodyPr wrap="square" rtlCol="0">
                <a:spAutoFit/>
              </a:bodyPr>
              <a:lstStyle/>
              <a:p>
                <a14:m>
                  <m:oMath xmlns:m="http://schemas.openxmlformats.org/officeDocument/2006/math">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𝐍</m:t>
                        </m:r>
                      </m:e>
                      <m:sub>
                        <m:r>
                          <a:rPr lang="en-US" sz="1600" b="1">
                            <a:solidFill>
                              <a:srgbClr val="000000"/>
                            </a:solidFill>
                            <a:latin typeface="Cambria Math"/>
                            <a:ea typeface="Cambria Math"/>
                          </a:rPr>
                          <m:t>𝐢𝐧</m:t>
                        </m:r>
                      </m:sub>
                    </m:sSub>
                    <m:r>
                      <a:rPr lang="en-US" sz="1600" b="1" i="1">
                        <a:solidFill>
                          <a:srgbClr val="000000"/>
                        </a:solidFill>
                        <a:latin typeface="Cambria Math"/>
                        <a:ea typeface="Cambria Math"/>
                      </a:rPr>
                      <m:t>=</m:t>
                    </m:r>
                    <m:d>
                      <m:dPr>
                        <m:ctrlPr>
                          <a:rPr lang="en-US" sz="1600" b="1" i="1">
                            <a:solidFill>
                              <a:srgbClr val="000000"/>
                            </a:solidFill>
                            <a:latin typeface="Cambria Math"/>
                            <a:ea typeface="Cambria Math"/>
                          </a:rPr>
                        </m:ctrlPr>
                      </m:dPr>
                      <m:e>
                        <m:box>
                          <m:boxPr>
                            <m:ctrlPr>
                              <a:rPr lang="en-US" sz="1600" b="1" i="1">
                                <a:solidFill>
                                  <a:srgbClr val="000000"/>
                                </a:solidFill>
                                <a:latin typeface="Cambria Math"/>
                                <a:ea typeface="Cambria Math"/>
                              </a:rPr>
                            </m:ctrlPr>
                          </m:boxPr>
                          <m:e>
                            <m:f>
                              <m:fPr>
                                <m:ctrlPr>
                                  <a:rPr lang="en-US" sz="1600" b="1" i="1">
                                    <a:solidFill>
                                      <a:srgbClr val="000000"/>
                                    </a:solidFill>
                                    <a:latin typeface="Cambria Math"/>
                                    <a:ea typeface="Cambria Math"/>
                                  </a:rPr>
                                </m:ctrlPr>
                              </m:fPr>
                              <m:num>
                                <m:r>
                                  <a:rPr lang="en-US" sz="1600" b="1" i="1">
                                    <a:solidFill>
                                      <a:srgbClr val="000000"/>
                                    </a:solidFill>
                                    <a:latin typeface="Cambria Math"/>
                                    <a:ea typeface="Cambria Math"/>
                                  </a:rPr>
                                  <m:t>𝟏</m:t>
                                </m:r>
                              </m:num>
                              <m:den>
                                <m:r>
                                  <a:rPr lang="en-US" sz="1600" b="1" i="1">
                                    <a:solidFill>
                                      <a:srgbClr val="000000"/>
                                    </a:solidFill>
                                    <a:latin typeface="Cambria Math"/>
                                    <a:ea typeface="Cambria Math"/>
                                  </a:rPr>
                                  <m:t>𝟒</m:t>
                                </m:r>
                              </m:den>
                            </m:f>
                          </m:e>
                        </m:box>
                        <m:bar>
                          <m:barPr>
                            <m:pos m:val="top"/>
                            <m:ctrlPr>
                              <a:rPr lang="en-US" sz="1600" b="1" i="1">
                                <a:solidFill>
                                  <a:srgbClr val="000000"/>
                                </a:solidFill>
                                <a:latin typeface="Cambria Math"/>
                                <a:ea typeface="Cambria Math"/>
                              </a:rPr>
                            </m:ctrlPr>
                          </m:barPr>
                          <m:e>
                            <m:sSup>
                              <m:sSupPr>
                                <m:ctrlPr>
                                  <a:rPr lang="en-US" sz="1600" b="1" i="1">
                                    <a:solidFill>
                                      <a:srgbClr val="000000"/>
                                    </a:solidFill>
                                    <a:latin typeface="Cambria Math"/>
                                    <a:ea typeface="Cambria Math"/>
                                  </a:rPr>
                                </m:ctrlPr>
                              </m:sSup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𝐕</m:t>
                                    </m:r>
                                  </m:e>
                                  <m:sub>
                                    <m:r>
                                      <a:rPr lang="en-US" sz="1600" b="1">
                                        <a:solidFill>
                                          <a:srgbClr val="000000"/>
                                        </a:solidFill>
                                        <a:latin typeface="Cambria Math"/>
                                        <a:ea typeface="Cambria Math"/>
                                      </a:rPr>
                                      <m:t>𝐧</m:t>
                                    </m:r>
                                    <m:r>
                                      <a:rPr lang="en-US" sz="1600" b="1">
                                        <a:solidFill>
                                          <a:srgbClr val="000000"/>
                                        </a:solidFill>
                                        <a:latin typeface="Cambria Math"/>
                                        <a:ea typeface="Cambria Math"/>
                                      </a:rPr>
                                      <m:t>,</m:t>
                                    </m:r>
                                    <m:r>
                                      <a:rPr lang="en-US" sz="1600" b="1">
                                        <a:solidFill>
                                          <a:srgbClr val="000000"/>
                                        </a:solidFill>
                                        <a:latin typeface="Cambria Math"/>
                                        <a:ea typeface="Cambria Math"/>
                                      </a:rPr>
                                      <m:t>𝐑𝐬</m:t>
                                    </m:r>
                                  </m:sub>
                                </m:sSub>
                              </m:e>
                              <m:sup>
                                <m:r>
                                  <a:rPr lang="en-US" sz="1600" b="1" i="1">
                                    <a:solidFill>
                                      <a:srgbClr val="000000"/>
                                    </a:solidFill>
                                    <a:latin typeface="Cambria Math"/>
                                    <a:ea typeface="Cambria Math"/>
                                  </a:rPr>
                                  <m:t>𝟐</m:t>
                                </m:r>
                              </m:sup>
                            </m:sSup>
                          </m:e>
                        </m:bar>
                      </m:e>
                    </m:d>
                    <m:f>
                      <m:fPr>
                        <m:ctrlPr>
                          <a:rPr lang="en-US" sz="1600" b="1" i="1">
                            <a:solidFill>
                              <a:srgbClr val="000000"/>
                            </a:solidFill>
                            <a:latin typeface="Cambria Math"/>
                            <a:ea typeface="Cambria Math"/>
                          </a:rPr>
                        </m:ctrlPr>
                      </m:fPr>
                      <m:num>
                        <m:r>
                          <a:rPr lang="en-US" sz="1600" b="1" i="1">
                            <a:solidFill>
                              <a:srgbClr val="000000"/>
                            </a:solidFill>
                            <a:latin typeface="Cambria Math"/>
                            <a:ea typeface="Cambria Math"/>
                          </a:rPr>
                          <m:t>𝟏</m:t>
                        </m:r>
                      </m:num>
                      <m:den>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𝐙</m:t>
                            </m:r>
                          </m:e>
                          <m:sub>
                            <m:r>
                              <a:rPr lang="en-US" sz="1600" b="1">
                                <a:solidFill>
                                  <a:srgbClr val="000000"/>
                                </a:solidFill>
                                <a:latin typeface="Cambria Math"/>
                                <a:ea typeface="Cambria Math"/>
                              </a:rPr>
                              <m:t>𝐢𝐧</m:t>
                            </m:r>
                          </m:sub>
                        </m:sSub>
                      </m:den>
                    </m:f>
                    <m:r>
                      <a:rPr lang="en-US" sz="1600" b="1" i="1">
                        <a:solidFill>
                          <a:srgbClr val="000000"/>
                        </a:solidFill>
                        <a:latin typeface="Cambria Math"/>
                        <a:ea typeface="Cambria Math"/>
                      </a:rPr>
                      <m:t>=</m:t>
                    </m:r>
                    <m:r>
                      <a:rPr lang="en-US" sz="1600" b="1">
                        <a:solidFill>
                          <a:srgbClr val="000000"/>
                        </a:solidFill>
                        <a:latin typeface="Cambria Math"/>
                        <a:ea typeface="Cambria Math"/>
                      </a:rPr>
                      <m:t>𝐤𝐓</m:t>
                    </m:r>
                    <m:r>
                      <a:rPr lang="en-US" sz="1600" b="1" i="1">
                        <a:solidFill>
                          <a:srgbClr val="000000"/>
                        </a:solidFill>
                        <a:latin typeface="Cambria Math"/>
                        <a:ea typeface="Cambria Math"/>
                      </a:rPr>
                      <m:t>∆</m:t>
                    </m:r>
                    <m:r>
                      <a:rPr lang="en-US" sz="1600" b="1">
                        <a:solidFill>
                          <a:srgbClr val="000000"/>
                        </a:solidFill>
                        <a:latin typeface="Cambria Math"/>
                        <a:ea typeface="Cambria Math"/>
                      </a:rPr>
                      <m:t>𝐟</m:t>
                    </m:r>
                  </m:oMath>
                </a14:m>
                <a:r>
                  <a:rPr lang="en-US" sz="1600" b="1" dirty="0">
                    <a:solidFill>
                      <a:srgbClr val="000000"/>
                    </a:solidFill>
                    <a:latin typeface="Franklin Gothic Medium Cond"/>
                  </a:rPr>
                  <a:t>,  where </a:t>
                </a:r>
                <a14:m>
                  <m:oMath xmlns:m="http://schemas.openxmlformats.org/officeDocument/2006/math">
                    <m:bar>
                      <m:barPr>
                        <m:pos m:val="top"/>
                        <m:ctrlPr>
                          <a:rPr lang="en-US" sz="1600" b="1" i="1">
                            <a:solidFill>
                              <a:srgbClr val="000000"/>
                            </a:solidFill>
                            <a:latin typeface="Cambria Math"/>
                            <a:ea typeface="Cambria Math"/>
                          </a:rPr>
                        </m:ctrlPr>
                      </m:barPr>
                      <m:e>
                        <m:sSup>
                          <m:sSupPr>
                            <m:ctrlPr>
                              <a:rPr lang="en-US" sz="1600" b="1" i="1">
                                <a:solidFill>
                                  <a:srgbClr val="000000"/>
                                </a:solidFill>
                                <a:latin typeface="Cambria Math"/>
                                <a:ea typeface="Cambria Math"/>
                              </a:rPr>
                            </m:ctrlPr>
                          </m:sSup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𝐕</m:t>
                                </m:r>
                              </m:e>
                              <m:sub>
                                <m:r>
                                  <a:rPr lang="en-US" sz="1600" b="1">
                                    <a:solidFill>
                                      <a:srgbClr val="000000"/>
                                    </a:solidFill>
                                    <a:latin typeface="Cambria Math"/>
                                    <a:ea typeface="Cambria Math"/>
                                  </a:rPr>
                                  <m:t>𝐧</m:t>
                                </m:r>
                                <m:r>
                                  <a:rPr lang="en-US" sz="1600" b="1">
                                    <a:solidFill>
                                      <a:srgbClr val="000000"/>
                                    </a:solidFill>
                                    <a:latin typeface="Cambria Math"/>
                                    <a:ea typeface="Cambria Math"/>
                                  </a:rPr>
                                  <m:t>,</m:t>
                                </m:r>
                                <m:r>
                                  <a:rPr lang="en-US" sz="1600" b="1">
                                    <a:solidFill>
                                      <a:srgbClr val="000000"/>
                                    </a:solidFill>
                                    <a:latin typeface="Cambria Math"/>
                                    <a:ea typeface="Cambria Math"/>
                                  </a:rPr>
                                  <m:t>𝐑𝐬</m:t>
                                </m:r>
                              </m:sub>
                            </m:sSub>
                          </m:e>
                          <m:sup>
                            <m:r>
                              <a:rPr lang="en-US" sz="1600" b="1" i="1">
                                <a:solidFill>
                                  <a:srgbClr val="000000"/>
                                </a:solidFill>
                                <a:latin typeface="Cambria Math"/>
                                <a:ea typeface="Cambria Math"/>
                              </a:rPr>
                              <m:t>𝟐</m:t>
                            </m:r>
                          </m:sup>
                        </m:sSup>
                      </m:e>
                    </m:bar>
                    <m:r>
                      <a:rPr lang="en-US" sz="1600" b="1" i="1">
                        <a:solidFill>
                          <a:srgbClr val="000000"/>
                        </a:solidFill>
                        <a:latin typeface="Cambria Math"/>
                        <a:ea typeface="Cambria Math"/>
                      </a:rPr>
                      <m:t>=</m:t>
                    </m:r>
                    <m:r>
                      <a:rPr lang="en-US" sz="1600" b="1">
                        <a:solidFill>
                          <a:srgbClr val="000000"/>
                        </a:solidFill>
                        <a:latin typeface="Cambria Math"/>
                        <a:ea typeface="Cambria Math"/>
                      </a:rPr>
                      <m:t>𝟒𝐤𝐓</m:t>
                    </m:r>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𝐑</m:t>
                        </m:r>
                      </m:e>
                      <m:sub>
                        <m:r>
                          <a:rPr lang="en-US" sz="1600" b="1">
                            <a:solidFill>
                              <a:srgbClr val="000000"/>
                            </a:solidFill>
                            <a:latin typeface="Cambria Math"/>
                            <a:ea typeface="Cambria Math"/>
                          </a:rPr>
                          <m:t>𝐬</m:t>
                        </m:r>
                      </m:sub>
                    </m:sSub>
                    <m:r>
                      <a:rPr lang="en-US" sz="1600" b="1" i="1">
                        <a:solidFill>
                          <a:srgbClr val="000000"/>
                        </a:solidFill>
                        <a:latin typeface="Cambria Math"/>
                        <a:ea typeface="Cambria Math"/>
                      </a:rPr>
                      <m:t>∆</m:t>
                    </m:r>
                    <m:r>
                      <a:rPr lang="en-US" sz="1600" b="1">
                        <a:solidFill>
                          <a:srgbClr val="000000"/>
                        </a:solidFill>
                        <a:latin typeface="Cambria Math"/>
                        <a:ea typeface="Cambria Math"/>
                      </a:rPr>
                      <m:t>𝐟</m:t>
                    </m:r>
                    <m:r>
                      <a:rPr lang="en-US" sz="1600" b="1">
                        <a:solidFill>
                          <a:srgbClr val="000000"/>
                        </a:solidFill>
                        <a:latin typeface="Cambria Math"/>
                        <a:ea typeface="Cambria Math"/>
                      </a:rPr>
                      <m:t>.</m:t>
                    </m:r>
                  </m:oMath>
                </a14:m>
                <a:endParaRPr lang="en-US" sz="1400" b="1" dirty="0">
                  <a:solidFill>
                    <a:srgbClr val="000000"/>
                  </a:solidFill>
                  <a:latin typeface="Franklin Gothic Medium Cond"/>
                </a:endParaRPr>
              </a:p>
            </p:txBody>
          </p:sp>
        </mc:Choice>
        <mc:Fallback xmlns="">
          <p:sp>
            <p:nvSpPr>
              <p:cNvPr id="27" name="TextBox 26"/>
              <p:cNvSpPr txBox="1">
                <a:spLocks noRot="1" noChangeAspect="1" noMove="1" noResize="1" noEditPoints="1" noAdjustHandles="1" noChangeArrowheads="1" noChangeShapeType="1" noTextEdit="1"/>
              </p:cNvSpPr>
              <p:nvPr/>
            </p:nvSpPr>
            <p:spPr>
              <a:xfrm>
                <a:off x="1828800" y="5099037"/>
                <a:ext cx="5334000" cy="509948"/>
              </a:xfrm>
              <a:prstGeom prst="rect">
                <a:avLst/>
              </a:prstGeom>
              <a:blipFill rotWithShape="1">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4" name="TextBox 33"/>
              <p:cNvSpPr txBox="1"/>
              <p:nvPr/>
            </p:nvSpPr>
            <p:spPr>
              <a:xfrm>
                <a:off x="1828800" y="5586052"/>
                <a:ext cx="5334000" cy="509948"/>
              </a:xfrm>
              <a:prstGeom prst="rect">
                <a:avLst/>
              </a:prstGeom>
              <a:noFill/>
            </p:spPr>
            <p:txBody>
              <a:bodyPr wrap="square" rtlCol="0">
                <a:spAutoFit/>
              </a:bodyPr>
              <a:lstStyle/>
              <a:p>
                <a14:m>
                  <m:oMath xmlns:m="http://schemas.openxmlformats.org/officeDocument/2006/math">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𝐍</m:t>
                        </m:r>
                      </m:e>
                      <m:sub>
                        <m:r>
                          <a:rPr lang="en-US" sz="1600" b="1">
                            <a:solidFill>
                              <a:srgbClr val="000000"/>
                            </a:solidFill>
                            <a:latin typeface="Cambria Math"/>
                            <a:ea typeface="Cambria Math"/>
                          </a:rPr>
                          <m:t>𝐨𝐮𝐭</m:t>
                        </m:r>
                      </m:sub>
                    </m:sSub>
                    <m:r>
                      <a:rPr lang="en-US" sz="1600" b="1" i="1">
                        <a:solidFill>
                          <a:srgbClr val="000000"/>
                        </a:solidFill>
                        <a:latin typeface="Cambria Math"/>
                        <a:ea typeface="Cambria Math"/>
                      </a:rPr>
                      <m:t>=</m:t>
                    </m:r>
                    <m:d>
                      <m:dPr>
                        <m:ctrlPr>
                          <a:rPr lang="en-US" sz="1600" b="1" i="1">
                            <a:solidFill>
                              <a:srgbClr val="000000"/>
                            </a:solidFill>
                            <a:latin typeface="Cambria Math"/>
                            <a:ea typeface="Cambria Math"/>
                          </a:rPr>
                        </m:ctrlPr>
                      </m:dPr>
                      <m:e>
                        <m:box>
                          <m:boxPr>
                            <m:ctrlPr>
                              <a:rPr lang="en-US" sz="1600" b="1" i="1">
                                <a:solidFill>
                                  <a:srgbClr val="000000"/>
                                </a:solidFill>
                                <a:latin typeface="Cambria Math"/>
                                <a:ea typeface="Cambria Math"/>
                              </a:rPr>
                            </m:ctrlPr>
                          </m:boxPr>
                          <m:e>
                            <m:f>
                              <m:fPr>
                                <m:ctrlPr>
                                  <a:rPr lang="en-US" sz="1600" b="1" i="1">
                                    <a:solidFill>
                                      <a:srgbClr val="000000"/>
                                    </a:solidFill>
                                    <a:latin typeface="Cambria Math"/>
                                    <a:ea typeface="Cambria Math"/>
                                  </a:rPr>
                                </m:ctrlPr>
                              </m:fPr>
                              <m:num>
                                <m:r>
                                  <a:rPr lang="en-US" sz="1600" b="1" i="1">
                                    <a:solidFill>
                                      <a:srgbClr val="000000"/>
                                    </a:solidFill>
                                    <a:latin typeface="Cambria Math"/>
                                    <a:ea typeface="Cambria Math"/>
                                  </a:rPr>
                                  <m:t>𝟏</m:t>
                                </m:r>
                              </m:num>
                              <m:den>
                                <m:r>
                                  <a:rPr lang="en-US" sz="1600" b="1" i="1">
                                    <a:solidFill>
                                      <a:srgbClr val="000000"/>
                                    </a:solidFill>
                                    <a:latin typeface="Cambria Math"/>
                                    <a:ea typeface="Cambria Math"/>
                                  </a:rPr>
                                  <m:t>𝟒</m:t>
                                </m:r>
                              </m:den>
                            </m:f>
                          </m:e>
                        </m:box>
                        <m:bar>
                          <m:barPr>
                            <m:pos m:val="top"/>
                            <m:ctrlPr>
                              <a:rPr lang="en-US" sz="1600" b="1" i="1">
                                <a:solidFill>
                                  <a:srgbClr val="000000"/>
                                </a:solidFill>
                                <a:latin typeface="Cambria Math"/>
                                <a:ea typeface="Cambria Math"/>
                              </a:rPr>
                            </m:ctrlPr>
                          </m:barPr>
                          <m:e>
                            <m:sSup>
                              <m:sSupPr>
                                <m:ctrlPr>
                                  <a:rPr lang="en-US" sz="1600" b="1" i="1">
                                    <a:solidFill>
                                      <a:srgbClr val="000000"/>
                                    </a:solidFill>
                                    <a:latin typeface="Cambria Math"/>
                                    <a:ea typeface="Cambria Math"/>
                                  </a:rPr>
                                </m:ctrlPr>
                              </m:sSup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𝐕</m:t>
                                    </m:r>
                                  </m:e>
                                  <m:sub>
                                    <m:r>
                                      <a:rPr lang="en-US" sz="1600" b="1">
                                        <a:solidFill>
                                          <a:srgbClr val="000000"/>
                                        </a:solidFill>
                                        <a:latin typeface="Cambria Math"/>
                                        <a:ea typeface="Cambria Math"/>
                                      </a:rPr>
                                      <m:t>𝐧</m:t>
                                    </m:r>
                                    <m:r>
                                      <a:rPr lang="en-US" sz="1600" b="1">
                                        <a:solidFill>
                                          <a:srgbClr val="000000"/>
                                        </a:solidFill>
                                        <a:latin typeface="Cambria Math"/>
                                        <a:ea typeface="Cambria Math"/>
                                      </a:rPr>
                                      <m:t>,</m:t>
                                    </m:r>
                                    <m:r>
                                      <a:rPr lang="en-US" sz="1600" b="1">
                                        <a:solidFill>
                                          <a:srgbClr val="000000"/>
                                        </a:solidFill>
                                        <a:latin typeface="Cambria Math"/>
                                        <a:ea typeface="Cambria Math"/>
                                      </a:rPr>
                                      <m:t>𝐙𝐨𝐮𝐭</m:t>
                                    </m:r>
                                  </m:sub>
                                </m:sSub>
                              </m:e>
                              <m:sup>
                                <m:r>
                                  <a:rPr lang="en-US" sz="1600" b="1" i="1">
                                    <a:solidFill>
                                      <a:srgbClr val="000000"/>
                                    </a:solidFill>
                                    <a:latin typeface="Cambria Math"/>
                                    <a:ea typeface="Cambria Math"/>
                                  </a:rPr>
                                  <m:t>𝟐</m:t>
                                </m:r>
                              </m:sup>
                            </m:sSup>
                          </m:e>
                        </m:bar>
                      </m:e>
                    </m:d>
                    <m:f>
                      <m:fPr>
                        <m:ctrlPr>
                          <a:rPr lang="en-US" sz="1600" b="1" i="1">
                            <a:solidFill>
                              <a:srgbClr val="000000"/>
                            </a:solidFill>
                            <a:latin typeface="Cambria Math"/>
                            <a:ea typeface="Cambria Math"/>
                          </a:rPr>
                        </m:ctrlPr>
                      </m:fPr>
                      <m:num>
                        <m:r>
                          <a:rPr lang="en-US" sz="1600" b="1" i="1">
                            <a:solidFill>
                              <a:srgbClr val="000000"/>
                            </a:solidFill>
                            <a:latin typeface="Cambria Math"/>
                            <a:ea typeface="Cambria Math"/>
                          </a:rPr>
                          <m:t>𝟏</m:t>
                        </m:r>
                      </m:num>
                      <m:den>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𝐑</m:t>
                            </m:r>
                          </m:e>
                          <m:sub>
                            <m:r>
                              <a:rPr lang="en-US" sz="1600" b="1">
                                <a:solidFill>
                                  <a:srgbClr val="000000"/>
                                </a:solidFill>
                                <a:latin typeface="Cambria Math"/>
                                <a:ea typeface="Cambria Math"/>
                              </a:rPr>
                              <m:t>𝐋</m:t>
                            </m:r>
                          </m:sub>
                        </m:sSub>
                      </m:den>
                    </m:f>
                    <m:r>
                      <a:rPr lang="en-US" sz="1600" b="1" i="1">
                        <a:solidFill>
                          <a:srgbClr val="000000"/>
                        </a:solidFill>
                        <a:latin typeface="Cambria Math"/>
                        <a:ea typeface="Cambria Math"/>
                      </a:rPr>
                      <m:t>=</m:t>
                    </m:r>
                    <m:r>
                      <a:rPr lang="en-US" sz="1600" b="1">
                        <a:solidFill>
                          <a:srgbClr val="000000"/>
                        </a:solidFill>
                        <a:latin typeface="Cambria Math"/>
                        <a:ea typeface="Cambria Math"/>
                      </a:rPr>
                      <m:t>𝐤𝐓</m:t>
                    </m:r>
                    <m:r>
                      <a:rPr lang="en-US" sz="1600" b="1" i="1">
                        <a:solidFill>
                          <a:srgbClr val="000000"/>
                        </a:solidFill>
                        <a:latin typeface="Cambria Math"/>
                        <a:ea typeface="Cambria Math"/>
                      </a:rPr>
                      <m:t>∆</m:t>
                    </m:r>
                    <m:r>
                      <a:rPr lang="en-US" sz="1600" b="1">
                        <a:solidFill>
                          <a:srgbClr val="000000"/>
                        </a:solidFill>
                        <a:latin typeface="Cambria Math"/>
                        <a:ea typeface="Cambria Math"/>
                      </a:rPr>
                      <m:t>𝐟</m:t>
                    </m:r>
                  </m:oMath>
                </a14:m>
                <a:r>
                  <a:rPr lang="en-US" sz="1600" b="1" dirty="0">
                    <a:solidFill>
                      <a:srgbClr val="000000"/>
                    </a:solidFill>
                    <a:latin typeface="Franklin Gothic Medium Cond"/>
                  </a:rPr>
                  <a:t>,  where </a:t>
                </a:r>
                <a14:m>
                  <m:oMath xmlns:m="http://schemas.openxmlformats.org/officeDocument/2006/math">
                    <m:bar>
                      <m:barPr>
                        <m:pos m:val="top"/>
                        <m:ctrlPr>
                          <a:rPr lang="en-US" sz="1600" b="1" i="1">
                            <a:solidFill>
                              <a:srgbClr val="000000"/>
                            </a:solidFill>
                            <a:latin typeface="Cambria Math"/>
                            <a:ea typeface="Cambria Math"/>
                          </a:rPr>
                        </m:ctrlPr>
                      </m:barPr>
                      <m:e>
                        <m:sSup>
                          <m:sSupPr>
                            <m:ctrlPr>
                              <a:rPr lang="en-US" sz="1600" b="1" i="1">
                                <a:solidFill>
                                  <a:srgbClr val="000000"/>
                                </a:solidFill>
                                <a:latin typeface="Cambria Math"/>
                                <a:ea typeface="Cambria Math"/>
                              </a:rPr>
                            </m:ctrlPr>
                          </m:sSup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𝐕</m:t>
                                </m:r>
                              </m:e>
                              <m:sub>
                                <m:r>
                                  <a:rPr lang="en-US" sz="1600" b="1">
                                    <a:solidFill>
                                      <a:srgbClr val="000000"/>
                                    </a:solidFill>
                                    <a:latin typeface="Cambria Math"/>
                                    <a:ea typeface="Cambria Math"/>
                                  </a:rPr>
                                  <m:t>𝐧</m:t>
                                </m:r>
                                <m:r>
                                  <a:rPr lang="en-US" sz="1600" b="1">
                                    <a:solidFill>
                                      <a:srgbClr val="000000"/>
                                    </a:solidFill>
                                    <a:latin typeface="Cambria Math"/>
                                    <a:ea typeface="Cambria Math"/>
                                  </a:rPr>
                                  <m:t>,</m:t>
                                </m:r>
                                <m:r>
                                  <a:rPr lang="en-US" sz="1600" b="1">
                                    <a:solidFill>
                                      <a:srgbClr val="000000"/>
                                    </a:solidFill>
                                    <a:latin typeface="Cambria Math"/>
                                    <a:ea typeface="Cambria Math"/>
                                  </a:rPr>
                                  <m:t>𝐙𝐨𝐮𝐭</m:t>
                                </m:r>
                              </m:sub>
                            </m:sSub>
                          </m:e>
                          <m:sup>
                            <m:r>
                              <a:rPr lang="en-US" sz="1600" b="1" i="1">
                                <a:solidFill>
                                  <a:srgbClr val="000000"/>
                                </a:solidFill>
                                <a:latin typeface="Cambria Math"/>
                                <a:ea typeface="Cambria Math"/>
                              </a:rPr>
                              <m:t>𝟐</m:t>
                            </m:r>
                          </m:sup>
                        </m:sSup>
                      </m:e>
                    </m:bar>
                    <m:r>
                      <a:rPr lang="en-US" sz="1600" b="1" i="1">
                        <a:solidFill>
                          <a:srgbClr val="000000"/>
                        </a:solidFill>
                        <a:latin typeface="Cambria Math"/>
                        <a:ea typeface="Cambria Math"/>
                      </a:rPr>
                      <m:t>=</m:t>
                    </m:r>
                    <m:r>
                      <a:rPr lang="en-US" sz="1600" b="1">
                        <a:solidFill>
                          <a:srgbClr val="000000"/>
                        </a:solidFill>
                        <a:latin typeface="Cambria Math"/>
                        <a:ea typeface="Cambria Math"/>
                      </a:rPr>
                      <m:t>𝟒𝐤𝐓</m:t>
                    </m:r>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𝐙</m:t>
                        </m:r>
                      </m:e>
                      <m:sub>
                        <m:r>
                          <a:rPr lang="en-US" sz="1600" b="1">
                            <a:solidFill>
                              <a:srgbClr val="000000"/>
                            </a:solidFill>
                            <a:latin typeface="Cambria Math"/>
                            <a:ea typeface="Cambria Math"/>
                          </a:rPr>
                          <m:t>𝐨𝐮𝐭</m:t>
                        </m:r>
                      </m:sub>
                    </m:sSub>
                    <m:r>
                      <a:rPr lang="en-US" sz="1600" b="1" i="1">
                        <a:solidFill>
                          <a:srgbClr val="000000"/>
                        </a:solidFill>
                        <a:latin typeface="Cambria Math"/>
                        <a:ea typeface="Cambria Math"/>
                      </a:rPr>
                      <m:t>∆</m:t>
                    </m:r>
                    <m:r>
                      <a:rPr lang="en-US" sz="1600" b="1">
                        <a:solidFill>
                          <a:srgbClr val="000000"/>
                        </a:solidFill>
                        <a:latin typeface="Cambria Math"/>
                        <a:ea typeface="Cambria Math"/>
                      </a:rPr>
                      <m:t>𝐟</m:t>
                    </m:r>
                    <m:r>
                      <a:rPr lang="en-US" sz="1600" b="1">
                        <a:solidFill>
                          <a:srgbClr val="000000"/>
                        </a:solidFill>
                        <a:latin typeface="Cambria Math"/>
                        <a:ea typeface="Cambria Math"/>
                      </a:rPr>
                      <m:t>.</m:t>
                    </m:r>
                  </m:oMath>
                </a14:m>
                <a:endParaRPr lang="en-US" sz="1400" b="1" dirty="0">
                  <a:solidFill>
                    <a:srgbClr val="000000"/>
                  </a:solidFill>
                  <a:latin typeface="Franklin Gothic Medium Cond"/>
                </a:endParaRPr>
              </a:p>
            </p:txBody>
          </p:sp>
        </mc:Choice>
        <mc:Fallback xmlns="">
          <p:sp>
            <p:nvSpPr>
              <p:cNvPr id="34" name="TextBox 33"/>
              <p:cNvSpPr txBox="1">
                <a:spLocks noRot="1" noChangeAspect="1" noMove="1" noResize="1" noEditPoints="1" noAdjustHandles="1" noChangeArrowheads="1" noChangeShapeType="1" noTextEdit="1"/>
              </p:cNvSpPr>
              <p:nvPr/>
            </p:nvSpPr>
            <p:spPr>
              <a:xfrm>
                <a:off x="1828800" y="5586052"/>
                <a:ext cx="5334000" cy="509948"/>
              </a:xfrm>
              <a:prstGeom prst="rect">
                <a:avLst/>
              </a:prstGeom>
              <a:blipFill rotWithShape="1">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Rectangle 4"/>
              <p:cNvSpPr/>
              <p:nvPr/>
            </p:nvSpPr>
            <p:spPr>
              <a:xfrm>
                <a:off x="1781137" y="4328752"/>
                <a:ext cx="1926040" cy="70044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𝐏</m:t>
                          </m:r>
                        </m:e>
                        <m:sub>
                          <m:r>
                            <a:rPr lang="en-US" sz="1600" b="1">
                              <a:solidFill>
                                <a:srgbClr val="000000"/>
                              </a:solidFill>
                              <a:latin typeface="Cambria Math"/>
                              <a:ea typeface="Cambria Math"/>
                            </a:rPr>
                            <m:t>𝐨𝐮𝐭</m:t>
                          </m:r>
                        </m:sub>
                      </m:sSub>
                      <m:r>
                        <a:rPr lang="en-US" sz="1600" b="1" i="1">
                          <a:solidFill>
                            <a:srgbClr val="000000"/>
                          </a:solidFill>
                          <a:latin typeface="Cambria Math"/>
                          <a:ea typeface="Cambria Math"/>
                        </a:rPr>
                        <m:t>=</m:t>
                      </m:r>
                      <m:f>
                        <m:fPr>
                          <m:ctrlPr>
                            <a:rPr lang="en-US" sz="1600" b="1" i="1">
                              <a:solidFill>
                                <a:srgbClr val="000000"/>
                              </a:solidFill>
                              <a:latin typeface="Cambria Math"/>
                              <a:ea typeface="Cambria Math"/>
                            </a:rPr>
                          </m:ctrlPr>
                        </m:fPr>
                        <m:num>
                          <m:r>
                            <a:rPr lang="en-US" sz="1600" b="1">
                              <a:solidFill>
                                <a:srgbClr val="000000"/>
                              </a:solidFill>
                              <a:latin typeface="Cambria Math"/>
                              <a:ea typeface="Cambria Math"/>
                            </a:rPr>
                            <m:t>𝟏</m:t>
                          </m:r>
                        </m:num>
                        <m:den>
                          <m:r>
                            <a:rPr lang="en-US" sz="1600" b="1">
                              <a:solidFill>
                                <a:srgbClr val="000000"/>
                              </a:solidFill>
                              <a:latin typeface="Cambria Math"/>
                              <a:ea typeface="Cambria Math"/>
                            </a:rPr>
                            <m:t>𝐋</m:t>
                          </m:r>
                        </m:den>
                      </m:f>
                      <m:sSup>
                        <m:sSupPr>
                          <m:ctrlPr>
                            <a:rPr lang="en-US" sz="1600" b="1" i="1">
                              <a:solidFill>
                                <a:srgbClr val="000000"/>
                              </a:solidFill>
                              <a:latin typeface="Cambria Math"/>
                              <a:ea typeface="Cambria Math"/>
                            </a:rPr>
                          </m:ctrlPr>
                        </m:sSupPr>
                        <m:e>
                          <m:d>
                            <m:dPr>
                              <m:ctrlPr>
                                <a:rPr lang="en-US" sz="1600" b="1" i="1">
                                  <a:solidFill>
                                    <a:srgbClr val="000000"/>
                                  </a:solidFill>
                                  <a:latin typeface="Cambria Math"/>
                                  <a:ea typeface="Cambria Math"/>
                                </a:rPr>
                              </m:ctrlPr>
                            </m:dPr>
                            <m:e>
                              <m:box>
                                <m:boxPr>
                                  <m:ctrlPr>
                                    <a:rPr lang="en-US" sz="1600" b="1" i="1">
                                      <a:solidFill>
                                        <a:srgbClr val="000000"/>
                                      </a:solidFill>
                                      <a:latin typeface="Cambria Math"/>
                                      <a:ea typeface="Cambria Math"/>
                                    </a:rPr>
                                  </m:ctrlPr>
                                </m:boxPr>
                                <m:e>
                                  <m:f>
                                    <m:fPr>
                                      <m:ctrlPr>
                                        <a:rPr lang="en-US" sz="1600" b="1" i="1">
                                          <a:solidFill>
                                            <a:srgbClr val="000000"/>
                                          </a:solidFill>
                                          <a:latin typeface="Cambria Math"/>
                                          <a:ea typeface="Cambria Math"/>
                                        </a:rPr>
                                      </m:ctrlPr>
                                    </m:fPr>
                                    <m:num>
                                      <m:r>
                                        <a:rPr lang="en-US" sz="1600" b="1" i="1">
                                          <a:solidFill>
                                            <a:srgbClr val="000000"/>
                                          </a:solidFill>
                                          <a:latin typeface="Cambria Math"/>
                                          <a:ea typeface="Cambria Math"/>
                                        </a:rPr>
                                        <m:t>𝟏</m:t>
                                      </m:r>
                                    </m:num>
                                    <m:den>
                                      <m:r>
                                        <a:rPr lang="en-US" sz="1600" b="1" i="1">
                                          <a:solidFill>
                                            <a:srgbClr val="000000"/>
                                          </a:solidFill>
                                          <a:latin typeface="Cambria Math"/>
                                          <a:ea typeface="Cambria Math"/>
                                        </a:rPr>
                                        <m:t>𝟐</m:t>
                                      </m:r>
                                    </m:den>
                                  </m:f>
                                </m:e>
                              </m:box>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𝐕</m:t>
                                  </m:r>
                                </m:e>
                                <m:sub>
                                  <m:r>
                                    <a:rPr lang="en-US" sz="1600" b="1">
                                      <a:solidFill>
                                        <a:srgbClr val="000000"/>
                                      </a:solidFill>
                                      <a:latin typeface="Cambria Math"/>
                                      <a:ea typeface="Cambria Math"/>
                                    </a:rPr>
                                    <m:t>𝐬</m:t>
                                  </m:r>
                                </m:sub>
                              </m:sSub>
                            </m:e>
                          </m:d>
                        </m:e>
                        <m:sup>
                          <m:r>
                            <a:rPr lang="en-US" sz="1600" b="1" i="1">
                              <a:solidFill>
                                <a:srgbClr val="000000"/>
                              </a:solidFill>
                              <a:latin typeface="Cambria Math"/>
                              <a:ea typeface="Cambria Math"/>
                            </a:rPr>
                            <m:t>𝟐</m:t>
                          </m:r>
                        </m:sup>
                      </m:sSup>
                      <m:f>
                        <m:fPr>
                          <m:ctrlPr>
                            <a:rPr lang="en-US" sz="1600" b="1" i="1">
                              <a:solidFill>
                                <a:srgbClr val="000000"/>
                              </a:solidFill>
                              <a:latin typeface="Cambria Math"/>
                              <a:ea typeface="Cambria Math"/>
                            </a:rPr>
                          </m:ctrlPr>
                        </m:fPr>
                        <m:num>
                          <m:r>
                            <a:rPr lang="en-US" sz="1600" b="1" i="1">
                              <a:solidFill>
                                <a:srgbClr val="000000"/>
                              </a:solidFill>
                              <a:latin typeface="Cambria Math"/>
                              <a:ea typeface="Cambria Math"/>
                            </a:rPr>
                            <m:t>𝟏</m:t>
                          </m:r>
                        </m:num>
                        <m:den>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𝐙</m:t>
                              </m:r>
                            </m:e>
                            <m:sub>
                              <m:r>
                                <a:rPr lang="en-US" sz="1600" b="1">
                                  <a:solidFill>
                                    <a:srgbClr val="000000"/>
                                  </a:solidFill>
                                  <a:latin typeface="Cambria Math"/>
                                  <a:ea typeface="Cambria Math"/>
                                </a:rPr>
                                <m:t>𝐨</m:t>
                              </m:r>
                            </m:sub>
                          </m:sSub>
                        </m:den>
                      </m:f>
                    </m:oMath>
                  </m:oMathPara>
                </a14:m>
                <a:endParaRPr lang="en-US" sz="1600" dirty="0">
                  <a:solidFill>
                    <a:srgbClr val="000000"/>
                  </a:solidFill>
                </a:endParaRPr>
              </a:p>
            </p:txBody>
          </p:sp>
        </mc:Choice>
        <mc:Fallback xmlns="">
          <p:sp>
            <p:nvSpPr>
              <p:cNvPr id="5" name="Rectangle 4"/>
              <p:cNvSpPr>
                <a:spLocks noRot="1" noChangeAspect="1" noMove="1" noResize="1" noEditPoints="1" noAdjustHandles="1" noChangeArrowheads="1" noChangeShapeType="1" noTextEdit="1"/>
              </p:cNvSpPr>
              <p:nvPr/>
            </p:nvSpPr>
            <p:spPr>
              <a:xfrm>
                <a:off x="1781137" y="4328752"/>
                <a:ext cx="1926040" cy="700448"/>
              </a:xfrm>
              <a:prstGeom prst="rect">
                <a:avLst/>
              </a:prstGeom>
              <a:blipFill rotWithShape="1">
                <a:blip r:embed="rId8"/>
                <a:stretch>
                  <a:fillRect/>
                </a:stretch>
              </a:blipFill>
            </p:spPr>
            <p:txBody>
              <a:bodyPr/>
              <a:lstStyle/>
              <a:p>
                <a:r>
                  <a:rPr lang="en-US">
                    <a:noFill/>
                  </a:rPr>
                  <a:t> </a:t>
                </a:r>
              </a:p>
            </p:txBody>
          </p:sp>
        </mc:Fallback>
      </mc:AlternateContent>
      <p:sp>
        <p:nvSpPr>
          <p:cNvPr id="8" name="Curved Up Arrow 7"/>
          <p:cNvSpPr/>
          <p:nvPr/>
        </p:nvSpPr>
        <p:spPr>
          <a:xfrm rot="5400000">
            <a:off x="1433235" y="5443298"/>
            <a:ext cx="505304" cy="342900"/>
          </a:xfrm>
          <a:prstGeom prst="curvedUp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00"/>
              </a:solidFill>
            </a:endParaRPr>
          </a:p>
        </p:txBody>
      </p:sp>
      <p:sp>
        <p:nvSpPr>
          <p:cNvPr id="44" name="TextBox 2"/>
          <p:cNvSpPr txBox="1">
            <a:spLocks noChangeArrowheads="1"/>
          </p:cNvSpPr>
          <p:nvPr/>
        </p:nvSpPr>
        <p:spPr bwMode="auto">
          <a:xfrm>
            <a:off x="465438" y="5419694"/>
            <a:ext cx="115329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a:solidFill>
                  <a:srgbClr val="FF0000"/>
                </a:solidFill>
                <a:latin typeface="Franklin Gothic Medium Cond" pitchFamily="34" charset="0"/>
              </a:rPr>
              <a:t>No change !</a:t>
            </a:r>
            <a:endParaRPr lang="en-US" sz="1600" b="1" dirty="0">
              <a:solidFill>
                <a:srgbClr val="FF0000"/>
              </a:solidFill>
              <a:latin typeface="Symbol" pitchFamily="18" charset="2"/>
            </a:endParaRPr>
          </a:p>
        </p:txBody>
      </p:sp>
      <mc:AlternateContent xmlns:mc="http://schemas.openxmlformats.org/markup-compatibility/2006" xmlns:a14="http://schemas.microsoft.com/office/drawing/2010/main">
        <mc:Choice Requires="a14">
          <p:sp>
            <p:nvSpPr>
              <p:cNvPr id="45" name="Rectangle 44"/>
              <p:cNvSpPr/>
              <p:nvPr/>
            </p:nvSpPr>
            <p:spPr>
              <a:xfrm>
                <a:off x="5029200" y="4100291"/>
                <a:ext cx="2828636" cy="617605"/>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sz="1600" b="1">
                          <a:solidFill>
                            <a:srgbClr val="000000"/>
                          </a:solidFill>
                          <a:latin typeface="Cambria Math"/>
                          <a:ea typeface="Cambria Math"/>
                        </a:rPr>
                        <m:t>𝐅</m:t>
                      </m:r>
                      <m:r>
                        <a:rPr lang="en-US" sz="1600" b="1">
                          <a:solidFill>
                            <a:srgbClr val="000000"/>
                          </a:solidFill>
                          <a:latin typeface="Cambria Math"/>
                          <a:ea typeface="Cambria Math"/>
                        </a:rPr>
                        <m:t>=</m:t>
                      </m:r>
                      <m:f>
                        <m:fPr>
                          <m:ctrlPr>
                            <a:rPr lang="en-US" sz="1600" b="1" i="1">
                              <a:solidFill>
                                <a:srgbClr val="000000"/>
                              </a:solidFill>
                              <a:latin typeface="Cambria Math"/>
                              <a:ea typeface="Cambria Math"/>
                            </a:rPr>
                          </m:ctrlPr>
                        </m:fPr>
                        <m:num>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𝐒𝐍𝐑</m:t>
                              </m:r>
                            </m:e>
                            <m:sub>
                              <m:r>
                                <a:rPr lang="en-US" sz="1600" b="1">
                                  <a:solidFill>
                                    <a:srgbClr val="000000"/>
                                  </a:solidFill>
                                  <a:latin typeface="Cambria Math"/>
                                  <a:ea typeface="Cambria Math"/>
                                </a:rPr>
                                <m:t>𝐢𝐧</m:t>
                              </m:r>
                            </m:sub>
                          </m:sSub>
                        </m:num>
                        <m:den>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𝐒𝐍𝐑</m:t>
                              </m:r>
                            </m:e>
                            <m:sub>
                              <m:r>
                                <a:rPr lang="en-US" sz="1600" b="1">
                                  <a:solidFill>
                                    <a:srgbClr val="000000"/>
                                  </a:solidFill>
                                  <a:latin typeface="Cambria Math"/>
                                  <a:ea typeface="Cambria Math"/>
                                </a:rPr>
                                <m:t>𝐨𝐮𝐭</m:t>
                              </m:r>
                            </m:sub>
                          </m:sSub>
                        </m:den>
                      </m:f>
                      <m:r>
                        <a:rPr lang="en-US" sz="1600" b="1">
                          <a:solidFill>
                            <a:srgbClr val="000000"/>
                          </a:solidFill>
                          <a:latin typeface="Cambria Math"/>
                          <a:ea typeface="Cambria Math"/>
                        </a:rPr>
                        <m:t>=</m:t>
                      </m:r>
                      <m:f>
                        <m:fPr>
                          <m:ctrlPr>
                            <a:rPr lang="en-US" sz="1600" b="1" i="1">
                              <a:solidFill>
                                <a:srgbClr val="000000"/>
                              </a:solidFill>
                              <a:latin typeface="Cambria Math"/>
                              <a:ea typeface="Cambria Math"/>
                            </a:rPr>
                          </m:ctrlPr>
                        </m:fPr>
                        <m:num>
                          <m:f>
                            <m:fPr>
                              <m:type m:val="lin"/>
                              <m:ctrlPr>
                                <a:rPr lang="en-US" sz="1600" b="1" i="1">
                                  <a:solidFill>
                                    <a:srgbClr val="000000"/>
                                  </a:solidFill>
                                  <a:latin typeface="Cambria Math"/>
                                  <a:ea typeface="Cambria Math"/>
                                </a:rPr>
                              </m:ctrlPr>
                            </m:fPr>
                            <m:num>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𝐏</m:t>
                                  </m:r>
                                </m:e>
                                <m:sub>
                                  <m:r>
                                    <a:rPr lang="en-US" sz="1600" b="1">
                                      <a:solidFill>
                                        <a:srgbClr val="000000"/>
                                      </a:solidFill>
                                      <a:latin typeface="Cambria Math"/>
                                      <a:ea typeface="Cambria Math"/>
                                    </a:rPr>
                                    <m:t>𝐢𝐧</m:t>
                                  </m:r>
                                </m:sub>
                              </m:sSub>
                            </m:num>
                            <m:den>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𝐍</m:t>
                                  </m:r>
                                </m:e>
                                <m:sub>
                                  <m:r>
                                    <a:rPr lang="en-US" sz="1600" b="1">
                                      <a:solidFill>
                                        <a:srgbClr val="000000"/>
                                      </a:solidFill>
                                      <a:latin typeface="Cambria Math"/>
                                      <a:ea typeface="Cambria Math"/>
                                    </a:rPr>
                                    <m:t>𝐢𝐧</m:t>
                                  </m:r>
                                </m:sub>
                              </m:sSub>
                            </m:den>
                          </m:f>
                        </m:num>
                        <m:den>
                          <m:f>
                            <m:fPr>
                              <m:type m:val="lin"/>
                              <m:ctrlPr>
                                <a:rPr lang="en-US" sz="1600" b="1" i="1">
                                  <a:solidFill>
                                    <a:srgbClr val="000000"/>
                                  </a:solidFill>
                                  <a:latin typeface="Cambria Math"/>
                                  <a:ea typeface="Cambria Math"/>
                                </a:rPr>
                              </m:ctrlPr>
                            </m:fPr>
                            <m:num>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𝐏</m:t>
                                  </m:r>
                                </m:e>
                                <m:sub>
                                  <m:r>
                                    <a:rPr lang="en-US" sz="1600" b="1">
                                      <a:solidFill>
                                        <a:srgbClr val="000000"/>
                                      </a:solidFill>
                                      <a:latin typeface="Cambria Math"/>
                                      <a:ea typeface="Cambria Math"/>
                                    </a:rPr>
                                    <m:t>𝐨𝐮𝐭</m:t>
                                  </m:r>
                                </m:sub>
                              </m:sSub>
                            </m:num>
                            <m:den>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𝐍</m:t>
                                  </m:r>
                                </m:e>
                                <m:sub>
                                  <m:r>
                                    <a:rPr lang="en-US" sz="1600" b="1">
                                      <a:solidFill>
                                        <a:srgbClr val="000000"/>
                                      </a:solidFill>
                                      <a:latin typeface="Cambria Math"/>
                                      <a:ea typeface="Cambria Math"/>
                                    </a:rPr>
                                    <m:t>𝐨𝐮𝐭</m:t>
                                  </m:r>
                                </m:sub>
                              </m:sSub>
                            </m:den>
                          </m:f>
                        </m:den>
                      </m:f>
                      <m:r>
                        <a:rPr lang="en-US" sz="1600" b="1">
                          <a:solidFill>
                            <a:srgbClr val="000000"/>
                          </a:solidFill>
                          <a:latin typeface="Cambria Math"/>
                          <a:ea typeface="Cambria Math"/>
                        </a:rPr>
                        <m:t>=</m:t>
                      </m:r>
                      <m:r>
                        <a:rPr lang="en-US" sz="1600" b="1">
                          <a:solidFill>
                            <a:srgbClr val="000000"/>
                          </a:solidFill>
                          <a:latin typeface="Cambria Math"/>
                          <a:ea typeface="Cambria Math"/>
                        </a:rPr>
                        <m:t>𝐋</m:t>
                      </m:r>
                    </m:oMath>
                  </m:oMathPara>
                </a14:m>
                <a:endParaRPr lang="en-US" sz="1600" dirty="0">
                  <a:solidFill>
                    <a:srgbClr val="000000"/>
                  </a:solidFill>
                </a:endParaRPr>
              </a:p>
            </p:txBody>
          </p:sp>
        </mc:Choice>
        <mc:Fallback xmlns="">
          <p:sp>
            <p:nvSpPr>
              <p:cNvPr id="45" name="Rectangle 44"/>
              <p:cNvSpPr>
                <a:spLocks noRot="1" noChangeAspect="1" noMove="1" noResize="1" noEditPoints="1" noAdjustHandles="1" noChangeArrowheads="1" noChangeShapeType="1" noTextEdit="1"/>
              </p:cNvSpPr>
              <p:nvPr/>
            </p:nvSpPr>
            <p:spPr>
              <a:xfrm>
                <a:off x="5029200" y="4100291"/>
                <a:ext cx="2828636" cy="617605"/>
              </a:xfrm>
              <a:prstGeom prst="rect">
                <a:avLst/>
              </a:prstGeom>
              <a:blipFill rotWithShape="1">
                <a:blip r:embed="rId9"/>
                <a:stretch>
                  <a:fillRect/>
                </a:stretch>
              </a:blipFill>
            </p:spPr>
            <p:txBody>
              <a:bodyPr/>
              <a:lstStyle/>
              <a:p>
                <a:r>
                  <a:rPr lang="en-US">
                    <a:noFill/>
                  </a:rPr>
                  <a:t> </a:t>
                </a:r>
              </a:p>
            </p:txBody>
          </p:sp>
        </mc:Fallback>
      </mc:AlternateContent>
      <p:sp>
        <p:nvSpPr>
          <p:cNvPr id="10" name="Rectangle 9"/>
          <p:cNvSpPr/>
          <p:nvPr/>
        </p:nvSpPr>
        <p:spPr>
          <a:xfrm>
            <a:off x="7467600" y="4098324"/>
            <a:ext cx="390236" cy="6096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46" name="TextBox 2"/>
          <p:cNvSpPr txBox="1">
            <a:spLocks noChangeArrowheads="1"/>
          </p:cNvSpPr>
          <p:nvPr/>
        </p:nvSpPr>
        <p:spPr bwMode="auto">
          <a:xfrm>
            <a:off x="7086601" y="4690646"/>
            <a:ext cx="160019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a:solidFill>
                  <a:srgbClr val="FF0000"/>
                </a:solidFill>
                <a:latin typeface="Franklin Gothic Medium Cond" pitchFamily="34" charset="0"/>
              </a:rPr>
              <a:t>Loss=Noise Factor</a:t>
            </a:r>
            <a:endParaRPr lang="en-US" sz="1600" b="1" dirty="0">
              <a:solidFill>
                <a:srgbClr val="FF0000"/>
              </a:solidFill>
              <a:latin typeface="Symbol" pitchFamily="18" charset="2"/>
            </a:endParaRPr>
          </a:p>
        </p:txBody>
      </p:sp>
      <p:sp>
        <p:nvSpPr>
          <p:cNvPr id="47" name="TextBox 2"/>
          <p:cNvSpPr txBox="1">
            <a:spLocks noChangeArrowheads="1"/>
          </p:cNvSpPr>
          <p:nvPr/>
        </p:nvSpPr>
        <p:spPr bwMode="auto">
          <a:xfrm>
            <a:off x="7239000" y="5358825"/>
            <a:ext cx="152914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a:solidFill>
                  <a:srgbClr val="0000FF"/>
                </a:solidFill>
                <a:latin typeface="Franklin Gothic Medium Cond" pitchFamily="34" charset="0"/>
              </a:rPr>
              <a:t>Q: How should we interpret this ? </a:t>
            </a:r>
            <a:endParaRPr lang="en-US" sz="1600" b="1" dirty="0">
              <a:solidFill>
                <a:srgbClr val="0000FF"/>
              </a:solidFill>
              <a:latin typeface="Symbol" pitchFamily="18" charset="2"/>
            </a:endParaRPr>
          </a:p>
        </p:txBody>
      </p:sp>
    </p:spTree>
    <p:extLst>
      <p:ext uri="{BB962C8B-B14F-4D97-AF65-F5344CB8AC3E}">
        <p14:creationId xmlns:p14="http://schemas.microsoft.com/office/powerpoint/2010/main" val="3317565183"/>
      </p:ext>
    </p:extLst>
  </p:cSld>
  <p:clrMapOvr>
    <a:masterClrMapping/>
  </p:clrMapOvr>
  <p:transition/>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Noise Factor of Attenuator</a:t>
            </a:r>
            <a:endParaRPr lang="en-US" dirty="0"/>
          </a:p>
        </p:txBody>
      </p:sp>
      <p:sp>
        <p:nvSpPr>
          <p:cNvPr id="4" name="Slide Number Placeholder 3"/>
          <p:cNvSpPr>
            <a:spLocks noGrp="1"/>
          </p:cNvSpPr>
          <p:nvPr>
            <p:ph type="sldNum" sz="quarter" idx="11"/>
          </p:nvPr>
        </p:nvSpPr>
        <p:spPr/>
        <p:txBody>
          <a:bodyPr/>
          <a:lstStyle/>
          <a:p>
            <a:pPr>
              <a:defRPr/>
            </a:pPr>
            <a:fld id="{18299DBC-902B-41D7-A3A4-44EB87A37C73}" type="slidenum">
              <a:rPr lang="en-US" smtClean="0">
                <a:solidFill>
                  <a:srgbClr val="000000"/>
                </a:solidFill>
              </a:rPr>
              <a:pPr>
                <a:defRPr/>
              </a:pPr>
              <a:t>85</a:t>
            </a:fld>
            <a:endParaRPr lang="en-US" dirty="0">
              <a:solidFill>
                <a:srgbClr val="000000"/>
              </a:solidFill>
            </a:endParaRPr>
          </a:p>
        </p:txBody>
      </p:sp>
      <p:sp>
        <p:nvSpPr>
          <p:cNvPr id="6" name="TextBox 2"/>
          <p:cNvSpPr txBox="1">
            <a:spLocks noChangeArrowheads="1"/>
          </p:cNvSpPr>
          <p:nvPr/>
        </p:nvSpPr>
        <p:spPr bwMode="auto">
          <a:xfrm>
            <a:off x="1295400" y="1295400"/>
            <a:ext cx="70866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Noise behaves just like signal and the input noise due to </a:t>
            </a:r>
            <a:r>
              <a:rPr lang="en-US" b="1" dirty="0" err="1" smtClean="0">
                <a:solidFill>
                  <a:srgbClr val="000000"/>
                </a:solidFill>
                <a:latin typeface="Franklin Gothic Medium Cond" pitchFamily="34" charset="0"/>
              </a:rPr>
              <a:t>R</a:t>
            </a:r>
            <a:r>
              <a:rPr lang="en-US" b="1" baseline="-25000" dirty="0" err="1" smtClean="0">
                <a:solidFill>
                  <a:srgbClr val="000000"/>
                </a:solidFill>
                <a:latin typeface="Franklin Gothic Medium Cond" pitchFamily="34" charset="0"/>
              </a:rPr>
              <a:t>s</a:t>
            </a:r>
            <a:r>
              <a:rPr lang="en-US" b="1" dirty="0" smtClean="0">
                <a:solidFill>
                  <a:srgbClr val="000000"/>
                </a:solidFill>
                <a:latin typeface="Franklin Gothic Medium Cond" pitchFamily="34" charset="0"/>
              </a:rPr>
              <a:t> will be attenuated by the attenuator.</a:t>
            </a:r>
            <a:endParaRPr lang="en-US" b="1" dirty="0">
              <a:solidFill>
                <a:srgbClr val="000000"/>
              </a:solidFill>
              <a:latin typeface="Franklin Gothic Medium Cond" pitchFamily="34" charset="0"/>
            </a:endParaRPr>
          </a:p>
        </p:txBody>
      </p:sp>
      <p:graphicFrame>
        <p:nvGraphicFramePr>
          <p:cNvPr id="3" name="Object 2"/>
          <p:cNvGraphicFramePr>
            <a:graphicFrameLocks noChangeAspect="1"/>
          </p:cNvGraphicFramePr>
          <p:nvPr>
            <p:extLst>
              <p:ext uri="{D42A27DB-BD31-4B8C-83A1-F6EECF244321}">
                <p14:modId xmlns:p14="http://schemas.microsoft.com/office/powerpoint/2010/main" val="4193017970"/>
              </p:ext>
            </p:extLst>
          </p:nvPr>
        </p:nvGraphicFramePr>
        <p:xfrm>
          <a:off x="2514600" y="1981200"/>
          <a:ext cx="3409854" cy="1673225"/>
        </p:xfrm>
        <a:graphic>
          <a:graphicData uri="http://schemas.openxmlformats.org/presentationml/2006/ole">
            <mc:AlternateContent xmlns:mc="http://schemas.openxmlformats.org/markup-compatibility/2006">
              <mc:Choice xmlns:v="urn:schemas-microsoft-com:vml" Requires="v">
                <p:oleObj spid="_x0000_s88097" name="Visio" r:id="rId3" imgW="1641868" imgH="767340" progId="Visio.Drawing.11">
                  <p:embed/>
                </p:oleObj>
              </mc:Choice>
              <mc:Fallback>
                <p:oleObj name="Visio" r:id="rId3" imgW="1641868" imgH="767340" progId="Visio.Drawing.11">
                  <p:embed/>
                  <p:pic>
                    <p:nvPicPr>
                      <p:cNvPr id="0" name=""/>
                      <p:cNvPicPr/>
                      <p:nvPr/>
                    </p:nvPicPr>
                    <p:blipFill>
                      <a:blip r:embed="rId4"/>
                      <a:stretch>
                        <a:fillRect/>
                      </a:stretch>
                    </p:blipFill>
                    <p:spPr>
                      <a:xfrm>
                        <a:off x="2514600" y="1981200"/>
                        <a:ext cx="3409854" cy="1673225"/>
                      </a:xfrm>
                      <a:prstGeom prst="rect">
                        <a:avLst/>
                      </a:prstGeom>
                    </p:spPr>
                  </p:pic>
                </p:oleObj>
              </mc:Fallback>
            </mc:AlternateContent>
          </a:graphicData>
        </a:graphic>
      </p:graphicFrame>
      <p:sp>
        <p:nvSpPr>
          <p:cNvPr id="23" name="TextBox 2"/>
          <p:cNvSpPr txBox="1">
            <a:spLocks noChangeArrowheads="1"/>
          </p:cNvSpPr>
          <p:nvPr/>
        </p:nvSpPr>
        <p:spPr bwMode="auto">
          <a:xfrm>
            <a:off x="4833552" y="1718846"/>
            <a:ext cx="20574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err="1">
                <a:solidFill>
                  <a:srgbClr val="0000FF"/>
                </a:solidFill>
                <a:latin typeface="Franklin Gothic Medium Cond" pitchFamily="34" charset="0"/>
              </a:rPr>
              <a:t>R</a:t>
            </a:r>
            <a:r>
              <a:rPr lang="en-US" sz="1600" b="1" baseline="-25000" dirty="0" err="1">
                <a:solidFill>
                  <a:srgbClr val="0000FF"/>
                </a:solidFill>
                <a:latin typeface="Franklin Gothic Medium Cond" pitchFamily="34" charset="0"/>
              </a:rPr>
              <a:t>s</a:t>
            </a:r>
            <a:r>
              <a:rPr lang="en-US" sz="1600" b="1" dirty="0">
                <a:solidFill>
                  <a:srgbClr val="0000FF"/>
                </a:solidFill>
                <a:latin typeface="Franklin Gothic Medium Cond" pitchFamily="34" charset="0"/>
              </a:rPr>
              <a:t>=R</a:t>
            </a:r>
            <a:r>
              <a:rPr lang="en-US" sz="1600" b="1" baseline="-25000" dirty="0">
                <a:solidFill>
                  <a:srgbClr val="0000FF"/>
                </a:solidFill>
                <a:latin typeface="Franklin Gothic Medium Cond" pitchFamily="34" charset="0"/>
              </a:rPr>
              <a:t>L</a:t>
            </a:r>
            <a:r>
              <a:rPr lang="en-US" sz="1600" b="1" dirty="0">
                <a:solidFill>
                  <a:srgbClr val="0000FF"/>
                </a:solidFill>
                <a:latin typeface="Franklin Gothic Medium Cond" pitchFamily="34" charset="0"/>
              </a:rPr>
              <a:t>=</a:t>
            </a:r>
            <a:r>
              <a:rPr lang="en-US" sz="1600" b="1" dirty="0" err="1">
                <a:solidFill>
                  <a:srgbClr val="0000FF"/>
                </a:solidFill>
                <a:latin typeface="Franklin Gothic Medium Cond" pitchFamily="34" charset="0"/>
              </a:rPr>
              <a:t>Z</a:t>
            </a:r>
            <a:r>
              <a:rPr lang="en-US" sz="1600" b="1" baseline="-25000" dirty="0" err="1">
                <a:solidFill>
                  <a:srgbClr val="0000FF"/>
                </a:solidFill>
                <a:latin typeface="Franklin Gothic Medium Cond" pitchFamily="34" charset="0"/>
              </a:rPr>
              <a:t>in</a:t>
            </a:r>
            <a:r>
              <a:rPr lang="en-US" sz="1600" b="1" dirty="0">
                <a:solidFill>
                  <a:srgbClr val="0000FF"/>
                </a:solidFill>
                <a:latin typeface="Franklin Gothic Medium Cond" pitchFamily="34" charset="0"/>
              </a:rPr>
              <a:t>=</a:t>
            </a:r>
            <a:r>
              <a:rPr lang="en-US" sz="1600" b="1" dirty="0" err="1">
                <a:solidFill>
                  <a:srgbClr val="0000FF"/>
                </a:solidFill>
                <a:latin typeface="Franklin Gothic Medium Cond" pitchFamily="34" charset="0"/>
              </a:rPr>
              <a:t>Z</a:t>
            </a:r>
            <a:r>
              <a:rPr lang="en-US" sz="1600" b="1" baseline="-25000" dirty="0" err="1">
                <a:solidFill>
                  <a:srgbClr val="0000FF"/>
                </a:solidFill>
                <a:latin typeface="Franklin Gothic Medium Cond" pitchFamily="34" charset="0"/>
              </a:rPr>
              <a:t>out</a:t>
            </a:r>
            <a:r>
              <a:rPr lang="en-US" sz="1600" b="1" dirty="0">
                <a:solidFill>
                  <a:srgbClr val="0000FF"/>
                </a:solidFill>
                <a:latin typeface="Franklin Gothic Medium Cond" pitchFamily="34" charset="0"/>
              </a:rPr>
              <a:t>=</a:t>
            </a:r>
            <a:r>
              <a:rPr lang="en-US" sz="1600" b="1" dirty="0" err="1">
                <a:solidFill>
                  <a:srgbClr val="0000FF"/>
                </a:solidFill>
                <a:latin typeface="Franklin Gothic Medium Cond" pitchFamily="34" charset="0"/>
              </a:rPr>
              <a:t>Z</a:t>
            </a:r>
            <a:r>
              <a:rPr lang="en-US" sz="1600" b="1" baseline="-25000" dirty="0" err="1">
                <a:solidFill>
                  <a:srgbClr val="0000FF"/>
                </a:solidFill>
                <a:latin typeface="Franklin Gothic Medium Cond" pitchFamily="34" charset="0"/>
              </a:rPr>
              <a:t>o</a:t>
            </a:r>
            <a:r>
              <a:rPr lang="en-US" sz="1600" b="1" dirty="0">
                <a:solidFill>
                  <a:srgbClr val="0000FF"/>
                </a:solidFill>
                <a:latin typeface="Franklin Gothic Medium Cond" pitchFamily="34" charset="0"/>
              </a:rPr>
              <a:t>=50 </a:t>
            </a:r>
            <a:r>
              <a:rPr lang="en-US" sz="1600" b="1" dirty="0">
                <a:solidFill>
                  <a:srgbClr val="0000FF"/>
                </a:solidFill>
                <a:latin typeface="Symbol" pitchFamily="18" charset="2"/>
              </a:rPr>
              <a:t>W</a:t>
            </a:r>
          </a:p>
        </p:txBody>
      </p:sp>
      <p:sp>
        <p:nvSpPr>
          <p:cNvPr id="25" name="TextBox 2"/>
          <p:cNvSpPr txBox="1">
            <a:spLocks noChangeArrowheads="1"/>
          </p:cNvSpPr>
          <p:nvPr/>
        </p:nvSpPr>
        <p:spPr bwMode="auto">
          <a:xfrm>
            <a:off x="4854146" y="2023646"/>
            <a:ext cx="253725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a:solidFill>
                  <a:srgbClr val="0000FF"/>
                </a:solidFill>
                <a:latin typeface="Franklin Gothic Medium Cond" pitchFamily="34" charset="0"/>
              </a:rPr>
              <a:t>Attenuator loss = P</a:t>
            </a:r>
            <a:r>
              <a:rPr lang="en-US" sz="1600" b="1" baseline="-25000" dirty="0">
                <a:solidFill>
                  <a:srgbClr val="0000FF"/>
                </a:solidFill>
                <a:latin typeface="Franklin Gothic Medium Cond" pitchFamily="34" charset="0"/>
              </a:rPr>
              <a:t>in</a:t>
            </a:r>
            <a:r>
              <a:rPr lang="en-US" sz="1600" b="1" dirty="0">
                <a:solidFill>
                  <a:srgbClr val="0000FF"/>
                </a:solidFill>
                <a:latin typeface="Franklin Gothic Medium Cond" pitchFamily="34" charset="0"/>
              </a:rPr>
              <a:t>/P</a:t>
            </a:r>
            <a:r>
              <a:rPr lang="en-US" sz="1600" b="1" baseline="-25000" dirty="0">
                <a:solidFill>
                  <a:srgbClr val="0000FF"/>
                </a:solidFill>
                <a:latin typeface="Franklin Gothic Medium Cond" pitchFamily="34" charset="0"/>
              </a:rPr>
              <a:t>out</a:t>
            </a:r>
            <a:r>
              <a:rPr lang="en-US" sz="1600" b="1" dirty="0">
                <a:solidFill>
                  <a:srgbClr val="0000FF"/>
                </a:solidFill>
                <a:latin typeface="Franklin Gothic Medium Cond" pitchFamily="34" charset="0"/>
              </a:rPr>
              <a:t>=L</a:t>
            </a:r>
            <a:endParaRPr lang="en-US" sz="1600" b="1" dirty="0">
              <a:solidFill>
                <a:srgbClr val="0000FF"/>
              </a:solidFill>
              <a:latin typeface="Symbol" pitchFamily="18" charset="2"/>
            </a:endParaRPr>
          </a:p>
        </p:txBody>
      </p:sp>
      <p:sp>
        <p:nvSpPr>
          <p:cNvPr id="9" name="Bent Arrow 8"/>
          <p:cNvSpPr/>
          <p:nvPr/>
        </p:nvSpPr>
        <p:spPr>
          <a:xfrm>
            <a:off x="3505200" y="2590800"/>
            <a:ext cx="228600" cy="533400"/>
          </a:xfrm>
          <a:prstGeom prst="ben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00"/>
              </a:solidFill>
            </a:endParaRPr>
          </a:p>
        </p:txBody>
      </p:sp>
      <p:sp>
        <p:nvSpPr>
          <p:cNvPr id="28" name="TextBox 2"/>
          <p:cNvSpPr txBox="1">
            <a:spLocks noChangeArrowheads="1"/>
          </p:cNvSpPr>
          <p:nvPr/>
        </p:nvSpPr>
        <p:spPr bwMode="auto">
          <a:xfrm>
            <a:off x="3391930" y="3063389"/>
            <a:ext cx="51074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err="1">
                <a:solidFill>
                  <a:srgbClr val="000000"/>
                </a:solidFill>
                <a:latin typeface="Franklin Gothic Medium Cond" pitchFamily="34" charset="0"/>
              </a:rPr>
              <a:t>Z</a:t>
            </a:r>
            <a:r>
              <a:rPr lang="en-US" sz="1600" b="1" baseline="-25000" dirty="0" err="1">
                <a:solidFill>
                  <a:srgbClr val="000000"/>
                </a:solidFill>
                <a:latin typeface="Franklin Gothic Medium Cond" pitchFamily="34" charset="0"/>
              </a:rPr>
              <a:t>in</a:t>
            </a:r>
            <a:endParaRPr lang="en-US" sz="1600" b="1" dirty="0">
              <a:solidFill>
                <a:srgbClr val="000000"/>
              </a:solidFill>
              <a:latin typeface="Symbol" pitchFamily="18" charset="2"/>
            </a:endParaRPr>
          </a:p>
        </p:txBody>
      </p:sp>
      <p:sp>
        <p:nvSpPr>
          <p:cNvPr id="29" name="Bent Arrow 28"/>
          <p:cNvSpPr/>
          <p:nvPr/>
        </p:nvSpPr>
        <p:spPr>
          <a:xfrm flipH="1">
            <a:off x="4860324" y="2590800"/>
            <a:ext cx="228600" cy="533400"/>
          </a:xfrm>
          <a:prstGeom prst="ben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00"/>
              </a:solidFill>
            </a:endParaRPr>
          </a:p>
        </p:txBody>
      </p:sp>
      <p:sp>
        <p:nvSpPr>
          <p:cNvPr id="30" name="TextBox 2"/>
          <p:cNvSpPr txBox="1">
            <a:spLocks noChangeArrowheads="1"/>
          </p:cNvSpPr>
          <p:nvPr/>
        </p:nvSpPr>
        <p:spPr bwMode="auto">
          <a:xfrm>
            <a:off x="4823254" y="3063389"/>
            <a:ext cx="51074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err="1">
                <a:solidFill>
                  <a:srgbClr val="000000"/>
                </a:solidFill>
                <a:latin typeface="Franklin Gothic Medium Cond" pitchFamily="34" charset="0"/>
              </a:rPr>
              <a:t>Z</a:t>
            </a:r>
            <a:r>
              <a:rPr lang="en-US" sz="1600" b="1" baseline="-25000" dirty="0" err="1">
                <a:solidFill>
                  <a:srgbClr val="000000"/>
                </a:solidFill>
                <a:latin typeface="Franklin Gothic Medium Cond" pitchFamily="34" charset="0"/>
              </a:rPr>
              <a:t>out</a:t>
            </a:r>
            <a:endParaRPr lang="en-US" sz="1600" b="1" dirty="0">
              <a:solidFill>
                <a:srgbClr val="000000"/>
              </a:solidFill>
              <a:latin typeface="Symbol" pitchFamily="18" charset="2"/>
            </a:endParaRPr>
          </a:p>
        </p:txBody>
      </p:sp>
      <mc:AlternateContent xmlns:mc="http://schemas.openxmlformats.org/markup-compatibility/2006" xmlns:a14="http://schemas.microsoft.com/office/drawing/2010/main">
        <mc:Choice Requires="a14">
          <p:sp>
            <p:nvSpPr>
              <p:cNvPr id="27" name="TextBox 26"/>
              <p:cNvSpPr txBox="1"/>
              <p:nvPr/>
            </p:nvSpPr>
            <p:spPr>
              <a:xfrm>
                <a:off x="1828800" y="3733800"/>
                <a:ext cx="5334000" cy="509948"/>
              </a:xfrm>
              <a:prstGeom prst="rect">
                <a:avLst/>
              </a:prstGeom>
              <a:noFill/>
            </p:spPr>
            <p:txBody>
              <a:bodyPr wrap="square" rtlCol="0">
                <a:spAutoFit/>
              </a:bodyPr>
              <a:lstStyle/>
              <a:p>
                <a14:m>
                  <m:oMath xmlns:m="http://schemas.openxmlformats.org/officeDocument/2006/math">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𝐍</m:t>
                        </m:r>
                      </m:e>
                      <m:sub>
                        <m:r>
                          <a:rPr lang="en-US" sz="1600" b="1">
                            <a:solidFill>
                              <a:srgbClr val="000000"/>
                            </a:solidFill>
                            <a:latin typeface="Cambria Math"/>
                            <a:ea typeface="Cambria Math"/>
                          </a:rPr>
                          <m:t>𝐢𝐧</m:t>
                        </m:r>
                      </m:sub>
                    </m:sSub>
                    <m:r>
                      <a:rPr lang="en-US" sz="1600" b="1" i="1">
                        <a:solidFill>
                          <a:srgbClr val="000000"/>
                        </a:solidFill>
                        <a:latin typeface="Cambria Math"/>
                        <a:ea typeface="Cambria Math"/>
                      </a:rPr>
                      <m:t>=</m:t>
                    </m:r>
                    <m:d>
                      <m:dPr>
                        <m:ctrlPr>
                          <a:rPr lang="en-US" sz="1600" b="1" i="1">
                            <a:solidFill>
                              <a:srgbClr val="000000"/>
                            </a:solidFill>
                            <a:latin typeface="Cambria Math"/>
                            <a:ea typeface="Cambria Math"/>
                          </a:rPr>
                        </m:ctrlPr>
                      </m:dPr>
                      <m:e>
                        <m:box>
                          <m:boxPr>
                            <m:ctrlPr>
                              <a:rPr lang="en-US" sz="1600" b="1" i="1">
                                <a:solidFill>
                                  <a:srgbClr val="000000"/>
                                </a:solidFill>
                                <a:latin typeface="Cambria Math"/>
                                <a:ea typeface="Cambria Math"/>
                              </a:rPr>
                            </m:ctrlPr>
                          </m:boxPr>
                          <m:e>
                            <m:f>
                              <m:fPr>
                                <m:ctrlPr>
                                  <a:rPr lang="en-US" sz="1600" b="1" i="1">
                                    <a:solidFill>
                                      <a:srgbClr val="000000"/>
                                    </a:solidFill>
                                    <a:latin typeface="Cambria Math"/>
                                    <a:ea typeface="Cambria Math"/>
                                  </a:rPr>
                                </m:ctrlPr>
                              </m:fPr>
                              <m:num>
                                <m:r>
                                  <a:rPr lang="en-US" sz="1600" b="1" i="1">
                                    <a:solidFill>
                                      <a:srgbClr val="000000"/>
                                    </a:solidFill>
                                    <a:latin typeface="Cambria Math"/>
                                    <a:ea typeface="Cambria Math"/>
                                  </a:rPr>
                                  <m:t>𝟏</m:t>
                                </m:r>
                              </m:num>
                              <m:den>
                                <m:r>
                                  <a:rPr lang="en-US" sz="1600" b="1" i="1">
                                    <a:solidFill>
                                      <a:srgbClr val="000000"/>
                                    </a:solidFill>
                                    <a:latin typeface="Cambria Math"/>
                                    <a:ea typeface="Cambria Math"/>
                                  </a:rPr>
                                  <m:t>𝟒</m:t>
                                </m:r>
                              </m:den>
                            </m:f>
                          </m:e>
                        </m:box>
                        <m:bar>
                          <m:barPr>
                            <m:pos m:val="top"/>
                            <m:ctrlPr>
                              <a:rPr lang="en-US" sz="1600" b="1" i="1">
                                <a:solidFill>
                                  <a:srgbClr val="000000"/>
                                </a:solidFill>
                                <a:latin typeface="Cambria Math"/>
                                <a:ea typeface="Cambria Math"/>
                              </a:rPr>
                            </m:ctrlPr>
                          </m:barPr>
                          <m:e>
                            <m:sSup>
                              <m:sSupPr>
                                <m:ctrlPr>
                                  <a:rPr lang="en-US" sz="1600" b="1" i="1">
                                    <a:solidFill>
                                      <a:srgbClr val="000000"/>
                                    </a:solidFill>
                                    <a:latin typeface="Cambria Math"/>
                                    <a:ea typeface="Cambria Math"/>
                                  </a:rPr>
                                </m:ctrlPr>
                              </m:sSup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𝐕</m:t>
                                    </m:r>
                                  </m:e>
                                  <m:sub>
                                    <m:r>
                                      <a:rPr lang="en-US" sz="1600" b="1">
                                        <a:solidFill>
                                          <a:srgbClr val="000000"/>
                                        </a:solidFill>
                                        <a:latin typeface="Cambria Math"/>
                                        <a:ea typeface="Cambria Math"/>
                                      </a:rPr>
                                      <m:t>𝐧</m:t>
                                    </m:r>
                                    <m:r>
                                      <a:rPr lang="en-US" sz="1600" b="1">
                                        <a:solidFill>
                                          <a:srgbClr val="000000"/>
                                        </a:solidFill>
                                        <a:latin typeface="Cambria Math"/>
                                        <a:ea typeface="Cambria Math"/>
                                      </a:rPr>
                                      <m:t>,</m:t>
                                    </m:r>
                                    <m:r>
                                      <a:rPr lang="en-US" sz="1600" b="1">
                                        <a:solidFill>
                                          <a:srgbClr val="000000"/>
                                        </a:solidFill>
                                        <a:latin typeface="Cambria Math"/>
                                        <a:ea typeface="Cambria Math"/>
                                      </a:rPr>
                                      <m:t>𝐑𝐬</m:t>
                                    </m:r>
                                  </m:sub>
                                </m:sSub>
                              </m:e>
                              <m:sup>
                                <m:r>
                                  <a:rPr lang="en-US" sz="1600" b="1" i="1">
                                    <a:solidFill>
                                      <a:srgbClr val="000000"/>
                                    </a:solidFill>
                                    <a:latin typeface="Cambria Math"/>
                                    <a:ea typeface="Cambria Math"/>
                                  </a:rPr>
                                  <m:t>𝟐</m:t>
                                </m:r>
                              </m:sup>
                            </m:sSup>
                          </m:e>
                        </m:bar>
                      </m:e>
                    </m:d>
                    <m:f>
                      <m:fPr>
                        <m:ctrlPr>
                          <a:rPr lang="en-US" sz="1600" b="1" i="1">
                            <a:solidFill>
                              <a:srgbClr val="000000"/>
                            </a:solidFill>
                            <a:latin typeface="Cambria Math"/>
                            <a:ea typeface="Cambria Math"/>
                          </a:rPr>
                        </m:ctrlPr>
                      </m:fPr>
                      <m:num>
                        <m:r>
                          <a:rPr lang="en-US" sz="1600" b="1" i="1">
                            <a:solidFill>
                              <a:srgbClr val="000000"/>
                            </a:solidFill>
                            <a:latin typeface="Cambria Math"/>
                            <a:ea typeface="Cambria Math"/>
                          </a:rPr>
                          <m:t>𝟏</m:t>
                        </m:r>
                      </m:num>
                      <m:den>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𝐙</m:t>
                            </m:r>
                          </m:e>
                          <m:sub>
                            <m:r>
                              <a:rPr lang="en-US" sz="1600" b="1">
                                <a:solidFill>
                                  <a:srgbClr val="000000"/>
                                </a:solidFill>
                                <a:latin typeface="Cambria Math"/>
                                <a:ea typeface="Cambria Math"/>
                              </a:rPr>
                              <m:t>𝐢𝐧</m:t>
                            </m:r>
                          </m:sub>
                        </m:sSub>
                      </m:den>
                    </m:f>
                    <m:r>
                      <a:rPr lang="en-US" sz="1600" b="1" i="1">
                        <a:solidFill>
                          <a:srgbClr val="000000"/>
                        </a:solidFill>
                        <a:latin typeface="Cambria Math"/>
                        <a:ea typeface="Cambria Math"/>
                      </a:rPr>
                      <m:t>=</m:t>
                    </m:r>
                    <m:r>
                      <a:rPr lang="en-US" sz="1600" b="1">
                        <a:solidFill>
                          <a:srgbClr val="000000"/>
                        </a:solidFill>
                        <a:latin typeface="Cambria Math"/>
                        <a:ea typeface="Cambria Math"/>
                      </a:rPr>
                      <m:t>𝐤𝐓</m:t>
                    </m:r>
                    <m:r>
                      <a:rPr lang="en-US" sz="1600" b="1" i="1">
                        <a:solidFill>
                          <a:srgbClr val="000000"/>
                        </a:solidFill>
                        <a:latin typeface="Cambria Math"/>
                        <a:ea typeface="Cambria Math"/>
                      </a:rPr>
                      <m:t>∆</m:t>
                    </m:r>
                    <m:r>
                      <a:rPr lang="en-US" sz="1600" b="1">
                        <a:solidFill>
                          <a:srgbClr val="000000"/>
                        </a:solidFill>
                        <a:latin typeface="Cambria Math"/>
                        <a:ea typeface="Cambria Math"/>
                      </a:rPr>
                      <m:t>𝐟</m:t>
                    </m:r>
                  </m:oMath>
                </a14:m>
                <a:r>
                  <a:rPr lang="en-US" sz="1600" b="1" dirty="0">
                    <a:solidFill>
                      <a:srgbClr val="000000"/>
                    </a:solidFill>
                    <a:latin typeface="Franklin Gothic Medium Cond"/>
                  </a:rPr>
                  <a:t>,  where </a:t>
                </a:r>
                <a14:m>
                  <m:oMath xmlns:m="http://schemas.openxmlformats.org/officeDocument/2006/math">
                    <m:bar>
                      <m:barPr>
                        <m:pos m:val="top"/>
                        <m:ctrlPr>
                          <a:rPr lang="en-US" sz="1600" b="1" i="1">
                            <a:solidFill>
                              <a:srgbClr val="000000"/>
                            </a:solidFill>
                            <a:latin typeface="Cambria Math"/>
                            <a:ea typeface="Cambria Math"/>
                          </a:rPr>
                        </m:ctrlPr>
                      </m:barPr>
                      <m:e>
                        <m:sSup>
                          <m:sSupPr>
                            <m:ctrlPr>
                              <a:rPr lang="en-US" sz="1600" b="1" i="1">
                                <a:solidFill>
                                  <a:srgbClr val="000000"/>
                                </a:solidFill>
                                <a:latin typeface="Cambria Math"/>
                                <a:ea typeface="Cambria Math"/>
                              </a:rPr>
                            </m:ctrlPr>
                          </m:sSup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𝐕</m:t>
                                </m:r>
                              </m:e>
                              <m:sub>
                                <m:r>
                                  <a:rPr lang="en-US" sz="1600" b="1">
                                    <a:solidFill>
                                      <a:srgbClr val="000000"/>
                                    </a:solidFill>
                                    <a:latin typeface="Cambria Math"/>
                                    <a:ea typeface="Cambria Math"/>
                                  </a:rPr>
                                  <m:t>𝐧</m:t>
                                </m:r>
                                <m:r>
                                  <a:rPr lang="en-US" sz="1600" b="1">
                                    <a:solidFill>
                                      <a:srgbClr val="000000"/>
                                    </a:solidFill>
                                    <a:latin typeface="Cambria Math"/>
                                    <a:ea typeface="Cambria Math"/>
                                  </a:rPr>
                                  <m:t>,</m:t>
                                </m:r>
                                <m:r>
                                  <a:rPr lang="en-US" sz="1600" b="1">
                                    <a:solidFill>
                                      <a:srgbClr val="000000"/>
                                    </a:solidFill>
                                    <a:latin typeface="Cambria Math"/>
                                    <a:ea typeface="Cambria Math"/>
                                  </a:rPr>
                                  <m:t>𝐑𝐬</m:t>
                                </m:r>
                              </m:sub>
                            </m:sSub>
                          </m:e>
                          <m:sup>
                            <m:r>
                              <a:rPr lang="en-US" sz="1600" b="1" i="1">
                                <a:solidFill>
                                  <a:srgbClr val="000000"/>
                                </a:solidFill>
                                <a:latin typeface="Cambria Math"/>
                                <a:ea typeface="Cambria Math"/>
                              </a:rPr>
                              <m:t>𝟐</m:t>
                            </m:r>
                          </m:sup>
                        </m:sSup>
                      </m:e>
                    </m:bar>
                    <m:r>
                      <a:rPr lang="en-US" sz="1600" b="1" i="1">
                        <a:solidFill>
                          <a:srgbClr val="000000"/>
                        </a:solidFill>
                        <a:latin typeface="Cambria Math"/>
                        <a:ea typeface="Cambria Math"/>
                      </a:rPr>
                      <m:t>=</m:t>
                    </m:r>
                    <m:r>
                      <a:rPr lang="en-US" sz="1600" b="1">
                        <a:solidFill>
                          <a:srgbClr val="000000"/>
                        </a:solidFill>
                        <a:latin typeface="Cambria Math"/>
                        <a:ea typeface="Cambria Math"/>
                      </a:rPr>
                      <m:t>𝟒𝐤𝐓</m:t>
                    </m:r>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𝐑</m:t>
                        </m:r>
                      </m:e>
                      <m:sub>
                        <m:r>
                          <a:rPr lang="en-US" sz="1600" b="1">
                            <a:solidFill>
                              <a:srgbClr val="000000"/>
                            </a:solidFill>
                            <a:latin typeface="Cambria Math"/>
                            <a:ea typeface="Cambria Math"/>
                          </a:rPr>
                          <m:t>𝐬</m:t>
                        </m:r>
                      </m:sub>
                    </m:sSub>
                    <m:r>
                      <a:rPr lang="en-US" sz="1600" b="1" i="1">
                        <a:solidFill>
                          <a:srgbClr val="000000"/>
                        </a:solidFill>
                        <a:latin typeface="Cambria Math"/>
                        <a:ea typeface="Cambria Math"/>
                      </a:rPr>
                      <m:t>∆</m:t>
                    </m:r>
                    <m:r>
                      <a:rPr lang="en-US" sz="1600" b="1">
                        <a:solidFill>
                          <a:srgbClr val="000000"/>
                        </a:solidFill>
                        <a:latin typeface="Cambria Math"/>
                        <a:ea typeface="Cambria Math"/>
                      </a:rPr>
                      <m:t>𝐟</m:t>
                    </m:r>
                    <m:r>
                      <a:rPr lang="en-US" sz="1600" b="1">
                        <a:solidFill>
                          <a:srgbClr val="000000"/>
                        </a:solidFill>
                        <a:latin typeface="Cambria Math"/>
                        <a:ea typeface="Cambria Math"/>
                      </a:rPr>
                      <m:t>.</m:t>
                    </m:r>
                  </m:oMath>
                </a14:m>
                <a:endParaRPr lang="en-US" sz="1400" b="1" dirty="0">
                  <a:solidFill>
                    <a:srgbClr val="000000"/>
                  </a:solidFill>
                  <a:latin typeface="Franklin Gothic Medium Cond"/>
                </a:endParaRPr>
              </a:p>
            </p:txBody>
          </p:sp>
        </mc:Choice>
        <mc:Fallback xmlns="">
          <p:sp>
            <p:nvSpPr>
              <p:cNvPr id="27" name="TextBox 26"/>
              <p:cNvSpPr txBox="1">
                <a:spLocks noRot="1" noChangeAspect="1" noMove="1" noResize="1" noEditPoints="1" noAdjustHandles="1" noChangeArrowheads="1" noChangeShapeType="1" noTextEdit="1"/>
              </p:cNvSpPr>
              <p:nvPr/>
            </p:nvSpPr>
            <p:spPr>
              <a:xfrm>
                <a:off x="1828800" y="3733800"/>
                <a:ext cx="5334000" cy="509948"/>
              </a:xfrm>
              <a:prstGeom prst="rect">
                <a:avLst/>
              </a:prstGeom>
              <a:blipFill rotWithShape="1">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4" name="TextBox 33"/>
              <p:cNvSpPr txBox="1"/>
              <p:nvPr/>
            </p:nvSpPr>
            <p:spPr>
              <a:xfrm>
                <a:off x="1828800" y="4220815"/>
                <a:ext cx="2438400" cy="495649"/>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1400" b="1" i="1" smtClean="0">
                              <a:solidFill>
                                <a:srgbClr val="000000"/>
                              </a:solidFill>
                              <a:latin typeface="Cambria Math"/>
                              <a:ea typeface="Cambria Math"/>
                            </a:rPr>
                          </m:ctrlPr>
                        </m:sSubPr>
                        <m:e>
                          <m:r>
                            <a:rPr lang="en-US" sz="1400" b="1" i="0">
                              <a:solidFill>
                                <a:srgbClr val="000000"/>
                              </a:solidFill>
                              <a:latin typeface="Cambria Math"/>
                              <a:ea typeface="Cambria Math"/>
                            </a:rPr>
                            <m:t>𝐍</m:t>
                          </m:r>
                        </m:e>
                        <m:sub>
                          <m:r>
                            <a:rPr lang="en-US" sz="1400" b="1" i="0">
                              <a:solidFill>
                                <a:srgbClr val="000000"/>
                              </a:solidFill>
                              <a:latin typeface="Cambria Math"/>
                              <a:ea typeface="Cambria Math"/>
                            </a:rPr>
                            <m:t>𝐨𝐮𝐭</m:t>
                          </m:r>
                          <m:r>
                            <a:rPr lang="en-US" sz="1400" b="1" i="0" smtClean="0">
                              <a:solidFill>
                                <a:srgbClr val="000000"/>
                              </a:solidFill>
                              <a:latin typeface="Cambria Math"/>
                              <a:ea typeface="Cambria Math"/>
                            </a:rPr>
                            <m:t>, </m:t>
                          </m:r>
                          <m:r>
                            <a:rPr lang="en-US" sz="1400" b="1" i="0" smtClean="0">
                              <a:solidFill>
                                <a:srgbClr val="000000"/>
                              </a:solidFill>
                              <a:latin typeface="Cambria Math"/>
                              <a:ea typeface="Cambria Math"/>
                            </a:rPr>
                            <m:t>𝐝𝐮𝐞</m:t>
                          </m:r>
                          <m:r>
                            <a:rPr lang="en-US" sz="1400" b="1" i="0" smtClean="0">
                              <a:solidFill>
                                <a:srgbClr val="000000"/>
                              </a:solidFill>
                              <a:latin typeface="Cambria Math"/>
                              <a:ea typeface="Cambria Math"/>
                            </a:rPr>
                            <m:t> </m:t>
                          </m:r>
                          <m:r>
                            <a:rPr lang="en-US" sz="1400" b="1" i="0" smtClean="0">
                              <a:solidFill>
                                <a:srgbClr val="000000"/>
                              </a:solidFill>
                              <a:latin typeface="Cambria Math"/>
                              <a:ea typeface="Cambria Math"/>
                            </a:rPr>
                            <m:t>𝐭𝐨</m:t>
                          </m:r>
                          <m:r>
                            <a:rPr lang="en-US" sz="1400" b="1" i="0" smtClean="0">
                              <a:solidFill>
                                <a:srgbClr val="000000"/>
                              </a:solidFill>
                              <a:latin typeface="Cambria Math"/>
                              <a:ea typeface="Cambria Math"/>
                            </a:rPr>
                            <m:t> </m:t>
                          </m:r>
                          <m:r>
                            <a:rPr lang="en-US" sz="1400" b="1" i="0" smtClean="0">
                              <a:solidFill>
                                <a:srgbClr val="000000"/>
                              </a:solidFill>
                              <a:latin typeface="Cambria Math"/>
                              <a:ea typeface="Cambria Math"/>
                            </a:rPr>
                            <m:t>𝐑𝐬</m:t>
                          </m:r>
                        </m:sub>
                      </m:sSub>
                      <m:r>
                        <a:rPr lang="en-US" sz="1400" b="1" i="0">
                          <a:solidFill>
                            <a:srgbClr val="000000"/>
                          </a:solidFill>
                          <a:latin typeface="Cambria Math"/>
                          <a:ea typeface="Cambria Math"/>
                        </a:rPr>
                        <m:t>=</m:t>
                      </m:r>
                      <m:f>
                        <m:fPr>
                          <m:ctrlPr>
                            <a:rPr lang="en-US" sz="1400" b="1" i="1">
                              <a:solidFill>
                                <a:srgbClr val="000000"/>
                              </a:solidFill>
                              <a:latin typeface="Cambria Math"/>
                              <a:ea typeface="Cambria Math"/>
                            </a:rPr>
                          </m:ctrlPr>
                        </m:fPr>
                        <m:num>
                          <m:sSub>
                            <m:sSubPr>
                              <m:ctrlPr>
                                <a:rPr lang="en-US" sz="1400" b="1" i="1">
                                  <a:solidFill>
                                    <a:srgbClr val="000000"/>
                                  </a:solidFill>
                                  <a:latin typeface="Cambria Math"/>
                                  <a:ea typeface="Cambria Math"/>
                                </a:rPr>
                              </m:ctrlPr>
                            </m:sSubPr>
                            <m:e>
                              <m:r>
                                <a:rPr lang="en-US" sz="1400" b="1" i="0">
                                  <a:solidFill>
                                    <a:srgbClr val="000000"/>
                                  </a:solidFill>
                                  <a:latin typeface="Cambria Math"/>
                                  <a:ea typeface="Cambria Math"/>
                                </a:rPr>
                                <m:t>𝐍</m:t>
                              </m:r>
                            </m:e>
                            <m:sub>
                              <m:r>
                                <a:rPr lang="en-US" sz="1400" b="1" i="0">
                                  <a:solidFill>
                                    <a:srgbClr val="000000"/>
                                  </a:solidFill>
                                  <a:latin typeface="Cambria Math"/>
                                  <a:ea typeface="Cambria Math"/>
                                </a:rPr>
                                <m:t>𝐢𝐧</m:t>
                              </m:r>
                            </m:sub>
                          </m:sSub>
                        </m:num>
                        <m:den>
                          <m:r>
                            <a:rPr lang="en-US" sz="1400" b="1" i="0" smtClean="0">
                              <a:solidFill>
                                <a:srgbClr val="000000"/>
                              </a:solidFill>
                              <a:latin typeface="Cambria Math"/>
                              <a:ea typeface="Cambria Math"/>
                            </a:rPr>
                            <m:t>𝐋</m:t>
                          </m:r>
                        </m:den>
                      </m:f>
                      <m:r>
                        <a:rPr lang="en-US" sz="1400" b="1" i="0">
                          <a:solidFill>
                            <a:srgbClr val="000000"/>
                          </a:solidFill>
                          <a:latin typeface="Cambria Math"/>
                          <a:ea typeface="Cambria Math"/>
                        </a:rPr>
                        <m:t>=</m:t>
                      </m:r>
                      <m:f>
                        <m:fPr>
                          <m:ctrlPr>
                            <a:rPr lang="en-US" sz="1400" b="1" i="1" smtClean="0">
                              <a:solidFill>
                                <a:srgbClr val="000000"/>
                              </a:solidFill>
                              <a:latin typeface="Cambria Math"/>
                              <a:ea typeface="Cambria Math"/>
                            </a:rPr>
                          </m:ctrlPr>
                        </m:fPr>
                        <m:num>
                          <m:r>
                            <a:rPr lang="en-US" sz="1400" b="1" i="0" smtClean="0">
                              <a:solidFill>
                                <a:srgbClr val="000000"/>
                              </a:solidFill>
                              <a:latin typeface="Cambria Math"/>
                              <a:ea typeface="Cambria Math"/>
                            </a:rPr>
                            <m:t>𝟏</m:t>
                          </m:r>
                        </m:num>
                        <m:den>
                          <m:r>
                            <a:rPr lang="en-US" sz="1400" b="1" i="0" smtClean="0">
                              <a:solidFill>
                                <a:srgbClr val="000000"/>
                              </a:solidFill>
                              <a:latin typeface="Cambria Math"/>
                              <a:ea typeface="Cambria Math"/>
                            </a:rPr>
                            <m:t>𝐋</m:t>
                          </m:r>
                        </m:den>
                      </m:f>
                      <m:r>
                        <a:rPr lang="en-US" sz="1400" b="1">
                          <a:solidFill>
                            <a:srgbClr val="000000"/>
                          </a:solidFill>
                          <a:latin typeface="Cambria Math"/>
                          <a:ea typeface="Cambria Math"/>
                        </a:rPr>
                        <m:t>𝐤𝐓</m:t>
                      </m:r>
                      <m:r>
                        <a:rPr lang="en-US" sz="1400" b="1">
                          <a:solidFill>
                            <a:srgbClr val="000000"/>
                          </a:solidFill>
                          <a:latin typeface="Cambria Math"/>
                          <a:ea typeface="Cambria Math"/>
                        </a:rPr>
                        <m:t>∆</m:t>
                      </m:r>
                      <m:r>
                        <a:rPr lang="en-US" sz="1400" b="1">
                          <a:solidFill>
                            <a:srgbClr val="000000"/>
                          </a:solidFill>
                          <a:latin typeface="Cambria Math"/>
                          <a:ea typeface="Cambria Math"/>
                        </a:rPr>
                        <m:t>𝐟</m:t>
                      </m:r>
                    </m:oMath>
                  </m:oMathPara>
                </a14:m>
                <a:endParaRPr lang="en-US" sz="1400" b="1" dirty="0">
                  <a:solidFill>
                    <a:srgbClr val="000000"/>
                  </a:solidFill>
                  <a:latin typeface="Franklin Gothic Medium Cond"/>
                </a:endParaRPr>
              </a:p>
            </p:txBody>
          </p:sp>
        </mc:Choice>
        <mc:Fallback xmlns="">
          <p:sp>
            <p:nvSpPr>
              <p:cNvPr id="34" name="TextBox 33"/>
              <p:cNvSpPr txBox="1">
                <a:spLocks noRot="1" noChangeAspect="1" noMove="1" noResize="1" noEditPoints="1" noAdjustHandles="1" noChangeArrowheads="1" noChangeShapeType="1" noTextEdit="1"/>
              </p:cNvSpPr>
              <p:nvPr/>
            </p:nvSpPr>
            <p:spPr>
              <a:xfrm>
                <a:off x="1828800" y="4220815"/>
                <a:ext cx="2438400" cy="495649"/>
              </a:xfrm>
              <a:prstGeom prst="rect">
                <a:avLst/>
              </a:prstGeom>
              <a:blipFill rotWithShape="1">
                <a:blip r:embed="rId6"/>
                <a:stretch>
                  <a:fillRect/>
                </a:stretch>
              </a:blipFill>
            </p:spPr>
            <p:txBody>
              <a:bodyPr/>
              <a:lstStyle/>
              <a:p>
                <a:r>
                  <a:rPr lang="en-US">
                    <a:noFill/>
                  </a:rPr>
                  <a:t> </a:t>
                </a:r>
              </a:p>
            </p:txBody>
          </p:sp>
        </mc:Fallback>
      </mc:AlternateContent>
      <p:sp>
        <p:nvSpPr>
          <p:cNvPr id="8" name="Curved Up Arrow 7"/>
          <p:cNvSpPr/>
          <p:nvPr/>
        </p:nvSpPr>
        <p:spPr>
          <a:xfrm rot="5400000">
            <a:off x="1433235" y="4078061"/>
            <a:ext cx="505304" cy="342900"/>
          </a:xfrm>
          <a:prstGeom prst="curvedUp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00"/>
              </a:solidFill>
            </a:endParaRPr>
          </a:p>
        </p:txBody>
      </p:sp>
      <p:sp>
        <p:nvSpPr>
          <p:cNvPr id="44" name="TextBox 2"/>
          <p:cNvSpPr txBox="1">
            <a:spLocks noChangeArrowheads="1"/>
          </p:cNvSpPr>
          <p:nvPr/>
        </p:nvSpPr>
        <p:spPr bwMode="auto">
          <a:xfrm>
            <a:off x="381000" y="3810000"/>
            <a:ext cx="115329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algn="r" eaLnBrk="1" hangingPunct="1"/>
            <a:r>
              <a:rPr lang="en-US" sz="1600" b="1" dirty="0" smtClean="0">
                <a:latin typeface="Franklin Gothic Medium Cond" pitchFamily="34" charset="0"/>
              </a:rPr>
              <a:t>Noise behaves just like signal. </a:t>
            </a:r>
            <a:endParaRPr lang="en-US" sz="1600" b="1" dirty="0">
              <a:latin typeface="Symbol" pitchFamily="18" charset="2"/>
            </a:endParaRPr>
          </a:p>
        </p:txBody>
      </p:sp>
      <p:sp>
        <p:nvSpPr>
          <p:cNvPr id="11" name="Freeform 10"/>
          <p:cNvSpPr/>
          <p:nvPr/>
        </p:nvSpPr>
        <p:spPr>
          <a:xfrm>
            <a:off x="3888259" y="2108886"/>
            <a:ext cx="864973" cy="1070919"/>
          </a:xfrm>
          <a:custGeom>
            <a:avLst/>
            <a:gdLst>
              <a:gd name="connsiteX0" fmla="*/ 543698 w 864973"/>
              <a:gd name="connsiteY0" fmla="*/ 1029730 h 1070919"/>
              <a:gd name="connsiteX1" fmla="*/ 411892 w 864973"/>
              <a:gd name="connsiteY1" fmla="*/ 1013255 h 1070919"/>
              <a:gd name="connsiteX2" fmla="*/ 378941 w 864973"/>
              <a:gd name="connsiteY2" fmla="*/ 996779 h 1070919"/>
              <a:gd name="connsiteX3" fmla="*/ 354227 w 864973"/>
              <a:gd name="connsiteY3" fmla="*/ 988541 h 1070919"/>
              <a:gd name="connsiteX4" fmla="*/ 304800 w 864973"/>
              <a:gd name="connsiteY4" fmla="*/ 947352 h 1070919"/>
              <a:gd name="connsiteX5" fmla="*/ 288325 w 864973"/>
              <a:gd name="connsiteY5" fmla="*/ 922638 h 1070919"/>
              <a:gd name="connsiteX6" fmla="*/ 222422 w 864973"/>
              <a:gd name="connsiteY6" fmla="*/ 848498 h 1070919"/>
              <a:gd name="connsiteX7" fmla="*/ 205946 w 864973"/>
              <a:gd name="connsiteY7" fmla="*/ 799071 h 1070919"/>
              <a:gd name="connsiteX8" fmla="*/ 181233 w 864973"/>
              <a:gd name="connsiteY8" fmla="*/ 675503 h 1070919"/>
              <a:gd name="connsiteX9" fmla="*/ 164757 w 864973"/>
              <a:gd name="connsiteY9" fmla="*/ 634314 h 1070919"/>
              <a:gd name="connsiteX10" fmla="*/ 140044 w 864973"/>
              <a:gd name="connsiteY10" fmla="*/ 609600 h 1070919"/>
              <a:gd name="connsiteX11" fmla="*/ 123568 w 864973"/>
              <a:gd name="connsiteY11" fmla="*/ 576649 h 1070919"/>
              <a:gd name="connsiteX12" fmla="*/ 98855 w 864973"/>
              <a:gd name="connsiteY12" fmla="*/ 551936 h 1070919"/>
              <a:gd name="connsiteX13" fmla="*/ 65903 w 864973"/>
              <a:gd name="connsiteY13" fmla="*/ 502509 h 1070919"/>
              <a:gd name="connsiteX14" fmla="*/ 49427 w 864973"/>
              <a:gd name="connsiteY14" fmla="*/ 477795 h 1070919"/>
              <a:gd name="connsiteX15" fmla="*/ 16476 w 864973"/>
              <a:gd name="connsiteY15" fmla="*/ 378941 h 1070919"/>
              <a:gd name="connsiteX16" fmla="*/ 8238 w 864973"/>
              <a:gd name="connsiteY16" fmla="*/ 354228 h 1070919"/>
              <a:gd name="connsiteX17" fmla="*/ 0 w 864973"/>
              <a:gd name="connsiteY17" fmla="*/ 329514 h 1070919"/>
              <a:gd name="connsiteX18" fmla="*/ 8238 w 864973"/>
              <a:gd name="connsiteY18" fmla="*/ 140044 h 1070919"/>
              <a:gd name="connsiteX19" fmla="*/ 49427 w 864973"/>
              <a:gd name="connsiteY19" fmla="*/ 65903 h 1070919"/>
              <a:gd name="connsiteX20" fmla="*/ 98855 w 864973"/>
              <a:gd name="connsiteY20" fmla="*/ 49428 h 1070919"/>
              <a:gd name="connsiteX21" fmla="*/ 156519 w 864973"/>
              <a:gd name="connsiteY21" fmla="*/ 32952 h 1070919"/>
              <a:gd name="connsiteX22" fmla="*/ 205946 w 864973"/>
              <a:gd name="connsiteY22" fmla="*/ 24714 h 1070919"/>
              <a:gd name="connsiteX23" fmla="*/ 296563 w 864973"/>
              <a:gd name="connsiteY23" fmla="*/ 8238 h 1070919"/>
              <a:gd name="connsiteX24" fmla="*/ 370703 w 864973"/>
              <a:gd name="connsiteY24" fmla="*/ 0 h 1070919"/>
              <a:gd name="connsiteX25" fmla="*/ 609600 w 864973"/>
              <a:gd name="connsiteY25" fmla="*/ 8238 h 1070919"/>
              <a:gd name="connsiteX26" fmla="*/ 691979 w 864973"/>
              <a:gd name="connsiteY26" fmla="*/ 41190 h 1070919"/>
              <a:gd name="connsiteX27" fmla="*/ 741406 w 864973"/>
              <a:gd name="connsiteY27" fmla="*/ 74141 h 1070919"/>
              <a:gd name="connsiteX28" fmla="*/ 799071 w 864973"/>
              <a:gd name="connsiteY28" fmla="*/ 107092 h 1070919"/>
              <a:gd name="connsiteX29" fmla="*/ 815546 w 864973"/>
              <a:gd name="connsiteY29" fmla="*/ 131806 h 1070919"/>
              <a:gd name="connsiteX30" fmla="*/ 840260 w 864973"/>
              <a:gd name="connsiteY30" fmla="*/ 148282 h 1070919"/>
              <a:gd name="connsiteX31" fmla="*/ 864973 w 864973"/>
              <a:gd name="connsiteY31" fmla="*/ 230660 h 1070919"/>
              <a:gd name="connsiteX32" fmla="*/ 856736 w 864973"/>
              <a:gd name="connsiteY32" fmla="*/ 486033 h 1070919"/>
              <a:gd name="connsiteX33" fmla="*/ 848498 w 864973"/>
              <a:gd name="connsiteY33" fmla="*/ 510746 h 1070919"/>
              <a:gd name="connsiteX34" fmla="*/ 815546 w 864973"/>
              <a:gd name="connsiteY34" fmla="*/ 560173 h 1070919"/>
              <a:gd name="connsiteX35" fmla="*/ 790833 w 864973"/>
              <a:gd name="connsiteY35" fmla="*/ 609600 h 1070919"/>
              <a:gd name="connsiteX36" fmla="*/ 766119 w 864973"/>
              <a:gd name="connsiteY36" fmla="*/ 659028 h 1070919"/>
              <a:gd name="connsiteX37" fmla="*/ 749644 w 864973"/>
              <a:gd name="connsiteY37" fmla="*/ 716692 h 1070919"/>
              <a:gd name="connsiteX38" fmla="*/ 741406 w 864973"/>
              <a:gd name="connsiteY38" fmla="*/ 897925 h 1070919"/>
              <a:gd name="connsiteX39" fmla="*/ 724930 w 864973"/>
              <a:gd name="connsiteY39" fmla="*/ 963828 h 1070919"/>
              <a:gd name="connsiteX40" fmla="*/ 716692 w 864973"/>
              <a:gd name="connsiteY40" fmla="*/ 988541 h 1070919"/>
              <a:gd name="connsiteX41" fmla="*/ 700217 w 864973"/>
              <a:gd name="connsiteY41" fmla="*/ 1013255 h 1070919"/>
              <a:gd name="connsiteX42" fmla="*/ 675503 w 864973"/>
              <a:gd name="connsiteY42" fmla="*/ 1029730 h 1070919"/>
              <a:gd name="connsiteX43" fmla="*/ 659027 w 864973"/>
              <a:gd name="connsiteY43" fmla="*/ 1054444 h 1070919"/>
              <a:gd name="connsiteX44" fmla="*/ 609600 w 864973"/>
              <a:gd name="connsiteY44" fmla="*/ 1070919 h 1070919"/>
              <a:gd name="connsiteX45" fmla="*/ 527222 w 864973"/>
              <a:gd name="connsiteY45" fmla="*/ 1054444 h 1070919"/>
              <a:gd name="connsiteX46" fmla="*/ 543698 w 864973"/>
              <a:gd name="connsiteY46" fmla="*/ 1029730 h 1070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864973" h="1070919">
                <a:moveTo>
                  <a:pt x="543698" y="1029730"/>
                </a:moveTo>
                <a:cubicBezTo>
                  <a:pt x="524476" y="1022865"/>
                  <a:pt x="455309" y="1021938"/>
                  <a:pt x="411892" y="1013255"/>
                </a:cubicBezTo>
                <a:cubicBezTo>
                  <a:pt x="399850" y="1010847"/>
                  <a:pt x="390228" y="1001616"/>
                  <a:pt x="378941" y="996779"/>
                </a:cubicBezTo>
                <a:cubicBezTo>
                  <a:pt x="370960" y="993358"/>
                  <a:pt x="362465" y="991287"/>
                  <a:pt x="354227" y="988541"/>
                </a:cubicBezTo>
                <a:cubicBezTo>
                  <a:pt x="329930" y="972343"/>
                  <a:pt x="324619" y="971134"/>
                  <a:pt x="304800" y="947352"/>
                </a:cubicBezTo>
                <a:cubicBezTo>
                  <a:pt x="298462" y="939746"/>
                  <a:pt x="294903" y="930038"/>
                  <a:pt x="288325" y="922638"/>
                </a:cubicBezTo>
                <a:cubicBezTo>
                  <a:pt x="213081" y="837987"/>
                  <a:pt x="259818" y="904590"/>
                  <a:pt x="222422" y="848498"/>
                </a:cubicBezTo>
                <a:cubicBezTo>
                  <a:pt x="216930" y="832022"/>
                  <a:pt x="208801" y="816202"/>
                  <a:pt x="205946" y="799071"/>
                </a:cubicBezTo>
                <a:cubicBezTo>
                  <a:pt x="195277" y="735053"/>
                  <a:pt x="198155" y="720627"/>
                  <a:pt x="181233" y="675503"/>
                </a:cubicBezTo>
                <a:cubicBezTo>
                  <a:pt x="176041" y="661657"/>
                  <a:pt x="172594" y="646854"/>
                  <a:pt x="164757" y="634314"/>
                </a:cubicBezTo>
                <a:cubicBezTo>
                  <a:pt x="158583" y="624435"/>
                  <a:pt x="146815" y="619080"/>
                  <a:pt x="140044" y="609600"/>
                </a:cubicBezTo>
                <a:cubicBezTo>
                  <a:pt x="132906" y="599607"/>
                  <a:pt x="130706" y="586642"/>
                  <a:pt x="123568" y="576649"/>
                </a:cubicBezTo>
                <a:cubicBezTo>
                  <a:pt x="116797" y="567169"/>
                  <a:pt x="106007" y="561132"/>
                  <a:pt x="98855" y="551936"/>
                </a:cubicBezTo>
                <a:cubicBezTo>
                  <a:pt x="86698" y="536306"/>
                  <a:pt x="76887" y="518985"/>
                  <a:pt x="65903" y="502509"/>
                </a:cubicBezTo>
                <a:lnTo>
                  <a:pt x="49427" y="477795"/>
                </a:lnTo>
                <a:lnTo>
                  <a:pt x="16476" y="378941"/>
                </a:lnTo>
                <a:lnTo>
                  <a:pt x="8238" y="354228"/>
                </a:lnTo>
                <a:lnTo>
                  <a:pt x="0" y="329514"/>
                </a:lnTo>
                <a:cubicBezTo>
                  <a:pt x="2746" y="266357"/>
                  <a:pt x="1733" y="202925"/>
                  <a:pt x="8238" y="140044"/>
                </a:cubicBezTo>
                <a:cubicBezTo>
                  <a:pt x="10956" y="113766"/>
                  <a:pt x="24134" y="79954"/>
                  <a:pt x="49427" y="65903"/>
                </a:cubicBezTo>
                <a:cubicBezTo>
                  <a:pt x="64609" y="57469"/>
                  <a:pt x="82379" y="54920"/>
                  <a:pt x="98855" y="49428"/>
                </a:cubicBezTo>
                <a:cubicBezTo>
                  <a:pt x="122413" y="41576"/>
                  <a:pt x="130654" y="38125"/>
                  <a:pt x="156519" y="32952"/>
                </a:cubicBezTo>
                <a:cubicBezTo>
                  <a:pt x="172898" y="29676"/>
                  <a:pt x="189512" y="27702"/>
                  <a:pt x="205946" y="24714"/>
                </a:cubicBezTo>
                <a:cubicBezTo>
                  <a:pt x="248654" y="16949"/>
                  <a:pt x="251052" y="14306"/>
                  <a:pt x="296563" y="8238"/>
                </a:cubicBezTo>
                <a:cubicBezTo>
                  <a:pt x="321210" y="4952"/>
                  <a:pt x="345990" y="2746"/>
                  <a:pt x="370703" y="0"/>
                </a:cubicBezTo>
                <a:cubicBezTo>
                  <a:pt x="450335" y="2746"/>
                  <a:pt x="530211" y="1433"/>
                  <a:pt x="609600" y="8238"/>
                </a:cubicBezTo>
                <a:cubicBezTo>
                  <a:pt x="627937" y="9810"/>
                  <a:pt x="673716" y="30232"/>
                  <a:pt x="691979" y="41190"/>
                </a:cubicBezTo>
                <a:cubicBezTo>
                  <a:pt x="708958" y="51378"/>
                  <a:pt x="723695" y="65285"/>
                  <a:pt x="741406" y="74141"/>
                </a:cubicBezTo>
                <a:cubicBezTo>
                  <a:pt x="783212" y="95045"/>
                  <a:pt x="764139" y="83805"/>
                  <a:pt x="799071" y="107092"/>
                </a:cubicBezTo>
                <a:cubicBezTo>
                  <a:pt x="804563" y="115330"/>
                  <a:pt x="808545" y="124805"/>
                  <a:pt x="815546" y="131806"/>
                </a:cubicBezTo>
                <a:cubicBezTo>
                  <a:pt x="822547" y="138807"/>
                  <a:pt x="835013" y="139886"/>
                  <a:pt x="840260" y="148282"/>
                </a:cubicBezTo>
                <a:cubicBezTo>
                  <a:pt x="848619" y="161656"/>
                  <a:pt x="860150" y="211366"/>
                  <a:pt x="864973" y="230660"/>
                </a:cubicBezTo>
                <a:cubicBezTo>
                  <a:pt x="862227" y="315784"/>
                  <a:pt x="861737" y="401011"/>
                  <a:pt x="856736" y="486033"/>
                </a:cubicBezTo>
                <a:cubicBezTo>
                  <a:pt x="856226" y="494701"/>
                  <a:pt x="852715" y="503155"/>
                  <a:pt x="848498" y="510746"/>
                </a:cubicBezTo>
                <a:cubicBezTo>
                  <a:pt x="838881" y="528055"/>
                  <a:pt x="815546" y="560173"/>
                  <a:pt x="815546" y="560173"/>
                </a:cubicBezTo>
                <a:cubicBezTo>
                  <a:pt x="794844" y="622286"/>
                  <a:pt x="822768" y="545730"/>
                  <a:pt x="790833" y="609600"/>
                </a:cubicBezTo>
                <a:cubicBezTo>
                  <a:pt x="756723" y="677818"/>
                  <a:pt x="813340" y="588196"/>
                  <a:pt x="766119" y="659028"/>
                </a:cubicBezTo>
                <a:cubicBezTo>
                  <a:pt x="761442" y="673059"/>
                  <a:pt x="750678" y="703249"/>
                  <a:pt x="749644" y="716692"/>
                </a:cubicBezTo>
                <a:cubicBezTo>
                  <a:pt x="745006" y="776987"/>
                  <a:pt x="747423" y="837752"/>
                  <a:pt x="741406" y="897925"/>
                </a:cubicBezTo>
                <a:cubicBezTo>
                  <a:pt x="739153" y="920456"/>
                  <a:pt x="732091" y="942346"/>
                  <a:pt x="724930" y="963828"/>
                </a:cubicBezTo>
                <a:cubicBezTo>
                  <a:pt x="722184" y="972066"/>
                  <a:pt x="720575" y="980774"/>
                  <a:pt x="716692" y="988541"/>
                </a:cubicBezTo>
                <a:cubicBezTo>
                  <a:pt x="712264" y="997396"/>
                  <a:pt x="707218" y="1006254"/>
                  <a:pt x="700217" y="1013255"/>
                </a:cubicBezTo>
                <a:cubicBezTo>
                  <a:pt x="693216" y="1020256"/>
                  <a:pt x="683741" y="1024238"/>
                  <a:pt x="675503" y="1029730"/>
                </a:cubicBezTo>
                <a:cubicBezTo>
                  <a:pt x="670011" y="1037968"/>
                  <a:pt x="667423" y="1049197"/>
                  <a:pt x="659027" y="1054444"/>
                </a:cubicBezTo>
                <a:cubicBezTo>
                  <a:pt x="644300" y="1063648"/>
                  <a:pt x="609600" y="1070919"/>
                  <a:pt x="609600" y="1070919"/>
                </a:cubicBezTo>
                <a:cubicBezTo>
                  <a:pt x="588348" y="1067883"/>
                  <a:pt x="550227" y="1065947"/>
                  <a:pt x="527222" y="1054444"/>
                </a:cubicBezTo>
                <a:cubicBezTo>
                  <a:pt x="518367" y="1050016"/>
                  <a:pt x="562920" y="1036595"/>
                  <a:pt x="543698" y="1029730"/>
                </a:cubicBezTo>
                <a:close/>
              </a:path>
            </a:pathLst>
          </a:cu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2"/>
          <p:cNvSpPr txBox="1">
            <a:spLocks noChangeArrowheads="1"/>
          </p:cNvSpPr>
          <p:nvPr/>
        </p:nvSpPr>
        <p:spPr bwMode="auto">
          <a:xfrm>
            <a:off x="1295400" y="4763869"/>
            <a:ext cx="70866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FF0000"/>
                </a:solidFill>
                <a:latin typeface="Franklin Gothic Medium Cond" pitchFamily="34" charset="0"/>
              </a:rPr>
              <a:t>But, the resistors in the attenuator will generate the exactly same amount of noise power lost in the attenuator. In overall there is no noise power loss in the network </a:t>
            </a:r>
            <a:r>
              <a:rPr lang="en-US" b="1" dirty="0" smtClean="0">
                <a:solidFill>
                  <a:srgbClr val="000000"/>
                </a:solidFill>
                <a:latin typeface="Franklin Gothic Medium Cond" pitchFamily="34" charset="0"/>
              </a:rPr>
              <a:t>(Proof of this is HW). </a:t>
            </a:r>
            <a:endParaRPr lang="en-US" b="1"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39" name="TextBox 38"/>
              <p:cNvSpPr txBox="1"/>
              <p:nvPr/>
            </p:nvSpPr>
            <p:spPr>
              <a:xfrm>
                <a:off x="1828800" y="5676551"/>
                <a:ext cx="4038600" cy="576376"/>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1400" b="1" i="1" smtClean="0">
                              <a:solidFill>
                                <a:srgbClr val="FF0000"/>
                              </a:solidFill>
                              <a:latin typeface="Cambria Math"/>
                              <a:ea typeface="Cambria Math"/>
                            </a:rPr>
                          </m:ctrlPr>
                        </m:sSubPr>
                        <m:e>
                          <m:r>
                            <a:rPr lang="en-US" sz="1400" b="1" i="0">
                              <a:solidFill>
                                <a:srgbClr val="FF0000"/>
                              </a:solidFill>
                              <a:latin typeface="Cambria Math"/>
                              <a:ea typeface="Cambria Math"/>
                            </a:rPr>
                            <m:t>𝐍</m:t>
                          </m:r>
                        </m:e>
                        <m:sub>
                          <m:r>
                            <a:rPr lang="en-US" sz="1400" b="1" i="0">
                              <a:solidFill>
                                <a:srgbClr val="FF0000"/>
                              </a:solidFill>
                              <a:latin typeface="Cambria Math"/>
                              <a:ea typeface="Cambria Math"/>
                            </a:rPr>
                            <m:t>𝐨𝐮𝐭</m:t>
                          </m:r>
                          <m:r>
                            <a:rPr lang="en-US" sz="1400" b="1" i="0" smtClean="0">
                              <a:solidFill>
                                <a:srgbClr val="FF0000"/>
                              </a:solidFill>
                              <a:latin typeface="Cambria Math"/>
                              <a:ea typeface="Cambria Math"/>
                            </a:rPr>
                            <m:t>, </m:t>
                          </m:r>
                          <m:r>
                            <a:rPr lang="en-US" sz="1400" b="1" i="0" smtClean="0">
                              <a:solidFill>
                                <a:srgbClr val="FF0000"/>
                              </a:solidFill>
                              <a:latin typeface="Cambria Math"/>
                              <a:ea typeface="Cambria Math"/>
                            </a:rPr>
                            <m:t>𝐝𝐮𝐞</m:t>
                          </m:r>
                          <m:r>
                            <a:rPr lang="en-US" sz="1400" b="1" i="0" smtClean="0">
                              <a:solidFill>
                                <a:srgbClr val="FF0000"/>
                              </a:solidFill>
                              <a:latin typeface="Cambria Math"/>
                              <a:ea typeface="Cambria Math"/>
                            </a:rPr>
                            <m:t> </m:t>
                          </m:r>
                          <m:r>
                            <a:rPr lang="en-US" sz="1400" b="1" i="0" smtClean="0">
                              <a:solidFill>
                                <a:srgbClr val="FF0000"/>
                              </a:solidFill>
                              <a:latin typeface="Cambria Math"/>
                              <a:ea typeface="Cambria Math"/>
                            </a:rPr>
                            <m:t>𝐭𝐨</m:t>
                          </m:r>
                          <m:r>
                            <a:rPr lang="en-US" sz="1400" b="1" i="0" smtClean="0">
                              <a:solidFill>
                                <a:srgbClr val="FF0000"/>
                              </a:solidFill>
                              <a:latin typeface="Cambria Math"/>
                              <a:ea typeface="Cambria Math"/>
                            </a:rPr>
                            <m:t> </m:t>
                          </m:r>
                          <m:r>
                            <a:rPr lang="en-US" sz="1400" b="1" i="0" smtClean="0">
                              <a:solidFill>
                                <a:srgbClr val="FF0000"/>
                              </a:solidFill>
                              <a:latin typeface="Cambria Math"/>
                              <a:ea typeface="Cambria Math"/>
                            </a:rPr>
                            <m:t>𝐀𝐭𝐭𝐞𝐧𝐮𝐚𝐭𝐨𝐫</m:t>
                          </m:r>
                        </m:sub>
                      </m:sSub>
                      <m:r>
                        <a:rPr lang="en-US" sz="1400" b="1" i="0">
                          <a:solidFill>
                            <a:srgbClr val="FF0000"/>
                          </a:solidFill>
                          <a:latin typeface="Cambria Math"/>
                          <a:ea typeface="Cambria Math"/>
                        </a:rPr>
                        <m:t>=</m:t>
                      </m:r>
                      <m:d>
                        <m:dPr>
                          <m:ctrlPr>
                            <a:rPr lang="en-US" sz="1400" b="1" i="1" smtClean="0">
                              <a:solidFill>
                                <a:srgbClr val="FF0000"/>
                              </a:solidFill>
                              <a:latin typeface="Cambria Math"/>
                              <a:ea typeface="Cambria Math"/>
                            </a:rPr>
                          </m:ctrlPr>
                        </m:dPr>
                        <m:e>
                          <m:r>
                            <a:rPr lang="en-US" sz="1400" b="1" i="1" smtClean="0">
                              <a:solidFill>
                                <a:srgbClr val="FF0000"/>
                              </a:solidFill>
                              <a:latin typeface="Cambria Math"/>
                              <a:ea typeface="Cambria Math"/>
                            </a:rPr>
                            <m:t>𝟏</m:t>
                          </m:r>
                          <m:r>
                            <a:rPr lang="en-US" sz="1400" b="1" i="1" smtClean="0">
                              <a:solidFill>
                                <a:srgbClr val="FF0000"/>
                              </a:solidFill>
                              <a:latin typeface="Cambria Math"/>
                              <a:ea typeface="Cambria Math"/>
                            </a:rPr>
                            <m:t>−</m:t>
                          </m:r>
                          <m:f>
                            <m:fPr>
                              <m:ctrlPr>
                                <a:rPr lang="en-US" sz="1400" b="1" i="1">
                                  <a:solidFill>
                                    <a:srgbClr val="FF0000"/>
                                  </a:solidFill>
                                  <a:latin typeface="Cambria Math"/>
                                  <a:ea typeface="Cambria Math"/>
                                </a:rPr>
                              </m:ctrlPr>
                            </m:fPr>
                            <m:num>
                              <m:r>
                                <a:rPr lang="en-US" sz="1400" b="1">
                                  <a:solidFill>
                                    <a:srgbClr val="FF0000"/>
                                  </a:solidFill>
                                  <a:latin typeface="Cambria Math"/>
                                  <a:ea typeface="Cambria Math"/>
                                </a:rPr>
                                <m:t>𝟏</m:t>
                              </m:r>
                            </m:num>
                            <m:den>
                              <m:r>
                                <a:rPr lang="en-US" sz="1400" b="1">
                                  <a:solidFill>
                                    <a:srgbClr val="FF0000"/>
                                  </a:solidFill>
                                  <a:latin typeface="Cambria Math"/>
                                  <a:ea typeface="Cambria Math"/>
                                </a:rPr>
                                <m:t>𝐋</m:t>
                              </m:r>
                            </m:den>
                          </m:f>
                        </m:e>
                      </m:d>
                      <m:r>
                        <a:rPr lang="en-US" sz="1400" b="1">
                          <a:solidFill>
                            <a:srgbClr val="FF0000"/>
                          </a:solidFill>
                          <a:latin typeface="Cambria Math"/>
                          <a:ea typeface="Cambria Math"/>
                        </a:rPr>
                        <m:t>𝐤𝐓</m:t>
                      </m:r>
                      <m:r>
                        <a:rPr lang="en-US" sz="1400" b="1">
                          <a:solidFill>
                            <a:srgbClr val="FF0000"/>
                          </a:solidFill>
                          <a:latin typeface="Cambria Math"/>
                          <a:ea typeface="Cambria Math"/>
                        </a:rPr>
                        <m:t>∆</m:t>
                      </m:r>
                      <m:r>
                        <a:rPr lang="en-US" sz="1400" b="1">
                          <a:solidFill>
                            <a:srgbClr val="FF0000"/>
                          </a:solidFill>
                          <a:latin typeface="Cambria Math"/>
                          <a:ea typeface="Cambria Math"/>
                        </a:rPr>
                        <m:t>𝐟</m:t>
                      </m:r>
                    </m:oMath>
                  </m:oMathPara>
                </a14:m>
                <a:endParaRPr lang="en-US" sz="1400" b="1" dirty="0">
                  <a:solidFill>
                    <a:srgbClr val="FF0000"/>
                  </a:solidFill>
                  <a:latin typeface="Franklin Gothic Medium Cond"/>
                </a:endParaRPr>
              </a:p>
            </p:txBody>
          </p:sp>
        </mc:Choice>
        <mc:Fallback xmlns="">
          <p:sp>
            <p:nvSpPr>
              <p:cNvPr id="39" name="TextBox 38"/>
              <p:cNvSpPr txBox="1">
                <a:spLocks noRot="1" noChangeAspect="1" noMove="1" noResize="1" noEditPoints="1" noAdjustHandles="1" noChangeArrowheads="1" noChangeShapeType="1" noTextEdit="1"/>
              </p:cNvSpPr>
              <p:nvPr/>
            </p:nvSpPr>
            <p:spPr>
              <a:xfrm>
                <a:off x="1828800" y="5676551"/>
                <a:ext cx="4038600" cy="576376"/>
              </a:xfrm>
              <a:prstGeom prst="rect">
                <a:avLst/>
              </a:prstGeom>
              <a:blipFill rotWithShape="1">
                <a:blip r:embed="rId7"/>
                <a:stretch>
                  <a:fillRect/>
                </a:stretch>
              </a:blipFill>
            </p:spPr>
            <p:txBody>
              <a:bodyPr/>
              <a:lstStyle/>
              <a:p>
                <a:r>
                  <a:rPr lang="en-US">
                    <a:noFill/>
                  </a:rPr>
                  <a:t> </a:t>
                </a:r>
              </a:p>
            </p:txBody>
          </p:sp>
        </mc:Fallback>
      </mc:AlternateContent>
      <p:sp>
        <p:nvSpPr>
          <p:cNvPr id="12" name="Freeform 11"/>
          <p:cNvSpPr/>
          <p:nvPr/>
        </p:nvSpPr>
        <p:spPr>
          <a:xfrm>
            <a:off x="4530811" y="3196281"/>
            <a:ext cx="2117124" cy="1614616"/>
          </a:xfrm>
          <a:custGeom>
            <a:avLst/>
            <a:gdLst>
              <a:gd name="connsiteX0" fmla="*/ 0 w 2117124"/>
              <a:gd name="connsiteY0" fmla="*/ 0 h 1614616"/>
              <a:gd name="connsiteX1" fmla="*/ 32951 w 2117124"/>
              <a:gd name="connsiteY1" fmla="*/ 41189 h 1614616"/>
              <a:gd name="connsiteX2" fmla="*/ 49427 w 2117124"/>
              <a:gd name="connsiteY2" fmla="*/ 65903 h 1614616"/>
              <a:gd name="connsiteX3" fmla="*/ 74140 w 2117124"/>
              <a:gd name="connsiteY3" fmla="*/ 90616 h 1614616"/>
              <a:gd name="connsiteX4" fmla="*/ 107092 w 2117124"/>
              <a:gd name="connsiteY4" fmla="*/ 131805 h 1614616"/>
              <a:gd name="connsiteX5" fmla="*/ 140043 w 2117124"/>
              <a:gd name="connsiteY5" fmla="*/ 181233 h 1614616"/>
              <a:gd name="connsiteX6" fmla="*/ 156519 w 2117124"/>
              <a:gd name="connsiteY6" fmla="*/ 205946 h 1614616"/>
              <a:gd name="connsiteX7" fmla="*/ 189470 w 2117124"/>
              <a:gd name="connsiteY7" fmla="*/ 222422 h 1614616"/>
              <a:gd name="connsiteX8" fmla="*/ 214184 w 2117124"/>
              <a:gd name="connsiteY8" fmla="*/ 255373 h 1614616"/>
              <a:gd name="connsiteX9" fmla="*/ 238897 w 2117124"/>
              <a:gd name="connsiteY9" fmla="*/ 263611 h 1614616"/>
              <a:gd name="connsiteX10" fmla="*/ 296562 w 2117124"/>
              <a:gd name="connsiteY10" fmla="*/ 296562 h 1614616"/>
              <a:gd name="connsiteX11" fmla="*/ 329513 w 2117124"/>
              <a:gd name="connsiteY11" fmla="*/ 304800 h 1614616"/>
              <a:gd name="connsiteX12" fmla="*/ 411892 w 2117124"/>
              <a:gd name="connsiteY12" fmla="*/ 337751 h 1614616"/>
              <a:gd name="connsiteX13" fmla="*/ 527221 w 2117124"/>
              <a:gd name="connsiteY13" fmla="*/ 354227 h 1614616"/>
              <a:gd name="connsiteX14" fmla="*/ 617838 w 2117124"/>
              <a:gd name="connsiteY14" fmla="*/ 370703 h 1614616"/>
              <a:gd name="connsiteX15" fmla="*/ 733167 w 2117124"/>
              <a:gd name="connsiteY15" fmla="*/ 378941 h 1614616"/>
              <a:gd name="connsiteX16" fmla="*/ 1112108 w 2117124"/>
              <a:gd name="connsiteY16" fmla="*/ 370703 h 1614616"/>
              <a:gd name="connsiteX17" fmla="*/ 1581665 w 2117124"/>
              <a:gd name="connsiteY17" fmla="*/ 387178 h 1614616"/>
              <a:gd name="connsiteX18" fmla="*/ 1672281 w 2117124"/>
              <a:gd name="connsiteY18" fmla="*/ 420130 h 1614616"/>
              <a:gd name="connsiteX19" fmla="*/ 1696994 w 2117124"/>
              <a:gd name="connsiteY19" fmla="*/ 428368 h 1614616"/>
              <a:gd name="connsiteX20" fmla="*/ 1738184 w 2117124"/>
              <a:gd name="connsiteY20" fmla="*/ 444843 h 1614616"/>
              <a:gd name="connsiteX21" fmla="*/ 1853513 w 2117124"/>
              <a:gd name="connsiteY21" fmla="*/ 494270 h 1614616"/>
              <a:gd name="connsiteX22" fmla="*/ 1886465 w 2117124"/>
              <a:gd name="connsiteY22" fmla="*/ 510746 h 1614616"/>
              <a:gd name="connsiteX23" fmla="*/ 1911178 w 2117124"/>
              <a:gd name="connsiteY23" fmla="*/ 527222 h 1614616"/>
              <a:gd name="connsiteX24" fmla="*/ 1935892 w 2117124"/>
              <a:gd name="connsiteY24" fmla="*/ 551935 h 1614616"/>
              <a:gd name="connsiteX25" fmla="*/ 1968843 w 2117124"/>
              <a:gd name="connsiteY25" fmla="*/ 568411 h 1614616"/>
              <a:gd name="connsiteX26" fmla="*/ 1985319 w 2117124"/>
              <a:gd name="connsiteY26" fmla="*/ 593124 h 1614616"/>
              <a:gd name="connsiteX27" fmla="*/ 2067697 w 2117124"/>
              <a:gd name="connsiteY27" fmla="*/ 683741 h 1614616"/>
              <a:gd name="connsiteX28" fmla="*/ 2100648 w 2117124"/>
              <a:gd name="connsiteY28" fmla="*/ 766119 h 1614616"/>
              <a:gd name="connsiteX29" fmla="*/ 2117124 w 2117124"/>
              <a:gd name="connsiteY29" fmla="*/ 832022 h 1614616"/>
              <a:gd name="connsiteX30" fmla="*/ 2108886 w 2117124"/>
              <a:gd name="connsiteY30" fmla="*/ 1021492 h 1614616"/>
              <a:gd name="connsiteX31" fmla="*/ 2100648 w 2117124"/>
              <a:gd name="connsiteY31" fmla="*/ 1112108 h 1614616"/>
              <a:gd name="connsiteX32" fmla="*/ 2084173 w 2117124"/>
              <a:gd name="connsiteY32" fmla="*/ 1136822 h 1614616"/>
              <a:gd name="connsiteX33" fmla="*/ 2067697 w 2117124"/>
              <a:gd name="connsiteY33" fmla="*/ 1194487 h 1614616"/>
              <a:gd name="connsiteX34" fmla="*/ 2051221 w 2117124"/>
              <a:gd name="connsiteY34" fmla="*/ 1235676 h 1614616"/>
              <a:gd name="connsiteX35" fmla="*/ 2010032 w 2117124"/>
              <a:gd name="connsiteY35" fmla="*/ 1351005 h 1614616"/>
              <a:gd name="connsiteX36" fmla="*/ 1985319 w 2117124"/>
              <a:gd name="connsiteY36" fmla="*/ 1392195 h 1614616"/>
              <a:gd name="connsiteX37" fmla="*/ 1968843 w 2117124"/>
              <a:gd name="connsiteY37" fmla="*/ 1425146 h 1614616"/>
              <a:gd name="connsiteX38" fmla="*/ 1927654 w 2117124"/>
              <a:gd name="connsiteY38" fmla="*/ 1482811 h 1614616"/>
              <a:gd name="connsiteX39" fmla="*/ 1869989 w 2117124"/>
              <a:gd name="connsiteY39" fmla="*/ 1556951 h 1614616"/>
              <a:gd name="connsiteX40" fmla="*/ 1861751 w 2117124"/>
              <a:gd name="connsiteY40" fmla="*/ 1581665 h 1614616"/>
              <a:gd name="connsiteX41" fmla="*/ 1837038 w 2117124"/>
              <a:gd name="connsiteY41" fmla="*/ 1614616 h 1614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2117124" h="1614616">
                <a:moveTo>
                  <a:pt x="0" y="0"/>
                </a:moveTo>
                <a:cubicBezTo>
                  <a:pt x="10984" y="13730"/>
                  <a:pt x="22402" y="27123"/>
                  <a:pt x="32951" y="41189"/>
                </a:cubicBezTo>
                <a:cubicBezTo>
                  <a:pt x="38891" y="49110"/>
                  <a:pt x="43089" y="58297"/>
                  <a:pt x="49427" y="65903"/>
                </a:cubicBezTo>
                <a:cubicBezTo>
                  <a:pt x="56885" y="74853"/>
                  <a:pt x="65902" y="82378"/>
                  <a:pt x="74140" y="90616"/>
                </a:cubicBezTo>
                <a:cubicBezTo>
                  <a:pt x="92692" y="146273"/>
                  <a:pt x="66962" y="85942"/>
                  <a:pt x="107092" y="131805"/>
                </a:cubicBezTo>
                <a:cubicBezTo>
                  <a:pt x="120131" y="146707"/>
                  <a:pt x="129059" y="164757"/>
                  <a:pt x="140043" y="181233"/>
                </a:cubicBezTo>
                <a:cubicBezTo>
                  <a:pt x="145535" y="189471"/>
                  <a:pt x="147664" y="201518"/>
                  <a:pt x="156519" y="205946"/>
                </a:cubicBezTo>
                <a:lnTo>
                  <a:pt x="189470" y="222422"/>
                </a:lnTo>
                <a:cubicBezTo>
                  <a:pt x="197708" y="233406"/>
                  <a:pt x="203637" y="246583"/>
                  <a:pt x="214184" y="255373"/>
                </a:cubicBezTo>
                <a:cubicBezTo>
                  <a:pt x="220855" y="260932"/>
                  <a:pt x="231130" y="259728"/>
                  <a:pt x="238897" y="263611"/>
                </a:cubicBezTo>
                <a:cubicBezTo>
                  <a:pt x="286696" y="287511"/>
                  <a:pt x="238796" y="274900"/>
                  <a:pt x="296562" y="296562"/>
                </a:cubicBezTo>
                <a:cubicBezTo>
                  <a:pt x="307163" y="300537"/>
                  <a:pt x="318873" y="300931"/>
                  <a:pt x="329513" y="304800"/>
                </a:cubicBezTo>
                <a:cubicBezTo>
                  <a:pt x="341026" y="308987"/>
                  <a:pt x="389816" y="332845"/>
                  <a:pt x="411892" y="337751"/>
                </a:cubicBezTo>
                <a:cubicBezTo>
                  <a:pt x="458573" y="348124"/>
                  <a:pt x="477328" y="345911"/>
                  <a:pt x="527221" y="354227"/>
                </a:cubicBezTo>
                <a:cubicBezTo>
                  <a:pt x="612654" y="368466"/>
                  <a:pt x="491267" y="358648"/>
                  <a:pt x="617838" y="370703"/>
                </a:cubicBezTo>
                <a:cubicBezTo>
                  <a:pt x="656205" y="374357"/>
                  <a:pt x="694724" y="376195"/>
                  <a:pt x="733167" y="378941"/>
                </a:cubicBezTo>
                <a:cubicBezTo>
                  <a:pt x="859481" y="376195"/>
                  <a:pt x="985764" y="370703"/>
                  <a:pt x="1112108" y="370703"/>
                </a:cubicBezTo>
                <a:cubicBezTo>
                  <a:pt x="1483023" y="370703"/>
                  <a:pt x="1396594" y="360742"/>
                  <a:pt x="1581665" y="387178"/>
                </a:cubicBezTo>
                <a:cubicBezTo>
                  <a:pt x="1685500" y="421790"/>
                  <a:pt x="1580585" y="385743"/>
                  <a:pt x="1672281" y="420130"/>
                </a:cubicBezTo>
                <a:cubicBezTo>
                  <a:pt x="1680411" y="423179"/>
                  <a:pt x="1688864" y="425319"/>
                  <a:pt x="1696994" y="428368"/>
                </a:cubicBezTo>
                <a:cubicBezTo>
                  <a:pt x="1710840" y="433560"/>
                  <a:pt x="1724287" y="439790"/>
                  <a:pt x="1738184" y="444843"/>
                </a:cubicBezTo>
                <a:cubicBezTo>
                  <a:pt x="1827064" y="477162"/>
                  <a:pt x="1749234" y="442130"/>
                  <a:pt x="1853513" y="494270"/>
                </a:cubicBezTo>
                <a:cubicBezTo>
                  <a:pt x="1864497" y="499762"/>
                  <a:pt x="1876247" y="503934"/>
                  <a:pt x="1886465" y="510746"/>
                </a:cubicBezTo>
                <a:cubicBezTo>
                  <a:pt x="1894703" y="516238"/>
                  <a:pt x="1903572" y="520884"/>
                  <a:pt x="1911178" y="527222"/>
                </a:cubicBezTo>
                <a:cubicBezTo>
                  <a:pt x="1920128" y="534680"/>
                  <a:pt x="1926412" y="545164"/>
                  <a:pt x="1935892" y="551935"/>
                </a:cubicBezTo>
                <a:cubicBezTo>
                  <a:pt x="1945885" y="559073"/>
                  <a:pt x="1957859" y="562919"/>
                  <a:pt x="1968843" y="568411"/>
                </a:cubicBezTo>
                <a:cubicBezTo>
                  <a:pt x="1974335" y="576649"/>
                  <a:pt x="1978696" y="585765"/>
                  <a:pt x="1985319" y="593124"/>
                </a:cubicBezTo>
                <a:cubicBezTo>
                  <a:pt x="2023709" y="635779"/>
                  <a:pt x="2041313" y="641527"/>
                  <a:pt x="2067697" y="683741"/>
                </a:cubicBezTo>
                <a:cubicBezTo>
                  <a:pt x="2085015" y="711451"/>
                  <a:pt x="2090083" y="734422"/>
                  <a:pt x="2100648" y="766119"/>
                </a:cubicBezTo>
                <a:cubicBezTo>
                  <a:pt x="2113314" y="804119"/>
                  <a:pt x="2107182" y="782314"/>
                  <a:pt x="2117124" y="832022"/>
                </a:cubicBezTo>
                <a:cubicBezTo>
                  <a:pt x="2114378" y="895179"/>
                  <a:pt x="2112598" y="958385"/>
                  <a:pt x="2108886" y="1021492"/>
                </a:cubicBezTo>
                <a:cubicBezTo>
                  <a:pt x="2107105" y="1051770"/>
                  <a:pt x="2107003" y="1082451"/>
                  <a:pt x="2100648" y="1112108"/>
                </a:cubicBezTo>
                <a:cubicBezTo>
                  <a:pt x="2098574" y="1121789"/>
                  <a:pt x="2088601" y="1127967"/>
                  <a:pt x="2084173" y="1136822"/>
                </a:cubicBezTo>
                <a:cubicBezTo>
                  <a:pt x="2076238" y="1152693"/>
                  <a:pt x="2072978" y="1178646"/>
                  <a:pt x="2067697" y="1194487"/>
                </a:cubicBezTo>
                <a:cubicBezTo>
                  <a:pt x="2063021" y="1208515"/>
                  <a:pt x="2055897" y="1221647"/>
                  <a:pt x="2051221" y="1235676"/>
                </a:cubicBezTo>
                <a:cubicBezTo>
                  <a:pt x="2033140" y="1289921"/>
                  <a:pt x="2054169" y="1277441"/>
                  <a:pt x="2010032" y="1351005"/>
                </a:cubicBezTo>
                <a:cubicBezTo>
                  <a:pt x="2001794" y="1364735"/>
                  <a:pt x="1993095" y="1378198"/>
                  <a:pt x="1985319" y="1392195"/>
                </a:cubicBezTo>
                <a:cubicBezTo>
                  <a:pt x="1979355" y="1402930"/>
                  <a:pt x="1974936" y="1414484"/>
                  <a:pt x="1968843" y="1425146"/>
                </a:cubicBezTo>
                <a:cubicBezTo>
                  <a:pt x="1956939" y="1445978"/>
                  <a:pt x="1941407" y="1463164"/>
                  <a:pt x="1927654" y="1482811"/>
                </a:cubicBezTo>
                <a:cubicBezTo>
                  <a:pt x="1881673" y="1548499"/>
                  <a:pt x="1912569" y="1514373"/>
                  <a:pt x="1869989" y="1556951"/>
                </a:cubicBezTo>
                <a:cubicBezTo>
                  <a:pt x="1867243" y="1565189"/>
                  <a:pt x="1865634" y="1573898"/>
                  <a:pt x="1861751" y="1581665"/>
                </a:cubicBezTo>
                <a:cubicBezTo>
                  <a:pt x="1852438" y="1600291"/>
                  <a:pt x="1848621" y="1603032"/>
                  <a:pt x="1837038" y="1614616"/>
                </a:cubicBezTo>
              </a:path>
            </a:pathLst>
          </a:custGeom>
          <a:noFill/>
          <a:ln>
            <a:solidFill>
              <a:srgbClr val="FF0000"/>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74385403"/>
      </p:ext>
    </p:extLst>
  </p:cSld>
  <p:clrMapOvr>
    <a:masterClrMapping/>
  </p:clrMapOvr>
  <p:transition/>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Noise Factor of Passives</a:t>
            </a:r>
            <a:endParaRPr lang="en-US" dirty="0"/>
          </a:p>
        </p:txBody>
      </p:sp>
      <p:sp>
        <p:nvSpPr>
          <p:cNvPr id="4" name="Slide Number Placeholder 3"/>
          <p:cNvSpPr>
            <a:spLocks noGrp="1"/>
          </p:cNvSpPr>
          <p:nvPr>
            <p:ph type="sldNum" sz="quarter" idx="11"/>
          </p:nvPr>
        </p:nvSpPr>
        <p:spPr/>
        <p:txBody>
          <a:bodyPr/>
          <a:lstStyle/>
          <a:p>
            <a:pPr>
              <a:defRPr/>
            </a:pPr>
            <a:fld id="{18299DBC-902B-41D7-A3A4-44EB87A37C73}" type="slidenum">
              <a:rPr lang="en-US" smtClean="0"/>
              <a:pPr>
                <a:defRPr/>
              </a:pPr>
              <a:t>86</a:t>
            </a:fld>
            <a:endParaRPr lang="en-US"/>
          </a:p>
        </p:txBody>
      </p:sp>
      <p:graphicFrame>
        <p:nvGraphicFramePr>
          <p:cNvPr id="5" name="Object 4"/>
          <p:cNvGraphicFramePr>
            <a:graphicFrameLocks noChangeAspect="1"/>
          </p:cNvGraphicFramePr>
          <p:nvPr>
            <p:extLst>
              <p:ext uri="{D42A27DB-BD31-4B8C-83A1-F6EECF244321}">
                <p14:modId xmlns:p14="http://schemas.microsoft.com/office/powerpoint/2010/main" val="3325868443"/>
              </p:ext>
            </p:extLst>
          </p:nvPr>
        </p:nvGraphicFramePr>
        <p:xfrm>
          <a:off x="1981200" y="2513013"/>
          <a:ext cx="4718024" cy="1449387"/>
        </p:xfrm>
        <a:graphic>
          <a:graphicData uri="http://schemas.openxmlformats.org/presentationml/2006/ole">
            <mc:AlternateContent xmlns:mc="http://schemas.openxmlformats.org/markup-compatibility/2006">
              <mc:Choice xmlns:v="urn:schemas-microsoft-com:vml" Requires="v">
                <p:oleObj spid="_x0000_s89120" name="Visio" r:id="rId3" imgW="2491166" imgH="765720" progId="Visio.Drawing.11">
                  <p:embed/>
                </p:oleObj>
              </mc:Choice>
              <mc:Fallback>
                <p:oleObj name="Visio" r:id="rId3" imgW="2491166" imgH="765720" progId="Visio.Drawing.11">
                  <p:embed/>
                  <p:pic>
                    <p:nvPicPr>
                      <p:cNvPr id="0" name=""/>
                      <p:cNvPicPr/>
                      <p:nvPr/>
                    </p:nvPicPr>
                    <p:blipFill>
                      <a:blip r:embed="rId4"/>
                      <a:stretch>
                        <a:fillRect/>
                      </a:stretch>
                    </p:blipFill>
                    <p:spPr>
                      <a:xfrm>
                        <a:off x="1981200" y="2513013"/>
                        <a:ext cx="4718024" cy="1449387"/>
                      </a:xfrm>
                      <a:prstGeom prst="rect">
                        <a:avLst/>
                      </a:prstGeom>
                    </p:spPr>
                  </p:pic>
                </p:oleObj>
              </mc:Fallback>
            </mc:AlternateContent>
          </a:graphicData>
        </a:graphic>
      </p:graphicFrame>
      <p:cxnSp>
        <p:nvCxnSpPr>
          <p:cNvPr id="9" name="Straight Arrow Connector 8"/>
          <p:cNvCxnSpPr/>
          <p:nvPr/>
        </p:nvCxnSpPr>
        <p:spPr>
          <a:xfrm flipH="1">
            <a:off x="3352800" y="2208213"/>
            <a:ext cx="685800" cy="30480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4038600" y="2208213"/>
            <a:ext cx="1219200" cy="30480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12" name="TextBox 2"/>
          <p:cNvSpPr txBox="1">
            <a:spLocks noChangeArrowheads="1"/>
          </p:cNvSpPr>
          <p:nvPr/>
        </p:nvSpPr>
        <p:spPr bwMode="auto">
          <a:xfrm>
            <a:off x="3177746" y="1905000"/>
            <a:ext cx="253725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smtClean="0">
                <a:solidFill>
                  <a:srgbClr val="0000FF"/>
                </a:solidFill>
                <a:latin typeface="Franklin Gothic Medium Cond" pitchFamily="34" charset="0"/>
              </a:rPr>
              <a:t>Both have loss factor (L).</a:t>
            </a:r>
            <a:endParaRPr lang="en-US" sz="1600" b="1" dirty="0">
              <a:solidFill>
                <a:srgbClr val="0000FF"/>
              </a:solidFill>
              <a:latin typeface="Symbol" pitchFamily="18" charset="2"/>
            </a:endParaRPr>
          </a:p>
        </p:txBody>
      </p:sp>
      <p:sp>
        <p:nvSpPr>
          <p:cNvPr id="13" name="TextBox 2"/>
          <p:cNvSpPr txBox="1">
            <a:spLocks noChangeArrowheads="1"/>
          </p:cNvSpPr>
          <p:nvPr/>
        </p:nvSpPr>
        <p:spPr bwMode="auto">
          <a:xfrm>
            <a:off x="1295400" y="1295400"/>
            <a:ext cx="70866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In general under matched condition, duplexer and T-line having a loss can be modeled as attenuator within </a:t>
            </a:r>
            <a:r>
              <a:rPr lang="en-US" b="1" dirty="0" err="1" smtClean="0">
                <a:solidFill>
                  <a:srgbClr val="000000"/>
                </a:solidFill>
                <a:latin typeface="Franklin Gothic Medium Cond" pitchFamily="34" charset="0"/>
              </a:rPr>
              <a:t>passband</a:t>
            </a:r>
            <a:r>
              <a:rPr lang="en-US" b="1" dirty="0" smtClean="0">
                <a:solidFill>
                  <a:srgbClr val="000000"/>
                </a:solidFill>
                <a:latin typeface="Franklin Gothic Medium Cond" pitchFamily="34" charset="0"/>
              </a:rPr>
              <a:t> frequency range. </a:t>
            </a:r>
            <a:endParaRPr lang="en-US" b="1" dirty="0">
              <a:solidFill>
                <a:srgbClr val="000000"/>
              </a:solidFill>
              <a:latin typeface="Franklin Gothic Medium Cond" pitchFamily="34" charset="0"/>
            </a:endParaRPr>
          </a:p>
        </p:txBody>
      </p:sp>
      <p:sp>
        <p:nvSpPr>
          <p:cNvPr id="14" name="TextBox 2"/>
          <p:cNvSpPr txBox="1">
            <a:spLocks noChangeArrowheads="1"/>
          </p:cNvSpPr>
          <p:nvPr/>
        </p:nvSpPr>
        <p:spPr bwMode="auto">
          <a:xfrm>
            <a:off x="1295400" y="4230469"/>
            <a:ext cx="70866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And we can apply the same theory developed in previous slides, and confirm that the loss factor L is the noise figure of the passive devices. </a:t>
            </a:r>
            <a:endParaRPr lang="en-US" b="1" dirty="0">
              <a:solidFill>
                <a:srgbClr val="000000"/>
              </a:solidFill>
              <a:latin typeface="Franklin Gothic Medium Cond" pitchFamily="34" charset="0"/>
            </a:endParaRPr>
          </a:p>
        </p:txBody>
      </p:sp>
      <p:sp>
        <p:nvSpPr>
          <p:cNvPr id="15" name="TextBox 2"/>
          <p:cNvSpPr txBox="1">
            <a:spLocks noChangeArrowheads="1"/>
          </p:cNvSpPr>
          <p:nvPr/>
        </p:nvSpPr>
        <p:spPr bwMode="auto">
          <a:xfrm>
            <a:off x="1295400" y="4992469"/>
            <a:ext cx="70866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Generally  speaking, under matched condition noise power delivered to a load from a pure passive device will be </a:t>
            </a:r>
            <a:r>
              <a:rPr lang="en-US" b="1" dirty="0" err="1" smtClean="0">
                <a:solidFill>
                  <a:srgbClr val="000000"/>
                </a:solidFill>
                <a:latin typeface="Franklin Gothic Medium Cond" pitchFamily="34" charset="0"/>
              </a:rPr>
              <a:t>KT</a:t>
            </a:r>
            <a:r>
              <a:rPr lang="en-US" b="1" dirty="0" err="1" smtClean="0">
                <a:solidFill>
                  <a:srgbClr val="000000"/>
                </a:solidFill>
                <a:latin typeface="Symbol" pitchFamily="18" charset="2"/>
              </a:rPr>
              <a:t>D</a:t>
            </a:r>
            <a:r>
              <a:rPr lang="en-US" b="1" dirty="0" err="1" smtClean="0">
                <a:solidFill>
                  <a:srgbClr val="000000"/>
                </a:solidFill>
                <a:latin typeface="Franklin Gothic Medium Cond" pitchFamily="34" charset="0"/>
              </a:rPr>
              <a:t>f</a:t>
            </a:r>
            <a:r>
              <a:rPr lang="en-US" b="1" dirty="0" smtClean="0">
                <a:solidFill>
                  <a:srgbClr val="000000"/>
                </a:solidFill>
                <a:latin typeface="Franklin Gothic Medium Cond" pitchFamily="34" charset="0"/>
              </a:rPr>
              <a:t>. </a:t>
            </a:r>
            <a:endParaRPr lang="en-US" b="1" dirty="0">
              <a:solidFill>
                <a:srgbClr val="000000"/>
              </a:solidFill>
              <a:latin typeface="Franklin Gothic Medium Cond" pitchFamily="34" charset="0"/>
            </a:endParaRPr>
          </a:p>
        </p:txBody>
      </p:sp>
    </p:spTree>
    <p:extLst>
      <p:ext uri="{BB962C8B-B14F-4D97-AF65-F5344CB8AC3E}">
        <p14:creationId xmlns:p14="http://schemas.microsoft.com/office/powerpoint/2010/main" val="2508160781"/>
      </p:ext>
    </p:extLst>
  </p:cSld>
  <p:clrMapOvr>
    <a:masterClrMapping/>
  </p:clrMapOvr>
  <p:transition/>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Freeform 65"/>
          <p:cNvSpPr/>
          <p:nvPr/>
        </p:nvSpPr>
        <p:spPr>
          <a:xfrm>
            <a:off x="6317775" y="4415481"/>
            <a:ext cx="337438" cy="395416"/>
          </a:xfrm>
          <a:custGeom>
            <a:avLst/>
            <a:gdLst>
              <a:gd name="connsiteX0" fmla="*/ 297209 w 337438"/>
              <a:gd name="connsiteY0" fmla="*/ 115330 h 395416"/>
              <a:gd name="connsiteX1" fmla="*/ 264257 w 337438"/>
              <a:gd name="connsiteY1" fmla="*/ 49427 h 395416"/>
              <a:gd name="connsiteX2" fmla="*/ 239544 w 337438"/>
              <a:gd name="connsiteY2" fmla="*/ 41189 h 395416"/>
              <a:gd name="connsiteX3" fmla="*/ 165403 w 337438"/>
              <a:gd name="connsiteY3" fmla="*/ 0 h 395416"/>
              <a:gd name="connsiteX4" fmla="*/ 58311 w 337438"/>
              <a:gd name="connsiteY4" fmla="*/ 8238 h 395416"/>
              <a:gd name="connsiteX5" fmla="*/ 17122 w 337438"/>
              <a:gd name="connsiteY5" fmla="*/ 82378 h 395416"/>
              <a:gd name="connsiteX6" fmla="*/ 8884 w 337438"/>
              <a:gd name="connsiteY6" fmla="*/ 115330 h 395416"/>
              <a:gd name="connsiteX7" fmla="*/ 8884 w 337438"/>
              <a:gd name="connsiteY7" fmla="*/ 304800 h 395416"/>
              <a:gd name="connsiteX8" fmla="*/ 17122 w 337438"/>
              <a:gd name="connsiteY8" fmla="*/ 329514 h 395416"/>
              <a:gd name="connsiteX9" fmla="*/ 74787 w 337438"/>
              <a:gd name="connsiteY9" fmla="*/ 378941 h 395416"/>
              <a:gd name="connsiteX10" fmla="*/ 124214 w 337438"/>
              <a:gd name="connsiteY10" fmla="*/ 395416 h 395416"/>
              <a:gd name="connsiteX11" fmla="*/ 198355 w 337438"/>
              <a:gd name="connsiteY11" fmla="*/ 387178 h 395416"/>
              <a:gd name="connsiteX12" fmla="*/ 247782 w 337438"/>
              <a:gd name="connsiteY12" fmla="*/ 370703 h 395416"/>
              <a:gd name="connsiteX13" fmla="*/ 272495 w 337438"/>
              <a:gd name="connsiteY13" fmla="*/ 345989 h 395416"/>
              <a:gd name="connsiteX14" fmla="*/ 297209 w 337438"/>
              <a:gd name="connsiteY14" fmla="*/ 329514 h 395416"/>
              <a:gd name="connsiteX15" fmla="*/ 330160 w 337438"/>
              <a:gd name="connsiteY15" fmla="*/ 280087 h 395416"/>
              <a:gd name="connsiteX16" fmla="*/ 297209 w 337438"/>
              <a:gd name="connsiteY16" fmla="*/ 98854 h 395416"/>
              <a:gd name="connsiteX17" fmla="*/ 297209 w 337438"/>
              <a:gd name="connsiteY17" fmla="*/ 115330 h 395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7438" h="395416">
                <a:moveTo>
                  <a:pt x="297209" y="115330"/>
                </a:moveTo>
                <a:cubicBezTo>
                  <a:pt x="291717" y="107092"/>
                  <a:pt x="278774" y="61041"/>
                  <a:pt x="264257" y="49427"/>
                </a:cubicBezTo>
                <a:cubicBezTo>
                  <a:pt x="257477" y="44003"/>
                  <a:pt x="247135" y="45406"/>
                  <a:pt x="239544" y="41189"/>
                </a:cubicBezTo>
                <a:cubicBezTo>
                  <a:pt x="154568" y="-6020"/>
                  <a:pt x="221323" y="18640"/>
                  <a:pt x="165403" y="0"/>
                </a:cubicBezTo>
                <a:lnTo>
                  <a:pt x="58311" y="8238"/>
                </a:lnTo>
                <a:cubicBezTo>
                  <a:pt x="39207" y="16105"/>
                  <a:pt x="23438" y="60274"/>
                  <a:pt x="17122" y="82378"/>
                </a:cubicBezTo>
                <a:cubicBezTo>
                  <a:pt x="14012" y="93264"/>
                  <a:pt x="11630" y="104346"/>
                  <a:pt x="8884" y="115330"/>
                </a:cubicBezTo>
                <a:cubicBezTo>
                  <a:pt x="-1579" y="209507"/>
                  <a:pt x="-4270" y="192983"/>
                  <a:pt x="8884" y="304800"/>
                </a:cubicBezTo>
                <a:cubicBezTo>
                  <a:pt x="9899" y="313424"/>
                  <a:pt x="12814" y="321975"/>
                  <a:pt x="17122" y="329514"/>
                </a:cubicBezTo>
                <a:cubicBezTo>
                  <a:pt x="35555" y="361772"/>
                  <a:pt x="41764" y="365732"/>
                  <a:pt x="74787" y="378941"/>
                </a:cubicBezTo>
                <a:cubicBezTo>
                  <a:pt x="90912" y="385391"/>
                  <a:pt x="124214" y="395416"/>
                  <a:pt x="124214" y="395416"/>
                </a:cubicBezTo>
                <a:cubicBezTo>
                  <a:pt x="148928" y="392670"/>
                  <a:pt x="173972" y="392054"/>
                  <a:pt x="198355" y="387178"/>
                </a:cubicBezTo>
                <a:cubicBezTo>
                  <a:pt x="215385" y="383772"/>
                  <a:pt x="247782" y="370703"/>
                  <a:pt x="247782" y="370703"/>
                </a:cubicBezTo>
                <a:cubicBezTo>
                  <a:pt x="256020" y="362465"/>
                  <a:pt x="263545" y="353447"/>
                  <a:pt x="272495" y="345989"/>
                </a:cubicBezTo>
                <a:cubicBezTo>
                  <a:pt x="280101" y="339651"/>
                  <a:pt x="290689" y="336965"/>
                  <a:pt x="297209" y="329514"/>
                </a:cubicBezTo>
                <a:cubicBezTo>
                  <a:pt x="310248" y="314612"/>
                  <a:pt x="330160" y="280087"/>
                  <a:pt x="330160" y="280087"/>
                </a:cubicBezTo>
                <a:cubicBezTo>
                  <a:pt x="322773" y="132344"/>
                  <a:pt x="367432" y="140989"/>
                  <a:pt x="297209" y="98854"/>
                </a:cubicBezTo>
                <a:cubicBezTo>
                  <a:pt x="291944" y="95695"/>
                  <a:pt x="302701" y="123568"/>
                  <a:pt x="297209" y="115330"/>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17"/>
          <p:cNvSpPr/>
          <p:nvPr/>
        </p:nvSpPr>
        <p:spPr>
          <a:xfrm>
            <a:off x="6324599" y="3645805"/>
            <a:ext cx="544374" cy="461627"/>
          </a:xfrm>
          <a:custGeom>
            <a:avLst/>
            <a:gdLst>
              <a:gd name="connsiteX0" fmla="*/ 469762 w 476617"/>
              <a:gd name="connsiteY0" fmla="*/ 8741 h 395919"/>
              <a:gd name="connsiteX1" fmla="*/ 469762 w 476617"/>
              <a:gd name="connsiteY1" fmla="*/ 189973 h 395919"/>
              <a:gd name="connsiteX2" fmla="*/ 453286 w 476617"/>
              <a:gd name="connsiteY2" fmla="*/ 222925 h 395919"/>
              <a:gd name="connsiteX3" fmla="*/ 420335 w 476617"/>
              <a:gd name="connsiteY3" fmla="*/ 297065 h 395919"/>
              <a:gd name="connsiteX4" fmla="*/ 395621 w 476617"/>
              <a:gd name="connsiteY4" fmla="*/ 346492 h 395919"/>
              <a:gd name="connsiteX5" fmla="*/ 370908 w 476617"/>
              <a:gd name="connsiteY5" fmla="*/ 371206 h 395919"/>
              <a:gd name="connsiteX6" fmla="*/ 321481 w 476617"/>
              <a:gd name="connsiteY6" fmla="*/ 387682 h 395919"/>
              <a:gd name="connsiteX7" fmla="*/ 296767 w 476617"/>
              <a:gd name="connsiteY7" fmla="*/ 395919 h 395919"/>
              <a:gd name="connsiteX8" fmla="*/ 164962 w 476617"/>
              <a:gd name="connsiteY8" fmla="*/ 387682 h 395919"/>
              <a:gd name="connsiteX9" fmla="*/ 115535 w 476617"/>
              <a:gd name="connsiteY9" fmla="*/ 362968 h 395919"/>
              <a:gd name="connsiteX10" fmla="*/ 90821 w 476617"/>
              <a:gd name="connsiteY10" fmla="*/ 354730 h 395919"/>
              <a:gd name="connsiteX11" fmla="*/ 8443 w 476617"/>
              <a:gd name="connsiteY11" fmla="*/ 255876 h 395919"/>
              <a:gd name="connsiteX12" fmla="*/ 205 w 476617"/>
              <a:gd name="connsiteY12" fmla="*/ 231163 h 395919"/>
              <a:gd name="connsiteX13" fmla="*/ 8443 w 476617"/>
              <a:gd name="connsiteY13" fmla="*/ 107595 h 395919"/>
              <a:gd name="connsiteX14" fmla="*/ 57870 w 476617"/>
              <a:gd name="connsiteY14" fmla="*/ 74644 h 395919"/>
              <a:gd name="connsiteX15" fmla="*/ 82584 w 476617"/>
              <a:gd name="connsiteY15" fmla="*/ 58168 h 395919"/>
              <a:gd name="connsiteX16" fmla="*/ 107297 w 476617"/>
              <a:gd name="connsiteY16" fmla="*/ 41692 h 395919"/>
              <a:gd name="connsiteX17" fmla="*/ 189675 w 476617"/>
              <a:gd name="connsiteY17" fmla="*/ 16979 h 395919"/>
              <a:gd name="connsiteX18" fmla="*/ 263816 w 476617"/>
              <a:gd name="connsiteY18" fmla="*/ 8741 h 395919"/>
              <a:gd name="connsiteX19" fmla="*/ 469762 w 476617"/>
              <a:gd name="connsiteY19" fmla="*/ 25217 h 395919"/>
              <a:gd name="connsiteX20" fmla="*/ 469762 w 476617"/>
              <a:gd name="connsiteY20" fmla="*/ 8741 h 395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76617" h="395919">
                <a:moveTo>
                  <a:pt x="469762" y="8741"/>
                </a:moveTo>
                <a:cubicBezTo>
                  <a:pt x="469762" y="36200"/>
                  <a:pt x="485186" y="97431"/>
                  <a:pt x="469762" y="189973"/>
                </a:cubicBezTo>
                <a:cubicBezTo>
                  <a:pt x="467743" y="202086"/>
                  <a:pt x="457847" y="211523"/>
                  <a:pt x="453286" y="222925"/>
                </a:cubicBezTo>
                <a:cubicBezTo>
                  <a:pt x="423877" y="296449"/>
                  <a:pt x="452033" y="249519"/>
                  <a:pt x="420335" y="297065"/>
                </a:cubicBezTo>
                <a:cubicBezTo>
                  <a:pt x="412078" y="321836"/>
                  <a:pt x="413366" y="325198"/>
                  <a:pt x="395621" y="346492"/>
                </a:cubicBezTo>
                <a:cubicBezTo>
                  <a:pt x="388163" y="355442"/>
                  <a:pt x="381092" y="365548"/>
                  <a:pt x="370908" y="371206"/>
                </a:cubicBezTo>
                <a:cubicBezTo>
                  <a:pt x="355727" y="379640"/>
                  <a:pt x="337957" y="382190"/>
                  <a:pt x="321481" y="387682"/>
                </a:cubicBezTo>
                <a:lnTo>
                  <a:pt x="296767" y="395919"/>
                </a:lnTo>
                <a:cubicBezTo>
                  <a:pt x="252832" y="393173"/>
                  <a:pt x="208741" y="392290"/>
                  <a:pt x="164962" y="387682"/>
                </a:cubicBezTo>
                <a:cubicBezTo>
                  <a:pt x="138733" y="384921"/>
                  <a:pt x="138492" y="374447"/>
                  <a:pt x="115535" y="362968"/>
                </a:cubicBezTo>
                <a:cubicBezTo>
                  <a:pt x="107768" y="359085"/>
                  <a:pt x="99059" y="357476"/>
                  <a:pt x="90821" y="354730"/>
                </a:cubicBezTo>
                <a:cubicBezTo>
                  <a:pt x="67877" y="331786"/>
                  <a:pt x="19913" y="290284"/>
                  <a:pt x="8443" y="255876"/>
                </a:cubicBezTo>
                <a:lnTo>
                  <a:pt x="205" y="231163"/>
                </a:lnTo>
                <a:cubicBezTo>
                  <a:pt x="2951" y="189974"/>
                  <a:pt x="-5828" y="146331"/>
                  <a:pt x="8443" y="107595"/>
                </a:cubicBezTo>
                <a:cubicBezTo>
                  <a:pt x="15288" y="89015"/>
                  <a:pt x="41394" y="85628"/>
                  <a:pt x="57870" y="74644"/>
                </a:cubicBezTo>
                <a:lnTo>
                  <a:pt x="82584" y="58168"/>
                </a:lnTo>
                <a:cubicBezTo>
                  <a:pt x="90822" y="52676"/>
                  <a:pt x="97904" y="44823"/>
                  <a:pt x="107297" y="41692"/>
                </a:cubicBezTo>
                <a:cubicBezTo>
                  <a:pt x="126536" y="35279"/>
                  <a:pt x="166558" y="20536"/>
                  <a:pt x="189675" y="16979"/>
                </a:cubicBezTo>
                <a:cubicBezTo>
                  <a:pt x="214252" y="13198"/>
                  <a:pt x="239102" y="11487"/>
                  <a:pt x="263816" y="8741"/>
                </a:cubicBezTo>
                <a:cubicBezTo>
                  <a:pt x="346235" y="12487"/>
                  <a:pt x="403113" y="-1443"/>
                  <a:pt x="469762" y="25217"/>
                </a:cubicBezTo>
                <a:cubicBezTo>
                  <a:pt x="475463" y="27497"/>
                  <a:pt x="469762" y="-18718"/>
                  <a:pt x="469762" y="8741"/>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15"/>
          <p:cNvSpPr/>
          <p:nvPr/>
        </p:nvSpPr>
        <p:spPr>
          <a:xfrm>
            <a:off x="6753887" y="4407243"/>
            <a:ext cx="272989" cy="325452"/>
          </a:xfrm>
          <a:custGeom>
            <a:avLst/>
            <a:gdLst>
              <a:gd name="connsiteX0" fmla="*/ 189470 w 272989"/>
              <a:gd name="connsiteY0" fmla="*/ 321275 h 325452"/>
              <a:gd name="connsiteX1" fmla="*/ 123567 w 272989"/>
              <a:gd name="connsiteY1" fmla="*/ 313037 h 325452"/>
              <a:gd name="connsiteX2" fmla="*/ 65902 w 272989"/>
              <a:gd name="connsiteY2" fmla="*/ 296562 h 325452"/>
              <a:gd name="connsiteX3" fmla="*/ 16475 w 272989"/>
              <a:gd name="connsiteY3" fmla="*/ 263610 h 325452"/>
              <a:gd name="connsiteX4" fmla="*/ 0 w 272989"/>
              <a:gd name="connsiteY4" fmla="*/ 214183 h 325452"/>
              <a:gd name="connsiteX5" fmla="*/ 8238 w 272989"/>
              <a:gd name="connsiteY5" fmla="*/ 90616 h 325452"/>
              <a:gd name="connsiteX6" fmla="*/ 24713 w 272989"/>
              <a:gd name="connsiteY6" fmla="*/ 41189 h 325452"/>
              <a:gd name="connsiteX7" fmla="*/ 98854 w 272989"/>
              <a:gd name="connsiteY7" fmla="*/ 0 h 325452"/>
              <a:gd name="connsiteX8" fmla="*/ 205946 w 272989"/>
              <a:gd name="connsiteY8" fmla="*/ 24713 h 325452"/>
              <a:gd name="connsiteX9" fmla="*/ 238897 w 272989"/>
              <a:gd name="connsiteY9" fmla="*/ 74140 h 325452"/>
              <a:gd name="connsiteX10" fmla="*/ 247135 w 272989"/>
              <a:gd name="connsiteY10" fmla="*/ 98854 h 325452"/>
              <a:gd name="connsiteX11" fmla="*/ 263610 w 272989"/>
              <a:gd name="connsiteY11" fmla="*/ 123567 h 325452"/>
              <a:gd name="connsiteX12" fmla="*/ 271848 w 272989"/>
              <a:gd name="connsiteY12" fmla="*/ 156519 h 325452"/>
              <a:gd name="connsiteX13" fmla="*/ 247135 w 272989"/>
              <a:gd name="connsiteY13" fmla="*/ 296562 h 325452"/>
              <a:gd name="connsiteX14" fmla="*/ 222421 w 272989"/>
              <a:gd name="connsiteY14" fmla="*/ 304800 h 325452"/>
              <a:gd name="connsiteX15" fmla="*/ 189470 w 272989"/>
              <a:gd name="connsiteY15" fmla="*/ 321275 h 325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72989" h="325452">
                <a:moveTo>
                  <a:pt x="189470" y="321275"/>
                </a:moveTo>
                <a:cubicBezTo>
                  <a:pt x="172994" y="322648"/>
                  <a:pt x="145404" y="316676"/>
                  <a:pt x="123567" y="313037"/>
                </a:cubicBezTo>
                <a:cubicBezTo>
                  <a:pt x="102874" y="309588"/>
                  <a:pt x="85493" y="303092"/>
                  <a:pt x="65902" y="296562"/>
                </a:cubicBezTo>
                <a:cubicBezTo>
                  <a:pt x="49426" y="285578"/>
                  <a:pt x="22737" y="282395"/>
                  <a:pt x="16475" y="263610"/>
                </a:cubicBezTo>
                <a:lnTo>
                  <a:pt x="0" y="214183"/>
                </a:lnTo>
                <a:cubicBezTo>
                  <a:pt x="2746" y="172994"/>
                  <a:pt x="2400" y="131482"/>
                  <a:pt x="8238" y="90616"/>
                </a:cubicBezTo>
                <a:cubicBezTo>
                  <a:pt x="10694" y="73424"/>
                  <a:pt x="10263" y="50823"/>
                  <a:pt x="24713" y="41189"/>
                </a:cubicBezTo>
                <a:cubicBezTo>
                  <a:pt x="81365" y="3420"/>
                  <a:pt x="55355" y="14498"/>
                  <a:pt x="98854" y="0"/>
                </a:cubicBezTo>
                <a:cubicBezTo>
                  <a:pt x="130406" y="3155"/>
                  <a:pt x="180040" y="-4894"/>
                  <a:pt x="205946" y="24713"/>
                </a:cubicBezTo>
                <a:cubicBezTo>
                  <a:pt x="218985" y="39615"/>
                  <a:pt x="238897" y="74140"/>
                  <a:pt x="238897" y="74140"/>
                </a:cubicBezTo>
                <a:cubicBezTo>
                  <a:pt x="241643" y="82378"/>
                  <a:pt x="243252" y="91087"/>
                  <a:pt x="247135" y="98854"/>
                </a:cubicBezTo>
                <a:cubicBezTo>
                  <a:pt x="251563" y="107709"/>
                  <a:pt x="259710" y="114467"/>
                  <a:pt x="263610" y="123567"/>
                </a:cubicBezTo>
                <a:cubicBezTo>
                  <a:pt x="268070" y="133974"/>
                  <a:pt x="269102" y="145535"/>
                  <a:pt x="271848" y="156519"/>
                </a:cubicBezTo>
                <a:cubicBezTo>
                  <a:pt x="270720" y="172314"/>
                  <a:pt x="282980" y="267885"/>
                  <a:pt x="247135" y="296562"/>
                </a:cubicBezTo>
                <a:cubicBezTo>
                  <a:pt x="240354" y="301987"/>
                  <a:pt x="230659" y="302054"/>
                  <a:pt x="222421" y="304800"/>
                </a:cubicBezTo>
                <a:cubicBezTo>
                  <a:pt x="188000" y="339221"/>
                  <a:pt x="205946" y="319902"/>
                  <a:pt x="189470" y="321275"/>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14"/>
          <p:cNvSpPr/>
          <p:nvPr/>
        </p:nvSpPr>
        <p:spPr>
          <a:xfrm>
            <a:off x="6884071" y="3418703"/>
            <a:ext cx="1658567" cy="838575"/>
          </a:xfrm>
          <a:custGeom>
            <a:avLst/>
            <a:gdLst>
              <a:gd name="connsiteX0" fmla="*/ 1485572 w 1658567"/>
              <a:gd name="connsiteY0" fmla="*/ 774356 h 838575"/>
              <a:gd name="connsiteX1" fmla="*/ 1444383 w 1658567"/>
              <a:gd name="connsiteY1" fmla="*/ 782594 h 838575"/>
              <a:gd name="connsiteX2" fmla="*/ 1394956 w 1658567"/>
              <a:gd name="connsiteY2" fmla="*/ 799070 h 838575"/>
              <a:gd name="connsiteX3" fmla="*/ 1246675 w 1658567"/>
              <a:gd name="connsiteY3" fmla="*/ 815546 h 838575"/>
              <a:gd name="connsiteX4" fmla="*/ 645313 w 1658567"/>
              <a:gd name="connsiteY4" fmla="*/ 815546 h 838575"/>
              <a:gd name="connsiteX5" fmla="*/ 513507 w 1658567"/>
              <a:gd name="connsiteY5" fmla="*/ 807308 h 838575"/>
              <a:gd name="connsiteX6" fmla="*/ 472318 w 1658567"/>
              <a:gd name="connsiteY6" fmla="*/ 799070 h 838575"/>
              <a:gd name="connsiteX7" fmla="*/ 398178 w 1658567"/>
              <a:gd name="connsiteY7" fmla="*/ 790832 h 838575"/>
              <a:gd name="connsiteX8" fmla="*/ 340513 w 1658567"/>
              <a:gd name="connsiteY8" fmla="*/ 782594 h 838575"/>
              <a:gd name="connsiteX9" fmla="*/ 315799 w 1658567"/>
              <a:gd name="connsiteY9" fmla="*/ 774356 h 838575"/>
              <a:gd name="connsiteX10" fmla="*/ 274610 w 1658567"/>
              <a:gd name="connsiteY10" fmla="*/ 766119 h 838575"/>
              <a:gd name="connsiteX11" fmla="*/ 52188 w 1658567"/>
              <a:gd name="connsiteY11" fmla="*/ 749643 h 838575"/>
              <a:gd name="connsiteX12" fmla="*/ 35713 w 1658567"/>
              <a:gd name="connsiteY12" fmla="*/ 724929 h 838575"/>
              <a:gd name="connsiteX13" fmla="*/ 19237 w 1658567"/>
              <a:gd name="connsiteY13" fmla="*/ 675502 h 838575"/>
              <a:gd name="connsiteX14" fmla="*/ 19237 w 1658567"/>
              <a:gd name="connsiteY14" fmla="*/ 181232 h 838575"/>
              <a:gd name="connsiteX15" fmla="*/ 43951 w 1658567"/>
              <a:gd name="connsiteY15" fmla="*/ 156519 h 838575"/>
              <a:gd name="connsiteX16" fmla="*/ 101615 w 1658567"/>
              <a:gd name="connsiteY16" fmla="*/ 123567 h 838575"/>
              <a:gd name="connsiteX17" fmla="*/ 126329 w 1658567"/>
              <a:gd name="connsiteY17" fmla="*/ 107092 h 838575"/>
              <a:gd name="connsiteX18" fmla="*/ 208707 w 1658567"/>
              <a:gd name="connsiteY18" fmla="*/ 82378 h 838575"/>
              <a:gd name="connsiteX19" fmla="*/ 241659 w 1658567"/>
              <a:gd name="connsiteY19" fmla="*/ 65902 h 838575"/>
              <a:gd name="connsiteX20" fmla="*/ 299324 w 1658567"/>
              <a:gd name="connsiteY20" fmla="*/ 49427 h 838575"/>
              <a:gd name="connsiteX21" fmla="*/ 348751 w 1658567"/>
              <a:gd name="connsiteY21" fmla="*/ 32951 h 838575"/>
              <a:gd name="connsiteX22" fmla="*/ 414653 w 1658567"/>
              <a:gd name="connsiteY22" fmla="*/ 24713 h 838575"/>
              <a:gd name="connsiteX23" fmla="*/ 447605 w 1658567"/>
              <a:gd name="connsiteY23" fmla="*/ 16475 h 838575"/>
              <a:gd name="connsiteX24" fmla="*/ 554697 w 1658567"/>
              <a:gd name="connsiteY24" fmla="*/ 8238 h 838575"/>
              <a:gd name="connsiteX25" fmla="*/ 752405 w 1658567"/>
              <a:gd name="connsiteY25" fmla="*/ 0 h 838575"/>
              <a:gd name="connsiteX26" fmla="*/ 1205486 w 1658567"/>
              <a:gd name="connsiteY26" fmla="*/ 8238 h 838575"/>
              <a:gd name="connsiteX27" fmla="*/ 1329053 w 1658567"/>
              <a:gd name="connsiteY27" fmla="*/ 24713 h 838575"/>
              <a:gd name="connsiteX28" fmla="*/ 1411432 w 1658567"/>
              <a:gd name="connsiteY28" fmla="*/ 32951 h 838575"/>
              <a:gd name="connsiteX29" fmla="*/ 1485572 w 1658567"/>
              <a:gd name="connsiteY29" fmla="*/ 74140 h 838575"/>
              <a:gd name="connsiteX30" fmla="*/ 1510286 w 1658567"/>
              <a:gd name="connsiteY30" fmla="*/ 90616 h 838575"/>
              <a:gd name="connsiteX31" fmla="*/ 1551475 w 1658567"/>
              <a:gd name="connsiteY31" fmla="*/ 140043 h 838575"/>
              <a:gd name="connsiteX32" fmla="*/ 1584426 w 1658567"/>
              <a:gd name="connsiteY32" fmla="*/ 189470 h 838575"/>
              <a:gd name="connsiteX33" fmla="*/ 1592664 w 1658567"/>
              <a:gd name="connsiteY33" fmla="*/ 214183 h 838575"/>
              <a:gd name="connsiteX34" fmla="*/ 1625615 w 1658567"/>
              <a:gd name="connsiteY34" fmla="*/ 263611 h 838575"/>
              <a:gd name="connsiteX35" fmla="*/ 1642091 w 1658567"/>
              <a:gd name="connsiteY35" fmla="*/ 313038 h 838575"/>
              <a:gd name="connsiteX36" fmla="*/ 1658567 w 1658567"/>
              <a:gd name="connsiteY36" fmla="*/ 378940 h 838575"/>
              <a:gd name="connsiteX37" fmla="*/ 1650329 w 1658567"/>
              <a:gd name="connsiteY37" fmla="*/ 543697 h 838575"/>
              <a:gd name="connsiteX38" fmla="*/ 1633853 w 1658567"/>
              <a:gd name="connsiteY38" fmla="*/ 593124 h 838575"/>
              <a:gd name="connsiteX39" fmla="*/ 1625615 w 1658567"/>
              <a:gd name="connsiteY39" fmla="*/ 617838 h 838575"/>
              <a:gd name="connsiteX40" fmla="*/ 1584426 w 1658567"/>
              <a:gd name="connsiteY40" fmla="*/ 667265 h 838575"/>
              <a:gd name="connsiteX41" fmla="*/ 1551475 w 1658567"/>
              <a:gd name="connsiteY41" fmla="*/ 708454 h 838575"/>
              <a:gd name="connsiteX42" fmla="*/ 1518524 w 1658567"/>
              <a:gd name="connsiteY42" fmla="*/ 757881 h 838575"/>
              <a:gd name="connsiteX43" fmla="*/ 1502048 w 1658567"/>
              <a:gd name="connsiteY43" fmla="*/ 782594 h 838575"/>
              <a:gd name="connsiteX44" fmla="*/ 1477334 w 1658567"/>
              <a:gd name="connsiteY44" fmla="*/ 790832 h 838575"/>
              <a:gd name="connsiteX45" fmla="*/ 1452621 w 1658567"/>
              <a:gd name="connsiteY45" fmla="*/ 807308 h 838575"/>
              <a:gd name="connsiteX46" fmla="*/ 1411432 w 1658567"/>
              <a:gd name="connsiteY46" fmla="*/ 782594 h 83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1658567" h="838575">
                <a:moveTo>
                  <a:pt x="1485572" y="774356"/>
                </a:moveTo>
                <a:cubicBezTo>
                  <a:pt x="1471842" y="777102"/>
                  <a:pt x="1457891" y="778910"/>
                  <a:pt x="1444383" y="782594"/>
                </a:cubicBezTo>
                <a:cubicBezTo>
                  <a:pt x="1427628" y="787164"/>
                  <a:pt x="1412087" y="796215"/>
                  <a:pt x="1394956" y="799070"/>
                </a:cubicBezTo>
                <a:cubicBezTo>
                  <a:pt x="1312913" y="812744"/>
                  <a:pt x="1362174" y="805921"/>
                  <a:pt x="1246675" y="815546"/>
                </a:cubicBezTo>
                <a:cubicBezTo>
                  <a:pt x="1024119" y="860053"/>
                  <a:pt x="1196128" y="828660"/>
                  <a:pt x="645313" y="815546"/>
                </a:cubicBezTo>
                <a:cubicBezTo>
                  <a:pt x="601304" y="814498"/>
                  <a:pt x="557442" y="810054"/>
                  <a:pt x="513507" y="807308"/>
                </a:cubicBezTo>
                <a:cubicBezTo>
                  <a:pt x="499777" y="804562"/>
                  <a:pt x="486179" y="801050"/>
                  <a:pt x="472318" y="799070"/>
                </a:cubicBezTo>
                <a:cubicBezTo>
                  <a:pt x="447702" y="795553"/>
                  <a:pt x="422851" y="793916"/>
                  <a:pt x="398178" y="790832"/>
                </a:cubicBezTo>
                <a:cubicBezTo>
                  <a:pt x="378911" y="788424"/>
                  <a:pt x="359735" y="785340"/>
                  <a:pt x="340513" y="782594"/>
                </a:cubicBezTo>
                <a:cubicBezTo>
                  <a:pt x="332275" y="779848"/>
                  <a:pt x="324223" y="776462"/>
                  <a:pt x="315799" y="774356"/>
                </a:cubicBezTo>
                <a:cubicBezTo>
                  <a:pt x="302215" y="770960"/>
                  <a:pt x="288421" y="768421"/>
                  <a:pt x="274610" y="766119"/>
                </a:cubicBezTo>
                <a:cubicBezTo>
                  <a:pt x="185380" y="751248"/>
                  <a:pt x="171570" y="755612"/>
                  <a:pt x="52188" y="749643"/>
                </a:cubicBezTo>
                <a:cubicBezTo>
                  <a:pt x="46696" y="741405"/>
                  <a:pt x="39734" y="733976"/>
                  <a:pt x="35713" y="724929"/>
                </a:cubicBezTo>
                <a:cubicBezTo>
                  <a:pt x="28660" y="709059"/>
                  <a:pt x="19237" y="675502"/>
                  <a:pt x="19237" y="675502"/>
                </a:cubicBezTo>
                <a:cubicBezTo>
                  <a:pt x="-7456" y="488660"/>
                  <a:pt x="-5347" y="525398"/>
                  <a:pt x="19237" y="181232"/>
                </a:cubicBezTo>
                <a:cubicBezTo>
                  <a:pt x="20067" y="169612"/>
                  <a:pt x="35001" y="163977"/>
                  <a:pt x="43951" y="156519"/>
                </a:cubicBezTo>
                <a:cubicBezTo>
                  <a:pt x="65847" y="138273"/>
                  <a:pt x="75977" y="138217"/>
                  <a:pt x="101615" y="123567"/>
                </a:cubicBezTo>
                <a:cubicBezTo>
                  <a:pt x="110211" y="118655"/>
                  <a:pt x="117282" y="111113"/>
                  <a:pt x="126329" y="107092"/>
                </a:cubicBezTo>
                <a:cubicBezTo>
                  <a:pt x="227748" y="62018"/>
                  <a:pt x="132016" y="111138"/>
                  <a:pt x="208707" y="82378"/>
                </a:cubicBezTo>
                <a:cubicBezTo>
                  <a:pt x="220206" y="78066"/>
                  <a:pt x="230371" y="70739"/>
                  <a:pt x="241659" y="65902"/>
                </a:cubicBezTo>
                <a:cubicBezTo>
                  <a:pt x="263186" y="56676"/>
                  <a:pt x="276108" y="56392"/>
                  <a:pt x="299324" y="49427"/>
                </a:cubicBezTo>
                <a:cubicBezTo>
                  <a:pt x="315958" y="44437"/>
                  <a:pt x="331518" y="35105"/>
                  <a:pt x="348751" y="32951"/>
                </a:cubicBezTo>
                <a:cubicBezTo>
                  <a:pt x="370718" y="30205"/>
                  <a:pt x="392816" y="28353"/>
                  <a:pt x="414653" y="24713"/>
                </a:cubicBezTo>
                <a:cubicBezTo>
                  <a:pt x="425821" y="22852"/>
                  <a:pt x="436360" y="17798"/>
                  <a:pt x="447605" y="16475"/>
                </a:cubicBezTo>
                <a:cubicBezTo>
                  <a:pt x="483163" y="12292"/>
                  <a:pt x="518946" y="10170"/>
                  <a:pt x="554697" y="8238"/>
                </a:cubicBezTo>
                <a:cubicBezTo>
                  <a:pt x="620561" y="4678"/>
                  <a:pt x="686502" y="2746"/>
                  <a:pt x="752405" y="0"/>
                </a:cubicBezTo>
                <a:lnTo>
                  <a:pt x="1205486" y="8238"/>
                </a:lnTo>
                <a:cubicBezTo>
                  <a:pt x="1267871" y="10187"/>
                  <a:pt x="1274146" y="17850"/>
                  <a:pt x="1329053" y="24713"/>
                </a:cubicBezTo>
                <a:cubicBezTo>
                  <a:pt x="1356437" y="28136"/>
                  <a:pt x="1383972" y="30205"/>
                  <a:pt x="1411432" y="32951"/>
                </a:cubicBezTo>
                <a:cubicBezTo>
                  <a:pt x="1454930" y="47451"/>
                  <a:pt x="1428920" y="36373"/>
                  <a:pt x="1485572" y="74140"/>
                </a:cubicBezTo>
                <a:lnTo>
                  <a:pt x="1510286" y="90616"/>
                </a:lnTo>
                <a:cubicBezTo>
                  <a:pt x="1569154" y="178920"/>
                  <a:pt x="1477478" y="44904"/>
                  <a:pt x="1551475" y="140043"/>
                </a:cubicBezTo>
                <a:cubicBezTo>
                  <a:pt x="1563632" y="155673"/>
                  <a:pt x="1578164" y="170685"/>
                  <a:pt x="1584426" y="189470"/>
                </a:cubicBezTo>
                <a:cubicBezTo>
                  <a:pt x="1587172" y="197708"/>
                  <a:pt x="1588447" y="206592"/>
                  <a:pt x="1592664" y="214183"/>
                </a:cubicBezTo>
                <a:cubicBezTo>
                  <a:pt x="1602280" y="231493"/>
                  <a:pt x="1619353" y="244826"/>
                  <a:pt x="1625615" y="263611"/>
                </a:cubicBezTo>
                <a:cubicBezTo>
                  <a:pt x="1631107" y="280087"/>
                  <a:pt x="1637879" y="296190"/>
                  <a:pt x="1642091" y="313038"/>
                </a:cubicBezTo>
                <a:lnTo>
                  <a:pt x="1658567" y="378940"/>
                </a:lnTo>
                <a:cubicBezTo>
                  <a:pt x="1655821" y="433859"/>
                  <a:pt x="1656632" y="489072"/>
                  <a:pt x="1650329" y="543697"/>
                </a:cubicBezTo>
                <a:cubicBezTo>
                  <a:pt x="1648338" y="560949"/>
                  <a:pt x="1639345" y="576648"/>
                  <a:pt x="1633853" y="593124"/>
                </a:cubicBezTo>
                <a:cubicBezTo>
                  <a:pt x="1631107" y="601362"/>
                  <a:pt x="1630432" y="610613"/>
                  <a:pt x="1625615" y="617838"/>
                </a:cubicBezTo>
                <a:cubicBezTo>
                  <a:pt x="1602678" y="652245"/>
                  <a:pt x="1616141" y="635550"/>
                  <a:pt x="1584426" y="667265"/>
                </a:cubicBezTo>
                <a:cubicBezTo>
                  <a:pt x="1565874" y="722918"/>
                  <a:pt x="1591603" y="662593"/>
                  <a:pt x="1551475" y="708454"/>
                </a:cubicBezTo>
                <a:cubicBezTo>
                  <a:pt x="1538436" y="723356"/>
                  <a:pt x="1529508" y="741405"/>
                  <a:pt x="1518524" y="757881"/>
                </a:cubicBezTo>
                <a:cubicBezTo>
                  <a:pt x="1513032" y="766119"/>
                  <a:pt x="1511441" y="779463"/>
                  <a:pt x="1502048" y="782594"/>
                </a:cubicBezTo>
                <a:lnTo>
                  <a:pt x="1477334" y="790832"/>
                </a:lnTo>
                <a:cubicBezTo>
                  <a:pt x="1469096" y="796324"/>
                  <a:pt x="1462387" y="805680"/>
                  <a:pt x="1452621" y="807308"/>
                </a:cubicBezTo>
                <a:cubicBezTo>
                  <a:pt x="1434288" y="810364"/>
                  <a:pt x="1421750" y="792913"/>
                  <a:pt x="1411432" y="782594"/>
                </a:cubicBez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Minimum Noise Floor of Receiver</a:t>
            </a:r>
            <a:endParaRPr lang="en-US" dirty="0"/>
          </a:p>
        </p:txBody>
      </p:sp>
      <p:sp>
        <p:nvSpPr>
          <p:cNvPr id="4" name="Slide Number Placeholder 3"/>
          <p:cNvSpPr>
            <a:spLocks noGrp="1"/>
          </p:cNvSpPr>
          <p:nvPr>
            <p:ph type="sldNum" sz="quarter" idx="11"/>
          </p:nvPr>
        </p:nvSpPr>
        <p:spPr/>
        <p:txBody>
          <a:bodyPr/>
          <a:lstStyle/>
          <a:p>
            <a:pPr>
              <a:defRPr/>
            </a:pPr>
            <a:fld id="{18299DBC-902B-41D7-A3A4-44EB87A37C73}" type="slidenum">
              <a:rPr lang="en-US" smtClean="0"/>
              <a:pPr>
                <a:defRPr/>
              </a:pPr>
              <a:t>87</a:t>
            </a:fld>
            <a:endParaRPr lang="en-US"/>
          </a:p>
        </p:txBody>
      </p:sp>
      <p:grpSp>
        <p:nvGrpSpPr>
          <p:cNvPr id="65" name="Group 64"/>
          <p:cNvGrpSpPr/>
          <p:nvPr/>
        </p:nvGrpSpPr>
        <p:grpSpPr>
          <a:xfrm>
            <a:off x="996778" y="1903707"/>
            <a:ext cx="3240260" cy="3667765"/>
            <a:chOff x="996778" y="1729208"/>
            <a:chExt cx="3240260" cy="3667765"/>
          </a:xfrm>
        </p:grpSpPr>
        <p:sp>
          <p:nvSpPr>
            <p:cNvPr id="10" name="Freeform 9"/>
            <p:cNvSpPr/>
            <p:nvPr/>
          </p:nvSpPr>
          <p:spPr>
            <a:xfrm>
              <a:off x="2158314" y="3517263"/>
              <a:ext cx="1647567" cy="1772191"/>
            </a:xfrm>
            <a:custGeom>
              <a:avLst/>
              <a:gdLst>
                <a:gd name="connsiteX0" fmla="*/ 1639329 w 1647567"/>
                <a:gd name="connsiteY0" fmla="*/ 198002 h 1772191"/>
                <a:gd name="connsiteX1" fmla="*/ 1589902 w 1647567"/>
                <a:gd name="connsiteY1" fmla="*/ 206240 h 1772191"/>
                <a:gd name="connsiteX2" fmla="*/ 1565189 w 1647567"/>
                <a:gd name="connsiteY2" fmla="*/ 214478 h 1772191"/>
                <a:gd name="connsiteX3" fmla="*/ 1482810 w 1647567"/>
                <a:gd name="connsiteY3" fmla="*/ 230953 h 1772191"/>
                <a:gd name="connsiteX4" fmla="*/ 1342767 w 1647567"/>
                <a:gd name="connsiteY4" fmla="*/ 222715 h 1772191"/>
                <a:gd name="connsiteX5" fmla="*/ 1285102 w 1647567"/>
                <a:gd name="connsiteY5" fmla="*/ 206240 h 1772191"/>
                <a:gd name="connsiteX6" fmla="*/ 1219200 w 1647567"/>
                <a:gd name="connsiteY6" fmla="*/ 189764 h 1772191"/>
                <a:gd name="connsiteX7" fmla="*/ 1136821 w 1647567"/>
                <a:gd name="connsiteY7" fmla="*/ 165051 h 1772191"/>
                <a:gd name="connsiteX8" fmla="*/ 1087394 w 1647567"/>
                <a:gd name="connsiteY8" fmla="*/ 148575 h 1772191"/>
                <a:gd name="connsiteX9" fmla="*/ 1005016 w 1647567"/>
                <a:gd name="connsiteY9" fmla="*/ 123861 h 1772191"/>
                <a:gd name="connsiteX10" fmla="*/ 980302 w 1647567"/>
                <a:gd name="connsiteY10" fmla="*/ 115623 h 1772191"/>
                <a:gd name="connsiteX11" fmla="*/ 955589 w 1647567"/>
                <a:gd name="connsiteY11" fmla="*/ 99148 h 1772191"/>
                <a:gd name="connsiteX12" fmla="*/ 881448 w 1647567"/>
                <a:gd name="connsiteY12" fmla="*/ 82672 h 1772191"/>
                <a:gd name="connsiteX13" fmla="*/ 856735 w 1647567"/>
                <a:gd name="connsiteY13" fmla="*/ 74434 h 1772191"/>
                <a:gd name="connsiteX14" fmla="*/ 782594 w 1647567"/>
                <a:gd name="connsiteY14" fmla="*/ 66196 h 1772191"/>
                <a:gd name="connsiteX15" fmla="*/ 724929 w 1647567"/>
                <a:gd name="connsiteY15" fmla="*/ 57959 h 1772191"/>
                <a:gd name="connsiteX16" fmla="*/ 642551 w 1647567"/>
                <a:gd name="connsiteY16" fmla="*/ 49721 h 1772191"/>
                <a:gd name="connsiteX17" fmla="*/ 593124 w 1647567"/>
                <a:gd name="connsiteY17" fmla="*/ 41483 h 1772191"/>
                <a:gd name="connsiteX18" fmla="*/ 469556 w 1647567"/>
                <a:gd name="connsiteY18" fmla="*/ 25007 h 1772191"/>
                <a:gd name="connsiteX19" fmla="*/ 436605 w 1647567"/>
                <a:gd name="connsiteY19" fmla="*/ 16769 h 1772191"/>
                <a:gd name="connsiteX20" fmla="*/ 247135 w 1647567"/>
                <a:gd name="connsiteY20" fmla="*/ 294 h 1772191"/>
                <a:gd name="connsiteX21" fmla="*/ 82378 w 1647567"/>
                <a:gd name="connsiteY21" fmla="*/ 16769 h 1772191"/>
                <a:gd name="connsiteX22" fmla="*/ 57664 w 1647567"/>
                <a:gd name="connsiteY22" fmla="*/ 33245 h 1772191"/>
                <a:gd name="connsiteX23" fmla="*/ 32951 w 1647567"/>
                <a:gd name="connsiteY23" fmla="*/ 82672 h 1772191"/>
                <a:gd name="connsiteX24" fmla="*/ 16475 w 1647567"/>
                <a:gd name="connsiteY24" fmla="*/ 107386 h 1772191"/>
                <a:gd name="connsiteX25" fmla="*/ 0 w 1647567"/>
                <a:gd name="connsiteY25" fmla="*/ 156813 h 1772191"/>
                <a:gd name="connsiteX26" fmla="*/ 8237 w 1647567"/>
                <a:gd name="connsiteY26" fmla="*/ 329807 h 1772191"/>
                <a:gd name="connsiteX27" fmla="*/ 16475 w 1647567"/>
                <a:gd name="connsiteY27" fmla="*/ 354521 h 1772191"/>
                <a:gd name="connsiteX28" fmla="*/ 41189 w 1647567"/>
                <a:gd name="connsiteY28" fmla="*/ 436899 h 1772191"/>
                <a:gd name="connsiteX29" fmla="*/ 57664 w 1647567"/>
                <a:gd name="connsiteY29" fmla="*/ 461613 h 1772191"/>
                <a:gd name="connsiteX30" fmla="*/ 82378 w 1647567"/>
                <a:gd name="connsiteY30" fmla="*/ 511040 h 1772191"/>
                <a:gd name="connsiteX31" fmla="*/ 115329 w 1647567"/>
                <a:gd name="connsiteY31" fmla="*/ 568705 h 1772191"/>
                <a:gd name="connsiteX32" fmla="*/ 131805 w 1647567"/>
                <a:gd name="connsiteY32" fmla="*/ 593418 h 1772191"/>
                <a:gd name="connsiteX33" fmla="*/ 181232 w 1647567"/>
                <a:gd name="connsiteY33" fmla="*/ 642845 h 1772191"/>
                <a:gd name="connsiteX34" fmla="*/ 205945 w 1647567"/>
                <a:gd name="connsiteY34" fmla="*/ 667559 h 1772191"/>
                <a:gd name="connsiteX35" fmla="*/ 280086 w 1647567"/>
                <a:gd name="connsiteY35" fmla="*/ 716986 h 1772191"/>
                <a:gd name="connsiteX36" fmla="*/ 304800 w 1647567"/>
                <a:gd name="connsiteY36" fmla="*/ 733461 h 1772191"/>
                <a:gd name="connsiteX37" fmla="*/ 329513 w 1647567"/>
                <a:gd name="connsiteY37" fmla="*/ 749937 h 1772191"/>
                <a:gd name="connsiteX38" fmla="*/ 354227 w 1647567"/>
                <a:gd name="connsiteY38" fmla="*/ 758175 h 1772191"/>
                <a:gd name="connsiteX39" fmla="*/ 378940 w 1647567"/>
                <a:gd name="connsiteY39" fmla="*/ 774651 h 1772191"/>
                <a:gd name="connsiteX40" fmla="*/ 403654 w 1647567"/>
                <a:gd name="connsiteY40" fmla="*/ 782888 h 1772191"/>
                <a:gd name="connsiteX41" fmla="*/ 453081 w 1647567"/>
                <a:gd name="connsiteY41" fmla="*/ 815840 h 1772191"/>
                <a:gd name="connsiteX42" fmla="*/ 477794 w 1647567"/>
                <a:gd name="connsiteY42" fmla="*/ 832315 h 1772191"/>
                <a:gd name="connsiteX43" fmla="*/ 502508 w 1647567"/>
                <a:gd name="connsiteY43" fmla="*/ 857029 h 1772191"/>
                <a:gd name="connsiteX44" fmla="*/ 518983 w 1647567"/>
                <a:gd name="connsiteY44" fmla="*/ 881742 h 1772191"/>
                <a:gd name="connsiteX45" fmla="*/ 543697 w 1647567"/>
                <a:gd name="connsiteY45" fmla="*/ 898218 h 1772191"/>
                <a:gd name="connsiteX46" fmla="*/ 568410 w 1647567"/>
                <a:gd name="connsiteY46" fmla="*/ 972359 h 1772191"/>
                <a:gd name="connsiteX47" fmla="*/ 576648 w 1647567"/>
                <a:gd name="connsiteY47" fmla="*/ 997072 h 1772191"/>
                <a:gd name="connsiteX48" fmla="*/ 584886 w 1647567"/>
                <a:gd name="connsiteY48" fmla="*/ 1079451 h 1772191"/>
                <a:gd name="connsiteX49" fmla="*/ 593124 w 1647567"/>
                <a:gd name="connsiteY49" fmla="*/ 1507818 h 1772191"/>
                <a:gd name="connsiteX50" fmla="*/ 601362 w 1647567"/>
                <a:gd name="connsiteY50" fmla="*/ 1549007 h 1772191"/>
                <a:gd name="connsiteX51" fmla="*/ 617837 w 1647567"/>
                <a:gd name="connsiteY51" fmla="*/ 1598434 h 1772191"/>
                <a:gd name="connsiteX52" fmla="*/ 626075 w 1647567"/>
                <a:gd name="connsiteY52" fmla="*/ 1623148 h 1772191"/>
                <a:gd name="connsiteX53" fmla="*/ 667264 w 1647567"/>
                <a:gd name="connsiteY53" fmla="*/ 1672575 h 1772191"/>
                <a:gd name="connsiteX54" fmla="*/ 691978 w 1647567"/>
                <a:gd name="connsiteY54" fmla="*/ 1680813 h 1772191"/>
                <a:gd name="connsiteX55" fmla="*/ 741405 w 1647567"/>
                <a:gd name="connsiteY55" fmla="*/ 1705526 h 1772191"/>
                <a:gd name="connsiteX56" fmla="*/ 766118 w 1647567"/>
                <a:gd name="connsiteY56" fmla="*/ 1722002 h 1772191"/>
                <a:gd name="connsiteX57" fmla="*/ 832021 w 1647567"/>
                <a:gd name="connsiteY57" fmla="*/ 1738478 h 1772191"/>
                <a:gd name="connsiteX58" fmla="*/ 856735 w 1647567"/>
                <a:gd name="connsiteY58" fmla="*/ 1746715 h 1772191"/>
                <a:gd name="connsiteX59" fmla="*/ 906162 w 1647567"/>
                <a:gd name="connsiteY59" fmla="*/ 1754953 h 1772191"/>
                <a:gd name="connsiteX60" fmla="*/ 930875 w 1647567"/>
                <a:gd name="connsiteY60" fmla="*/ 1763191 h 1772191"/>
                <a:gd name="connsiteX61" fmla="*/ 1285102 w 1647567"/>
                <a:gd name="connsiteY61" fmla="*/ 1763191 h 1772191"/>
                <a:gd name="connsiteX62" fmla="*/ 1342767 w 1647567"/>
                <a:gd name="connsiteY62" fmla="*/ 1746715 h 1772191"/>
                <a:gd name="connsiteX63" fmla="*/ 1392194 w 1647567"/>
                <a:gd name="connsiteY63" fmla="*/ 1730240 h 1772191"/>
                <a:gd name="connsiteX64" fmla="*/ 1416908 w 1647567"/>
                <a:gd name="connsiteY64" fmla="*/ 1722002 h 1772191"/>
                <a:gd name="connsiteX65" fmla="*/ 1441621 w 1647567"/>
                <a:gd name="connsiteY65" fmla="*/ 1705526 h 1772191"/>
                <a:gd name="connsiteX66" fmla="*/ 1466335 w 1647567"/>
                <a:gd name="connsiteY66" fmla="*/ 1697288 h 1772191"/>
                <a:gd name="connsiteX67" fmla="*/ 1540475 w 1647567"/>
                <a:gd name="connsiteY67" fmla="*/ 1639623 h 1772191"/>
                <a:gd name="connsiteX68" fmla="*/ 1556951 w 1647567"/>
                <a:gd name="connsiteY68" fmla="*/ 1614910 h 1772191"/>
                <a:gd name="connsiteX69" fmla="*/ 1573427 w 1647567"/>
                <a:gd name="connsiteY69" fmla="*/ 1565483 h 1772191"/>
                <a:gd name="connsiteX70" fmla="*/ 1589902 w 1647567"/>
                <a:gd name="connsiteY70" fmla="*/ 1458391 h 1772191"/>
                <a:gd name="connsiteX71" fmla="*/ 1606378 w 1647567"/>
                <a:gd name="connsiteY71" fmla="*/ 1030023 h 1772191"/>
                <a:gd name="connsiteX72" fmla="*/ 1614616 w 1647567"/>
                <a:gd name="connsiteY72" fmla="*/ 906456 h 1772191"/>
                <a:gd name="connsiteX73" fmla="*/ 1639329 w 1647567"/>
                <a:gd name="connsiteY73" fmla="*/ 626369 h 1772191"/>
                <a:gd name="connsiteX74" fmla="*/ 1647567 w 1647567"/>
                <a:gd name="connsiteY74" fmla="*/ 568705 h 1772191"/>
                <a:gd name="connsiteX75" fmla="*/ 1639329 w 1647567"/>
                <a:gd name="connsiteY75" fmla="*/ 305094 h 1772191"/>
                <a:gd name="connsiteX76" fmla="*/ 1622854 w 1647567"/>
                <a:gd name="connsiteY76" fmla="*/ 255667 h 1772191"/>
                <a:gd name="connsiteX77" fmla="*/ 1598140 w 1647567"/>
                <a:gd name="connsiteY77" fmla="*/ 206240 h 1772191"/>
                <a:gd name="connsiteX78" fmla="*/ 1589902 w 1647567"/>
                <a:gd name="connsiteY78" fmla="*/ 206240 h 1772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1647567" h="1772191">
                  <a:moveTo>
                    <a:pt x="1639329" y="198002"/>
                  </a:moveTo>
                  <a:cubicBezTo>
                    <a:pt x="1622853" y="200748"/>
                    <a:pt x="1606207" y="202617"/>
                    <a:pt x="1589902" y="206240"/>
                  </a:cubicBezTo>
                  <a:cubicBezTo>
                    <a:pt x="1581425" y="208124"/>
                    <a:pt x="1573538" y="212093"/>
                    <a:pt x="1565189" y="214478"/>
                  </a:cubicBezTo>
                  <a:cubicBezTo>
                    <a:pt x="1530789" y="224306"/>
                    <a:pt x="1521635" y="224482"/>
                    <a:pt x="1482810" y="230953"/>
                  </a:cubicBezTo>
                  <a:cubicBezTo>
                    <a:pt x="1436129" y="228207"/>
                    <a:pt x="1389318" y="227148"/>
                    <a:pt x="1342767" y="222715"/>
                  </a:cubicBezTo>
                  <a:cubicBezTo>
                    <a:pt x="1321681" y="220707"/>
                    <a:pt x="1304995" y="211666"/>
                    <a:pt x="1285102" y="206240"/>
                  </a:cubicBezTo>
                  <a:cubicBezTo>
                    <a:pt x="1263256" y="200282"/>
                    <a:pt x="1241167" y="195256"/>
                    <a:pt x="1219200" y="189764"/>
                  </a:cubicBezTo>
                  <a:cubicBezTo>
                    <a:pt x="1169401" y="177314"/>
                    <a:pt x="1196987" y="185106"/>
                    <a:pt x="1136821" y="165051"/>
                  </a:cubicBezTo>
                  <a:lnTo>
                    <a:pt x="1087394" y="148575"/>
                  </a:lnTo>
                  <a:cubicBezTo>
                    <a:pt x="1037594" y="136125"/>
                    <a:pt x="1065185" y="143918"/>
                    <a:pt x="1005016" y="123861"/>
                  </a:cubicBezTo>
                  <a:cubicBezTo>
                    <a:pt x="996778" y="121115"/>
                    <a:pt x="987527" y="120440"/>
                    <a:pt x="980302" y="115623"/>
                  </a:cubicBezTo>
                  <a:cubicBezTo>
                    <a:pt x="972064" y="110131"/>
                    <a:pt x="964689" y="103048"/>
                    <a:pt x="955589" y="99148"/>
                  </a:cubicBezTo>
                  <a:cubicBezTo>
                    <a:pt x="943750" y="94074"/>
                    <a:pt x="890832" y="85018"/>
                    <a:pt x="881448" y="82672"/>
                  </a:cubicBezTo>
                  <a:cubicBezTo>
                    <a:pt x="873024" y="80566"/>
                    <a:pt x="865300" y="75862"/>
                    <a:pt x="856735" y="74434"/>
                  </a:cubicBezTo>
                  <a:cubicBezTo>
                    <a:pt x="832208" y="70346"/>
                    <a:pt x="807268" y="69280"/>
                    <a:pt x="782594" y="66196"/>
                  </a:cubicBezTo>
                  <a:cubicBezTo>
                    <a:pt x="763327" y="63788"/>
                    <a:pt x="744213" y="60228"/>
                    <a:pt x="724929" y="57959"/>
                  </a:cubicBezTo>
                  <a:cubicBezTo>
                    <a:pt x="697522" y="54735"/>
                    <a:pt x="669934" y="53144"/>
                    <a:pt x="642551" y="49721"/>
                  </a:cubicBezTo>
                  <a:cubicBezTo>
                    <a:pt x="625977" y="47649"/>
                    <a:pt x="609659" y="43845"/>
                    <a:pt x="593124" y="41483"/>
                  </a:cubicBezTo>
                  <a:cubicBezTo>
                    <a:pt x="559655" y="36702"/>
                    <a:pt x="503793" y="31232"/>
                    <a:pt x="469556" y="25007"/>
                  </a:cubicBezTo>
                  <a:cubicBezTo>
                    <a:pt x="458417" y="22982"/>
                    <a:pt x="447857" y="18019"/>
                    <a:pt x="436605" y="16769"/>
                  </a:cubicBezTo>
                  <a:cubicBezTo>
                    <a:pt x="373598" y="9768"/>
                    <a:pt x="247135" y="294"/>
                    <a:pt x="247135" y="294"/>
                  </a:cubicBezTo>
                  <a:cubicBezTo>
                    <a:pt x="238973" y="774"/>
                    <a:pt x="125355" y="-4719"/>
                    <a:pt x="82378" y="16769"/>
                  </a:cubicBezTo>
                  <a:cubicBezTo>
                    <a:pt x="73522" y="21197"/>
                    <a:pt x="65902" y="27753"/>
                    <a:pt x="57664" y="33245"/>
                  </a:cubicBezTo>
                  <a:cubicBezTo>
                    <a:pt x="10442" y="104082"/>
                    <a:pt x="67062" y="14451"/>
                    <a:pt x="32951" y="82672"/>
                  </a:cubicBezTo>
                  <a:cubicBezTo>
                    <a:pt x="28523" y="91528"/>
                    <a:pt x="20496" y="98338"/>
                    <a:pt x="16475" y="107386"/>
                  </a:cubicBezTo>
                  <a:cubicBezTo>
                    <a:pt x="9422" y="123256"/>
                    <a:pt x="0" y="156813"/>
                    <a:pt x="0" y="156813"/>
                  </a:cubicBezTo>
                  <a:cubicBezTo>
                    <a:pt x="2746" y="214478"/>
                    <a:pt x="3443" y="272276"/>
                    <a:pt x="8237" y="329807"/>
                  </a:cubicBezTo>
                  <a:cubicBezTo>
                    <a:pt x="8958" y="338461"/>
                    <a:pt x="14089" y="346172"/>
                    <a:pt x="16475" y="354521"/>
                  </a:cubicBezTo>
                  <a:cubicBezTo>
                    <a:pt x="22232" y="374669"/>
                    <a:pt x="31400" y="422215"/>
                    <a:pt x="41189" y="436899"/>
                  </a:cubicBezTo>
                  <a:cubicBezTo>
                    <a:pt x="46681" y="445137"/>
                    <a:pt x="53236" y="452758"/>
                    <a:pt x="57664" y="461613"/>
                  </a:cubicBezTo>
                  <a:cubicBezTo>
                    <a:pt x="91766" y="529818"/>
                    <a:pt x="35165" y="440221"/>
                    <a:pt x="82378" y="511040"/>
                  </a:cubicBezTo>
                  <a:cubicBezTo>
                    <a:pt x="95713" y="564376"/>
                    <a:pt x="80274" y="526639"/>
                    <a:pt x="115329" y="568705"/>
                  </a:cubicBezTo>
                  <a:cubicBezTo>
                    <a:pt x="121667" y="576311"/>
                    <a:pt x="125227" y="586018"/>
                    <a:pt x="131805" y="593418"/>
                  </a:cubicBezTo>
                  <a:cubicBezTo>
                    <a:pt x="147285" y="610833"/>
                    <a:pt x="164756" y="626369"/>
                    <a:pt x="181232" y="642845"/>
                  </a:cubicBezTo>
                  <a:cubicBezTo>
                    <a:pt x="189470" y="651083"/>
                    <a:pt x="196252" y="661097"/>
                    <a:pt x="205945" y="667559"/>
                  </a:cubicBezTo>
                  <a:lnTo>
                    <a:pt x="280086" y="716986"/>
                  </a:lnTo>
                  <a:lnTo>
                    <a:pt x="304800" y="733461"/>
                  </a:lnTo>
                  <a:cubicBezTo>
                    <a:pt x="313038" y="738953"/>
                    <a:pt x="320120" y="746806"/>
                    <a:pt x="329513" y="749937"/>
                  </a:cubicBezTo>
                  <a:lnTo>
                    <a:pt x="354227" y="758175"/>
                  </a:lnTo>
                  <a:cubicBezTo>
                    <a:pt x="362465" y="763667"/>
                    <a:pt x="370085" y="770223"/>
                    <a:pt x="378940" y="774651"/>
                  </a:cubicBezTo>
                  <a:cubicBezTo>
                    <a:pt x="386707" y="778534"/>
                    <a:pt x="396063" y="778671"/>
                    <a:pt x="403654" y="782888"/>
                  </a:cubicBezTo>
                  <a:cubicBezTo>
                    <a:pt x="420964" y="792504"/>
                    <a:pt x="436605" y="804856"/>
                    <a:pt x="453081" y="815840"/>
                  </a:cubicBezTo>
                  <a:cubicBezTo>
                    <a:pt x="461319" y="821332"/>
                    <a:pt x="470793" y="825314"/>
                    <a:pt x="477794" y="832315"/>
                  </a:cubicBezTo>
                  <a:cubicBezTo>
                    <a:pt x="486032" y="840553"/>
                    <a:pt x="495050" y="848079"/>
                    <a:pt x="502508" y="857029"/>
                  </a:cubicBezTo>
                  <a:cubicBezTo>
                    <a:pt x="508846" y="864635"/>
                    <a:pt x="511982" y="874741"/>
                    <a:pt x="518983" y="881742"/>
                  </a:cubicBezTo>
                  <a:cubicBezTo>
                    <a:pt x="525984" y="888743"/>
                    <a:pt x="535459" y="892726"/>
                    <a:pt x="543697" y="898218"/>
                  </a:cubicBezTo>
                  <a:lnTo>
                    <a:pt x="568410" y="972359"/>
                  </a:lnTo>
                  <a:lnTo>
                    <a:pt x="576648" y="997072"/>
                  </a:lnTo>
                  <a:cubicBezTo>
                    <a:pt x="579394" y="1024532"/>
                    <a:pt x="583996" y="1051869"/>
                    <a:pt x="584886" y="1079451"/>
                  </a:cubicBezTo>
                  <a:cubicBezTo>
                    <a:pt x="589491" y="1222192"/>
                    <a:pt x="588116" y="1365090"/>
                    <a:pt x="593124" y="1507818"/>
                  </a:cubicBezTo>
                  <a:cubicBezTo>
                    <a:pt x="593615" y="1521811"/>
                    <a:pt x="597678" y="1535499"/>
                    <a:pt x="601362" y="1549007"/>
                  </a:cubicBezTo>
                  <a:cubicBezTo>
                    <a:pt x="605931" y="1565762"/>
                    <a:pt x="612345" y="1581958"/>
                    <a:pt x="617837" y="1598434"/>
                  </a:cubicBezTo>
                  <a:cubicBezTo>
                    <a:pt x="620583" y="1606672"/>
                    <a:pt x="621258" y="1615923"/>
                    <a:pt x="626075" y="1623148"/>
                  </a:cubicBezTo>
                  <a:cubicBezTo>
                    <a:pt x="638231" y="1641382"/>
                    <a:pt x="648238" y="1659891"/>
                    <a:pt x="667264" y="1672575"/>
                  </a:cubicBezTo>
                  <a:cubicBezTo>
                    <a:pt x="674489" y="1677392"/>
                    <a:pt x="684211" y="1676930"/>
                    <a:pt x="691978" y="1680813"/>
                  </a:cubicBezTo>
                  <a:cubicBezTo>
                    <a:pt x="755856" y="1712751"/>
                    <a:pt x="679285" y="1684819"/>
                    <a:pt x="741405" y="1705526"/>
                  </a:cubicBezTo>
                  <a:cubicBezTo>
                    <a:pt x="749643" y="1711018"/>
                    <a:pt x="757263" y="1717574"/>
                    <a:pt x="766118" y="1722002"/>
                  </a:cubicBezTo>
                  <a:cubicBezTo>
                    <a:pt x="784947" y="1731417"/>
                    <a:pt x="813224" y="1733779"/>
                    <a:pt x="832021" y="1738478"/>
                  </a:cubicBezTo>
                  <a:cubicBezTo>
                    <a:pt x="840445" y="1740584"/>
                    <a:pt x="848258" y="1744831"/>
                    <a:pt x="856735" y="1746715"/>
                  </a:cubicBezTo>
                  <a:cubicBezTo>
                    <a:pt x="873040" y="1750338"/>
                    <a:pt x="889686" y="1752207"/>
                    <a:pt x="906162" y="1754953"/>
                  </a:cubicBezTo>
                  <a:cubicBezTo>
                    <a:pt x="914400" y="1757699"/>
                    <a:pt x="922279" y="1761963"/>
                    <a:pt x="930875" y="1763191"/>
                  </a:cubicBezTo>
                  <a:cubicBezTo>
                    <a:pt x="1055883" y="1781050"/>
                    <a:pt x="1145264" y="1767561"/>
                    <a:pt x="1285102" y="1763191"/>
                  </a:cubicBezTo>
                  <a:cubicBezTo>
                    <a:pt x="1368139" y="1735512"/>
                    <a:pt x="1239353" y="1777739"/>
                    <a:pt x="1342767" y="1746715"/>
                  </a:cubicBezTo>
                  <a:cubicBezTo>
                    <a:pt x="1359401" y="1741725"/>
                    <a:pt x="1375718" y="1735732"/>
                    <a:pt x="1392194" y="1730240"/>
                  </a:cubicBezTo>
                  <a:lnTo>
                    <a:pt x="1416908" y="1722002"/>
                  </a:lnTo>
                  <a:cubicBezTo>
                    <a:pt x="1425146" y="1716510"/>
                    <a:pt x="1432766" y="1709954"/>
                    <a:pt x="1441621" y="1705526"/>
                  </a:cubicBezTo>
                  <a:cubicBezTo>
                    <a:pt x="1449388" y="1701643"/>
                    <a:pt x="1458744" y="1701505"/>
                    <a:pt x="1466335" y="1697288"/>
                  </a:cubicBezTo>
                  <a:cubicBezTo>
                    <a:pt x="1494845" y="1681449"/>
                    <a:pt x="1519770" y="1664469"/>
                    <a:pt x="1540475" y="1639623"/>
                  </a:cubicBezTo>
                  <a:cubicBezTo>
                    <a:pt x="1546813" y="1632017"/>
                    <a:pt x="1551459" y="1623148"/>
                    <a:pt x="1556951" y="1614910"/>
                  </a:cubicBezTo>
                  <a:cubicBezTo>
                    <a:pt x="1562443" y="1598434"/>
                    <a:pt x="1570572" y="1582614"/>
                    <a:pt x="1573427" y="1565483"/>
                  </a:cubicBezTo>
                  <a:cubicBezTo>
                    <a:pt x="1584856" y="1496903"/>
                    <a:pt x="1579302" y="1532591"/>
                    <a:pt x="1589902" y="1458391"/>
                  </a:cubicBezTo>
                  <a:cubicBezTo>
                    <a:pt x="1594420" y="1327367"/>
                    <a:pt x="1599359" y="1163388"/>
                    <a:pt x="1606378" y="1030023"/>
                  </a:cubicBezTo>
                  <a:cubicBezTo>
                    <a:pt x="1608548" y="988800"/>
                    <a:pt x="1611675" y="947632"/>
                    <a:pt x="1614616" y="906456"/>
                  </a:cubicBezTo>
                  <a:cubicBezTo>
                    <a:pt x="1619344" y="840270"/>
                    <a:pt x="1632327" y="675380"/>
                    <a:pt x="1639329" y="626369"/>
                  </a:cubicBezTo>
                  <a:lnTo>
                    <a:pt x="1647567" y="568705"/>
                  </a:lnTo>
                  <a:cubicBezTo>
                    <a:pt x="1644821" y="480835"/>
                    <a:pt x="1646248" y="392735"/>
                    <a:pt x="1639329" y="305094"/>
                  </a:cubicBezTo>
                  <a:cubicBezTo>
                    <a:pt x="1637962" y="287781"/>
                    <a:pt x="1628346" y="272143"/>
                    <a:pt x="1622854" y="255667"/>
                  </a:cubicBezTo>
                  <a:cubicBezTo>
                    <a:pt x="1616154" y="235567"/>
                    <a:pt x="1614110" y="222209"/>
                    <a:pt x="1598140" y="206240"/>
                  </a:cubicBezTo>
                  <a:cubicBezTo>
                    <a:pt x="1596198" y="204298"/>
                    <a:pt x="1592648" y="206240"/>
                    <a:pt x="1589902" y="206240"/>
                  </a:cubicBez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2712053" y="2133600"/>
              <a:ext cx="1118542" cy="1425146"/>
            </a:xfrm>
            <a:custGeom>
              <a:avLst/>
              <a:gdLst>
                <a:gd name="connsiteX0" fmla="*/ 1118542 w 1118542"/>
                <a:gd name="connsiteY0" fmla="*/ 1359243 h 1425146"/>
                <a:gd name="connsiteX1" fmla="*/ 1077352 w 1118542"/>
                <a:gd name="connsiteY1" fmla="*/ 1383957 h 1425146"/>
                <a:gd name="connsiteX2" fmla="*/ 1052639 w 1118542"/>
                <a:gd name="connsiteY2" fmla="*/ 1400432 h 1425146"/>
                <a:gd name="connsiteX3" fmla="*/ 970261 w 1118542"/>
                <a:gd name="connsiteY3" fmla="*/ 1425146 h 1425146"/>
                <a:gd name="connsiteX4" fmla="*/ 319471 w 1118542"/>
                <a:gd name="connsiteY4" fmla="*/ 1416908 h 1425146"/>
                <a:gd name="connsiteX5" fmla="*/ 146477 w 1118542"/>
                <a:gd name="connsiteY5" fmla="*/ 1400432 h 1425146"/>
                <a:gd name="connsiteX6" fmla="*/ 97050 w 1118542"/>
                <a:gd name="connsiteY6" fmla="*/ 1383957 h 1425146"/>
                <a:gd name="connsiteX7" fmla="*/ 72336 w 1118542"/>
                <a:gd name="connsiteY7" fmla="*/ 1375719 h 1425146"/>
                <a:gd name="connsiteX8" fmla="*/ 47623 w 1118542"/>
                <a:gd name="connsiteY8" fmla="*/ 1359243 h 1425146"/>
                <a:gd name="connsiteX9" fmla="*/ 14671 w 1118542"/>
                <a:gd name="connsiteY9" fmla="*/ 1309816 h 1425146"/>
                <a:gd name="connsiteX10" fmla="*/ 14671 w 1118542"/>
                <a:gd name="connsiteY10" fmla="*/ 955589 h 1425146"/>
                <a:gd name="connsiteX11" fmla="*/ 31147 w 1118542"/>
                <a:gd name="connsiteY11" fmla="*/ 461319 h 1425146"/>
                <a:gd name="connsiteX12" fmla="*/ 47623 w 1118542"/>
                <a:gd name="connsiteY12" fmla="*/ 238897 h 1425146"/>
                <a:gd name="connsiteX13" fmla="*/ 55861 w 1118542"/>
                <a:gd name="connsiteY13" fmla="*/ 172995 h 1425146"/>
                <a:gd name="connsiteX14" fmla="*/ 88812 w 1118542"/>
                <a:gd name="connsiteY14" fmla="*/ 98854 h 1425146"/>
                <a:gd name="connsiteX15" fmla="*/ 162952 w 1118542"/>
                <a:gd name="connsiteY15" fmla="*/ 41189 h 1425146"/>
                <a:gd name="connsiteX16" fmla="*/ 212379 w 1118542"/>
                <a:gd name="connsiteY16" fmla="*/ 24714 h 1425146"/>
                <a:gd name="connsiteX17" fmla="*/ 237093 w 1118542"/>
                <a:gd name="connsiteY17" fmla="*/ 16476 h 1425146"/>
                <a:gd name="connsiteX18" fmla="*/ 352423 w 1118542"/>
                <a:gd name="connsiteY18" fmla="*/ 0 h 1425146"/>
                <a:gd name="connsiteX19" fmla="*/ 789028 w 1118542"/>
                <a:gd name="connsiteY19" fmla="*/ 8238 h 1425146"/>
                <a:gd name="connsiteX20" fmla="*/ 904358 w 1118542"/>
                <a:gd name="connsiteY20" fmla="*/ 24714 h 1425146"/>
                <a:gd name="connsiteX21" fmla="*/ 953785 w 1118542"/>
                <a:gd name="connsiteY21" fmla="*/ 41189 h 1425146"/>
                <a:gd name="connsiteX22" fmla="*/ 1003212 w 1118542"/>
                <a:gd name="connsiteY22" fmla="*/ 82378 h 1425146"/>
                <a:gd name="connsiteX23" fmla="*/ 1019688 w 1118542"/>
                <a:gd name="connsiteY23" fmla="*/ 107092 h 1425146"/>
                <a:gd name="connsiteX24" fmla="*/ 1044401 w 1118542"/>
                <a:gd name="connsiteY24" fmla="*/ 123568 h 1425146"/>
                <a:gd name="connsiteX25" fmla="*/ 1060877 w 1118542"/>
                <a:gd name="connsiteY25" fmla="*/ 172995 h 1425146"/>
                <a:gd name="connsiteX26" fmla="*/ 1069115 w 1118542"/>
                <a:gd name="connsiteY26" fmla="*/ 197708 h 1425146"/>
                <a:gd name="connsiteX27" fmla="*/ 1085590 w 1118542"/>
                <a:gd name="connsiteY27" fmla="*/ 222422 h 1425146"/>
                <a:gd name="connsiteX28" fmla="*/ 1093828 w 1118542"/>
                <a:gd name="connsiteY28" fmla="*/ 280086 h 1425146"/>
                <a:gd name="connsiteX29" fmla="*/ 1102066 w 1118542"/>
                <a:gd name="connsiteY29" fmla="*/ 321276 h 1425146"/>
                <a:gd name="connsiteX30" fmla="*/ 1110304 w 1118542"/>
                <a:gd name="connsiteY30" fmla="*/ 411892 h 1425146"/>
                <a:gd name="connsiteX31" fmla="*/ 1102066 w 1118542"/>
                <a:gd name="connsiteY31" fmla="*/ 642551 h 1425146"/>
                <a:gd name="connsiteX32" fmla="*/ 1093828 w 1118542"/>
                <a:gd name="connsiteY32" fmla="*/ 683741 h 1425146"/>
                <a:gd name="connsiteX33" fmla="*/ 1085590 w 1118542"/>
                <a:gd name="connsiteY33" fmla="*/ 757881 h 1425146"/>
                <a:gd name="connsiteX34" fmla="*/ 1069115 w 1118542"/>
                <a:gd name="connsiteY34" fmla="*/ 840259 h 1425146"/>
                <a:gd name="connsiteX35" fmla="*/ 1060877 w 1118542"/>
                <a:gd name="connsiteY35" fmla="*/ 897924 h 1425146"/>
                <a:gd name="connsiteX36" fmla="*/ 1052639 w 1118542"/>
                <a:gd name="connsiteY36" fmla="*/ 939114 h 1425146"/>
                <a:gd name="connsiteX37" fmla="*/ 1036163 w 1118542"/>
                <a:gd name="connsiteY37" fmla="*/ 1013254 h 1425146"/>
                <a:gd name="connsiteX38" fmla="*/ 1044401 w 1118542"/>
                <a:gd name="connsiteY38" fmla="*/ 1276865 h 1425146"/>
                <a:gd name="connsiteX39" fmla="*/ 1069115 w 1118542"/>
                <a:gd name="connsiteY39" fmla="*/ 1351005 h 1425146"/>
                <a:gd name="connsiteX40" fmla="*/ 1077352 w 1118542"/>
                <a:gd name="connsiteY40" fmla="*/ 1375719 h 1425146"/>
                <a:gd name="connsiteX41" fmla="*/ 1077352 w 1118542"/>
                <a:gd name="connsiteY41" fmla="*/ 1416908 h 1425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1118542" h="1425146">
                  <a:moveTo>
                    <a:pt x="1118542" y="1359243"/>
                  </a:moveTo>
                  <a:cubicBezTo>
                    <a:pt x="1104812" y="1367481"/>
                    <a:pt x="1090930" y="1375471"/>
                    <a:pt x="1077352" y="1383957"/>
                  </a:cubicBezTo>
                  <a:cubicBezTo>
                    <a:pt x="1068956" y="1389204"/>
                    <a:pt x="1061686" y="1396411"/>
                    <a:pt x="1052639" y="1400432"/>
                  </a:cubicBezTo>
                  <a:cubicBezTo>
                    <a:pt x="1026852" y="1411893"/>
                    <a:pt x="997647" y="1418299"/>
                    <a:pt x="970261" y="1425146"/>
                  </a:cubicBezTo>
                  <a:lnTo>
                    <a:pt x="319471" y="1416908"/>
                  </a:lnTo>
                  <a:cubicBezTo>
                    <a:pt x="288234" y="1416243"/>
                    <a:pt x="192521" y="1411943"/>
                    <a:pt x="146477" y="1400432"/>
                  </a:cubicBezTo>
                  <a:cubicBezTo>
                    <a:pt x="129629" y="1396220"/>
                    <a:pt x="113526" y="1389449"/>
                    <a:pt x="97050" y="1383957"/>
                  </a:cubicBezTo>
                  <a:lnTo>
                    <a:pt x="72336" y="1375719"/>
                  </a:lnTo>
                  <a:cubicBezTo>
                    <a:pt x="64098" y="1370227"/>
                    <a:pt x="54143" y="1366694"/>
                    <a:pt x="47623" y="1359243"/>
                  </a:cubicBezTo>
                  <a:cubicBezTo>
                    <a:pt x="34584" y="1344341"/>
                    <a:pt x="14671" y="1309816"/>
                    <a:pt x="14671" y="1309816"/>
                  </a:cubicBezTo>
                  <a:cubicBezTo>
                    <a:pt x="-14180" y="1165565"/>
                    <a:pt x="7118" y="1287893"/>
                    <a:pt x="14671" y="955589"/>
                  </a:cubicBezTo>
                  <a:cubicBezTo>
                    <a:pt x="25012" y="500595"/>
                    <a:pt x="8933" y="683457"/>
                    <a:pt x="31147" y="461319"/>
                  </a:cubicBezTo>
                  <a:cubicBezTo>
                    <a:pt x="44556" y="179731"/>
                    <a:pt x="28628" y="371861"/>
                    <a:pt x="47623" y="238897"/>
                  </a:cubicBezTo>
                  <a:cubicBezTo>
                    <a:pt x="50754" y="216981"/>
                    <a:pt x="51222" y="194642"/>
                    <a:pt x="55861" y="172995"/>
                  </a:cubicBezTo>
                  <a:cubicBezTo>
                    <a:pt x="62078" y="143981"/>
                    <a:pt x="70335" y="121026"/>
                    <a:pt x="88812" y="98854"/>
                  </a:cubicBezTo>
                  <a:cubicBezTo>
                    <a:pt x="105214" y="79172"/>
                    <a:pt x="141757" y="48254"/>
                    <a:pt x="162952" y="41189"/>
                  </a:cubicBezTo>
                  <a:lnTo>
                    <a:pt x="212379" y="24714"/>
                  </a:lnTo>
                  <a:cubicBezTo>
                    <a:pt x="220617" y="21968"/>
                    <a:pt x="228497" y="17704"/>
                    <a:pt x="237093" y="16476"/>
                  </a:cubicBezTo>
                  <a:lnTo>
                    <a:pt x="352423" y="0"/>
                  </a:lnTo>
                  <a:cubicBezTo>
                    <a:pt x="497958" y="2746"/>
                    <a:pt x="643613" y="1727"/>
                    <a:pt x="789028" y="8238"/>
                  </a:cubicBezTo>
                  <a:cubicBezTo>
                    <a:pt x="827823" y="9975"/>
                    <a:pt x="904358" y="24714"/>
                    <a:pt x="904358" y="24714"/>
                  </a:cubicBezTo>
                  <a:cubicBezTo>
                    <a:pt x="920834" y="30206"/>
                    <a:pt x="941505" y="28909"/>
                    <a:pt x="953785" y="41189"/>
                  </a:cubicBezTo>
                  <a:cubicBezTo>
                    <a:pt x="985499" y="72904"/>
                    <a:pt x="968804" y="59441"/>
                    <a:pt x="1003212" y="82378"/>
                  </a:cubicBezTo>
                  <a:cubicBezTo>
                    <a:pt x="1008704" y="90616"/>
                    <a:pt x="1012687" y="100091"/>
                    <a:pt x="1019688" y="107092"/>
                  </a:cubicBezTo>
                  <a:cubicBezTo>
                    <a:pt x="1026689" y="114093"/>
                    <a:pt x="1039154" y="115172"/>
                    <a:pt x="1044401" y="123568"/>
                  </a:cubicBezTo>
                  <a:cubicBezTo>
                    <a:pt x="1053605" y="138295"/>
                    <a:pt x="1055385" y="156519"/>
                    <a:pt x="1060877" y="172995"/>
                  </a:cubicBezTo>
                  <a:cubicBezTo>
                    <a:pt x="1063623" y="181233"/>
                    <a:pt x="1064299" y="190483"/>
                    <a:pt x="1069115" y="197708"/>
                  </a:cubicBezTo>
                  <a:lnTo>
                    <a:pt x="1085590" y="222422"/>
                  </a:lnTo>
                  <a:cubicBezTo>
                    <a:pt x="1088336" y="241643"/>
                    <a:pt x="1090636" y="260934"/>
                    <a:pt x="1093828" y="280086"/>
                  </a:cubicBezTo>
                  <a:cubicBezTo>
                    <a:pt x="1096130" y="293897"/>
                    <a:pt x="1100329" y="307382"/>
                    <a:pt x="1102066" y="321276"/>
                  </a:cubicBezTo>
                  <a:cubicBezTo>
                    <a:pt x="1105828" y="351372"/>
                    <a:pt x="1107558" y="381687"/>
                    <a:pt x="1110304" y="411892"/>
                  </a:cubicBezTo>
                  <a:cubicBezTo>
                    <a:pt x="1107558" y="488778"/>
                    <a:pt x="1106720" y="565757"/>
                    <a:pt x="1102066" y="642551"/>
                  </a:cubicBezTo>
                  <a:cubicBezTo>
                    <a:pt x="1101219" y="656527"/>
                    <a:pt x="1095808" y="669880"/>
                    <a:pt x="1093828" y="683741"/>
                  </a:cubicBezTo>
                  <a:cubicBezTo>
                    <a:pt x="1090311" y="708357"/>
                    <a:pt x="1088876" y="733234"/>
                    <a:pt x="1085590" y="757881"/>
                  </a:cubicBezTo>
                  <a:cubicBezTo>
                    <a:pt x="1069469" y="878786"/>
                    <a:pt x="1085484" y="750224"/>
                    <a:pt x="1069115" y="840259"/>
                  </a:cubicBezTo>
                  <a:cubicBezTo>
                    <a:pt x="1065642" y="859363"/>
                    <a:pt x="1064069" y="878771"/>
                    <a:pt x="1060877" y="897924"/>
                  </a:cubicBezTo>
                  <a:cubicBezTo>
                    <a:pt x="1058575" y="911735"/>
                    <a:pt x="1055144" y="925338"/>
                    <a:pt x="1052639" y="939114"/>
                  </a:cubicBezTo>
                  <a:cubicBezTo>
                    <a:pt x="1041041" y="1002904"/>
                    <a:pt x="1050688" y="969681"/>
                    <a:pt x="1036163" y="1013254"/>
                  </a:cubicBezTo>
                  <a:cubicBezTo>
                    <a:pt x="1038909" y="1101124"/>
                    <a:pt x="1037482" y="1189224"/>
                    <a:pt x="1044401" y="1276865"/>
                  </a:cubicBezTo>
                  <a:cubicBezTo>
                    <a:pt x="1044401" y="1276869"/>
                    <a:pt x="1064996" y="1338646"/>
                    <a:pt x="1069115" y="1351005"/>
                  </a:cubicBezTo>
                  <a:cubicBezTo>
                    <a:pt x="1071861" y="1359243"/>
                    <a:pt x="1077352" y="1367035"/>
                    <a:pt x="1077352" y="1375719"/>
                  </a:cubicBezTo>
                  <a:lnTo>
                    <a:pt x="1077352" y="1416908"/>
                  </a:ln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996778" y="3995351"/>
              <a:ext cx="1103871" cy="1112108"/>
            </a:xfrm>
            <a:custGeom>
              <a:avLst/>
              <a:gdLst>
                <a:gd name="connsiteX0" fmla="*/ 1021492 w 1103871"/>
                <a:gd name="connsiteY0" fmla="*/ 255373 h 1112108"/>
                <a:gd name="connsiteX1" fmla="*/ 1005017 w 1103871"/>
                <a:gd name="connsiteY1" fmla="*/ 214184 h 1112108"/>
                <a:gd name="connsiteX2" fmla="*/ 980303 w 1103871"/>
                <a:gd name="connsiteY2" fmla="*/ 197708 h 1112108"/>
                <a:gd name="connsiteX3" fmla="*/ 963827 w 1103871"/>
                <a:gd name="connsiteY3" fmla="*/ 148281 h 1112108"/>
                <a:gd name="connsiteX4" fmla="*/ 955590 w 1103871"/>
                <a:gd name="connsiteY4" fmla="*/ 123568 h 1112108"/>
                <a:gd name="connsiteX5" fmla="*/ 939114 w 1103871"/>
                <a:gd name="connsiteY5" fmla="*/ 98854 h 1112108"/>
                <a:gd name="connsiteX6" fmla="*/ 914400 w 1103871"/>
                <a:gd name="connsiteY6" fmla="*/ 49427 h 1112108"/>
                <a:gd name="connsiteX7" fmla="*/ 840260 w 1103871"/>
                <a:gd name="connsiteY7" fmla="*/ 8238 h 1112108"/>
                <a:gd name="connsiteX8" fmla="*/ 807308 w 1103871"/>
                <a:gd name="connsiteY8" fmla="*/ 0 h 1112108"/>
                <a:gd name="connsiteX9" fmla="*/ 634314 w 1103871"/>
                <a:gd name="connsiteY9" fmla="*/ 16476 h 1112108"/>
                <a:gd name="connsiteX10" fmla="*/ 543698 w 1103871"/>
                <a:gd name="connsiteY10" fmla="*/ 49427 h 1112108"/>
                <a:gd name="connsiteX11" fmla="*/ 486033 w 1103871"/>
                <a:gd name="connsiteY11" fmla="*/ 74141 h 1112108"/>
                <a:gd name="connsiteX12" fmla="*/ 436606 w 1103871"/>
                <a:gd name="connsiteY12" fmla="*/ 98854 h 1112108"/>
                <a:gd name="connsiteX13" fmla="*/ 411892 w 1103871"/>
                <a:gd name="connsiteY13" fmla="*/ 115330 h 1112108"/>
                <a:gd name="connsiteX14" fmla="*/ 362465 w 1103871"/>
                <a:gd name="connsiteY14" fmla="*/ 131806 h 1112108"/>
                <a:gd name="connsiteX15" fmla="*/ 313038 w 1103871"/>
                <a:gd name="connsiteY15" fmla="*/ 164757 h 1112108"/>
                <a:gd name="connsiteX16" fmla="*/ 288325 w 1103871"/>
                <a:gd name="connsiteY16" fmla="*/ 172995 h 1112108"/>
                <a:gd name="connsiteX17" fmla="*/ 263611 w 1103871"/>
                <a:gd name="connsiteY17" fmla="*/ 189471 h 1112108"/>
                <a:gd name="connsiteX18" fmla="*/ 230660 w 1103871"/>
                <a:gd name="connsiteY18" fmla="*/ 205946 h 1112108"/>
                <a:gd name="connsiteX19" fmla="*/ 181233 w 1103871"/>
                <a:gd name="connsiteY19" fmla="*/ 255373 h 1112108"/>
                <a:gd name="connsiteX20" fmla="*/ 131806 w 1103871"/>
                <a:gd name="connsiteY20" fmla="*/ 296563 h 1112108"/>
                <a:gd name="connsiteX21" fmla="*/ 98854 w 1103871"/>
                <a:gd name="connsiteY21" fmla="*/ 345990 h 1112108"/>
                <a:gd name="connsiteX22" fmla="*/ 82379 w 1103871"/>
                <a:gd name="connsiteY22" fmla="*/ 370703 h 1112108"/>
                <a:gd name="connsiteX23" fmla="*/ 57665 w 1103871"/>
                <a:gd name="connsiteY23" fmla="*/ 395417 h 1112108"/>
                <a:gd name="connsiteX24" fmla="*/ 24714 w 1103871"/>
                <a:gd name="connsiteY24" fmla="*/ 477795 h 1112108"/>
                <a:gd name="connsiteX25" fmla="*/ 16476 w 1103871"/>
                <a:gd name="connsiteY25" fmla="*/ 502508 h 1112108"/>
                <a:gd name="connsiteX26" fmla="*/ 0 w 1103871"/>
                <a:gd name="connsiteY26" fmla="*/ 535460 h 1112108"/>
                <a:gd name="connsiteX27" fmla="*/ 16476 w 1103871"/>
                <a:gd name="connsiteY27" fmla="*/ 815546 h 1112108"/>
                <a:gd name="connsiteX28" fmla="*/ 24714 w 1103871"/>
                <a:gd name="connsiteY28" fmla="*/ 848498 h 1112108"/>
                <a:gd name="connsiteX29" fmla="*/ 41190 w 1103871"/>
                <a:gd name="connsiteY29" fmla="*/ 873211 h 1112108"/>
                <a:gd name="connsiteX30" fmla="*/ 82379 w 1103871"/>
                <a:gd name="connsiteY30" fmla="*/ 947352 h 1112108"/>
                <a:gd name="connsiteX31" fmla="*/ 98854 w 1103871"/>
                <a:gd name="connsiteY31" fmla="*/ 972065 h 1112108"/>
                <a:gd name="connsiteX32" fmla="*/ 123568 w 1103871"/>
                <a:gd name="connsiteY32" fmla="*/ 996779 h 1112108"/>
                <a:gd name="connsiteX33" fmla="*/ 148281 w 1103871"/>
                <a:gd name="connsiteY33" fmla="*/ 1029730 h 1112108"/>
                <a:gd name="connsiteX34" fmla="*/ 197708 w 1103871"/>
                <a:gd name="connsiteY34" fmla="*/ 1054444 h 1112108"/>
                <a:gd name="connsiteX35" fmla="*/ 280087 w 1103871"/>
                <a:gd name="connsiteY35" fmla="*/ 1103871 h 1112108"/>
                <a:gd name="connsiteX36" fmla="*/ 313038 w 1103871"/>
                <a:gd name="connsiteY36" fmla="*/ 1112108 h 1112108"/>
                <a:gd name="connsiteX37" fmla="*/ 609600 w 1103871"/>
                <a:gd name="connsiteY37" fmla="*/ 1103871 h 1112108"/>
                <a:gd name="connsiteX38" fmla="*/ 634314 w 1103871"/>
                <a:gd name="connsiteY38" fmla="*/ 1095633 h 1112108"/>
                <a:gd name="connsiteX39" fmla="*/ 700217 w 1103871"/>
                <a:gd name="connsiteY39" fmla="*/ 1079157 h 1112108"/>
                <a:gd name="connsiteX40" fmla="*/ 749644 w 1103871"/>
                <a:gd name="connsiteY40" fmla="*/ 1062681 h 1112108"/>
                <a:gd name="connsiteX41" fmla="*/ 774357 w 1103871"/>
                <a:gd name="connsiteY41" fmla="*/ 1054444 h 1112108"/>
                <a:gd name="connsiteX42" fmla="*/ 848498 w 1103871"/>
                <a:gd name="connsiteY42" fmla="*/ 1021492 h 1112108"/>
                <a:gd name="connsiteX43" fmla="*/ 873211 w 1103871"/>
                <a:gd name="connsiteY43" fmla="*/ 1013254 h 1112108"/>
                <a:gd name="connsiteX44" fmla="*/ 897925 w 1103871"/>
                <a:gd name="connsiteY44" fmla="*/ 1005017 h 1112108"/>
                <a:gd name="connsiteX45" fmla="*/ 947352 w 1103871"/>
                <a:gd name="connsiteY45" fmla="*/ 972065 h 1112108"/>
                <a:gd name="connsiteX46" fmla="*/ 996779 w 1103871"/>
                <a:gd name="connsiteY46" fmla="*/ 930876 h 1112108"/>
                <a:gd name="connsiteX47" fmla="*/ 1013254 w 1103871"/>
                <a:gd name="connsiteY47" fmla="*/ 906163 h 1112108"/>
                <a:gd name="connsiteX48" fmla="*/ 1062681 w 1103871"/>
                <a:gd name="connsiteY48" fmla="*/ 856735 h 1112108"/>
                <a:gd name="connsiteX49" fmla="*/ 1079157 w 1103871"/>
                <a:gd name="connsiteY49" fmla="*/ 823784 h 1112108"/>
                <a:gd name="connsiteX50" fmla="*/ 1095633 w 1103871"/>
                <a:gd name="connsiteY50" fmla="*/ 766119 h 1112108"/>
                <a:gd name="connsiteX51" fmla="*/ 1103871 w 1103871"/>
                <a:gd name="connsiteY51" fmla="*/ 741406 h 1112108"/>
                <a:gd name="connsiteX52" fmla="*/ 1095633 w 1103871"/>
                <a:gd name="connsiteY52" fmla="*/ 527222 h 1112108"/>
                <a:gd name="connsiteX53" fmla="*/ 1087395 w 1103871"/>
                <a:gd name="connsiteY53" fmla="*/ 477795 h 1112108"/>
                <a:gd name="connsiteX54" fmla="*/ 1070919 w 1103871"/>
                <a:gd name="connsiteY54" fmla="*/ 403654 h 1112108"/>
                <a:gd name="connsiteX55" fmla="*/ 1054444 w 1103871"/>
                <a:gd name="connsiteY55" fmla="*/ 354227 h 1112108"/>
                <a:gd name="connsiteX56" fmla="*/ 1029730 w 1103871"/>
                <a:gd name="connsiteY56" fmla="*/ 280087 h 1112108"/>
                <a:gd name="connsiteX57" fmla="*/ 1021492 w 1103871"/>
                <a:gd name="connsiteY57" fmla="*/ 255373 h 1112108"/>
                <a:gd name="connsiteX58" fmla="*/ 1021492 w 1103871"/>
                <a:gd name="connsiteY58" fmla="*/ 255373 h 1112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1103871" h="1112108">
                  <a:moveTo>
                    <a:pt x="1021492" y="255373"/>
                  </a:moveTo>
                  <a:cubicBezTo>
                    <a:pt x="1016000" y="241643"/>
                    <a:pt x="1013612" y="226217"/>
                    <a:pt x="1005017" y="214184"/>
                  </a:cubicBezTo>
                  <a:cubicBezTo>
                    <a:pt x="999262" y="206127"/>
                    <a:pt x="985550" y="206104"/>
                    <a:pt x="980303" y="197708"/>
                  </a:cubicBezTo>
                  <a:cubicBezTo>
                    <a:pt x="971098" y="182981"/>
                    <a:pt x="969319" y="164757"/>
                    <a:pt x="963827" y="148281"/>
                  </a:cubicBezTo>
                  <a:cubicBezTo>
                    <a:pt x="961081" y="140043"/>
                    <a:pt x="960407" y="130793"/>
                    <a:pt x="955590" y="123568"/>
                  </a:cubicBezTo>
                  <a:cubicBezTo>
                    <a:pt x="950098" y="115330"/>
                    <a:pt x="943542" y="107710"/>
                    <a:pt x="939114" y="98854"/>
                  </a:cubicBezTo>
                  <a:cubicBezTo>
                    <a:pt x="928015" y="76656"/>
                    <a:pt x="935385" y="67789"/>
                    <a:pt x="914400" y="49427"/>
                  </a:cubicBezTo>
                  <a:cubicBezTo>
                    <a:pt x="885794" y="24397"/>
                    <a:pt x="871459" y="17152"/>
                    <a:pt x="840260" y="8238"/>
                  </a:cubicBezTo>
                  <a:cubicBezTo>
                    <a:pt x="829374" y="5128"/>
                    <a:pt x="818292" y="2746"/>
                    <a:pt x="807308" y="0"/>
                  </a:cubicBezTo>
                  <a:cubicBezTo>
                    <a:pt x="768344" y="2598"/>
                    <a:pt x="683484" y="4183"/>
                    <a:pt x="634314" y="16476"/>
                  </a:cubicBezTo>
                  <a:cubicBezTo>
                    <a:pt x="618940" y="20320"/>
                    <a:pt x="560072" y="41240"/>
                    <a:pt x="543698" y="49427"/>
                  </a:cubicBezTo>
                  <a:cubicBezTo>
                    <a:pt x="486805" y="77873"/>
                    <a:pt x="554614" y="56995"/>
                    <a:pt x="486033" y="74141"/>
                  </a:cubicBezTo>
                  <a:cubicBezTo>
                    <a:pt x="415204" y="121360"/>
                    <a:pt x="504819" y="64748"/>
                    <a:pt x="436606" y="98854"/>
                  </a:cubicBezTo>
                  <a:cubicBezTo>
                    <a:pt x="427750" y="103282"/>
                    <a:pt x="420939" y="111309"/>
                    <a:pt x="411892" y="115330"/>
                  </a:cubicBezTo>
                  <a:cubicBezTo>
                    <a:pt x="396022" y="122383"/>
                    <a:pt x="376915" y="122173"/>
                    <a:pt x="362465" y="131806"/>
                  </a:cubicBezTo>
                  <a:cubicBezTo>
                    <a:pt x="345989" y="142790"/>
                    <a:pt x="331823" y="158495"/>
                    <a:pt x="313038" y="164757"/>
                  </a:cubicBezTo>
                  <a:cubicBezTo>
                    <a:pt x="304800" y="167503"/>
                    <a:pt x="296092" y="169112"/>
                    <a:pt x="288325" y="172995"/>
                  </a:cubicBezTo>
                  <a:cubicBezTo>
                    <a:pt x="279469" y="177423"/>
                    <a:pt x="272207" y="184559"/>
                    <a:pt x="263611" y="189471"/>
                  </a:cubicBezTo>
                  <a:cubicBezTo>
                    <a:pt x="252949" y="195564"/>
                    <a:pt x="241644" y="200454"/>
                    <a:pt x="230660" y="205946"/>
                  </a:cubicBezTo>
                  <a:cubicBezTo>
                    <a:pt x="214184" y="222422"/>
                    <a:pt x="200620" y="242448"/>
                    <a:pt x="181233" y="255373"/>
                  </a:cubicBezTo>
                  <a:cubicBezTo>
                    <a:pt x="159263" y="270019"/>
                    <a:pt x="148885" y="274605"/>
                    <a:pt x="131806" y="296563"/>
                  </a:cubicBezTo>
                  <a:cubicBezTo>
                    <a:pt x="119649" y="312193"/>
                    <a:pt x="109838" y="329514"/>
                    <a:pt x="98854" y="345990"/>
                  </a:cubicBezTo>
                  <a:cubicBezTo>
                    <a:pt x="93362" y="354228"/>
                    <a:pt x="89380" y="363702"/>
                    <a:pt x="82379" y="370703"/>
                  </a:cubicBezTo>
                  <a:lnTo>
                    <a:pt x="57665" y="395417"/>
                  </a:lnTo>
                  <a:cubicBezTo>
                    <a:pt x="20171" y="507904"/>
                    <a:pt x="61074" y="392958"/>
                    <a:pt x="24714" y="477795"/>
                  </a:cubicBezTo>
                  <a:cubicBezTo>
                    <a:pt x="21293" y="485776"/>
                    <a:pt x="19897" y="494527"/>
                    <a:pt x="16476" y="502508"/>
                  </a:cubicBezTo>
                  <a:cubicBezTo>
                    <a:pt x="11638" y="513796"/>
                    <a:pt x="5492" y="524476"/>
                    <a:pt x="0" y="535460"/>
                  </a:cubicBezTo>
                  <a:cubicBezTo>
                    <a:pt x="5492" y="628822"/>
                    <a:pt x="9115" y="722313"/>
                    <a:pt x="16476" y="815546"/>
                  </a:cubicBezTo>
                  <a:cubicBezTo>
                    <a:pt x="17367" y="826833"/>
                    <a:pt x="20254" y="838091"/>
                    <a:pt x="24714" y="848498"/>
                  </a:cubicBezTo>
                  <a:cubicBezTo>
                    <a:pt x="28614" y="857598"/>
                    <a:pt x="35698" y="864973"/>
                    <a:pt x="41190" y="873211"/>
                  </a:cubicBezTo>
                  <a:cubicBezTo>
                    <a:pt x="55688" y="916711"/>
                    <a:pt x="44610" y="890698"/>
                    <a:pt x="82379" y="947352"/>
                  </a:cubicBezTo>
                  <a:cubicBezTo>
                    <a:pt x="87871" y="955590"/>
                    <a:pt x="91853" y="965064"/>
                    <a:pt x="98854" y="972065"/>
                  </a:cubicBezTo>
                  <a:cubicBezTo>
                    <a:pt x="107092" y="980303"/>
                    <a:pt x="115986" y="987933"/>
                    <a:pt x="123568" y="996779"/>
                  </a:cubicBezTo>
                  <a:cubicBezTo>
                    <a:pt x="132503" y="1007203"/>
                    <a:pt x="138573" y="1020022"/>
                    <a:pt x="148281" y="1029730"/>
                  </a:cubicBezTo>
                  <a:cubicBezTo>
                    <a:pt x="164250" y="1045699"/>
                    <a:pt x="177608" y="1047744"/>
                    <a:pt x="197708" y="1054444"/>
                  </a:cubicBezTo>
                  <a:cubicBezTo>
                    <a:pt x="232253" y="1080352"/>
                    <a:pt x="236014" y="1086242"/>
                    <a:pt x="280087" y="1103871"/>
                  </a:cubicBezTo>
                  <a:cubicBezTo>
                    <a:pt x="290599" y="1108076"/>
                    <a:pt x="302054" y="1109362"/>
                    <a:pt x="313038" y="1112108"/>
                  </a:cubicBezTo>
                  <a:cubicBezTo>
                    <a:pt x="411892" y="1109362"/>
                    <a:pt x="510838" y="1108936"/>
                    <a:pt x="609600" y="1103871"/>
                  </a:cubicBezTo>
                  <a:cubicBezTo>
                    <a:pt x="618272" y="1103426"/>
                    <a:pt x="625936" y="1097918"/>
                    <a:pt x="634314" y="1095633"/>
                  </a:cubicBezTo>
                  <a:cubicBezTo>
                    <a:pt x="656160" y="1089675"/>
                    <a:pt x="678735" y="1086318"/>
                    <a:pt x="700217" y="1079157"/>
                  </a:cubicBezTo>
                  <a:lnTo>
                    <a:pt x="749644" y="1062681"/>
                  </a:lnTo>
                  <a:lnTo>
                    <a:pt x="774357" y="1054444"/>
                  </a:lnTo>
                  <a:cubicBezTo>
                    <a:pt x="813521" y="1028334"/>
                    <a:pt x="789678" y="1041099"/>
                    <a:pt x="848498" y="1021492"/>
                  </a:cubicBezTo>
                  <a:lnTo>
                    <a:pt x="873211" y="1013254"/>
                  </a:lnTo>
                  <a:lnTo>
                    <a:pt x="897925" y="1005017"/>
                  </a:lnTo>
                  <a:lnTo>
                    <a:pt x="947352" y="972065"/>
                  </a:lnTo>
                  <a:cubicBezTo>
                    <a:pt x="971653" y="955864"/>
                    <a:pt x="976956" y="954663"/>
                    <a:pt x="996779" y="930876"/>
                  </a:cubicBezTo>
                  <a:cubicBezTo>
                    <a:pt x="1003117" y="923270"/>
                    <a:pt x="1006677" y="913563"/>
                    <a:pt x="1013254" y="906163"/>
                  </a:cubicBezTo>
                  <a:cubicBezTo>
                    <a:pt x="1028734" y="888748"/>
                    <a:pt x="1052261" y="877575"/>
                    <a:pt x="1062681" y="856735"/>
                  </a:cubicBezTo>
                  <a:cubicBezTo>
                    <a:pt x="1068173" y="845751"/>
                    <a:pt x="1074319" y="835071"/>
                    <a:pt x="1079157" y="823784"/>
                  </a:cubicBezTo>
                  <a:cubicBezTo>
                    <a:pt x="1087623" y="804031"/>
                    <a:pt x="1089660" y="787023"/>
                    <a:pt x="1095633" y="766119"/>
                  </a:cubicBezTo>
                  <a:cubicBezTo>
                    <a:pt x="1098019" y="757770"/>
                    <a:pt x="1101125" y="749644"/>
                    <a:pt x="1103871" y="741406"/>
                  </a:cubicBezTo>
                  <a:cubicBezTo>
                    <a:pt x="1101125" y="670011"/>
                    <a:pt x="1100090" y="598530"/>
                    <a:pt x="1095633" y="527222"/>
                  </a:cubicBezTo>
                  <a:cubicBezTo>
                    <a:pt x="1094591" y="510552"/>
                    <a:pt x="1090383" y="494229"/>
                    <a:pt x="1087395" y="477795"/>
                  </a:cubicBezTo>
                  <a:cubicBezTo>
                    <a:pt x="1083777" y="457896"/>
                    <a:pt x="1077022" y="423996"/>
                    <a:pt x="1070919" y="403654"/>
                  </a:cubicBezTo>
                  <a:cubicBezTo>
                    <a:pt x="1065929" y="387020"/>
                    <a:pt x="1059936" y="370703"/>
                    <a:pt x="1054444" y="354227"/>
                  </a:cubicBezTo>
                  <a:lnTo>
                    <a:pt x="1029730" y="280087"/>
                  </a:lnTo>
                  <a:cubicBezTo>
                    <a:pt x="1026984" y="271849"/>
                    <a:pt x="1027632" y="261513"/>
                    <a:pt x="1021492" y="255373"/>
                  </a:cubicBezTo>
                  <a:lnTo>
                    <a:pt x="1021492" y="255373"/>
                  </a:ln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5"/>
            <p:cNvSpPr/>
            <p:nvPr/>
          </p:nvSpPr>
          <p:spPr>
            <a:xfrm>
              <a:off x="1490479" y="1729208"/>
              <a:ext cx="725499" cy="824522"/>
            </a:xfrm>
            <a:custGeom>
              <a:avLst/>
              <a:gdLst>
                <a:gd name="connsiteX0" fmla="*/ 503078 w 725499"/>
                <a:gd name="connsiteY0" fmla="*/ 824522 h 824522"/>
                <a:gd name="connsiteX1" fmla="*/ 461889 w 725499"/>
                <a:gd name="connsiteY1" fmla="*/ 799808 h 824522"/>
                <a:gd name="connsiteX2" fmla="*/ 437175 w 725499"/>
                <a:gd name="connsiteY2" fmla="*/ 791570 h 824522"/>
                <a:gd name="connsiteX3" fmla="*/ 379510 w 725499"/>
                <a:gd name="connsiteY3" fmla="*/ 758619 h 824522"/>
                <a:gd name="connsiteX4" fmla="*/ 313607 w 725499"/>
                <a:gd name="connsiteY4" fmla="*/ 733906 h 824522"/>
                <a:gd name="connsiteX5" fmla="*/ 272418 w 725499"/>
                <a:gd name="connsiteY5" fmla="*/ 709192 h 824522"/>
                <a:gd name="connsiteX6" fmla="*/ 222991 w 725499"/>
                <a:gd name="connsiteY6" fmla="*/ 668003 h 824522"/>
                <a:gd name="connsiteX7" fmla="*/ 198278 w 725499"/>
                <a:gd name="connsiteY7" fmla="*/ 659765 h 824522"/>
                <a:gd name="connsiteX8" fmla="*/ 173564 w 725499"/>
                <a:gd name="connsiteY8" fmla="*/ 635051 h 824522"/>
                <a:gd name="connsiteX9" fmla="*/ 157089 w 725499"/>
                <a:gd name="connsiteY9" fmla="*/ 610338 h 824522"/>
                <a:gd name="connsiteX10" fmla="*/ 99424 w 725499"/>
                <a:gd name="connsiteY10" fmla="*/ 552673 h 824522"/>
                <a:gd name="connsiteX11" fmla="*/ 49997 w 725499"/>
                <a:gd name="connsiteY11" fmla="*/ 495008 h 824522"/>
                <a:gd name="connsiteX12" fmla="*/ 25283 w 725499"/>
                <a:gd name="connsiteY12" fmla="*/ 462057 h 824522"/>
                <a:gd name="connsiteX13" fmla="*/ 17045 w 725499"/>
                <a:gd name="connsiteY13" fmla="*/ 437343 h 824522"/>
                <a:gd name="connsiteX14" fmla="*/ 570 w 725499"/>
                <a:gd name="connsiteY14" fmla="*/ 412630 h 824522"/>
                <a:gd name="connsiteX15" fmla="*/ 8807 w 725499"/>
                <a:gd name="connsiteY15" fmla="*/ 223160 h 824522"/>
                <a:gd name="connsiteX16" fmla="*/ 49997 w 725499"/>
                <a:gd name="connsiteY16" fmla="*/ 149019 h 824522"/>
                <a:gd name="connsiteX17" fmla="*/ 66472 w 725499"/>
                <a:gd name="connsiteY17" fmla="*/ 124306 h 824522"/>
                <a:gd name="connsiteX18" fmla="*/ 115899 w 725499"/>
                <a:gd name="connsiteY18" fmla="*/ 83116 h 824522"/>
                <a:gd name="connsiteX19" fmla="*/ 140613 w 725499"/>
                <a:gd name="connsiteY19" fmla="*/ 66641 h 824522"/>
                <a:gd name="connsiteX20" fmla="*/ 190040 w 725499"/>
                <a:gd name="connsiteY20" fmla="*/ 25451 h 824522"/>
                <a:gd name="connsiteX21" fmla="*/ 222991 w 725499"/>
                <a:gd name="connsiteY21" fmla="*/ 17214 h 824522"/>
                <a:gd name="connsiteX22" fmla="*/ 255943 w 725499"/>
                <a:gd name="connsiteY22" fmla="*/ 738 h 824522"/>
                <a:gd name="connsiteX23" fmla="*/ 511316 w 725499"/>
                <a:gd name="connsiteY23" fmla="*/ 8976 h 824522"/>
                <a:gd name="connsiteX24" fmla="*/ 560743 w 725499"/>
                <a:gd name="connsiteY24" fmla="*/ 25451 h 824522"/>
                <a:gd name="connsiteX25" fmla="*/ 618407 w 725499"/>
                <a:gd name="connsiteY25" fmla="*/ 50165 h 824522"/>
                <a:gd name="connsiteX26" fmla="*/ 667835 w 725499"/>
                <a:gd name="connsiteY26" fmla="*/ 132543 h 824522"/>
                <a:gd name="connsiteX27" fmla="*/ 684310 w 725499"/>
                <a:gd name="connsiteY27" fmla="*/ 190208 h 824522"/>
                <a:gd name="connsiteX28" fmla="*/ 700786 w 725499"/>
                <a:gd name="connsiteY28" fmla="*/ 223160 h 824522"/>
                <a:gd name="connsiteX29" fmla="*/ 717262 w 725499"/>
                <a:gd name="connsiteY29" fmla="*/ 313776 h 824522"/>
                <a:gd name="connsiteX30" fmla="*/ 725499 w 725499"/>
                <a:gd name="connsiteY30" fmla="*/ 338489 h 824522"/>
                <a:gd name="connsiteX31" fmla="*/ 709024 w 725499"/>
                <a:gd name="connsiteY31" fmla="*/ 552673 h 824522"/>
                <a:gd name="connsiteX32" fmla="*/ 692548 w 725499"/>
                <a:gd name="connsiteY32" fmla="*/ 602100 h 824522"/>
                <a:gd name="connsiteX33" fmla="*/ 659597 w 725499"/>
                <a:gd name="connsiteY33" fmla="*/ 651527 h 824522"/>
                <a:gd name="connsiteX34" fmla="*/ 585456 w 725499"/>
                <a:gd name="connsiteY34" fmla="*/ 700954 h 824522"/>
                <a:gd name="connsiteX35" fmla="*/ 560743 w 725499"/>
                <a:gd name="connsiteY35" fmla="*/ 717430 h 824522"/>
                <a:gd name="connsiteX36" fmla="*/ 536029 w 725499"/>
                <a:gd name="connsiteY36" fmla="*/ 742143 h 824522"/>
                <a:gd name="connsiteX37" fmla="*/ 511316 w 725499"/>
                <a:gd name="connsiteY37" fmla="*/ 750381 h 824522"/>
                <a:gd name="connsiteX38" fmla="*/ 494840 w 725499"/>
                <a:gd name="connsiteY38" fmla="*/ 775095 h 824522"/>
                <a:gd name="connsiteX39" fmla="*/ 470126 w 725499"/>
                <a:gd name="connsiteY39" fmla="*/ 783333 h 824522"/>
                <a:gd name="connsiteX40" fmla="*/ 453651 w 725499"/>
                <a:gd name="connsiteY40" fmla="*/ 791570 h 824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725499" h="824522">
                  <a:moveTo>
                    <a:pt x="503078" y="824522"/>
                  </a:moveTo>
                  <a:cubicBezTo>
                    <a:pt x="489348" y="816284"/>
                    <a:pt x="476210" y="806969"/>
                    <a:pt x="461889" y="799808"/>
                  </a:cubicBezTo>
                  <a:cubicBezTo>
                    <a:pt x="454122" y="795925"/>
                    <a:pt x="444942" y="795453"/>
                    <a:pt x="437175" y="791570"/>
                  </a:cubicBezTo>
                  <a:cubicBezTo>
                    <a:pt x="354429" y="750198"/>
                    <a:pt x="480627" y="801956"/>
                    <a:pt x="379510" y="758619"/>
                  </a:cubicBezTo>
                  <a:cubicBezTo>
                    <a:pt x="329611" y="737233"/>
                    <a:pt x="381860" y="768032"/>
                    <a:pt x="313607" y="733906"/>
                  </a:cubicBezTo>
                  <a:cubicBezTo>
                    <a:pt x="299286" y="726746"/>
                    <a:pt x="285227" y="718799"/>
                    <a:pt x="272418" y="709192"/>
                  </a:cubicBezTo>
                  <a:cubicBezTo>
                    <a:pt x="235976" y="681859"/>
                    <a:pt x="261417" y="687216"/>
                    <a:pt x="222991" y="668003"/>
                  </a:cubicBezTo>
                  <a:cubicBezTo>
                    <a:pt x="215224" y="664120"/>
                    <a:pt x="206516" y="662511"/>
                    <a:pt x="198278" y="659765"/>
                  </a:cubicBezTo>
                  <a:cubicBezTo>
                    <a:pt x="190040" y="651527"/>
                    <a:pt x="181022" y="644001"/>
                    <a:pt x="173564" y="635051"/>
                  </a:cubicBezTo>
                  <a:cubicBezTo>
                    <a:pt x="167226" y="627445"/>
                    <a:pt x="163712" y="617697"/>
                    <a:pt x="157089" y="610338"/>
                  </a:cubicBezTo>
                  <a:cubicBezTo>
                    <a:pt x="138904" y="590133"/>
                    <a:pt x="115734" y="574420"/>
                    <a:pt x="99424" y="552673"/>
                  </a:cubicBezTo>
                  <a:cubicBezTo>
                    <a:pt x="27152" y="456314"/>
                    <a:pt x="118841" y="575326"/>
                    <a:pt x="49997" y="495008"/>
                  </a:cubicBezTo>
                  <a:cubicBezTo>
                    <a:pt x="41062" y="484584"/>
                    <a:pt x="33521" y="473041"/>
                    <a:pt x="25283" y="462057"/>
                  </a:cubicBezTo>
                  <a:cubicBezTo>
                    <a:pt x="22537" y="453819"/>
                    <a:pt x="20928" y="445110"/>
                    <a:pt x="17045" y="437343"/>
                  </a:cubicBezTo>
                  <a:cubicBezTo>
                    <a:pt x="12617" y="428488"/>
                    <a:pt x="951" y="422523"/>
                    <a:pt x="570" y="412630"/>
                  </a:cubicBezTo>
                  <a:cubicBezTo>
                    <a:pt x="-1860" y="349460"/>
                    <a:pt x="3959" y="286190"/>
                    <a:pt x="8807" y="223160"/>
                  </a:cubicBezTo>
                  <a:cubicBezTo>
                    <a:pt x="10698" y="198573"/>
                    <a:pt x="40980" y="162545"/>
                    <a:pt x="49997" y="149019"/>
                  </a:cubicBezTo>
                  <a:cubicBezTo>
                    <a:pt x="55489" y="140781"/>
                    <a:pt x="58234" y="129798"/>
                    <a:pt x="66472" y="124306"/>
                  </a:cubicBezTo>
                  <a:cubicBezTo>
                    <a:pt x="127839" y="83395"/>
                    <a:pt x="52462" y="135980"/>
                    <a:pt x="115899" y="83116"/>
                  </a:cubicBezTo>
                  <a:cubicBezTo>
                    <a:pt x="123505" y="76778"/>
                    <a:pt x="133007" y="72979"/>
                    <a:pt x="140613" y="66641"/>
                  </a:cubicBezTo>
                  <a:cubicBezTo>
                    <a:pt x="161573" y="49175"/>
                    <a:pt x="164772" y="36280"/>
                    <a:pt x="190040" y="25451"/>
                  </a:cubicBezTo>
                  <a:cubicBezTo>
                    <a:pt x="200446" y="20991"/>
                    <a:pt x="212007" y="19960"/>
                    <a:pt x="222991" y="17214"/>
                  </a:cubicBezTo>
                  <a:cubicBezTo>
                    <a:pt x="233975" y="11722"/>
                    <a:pt x="243668" y="1089"/>
                    <a:pt x="255943" y="738"/>
                  </a:cubicBezTo>
                  <a:cubicBezTo>
                    <a:pt x="341077" y="-1694"/>
                    <a:pt x="426426" y="2093"/>
                    <a:pt x="511316" y="8976"/>
                  </a:cubicBezTo>
                  <a:cubicBezTo>
                    <a:pt x="528626" y="10379"/>
                    <a:pt x="544267" y="19959"/>
                    <a:pt x="560743" y="25451"/>
                  </a:cubicBezTo>
                  <a:cubicBezTo>
                    <a:pt x="597102" y="37571"/>
                    <a:pt x="577695" y="29808"/>
                    <a:pt x="618407" y="50165"/>
                  </a:cubicBezTo>
                  <a:cubicBezTo>
                    <a:pt x="658171" y="109810"/>
                    <a:pt x="642503" y="81881"/>
                    <a:pt x="667835" y="132543"/>
                  </a:cubicBezTo>
                  <a:cubicBezTo>
                    <a:pt x="672017" y="149271"/>
                    <a:pt x="677217" y="173658"/>
                    <a:pt x="684310" y="190208"/>
                  </a:cubicBezTo>
                  <a:cubicBezTo>
                    <a:pt x="689148" y="201496"/>
                    <a:pt x="696474" y="211661"/>
                    <a:pt x="700786" y="223160"/>
                  </a:cubicBezTo>
                  <a:cubicBezTo>
                    <a:pt x="711252" y="251070"/>
                    <a:pt x="711678" y="285854"/>
                    <a:pt x="717262" y="313776"/>
                  </a:cubicBezTo>
                  <a:cubicBezTo>
                    <a:pt x="718965" y="322291"/>
                    <a:pt x="722753" y="330251"/>
                    <a:pt x="725499" y="338489"/>
                  </a:cubicBezTo>
                  <a:cubicBezTo>
                    <a:pt x="723537" y="377733"/>
                    <a:pt x="724143" y="492200"/>
                    <a:pt x="709024" y="552673"/>
                  </a:cubicBezTo>
                  <a:cubicBezTo>
                    <a:pt x="704812" y="569521"/>
                    <a:pt x="702181" y="587650"/>
                    <a:pt x="692548" y="602100"/>
                  </a:cubicBezTo>
                  <a:cubicBezTo>
                    <a:pt x="681564" y="618576"/>
                    <a:pt x="676073" y="640543"/>
                    <a:pt x="659597" y="651527"/>
                  </a:cubicBezTo>
                  <a:lnTo>
                    <a:pt x="585456" y="700954"/>
                  </a:lnTo>
                  <a:cubicBezTo>
                    <a:pt x="577218" y="706446"/>
                    <a:pt x="567744" y="710429"/>
                    <a:pt x="560743" y="717430"/>
                  </a:cubicBezTo>
                  <a:cubicBezTo>
                    <a:pt x="552505" y="725668"/>
                    <a:pt x="545722" y="735681"/>
                    <a:pt x="536029" y="742143"/>
                  </a:cubicBezTo>
                  <a:cubicBezTo>
                    <a:pt x="528804" y="746960"/>
                    <a:pt x="519554" y="747635"/>
                    <a:pt x="511316" y="750381"/>
                  </a:cubicBezTo>
                  <a:cubicBezTo>
                    <a:pt x="505824" y="758619"/>
                    <a:pt x="502571" y="768910"/>
                    <a:pt x="494840" y="775095"/>
                  </a:cubicBezTo>
                  <a:cubicBezTo>
                    <a:pt x="488059" y="780520"/>
                    <a:pt x="478189" y="780108"/>
                    <a:pt x="470126" y="783333"/>
                  </a:cubicBezTo>
                  <a:cubicBezTo>
                    <a:pt x="464425" y="785613"/>
                    <a:pt x="459143" y="788824"/>
                    <a:pt x="453651" y="791570"/>
                  </a:cubicBez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Object 4"/>
            <p:cNvGraphicFramePr>
              <a:graphicFrameLocks noChangeAspect="1"/>
            </p:cNvGraphicFramePr>
            <p:nvPr>
              <p:extLst>
                <p:ext uri="{D42A27DB-BD31-4B8C-83A1-F6EECF244321}">
                  <p14:modId xmlns:p14="http://schemas.microsoft.com/office/powerpoint/2010/main" val="2661743004"/>
                </p:ext>
              </p:extLst>
            </p:nvPr>
          </p:nvGraphicFramePr>
          <p:xfrm>
            <a:off x="1143000" y="1828800"/>
            <a:ext cx="3094038" cy="3568173"/>
          </p:xfrm>
          <a:graphic>
            <a:graphicData uri="http://schemas.openxmlformats.org/presentationml/2006/ole">
              <mc:AlternateContent xmlns:mc="http://schemas.openxmlformats.org/markup-compatibility/2006">
                <mc:Choice xmlns:v="urn:schemas-microsoft-com:vml" Requires="v">
                  <p:oleObj spid="_x0000_s90143" name="Visio" r:id="rId3" imgW="1616746" imgH="1863270" progId="Visio.Drawing.11">
                    <p:embed/>
                  </p:oleObj>
                </mc:Choice>
                <mc:Fallback>
                  <p:oleObj name="Visio" r:id="rId3" imgW="1616746" imgH="1863270" progId="Visio.Drawing.11">
                    <p:embed/>
                    <p:pic>
                      <p:nvPicPr>
                        <p:cNvPr id="0" name=""/>
                        <p:cNvPicPr/>
                        <p:nvPr/>
                      </p:nvPicPr>
                      <p:blipFill>
                        <a:blip r:embed="rId4"/>
                        <a:stretch>
                          <a:fillRect/>
                        </a:stretch>
                      </p:blipFill>
                      <p:spPr>
                        <a:xfrm>
                          <a:off x="1143000" y="1828800"/>
                          <a:ext cx="3094038" cy="3568173"/>
                        </a:xfrm>
                        <a:prstGeom prst="rect">
                          <a:avLst/>
                        </a:prstGeom>
                      </p:spPr>
                    </p:pic>
                  </p:oleObj>
                </mc:Fallback>
              </mc:AlternateContent>
            </a:graphicData>
          </a:graphic>
        </p:graphicFrame>
        <p:sp>
          <p:nvSpPr>
            <p:cNvPr id="8" name="Freeform 7"/>
            <p:cNvSpPr/>
            <p:nvPr/>
          </p:nvSpPr>
          <p:spPr>
            <a:xfrm>
              <a:off x="1138521" y="2265405"/>
              <a:ext cx="434906" cy="1902962"/>
            </a:xfrm>
            <a:custGeom>
              <a:avLst/>
              <a:gdLst>
                <a:gd name="connsiteX0" fmla="*/ 434906 w 434906"/>
                <a:gd name="connsiteY0" fmla="*/ 0 h 1902962"/>
                <a:gd name="connsiteX1" fmla="*/ 352528 w 434906"/>
                <a:gd name="connsiteY1" fmla="*/ 82379 h 1902962"/>
                <a:gd name="connsiteX2" fmla="*/ 327814 w 434906"/>
                <a:gd name="connsiteY2" fmla="*/ 107092 h 1902962"/>
                <a:gd name="connsiteX3" fmla="*/ 294863 w 434906"/>
                <a:gd name="connsiteY3" fmla="*/ 131806 h 1902962"/>
                <a:gd name="connsiteX4" fmla="*/ 220722 w 434906"/>
                <a:gd name="connsiteY4" fmla="*/ 230660 h 1902962"/>
                <a:gd name="connsiteX5" fmla="*/ 196009 w 434906"/>
                <a:gd name="connsiteY5" fmla="*/ 271849 h 1902962"/>
                <a:gd name="connsiteX6" fmla="*/ 179533 w 434906"/>
                <a:gd name="connsiteY6" fmla="*/ 296563 h 1902962"/>
                <a:gd name="connsiteX7" fmla="*/ 154820 w 434906"/>
                <a:gd name="connsiteY7" fmla="*/ 329514 h 1902962"/>
                <a:gd name="connsiteX8" fmla="*/ 121868 w 434906"/>
                <a:gd name="connsiteY8" fmla="*/ 395417 h 1902962"/>
                <a:gd name="connsiteX9" fmla="*/ 105393 w 434906"/>
                <a:gd name="connsiteY9" fmla="*/ 420130 h 1902962"/>
                <a:gd name="connsiteX10" fmla="*/ 64203 w 434906"/>
                <a:gd name="connsiteY10" fmla="*/ 502509 h 1902962"/>
                <a:gd name="connsiteX11" fmla="*/ 47728 w 434906"/>
                <a:gd name="connsiteY11" fmla="*/ 584887 h 1902962"/>
                <a:gd name="connsiteX12" fmla="*/ 31252 w 434906"/>
                <a:gd name="connsiteY12" fmla="*/ 634314 h 1902962"/>
                <a:gd name="connsiteX13" fmla="*/ 14776 w 434906"/>
                <a:gd name="connsiteY13" fmla="*/ 724930 h 1902962"/>
                <a:gd name="connsiteX14" fmla="*/ 14776 w 434906"/>
                <a:gd name="connsiteY14" fmla="*/ 1359244 h 1902962"/>
                <a:gd name="connsiteX15" fmla="*/ 23014 w 434906"/>
                <a:gd name="connsiteY15" fmla="*/ 1540476 h 1902962"/>
                <a:gd name="connsiteX16" fmla="*/ 31252 w 434906"/>
                <a:gd name="connsiteY16" fmla="*/ 1614617 h 1902962"/>
                <a:gd name="connsiteX17" fmla="*/ 47728 w 434906"/>
                <a:gd name="connsiteY17" fmla="*/ 1705233 h 1902962"/>
                <a:gd name="connsiteX18" fmla="*/ 64203 w 434906"/>
                <a:gd name="connsiteY18" fmla="*/ 1754660 h 1902962"/>
                <a:gd name="connsiteX19" fmla="*/ 72441 w 434906"/>
                <a:gd name="connsiteY19" fmla="*/ 1779373 h 1902962"/>
                <a:gd name="connsiteX20" fmla="*/ 88917 w 434906"/>
                <a:gd name="connsiteY20" fmla="*/ 1804087 h 1902962"/>
                <a:gd name="connsiteX21" fmla="*/ 97155 w 434906"/>
                <a:gd name="connsiteY21" fmla="*/ 1828800 h 1902962"/>
                <a:gd name="connsiteX22" fmla="*/ 113630 w 434906"/>
                <a:gd name="connsiteY22" fmla="*/ 1853514 h 1902962"/>
                <a:gd name="connsiteX23" fmla="*/ 138344 w 434906"/>
                <a:gd name="connsiteY23" fmla="*/ 1902941 h 1902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34906" h="1902962">
                  <a:moveTo>
                    <a:pt x="434906" y="0"/>
                  </a:moveTo>
                  <a:cubicBezTo>
                    <a:pt x="327187" y="92330"/>
                    <a:pt x="413922" y="10752"/>
                    <a:pt x="352528" y="82379"/>
                  </a:cubicBezTo>
                  <a:cubicBezTo>
                    <a:pt x="344946" y="91224"/>
                    <a:pt x="336659" y="99510"/>
                    <a:pt x="327814" y="107092"/>
                  </a:cubicBezTo>
                  <a:cubicBezTo>
                    <a:pt x="317390" y="116027"/>
                    <a:pt x="304141" y="121685"/>
                    <a:pt x="294863" y="131806"/>
                  </a:cubicBezTo>
                  <a:cubicBezTo>
                    <a:pt x="276533" y="151803"/>
                    <a:pt x="240204" y="199489"/>
                    <a:pt x="220722" y="230660"/>
                  </a:cubicBezTo>
                  <a:cubicBezTo>
                    <a:pt x="212236" y="244238"/>
                    <a:pt x="204495" y="258271"/>
                    <a:pt x="196009" y="271849"/>
                  </a:cubicBezTo>
                  <a:cubicBezTo>
                    <a:pt x="190762" y="280245"/>
                    <a:pt x="185288" y="288506"/>
                    <a:pt x="179533" y="296563"/>
                  </a:cubicBezTo>
                  <a:cubicBezTo>
                    <a:pt x="171553" y="307735"/>
                    <a:pt x="161738" y="317655"/>
                    <a:pt x="154820" y="329514"/>
                  </a:cubicBezTo>
                  <a:cubicBezTo>
                    <a:pt x="142445" y="350729"/>
                    <a:pt x="135492" y="374981"/>
                    <a:pt x="121868" y="395417"/>
                  </a:cubicBezTo>
                  <a:cubicBezTo>
                    <a:pt x="116376" y="403655"/>
                    <a:pt x="109821" y="411275"/>
                    <a:pt x="105393" y="420130"/>
                  </a:cubicBezTo>
                  <a:cubicBezTo>
                    <a:pt x="57705" y="515506"/>
                    <a:pt x="101310" y="446849"/>
                    <a:pt x="64203" y="502509"/>
                  </a:cubicBezTo>
                  <a:cubicBezTo>
                    <a:pt x="58711" y="529968"/>
                    <a:pt x="56584" y="558321"/>
                    <a:pt x="47728" y="584887"/>
                  </a:cubicBezTo>
                  <a:cubicBezTo>
                    <a:pt x="42236" y="601363"/>
                    <a:pt x="34107" y="617183"/>
                    <a:pt x="31252" y="634314"/>
                  </a:cubicBezTo>
                  <a:cubicBezTo>
                    <a:pt x="20712" y="697552"/>
                    <a:pt x="26290" y="667362"/>
                    <a:pt x="14776" y="724930"/>
                  </a:cubicBezTo>
                  <a:cubicBezTo>
                    <a:pt x="-11235" y="985039"/>
                    <a:pt x="2555" y="815425"/>
                    <a:pt x="14776" y="1359244"/>
                  </a:cubicBezTo>
                  <a:cubicBezTo>
                    <a:pt x="16135" y="1419702"/>
                    <a:pt x="19121" y="1480128"/>
                    <a:pt x="23014" y="1540476"/>
                  </a:cubicBezTo>
                  <a:cubicBezTo>
                    <a:pt x="24615" y="1565290"/>
                    <a:pt x="28168" y="1589943"/>
                    <a:pt x="31252" y="1614617"/>
                  </a:cubicBezTo>
                  <a:cubicBezTo>
                    <a:pt x="35811" y="1651087"/>
                    <a:pt x="37860" y="1672338"/>
                    <a:pt x="47728" y="1705233"/>
                  </a:cubicBezTo>
                  <a:cubicBezTo>
                    <a:pt x="52718" y="1721867"/>
                    <a:pt x="58711" y="1738184"/>
                    <a:pt x="64203" y="1754660"/>
                  </a:cubicBezTo>
                  <a:cubicBezTo>
                    <a:pt x="66949" y="1762898"/>
                    <a:pt x="67624" y="1772148"/>
                    <a:pt x="72441" y="1779373"/>
                  </a:cubicBezTo>
                  <a:cubicBezTo>
                    <a:pt x="77933" y="1787611"/>
                    <a:pt x="84489" y="1795231"/>
                    <a:pt x="88917" y="1804087"/>
                  </a:cubicBezTo>
                  <a:cubicBezTo>
                    <a:pt x="92800" y="1811854"/>
                    <a:pt x="93272" y="1821033"/>
                    <a:pt x="97155" y="1828800"/>
                  </a:cubicBezTo>
                  <a:cubicBezTo>
                    <a:pt x="101583" y="1837655"/>
                    <a:pt x="109609" y="1844467"/>
                    <a:pt x="113630" y="1853514"/>
                  </a:cubicBezTo>
                  <a:cubicBezTo>
                    <a:pt x="136755" y="1905546"/>
                    <a:pt x="111825" y="1902941"/>
                    <a:pt x="138344" y="1902941"/>
                  </a:cubicBezTo>
                </a:path>
              </a:pathLst>
            </a:custGeom>
            <a:noFill/>
            <a:ln>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2347784" y="3023286"/>
              <a:ext cx="362465" cy="469557"/>
            </a:xfrm>
            <a:custGeom>
              <a:avLst/>
              <a:gdLst>
                <a:gd name="connsiteX0" fmla="*/ 362465 w 362465"/>
                <a:gd name="connsiteY0" fmla="*/ 0 h 469557"/>
                <a:gd name="connsiteX1" fmla="*/ 288324 w 362465"/>
                <a:gd name="connsiteY1" fmla="*/ 49428 h 469557"/>
                <a:gd name="connsiteX2" fmla="*/ 263611 w 362465"/>
                <a:gd name="connsiteY2" fmla="*/ 65903 h 469557"/>
                <a:gd name="connsiteX3" fmla="*/ 238897 w 362465"/>
                <a:gd name="connsiteY3" fmla="*/ 90617 h 469557"/>
                <a:gd name="connsiteX4" fmla="*/ 214184 w 362465"/>
                <a:gd name="connsiteY4" fmla="*/ 107092 h 469557"/>
                <a:gd name="connsiteX5" fmla="*/ 172994 w 362465"/>
                <a:gd name="connsiteY5" fmla="*/ 156519 h 469557"/>
                <a:gd name="connsiteX6" fmla="*/ 148281 w 362465"/>
                <a:gd name="connsiteY6" fmla="*/ 181233 h 469557"/>
                <a:gd name="connsiteX7" fmla="*/ 115330 w 362465"/>
                <a:gd name="connsiteY7" fmla="*/ 222422 h 469557"/>
                <a:gd name="connsiteX8" fmla="*/ 107092 w 362465"/>
                <a:gd name="connsiteY8" fmla="*/ 247136 h 469557"/>
                <a:gd name="connsiteX9" fmla="*/ 82378 w 362465"/>
                <a:gd name="connsiteY9" fmla="*/ 271849 h 469557"/>
                <a:gd name="connsiteX10" fmla="*/ 74140 w 362465"/>
                <a:gd name="connsiteY10" fmla="*/ 296563 h 469557"/>
                <a:gd name="connsiteX11" fmla="*/ 57665 w 362465"/>
                <a:gd name="connsiteY11" fmla="*/ 321276 h 469557"/>
                <a:gd name="connsiteX12" fmla="*/ 41189 w 362465"/>
                <a:gd name="connsiteY12" fmla="*/ 370703 h 469557"/>
                <a:gd name="connsiteX13" fmla="*/ 24713 w 362465"/>
                <a:gd name="connsiteY13" fmla="*/ 395417 h 469557"/>
                <a:gd name="connsiteX14" fmla="*/ 8238 w 362465"/>
                <a:gd name="connsiteY14" fmla="*/ 444844 h 469557"/>
                <a:gd name="connsiteX15" fmla="*/ 0 w 362465"/>
                <a:gd name="connsiteY15" fmla="*/ 469557 h 469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62465" h="469557">
                  <a:moveTo>
                    <a:pt x="362465" y="0"/>
                  </a:moveTo>
                  <a:cubicBezTo>
                    <a:pt x="292819" y="41788"/>
                    <a:pt x="348390" y="6524"/>
                    <a:pt x="288324" y="49428"/>
                  </a:cubicBezTo>
                  <a:cubicBezTo>
                    <a:pt x="280268" y="55183"/>
                    <a:pt x="271217" y="59565"/>
                    <a:pt x="263611" y="65903"/>
                  </a:cubicBezTo>
                  <a:cubicBezTo>
                    <a:pt x="254661" y="73361"/>
                    <a:pt x="247847" y="83159"/>
                    <a:pt x="238897" y="90617"/>
                  </a:cubicBezTo>
                  <a:cubicBezTo>
                    <a:pt x="231291" y="96955"/>
                    <a:pt x="221790" y="100754"/>
                    <a:pt x="214184" y="107092"/>
                  </a:cubicBezTo>
                  <a:cubicBezTo>
                    <a:pt x="174806" y="139907"/>
                    <a:pt x="202445" y="121177"/>
                    <a:pt x="172994" y="156519"/>
                  </a:cubicBezTo>
                  <a:cubicBezTo>
                    <a:pt x="165536" y="165469"/>
                    <a:pt x="156519" y="172995"/>
                    <a:pt x="148281" y="181233"/>
                  </a:cubicBezTo>
                  <a:cubicBezTo>
                    <a:pt x="127574" y="243352"/>
                    <a:pt x="157915" y="169189"/>
                    <a:pt x="115330" y="222422"/>
                  </a:cubicBezTo>
                  <a:cubicBezTo>
                    <a:pt x="109905" y="229203"/>
                    <a:pt x="111909" y="239911"/>
                    <a:pt x="107092" y="247136"/>
                  </a:cubicBezTo>
                  <a:cubicBezTo>
                    <a:pt x="100630" y="256829"/>
                    <a:pt x="90616" y="263611"/>
                    <a:pt x="82378" y="271849"/>
                  </a:cubicBezTo>
                  <a:cubicBezTo>
                    <a:pt x="79632" y="280087"/>
                    <a:pt x="78023" y="288796"/>
                    <a:pt x="74140" y="296563"/>
                  </a:cubicBezTo>
                  <a:cubicBezTo>
                    <a:pt x="69712" y="305418"/>
                    <a:pt x="61686" y="312229"/>
                    <a:pt x="57665" y="321276"/>
                  </a:cubicBezTo>
                  <a:cubicBezTo>
                    <a:pt x="50612" y="337146"/>
                    <a:pt x="50822" y="356253"/>
                    <a:pt x="41189" y="370703"/>
                  </a:cubicBezTo>
                  <a:cubicBezTo>
                    <a:pt x="35697" y="378941"/>
                    <a:pt x="28734" y="386369"/>
                    <a:pt x="24713" y="395417"/>
                  </a:cubicBezTo>
                  <a:cubicBezTo>
                    <a:pt x="17660" y="411287"/>
                    <a:pt x="13730" y="428368"/>
                    <a:pt x="8238" y="444844"/>
                  </a:cubicBezTo>
                  <a:lnTo>
                    <a:pt x="0" y="469557"/>
                  </a:lnTo>
                </a:path>
              </a:pathLst>
            </a:custGeom>
            <a:noFill/>
            <a:ln>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mc:AlternateContent xmlns:mc="http://schemas.openxmlformats.org/markup-compatibility/2006" xmlns:a14="http://schemas.microsoft.com/office/drawing/2010/main">
        <mc:Choice Requires="a14">
          <p:sp>
            <p:nvSpPr>
              <p:cNvPr id="12" name="TextBox 11"/>
              <p:cNvSpPr txBox="1"/>
              <p:nvPr/>
            </p:nvSpPr>
            <p:spPr>
              <a:xfrm>
                <a:off x="1066800" y="5495272"/>
                <a:ext cx="2063970" cy="448328"/>
              </a:xfrm>
              <a:prstGeom prst="rect">
                <a:avLst/>
              </a:prstGeom>
              <a:noFill/>
            </p:spPr>
            <p:txBody>
              <a:bodyPr wrap="square" rtlCol="0">
                <a:spAutoFit/>
              </a:bodyPr>
              <a:lstStyle/>
              <a:p>
                <a14:m>
                  <m:oMath xmlns:m="http://schemas.openxmlformats.org/officeDocument/2006/math">
                    <m:acc>
                      <m:accPr>
                        <m:chr m:val="̅"/>
                        <m:ctrlPr>
                          <a:rPr lang="en-US" b="1" i="1" smtClean="0">
                            <a:solidFill>
                              <a:schemeClr val="tx1"/>
                            </a:solidFill>
                            <a:latin typeface="Cambria Math"/>
                          </a:rPr>
                        </m:ctrlPr>
                      </m:accPr>
                      <m:e>
                        <m:sSup>
                          <m:sSupPr>
                            <m:ctrlPr>
                              <a:rPr lang="en-US" b="1" i="1" smtClean="0">
                                <a:solidFill>
                                  <a:schemeClr val="tx1"/>
                                </a:solidFill>
                                <a:latin typeface="Cambria Math"/>
                              </a:rPr>
                            </m:ctrlPr>
                          </m:sSupPr>
                          <m:e>
                            <m:sSub>
                              <m:sSubPr>
                                <m:ctrlPr>
                                  <a:rPr lang="en-US" b="1" i="1" smtClean="0">
                                    <a:solidFill>
                                      <a:schemeClr val="tx1"/>
                                    </a:solidFill>
                                    <a:latin typeface="Cambria Math"/>
                                  </a:rPr>
                                </m:ctrlPr>
                              </m:sSubPr>
                              <m:e>
                                <m:r>
                                  <a:rPr lang="en-US" b="1" i="0" smtClean="0">
                                    <a:solidFill>
                                      <a:schemeClr val="tx1"/>
                                    </a:solidFill>
                                    <a:latin typeface="Cambria Math"/>
                                  </a:rPr>
                                  <m:t>𝐕</m:t>
                                </m:r>
                              </m:e>
                              <m:sub>
                                <m:r>
                                  <a:rPr lang="en-US" b="1" i="0" smtClean="0">
                                    <a:solidFill>
                                      <a:schemeClr val="tx1"/>
                                    </a:solidFill>
                                    <a:latin typeface="Cambria Math"/>
                                  </a:rPr>
                                  <m:t>𝐧</m:t>
                                </m:r>
                                <m:r>
                                  <a:rPr lang="en-US" b="1" i="0" smtClean="0">
                                    <a:solidFill>
                                      <a:schemeClr val="tx1"/>
                                    </a:solidFill>
                                    <a:latin typeface="Cambria Math"/>
                                  </a:rPr>
                                  <m:t>,</m:t>
                                </m:r>
                                <m:r>
                                  <a:rPr lang="en-US" b="1" i="0" smtClean="0">
                                    <a:solidFill>
                                      <a:schemeClr val="tx1"/>
                                    </a:solidFill>
                                    <a:latin typeface="Cambria Math"/>
                                  </a:rPr>
                                  <m:t>𝐑𝐬</m:t>
                                </m:r>
                              </m:sub>
                            </m:sSub>
                          </m:e>
                          <m:sup>
                            <m:r>
                              <a:rPr lang="en-US" b="1" i="0" smtClean="0">
                                <a:solidFill>
                                  <a:schemeClr val="tx1"/>
                                </a:solidFill>
                                <a:latin typeface="Cambria Math"/>
                              </a:rPr>
                              <m:t>𝟐</m:t>
                            </m:r>
                          </m:sup>
                        </m:sSup>
                      </m:e>
                    </m:acc>
                    <m:r>
                      <a:rPr lang="en-US" b="1" i="0" smtClean="0">
                        <a:solidFill>
                          <a:schemeClr val="tx1"/>
                        </a:solidFill>
                        <a:latin typeface="Cambria Math"/>
                      </a:rPr>
                      <m:t>=</m:t>
                    </m:r>
                  </m:oMath>
                </a14:m>
                <a:r>
                  <a:rPr lang="en-US" b="1" dirty="0" smtClean="0">
                    <a:solidFill>
                      <a:schemeClr val="tx1"/>
                    </a:solidFill>
                  </a:rPr>
                  <a:t> </a:t>
                </a:r>
                <a14:m>
                  <m:oMath xmlns:m="http://schemas.openxmlformats.org/officeDocument/2006/math">
                    <m:r>
                      <a:rPr lang="en-US" b="1" i="0" smtClean="0">
                        <a:solidFill>
                          <a:schemeClr val="tx1"/>
                        </a:solidFill>
                        <a:latin typeface="Cambria Math"/>
                      </a:rPr>
                      <m:t>𝟒𝐤𝐓</m:t>
                    </m:r>
                    <m:sSub>
                      <m:sSubPr>
                        <m:ctrlPr>
                          <a:rPr lang="en-US" b="1" i="1" smtClean="0">
                            <a:solidFill>
                              <a:schemeClr val="tx1"/>
                            </a:solidFill>
                            <a:latin typeface="Cambria Math"/>
                          </a:rPr>
                        </m:ctrlPr>
                      </m:sSubPr>
                      <m:e>
                        <m:r>
                          <a:rPr lang="en-US" b="1" i="0" smtClean="0">
                            <a:solidFill>
                              <a:schemeClr val="tx1"/>
                            </a:solidFill>
                            <a:latin typeface="Cambria Math"/>
                          </a:rPr>
                          <m:t>𝐑</m:t>
                        </m:r>
                      </m:e>
                      <m:sub>
                        <m:r>
                          <a:rPr lang="en-US" b="1" i="0" smtClean="0">
                            <a:solidFill>
                              <a:schemeClr val="tx1"/>
                            </a:solidFill>
                            <a:latin typeface="Cambria Math"/>
                          </a:rPr>
                          <m:t>𝐬</m:t>
                        </m:r>
                      </m:sub>
                    </m:sSub>
                    <m:r>
                      <a:rPr lang="en-US" b="1" i="0" smtClean="0">
                        <a:solidFill>
                          <a:schemeClr val="tx1"/>
                        </a:solidFill>
                        <a:latin typeface="Cambria Math"/>
                        <a:ea typeface="Cambria Math"/>
                      </a:rPr>
                      <m:t>∆</m:t>
                    </m:r>
                    <m:r>
                      <a:rPr lang="en-US" b="1" i="0" smtClean="0">
                        <a:solidFill>
                          <a:schemeClr val="tx1"/>
                        </a:solidFill>
                        <a:latin typeface="Cambria Math"/>
                        <a:ea typeface="Cambria Math"/>
                      </a:rPr>
                      <m:t>𝐟</m:t>
                    </m:r>
                  </m:oMath>
                </a14:m>
                <a:endParaRPr lang="en-US" b="1" dirty="0">
                  <a:solidFill>
                    <a:schemeClr val="tx1"/>
                  </a:solidFill>
                </a:endParaRPr>
              </a:p>
            </p:txBody>
          </p:sp>
        </mc:Choice>
        <mc:Fallback xmlns="">
          <p:sp>
            <p:nvSpPr>
              <p:cNvPr id="12" name="TextBox 11"/>
              <p:cNvSpPr txBox="1">
                <a:spLocks noRot="1" noChangeAspect="1" noMove="1" noResize="1" noEditPoints="1" noAdjustHandles="1" noChangeArrowheads="1" noChangeShapeType="1" noTextEdit="1"/>
              </p:cNvSpPr>
              <p:nvPr/>
            </p:nvSpPr>
            <p:spPr>
              <a:xfrm>
                <a:off x="1066800" y="5495272"/>
                <a:ext cx="2063970" cy="448328"/>
              </a:xfrm>
              <a:prstGeom prst="rect">
                <a:avLst/>
              </a:prstGeom>
              <a:blipFill rotWithShape="1">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p:cNvSpPr txBox="1"/>
              <p:nvPr/>
            </p:nvSpPr>
            <p:spPr>
              <a:xfrm>
                <a:off x="6096000" y="1752600"/>
                <a:ext cx="2667000" cy="3007939"/>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en-US" sz="1600" b="1" i="0" smtClean="0">
                          <a:solidFill>
                            <a:schemeClr val="tx1"/>
                          </a:solidFill>
                          <a:latin typeface="Cambria Math"/>
                        </a:rPr>
                        <m:t>=</m:t>
                      </m:r>
                      <m:f>
                        <m:fPr>
                          <m:ctrlPr>
                            <a:rPr lang="en-US" sz="1600" b="1" i="1" smtClean="0">
                              <a:solidFill>
                                <a:schemeClr val="tx1"/>
                              </a:solidFill>
                              <a:latin typeface="Cambria Math"/>
                            </a:rPr>
                          </m:ctrlPr>
                        </m:fPr>
                        <m:num>
                          <m:acc>
                            <m:accPr>
                              <m:chr m:val="̅"/>
                              <m:ctrlPr>
                                <a:rPr lang="en-US" sz="1600" b="1" i="1" smtClean="0">
                                  <a:solidFill>
                                    <a:schemeClr val="tx1"/>
                                  </a:solidFill>
                                  <a:latin typeface="Cambria Math"/>
                                </a:rPr>
                              </m:ctrlPr>
                            </m:accPr>
                            <m:e>
                              <m:sSup>
                                <m:sSupPr>
                                  <m:ctrlPr>
                                    <a:rPr lang="en-US" sz="1600" b="1" i="1" smtClean="0">
                                      <a:solidFill>
                                        <a:schemeClr val="tx1"/>
                                      </a:solidFill>
                                      <a:latin typeface="Cambria Math"/>
                                    </a:rPr>
                                  </m:ctrlPr>
                                </m:sSupPr>
                                <m:e>
                                  <m:sSub>
                                    <m:sSubPr>
                                      <m:ctrlPr>
                                        <a:rPr lang="en-US" sz="1600" b="1" i="1" smtClean="0">
                                          <a:solidFill>
                                            <a:schemeClr val="tx1"/>
                                          </a:solidFill>
                                          <a:latin typeface="Cambria Math"/>
                                        </a:rPr>
                                      </m:ctrlPr>
                                    </m:sSubPr>
                                    <m:e>
                                      <m:r>
                                        <a:rPr lang="en-US" sz="1600" b="1" i="0" smtClean="0">
                                          <a:solidFill>
                                            <a:schemeClr val="tx1"/>
                                          </a:solidFill>
                                          <a:latin typeface="Cambria Math"/>
                                        </a:rPr>
                                        <m:t>𝐕</m:t>
                                      </m:r>
                                    </m:e>
                                    <m:sub>
                                      <m:r>
                                        <a:rPr lang="en-US" sz="1600" b="1" i="0" smtClean="0">
                                          <a:solidFill>
                                            <a:schemeClr val="tx1"/>
                                          </a:solidFill>
                                          <a:latin typeface="Cambria Math"/>
                                        </a:rPr>
                                        <m:t>𝐧</m:t>
                                      </m:r>
                                      <m:r>
                                        <a:rPr lang="en-US" sz="1600" b="1" i="0" smtClean="0">
                                          <a:solidFill>
                                            <a:schemeClr val="tx1"/>
                                          </a:solidFill>
                                          <a:latin typeface="Cambria Math"/>
                                        </a:rPr>
                                        <m:t>,</m:t>
                                      </m:r>
                                      <m:r>
                                        <a:rPr lang="en-US" sz="1600" b="1" i="0" smtClean="0">
                                          <a:solidFill>
                                            <a:schemeClr val="tx1"/>
                                          </a:solidFill>
                                          <a:latin typeface="Cambria Math"/>
                                        </a:rPr>
                                        <m:t>𝐑𝐬</m:t>
                                      </m:r>
                                    </m:sub>
                                  </m:sSub>
                                </m:e>
                                <m:sup>
                                  <m:r>
                                    <a:rPr lang="en-US" sz="1600" b="1" i="0" smtClean="0">
                                      <a:solidFill>
                                        <a:schemeClr val="tx1"/>
                                      </a:solidFill>
                                      <a:latin typeface="Cambria Math"/>
                                    </a:rPr>
                                    <m:t>𝟐</m:t>
                                  </m:r>
                                </m:sup>
                              </m:sSup>
                            </m:e>
                          </m:acc>
                        </m:num>
                        <m:den>
                          <m:sSub>
                            <m:sSubPr>
                              <m:ctrlPr>
                                <a:rPr lang="en-US" sz="1600" b="1" i="1" smtClean="0">
                                  <a:solidFill>
                                    <a:schemeClr val="tx1"/>
                                  </a:solidFill>
                                  <a:latin typeface="Cambria Math"/>
                                </a:rPr>
                              </m:ctrlPr>
                            </m:sSubPr>
                            <m:e>
                              <m:r>
                                <a:rPr lang="en-US" sz="1600" b="1" i="0" smtClean="0">
                                  <a:solidFill>
                                    <a:schemeClr val="tx1"/>
                                  </a:solidFill>
                                  <a:latin typeface="Cambria Math"/>
                                </a:rPr>
                                <m:t>𝟒𝐑</m:t>
                              </m:r>
                            </m:e>
                            <m:sub>
                              <m:r>
                                <a:rPr lang="en-US" sz="1600" b="1" i="0" smtClean="0">
                                  <a:solidFill>
                                    <a:schemeClr val="tx1"/>
                                  </a:solidFill>
                                  <a:latin typeface="Cambria Math"/>
                                </a:rPr>
                                <m:t>𝐬</m:t>
                              </m:r>
                            </m:sub>
                          </m:sSub>
                        </m:den>
                      </m:f>
                      <m:r>
                        <a:rPr lang="en-US" sz="1600" b="1" i="1" smtClean="0">
                          <a:solidFill>
                            <a:schemeClr val="tx1"/>
                          </a:solidFill>
                          <a:latin typeface="Cambria Math"/>
                        </a:rPr>
                        <m:t>+</m:t>
                      </m:r>
                      <m:f>
                        <m:fPr>
                          <m:ctrlPr>
                            <a:rPr lang="en-US" sz="1600" b="1" i="1" smtClean="0">
                              <a:solidFill>
                                <a:schemeClr val="tx1"/>
                              </a:solidFill>
                              <a:latin typeface="Cambria Math"/>
                            </a:rPr>
                          </m:ctrlPr>
                        </m:fPr>
                        <m:num>
                          <m:acc>
                            <m:accPr>
                              <m:chr m:val="̅"/>
                              <m:ctrlPr>
                                <a:rPr lang="en-US" sz="1600" b="1" i="1" smtClean="0">
                                  <a:solidFill>
                                    <a:schemeClr val="tx1"/>
                                  </a:solidFill>
                                  <a:latin typeface="Cambria Math"/>
                                </a:rPr>
                              </m:ctrlPr>
                            </m:accPr>
                            <m:e>
                              <m:sSup>
                                <m:sSupPr>
                                  <m:ctrlPr>
                                    <a:rPr lang="en-US" sz="1600" b="1" i="1" smtClean="0">
                                      <a:solidFill>
                                        <a:schemeClr val="tx1"/>
                                      </a:solidFill>
                                      <a:latin typeface="Cambria Math"/>
                                    </a:rPr>
                                  </m:ctrlPr>
                                </m:sSupPr>
                                <m:e>
                                  <m:sSub>
                                    <m:sSubPr>
                                      <m:ctrlPr>
                                        <a:rPr lang="en-US" sz="1600" b="1" i="1" smtClean="0">
                                          <a:solidFill>
                                            <a:schemeClr val="tx1"/>
                                          </a:solidFill>
                                          <a:latin typeface="Cambria Math"/>
                                        </a:rPr>
                                      </m:ctrlPr>
                                    </m:sSubPr>
                                    <m:e>
                                      <m:r>
                                        <a:rPr lang="en-US" sz="1600" b="1" i="0" smtClean="0">
                                          <a:solidFill>
                                            <a:schemeClr val="tx1"/>
                                          </a:solidFill>
                                          <a:latin typeface="Cambria Math"/>
                                        </a:rPr>
                                        <m:t>𝐕</m:t>
                                      </m:r>
                                    </m:e>
                                    <m:sub>
                                      <m:r>
                                        <a:rPr lang="en-US" sz="1600" b="1" i="0" smtClean="0">
                                          <a:solidFill>
                                            <a:schemeClr val="tx1"/>
                                          </a:solidFill>
                                          <a:latin typeface="Cambria Math"/>
                                        </a:rPr>
                                        <m:t>𝐧</m:t>
                                      </m:r>
                                      <m:r>
                                        <a:rPr lang="en-US" sz="1600" b="1" i="0" smtClean="0">
                                          <a:solidFill>
                                            <a:schemeClr val="tx1"/>
                                          </a:solidFill>
                                          <a:latin typeface="Cambria Math"/>
                                        </a:rPr>
                                        <m:t>,</m:t>
                                      </m:r>
                                      <m:r>
                                        <a:rPr lang="en-US" sz="1600" b="1" i="0" smtClean="0">
                                          <a:solidFill>
                                            <a:schemeClr val="tx1"/>
                                          </a:solidFill>
                                          <a:latin typeface="Cambria Math"/>
                                        </a:rPr>
                                        <m:t>𝐫𝐞𝐜𝐞𝐢𝐯𝐞𝐫</m:t>
                                      </m:r>
                                    </m:sub>
                                  </m:sSub>
                                </m:e>
                                <m:sup>
                                  <m:r>
                                    <a:rPr lang="en-US" sz="1600" b="1" i="0" smtClean="0">
                                      <a:solidFill>
                                        <a:schemeClr val="tx1"/>
                                      </a:solidFill>
                                      <a:latin typeface="Cambria Math"/>
                                    </a:rPr>
                                    <m:t>𝟐</m:t>
                                  </m:r>
                                </m:sup>
                              </m:sSup>
                            </m:e>
                          </m:acc>
                        </m:num>
                        <m:den>
                          <m:sSub>
                            <m:sSubPr>
                              <m:ctrlPr>
                                <a:rPr lang="en-US" sz="1600" b="1" i="1" smtClean="0">
                                  <a:solidFill>
                                    <a:schemeClr val="tx1"/>
                                  </a:solidFill>
                                  <a:latin typeface="Cambria Math"/>
                                </a:rPr>
                              </m:ctrlPr>
                            </m:sSubPr>
                            <m:e>
                              <m:r>
                                <a:rPr lang="en-US" sz="1600" b="1" i="0" smtClean="0">
                                  <a:solidFill>
                                    <a:schemeClr val="tx1"/>
                                  </a:solidFill>
                                  <a:latin typeface="Cambria Math"/>
                                </a:rPr>
                                <m:t>𝟒𝐑</m:t>
                              </m:r>
                            </m:e>
                            <m:sub>
                              <m:r>
                                <a:rPr lang="en-US" sz="1600" b="1" i="0" smtClean="0">
                                  <a:solidFill>
                                    <a:schemeClr val="tx1"/>
                                  </a:solidFill>
                                  <a:latin typeface="Cambria Math"/>
                                </a:rPr>
                                <m:t>𝐬</m:t>
                              </m:r>
                            </m:sub>
                          </m:sSub>
                        </m:den>
                      </m:f>
                    </m:oMath>
                  </m:oMathPara>
                </a14:m>
                <a:endParaRPr lang="en-US" sz="1600" b="1" dirty="0" smtClean="0">
                  <a:solidFill>
                    <a:schemeClr val="tx1"/>
                  </a:solidFill>
                </a:endParaRPr>
              </a:p>
              <a:p>
                <a:pPr/>
                <a:r>
                  <a:rPr lang="en-US" sz="1600" b="1" dirty="0"/>
                  <a:t/>
                </a:r>
                <a:br>
                  <a:rPr lang="en-US" sz="1600" b="1" dirty="0"/>
                </a:br>
                <a14:m>
                  <m:oMathPara xmlns:m="http://schemas.openxmlformats.org/officeDocument/2006/math">
                    <m:oMathParaPr>
                      <m:jc m:val="left"/>
                    </m:oMathParaPr>
                    <m:oMath xmlns:m="http://schemas.openxmlformats.org/officeDocument/2006/math">
                      <m:r>
                        <a:rPr lang="en-US" sz="1600" b="1" i="0" smtClean="0">
                          <a:solidFill>
                            <a:schemeClr val="tx1"/>
                          </a:solidFill>
                          <a:latin typeface="Cambria Math"/>
                        </a:rPr>
                        <m:t>=</m:t>
                      </m:r>
                      <m:f>
                        <m:fPr>
                          <m:ctrlPr>
                            <a:rPr lang="en-US" sz="1600" b="1" i="1" smtClean="0">
                              <a:solidFill>
                                <a:schemeClr val="tx1"/>
                              </a:solidFill>
                              <a:latin typeface="Cambria Math"/>
                            </a:rPr>
                          </m:ctrlPr>
                        </m:fPr>
                        <m:num>
                          <m:acc>
                            <m:accPr>
                              <m:chr m:val="̅"/>
                              <m:ctrlPr>
                                <a:rPr lang="en-US" sz="1600" b="1" i="1" smtClean="0">
                                  <a:solidFill>
                                    <a:schemeClr val="tx1"/>
                                  </a:solidFill>
                                  <a:latin typeface="Cambria Math"/>
                                </a:rPr>
                              </m:ctrlPr>
                            </m:accPr>
                            <m:e>
                              <m:sSup>
                                <m:sSupPr>
                                  <m:ctrlPr>
                                    <a:rPr lang="en-US" sz="1600" b="1" i="1" smtClean="0">
                                      <a:solidFill>
                                        <a:schemeClr val="tx1"/>
                                      </a:solidFill>
                                      <a:latin typeface="Cambria Math"/>
                                    </a:rPr>
                                  </m:ctrlPr>
                                </m:sSupPr>
                                <m:e>
                                  <m:sSub>
                                    <m:sSubPr>
                                      <m:ctrlPr>
                                        <a:rPr lang="en-US" sz="1600" b="1" i="1" smtClean="0">
                                          <a:solidFill>
                                            <a:schemeClr val="tx1"/>
                                          </a:solidFill>
                                          <a:latin typeface="Cambria Math"/>
                                        </a:rPr>
                                      </m:ctrlPr>
                                    </m:sSubPr>
                                    <m:e>
                                      <m:r>
                                        <a:rPr lang="en-US" sz="1600" b="1" i="0" smtClean="0">
                                          <a:solidFill>
                                            <a:schemeClr val="tx1"/>
                                          </a:solidFill>
                                          <a:latin typeface="Cambria Math"/>
                                        </a:rPr>
                                        <m:t>𝐕</m:t>
                                      </m:r>
                                    </m:e>
                                    <m:sub>
                                      <m:r>
                                        <a:rPr lang="en-US" sz="1600" b="1" i="0" smtClean="0">
                                          <a:solidFill>
                                            <a:schemeClr val="tx1"/>
                                          </a:solidFill>
                                          <a:latin typeface="Cambria Math"/>
                                        </a:rPr>
                                        <m:t>𝐧</m:t>
                                      </m:r>
                                      <m:r>
                                        <a:rPr lang="en-US" sz="1600" b="1" i="0" smtClean="0">
                                          <a:solidFill>
                                            <a:schemeClr val="tx1"/>
                                          </a:solidFill>
                                          <a:latin typeface="Cambria Math"/>
                                        </a:rPr>
                                        <m:t>,</m:t>
                                      </m:r>
                                      <m:r>
                                        <a:rPr lang="en-US" sz="1600" b="1" i="0" smtClean="0">
                                          <a:solidFill>
                                            <a:schemeClr val="tx1"/>
                                          </a:solidFill>
                                          <a:latin typeface="Cambria Math"/>
                                        </a:rPr>
                                        <m:t>𝐑𝐬</m:t>
                                      </m:r>
                                    </m:sub>
                                  </m:sSub>
                                </m:e>
                                <m:sup>
                                  <m:r>
                                    <a:rPr lang="en-US" sz="1600" b="1" i="0" smtClean="0">
                                      <a:solidFill>
                                        <a:schemeClr val="tx1"/>
                                      </a:solidFill>
                                      <a:latin typeface="Cambria Math"/>
                                    </a:rPr>
                                    <m:t>𝟐</m:t>
                                  </m:r>
                                </m:sup>
                              </m:sSup>
                            </m:e>
                          </m:acc>
                        </m:num>
                        <m:den>
                          <m:sSub>
                            <m:sSubPr>
                              <m:ctrlPr>
                                <a:rPr lang="en-US" sz="1600" b="1" i="1" smtClean="0">
                                  <a:solidFill>
                                    <a:schemeClr val="tx1"/>
                                  </a:solidFill>
                                  <a:latin typeface="Cambria Math"/>
                                </a:rPr>
                              </m:ctrlPr>
                            </m:sSubPr>
                            <m:e>
                              <m:r>
                                <a:rPr lang="en-US" sz="1600" b="1" i="0" smtClean="0">
                                  <a:solidFill>
                                    <a:schemeClr val="tx1"/>
                                  </a:solidFill>
                                  <a:latin typeface="Cambria Math"/>
                                </a:rPr>
                                <m:t>𝟒𝐑</m:t>
                              </m:r>
                            </m:e>
                            <m:sub>
                              <m:r>
                                <a:rPr lang="en-US" sz="1600" b="1" i="0" smtClean="0">
                                  <a:solidFill>
                                    <a:schemeClr val="tx1"/>
                                  </a:solidFill>
                                  <a:latin typeface="Cambria Math"/>
                                </a:rPr>
                                <m:t>𝐬</m:t>
                              </m:r>
                            </m:sub>
                          </m:sSub>
                        </m:den>
                      </m:f>
                      <m:d>
                        <m:dPr>
                          <m:ctrlPr>
                            <a:rPr lang="en-US" sz="1600" b="1" i="1" smtClean="0">
                              <a:solidFill>
                                <a:schemeClr val="tx1"/>
                              </a:solidFill>
                              <a:latin typeface="Cambria Math"/>
                              <a:ea typeface="Cambria Math"/>
                            </a:rPr>
                          </m:ctrlPr>
                        </m:dPr>
                        <m:e>
                          <m:r>
                            <a:rPr lang="en-US" sz="1600" b="1" i="1" smtClean="0">
                              <a:solidFill>
                                <a:schemeClr val="tx1"/>
                              </a:solidFill>
                              <a:latin typeface="Cambria Math"/>
                              <a:ea typeface="Cambria Math"/>
                            </a:rPr>
                            <m:t>𝟏</m:t>
                          </m:r>
                          <m:r>
                            <a:rPr lang="en-US" sz="1600" b="1" i="1" smtClean="0">
                              <a:solidFill>
                                <a:schemeClr val="tx1"/>
                              </a:solidFill>
                              <a:latin typeface="Cambria Math"/>
                              <a:ea typeface="Cambria Math"/>
                            </a:rPr>
                            <m:t>+</m:t>
                          </m:r>
                          <m:f>
                            <m:fPr>
                              <m:ctrlPr>
                                <a:rPr lang="en-US" sz="1600" b="1" i="1" smtClean="0">
                                  <a:solidFill>
                                    <a:schemeClr val="tx1"/>
                                  </a:solidFill>
                                  <a:latin typeface="Cambria Math"/>
                                  <a:ea typeface="Cambria Math"/>
                                </a:rPr>
                              </m:ctrlPr>
                            </m:fPr>
                            <m:num>
                              <m:acc>
                                <m:accPr>
                                  <m:chr m:val="̅"/>
                                  <m:ctrlPr>
                                    <a:rPr lang="en-US" sz="1600" b="1" i="1" smtClean="0">
                                      <a:solidFill>
                                        <a:schemeClr val="tx1"/>
                                      </a:solidFill>
                                      <a:latin typeface="Cambria Math"/>
                                    </a:rPr>
                                  </m:ctrlPr>
                                </m:accPr>
                                <m:e>
                                  <m:sSup>
                                    <m:sSupPr>
                                      <m:ctrlPr>
                                        <a:rPr lang="en-US" sz="1600" b="1" i="1" smtClean="0">
                                          <a:solidFill>
                                            <a:schemeClr val="tx1"/>
                                          </a:solidFill>
                                          <a:latin typeface="Cambria Math"/>
                                        </a:rPr>
                                      </m:ctrlPr>
                                    </m:sSupPr>
                                    <m:e>
                                      <m:sSub>
                                        <m:sSubPr>
                                          <m:ctrlPr>
                                            <a:rPr lang="en-US" sz="1600" b="1" i="1" smtClean="0">
                                              <a:solidFill>
                                                <a:schemeClr val="tx1"/>
                                              </a:solidFill>
                                              <a:latin typeface="Cambria Math"/>
                                            </a:rPr>
                                          </m:ctrlPr>
                                        </m:sSubPr>
                                        <m:e>
                                          <m:r>
                                            <a:rPr lang="en-US" sz="1600" b="1" i="0" smtClean="0">
                                              <a:solidFill>
                                                <a:schemeClr val="tx1"/>
                                              </a:solidFill>
                                              <a:latin typeface="Cambria Math"/>
                                            </a:rPr>
                                            <m:t>𝐕</m:t>
                                          </m:r>
                                        </m:e>
                                        <m:sub>
                                          <m:r>
                                            <a:rPr lang="en-US" sz="1600" b="1" i="0" smtClean="0">
                                              <a:solidFill>
                                                <a:schemeClr val="tx1"/>
                                              </a:solidFill>
                                              <a:latin typeface="Cambria Math"/>
                                            </a:rPr>
                                            <m:t>𝐧</m:t>
                                          </m:r>
                                          <m:r>
                                            <a:rPr lang="en-US" sz="1600" b="1" i="0" smtClean="0">
                                              <a:solidFill>
                                                <a:schemeClr val="tx1"/>
                                              </a:solidFill>
                                              <a:latin typeface="Cambria Math"/>
                                            </a:rPr>
                                            <m:t>,</m:t>
                                          </m:r>
                                          <m:r>
                                            <a:rPr lang="en-US" sz="1600" b="1" i="0" smtClean="0">
                                              <a:solidFill>
                                                <a:schemeClr val="tx1"/>
                                              </a:solidFill>
                                              <a:latin typeface="Cambria Math"/>
                                            </a:rPr>
                                            <m:t>𝐫𝐞𝐜𝐞𝐢𝐯𝐞𝐫</m:t>
                                          </m:r>
                                        </m:sub>
                                      </m:sSub>
                                    </m:e>
                                    <m:sup>
                                      <m:r>
                                        <a:rPr lang="en-US" sz="1600" b="1" i="0" smtClean="0">
                                          <a:solidFill>
                                            <a:schemeClr val="tx1"/>
                                          </a:solidFill>
                                          <a:latin typeface="Cambria Math"/>
                                        </a:rPr>
                                        <m:t>𝟐</m:t>
                                      </m:r>
                                    </m:sup>
                                  </m:sSup>
                                </m:e>
                              </m:acc>
                            </m:num>
                            <m:den>
                              <m:acc>
                                <m:accPr>
                                  <m:chr m:val="̅"/>
                                  <m:ctrlPr>
                                    <a:rPr lang="en-US" sz="1600" b="1" i="1" smtClean="0">
                                      <a:solidFill>
                                        <a:schemeClr val="tx1"/>
                                      </a:solidFill>
                                      <a:latin typeface="Cambria Math"/>
                                    </a:rPr>
                                  </m:ctrlPr>
                                </m:accPr>
                                <m:e>
                                  <m:sSup>
                                    <m:sSupPr>
                                      <m:ctrlPr>
                                        <a:rPr lang="en-US" sz="1600" b="1" i="1" smtClean="0">
                                          <a:solidFill>
                                            <a:schemeClr val="tx1"/>
                                          </a:solidFill>
                                          <a:latin typeface="Cambria Math"/>
                                        </a:rPr>
                                      </m:ctrlPr>
                                    </m:sSupPr>
                                    <m:e>
                                      <m:sSub>
                                        <m:sSubPr>
                                          <m:ctrlPr>
                                            <a:rPr lang="en-US" sz="1600" b="1" i="1" smtClean="0">
                                              <a:solidFill>
                                                <a:schemeClr val="tx1"/>
                                              </a:solidFill>
                                              <a:latin typeface="Cambria Math"/>
                                            </a:rPr>
                                          </m:ctrlPr>
                                        </m:sSubPr>
                                        <m:e>
                                          <m:r>
                                            <a:rPr lang="en-US" sz="1600" b="1" i="0" smtClean="0">
                                              <a:solidFill>
                                                <a:schemeClr val="tx1"/>
                                              </a:solidFill>
                                              <a:latin typeface="Cambria Math"/>
                                            </a:rPr>
                                            <m:t>𝐕</m:t>
                                          </m:r>
                                        </m:e>
                                        <m:sub>
                                          <m:r>
                                            <a:rPr lang="en-US" sz="1600" b="1" i="0" smtClean="0">
                                              <a:solidFill>
                                                <a:schemeClr val="tx1"/>
                                              </a:solidFill>
                                              <a:latin typeface="Cambria Math"/>
                                            </a:rPr>
                                            <m:t>𝐧</m:t>
                                          </m:r>
                                          <m:r>
                                            <a:rPr lang="en-US" sz="1600" b="1" i="0" smtClean="0">
                                              <a:solidFill>
                                                <a:schemeClr val="tx1"/>
                                              </a:solidFill>
                                              <a:latin typeface="Cambria Math"/>
                                            </a:rPr>
                                            <m:t>,</m:t>
                                          </m:r>
                                          <m:r>
                                            <a:rPr lang="en-US" sz="1600" b="1" i="0" smtClean="0">
                                              <a:solidFill>
                                                <a:schemeClr val="tx1"/>
                                              </a:solidFill>
                                              <a:latin typeface="Cambria Math"/>
                                            </a:rPr>
                                            <m:t>𝐑𝐬</m:t>
                                          </m:r>
                                        </m:sub>
                                      </m:sSub>
                                    </m:e>
                                    <m:sup>
                                      <m:r>
                                        <a:rPr lang="en-US" sz="1600" b="1" i="0" smtClean="0">
                                          <a:solidFill>
                                            <a:schemeClr val="tx1"/>
                                          </a:solidFill>
                                          <a:latin typeface="Cambria Math"/>
                                        </a:rPr>
                                        <m:t>𝟐</m:t>
                                      </m:r>
                                    </m:sup>
                                  </m:sSup>
                                </m:e>
                              </m:acc>
                            </m:den>
                          </m:f>
                        </m:e>
                      </m:d>
                    </m:oMath>
                  </m:oMathPara>
                </a14:m>
                <a:endParaRPr lang="en-US" sz="1600" b="1" dirty="0" smtClean="0">
                  <a:solidFill>
                    <a:schemeClr val="tx1"/>
                  </a:solidFill>
                </a:endParaRPr>
              </a:p>
              <a:p>
                <a:endParaRPr lang="en-US" sz="1600" b="1" dirty="0"/>
              </a:p>
              <a:p>
                <a:pPr/>
                <a14:m>
                  <m:oMathPara xmlns:m="http://schemas.openxmlformats.org/officeDocument/2006/math">
                    <m:oMathParaPr>
                      <m:jc m:val="left"/>
                    </m:oMathParaPr>
                    <m:oMath xmlns:m="http://schemas.openxmlformats.org/officeDocument/2006/math">
                      <m:r>
                        <a:rPr lang="en-US" sz="1600" b="1" i="0" smtClean="0">
                          <a:solidFill>
                            <a:schemeClr val="tx1"/>
                          </a:solidFill>
                          <a:latin typeface="Cambria Math"/>
                        </a:rPr>
                        <m:t>=</m:t>
                      </m:r>
                      <m:r>
                        <a:rPr lang="en-US" sz="1600" b="1" i="0" smtClean="0">
                          <a:solidFill>
                            <a:schemeClr val="tx1"/>
                          </a:solidFill>
                          <a:latin typeface="Cambria Math"/>
                        </a:rPr>
                        <m:t>𝐤𝐓</m:t>
                      </m:r>
                      <m:r>
                        <a:rPr lang="en-US" sz="1600" b="1" i="0" smtClean="0">
                          <a:solidFill>
                            <a:schemeClr val="tx1"/>
                          </a:solidFill>
                          <a:latin typeface="Cambria Math"/>
                          <a:ea typeface="Cambria Math"/>
                        </a:rPr>
                        <m:t>∆</m:t>
                      </m:r>
                      <m:r>
                        <a:rPr lang="en-US" sz="1600" b="1" i="0" smtClean="0">
                          <a:solidFill>
                            <a:schemeClr val="tx1"/>
                          </a:solidFill>
                          <a:latin typeface="Cambria Math"/>
                          <a:ea typeface="Cambria Math"/>
                        </a:rPr>
                        <m:t>𝐟</m:t>
                      </m:r>
                      <m:d>
                        <m:dPr>
                          <m:ctrlPr>
                            <a:rPr lang="en-US" sz="1600" b="1" i="1" smtClean="0">
                              <a:solidFill>
                                <a:schemeClr val="tx1"/>
                              </a:solidFill>
                              <a:latin typeface="Cambria Math"/>
                              <a:ea typeface="Cambria Math"/>
                            </a:rPr>
                          </m:ctrlPr>
                        </m:dPr>
                        <m:e>
                          <m:r>
                            <a:rPr lang="en-US" sz="1600" b="1" i="1" smtClean="0">
                              <a:solidFill>
                                <a:schemeClr val="tx1"/>
                              </a:solidFill>
                              <a:latin typeface="Cambria Math"/>
                              <a:ea typeface="Cambria Math"/>
                            </a:rPr>
                            <m:t>𝟏</m:t>
                          </m:r>
                          <m:r>
                            <a:rPr lang="en-US" sz="1600" b="1" i="1" smtClean="0">
                              <a:solidFill>
                                <a:schemeClr val="tx1"/>
                              </a:solidFill>
                              <a:latin typeface="Cambria Math"/>
                              <a:ea typeface="Cambria Math"/>
                            </a:rPr>
                            <m:t>+</m:t>
                          </m:r>
                          <m:f>
                            <m:fPr>
                              <m:ctrlPr>
                                <a:rPr lang="en-US" sz="1600" b="1" i="1" smtClean="0">
                                  <a:solidFill>
                                    <a:schemeClr val="tx1"/>
                                  </a:solidFill>
                                  <a:latin typeface="Cambria Math"/>
                                  <a:ea typeface="Cambria Math"/>
                                </a:rPr>
                              </m:ctrlPr>
                            </m:fPr>
                            <m:num>
                              <m:acc>
                                <m:accPr>
                                  <m:chr m:val="̅"/>
                                  <m:ctrlPr>
                                    <a:rPr lang="en-US" sz="1600" b="1" i="1" smtClean="0">
                                      <a:solidFill>
                                        <a:schemeClr val="tx1"/>
                                      </a:solidFill>
                                      <a:latin typeface="Cambria Math"/>
                                    </a:rPr>
                                  </m:ctrlPr>
                                </m:accPr>
                                <m:e>
                                  <m:sSup>
                                    <m:sSupPr>
                                      <m:ctrlPr>
                                        <a:rPr lang="en-US" sz="1600" b="1" i="1" smtClean="0">
                                          <a:solidFill>
                                            <a:schemeClr val="tx1"/>
                                          </a:solidFill>
                                          <a:latin typeface="Cambria Math"/>
                                        </a:rPr>
                                      </m:ctrlPr>
                                    </m:sSupPr>
                                    <m:e>
                                      <m:sSub>
                                        <m:sSubPr>
                                          <m:ctrlPr>
                                            <a:rPr lang="en-US" sz="1600" b="1" i="1" smtClean="0">
                                              <a:solidFill>
                                                <a:schemeClr val="tx1"/>
                                              </a:solidFill>
                                              <a:latin typeface="Cambria Math"/>
                                            </a:rPr>
                                          </m:ctrlPr>
                                        </m:sSubPr>
                                        <m:e>
                                          <m:r>
                                            <a:rPr lang="en-US" sz="1600" b="1" i="0" smtClean="0">
                                              <a:solidFill>
                                                <a:schemeClr val="tx1"/>
                                              </a:solidFill>
                                              <a:latin typeface="Cambria Math"/>
                                            </a:rPr>
                                            <m:t>𝐕</m:t>
                                          </m:r>
                                        </m:e>
                                        <m:sub>
                                          <m:r>
                                            <a:rPr lang="en-US" sz="1600" b="1" i="0" smtClean="0">
                                              <a:solidFill>
                                                <a:schemeClr val="tx1"/>
                                              </a:solidFill>
                                              <a:latin typeface="Cambria Math"/>
                                            </a:rPr>
                                            <m:t>𝐧</m:t>
                                          </m:r>
                                          <m:r>
                                            <a:rPr lang="en-US" sz="1600" b="1" i="0" smtClean="0">
                                              <a:solidFill>
                                                <a:schemeClr val="tx1"/>
                                              </a:solidFill>
                                              <a:latin typeface="Cambria Math"/>
                                            </a:rPr>
                                            <m:t>,</m:t>
                                          </m:r>
                                          <m:r>
                                            <a:rPr lang="en-US" sz="1600" b="1" i="0" smtClean="0">
                                              <a:solidFill>
                                                <a:schemeClr val="tx1"/>
                                              </a:solidFill>
                                              <a:latin typeface="Cambria Math"/>
                                            </a:rPr>
                                            <m:t>𝐫𝐞𝐜𝐞𝐢𝐯𝐞𝐫</m:t>
                                          </m:r>
                                        </m:sub>
                                      </m:sSub>
                                    </m:e>
                                    <m:sup>
                                      <m:r>
                                        <a:rPr lang="en-US" sz="1600" b="1" i="0" smtClean="0">
                                          <a:solidFill>
                                            <a:schemeClr val="tx1"/>
                                          </a:solidFill>
                                          <a:latin typeface="Cambria Math"/>
                                        </a:rPr>
                                        <m:t>𝟐</m:t>
                                      </m:r>
                                    </m:sup>
                                  </m:sSup>
                                </m:e>
                              </m:acc>
                            </m:num>
                            <m:den>
                              <m:acc>
                                <m:accPr>
                                  <m:chr m:val="̅"/>
                                  <m:ctrlPr>
                                    <a:rPr lang="en-US" sz="1600" b="1" i="1" smtClean="0">
                                      <a:solidFill>
                                        <a:schemeClr val="tx1"/>
                                      </a:solidFill>
                                      <a:latin typeface="Cambria Math"/>
                                    </a:rPr>
                                  </m:ctrlPr>
                                </m:accPr>
                                <m:e>
                                  <m:sSup>
                                    <m:sSupPr>
                                      <m:ctrlPr>
                                        <a:rPr lang="en-US" sz="1600" b="1" i="1" smtClean="0">
                                          <a:solidFill>
                                            <a:schemeClr val="tx1"/>
                                          </a:solidFill>
                                          <a:latin typeface="Cambria Math"/>
                                        </a:rPr>
                                      </m:ctrlPr>
                                    </m:sSupPr>
                                    <m:e>
                                      <m:sSub>
                                        <m:sSubPr>
                                          <m:ctrlPr>
                                            <a:rPr lang="en-US" sz="1600" b="1" i="1" smtClean="0">
                                              <a:solidFill>
                                                <a:schemeClr val="tx1"/>
                                              </a:solidFill>
                                              <a:latin typeface="Cambria Math"/>
                                            </a:rPr>
                                          </m:ctrlPr>
                                        </m:sSubPr>
                                        <m:e>
                                          <m:r>
                                            <a:rPr lang="en-US" sz="1600" b="1" i="0" smtClean="0">
                                              <a:solidFill>
                                                <a:schemeClr val="tx1"/>
                                              </a:solidFill>
                                              <a:latin typeface="Cambria Math"/>
                                            </a:rPr>
                                            <m:t>𝐕</m:t>
                                          </m:r>
                                        </m:e>
                                        <m:sub>
                                          <m:r>
                                            <a:rPr lang="en-US" sz="1600" b="1" i="0" smtClean="0">
                                              <a:solidFill>
                                                <a:schemeClr val="tx1"/>
                                              </a:solidFill>
                                              <a:latin typeface="Cambria Math"/>
                                            </a:rPr>
                                            <m:t>𝐧</m:t>
                                          </m:r>
                                          <m:r>
                                            <a:rPr lang="en-US" sz="1600" b="1" i="0" smtClean="0">
                                              <a:solidFill>
                                                <a:schemeClr val="tx1"/>
                                              </a:solidFill>
                                              <a:latin typeface="Cambria Math"/>
                                            </a:rPr>
                                            <m:t>,</m:t>
                                          </m:r>
                                          <m:r>
                                            <a:rPr lang="en-US" sz="1600" b="1" i="0" smtClean="0">
                                              <a:solidFill>
                                                <a:schemeClr val="tx1"/>
                                              </a:solidFill>
                                              <a:latin typeface="Cambria Math"/>
                                            </a:rPr>
                                            <m:t>𝐑𝐬</m:t>
                                          </m:r>
                                        </m:sub>
                                      </m:sSub>
                                    </m:e>
                                    <m:sup>
                                      <m:r>
                                        <a:rPr lang="en-US" sz="1600" b="1" i="0" smtClean="0">
                                          <a:solidFill>
                                            <a:schemeClr val="tx1"/>
                                          </a:solidFill>
                                          <a:latin typeface="Cambria Math"/>
                                        </a:rPr>
                                        <m:t>𝟐</m:t>
                                      </m:r>
                                    </m:sup>
                                  </m:sSup>
                                </m:e>
                              </m:acc>
                            </m:den>
                          </m:f>
                        </m:e>
                      </m:d>
                    </m:oMath>
                  </m:oMathPara>
                </a14:m>
                <a:endParaRPr lang="en-US" sz="1600" b="1" dirty="0" smtClean="0">
                  <a:solidFill>
                    <a:schemeClr val="tx1"/>
                  </a:solidFill>
                </a:endParaRPr>
              </a:p>
              <a:p>
                <a:endParaRPr lang="en-US" sz="1600" b="1" i="0" dirty="0" smtClean="0">
                  <a:solidFill>
                    <a:schemeClr val="tx1"/>
                  </a:solidFill>
                  <a:latin typeface="Cambria Math"/>
                </a:endParaRPr>
              </a:p>
              <a:p>
                <a:pPr/>
                <a14:m>
                  <m:oMathPara xmlns:m="http://schemas.openxmlformats.org/officeDocument/2006/math">
                    <m:oMathParaPr>
                      <m:jc m:val="left"/>
                    </m:oMathParaPr>
                    <m:oMath xmlns:m="http://schemas.openxmlformats.org/officeDocument/2006/math">
                      <m:r>
                        <a:rPr lang="en-US" sz="1600" b="1" i="0" smtClean="0">
                          <a:solidFill>
                            <a:schemeClr val="tx1"/>
                          </a:solidFill>
                          <a:latin typeface="Cambria Math"/>
                        </a:rPr>
                        <m:t>=</m:t>
                      </m:r>
                      <m:sSub>
                        <m:sSubPr>
                          <m:ctrlPr>
                            <a:rPr lang="en-US" sz="1600" b="1" i="1" smtClean="0">
                              <a:solidFill>
                                <a:schemeClr val="tx1"/>
                              </a:solidFill>
                              <a:latin typeface="Cambria Math"/>
                            </a:rPr>
                          </m:ctrlPr>
                        </m:sSubPr>
                        <m:e>
                          <m:r>
                            <a:rPr lang="en-US" sz="1600" b="1" i="0" smtClean="0">
                              <a:solidFill>
                                <a:schemeClr val="tx1"/>
                              </a:solidFill>
                              <a:latin typeface="Cambria Math"/>
                            </a:rPr>
                            <m:t>𝐍</m:t>
                          </m:r>
                        </m:e>
                        <m:sub>
                          <m:r>
                            <a:rPr lang="en-US" sz="1600" b="1" i="0" smtClean="0">
                              <a:solidFill>
                                <a:schemeClr val="tx1"/>
                              </a:solidFill>
                              <a:latin typeface="Cambria Math"/>
                            </a:rPr>
                            <m:t>𝐢</m:t>
                          </m:r>
                        </m:sub>
                      </m:sSub>
                      <m:r>
                        <a:rPr lang="en-US" sz="1600" b="1" i="1" smtClean="0">
                          <a:solidFill>
                            <a:schemeClr val="tx1"/>
                          </a:solidFill>
                          <a:latin typeface="Cambria Math"/>
                          <a:ea typeface="Cambria Math"/>
                        </a:rPr>
                        <m:t>×</m:t>
                      </m:r>
                      <m:r>
                        <a:rPr lang="en-US" sz="1600" b="1" i="0" smtClean="0">
                          <a:solidFill>
                            <a:schemeClr val="tx1"/>
                          </a:solidFill>
                          <a:latin typeface="Cambria Math"/>
                          <a:ea typeface="Cambria Math"/>
                        </a:rPr>
                        <m:t>𝐅</m:t>
                      </m:r>
                    </m:oMath>
                  </m:oMathPara>
                </a14:m>
                <a:endParaRPr lang="en-US" sz="1600" b="1" dirty="0">
                  <a:solidFill>
                    <a:schemeClr val="tx1"/>
                  </a:solidFill>
                </a:endParaRPr>
              </a:p>
            </p:txBody>
          </p:sp>
        </mc:Choice>
        <mc:Fallback xmlns="">
          <p:sp>
            <p:nvSpPr>
              <p:cNvPr id="13" name="TextBox 12"/>
              <p:cNvSpPr txBox="1">
                <a:spLocks noRot="1" noChangeAspect="1" noMove="1" noResize="1" noEditPoints="1" noAdjustHandles="1" noChangeArrowheads="1" noChangeShapeType="1" noTextEdit="1"/>
              </p:cNvSpPr>
              <p:nvPr/>
            </p:nvSpPr>
            <p:spPr>
              <a:xfrm>
                <a:off x="6096000" y="1752600"/>
                <a:ext cx="2667000" cy="3007939"/>
              </a:xfrm>
              <a:prstGeom prst="rect">
                <a:avLst/>
              </a:prstGeom>
              <a:blipFill rotWithShape="1">
                <a:blip r:embed="rId6"/>
                <a:stretch>
                  <a:fillRect/>
                </a:stretch>
              </a:blipFill>
            </p:spPr>
            <p:txBody>
              <a:bodyPr/>
              <a:lstStyle/>
              <a:p>
                <a:r>
                  <a:rPr lang="en-US">
                    <a:noFill/>
                  </a:rPr>
                  <a:t> </a:t>
                </a:r>
              </a:p>
            </p:txBody>
          </p:sp>
        </mc:Fallback>
      </mc:AlternateContent>
      <p:sp>
        <p:nvSpPr>
          <p:cNvPr id="14" name="TextBox 2"/>
          <p:cNvSpPr txBox="1">
            <a:spLocks noChangeArrowheads="1"/>
          </p:cNvSpPr>
          <p:nvPr/>
        </p:nvSpPr>
        <p:spPr bwMode="auto">
          <a:xfrm>
            <a:off x="4343400" y="1972561"/>
            <a:ext cx="187204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algn="r" eaLnBrk="1" hangingPunct="1"/>
            <a:r>
              <a:rPr lang="en-US" sz="1600" b="1" dirty="0" smtClean="0">
                <a:latin typeface="Franklin Gothic Medium Cond" pitchFamily="34" charset="0"/>
              </a:rPr>
              <a:t>Minimum Noise Floor</a:t>
            </a:r>
            <a:endParaRPr lang="en-US" sz="1600" b="1" dirty="0">
              <a:latin typeface="Symbol" pitchFamily="18" charset="2"/>
            </a:endParaRPr>
          </a:p>
        </p:txBody>
      </p:sp>
      <p:sp>
        <p:nvSpPr>
          <p:cNvPr id="17" name="Freeform 16"/>
          <p:cNvSpPr/>
          <p:nvPr/>
        </p:nvSpPr>
        <p:spPr>
          <a:xfrm>
            <a:off x="7035113" y="4275438"/>
            <a:ext cx="280087" cy="247135"/>
          </a:xfrm>
          <a:custGeom>
            <a:avLst/>
            <a:gdLst>
              <a:gd name="connsiteX0" fmla="*/ 280087 w 280087"/>
              <a:gd name="connsiteY0" fmla="*/ 0 h 247135"/>
              <a:gd name="connsiteX1" fmla="*/ 263611 w 280087"/>
              <a:gd name="connsiteY1" fmla="*/ 41189 h 247135"/>
              <a:gd name="connsiteX2" fmla="*/ 189471 w 280087"/>
              <a:gd name="connsiteY2" fmla="*/ 107092 h 247135"/>
              <a:gd name="connsiteX3" fmla="*/ 164757 w 280087"/>
              <a:gd name="connsiteY3" fmla="*/ 131805 h 247135"/>
              <a:gd name="connsiteX4" fmla="*/ 115330 w 280087"/>
              <a:gd name="connsiteY4" fmla="*/ 164757 h 247135"/>
              <a:gd name="connsiteX5" fmla="*/ 65903 w 280087"/>
              <a:gd name="connsiteY5" fmla="*/ 197708 h 247135"/>
              <a:gd name="connsiteX6" fmla="*/ 24714 w 280087"/>
              <a:gd name="connsiteY6" fmla="*/ 230659 h 247135"/>
              <a:gd name="connsiteX7" fmla="*/ 0 w 280087"/>
              <a:gd name="connsiteY7" fmla="*/ 247135 h 2471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0087" h="247135">
                <a:moveTo>
                  <a:pt x="280087" y="0"/>
                </a:moveTo>
                <a:cubicBezTo>
                  <a:pt x="274595" y="13730"/>
                  <a:pt x="272309" y="29230"/>
                  <a:pt x="263611" y="41189"/>
                </a:cubicBezTo>
                <a:cubicBezTo>
                  <a:pt x="214320" y="108964"/>
                  <a:pt x="230538" y="72869"/>
                  <a:pt x="189471" y="107092"/>
                </a:cubicBezTo>
                <a:cubicBezTo>
                  <a:pt x="180521" y="114550"/>
                  <a:pt x="173953" y="124653"/>
                  <a:pt x="164757" y="131805"/>
                </a:cubicBezTo>
                <a:cubicBezTo>
                  <a:pt x="149127" y="143962"/>
                  <a:pt x="129332" y="150755"/>
                  <a:pt x="115330" y="164757"/>
                </a:cubicBezTo>
                <a:cubicBezTo>
                  <a:pt x="84477" y="195610"/>
                  <a:pt x="101669" y="185786"/>
                  <a:pt x="65903" y="197708"/>
                </a:cubicBezTo>
                <a:cubicBezTo>
                  <a:pt x="38131" y="239367"/>
                  <a:pt x="64505" y="210764"/>
                  <a:pt x="24714" y="230659"/>
                </a:cubicBezTo>
                <a:cubicBezTo>
                  <a:pt x="15858" y="235087"/>
                  <a:pt x="0" y="247135"/>
                  <a:pt x="0" y="247135"/>
                </a:cubicBezTo>
              </a:path>
            </a:pathLst>
          </a:custGeom>
          <a:noFill/>
          <a:ln>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2"/>
          <p:cNvSpPr txBox="1">
            <a:spLocks noChangeArrowheads="1"/>
          </p:cNvSpPr>
          <p:nvPr/>
        </p:nvSpPr>
        <p:spPr bwMode="auto">
          <a:xfrm>
            <a:off x="7239000" y="4267200"/>
            <a:ext cx="122208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smtClean="0">
                <a:solidFill>
                  <a:srgbClr val="0000FF"/>
                </a:solidFill>
                <a:latin typeface="Franklin Gothic Medium Cond" pitchFamily="34" charset="0"/>
              </a:rPr>
              <a:t>Noise factor of receiver</a:t>
            </a:r>
            <a:endParaRPr lang="en-US" sz="1600" b="1" dirty="0">
              <a:solidFill>
                <a:srgbClr val="0000FF"/>
              </a:solidFill>
              <a:latin typeface="Symbol" pitchFamily="18" charset="2"/>
            </a:endParaRPr>
          </a:p>
        </p:txBody>
      </p:sp>
      <p:sp>
        <p:nvSpPr>
          <p:cNvPr id="20" name="TextBox 2"/>
          <p:cNvSpPr txBox="1">
            <a:spLocks noChangeArrowheads="1"/>
          </p:cNvSpPr>
          <p:nvPr/>
        </p:nvSpPr>
        <p:spPr bwMode="auto">
          <a:xfrm>
            <a:off x="5178716" y="3886200"/>
            <a:ext cx="122208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smtClean="0">
                <a:solidFill>
                  <a:srgbClr val="0000FF"/>
                </a:solidFill>
                <a:latin typeface="Franklin Gothic Medium Cond" pitchFamily="34" charset="0"/>
              </a:rPr>
              <a:t>Noise power from antenna</a:t>
            </a:r>
            <a:endParaRPr lang="en-US" sz="1600" b="1" dirty="0">
              <a:solidFill>
                <a:srgbClr val="0000FF"/>
              </a:solidFill>
              <a:latin typeface="Symbol" pitchFamily="18" charset="2"/>
            </a:endParaRPr>
          </a:p>
        </p:txBody>
      </p:sp>
      <p:grpSp>
        <p:nvGrpSpPr>
          <p:cNvPr id="70" name="Group 69"/>
          <p:cNvGrpSpPr/>
          <p:nvPr/>
        </p:nvGrpSpPr>
        <p:grpSpPr>
          <a:xfrm>
            <a:off x="4267200" y="4572000"/>
            <a:ext cx="3810000" cy="1524000"/>
            <a:chOff x="4267200" y="4648200"/>
            <a:chExt cx="3810000" cy="1524000"/>
          </a:xfrm>
        </p:grpSpPr>
        <p:cxnSp>
          <p:nvCxnSpPr>
            <p:cNvPr id="63" name="Straight Arrow Connector 62"/>
            <p:cNvCxnSpPr/>
            <p:nvPr/>
          </p:nvCxnSpPr>
          <p:spPr>
            <a:xfrm flipH="1">
              <a:off x="5800216" y="5377934"/>
              <a:ext cx="217080" cy="184666"/>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nvGrpSpPr>
            <p:cNvPr id="69" name="Group 68"/>
            <p:cNvGrpSpPr/>
            <p:nvPr/>
          </p:nvGrpSpPr>
          <p:grpSpPr>
            <a:xfrm>
              <a:off x="4267200" y="4648200"/>
              <a:ext cx="3810000" cy="1524000"/>
              <a:chOff x="4267200" y="4648200"/>
              <a:chExt cx="3810000" cy="1524000"/>
            </a:xfrm>
          </p:grpSpPr>
          <p:grpSp>
            <p:nvGrpSpPr>
              <p:cNvPr id="68" name="Group 67"/>
              <p:cNvGrpSpPr/>
              <p:nvPr/>
            </p:nvGrpSpPr>
            <p:grpSpPr>
              <a:xfrm>
                <a:off x="4267200" y="4648200"/>
                <a:ext cx="2514600" cy="1524000"/>
                <a:chOff x="4267200" y="4648200"/>
                <a:chExt cx="2514600" cy="1524000"/>
              </a:xfrm>
            </p:grpSpPr>
            <p:cxnSp>
              <p:nvCxnSpPr>
                <p:cNvPr id="23" name="Straight Arrow Connector 22"/>
                <p:cNvCxnSpPr/>
                <p:nvPr/>
              </p:nvCxnSpPr>
              <p:spPr>
                <a:xfrm flipV="1">
                  <a:off x="4724400" y="4953000"/>
                  <a:ext cx="0" cy="10668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4724400" y="6019800"/>
                  <a:ext cx="15240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5" name="Freeform 24"/>
                <p:cNvSpPr/>
                <p:nvPr/>
              </p:nvSpPr>
              <p:spPr>
                <a:xfrm>
                  <a:off x="4644081" y="5800582"/>
                  <a:ext cx="1548714" cy="66818"/>
                </a:xfrm>
                <a:custGeom>
                  <a:avLst/>
                  <a:gdLst>
                    <a:gd name="connsiteX0" fmla="*/ 0 w 1548714"/>
                    <a:gd name="connsiteY0" fmla="*/ 9153 h 66818"/>
                    <a:gd name="connsiteX1" fmla="*/ 41189 w 1548714"/>
                    <a:gd name="connsiteY1" fmla="*/ 915 h 66818"/>
                    <a:gd name="connsiteX2" fmla="*/ 82378 w 1548714"/>
                    <a:gd name="connsiteY2" fmla="*/ 17391 h 66818"/>
                    <a:gd name="connsiteX3" fmla="*/ 107092 w 1548714"/>
                    <a:gd name="connsiteY3" fmla="*/ 915 h 66818"/>
                    <a:gd name="connsiteX4" fmla="*/ 148281 w 1548714"/>
                    <a:gd name="connsiteY4" fmla="*/ 33866 h 66818"/>
                    <a:gd name="connsiteX5" fmla="*/ 172995 w 1548714"/>
                    <a:gd name="connsiteY5" fmla="*/ 50342 h 66818"/>
                    <a:gd name="connsiteX6" fmla="*/ 205946 w 1548714"/>
                    <a:gd name="connsiteY6" fmla="*/ 33866 h 66818"/>
                    <a:gd name="connsiteX7" fmla="*/ 230660 w 1548714"/>
                    <a:gd name="connsiteY7" fmla="*/ 17391 h 66818"/>
                    <a:gd name="connsiteX8" fmla="*/ 255373 w 1548714"/>
                    <a:gd name="connsiteY8" fmla="*/ 25628 h 66818"/>
                    <a:gd name="connsiteX9" fmla="*/ 280087 w 1548714"/>
                    <a:gd name="connsiteY9" fmla="*/ 42104 h 66818"/>
                    <a:gd name="connsiteX10" fmla="*/ 296562 w 1548714"/>
                    <a:gd name="connsiteY10" fmla="*/ 17391 h 66818"/>
                    <a:gd name="connsiteX11" fmla="*/ 321276 w 1548714"/>
                    <a:gd name="connsiteY11" fmla="*/ 9153 h 66818"/>
                    <a:gd name="connsiteX12" fmla="*/ 387178 w 1548714"/>
                    <a:gd name="connsiteY12" fmla="*/ 25628 h 66818"/>
                    <a:gd name="connsiteX13" fmla="*/ 420130 w 1548714"/>
                    <a:gd name="connsiteY13" fmla="*/ 33866 h 66818"/>
                    <a:gd name="connsiteX14" fmla="*/ 428368 w 1548714"/>
                    <a:gd name="connsiteY14" fmla="*/ 9153 h 66818"/>
                    <a:gd name="connsiteX15" fmla="*/ 453081 w 1548714"/>
                    <a:gd name="connsiteY15" fmla="*/ 25628 h 66818"/>
                    <a:gd name="connsiteX16" fmla="*/ 477795 w 1548714"/>
                    <a:gd name="connsiteY16" fmla="*/ 33866 h 66818"/>
                    <a:gd name="connsiteX17" fmla="*/ 502508 w 1548714"/>
                    <a:gd name="connsiteY17" fmla="*/ 50342 h 66818"/>
                    <a:gd name="connsiteX18" fmla="*/ 543697 w 1548714"/>
                    <a:gd name="connsiteY18" fmla="*/ 66818 h 66818"/>
                    <a:gd name="connsiteX19" fmla="*/ 593124 w 1548714"/>
                    <a:gd name="connsiteY19" fmla="*/ 58580 h 66818"/>
                    <a:gd name="connsiteX20" fmla="*/ 617838 w 1548714"/>
                    <a:gd name="connsiteY20" fmla="*/ 42104 h 66818"/>
                    <a:gd name="connsiteX21" fmla="*/ 675503 w 1548714"/>
                    <a:gd name="connsiteY21" fmla="*/ 17391 h 66818"/>
                    <a:gd name="connsiteX22" fmla="*/ 708454 w 1548714"/>
                    <a:gd name="connsiteY22" fmla="*/ 25628 h 66818"/>
                    <a:gd name="connsiteX23" fmla="*/ 733168 w 1548714"/>
                    <a:gd name="connsiteY23" fmla="*/ 33866 h 66818"/>
                    <a:gd name="connsiteX24" fmla="*/ 757881 w 1548714"/>
                    <a:gd name="connsiteY24" fmla="*/ 25628 h 66818"/>
                    <a:gd name="connsiteX25" fmla="*/ 782595 w 1548714"/>
                    <a:gd name="connsiteY25" fmla="*/ 33866 h 66818"/>
                    <a:gd name="connsiteX26" fmla="*/ 807308 w 1548714"/>
                    <a:gd name="connsiteY26" fmla="*/ 25628 h 66818"/>
                    <a:gd name="connsiteX27" fmla="*/ 848497 w 1548714"/>
                    <a:gd name="connsiteY27" fmla="*/ 17391 h 66818"/>
                    <a:gd name="connsiteX28" fmla="*/ 889687 w 1548714"/>
                    <a:gd name="connsiteY28" fmla="*/ 25628 h 66818"/>
                    <a:gd name="connsiteX29" fmla="*/ 914400 w 1548714"/>
                    <a:gd name="connsiteY29" fmla="*/ 42104 h 66818"/>
                    <a:gd name="connsiteX30" fmla="*/ 980303 w 1548714"/>
                    <a:gd name="connsiteY30" fmla="*/ 50342 h 66818"/>
                    <a:gd name="connsiteX31" fmla="*/ 1005016 w 1548714"/>
                    <a:gd name="connsiteY31" fmla="*/ 33866 h 66818"/>
                    <a:gd name="connsiteX32" fmla="*/ 1054443 w 1548714"/>
                    <a:gd name="connsiteY32" fmla="*/ 50342 h 66818"/>
                    <a:gd name="connsiteX33" fmla="*/ 1103870 w 1548714"/>
                    <a:gd name="connsiteY33" fmla="*/ 25628 h 66818"/>
                    <a:gd name="connsiteX34" fmla="*/ 1145060 w 1548714"/>
                    <a:gd name="connsiteY34" fmla="*/ 33866 h 66818"/>
                    <a:gd name="connsiteX35" fmla="*/ 1169773 w 1548714"/>
                    <a:gd name="connsiteY35" fmla="*/ 50342 h 66818"/>
                    <a:gd name="connsiteX36" fmla="*/ 1268627 w 1548714"/>
                    <a:gd name="connsiteY36" fmla="*/ 25628 h 66818"/>
                    <a:gd name="connsiteX37" fmla="*/ 1351005 w 1548714"/>
                    <a:gd name="connsiteY37" fmla="*/ 17391 h 66818"/>
                    <a:gd name="connsiteX38" fmla="*/ 1433384 w 1548714"/>
                    <a:gd name="connsiteY38" fmla="*/ 42104 h 66818"/>
                    <a:gd name="connsiteX39" fmla="*/ 1482811 w 1548714"/>
                    <a:gd name="connsiteY39" fmla="*/ 25628 h 66818"/>
                    <a:gd name="connsiteX40" fmla="*/ 1548714 w 1548714"/>
                    <a:gd name="connsiteY40" fmla="*/ 25628 h 66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548714" h="66818">
                      <a:moveTo>
                        <a:pt x="0" y="9153"/>
                      </a:moveTo>
                      <a:cubicBezTo>
                        <a:pt x="13730" y="6407"/>
                        <a:pt x="27726" y="-2931"/>
                        <a:pt x="41189" y="915"/>
                      </a:cubicBezTo>
                      <a:cubicBezTo>
                        <a:pt x="104249" y="18931"/>
                        <a:pt x="11641" y="40968"/>
                        <a:pt x="82378" y="17391"/>
                      </a:cubicBezTo>
                      <a:cubicBezTo>
                        <a:pt x="90616" y="11899"/>
                        <a:pt x="97326" y="2543"/>
                        <a:pt x="107092" y="915"/>
                      </a:cubicBezTo>
                      <a:cubicBezTo>
                        <a:pt x="134583" y="-3667"/>
                        <a:pt x="134530" y="20115"/>
                        <a:pt x="148281" y="33866"/>
                      </a:cubicBezTo>
                      <a:cubicBezTo>
                        <a:pt x="155282" y="40867"/>
                        <a:pt x="164757" y="44850"/>
                        <a:pt x="172995" y="50342"/>
                      </a:cubicBezTo>
                      <a:cubicBezTo>
                        <a:pt x="189794" y="-55"/>
                        <a:pt x="167180" y="40326"/>
                        <a:pt x="205946" y="33866"/>
                      </a:cubicBezTo>
                      <a:cubicBezTo>
                        <a:pt x="215712" y="32239"/>
                        <a:pt x="222422" y="22883"/>
                        <a:pt x="230660" y="17391"/>
                      </a:cubicBezTo>
                      <a:cubicBezTo>
                        <a:pt x="238898" y="20137"/>
                        <a:pt x="247606" y="21745"/>
                        <a:pt x="255373" y="25628"/>
                      </a:cubicBezTo>
                      <a:cubicBezTo>
                        <a:pt x="264229" y="30056"/>
                        <a:pt x="270378" y="44046"/>
                        <a:pt x="280087" y="42104"/>
                      </a:cubicBezTo>
                      <a:cubicBezTo>
                        <a:pt x="289795" y="40163"/>
                        <a:pt x="288831" y="23576"/>
                        <a:pt x="296562" y="17391"/>
                      </a:cubicBezTo>
                      <a:cubicBezTo>
                        <a:pt x="303343" y="11966"/>
                        <a:pt x="313038" y="11899"/>
                        <a:pt x="321276" y="9153"/>
                      </a:cubicBezTo>
                      <a:cubicBezTo>
                        <a:pt x="343243" y="14645"/>
                        <a:pt x="367384" y="14631"/>
                        <a:pt x="387178" y="25628"/>
                      </a:cubicBezTo>
                      <a:cubicBezTo>
                        <a:pt x="421285" y="44576"/>
                        <a:pt x="362266" y="72442"/>
                        <a:pt x="420130" y="33866"/>
                      </a:cubicBezTo>
                      <a:cubicBezTo>
                        <a:pt x="422876" y="25628"/>
                        <a:pt x="419944" y="11259"/>
                        <a:pt x="428368" y="9153"/>
                      </a:cubicBezTo>
                      <a:cubicBezTo>
                        <a:pt x="437973" y="6752"/>
                        <a:pt x="444226" y="21200"/>
                        <a:pt x="453081" y="25628"/>
                      </a:cubicBezTo>
                      <a:cubicBezTo>
                        <a:pt x="460848" y="29511"/>
                        <a:pt x="469557" y="31120"/>
                        <a:pt x="477795" y="33866"/>
                      </a:cubicBezTo>
                      <a:cubicBezTo>
                        <a:pt x="486033" y="39358"/>
                        <a:pt x="492742" y="48714"/>
                        <a:pt x="502508" y="50342"/>
                      </a:cubicBezTo>
                      <a:cubicBezTo>
                        <a:pt x="549404" y="58158"/>
                        <a:pt x="507824" y="13005"/>
                        <a:pt x="543697" y="66818"/>
                      </a:cubicBezTo>
                      <a:cubicBezTo>
                        <a:pt x="614525" y="19599"/>
                        <a:pt x="524911" y="69949"/>
                        <a:pt x="593124" y="58580"/>
                      </a:cubicBezTo>
                      <a:cubicBezTo>
                        <a:pt x="602890" y="56952"/>
                        <a:pt x="609242" y="47016"/>
                        <a:pt x="617838" y="42104"/>
                      </a:cubicBezTo>
                      <a:cubicBezTo>
                        <a:pt x="646344" y="25815"/>
                        <a:pt x="647774" y="26633"/>
                        <a:pt x="675503" y="17391"/>
                      </a:cubicBezTo>
                      <a:cubicBezTo>
                        <a:pt x="686487" y="20137"/>
                        <a:pt x="697568" y="22518"/>
                        <a:pt x="708454" y="25628"/>
                      </a:cubicBezTo>
                      <a:cubicBezTo>
                        <a:pt x="716804" y="28013"/>
                        <a:pt x="724484" y="33866"/>
                        <a:pt x="733168" y="33866"/>
                      </a:cubicBezTo>
                      <a:cubicBezTo>
                        <a:pt x="741851" y="33866"/>
                        <a:pt x="749643" y="28374"/>
                        <a:pt x="757881" y="25628"/>
                      </a:cubicBezTo>
                      <a:cubicBezTo>
                        <a:pt x="766119" y="28374"/>
                        <a:pt x="773911" y="33866"/>
                        <a:pt x="782595" y="33866"/>
                      </a:cubicBezTo>
                      <a:cubicBezTo>
                        <a:pt x="791278" y="33866"/>
                        <a:pt x="798884" y="27734"/>
                        <a:pt x="807308" y="25628"/>
                      </a:cubicBezTo>
                      <a:cubicBezTo>
                        <a:pt x="820891" y="22232"/>
                        <a:pt x="834767" y="20137"/>
                        <a:pt x="848497" y="17391"/>
                      </a:cubicBezTo>
                      <a:cubicBezTo>
                        <a:pt x="885111" y="72309"/>
                        <a:pt x="842089" y="25628"/>
                        <a:pt x="889687" y="25628"/>
                      </a:cubicBezTo>
                      <a:cubicBezTo>
                        <a:pt x="899588" y="25628"/>
                        <a:pt x="906162" y="36612"/>
                        <a:pt x="914400" y="42104"/>
                      </a:cubicBezTo>
                      <a:cubicBezTo>
                        <a:pt x="973220" y="22497"/>
                        <a:pt x="954194" y="11178"/>
                        <a:pt x="980303" y="50342"/>
                      </a:cubicBezTo>
                      <a:cubicBezTo>
                        <a:pt x="988541" y="44850"/>
                        <a:pt x="995115" y="33866"/>
                        <a:pt x="1005016" y="33866"/>
                      </a:cubicBezTo>
                      <a:cubicBezTo>
                        <a:pt x="1022383" y="33866"/>
                        <a:pt x="1054443" y="50342"/>
                        <a:pt x="1054443" y="50342"/>
                      </a:cubicBezTo>
                      <a:cubicBezTo>
                        <a:pt x="1066937" y="42013"/>
                        <a:pt x="1086818" y="25628"/>
                        <a:pt x="1103870" y="25628"/>
                      </a:cubicBezTo>
                      <a:cubicBezTo>
                        <a:pt x="1117872" y="25628"/>
                        <a:pt x="1131330" y="31120"/>
                        <a:pt x="1145060" y="33866"/>
                      </a:cubicBezTo>
                      <a:cubicBezTo>
                        <a:pt x="1153298" y="39358"/>
                        <a:pt x="1159933" y="49249"/>
                        <a:pt x="1169773" y="50342"/>
                      </a:cubicBezTo>
                      <a:cubicBezTo>
                        <a:pt x="1218142" y="55717"/>
                        <a:pt x="1222265" y="30264"/>
                        <a:pt x="1268627" y="25628"/>
                      </a:cubicBezTo>
                      <a:lnTo>
                        <a:pt x="1351005" y="17391"/>
                      </a:lnTo>
                      <a:cubicBezTo>
                        <a:pt x="1379504" y="31640"/>
                        <a:pt x="1398220" y="45034"/>
                        <a:pt x="1433384" y="42104"/>
                      </a:cubicBezTo>
                      <a:cubicBezTo>
                        <a:pt x="1450691" y="40662"/>
                        <a:pt x="1465444" y="25628"/>
                        <a:pt x="1482811" y="25628"/>
                      </a:cubicBezTo>
                      <a:lnTo>
                        <a:pt x="1548714" y="25628"/>
                      </a:lnTo>
                    </a:path>
                  </a:pathLst>
                </a:cu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26"/>
                <p:cNvSpPr/>
                <p:nvPr/>
              </p:nvSpPr>
              <p:spPr>
                <a:xfrm>
                  <a:off x="4648200" y="5562600"/>
                  <a:ext cx="1548714" cy="66818"/>
                </a:xfrm>
                <a:custGeom>
                  <a:avLst/>
                  <a:gdLst>
                    <a:gd name="connsiteX0" fmla="*/ 0 w 1548714"/>
                    <a:gd name="connsiteY0" fmla="*/ 9153 h 66818"/>
                    <a:gd name="connsiteX1" fmla="*/ 41189 w 1548714"/>
                    <a:gd name="connsiteY1" fmla="*/ 915 h 66818"/>
                    <a:gd name="connsiteX2" fmla="*/ 82378 w 1548714"/>
                    <a:gd name="connsiteY2" fmla="*/ 17391 h 66818"/>
                    <a:gd name="connsiteX3" fmla="*/ 107092 w 1548714"/>
                    <a:gd name="connsiteY3" fmla="*/ 915 h 66818"/>
                    <a:gd name="connsiteX4" fmla="*/ 148281 w 1548714"/>
                    <a:gd name="connsiteY4" fmla="*/ 33866 h 66818"/>
                    <a:gd name="connsiteX5" fmla="*/ 172995 w 1548714"/>
                    <a:gd name="connsiteY5" fmla="*/ 50342 h 66818"/>
                    <a:gd name="connsiteX6" fmla="*/ 205946 w 1548714"/>
                    <a:gd name="connsiteY6" fmla="*/ 33866 h 66818"/>
                    <a:gd name="connsiteX7" fmla="*/ 230660 w 1548714"/>
                    <a:gd name="connsiteY7" fmla="*/ 17391 h 66818"/>
                    <a:gd name="connsiteX8" fmla="*/ 255373 w 1548714"/>
                    <a:gd name="connsiteY8" fmla="*/ 25628 h 66818"/>
                    <a:gd name="connsiteX9" fmla="*/ 280087 w 1548714"/>
                    <a:gd name="connsiteY9" fmla="*/ 42104 h 66818"/>
                    <a:gd name="connsiteX10" fmla="*/ 296562 w 1548714"/>
                    <a:gd name="connsiteY10" fmla="*/ 17391 h 66818"/>
                    <a:gd name="connsiteX11" fmla="*/ 321276 w 1548714"/>
                    <a:gd name="connsiteY11" fmla="*/ 9153 h 66818"/>
                    <a:gd name="connsiteX12" fmla="*/ 387178 w 1548714"/>
                    <a:gd name="connsiteY12" fmla="*/ 25628 h 66818"/>
                    <a:gd name="connsiteX13" fmla="*/ 420130 w 1548714"/>
                    <a:gd name="connsiteY13" fmla="*/ 33866 h 66818"/>
                    <a:gd name="connsiteX14" fmla="*/ 428368 w 1548714"/>
                    <a:gd name="connsiteY14" fmla="*/ 9153 h 66818"/>
                    <a:gd name="connsiteX15" fmla="*/ 453081 w 1548714"/>
                    <a:gd name="connsiteY15" fmla="*/ 25628 h 66818"/>
                    <a:gd name="connsiteX16" fmla="*/ 477795 w 1548714"/>
                    <a:gd name="connsiteY16" fmla="*/ 33866 h 66818"/>
                    <a:gd name="connsiteX17" fmla="*/ 502508 w 1548714"/>
                    <a:gd name="connsiteY17" fmla="*/ 50342 h 66818"/>
                    <a:gd name="connsiteX18" fmla="*/ 543697 w 1548714"/>
                    <a:gd name="connsiteY18" fmla="*/ 66818 h 66818"/>
                    <a:gd name="connsiteX19" fmla="*/ 593124 w 1548714"/>
                    <a:gd name="connsiteY19" fmla="*/ 58580 h 66818"/>
                    <a:gd name="connsiteX20" fmla="*/ 617838 w 1548714"/>
                    <a:gd name="connsiteY20" fmla="*/ 42104 h 66818"/>
                    <a:gd name="connsiteX21" fmla="*/ 675503 w 1548714"/>
                    <a:gd name="connsiteY21" fmla="*/ 17391 h 66818"/>
                    <a:gd name="connsiteX22" fmla="*/ 708454 w 1548714"/>
                    <a:gd name="connsiteY22" fmla="*/ 25628 h 66818"/>
                    <a:gd name="connsiteX23" fmla="*/ 733168 w 1548714"/>
                    <a:gd name="connsiteY23" fmla="*/ 33866 h 66818"/>
                    <a:gd name="connsiteX24" fmla="*/ 757881 w 1548714"/>
                    <a:gd name="connsiteY24" fmla="*/ 25628 h 66818"/>
                    <a:gd name="connsiteX25" fmla="*/ 782595 w 1548714"/>
                    <a:gd name="connsiteY25" fmla="*/ 33866 h 66818"/>
                    <a:gd name="connsiteX26" fmla="*/ 807308 w 1548714"/>
                    <a:gd name="connsiteY26" fmla="*/ 25628 h 66818"/>
                    <a:gd name="connsiteX27" fmla="*/ 848497 w 1548714"/>
                    <a:gd name="connsiteY27" fmla="*/ 17391 h 66818"/>
                    <a:gd name="connsiteX28" fmla="*/ 889687 w 1548714"/>
                    <a:gd name="connsiteY28" fmla="*/ 25628 h 66818"/>
                    <a:gd name="connsiteX29" fmla="*/ 914400 w 1548714"/>
                    <a:gd name="connsiteY29" fmla="*/ 42104 h 66818"/>
                    <a:gd name="connsiteX30" fmla="*/ 980303 w 1548714"/>
                    <a:gd name="connsiteY30" fmla="*/ 50342 h 66818"/>
                    <a:gd name="connsiteX31" fmla="*/ 1005016 w 1548714"/>
                    <a:gd name="connsiteY31" fmla="*/ 33866 h 66818"/>
                    <a:gd name="connsiteX32" fmla="*/ 1054443 w 1548714"/>
                    <a:gd name="connsiteY32" fmla="*/ 50342 h 66818"/>
                    <a:gd name="connsiteX33" fmla="*/ 1103870 w 1548714"/>
                    <a:gd name="connsiteY33" fmla="*/ 25628 h 66818"/>
                    <a:gd name="connsiteX34" fmla="*/ 1145060 w 1548714"/>
                    <a:gd name="connsiteY34" fmla="*/ 33866 h 66818"/>
                    <a:gd name="connsiteX35" fmla="*/ 1169773 w 1548714"/>
                    <a:gd name="connsiteY35" fmla="*/ 50342 h 66818"/>
                    <a:gd name="connsiteX36" fmla="*/ 1268627 w 1548714"/>
                    <a:gd name="connsiteY36" fmla="*/ 25628 h 66818"/>
                    <a:gd name="connsiteX37" fmla="*/ 1351005 w 1548714"/>
                    <a:gd name="connsiteY37" fmla="*/ 17391 h 66818"/>
                    <a:gd name="connsiteX38" fmla="*/ 1433384 w 1548714"/>
                    <a:gd name="connsiteY38" fmla="*/ 42104 h 66818"/>
                    <a:gd name="connsiteX39" fmla="*/ 1482811 w 1548714"/>
                    <a:gd name="connsiteY39" fmla="*/ 25628 h 66818"/>
                    <a:gd name="connsiteX40" fmla="*/ 1548714 w 1548714"/>
                    <a:gd name="connsiteY40" fmla="*/ 25628 h 66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548714" h="66818">
                      <a:moveTo>
                        <a:pt x="0" y="9153"/>
                      </a:moveTo>
                      <a:cubicBezTo>
                        <a:pt x="13730" y="6407"/>
                        <a:pt x="27726" y="-2931"/>
                        <a:pt x="41189" y="915"/>
                      </a:cubicBezTo>
                      <a:cubicBezTo>
                        <a:pt x="104249" y="18931"/>
                        <a:pt x="11641" y="40968"/>
                        <a:pt x="82378" y="17391"/>
                      </a:cubicBezTo>
                      <a:cubicBezTo>
                        <a:pt x="90616" y="11899"/>
                        <a:pt x="97326" y="2543"/>
                        <a:pt x="107092" y="915"/>
                      </a:cubicBezTo>
                      <a:cubicBezTo>
                        <a:pt x="134583" y="-3667"/>
                        <a:pt x="134530" y="20115"/>
                        <a:pt x="148281" y="33866"/>
                      </a:cubicBezTo>
                      <a:cubicBezTo>
                        <a:pt x="155282" y="40867"/>
                        <a:pt x="164757" y="44850"/>
                        <a:pt x="172995" y="50342"/>
                      </a:cubicBezTo>
                      <a:cubicBezTo>
                        <a:pt x="189794" y="-55"/>
                        <a:pt x="167180" y="40326"/>
                        <a:pt x="205946" y="33866"/>
                      </a:cubicBezTo>
                      <a:cubicBezTo>
                        <a:pt x="215712" y="32239"/>
                        <a:pt x="222422" y="22883"/>
                        <a:pt x="230660" y="17391"/>
                      </a:cubicBezTo>
                      <a:cubicBezTo>
                        <a:pt x="238898" y="20137"/>
                        <a:pt x="247606" y="21745"/>
                        <a:pt x="255373" y="25628"/>
                      </a:cubicBezTo>
                      <a:cubicBezTo>
                        <a:pt x="264229" y="30056"/>
                        <a:pt x="270378" y="44046"/>
                        <a:pt x="280087" y="42104"/>
                      </a:cubicBezTo>
                      <a:cubicBezTo>
                        <a:pt x="289795" y="40163"/>
                        <a:pt x="288831" y="23576"/>
                        <a:pt x="296562" y="17391"/>
                      </a:cubicBezTo>
                      <a:cubicBezTo>
                        <a:pt x="303343" y="11966"/>
                        <a:pt x="313038" y="11899"/>
                        <a:pt x="321276" y="9153"/>
                      </a:cubicBezTo>
                      <a:cubicBezTo>
                        <a:pt x="343243" y="14645"/>
                        <a:pt x="367384" y="14631"/>
                        <a:pt x="387178" y="25628"/>
                      </a:cubicBezTo>
                      <a:cubicBezTo>
                        <a:pt x="421285" y="44576"/>
                        <a:pt x="362266" y="72442"/>
                        <a:pt x="420130" y="33866"/>
                      </a:cubicBezTo>
                      <a:cubicBezTo>
                        <a:pt x="422876" y="25628"/>
                        <a:pt x="419944" y="11259"/>
                        <a:pt x="428368" y="9153"/>
                      </a:cubicBezTo>
                      <a:cubicBezTo>
                        <a:pt x="437973" y="6752"/>
                        <a:pt x="444226" y="21200"/>
                        <a:pt x="453081" y="25628"/>
                      </a:cubicBezTo>
                      <a:cubicBezTo>
                        <a:pt x="460848" y="29511"/>
                        <a:pt x="469557" y="31120"/>
                        <a:pt x="477795" y="33866"/>
                      </a:cubicBezTo>
                      <a:cubicBezTo>
                        <a:pt x="486033" y="39358"/>
                        <a:pt x="492742" y="48714"/>
                        <a:pt x="502508" y="50342"/>
                      </a:cubicBezTo>
                      <a:cubicBezTo>
                        <a:pt x="549404" y="58158"/>
                        <a:pt x="507824" y="13005"/>
                        <a:pt x="543697" y="66818"/>
                      </a:cubicBezTo>
                      <a:cubicBezTo>
                        <a:pt x="614525" y="19599"/>
                        <a:pt x="524911" y="69949"/>
                        <a:pt x="593124" y="58580"/>
                      </a:cubicBezTo>
                      <a:cubicBezTo>
                        <a:pt x="602890" y="56952"/>
                        <a:pt x="609242" y="47016"/>
                        <a:pt x="617838" y="42104"/>
                      </a:cubicBezTo>
                      <a:cubicBezTo>
                        <a:pt x="646344" y="25815"/>
                        <a:pt x="647774" y="26633"/>
                        <a:pt x="675503" y="17391"/>
                      </a:cubicBezTo>
                      <a:cubicBezTo>
                        <a:pt x="686487" y="20137"/>
                        <a:pt x="697568" y="22518"/>
                        <a:pt x="708454" y="25628"/>
                      </a:cubicBezTo>
                      <a:cubicBezTo>
                        <a:pt x="716804" y="28013"/>
                        <a:pt x="724484" y="33866"/>
                        <a:pt x="733168" y="33866"/>
                      </a:cubicBezTo>
                      <a:cubicBezTo>
                        <a:pt x="741851" y="33866"/>
                        <a:pt x="749643" y="28374"/>
                        <a:pt x="757881" y="25628"/>
                      </a:cubicBezTo>
                      <a:cubicBezTo>
                        <a:pt x="766119" y="28374"/>
                        <a:pt x="773911" y="33866"/>
                        <a:pt x="782595" y="33866"/>
                      </a:cubicBezTo>
                      <a:cubicBezTo>
                        <a:pt x="791278" y="33866"/>
                        <a:pt x="798884" y="27734"/>
                        <a:pt x="807308" y="25628"/>
                      </a:cubicBezTo>
                      <a:cubicBezTo>
                        <a:pt x="820891" y="22232"/>
                        <a:pt x="834767" y="20137"/>
                        <a:pt x="848497" y="17391"/>
                      </a:cubicBezTo>
                      <a:cubicBezTo>
                        <a:pt x="885111" y="72309"/>
                        <a:pt x="842089" y="25628"/>
                        <a:pt x="889687" y="25628"/>
                      </a:cubicBezTo>
                      <a:cubicBezTo>
                        <a:pt x="899588" y="25628"/>
                        <a:pt x="906162" y="36612"/>
                        <a:pt x="914400" y="42104"/>
                      </a:cubicBezTo>
                      <a:cubicBezTo>
                        <a:pt x="973220" y="22497"/>
                        <a:pt x="954194" y="11178"/>
                        <a:pt x="980303" y="50342"/>
                      </a:cubicBezTo>
                      <a:cubicBezTo>
                        <a:pt x="988541" y="44850"/>
                        <a:pt x="995115" y="33866"/>
                        <a:pt x="1005016" y="33866"/>
                      </a:cubicBezTo>
                      <a:cubicBezTo>
                        <a:pt x="1022383" y="33866"/>
                        <a:pt x="1054443" y="50342"/>
                        <a:pt x="1054443" y="50342"/>
                      </a:cubicBezTo>
                      <a:cubicBezTo>
                        <a:pt x="1066937" y="42013"/>
                        <a:pt x="1086818" y="25628"/>
                        <a:pt x="1103870" y="25628"/>
                      </a:cubicBezTo>
                      <a:cubicBezTo>
                        <a:pt x="1117872" y="25628"/>
                        <a:pt x="1131330" y="31120"/>
                        <a:pt x="1145060" y="33866"/>
                      </a:cubicBezTo>
                      <a:cubicBezTo>
                        <a:pt x="1153298" y="39358"/>
                        <a:pt x="1159933" y="49249"/>
                        <a:pt x="1169773" y="50342"/>
                      </a:cubicBezTo>
                      <a:cubicBezTo>
                        <a:pt x="1218142" y="55717"/>
                        <a:pt x="1222265" y="30264"/>
                        <a:pt x="1268627" y="25628"/>
                      </a:cubicBezTo>
                      <a:lnTo>
                        <a:pt x="1351005" y="17391"/>
                      </a:lnTo>
                      <a:cubicBezTo>
                        <a:pt x="1379504" y="31640"/>
                        <a:pt x="1398220" y="45034"/>
                        <a:pt x="1433384" y="42104"/>
                      </a:cubicBezTo>
                      <a:cubicBezTo>
                        <a:pt x="1450691" y="40662"/>
                        <a:pt x="1465444" y="25628"/>
                        <a:pt x="1482811" y="25628"/>
                      </a:cubicBezTo>
                      <a:lnTo>
                        <a:pt x="1548714" y="25628"/>
                      </a:ln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
                <p:cNvSpPr txBox="1">
                  <a:spLocks noChangeArrowheads="1"/>
                </p:cNvSpPr>
                <p:nvPr/>
              </p:nvSpPr>
              <p:spPr bwMode="auto">
                <a:xfrm>
                  <a:off x="4267200" y="4648200"/>
                  <a:ext cx="124784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Noise power </a:t>
                  </a:r>
                  <a:endParaRPr lang="en-US" b="1" dirty="0">
                    <a:latin typeface="Franklin Gothic Medium Cond" pitchFamily="34" charset="0"/>
                  </a:endParaRPr>
                </a:p>
              </p:txBody>
            </p:sp>
            <p:sp>
              <p:nvSpPr>
                <p:cNvPr id="29" name="TextBox 2"/>
                <p:cNvSpPr txBox="1">
                  <a:spLocks noChangeArrowheads="1"/>
                </p:cNvSpPr>
                <p:nvPr/>
              </p:nvSpPr>
              <p:spPr bwMode="auto">
                <a:xfrm>
                  <a:off x="6172200" y="5802868"/>
                  <a:ext cx="6096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err="1" smtClean="0">
                      <a:latin typeface="Franklin Gothic Medium Cond" pitchFamily="34" charset="0"/>
                    </a:rPr>
                    <a:t>Freq</a:t>
                  </a:r>
                  <a:endParaRPr lang="en-US" b="1" dirty="0" smtClean="0">
                    <a:latin typeface="Franklin Gothic Medium Cond" pitchFamily="34" charset="0"/>
                  </a:endParaRPr>
                </a:p>
              </p:txBody>
            </p:sp>
            <p:cxnSp>
              <p:nvCxnSpPr>
                <p:cNvPr id="30" name="Straight Connector 29"/>
                <p:cNvCxnSpPr/>
                <p:nvPr/>
              </p:nvCxnSpPr>
              <p:spPr>
                <a:xfrm flipH="1">
                  <a:off x="4645116" y="5596466"/>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flipH="1">
                  <a:off x="4700721" y="5596466"/>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flipH="1">
                  <a:off x="4756327" y="5596466"/>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flipH="1">
                  <a:off x="4811932" y="5596466"/>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H="1">
                  <a:off x="4862581" y="5596466"/>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H="1">
                  <a:off x="4918186" y="5596466"/>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H="1">
                  <a:off x="4973792" y="5596466"/>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flipH="1">
                  <a:off x="5029397" y="5596466"/>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flipH="1">
                  <a:off x="5084618" y="5598319"/>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a:off x="5140223" y="5598319"/>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flipH="1">
                  <a:off x="5195829" y="5598319"/>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flipH="1">
                  <a:off x="5251434" y="5598319"/>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flipH="1">
                  <a:off x="5302083" y="5598319"/>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flipH="1">
                  <a:off x="5357688" y="5598319"/>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flipH="1">
                  <a:off x="5413294" y="5598319"/>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flipH="1">
                  <a:off x="5468899" y="5598319"/>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flipH="1">
                  <a:off x="5522189" y="5598319"/>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flipH="1">
                  <a:off x="5577794" y="5598319"/>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flipH="1">
                  <a:off x="5633400" y="5598319"/>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flipH="1">
                  <a:off x="5689005" y="5598319"/>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flipH="1">
                  <a:off x="5739654" y="5598319"/>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flipH="1">
                  <a:off x="5795259" y="5598319"/>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flipH="1">
                  <a:off x="5850865" y="5598319"/>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flipH="1">
                  <a:off x="5906470" y="5598319"/>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flipH="1">
                  <a:off x="5961691" y="5600172"/>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flipH="1">
                  <a:off x="6017296" y="5600172"/>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flipH="1">
                  <a:off x="6072902" y="5600172"/>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57" name="TextBox 2"/>
                <p:cNvSpPr txBox="1">
                  <a:spLocks noChangeArrowheads="1"/>
                </p:cNvSpPr>
                <p:nvPr/>
              </p:nvSpPr>
              <p:spPr bwMode="auto">
                <a:xfrm>
                  <a:off x="4322618" y="5606318"/>
                  <a:ext cx="401782" cy="305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N</a:t>
                  </a:r>
                  <a:r>
                    <a:rPr lang="en-US" b="1" baseline="-25000" dirty="0" smtClean="0">
                      <a:latin typeface="Franklin Gothic Medium Cond" pitchFamily="34" charset="0"/>
                    </a:rPr>
                    <a:t>i</a:t>
                  </a:r>
                  <a:endParaRPr lang="en-US" b="1" baseline="-25000" dirty="0">
                    <a:latin typeface="Franklin Gothic Medium Cond" pitchFamily="34" charset="0"/>
                  </a:endParaRPr>
                </a:p>
              </p:txBody>
            </p:sp>
          </p:grpSp>
          <p:sp>
            <p:nvSpPr>
              <p:cNvPr id="64" name="Rectangle 63"/>
              <p:cNvSpPr/>
              <p:nvPr/>
            </p:nvSpPr>
            <p:spPr>
              <a:xfrm>
                <a:off x="5945600" y="5125649"/>
                <a:ext cx="2131600" cy="369332"/>
              </a:xfrm>
              <a:prstGeom prst="rect">
                <a:avLst/>
              </a:prstGeom>
            </p:spPr>
            <p:txBody>
              <a:bodyPr wrap="square">
                <a:spAutoFit/>
              </a:bodyPr>
              <a:lstStyle/>
              <a:p>
                <a:pPr marL="0" indent="0" eaLnBrk="1" hangingPunct="1"/>
                <a:r>
                  <a:rPr lang="en-US" b="1" dirty="0" smtClean="0">
                    <a:solidFill>
                      <a:srgbClr val="C00000"/>
                    </a:solidFill>
                    <a:latin typeface="Franklin Gothic Medium Cond" pitchFamily="34" charset="0"/>
                  </a:rPr>
                  <a:t>Min. Noise Floor=N</a:t>
                </a:r>
                <a:r>
                  <a:rPr lang="en-US" b="1" baseline="-25000" dirty="0" smtClean="0">
                    <a:solidFill>
                      <a:srgbClr val="C00000"/>
                    </a:solidFill>
                    <a:latin typeface="Franklin Gothic Medium Cond" pitchFamily="34" charset="0"/>
                  </a:rPr>
                  <a:t>i </a:t>
                </a:r>
                <a:r>
                  <a:rPr lang="en-US" b="1" dirty="0" smtClean="0">
                    <a:solidFill>
                      <a:srgbClr val="C00000"/>
                    </a:solidFill>
                    <a:latin typeface="Franklin Gothic Medium Cond" pitchFamily="34" charset="0"/>
                  </a:rPr>
                  <a:t>x F</a:t>
                </a:r>
                <a:endParaRPr lang="en-US" b="1" dirty="0">
                  <a:solidFill>
                    <a:srgbClr val="C00000"/>
                  </a:solidFill>
                  <a:latin typeface="Franklin Gothic Medium Cond" pitchFamily="34" charset="0"/>
                </a:endParaRPr>
              </a:p>
            </p:txBody>
          </p:sp>
        </p:grpSp>
      </p:grpSp>
      <p:sp>
        <p:nvSpPr>
          <p:cNvPr id="67" name="Freeform 66"/>
          <p:cNvSpPr/>
          <p:nvPr/>
        </p:nvSpPr>
        <p:spPr>
          <a:xfrm>
            <a:off x="6359611" y="4069492"/>
            <a:ext cx="41189" cy="337751"/>
          </a:xfrm>
          <a:custGeom>
            <a:avLst/>
            <a:gdLst>
              <a:gd name="connsiteX0" fmla="*/ 41189 w 41189"/>
              <a:gd name="connsiteY0" fmla="*/ 0 h 337751"/>
              <a:gd name="connsiteX1" fmla="*/ 24713 w 41189"/>
              <a:gd name="connsiteY1" fmla="*/ 41189 h 337751"/>
              <a:gd name="connsiteX2" fmla="*/ 0 w 41189"/>
              <a:gd name="connsiteY2" fmla="*/ 90616 h 337751"/>
              <a:gd name="connsiteX3" fmla="*/ 16475 w 41189"/>
              <a:gd name="connsiteY3" fmla="*/ 280086 h 337751"/>
              <a:gd name="connsiteX4" fmla="*/ 41189 w 41189"/>
              <a:gd name="connsiteY4" fmla="*/ 337751 h 3377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189" h="337751">
                <a:moveTo>
                  <a:pt x="41189" y="0"/>
                </a:moveTo>
                <a:cubicBezTo>
                  <a:pt x="35697" y="13730"/>
                  <a:pt x="31326" y="27963"/>
                  <a:pt x="24713" y="41189"/>
                </a:cubicBezTo>
                <a:cubicBezTo>
                  <a:pt x="-7224" y="105065"/>
                  <a:pt x="20706" y="28501"/>
                  <a:pt x="0" y="90616"/>
                </a:cubicBezTo>
                <a:cubicBezTo>
                  <a:pt x="3111" y="146611"/>
                  <a:pt x="200" y="220411"/>
                  <a:pt x="16475" y="280086"/>
                </a:cubicBezTo>
                <a:cubicBezTo>
                  <a:pt x="29752" y="328770"/>
                  <a:pt x="21661" y="318223"/>
                  <a:pt x="41189" y="337751"/>
                </a:cubicBezTo>
              </a:path>
            </a:pathLst>
          </a:custGeom>
          <a:noFill/>
          <a:ln>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TextBox 2"/>
          <p:cNvSpPr txBox="1">
            <a:spLocks noChangeArrowheads="1"/>
          </p:cNvSpPr>
          <p:nvPr/>
        </p:nvSpPr>
        <p:spPr bwMode="auto">
          <a:xfrm>
            <a:off x="1295400" y="1143000"/>
            <a:ext cx="70866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The minimum noise floor of a receiver is total noise power which is noise power from antenna plus equivalent input noise power of a receiver. </a:t>
            </a:r>
            <a:endParaRPr lang="en-US" b="1" dirty="0">
              <a:solidFill>
                <a:srgbClr val="000000"/>
              </a:solidFill>
              <a:latin typeface="Franklin Gothic Medium Cond" pitchFamily="34" charset="0"/>
            </a:endParaRPr>
          </a:p>
        </p:txBody>
      </p:sp>
    </p:spTree>
    <p:extLst>
      <p:ext uri="{BB962C8B-B14F-4D97-AF65-F5344CB8AC3E}">
        <p14:creationId xmlns:p14="http://schemas.microsoft.com/office/powerpoint/2010/main" val="1969198527"/>
      </p:ext>
    </p:extLst>
  </p:cSld>
  <p:clrMapOvr>
    <a:masterClrMapping/>
  </p:clrMapOvr>
  <p:transition/>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Minimum Detectable Signal (MDS)</a:t>
            </a:r>
            <a:endParaRPr lang="en-US" dirty="0"/>
          </a:p>
        </p:txBody>
      </p:sp>
      <p:sp>
        <p:nvSpPr>
          <p:cNvPr id="4" name="Slide Number Placeholder 3"/>
          <p:cNvSpPr>
            <a:spLocks noGrp="1"/>
          </p:cNvSpPr>
          <p:nvPr>
            <p:ph type="sldNum" sz="quarter" idx="11"/>
          </p:nvPr>
        </p:nvSpPr>
        <p:spPr/>
        <p:txBody>
          <a:bodyPr/>
          <a:lstStyle/>
          <a:p>
            <a:pPr>
              <a:defRPr/>
            </a:pPr>
            <a:fld id="{18299DBC-902B-41D7-A3A4-44EB87A37C73}" type="slidenum">
              <a:rPr lang="en-US" smtClean="0"/>
              <a:pPr>
                <a:defRPr/>
              </a:pPr>
              <a:t>88</a:t>
            </a:fld>
            <a:endParaRPr lang="en-US"/>
          </a:p>
        </p:txBody>
      </p:sp>
      <p:grpSp>
        <p:nvGrpSpPr>
          <p:cNvPr id="5" name="Group 4"/>
          <p:cNvGrpSpPr/>
          <p:nvPr/>
        </p:nvGrpSpPr>
        <p:grpSpPr>
          <a:xfrm>
            <a:off x="996778" y="1903707"/>
            <a:ext cx="3240260" cy="3667765"/>
            <a:chOff x="996778" y="1729208"/>
            <a:chExt cx="3240260" cy="3667765"/>
          </a:xfrm>
        </p:grpSpPr>
        <p:sp>
          <p:nvSpPr>
            <p:cNvPr id="6" name="Freeform 5"/>
            <p:cNvSpPr/>
            <p:nvPr/>
          </p:nvSpPr>
          <p:spPr>
            <a:xfrm>
              <a:off x="2158314" y="3517263"/>
              <a:ext cx="1647567" cy="1772191"/>
            </a:xfrm>
            <a:custGeom>
              <a:avLst/>
              <a:gdLst>
                <a:gd name="connsiteX0" fmla="*/ 1639329 w 1647567"/>
                <a:gd name="connsiteY0" fmla="*/ 198002 h 1772191"/>
                <a:gd name="connsiteX1" fmla="*/ 1589902 w 1647567"/>
                <a:gd name="connsiteY1" fmla="*/ 206240 h 1772191"/>
                <a:gd name="connsiteX2" fmla="*/ 1565189 w 1647567"/>
                <a:gd name="connsiteY2" fmla="*/ 214478 h 1772191"/>
                <a:gd name="connsiteX3" fmla="*/ 1482810 w 1647567"/>
                <a:gd name="connsiteY3" fmla="*/ 230953 h 1772191"/>
                <a:gd name="connsiteX4" fmla="*/ 1342767 w 1647567"/>
                <a:gd name="connsiteY4" fmla="*/ 222715 h 1772191"/>
                <a:gd name="connsiteX5" fmla="*/ 1285102 w 1647567"/>
                <a:gd name="connsiteY5" fmla="*/ 206240 h 1772191"/>
                <a:gd name="connsiteX6" fmla="*/ 1219200 w 1647567"/>
                <a:gd name="connsiteY6" fmla="*/ 189764 h 1772191"/>
                <a:gd name="connsiteX7" fmla="*/ 1136821 w 1647567"/>
                <a:gd name="connsiteY7" fmla="*/ 165051 h 1772191"/>
                <a:gd name="connsiteX8" fmla="*/ 1087394 w 1647567"/>
                <a:gd name="connsiteY8" fmla="*/ 148575 h 1772191"/>
                <a:gd name="connsiteX9" fmla="*/ 1005016 w 1647567"/>
                <a:gd name="connsiteY9" fmla="*/ 123861 h 1772191"/>
                <a:gd name="connsiteX10" fmla="*/ 980302 w 1647567"/>
                <a:gd name="connsiteY10" fmla="*/ 115623 h 1772191"/>
                <a:gd name="connsiteX11" fmla="*/ 955589 w 1647567"/>
                <a:gd name="connsiteY11" fmla="*/ 99148 h 1772191"/>
                <a:gd name="connsiteX12" fmla="*/ 881448 w 1647567"/>
                <a:gd name="connsiteY12" fmla="*/ 82672 h 1772191"/>
                <a:gd name="connsiteX13" fmla="*/ 856735 w 1647567"/>
                <a:gd name="connsiteY13" fmla="*/ 74434 h 1772191"/>
                <a:gd name="connsiteX14" fmla="*/ 782594 w 1647567"/>
                <a:gd name="connsiteY14" fmla="*/ 66196 h 1772191"/>
                <a:gd name="connsiteX15" fmla="*/ 724929 w 1647567"/>
                <a:gd name="connsiteY15" fmla="*/ 57959 h 1772191"/>
                <a:gd name="connsiteX16" fmla="*/ 642551 w 1647567"/>
                <a:gd name="connsiteY16" fmla="*/ 49721 h 1772191"/>
                <a:gd name="connsiteX17" fmla="*/ 593124 w 1647567"/>
                <a:gd name="connsiteY17" fmla="*/ 41483 h 1772191"/>
                <a:gd name="connsiteX18" fmla="*/ 469556 w 1647567"/>
                <a:gd name="connsiteY18" fmla="*/ 25007 h 1772191"/>
                <a:gd name="connsiteX19" fmla="*/ 436605 w 1647567"/>
                <a:gd name="connsiteY19" fmla="*/ 16769 h 1772191"/>
                <a:gd name="connsiteX20" fmla="*/ 247135 w 1647567"/>
                <a:gd name="connsiteY20" fmla="*/ 294 h 1772191"/>
                <a:gd name="connsiteX21" fmla="*/ 82378 w 1647567"/>
                <a:gd name="connsiteY21" fmla="*/ 16769 h 1772191"/>
                <a:gd name="connsiteX22" fmla="*/ 57664 w 1647567"/>
                <a:gd name="connsiteY22" fmla="*/ 33245 h 1772191"/>
                <a:gd name="connsiteX23" fmla="*/ 32951 w 1647567"/>
                <a:gd name="connsiteY23" fmla="*/ 82672 h 1772191"/>
                <a:gd name="connsiteX24" fmla="*/ 16475 w 1647567"/>
                <a:gd name="connsiteY24" fmla="*/ 107386 h 1772191"/>
                <a:gd name="connsiteX25" fmla="*/ 0 w 1647567"/>
                <a:gd name="connsiteY25" fmla="*/ 156813 h 1772191"/>
                <a:gd name="connsiteX26" fmla="*/ 8237 w 1647567"/>
                <a:gd name="connsiteY26" fmla="*/ 329807 h 1772191"/>
                <a:gd name="connsiteX27" fmla="*/ 16475 w 1647567"/>
                <a:gd name="connsiteY27" fmla="*/ 354521 h 1772191"/>
                <a:gd name="connsiteX28" fmla="*/ 41189 w 1647567"/>
                <a:gd name="connsiteY28" fmla="*/ 436899 h 1772191"/>
                <a:gd name="connsiteX29" fmla="*/ 57664 w 1647567"/>
                <a:gd name="connsiteY29" fmla="*/ 461613 h 1772191"/>
                <a:gd name="connsiteX30" fmla="*/ 82378 w 1647567"/>
                <a:gd name="connsiteY30" fmla="*/ 511040 h 1772191"/>
                <a:gd name="connsiteX31" fmla="*/ 115329 w 1647567"/>
                <a:gd name="connsiteY31" fmla="*/ 568705 h 1772191"/>
                <a:gd name="connsiteX32" fmla="*/ 131805 w 1647567"/>
                <a:gd name="connsiteY32" fmla="*/ 593418 h 1772191"/>
                <a:gd name="connsiteX33" fmla="*/ 181232 w 1647567"/>
                <a:gd name="connsiteY33" fmla="*/ 642845 h 1772191"/>
                <a:gd name="connsiteX34" fmla="*/ 205945 w 1647567"/>
                <a:gd name="connsiteY34" fmla="*/ 667559 h 1772191"/>
                <a:gd name="connsiteX35" fmla="*/ 280086 w 1647567"/>
                <a:gd name="connsiteY35" fmla="*/ 716986 h 1772191"/>
                <a:gd name="connsiteX36" fmla="*/ 304800 w 1647567"/>
                <a:gd name="connsiteY36" fmla="*/ 733461 h 1772191"/>
                <a:gd name="connsiteX37" fmla="*/ 329513 w 1647567"/>
                <a:gd name="connsiteY37" fmla="*/ 749937 h 1772191"/>
                <a:gd name="connsiteX38" fmla="*/ 354227 w 1647567"/>
                <a:gd name="connsiteY38" fmla="*/ 758175 h 1772191"/>
                <a:gd name="connsiteX39" fmla="*/ 378940 w 1647567"/>
                <a:gd name="connsiteY39" fmla="*/ 774651 h 1772191"/>
                <a:gd name="connsiteX40" fmla="*/ 403654 w 1647567"/>
                <a:gd name="connsiteY40" fmla="*/ 782888 h 1772191"/>
                <a:gd name="connsiteX41" fmla="*/ 453081 w 1647567"/>
                <a:gd name="connsiteY41" fmla="*/ 815840 h 1772191"/>
                <a:gd name="connsiteX42" fmla="*/ 477794 w 1647567"/>
                <a:gd name="connsiteY42" fmla="*/ 832315 h 1772191"/>
                <a:gd name="connsiteX43" fmla="*/ 502508 w 1647567"/>
                <a:gd name="connsiteY43" fmla="*/ 857029 h 1772191"/>
                <a:gd name="connsiteX44" fmla="*/ 518983 w 1647567"/>
                <a:gd name="connsiteY44" fmla="*/ 881742 h 1772191"/>
                <a:gd name="connsiteX45" fmla="*/ 543697 w 1647567"/>
                <a:gd name="connsiteY45" fmla="*/ 898218 h 1772191"/>
                <a:gd name="connsiteX46" fmla="*/ 568410 w 1647567"/>
                <a:gd name="connsiteY46" fmla="*/ 972359 h 1772191"/>
                <a:gd name="connsiteX47" fmla="*/ 576648 w 1647567"/>
                <a:gd name="connsiteY47" fmla="*/ 997072 h 1772191"/>
                <a:gd name="connsiteX48" fmla="*/ 584886 w 1647567"/>
                <a:gd name="connsiteY48" fmla="*/ 1079451 h 1772191"/>
                <a:gd name="connsiteX49" fmla="*/ 593124 w 1647567"/>
                <a:gd name="connsiteY49" fmla="*/ 1507818 h 1772191"/>
                <a:gd name="connsiteX50" fmla="*/ 601362 w 1647567"/>
                <a:gd name="connsiteY50" fmla="*/ 1549007 h 1772191"/>
                <a:gd name="connsiteX51" fmla="*/ 617837 w 1647567"/>
                <a:gd name="connsiteY51" fmla="*/ 1598434 h 1772191"/>
                <a:gd name="connsiteX52" fmla="*/ 626075 w 1647567"/>
                <a:gd name="connsiteY52" fmla="*/ 1623148 h 1772191"/>
                <a:gd name="connsiteX53" fmla="*/ 667264 w 1647567"/>
                <a:gd name="connsiteY53" fmla="*/ 1672575 h 1772191"/>
                <a:gd name="connsiteX54" fmla="*/ 691978 w 1647567"/>
                <a:gd name="connsiteY54" fmla="*/ 1680813 h 1772191"/>
                <a:gd name="connsiteX55" fmla="*/ 741405 w 1647567"/>
                <a:gd name="connsiteY55" fmla="*/ 1705526 h 1772191"/>
                <a:gd name="connsiteX56" fmla="*/ 766118 w 1647567"/>
                <a:gd name="connsiteY56" fmla="*/ 1722002 h 1772191"/>
                <a:gd name="connsiteX57" fmla="*/ 832021 w 1647567"/>
                <a:gd name="connsiteY57" fmla="*/ 1738478 h 1772191"/>
                <a:gd name="connsiteX58" fmla="*/ 856735 w 1647567"/>
                <a:gd name="connsiteY58" fmla="*/ 1746715 h 1772191"/>
                <a:gd name="connsiteX59" fmla="*/ 906162 w 1647567"/>
                <a:gd name="connsiteY59" fmla="*/ 1754953 h 1772191"/>
                <a:gd name="connsiteX60" fmla="*/ 930875 w 1647567"/>
                <a:gd name="connsiteY60" fmla="*/ 1763191 h 1772191"/>
                <a:gd name="connsiteX61" fmla="*/ 1285102 w 1647567"/>
                <a:gd name="connsiteY61" fmla="*/ 1763191 h 1772191"/>
                <a:gd name="connsiteX62" fmla="*/ 1342767 w 1647567"/>
                <a:gd name="connsiteY62" fmla="*/ 1746715 h 1772191"/>
                <a:gd name="connsiteX63" fmla="*/ 1392194 w 1647567"/>
                <a:gd name="connsiteY63" fmla="*/ 1730240 h 1772191"/>
                <a:gd name="connsiteX64" fmla="*/ 1416908 w 1647567"/>
                <a:gd name="connsiteY64" fmla="*/ 1722002 h 1772191"/>
                <a:gd name="connsiteX65" fmla="*/ 1441621 w 1647567"/>
                <a:gd name="connsiteY65" fmla="*/ 1705526 h 1772191"/>
                <a:gd name="connsiteX66" fmla="*/ 1466335 w 1647567"/>
                <a:gd name="connsiteY66" fmla="*/ 1697288 h 1772191"/>
                <a:gd name="connsiteX67" fmla="*/ 1540475 w 1647567"/>
                <a:gd name="connsiteY67" fmla="*/ 1639623 h 1772191"/>
                <a:gd name="connsiteX68" fmla="*/ 1556951 w 1647567"/>
                <a:gd name="connsiteY68" fmla="*/ 1614910 h 1772191"/>
                <a:gd name="connsiteX69" fmla="*/ 1573427 w 1647567"/>
                <a:gd name="connsiteY69" fmla="*/ 1565483 h 1772191"/>
                <a:gd name="connsiteX70" fmla="*/ 1589902 w 1647567"/>
                <a:gd name="connsiteY70" fmla="*/ 1458391 h 1772191"/>
                <a:gd name="connsiteX71" fmla="*/ 1606378 w 1647567"/>
                <a:gd name="connsiteY71" fmla="*/ 1030023 h 1772191"/>
                <a:gd name="connsiteX72" fmla="*/ 1614616 w 1647567"/>
                <a:gd name="connsiteY72" fmla="*/ 906456 h 1772191"/>
                <a:gd name="connsiteX73" fmla="*/ 1639329 w 1647567"/>
                <a:gd name="connsiteY73" fmla="*/ 626369 h 1772191"/>
                <a:gd name="connsiteX74" fmla="*/ 1647567 w 1647567"/>
                <a:gd name="connsiteY74" fmla="*/ 568705 h 1772191"/>
                <a:gd name="connsiteX75" fmla="*/ 1639329 w 1647567"/>
                <a:gd name="connsiteY75" fmla="*/ 305094 h 1772191"/>
                <a:gd name="connsiteX76" fmla="*/ 1622854 w 1647567"/>
                <a:gd name="connsiteY76" fmla="*/ 255667 h 1772191"/>
                <a:gd name="connsiteX77" fmla="*/ 1598140 w 1647567"/>
                <a:gd name="connsiteY77" fmla="*/ 206240 h 1772191"/>
                <a:gd name="connsiteX78" fmla="*/ 1589902 w 1647567"/>
                <a:gd name="connsiteY78" fmla="*/ 206240 h 1772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1647567" h="1772191">
                  <a:moveTo>
                    <a:pt x="1639329" y="198002"/>
                  </a:moveTo>
                  <a:cubicBezTo>
                    <a:pt x="1622853" y="200748"/>
                    <a:pt x="1606207" y="202617"/>
                    <a:pt x="1589902" y="206240"/>
                  </a:cubicBezTo>
                  <a:cubicBezTo>
                    <a:pt x="1581425" y="208124"/>
                    <a:pt x="1573538" y="212093"/>
                    <a:pt x="1565189" y="214478"/>
                  </a:cubicBezTo>
                  <a:cubicBezTo>
                    <a:pt x="1530789" y="224306"/>
                    <a:pt x="1521635" y="224482"/>
                    <a:pt x="1482810" y="230953"/>
                  </a:cubicBezTo>
                  <a:cubicBezTo>
                    <a:pt x="1436129" y="228207"/>
                    <a:pt x="1389318" y="227148"/>
                    <a:pt x="1342767" y="222715"/>
                  </a:cubicBezTo>
                  <a:cubicBezTo>
                    <a:pt x="1321681" y="220707"/>
                    <a:pt x="1304995" y="211666"/>
                    <a:pt x="1285102" y="206240"/>
                  </a:cubicBezTo>
                  <a:cubicBezTo>
                    <a:pt x="1263256" y="200282"/>
                    <a:pt x="1241167" y="195256"/>
                    <a:pt x="1219200" y="189764"/>
                  </a:cubicBezTo>
                  <a:cubicBezTo>
                    <a:pt x="1169401" y="177314"/>
                    <a:pt x="1196987" y="185106"/>
                    <a:pt x="1136821" y="165051"/>
                  </a:cubicBezTo>
                  <a:lnTo>
                    <a:pt x="1087394" y="148575"/>
                  </a:lnTo>
                  <a:cubicBezTo>
                    <a:pt x="1037594" y="136125"/>
                    <a:pt x="1065185" y="143918"/>
                    <a:pt x="1005016" y="123861"/>
                  </a:cubicBezTo>
                  <a:cubicBezTo>
                    <a:pt x="996778" y="121115"/>
                    <a:pt x="987527" y="120440"/>
                    <a:pt x="980302" y="115623"/>
                  </a:cubicBezTo>
                  <a:cubicBezTo>
                    <a:pt x="972064" y="110131"/>
                    <a:pt x="964689" y="103048"/>
                    <a:pt x="955589" y="99148"/>
                  </a:cubicBezTo>
                  <a:cubicBezTo>
                    <a:pt x="943750" y="94074"/>
                    <a:pt x="890832" y="85018"/>
                    <a:pt x="881448" y="82672"/>
                  </a:cubicBezTo>
                  <a:cubicBezTo>
                    <a:pt x="873024" y="80566"/>
                    <a:pt x="865300" y="75862"/>
                    <a:pt x="856735" y="74434"/>
                  </a:cubicBezTo>
                  <a:cubicBezTo>
                    <a:pt x="832208" y="70346"/>
                    <a:pt x="807268" y="69280"/>
                    <a:pt x="782594" y="66196"/>
                  </a:cubicBezTo>
                  <a:cubicBezTo>
                    <a:pt x="763327" y="63788"/>
                    <a:pt x="744213" y="60228"/>
                    <a:pt x="724929" y="57959"/>
                  </a:cubicBezTo>
                  <a:cubicBezTo>
                    <a:pt x="697522" y="54735"/>
                    <a:pt x="669934" y="53144"/>
                    <a:pt x="642551" y="49721"/>
                  </a:cubicBezTo>
                  <a:cubicBezTo>
                    <a:pt x="625977" y="47649"/>
                    <a:pt x="609659" y="43845"/>
                    <a:pt x="593124" y="41483"/>
                  </a:cubicBezTo>
                  <a:cubicBezTo>
                    <a:pt x="559655" y="36702"/>
                    <a:pt x="503793" y="31232"/>
                    <a:pt x="469556" y="25007"/>
                  </a:cubicBezTo>
                  <a:cubicBezTo>
                    <a:pt x="458417" y="22982"/>
                    <a:pt x="447857" y="18019"/>
                    <a:pt x="436605" y="16769"/>
                  </a:cubicBezTo>
                  <a:cubicBezTo>
                    <a:pt x="373598" y="9768"/>
                    <a:pt x="247135" y="294"/>
                    <a:pt x="247135" y="294"/>
                  </a:cubicBezTo>
                  <a:cubicBezTo>
                    <a:pt x="238973" y="774"/>
                    <a:pt x="125355" y="-4719"/>
                    <a:pt x="82378" y="16769"/>
                  </a:cubicBezTo>
                  <a:cubicBezTo>
                    <a:pt x="73522" y="21197"/>
                    <a:pt x="65902" y="27753"/>
                    <a:pt x="57664" y="33245"/>
                  </a:cubicBezTo>
                  <a:cubicBezTo>
                    <a:pt x="10442" y="104082"/>
                    <a:pt x="67062" y="14451"/>
                    <a:pt x="32951" y="82672"/>
                  </a:cubicBezTo>
                  <a:cubicBezTo>
                    <a:pt x="28523" y="91528"/>
                    <a:pt x="20496" y="98338"/>
                    <a:pt x="16475" y="107386"/>
                  </a:cubicBezTo>
                  <a:cubicBezTo>
                    <a:pt x="9422" y="123256"/>
                    <a:pt x="0" y="156813"/>
                    <a:pt x="0" y="156813"/>
                  </a:cubicBezTo>
                  <a:cubicBezTo>
                    <a:pt x="2746" y="214478"/>
                    <a:pt x="3443" y="272276"/>
                    <a:pt x="8237" y="329807"/>
                  </a:cubicBezTo>
                  <a:cubicBezTo>
                    <a:pt x="8958" y="338461"/>
                    <a:pt x="14089" y="346172"/>
                    <a:pt x="16475" y="354521"/>
                  </a:cubicBezTo>
                  <a:cubicBezTo>
                    <a:pt x="22232" y="374669"/>
                    <a:pt x="31400" y="422215"/>
                    <a:pt x="41189" y="436899"/>
                  </a:cubicBezTo>
                  <a:cubicBezTo>
                    <a:pt x="46681" y="445137"/>
                    <a:pt x="53236" y="452758"/>
                    <a:pt x="57664" y="461613"/>
                  </a:cubicBezTo>
                  <a:cubicBezTo>
                    <a:pt x="91766" y="529818"/>
                    <a:pt x="35165" y="440221"/>
                    <a:pt x="82378" y="511040"/>
                  </a:cubicBezTo>
                  <a:cubicBezTo>
                    <a:pt x="95713" y="564376"/>
                    <a:pt x="80274" y="526639"/>
                    <a:pt x="115329" y="568705"/>
                  </a:cubicBezTo>
                  <a:cubicBezTo>
                    <a:pt x="121667" y="576311"/>
                    <a:pt x="125227" y="586018"/>
                    <a:pt x="131805" y="593418"/>
                  </a:cubicBezTo>
                  <a:cubicBezTo>
                    <a:pt x="147285" y="610833"/>
                    <a:pt x="164756" y="626369"/>
                    <a:pt x="181232" y="642845"/>
                  </a:cubicBezTo>
                  <a:cubicBezTo>
                    <a:pt x="189470" y="651083"/>
                    <a:pt x="196252" y="661097"/>
                    <a:pt x="205945" y="667559"/>
                  </a:cubicBezTo>
                  <a:lnTo>
                    <a:pt x="280086" y="716986"/>
                  </a:lnTo>
                  <a:lnTo>
                    <a:pt x="304800" y="733461"/>
                  </a:lnTo>
                  <a:cubicBezTo>
                    <a:pt x="313038" y="738953"/>
                    <a:pt x="320120" y="746806"/>
                    <a:pt x="329513" y="749937"/>
                  </a:cubicBezTo>
                  <a:lnTo>
                    <a:pt x="354227" y="758175"/>
                  </a:lnTo>
                  <a:cubicBezTo>
                    <a:pt x="362465" y="763667"/>
                    <a:pt x="370085" y="770223"/>
                    <a:pt x="378940" y="774651"/>
                  </a:cubicBezTo>
                  <a:cubicBezTo>
                    <a:pt x="386707" y="778534"/>
                    <a:pt x="396063" y="778671"/>
                    <a:pt x="403654" y="782888"/>
                  </a:cubicBezTo>
                  <a:cubicBezTo>
                    <a:pt x="420964" y="792504"/>
                    <a:pt x="436605" y="804856"/>
                    <a:pt x="453081" y="815840"/>
                  </a:cubicBezTo>
                  <a:cubicBezTo>
                    <a:pt x="461319" y="821332"/>
                    <a:pt x="470793" y="825314"/>
                    <a:pt x="477794" y="832315"/>
                  </a:cubicBezTo>
                  <a:cubicBezTo>
                    <a:pt x="486032" y="840553"/>
                    <a:pt x="495050" y="848079"/>
                    <a:pt x="502508" y="857029"/>
                  </a:cubicBezTo>
                  <a:cubicBezTo>
                    <a:pt x="508846" y="864635"/>
                    <a:pt x="511982" y="874741"/>
                    <a:pt x="518983" y="881742"/>
                  </a:cubicBezTo>
                  <a:cubicBezTo>
                    <a:pt x="525984" y="888743"/>
                    <a:pt x="535459" y="892726"/>
                    <a:pt x="543697" y="898218"/>
                  </a:cubicBezTo>
                  <a:lnTo>
                    <a:pt x="568410" y="972359"/>
                  </a:lnTo>
                  <a:lnTo>
                    <a:pt x="576648" y="997072"/>
                  </a:lnTo>
                  <a:cubicBezTo>
                    <a:pt x="579394" y="1024532"/>
                    <a:pt x="583996" y="1051869"/>
                    <a:pt x="584886" y="1079451"/>
                  </a:cubicBezTo>
                  <a:cubicBezTo>
                    <a:pt x="589491" y="1222192"/>
                    <a:pt x="588116" y="1365090"/>
                    <a:pt x="593124" y="1507818"/>
                  </a:cubicBezTo>
                  <a:cubicBezTo>
                    <a:pt x="593615" y="1521811"/>
                    <a:pt x="597678" y="1535499"/>
                    <a:pt x="601362" y="1549007"/>
                  </a:cubicBezTo>
                  <a:cubicBezTo>
                    <a:pt x="605931" y="1565762"/>
                    <a:pt x="612345" y="1581958"/>
                    <a:pt x="617837" y="1598434"/>
                  </a:cubicBezTo>
                  <a:cubicBezTo>
                    <a:pt x="620583" y="1606672"/>
                    <a:pt x="621258" y="1615923"/>
                    <a:pt x="626075" y="1623148"/>
                  </a:cubicBezTo>
                  <a:cubicBezTo>
                    <a:pt x="638231" y="1641382"/>
                    <a:pt x="648238" y="1659891"/>
                    <a:pt x="667264" y="1672575"/>
                  </a:cubicBezTo>
                  <a:cubicBezTo>
                    <a:pt x="674489" y="1677392"/>
                    <a:pt x="684211" y="1676930"/>
                    <a:pt x="691978" y="1680813"/>
                  </a:cubicBezTo>
                  <a:cubicBezTo>
                    <a:pt x="755856" y="1712751"/>
                    <a:pt x="679285" y="1684819"/>
                    <a:pt x="741405" y="1705526"/>
                  </a:cubicBezTo>
                  <a:cubicBezTo>
                    <a:pt x="749643" y="1711018"/>
                    <a:pt x="757263" y="1717574"/>
                    <a:pt x="766118" y="1722002"/>
                  </a:cubicBezTo>
                  <a:cubicBezTo>
                    <a:pt x="784947" y="1731417"/>
                    <a:pt x="813224" y="1733779"/>
                    <a:pt x="832021" y="1738478"/>
                  </a:cubicBezTo>
                  <a:cubicBezTo>
                    <a:pt x="840445" y="1740584"/>
                    <a:pt x="848258" y="1744831"/>
                    <a:pt x="856735" y="1746715"/>
                  </a:cubicBezTo>
                  <a:cubicBezTo>
                    <a:pt x="873040" y="1750338"/>
                    <a:pt x="889686" y="1752207"/>
                    <a:pt x="906162" y="1754953"/>
                  </a:cubicBezTo>
                  <a:cubicBezTo>
                    <a:pt x="914400" y="1757699"/>
                    <a:pt x="922279" y="1761963"/>
                    <a:pt x="930875" y="1763191"/>
                  </a:cubicBezTo>
                  <a:cubicBezTo>
                    <a:pt x="1055883" y="1781050"/>
                    <a:pt x="1145264" y="1767561"/>
                    <a:pt x="1285102" y="1763191"/>
                  </a:cubicBezTo>
                  <a:cubicBezTo>
                    <a:pt x="1368139" y="1735512"/>
                    <a:pt x="1239353" y="1777739"/>
                    <a:pt x="1342767" y="1746715"/>
                  </a:cubicBezTo>
                  <a:cubicBezTo>
                    <a:pt x="1359401" y="1741725"/>
                    <a:pt x="1375718" y="1735732"/>
                    <a:pt x="1392194" y="1730240"/>
                  </a:cubicBezTo>
                  <a:lnTo>
                    <a:pt x="1416908" y="1722002"/>
                  </a:lnTo>
                  <a:cubicBezTo>
                    <a:pt x="1425146" y="1716510"/>
                    <a:pt x="1432766" y="1709954"/>
                    <a:pt x="1441621" y="1705526"/>
                  </a:cubicBezTo>
                  <a:cubicBezTo>
                    <a:pt x="1449388" y="1701643"/>
                    <a:pt x="1458744" y="1701505"/>
                    <a:pt x="1466335" y="1697288"/>
                  </a:cubicBezTo>
                  <a:cubicBezTo>
                    <a:pt x="1494845" y="1681449"/>
                    <a:pt x="1519770" y="1664469"/>
                    <a:pt x="1540475" y="1639623"/>
                  </a:cubicBezTo>
                  <a:cubicBezTo>
                    <a:pt x="1546813" y="1632017"/>
                    <a:pt x="1551459" y="1623148"/>
                    <a:pt x="1556951" y="1614910"/>
                  </a:cubicBezTo>
                  <a:cubicBezTo>
                    <a:pt x="1562443" y="1598434"/>
                    <a:pt x="1570572" y="1582614"/>
                    <a:pt x="1573427" y="1565483"/>
                  </a:cubicBezTo>
                  <a:cubicBezTo>
                    <a:pt x="1584856" y="1496903"/>
                    <a:pt x="1579302" y="1532591"/>
                    <a:pt x="1589902" y="1458391"/>
                  </a:cubicBezTo>
                  <a:cubicBezTo>
                    <a:pt x="1594420" y="1327367"/>
                    <a:pt x="1599359" y="1163388"/>
                    <a:pt x="1606378" y="1030023"/>
                  </a:cubicBezTo>
                  <a:cubicBezTo>
                    <a:pt x="1608548" y="988800"/>
                    <a:pt x="1611675" y="947632"/>
                    <a:pt x="1614616" y="906456"/>
                  </a:cubicBezTo>
                  <a:cubicBezTo>
                    <a:pt x="1619344" y="840270"/>
                    <a:pt x="1632327" y="675380"/>
                    <a:pt x="1639329" y="626369"/>
                  </a:cubicBezTo>
                  <a:lnTo>
                    <a:pt x="1647567" y="568705"/>
                  </a:lnTo>
                  <a:cubicBezTo>
                    <a:pt x="1644821" y="480835"/>
                    <a:pt x="1646248" y="392735"/>
                    <a:pt x="1639329" y="305094"/>
                  </a:cubicBezTo>
                  <a:cubicBezTo>
                    <a:pt x="1637962" y="287781"/>
                    <a:pt x="1628346" y="272143"/>
                    <a:pt x="1622854" y="255667"/>
                  </a:cubicBezTo>
                  <a:cubicBezTo>
                    <a:pt x="1616154" y="235567"/>
                    <a:pt x="1614110" y="222209"/>
                    <a:pt x="1598140" y="206240"/>
                  </a:cubicBezTo>
                  <a:cubicBezTo>
                    <a:pt x="1596198" y="204298"/>
                    <a:pt x="1592648" y="206240"/>
                    <a:pt x="1589902" y="206240"/>
                  </a:cubicBez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2712053" y="2133600"/>
              <a:ext cx="1118542" cy="1425146"/>
            </a:xfrm>
            <a:custGeom>
              <a:avLst/>
              <a:gdLst>
                <a:gd name="connsiteX0" fmla="*/ 1118542 w 1118542"/>
                <a:gd name="connsiteY0" fmla="*/ 1359243 h 1425146"/>
                <a:gd name="connsiteX1" fmla="*/ 1077352 w 1118542"/>
                <a:gd name="connsiteY1" fmla="*/ 1383957 h 1425146"/>
                <a:gd name="connsiteX2" fmla="*/ 1052639 w 1118542"/>
                <a:gd name="connsiteY2" fmla="*/ 1400432 h 1425146"/>
                <a:gd name="connsiteX3" fmla="*/ 970261 w 1118542"/>
                <a:gd name="connsiteY3" fmla="*/ 1425146 h 1425146"/>
                <a:gd name="connsiteX4" fmla="*/ 319471 w 1118542"/>
                <a:gd name="connsiteY4" fmla="*/ 1416908 h 1425146"/>
                <a:gd name="connsiteX5" fmla="*/ 146477 w 1118542"/>
                <a:gd name="connsiteY5" fmla="*/ 1400432 h 1425146"/>
                <a:gd name="connsiteX6" fmla="*/ 97050 w 1118542"/>
                <a:gd name="connsiteY6" fmla="*/ 1383957 h 1425146"/>
                <a:gd name="connsiteX7" fmla="*/ 72336 w 1118542"/>
                <a:gd name="connsiteY7" fmla="*/ 1375719 h 1425146"/>
                <a:gd name="connsiteX8" fmla="*/ 47623 w 1118542"/>
                <a:gd name="connsiteY8" fmla="*/ 1359243 h 1425146"/>
                <a:gd name="connsiteX9" fmla="*/ 14671 w 1118542"/>
                <a:gd name="connsiteY9" fmla="*/ 1309816 h 1425146"/>
                <a:gd name="connsiteX10" fmla="*/ 14671 w 1118542"/>
                <a:gd name="connsiteY10" fmla="*/ 955589 h 1425146"/>
                <a:gd name="connsiteX11" fmla="*/ 31147 w 1118542"/>
                <a:gd name="connsiteY11" fmla="*/ 461319 h 1425146"/>
                <a:gd name="connsiteX12" fmla="*/ 47623 w 1118542"/>
                <a:gd name="connsiteY12" fmla="*/ 238897 h 1425146"/>
                <a:gd name="connsiteX13" fmla="*/ 55861 w 1118542"/>
                <a:gd name="connsiteY13" fmla="*/ 172995 h 1425146"/>
                <a:gd name="connsiteX14" fmla="*/ 88812 w 1118542"/>
                <a:gd name="connsiteY14" fmla="*/ 98854 h 1425146"/>
                <a:gd name="connsiteX15" fmla="*/ 162952 w 1118542"/>
                <a:gd name="connsiteY15" fmla="*/ 41189 h 1425146"/>
                <a:gd name="connsiteX16" fmla="*/ 212379 w 1118542"/>
                <a:gd name="connsiteY16" fmla="*/ 24714 h 1425146"/>
                <a:gd name="connsiteX17" fmla="*/ 237093 w 1118542"/>
                <a:gd name="connsiteY17" fmla="*/ 16476 h 1425146"/>
                <a:gd name="connsiteX18" fmla="*/ 352423 w 1118542"/>
                <a:gd name="connsiteY18" fmla="*/ 0 h 1425146"/>
                <a:gd name="connsiteX19" fmla="*/ 789028 w 1118542"/>
                <a:gd name="connsiteY19" fmla="*/ 8238 h 1425146"/>
                <a:gd name="connsiteX20" fmla="*/ 904358 w 1118542"/>
                <a:gd name="connsiteY20" fmla="*/ 24714 h 1425146"/>
                <a:gd name="connsiteX21" fmla="*/ 953785 w 1118542"/>
                <a:gd name="connsiteY21" fmla="*/ 41189 h 1425146"/>
                <a:gd name="connsiteX22" fmla="*/ 1003212 w 1118542"/>
                <a:gd name="connsiteY22" fmla="*/ 82378 h 1425146"/>
                <a:gd name="connsiteX23" fmla="*/ 1019688 w 1118542"/>
                <a:gd name="connsiteY23" fmla="*/ 107092 h 1425146"/>
                <a:gd name="connsiteX24" fmla="*/ 1044401 w 1118542"/>
                <a:gd name="connsiteY24" fmla="*/ 123568 h 1425146"/>
                <a:gd name="connsiteX25" fmla="*/ 1060877 w 1118542"/>
                <a:gd name="connsiteY25" fmla="*/ 172995 h 1425146"/>
                <a:gd name="connsiteX26" fmla="*/ 1069115 w 1118542"/>
                <a:gd name="connsiteY26" fmla="*/ 197708 h 1425146"/>
                <a:gd name="connsiteX27" fmla="*/ 1085590 w 1118542"/>
                <a:gd name="connsiteY27" fmla="*/ 222422 h 1425146"/>
                <a:gd name="connsiteX28" fmla="*/ 1093828 w 1118542"/>
                <a:gd name="connsiteY28" fmla="*/ 280086 h 1425146"/>
                <a:gd name="connsiteX29" fmla="*/ 1102066 w 1118542"/>
                <a:gd name="connsiteY29" fmla="*/ 321276 h 1425146"/>
                <a:gd name="connsiteX30" fmla="*/ 1110304 w 1118542"/>
                <a:gd name="connsiteY30" fmla="*/ 411892 h 1425146"/>
                <a:gd name="connsiteX31" fmla="*/ 1102066 w 1118542"/>
                <a:gd name="connsiteY31" fmla="*/ 642551 h 1425146"/>
                <a:gd name="connsiteX32" fmla="*/ 1093828 w 1118542"/>
                <a:gd name="connsiteY32" fmla="*/ 683741 h 1425146"/>
                <a:gd name="connsiteX33" fmla="*/ 1085590 w 1118542"/>
                <a:gd name="connsiteY33" fmla="*/ 757881 h 1425146"/>
                <a:gd name="connsiteX34" fmla="*/ 1069115 w 1118542"/>
                <a:gd name="connsiteY34" fmla="*/ 840259 h 1425146"/>
                <a:gd name="connsiteX35" fmla="*/ 1060877 w 1118542"/>
                <a:gd name="connsiteY35" fmla="*/ 897924 h 1425146"/>
                <a:gd name="connsiteX36" fmla="*/ 1052639 w 1118542"/>
                <a:gd name="connsiteY36" fmla="*/ 939114 h 1425146"/>
                <a:gd name="connsiteX37" fmla="*/ 1036163 w 1118542"/>
                <a:gd name="connsiteY37" fmla="*/ 1013254 h 1425146"/>
                <a:gd name="connsiteX38" fmla="*/ 1044401 w 1118542"/>
                <a:gd name="connsiteY38" fmla="*/ 1276865 h 1425146"/>
                <a:gd name="connsiteX39" fmla="*/ 1069115 w 1118542"/>
                <a:gd name="connsiteY39" fmla="*/ 1351005 h 1425146"/>
                <a:gd name="connsiteX40" fmla="*/ 1077352 w 1118542"/>
                <a:gd name="connsiteY40" fmla="*/ 1375719 h 1425146"/>
                <a:gd name="connsiteX41" fmla="*/ 1077352 w 1118542"/>
                <a:gd name="connsiteY41" fmla="*/ 1416908 h 1425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1118542" h="1425146">
                  <a:moveTo>
                    <a:pt x="1118542" y="1359243"/>
                  </a:moveTo>
                  <a:cubicBezTo>
                    <a:pt x="1104812" y="1367481"/>
                    <a:pt x="1090930" y="1375471"/>
                    <a:pt x="1077352" y="1383957"/>
                  </a:cubicBezTo>
                  <a:cubicBezTo>
                    <a:pt x="1068956" y="1389204"/>
                    <a:pt x="1061686" y="1396411"/>
                    <a:pt x="1052639" y="1400432"/>
                  </a:cubicBezTo>
                  <a:cubicBezTo>
                    <a:pt x="1026852" y="1411893"/>
                    <a:pt x="997647" y="1418299"/>
                    <a:pt x="970261" y="1425146"/>
                  </a:cubicBezTo>
                  <a:lnTo>
                    <a:pt x="319471" y="1416908"/>
                  </a:lnTo>
                  <a:cubicBezTo>
                    <a:pt x="288234" y="1416243"/>
                    <a:pt x="192521" y="1411943"/>
                    <a:pt x="146477" y="1400432"/>
                  </a:cubicBezTo>
                  <a:cubicBezTo>
                    <a:pt x="129629" y="1396220"/>
                    <a:pt x="113526" y="1389449"/>
                    <a:pt x="97050" y="1383957"/>
                  </a:cubicBezTo>
                  <a:lnTo>
                    <a:pt x="72336" y="1375719"/>
                  </a:lnTo>
                  <a:cubicBezTo>
                    <a:pt x="64098" y="1370227"/>
                    <a:pt x="54143" y="1366694"/>
                    <a:pt x="47623" y="1359243"/>
                  </a:cubicBezTo>
                  <a:cubicBezTo>
                    <a:pt x="34584" y="1344341"/>
                    <a:pt x="14671" y="1309816"/>
                    <a:pt x="14671" y="1309816"/>
                  </a:cubicBezTo>
                  <a:cubicBezTo>
                    <a:pt x="-14180" y="1165565"/>
                    <a:pt x="7118" y="1287893"/>
                    <a:pt x="14671" y="955589"/>
                  </a:cubicBezTo>
                  <a:cubicBezTo>
                    <a:pt x="25012" y="500595"/>
                    <a:pt x="8933" y="683457"/>
                    <a:pt x="31147" y="461319"/>
                  </a:cubicBezTo>
                  <a:cubicBezTo>
                    <a:pt x="44556" y="179731"/>
                    <a:pt x="28628" y="371861"/>
                    <a:pt x="47623" y="238897"/>
                  </a:cubicBezTo>
                  <a:cubicBezTo>
                    <a:pt x="50754" y="216981"/>
                    <a:pt x="51222" y="194642"/>
                    <a:pt x="55861" y="172995"/>
                  </a:cubicBezTo>
                  <a:cubicBezTo>
                    <a:pt x="62078" y="143981"/>
                    <a:pt x="70335" y="121026"/>
                    <a:pt x="88812" y="98854"/>
                  </a:cubicBezTo>
                  <a:cubicBezTo>
                    <a:pt x="105214" y="79172"/>
                    <a:pt x="141757" y="48254"/>
                    <a:pt x="162952" y="41189"/>
                  </a:cubicBezTo>
                  <a:lnTo>
                    <a:pt x="212379" y="24714"/>
                  </a:lnTo>
                  <a:cubicBezTo>
                    <a:pt x="220617" y="21968"/>
                    <a:pt x="228497" y="17704"/>
                    <a:pt x="237093" y="16476"/>
                  </a:cubicBezTo>
                  <a:lnTo>
                    <a:pt x="352423" y="0"/>
                  </a:lnTo>
                  <a:cubicBezTo>
                    <a:pt x="497958" y="2746"/>
                    <a:pt x="643613" y="1727"/>
                    <a:pt x="789028" y="8238"/>
                  </a:cubicBezTo>
                  <a:cubicBezTo>
                    <a:pt x="827823" y="9975"/>
                    <a:pt x="904358" y="24714"/>
                    <a:pt x="904358" y="24714"/>
                  </a:cubicBezTo>
                  <a:cubicBezTo>
                    <a:pt x="920834" y="30206"/>
                    <a:pt x="941505" y="28909"/>
                    <a:pt x="953785" y="41189"/>
                  </a:cubicBezTo>
                  <a:cubicBezTo>
                    <a:pt x="985499" y="72904"/>
                    <a:pt x="968804" y="59441"/>
                    <a:pt x="1003212" y="82378"/>
                  </a:cubicBezTo>
                  <a:cubicBezTo>
                    <a:pt x="1008704" y="90616"/>
                    <a:pt x="1012687" y="100091"/>
                    <a:pt x="1019688" y="107092"/>
                  </a:cubicBezTo>
                  <a:cubicBezTo>
                    <a:pt x="1026689" y="114093"/>
                    <a:pt x="1039154" y="115172"/>
                    <a:pt x="1044401" y="123568"/>
                  </a:cubicBezTo>
                  <a:cubicBezTo>
                    <a:pt x="1053605" y="138295"/>
                    <a:pt x="1055385" y="156519"/>
                    <a:pt x="1060877" y="172995"/>
                  </a:cubicBezTo>
                  <a:cubicBezTo>
                    <a:pt x="1063623" y="181233"/>
                    <a:pt x="1064299" y="190483"/>
                    <a:pt x="1069115" y="197708"/>
                  </a:cubicBezTo>
                  <a:lnTo>
                    <a:pt x="1085590" y="222422"/>
                  </a:lnTo>
                  <a:cubicBezTo>
                    <a:pt x="1088336" y="241643"/>
                    <a:pt x="1090636" y="260934"/>
                    <a:pt x="1093828" y="280086"/>
                  </a:cubicBezTo>
                  <a:cubicBezTo>
                    <a:pt x="1096130" y="293897"/>
                    <a:pt x="1100329" y="307382"/>
                    <a:pt x="1102066" y="321276"/>
                  </a:cubicBezTo>
                  <a:cubicBezTo>
                    <a:pt x="1105828" y="351372"/>
                    <a:pt x="1107558" y="381687"/>
                    <a:pt x="1110304" y="411892"/>
                  </a:cubicBezTo>
                  <a:cubicBezTo>
                    <a:pt x="1107558" y="488778"/>
                    <a:pt x="1106720" y="565757"/>
                    <a:pt x="1102066" y="642551"/>
                  </a:cubicBezTo>
                  <a:cubicBezTo>
                    <a:pt x="1101219" y="656527"/>
                    <a:pt x="1095808" y="669880"/>
                    <a:pt x="1093828" y="683741"/>
                  </a:cubicBezTo>
                  <a:cubicBezTo>
                    <a:pt x="1090311" y="708357"/>
                    <a:pt x="1088876" y="733234"/>
                    <a:pt x="1085590" y="757881"/>
                  </a:cubicBezTo>
                  <a:cubicBezTo>
                    <a:pt x="1069469" y="878786"/>
                    <a:pt x="1085484" y="750224"/>
                    <a:pt x="1069115" y="840259"/>
                  </a:cubicBezTo>
                  <a:cubicBezTo>
                    <a:pt x="1065642" y="859363"/>
                    <a:pt x="1064069" y="878771"/>
                    <a:pt x="1060877" y="897924"/>
                  </a:cubicBezTo>
                  <a:cubicBezTo>
                    <a:pt x="1058575" y="911735"/>
                    <a:pt x="1055144" y="925338"/>
                    <a:pt x="1052639" y="939114"/>
                  </a:cubicBezTo>
                  <a:cubicBezTo>
                    <a:pt x="1041041" y="1002904"/>
                    <a:pt x="1050688" y="969681"/>
                    <a:pt x="1036163" y="1013254"/>
                  </a:cubicBezTo>
                  <a:cubicBezTo>
                    <a:pt x="1038909" y="1101124"/>
                    <a:pt x="1037482" y="1189224"/>
                    <a:pt x="1044401" y="1276865"/>
                  </a:cubicBezTo>
                  <a:cubicBezTo>
                    <a:pt x="1044401" y="1276869"/>
                    <a:pt x="1064996" y="1338646"/>
                    <a:pt x="1069115" y="1351005"/>
                  </a:cubicBezTo>
                  <a:cubicBezTo>
                    <a:pt x="1071861" y="1359243"/>
                    <a:pt x="1077352" y="1367035"/>
                    <a:pt x="1077352" y="1375719"/>
                  </a:cubicBezTo>
                  <a:lnTo>
                    <a:pt x="1077352" y="1416908"/>
                  </a:ln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996778" y="3995351"/>
              <a:ext cx="1103871" cy="1112108"/>
            </a:xfrm>
            <a:custGeom>
              <a:avLst/>
              <a:gdLst>
                <a:gd name="connsiteX0" fmla="*/ 1021492 w 1103871"/>
                <a:gd name="connsiteY0" fmla="*/ 255373 h 1112108"/>
                <a:gd name="connsiteX1" fmla="*/ 1005017 w 1103871"/>
                <a:gd name="connsiteY1" fmla="*/ 214184 h 1112108"/>
                <a:gd name="connsiteX2" fmla="*/ 980303 w 1103871"/>
                <a:gd name="connsiteY2" fmla="*/ 197708 h 1112108"/>
                <a:gd name="connsiteX3" fmla="*/ 963827 w 1103871"/>
                <a:gd name="connsiteY3" fmla="*/ 148281 h 1112108"/>
                <a:gd name="connsiteX4" fmla="*/ 955590 w 1103871"/>
                <a:gd name="connsiteY4" fmla="*/ 123568 h 1112108"/>
                <a:gd name="connsiteX5" fmla="*/ 939114 w 1103871"/>
                <a:gd name="connsiteY5" fmla="*/ 98854 h 1112108"/>
                <a:gd name="connsiteX6" fmla="*/ 914400 w 1103871"/>
                <a:gd name="connsiteY6" fmla="*/ 49427 h 1112108"/>
                <a:gd name="connsiteX7" fmla="*/ 840260 w 1103871"/>
                <a:gd name="connsiteY7" fmla="*/ 8238 h 1112108"/>
                <a:gd name="connsiteX8" fmla="*/ 807308 w 1103871"/>
                <a:gd name="connsiteY8" fmla="*/ 0 h 1112108"/>
                <a:gd name="connsiteX9" fmla="*/ 634314 w 1103871"/>
                <a:gd name="connsiteY9" fmla="*/ 16476 h 1112108"/>
                <a:gd name="connsiteX10" fmla="*/ 543698 w 1103871"/>
                <a:gd name="connsiteY10" fmla="*/ 49427 h 1112108"/>
                <a:gd name="connsiteX11" fmla="*/ 486033 w 1103871"/>
                <a:gd name="connsiteY11" fmla="*/ 74141 h 1112108"/>
                <a:gd name="connsiteX12" fmla="*/ 436606 w 1103871"/>
                <a:gd name="connsiteY12" fmla="*/ 98854 h 1112108"/>
                <a:gd name="connsiteX13" fmla="*/ 411892 w 1103871"/>
                <a:gd name="connsiteY13" fmla="*/ 115330 h 1112108"/>
                <a:gd name="connsiteX14" fmla="*/ 362465 w 1103871"/>
                <a:gd name="connsiteY14" fmla="*/ 131806 h 1112108"/>
                <a:gd name="connsiteX15" fmla="*/ 313038 w 1103871"/>
                <a:gd name="connsiteY15" fmla="*/ 164757 h 1112108"/>
                <a:gd name="connsiteX16" fmla="*/ 288325 w 1103871"/>
                <a:gd name="connsiteY16" fmla="*/ 172995 h 1112108"/>
                <a:gd name="connsiteX17" fmla="*/ 263611 w 1103871"/>
                <a:gd name="connsiteY17" fmla="*/ 189471 h 1112108"/>
                <a:gd name="connsiteX18" fmla="*/ 230660 w 1103871"/>
                <a:gd name="connsiteY18" fmla="*/ 205946 h 1112108"/>
                <a:gd name="connsiteX19" fmla="*/ 181233 w 1103871"/>
                <a:gd name="connsiteY19" fmla="*/ 255373 h 1112108"/>
                <a:gd name="connsiteX20" fmla="*/ 131806 w 1103871"/>
                <a:gd name="connsiteY20" fmla="*/ 296563 h 1112108"/>
                <a:gd name="connsiteX21" fmla="*/ 98854 w 1103871"/>
                <a:gd name="connsiteY21" fmla="*/ 345990 h 1112108"/>
                <a:gd name="connsiteX22" fmla="*/ 82379 w 1103871"/>
                <a:gd name="connsiteY22" fmla="*/ 370703 h 1112108"/>
                <a:gd name="connsiteX23" fmla="*/ 57665 w 1103871"/>
                <a:gd name="connsiteY23" fmla="*/ 395417 h 1112108"/>
                <a:gd name="connsiteX24" fmla="*/ 24714 w 1103871"/>
                <a:gd name="connsiteY24" fmla="*/ 477795 h 1112108"/>
                <a:gd name="connsiteX25" fmla="*/ 16476 w 1103871"/>
                <a:gd name="connsiteY25" fmla="*/ 502508 h 1112108"/>
                <a:gd name="connsiteX26" fmla="*/ 0 w 1103871"/>
                <a:gd name="connsiteY26" fmla="*/ 535460 h 1112108"/>
                <a:gd name="connsiteX27" fmla="*/ 16476 w 1103871"/>
                <a:gd name="connsiteY27" fmla="*/ 815546 h 1112108"/>
                <a:gd name="connsiteX28" fmla="*/ 24714 w 1103871"/>
                <a:gd name="connsiteY28" fmla="*/ 848498 h 1112108"/>
                <a:gd name="connsiteX29" fmla="*/ 41190 w 1103871"/>
                <a:gd name="connsiteY29" fmla="*/ 873211 h 1112108"/>
                <a:gd name="connsiteX30" fmla="*/ 82379 w 1103871"/>
                <a:gd name="connsiteY30" fmla="*/ 947352 h 1112108"/>
                <a:gd name="connsiteX31" fmla="*/ 98854 w 1103871"/>
                <a:gd name="connsiteY31" fmla="*/ 972065 h 1112108"/>
                <a:gd name="connsiteX32" fmla="*/ 123568 w 1103871"/>
                <a:gd name="connsiteY32" fmla="*/ 996779 h 1112108"/>
                <a:gd name="connsiteX33" fmla="*/ 148281 w 1103871"/>
                <a:gd name="connsiteY33" fmla="*/ 1029730 h 1112108"/>
                <a:gd name="connsiteX34" fmla="*/ 197708 w 1103871"/>
                <a:gd name="connsiteY34" fmla="*/ 1054444 h 1112108"/>
                <a:gd name="connsiteX35" fmla="*/ 280087 w 1103871"/>
                <a:gd name="connsiteY35" fmla="*/ 1103871 h 1112108"/>
                <a:gd name="connsiteX36" fmla="*/ 313038 w 1103871"/>
                <a:gd name="connsiteY36" fmla="*/ 1112108 h 1112108"/>
                <a:gd name="connsiteX37" fmla="*/ 609600 w 1103871"/>
                <a:gd name="connsiteY37" fmla="*/ 1103871 h 1112108"/>
                <a:gd name="connsiteX38" fmla="*/ 634314 w 1103871"/>
                <a:gd name="connsiteY38" fmla="*/ 1095633 h 1112108"/>
                <a:gd name="connsiteX39" fmla="*/ 700217 w 1103871"/>
                <a:gd name="connsiteY39" fmla="*/ 1079157 h 1112108"/>
                <a:gd name="connsiteX40" fmla="*/ 749644 w 1103871"/>
                <a:gd name="connsiteY40" fmla="*/ 1062681 h 1112108"/>
                <a:gd name="connsiteX41" fmla="*/ 774357 w 1103871"/>
                <a:gd name="connsiteY41" fmla="*/ 1054444 h 1112108"/>
                <a:gd name="connsiteX42" fmla="*/ 848498 w 1103871"/>
                <a:gd name="connsiteY42" fmla="*/ 1021492 h 1112108"/>
                <a:gd name="connsiteX43" fmla="*/ 873211 w 1103871"/>
                <a:gd name="connsiteY43" fmla="*/ 1013254 h 1112108"/>
                <a:gd name="connsiteX44" fmla="*/ 897925 w 1103871"/>
                <a:gd name="connsiteY44" fmla="*/ 1005017 h 1112108"/>
                <a:gd name="connsiteX45" fmla="*/ 947352 w 1103871"/>
                <a:gd name="connsiteY45" fmla="*/ 972065 h 1112108"/>
                <a:gd name="connsiteX46" fmla="*/ 996779 w 1103871"/>
                <a:gd name="connsiteY46" fmla="*/ 930876 h 1112108"/>
                <a:gd name="connsiteX47" fmla="*/ 1013254 w 1103871"/>
                <a:gd name="connsiteY47" fmla="*/ 906163 h 1112108"/>
                <a:gd name="connsiteX48" fmla="*/ 1062681 w 1103871"/>
                <a:gd name="connsiteY48" fmla="*/ 856735 h 1112108"/>
                <a:gd name="connsiteX49" fmla="*/ 1079157 w 1103871"/>
                <a:gd name="connsiteY49" fmla="*/ 823784 h 1112108"/>
                <a:gd name="connsiteX50" fmla="*/ 1095633 w 1103871"/>
                <a:gd name="connsiteY50" fmla="*/ 766119 h 1112108"/>
                <a:gd name="connsiteX51" fmla="*/ 1103871 w 1103871"/>
                <a:gd name="connsiteY51" fmla="*/ 741406 h 1112108"/>
                <a:gd name="connsiteX52" fmla="*/ 1095633 w 1103871"/>
                <a:gd name="connsiteY52" fmla="*/ 527222 h 1112108"/>
                <a:gd name="connsiteX53" fmla="*/ 1087395 w 1103871"/>
                <a:gd name="connsiteY53" fmla="*/ 477795 h 1112108"/>
                <a:gd name="connsiteX54" fmla="*/ 1070919 w 1103871"/>
                <a:gd name="connsiteY54" fmla="*/ 403654 h 1112108"/>
                <a:gd name="connsiteX55" fmla="*/ 1054444 w 1103871"/>
                <a:gd name="connsiteY55" fmla="*/ 354227 h 1112108"/>
                <a:gd name="connsiteX56" fmla="*/ 1029730 w 1103871"/>
                <a:gd name="connsiteY56" fmla="*/ 280087 h 1112108"/>
                <a:gd name="connsiteX57" fmla="*/ 1021492 w 1103871"/>
                <a:gd name="connsiteY57" fmla="*/ 255373 h 1112108"/>
                <a:gd name="connsiteX58" fmla="*/ 1021492 w 1103871"/>
                <a:gd name="connsiteY58" fmla="*/ 255373 h 1112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1103871" h="1112108">
                  <a:moveTo>
                    <a:pt x="1021492" y="255373"/>
                  </a:moveTo>
                  <a:cubicBezTo>
                    <a:pt x="1016000" y="241643"/>
                    <a:pt x="1013612" y="226217"/>
                    <a:pt x="1005017" y="214184"/>
                  </a:cubicBezTo>
                  <a:cubicBezTo>
                    <a:pt x="999262" y="206127"/>
                    <a:pt x="985550" y="206104"/>
                    <a:pt x="980303" y="197708"/>
                  </a:cubicBezTo>
                  <a:cubicBezTo>
                    <a:pt x="971098" y="182981"/>
                    <a:pt x="969319" y="164757"/>
                    <a:pt x="963827" y="148281"/>
                  </a:cubicBezTo>
                  <a:cubicBezTo>
                    <a:pt x="961081" y="140043"/>
                    <a:pt x="960407" y="130793"/>
                    <a:pt x="955590" y="123568"/>
                  </a:cubicBezTo>
                  <a:cubicBezTo>
                    <a:pt x="950098" y="115330"/>
                    <a:pt x="943542" y="107710"/>
                    <a:pt x="939114" y="98854"/>
                  </a:cubicBezTo>
                  <a:cubicBezTo>
                    <a:pt x="928015" y="76656"/>
                    <a:pt x="935385" y="67789"/>
                    <a:pt x="914400" y="49427"/>
                  </a:cubicBezTo>
                  <a:cubicBezTo>
                    <a:pt x="885794" y="24397"/>
                    <a:pt x="871459" y="17152"/>
                    <a:pt x="840260" y="8238"/>
                  </a:cubicBezTo>
                  <a:cubicBezTo>
                    <a:pt x="829374" y="5128"/>
                    <a:pt x="818292" y="2746"/>
                    <a:pt x="807308" y="0"/>
                  </a:cubicBezTo>
                  <a:cubicBezTo>
                    <a:pt x="768344" y="2598"/>
                    <a:pt x="683484" y="4183"/>
                    <a:pt x="634314" y="16476"/>
                  </a:cubicBezTo>
                  <a:cubicBezTo>
                    <a:pt x="618940" y="20320"/>
                    <a:pt x="560072" y="41240"/>
                    <a:pt x="543698" y="49427"/>
                  </a:cubicBezTo>
                  <a:cubicBezTo>
                    <a:pt x="486805" y="77873"/>
                    <a:pt x="554614" y="56995"/>
                    <a:pt x="486033" y="74141"/>
                  </a:cubicBezTo>
                  <a:cubicBezTo>
                    <a:pt x="415204" y="121360"/>
                    <a:pt x="504819" y="64748"/>
                    <a:pt x="436606" y="98854"/>
                  </a:cubicBezTo>
                  <a:cubicBezTo>
                    <a:pt x="427750" y="103282"/>
                    <a:pt x="420939" y="111309"/>
                    <a:pt x="411892" y="115330"/>
                  </a:cubicBezTo>
                  <a:cubicBezTo>
                    <a:pt x="396022" y="122383"/>
                    <a:pt x="376915" y="122173"/>
                    <a:pt x="362465" y="131806"/>
                  </a:cubicBezTo>
                  <a:cubicBezTo>
                    <a:pt x="345989" y="142790"/>
                    <a:pt x="331823" y="158495"/>
                    <a:pt x="313038" y="164757"/>
                  </a:cubicBezTo>
                  <a:cubicBezTo>
                    <a:pt x="304800" y="167503"/>
                    <a:pt x="296092" y="169112"/>
                    <a:pt x="288325" y="172995"/>
                  </a:cubicBezTo>
                  <a:cubicBezTo>
                    <a:pt x="279469" y="177423"/>
                    <a:pt x="272207" y="184559"/>
                    <a:pt x="263611" y="189471"/>
                  </a:cubicBezTo>
                  <a:cubicBezTo>
                    <a:pt x="252949" y="195564"/>
                    <a:pt x="241644" y="200454"/>
                    <a:pt x="230660" y="205946"/>
                  </a:cubicBezTo>
                  <a:cubicBezTo>
                    <a:pt x="214184" y="222422"/>
                    <a:pt x="200620" y="242448"/>
                    <a:pt x="181233" y="255373"/>
                  </a:cubicBezTo>
                  <a:cubicBezTo>
                    <a:pt x="159263" y="270019"/>
                    <a:pt x="148885" y="274605"/>
                    <a:pt x="131806" y="296563"/>
                  </a:cubicBezTo>
                  <a:cubicBezTo>
                    <a:pt x="119649" y="312193"/>
                    <a:pt x="109838" y="329514"/>
                    <a:pt x="98854" y="345990"/>
                  </a:cubicBezTo>
                  <a:cubicBezTo>
                    <a:pt x="93362" y="354228"/>
                    <a:pt x="89380" y="363702"/>
                    <a:pt x="82379" y="370703"/>
                  </a:cubicBezTo>
                  <a:lnTo>
                    <a:pt x="57665" y="395417"/>
                  </a:lnTo>
                  <a:cubicBezTo>
                    <a:pt x="20171" y="507904"/>
                    <a:pt x="61074" y="392958"/>
                    <a:pt x="24714" y="477795"/>
                  </a:cubicBezTo>
                  <a:cubicBezTo>
                    <a:pt x="21293" y="485776"/>
                    <a:pt x="19897" y="494527"/>
                    <a:pt x="16476" y="502508"/>
                  </a:cubicBezTo>
                  <a:cubicBezTo>
                    <a:pt x="11638" y="513796"/>
                    <a:pt x="5492" y="524476"/>
                    <a:pt x="0" y="535460"/>
                  </a:cubicBezTo>
                  <a:cubicBezTo>
                    <a:pt x="5492" y="628822"/>
                    <a:pt x="9115" y="722313"/>
                    <a:pt x="16476" y="815546"/>
                  </a:cubicBezTo>
                  <a:cubicBezTo>
                    <a:pt x="17367" y="826833"/>
                    <a:pt x="20254" y="838091"/>
                    <a:pt x="24714" y="848498"/>
                  </a:cubicBezTo>
                  <a:cubicBezTo>
                    <a:pt x="28614" y="857598"/>
                    <a:pt x="35698" y="864973"/>
                    <a:pt x="41190" y="873211"/>
                  </a:cubicBezTo>
                  <a:cubicBezTo>
                    <a:pt x="55688" y="916711"/>
                    <a:pt x="44610" y="890698"/>
                    <a:pt x="82379" y="947352"/>
                  </a:cubicBezTo>
                  <a:cubicBezTo>
                    <a:pt x="87871" y="955590"/>
                    <a:pt x="91853" y="965064"/>
                    <a:pt x="98854" y="972065"/>
                  </a:cubicBezTo>
                  <a:cubicBezTo>
                    <a:pt x="107092" y="980303"/>
                    <a:pt x="115986" y="987933"/>
                    <a:pt x="123568" y="996779"/>
                  </a:cubicBezTo>
                  <a:cubicBezTo>
                    <a:pt x="132503" y="1007203"/>
                    <a:pt x="138573" y="1020022"/>
                    <a:pt x="148281" y="1029730"/>
                  </a:cubicBezTo>
                  <a:cubicBezTo>
                    <a:pt x="164250" y="1045699"/>
                    <a:pt x="177608" y="1047744"/>
                    <a:pt x="197708" y="1054444"/>
                  </a:cubicBezTo>
                  <a:cubicBezTo>
                    <a:pt x="232253" y="1080352"/>
                    <a:pt x="236014" y="1086242"/>
                    <a:pt x="280087" y="1103871"/>
                  </a:cubicBezTo>
                  <a:cubicBezTo>
                    <a:pt x="290599" y="1108076"/>
                    <a:pt x="302054" y="1109362"/>
                    <a:pt x="313038" y="1112108"/>
                  </a:cubicBezTo>
                  <a:cubicBezTo>
                    <a:pt x="411892" y="1109362"/>
                    <a:pt x="510838" y="1108936"/>
                    <a:pt x="609600" y="1103871"/>
                  </a:cubicBezTo>
                  <a:cubicBezTo>
                    <a:pt x="618272" y="1103426"/>
                    <a:pt x="625936" y="1097918"/>
                    <a:pt x="634314" y="1095633"/>
                  </a:cubicBezTo>
                  <a:cubicBezTo>
                    <a:pt x="656160" y="1089675"/>
                    <a:pt x="678735" y="1086318"/>
                    <a:pt x="700217" y="1079157"/>
                  </a:cubicBezTo>
                  <a:lnTo>
                    <a:pt x="749644" y="1062681"/>
                  </a:lnTo>
                  <a:lnTo>
                    <a:pt x="774357" y="1054444"/>
                  </a:lnTo>
                  <a:cubicBezTo>
                    <a:pt x="813521" y="1028334"/>
                    <a:pt x="789678" y="1041099"/>
                    <a:pt x="848498" y="1021492"/>
                  </a:cubicBezTo>
                  <a:lnTo>
                    <a:pt x="873211" y="1013254"/>
                  </a:lnTo>
                  <a:lnTo>
                    <a:pt x="897925" y="1005017"/>
                  </a:lnTo>
                  <a:lnTo>
                    <a:pt x="947352" y="972065"/>
                  </a:lnTo>
                  <a:cubicBezTo>
                    <a:pt x="971653" y="955864"/>
                    <a:pt x="976956" y="954663"/>
                    <a:pt x="996779" y="930876"/>
                  </a:cubicBezTo>
                  <a:cubicBezTo>
                    <a:pt x="1003117" y="923270"/>
                    <a:pt x="1006677" y="913563"/>
                    <a:pt x="1013254" y="906163"/>
                  </a:cubicBezTo>
                  <a:cubicBezTo>
                    <a:pt x="1028734" y="888748"/>
                    <a:pt x="1052261" y="877575"/>
                    <a:pt x="1062681" y="856735"/>
                  </a:cubicBezTo>
                  <a:cubicBezTo>
                    <a:pt x="1068173" y="845751"/>
                    <a:pt x="1074319" y="835071"/>
                    <a:pt x="1079157" y="823784"/>
                  </a:cubicBezTo>
                  <a:cubicBezTo>
                    <a:pt x="1087623" y="804031"/>
                    <a:pt x="1089660" y="787023"/>
                    <a:pt x="1095633" y="766119"/>
                  </a:cubicBezTo>
                  <a:cubicBezTo>
                    <a:pt x="1098019" y="757770"/>
                    <a:pt x="1101125" y="749644"/>
                    <a:pt x="1103871" y="741406"/>
                  </a:cubicBezTo>
                  <a:cubicBezTo>
                    <a:pt x="1101125" y="670011"/>
                    <a:pt x="1100090" y="598530"/>
                    <a:pt x="1095633" y="527222"/>
                  </a:cubicBezTo>
                  <a:cubicBezTo>
                    <a:pt x="1094591" y="510552"/>
                    <a:pt x="1090383" y="494229"/>
                    <a:pt x="1087395" y="477795"/>
                  </a:cubicBezTo>
                  <a:cubicBezTo>
                    <a:pt x="1083777" y="457896"/>
                    <a:pt x="1077022" y="423996"/>
                    <a:pt x="1070919" y="403654"/>
                  </a:cubicBezTo>
                  <a:cubicBezTo>
                    <a:pt x="1065929" y="387020"/>
                    <a:pt x="1059936" y="370703"/>
                    <a:pt x="1054444" y="354227"/>
                  </a:cubicBezTo>
                  <a:lnTo>
                    <a:pt x="1029730" y="280087"/>
                  </a:lnTo>
                  <a:cubicBezTo>
                    <a:pt x="1026984" y="271849"/>
                    <a:pt x="1027632" y="261513"/>
                    <a:pt x="1021492" y="255373"/>
                  </a:cubicBezTo>
                  <a:lnTo>
                    <a:pt x="1021492" y="255373"/>
                  </a:ln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1490479" y="1729208"/>
              <a:ext cx="725499" cy="824522"/>
            </a:xfrm>
            <a:custGeom>
              <a:avLst/>
              <a:gdLst>
                <a:gd name="connsiteX0" fmla="*/ 503078 w 725499"/>
                <a:gd name="connsiteY0" fmla="*/ 824522 h 824522"/>
                <a:gd name="connsiteX1" fmla="*/ 461889 w 725499"/>
                <a:gd name="connsiteY1" fmla="*/ 799808 h 824522"/>
                <a:gd name="connsiteX2" fmla="*/ 437175 w 725499"/>
                <a:gd name="connsiteY2" fmla="*/ 791570 h 824522"/>
                <a:gd name="connsiteX3" fmla="*/ 379510 w 725499"/>
                <a:gd name="connsiteY3" fmla="*/ 758619 h 824522"/>
                <a:gd name="connsiteX4" fmla="*/ 313607 w 725499"/>
                <a:gd name="connsiteY4" fmla="*/ 733906 h 824522"/>
                <a:gd name="connsiteX5" fmla="*/ 272418 w 725499"/>
                <a:gd name="connsiteY5" fmla="*/ 709192 h 824522"/>
                <a:gd name="connsiteX6" fmla="*/ 222991 w 725499"/>
                <a:gd name="connsiteY6" fmla="*/ 668003 h 824522"/>
                <a:gd name="connsiteX7" fmla="*/ 198278 w 725499"/>
                <a:gd name="connsiteY7" fmla="*/ 659765 h 824522"/>
                <a:gd name="connsiteX8" fmla="*/ 173564 w 725499"/>
                <a:gd name="connsiteY8" fmla="*/ 635051 h 824522"/>
                <a:gd name="connsiteX9" fmla="*/ 157089 w 725499"/>
                <a:gd name="connsiteY9" fmla="*/ 610338 h 824522"/>
                <a:gd name="connsiteX10" fmla="*/ 99424 w 725499"/>
                <a:gd name="connsiteY10" fmla="*/ 552673 h 824522"/>
                <a:gd name="connsiteX11" fmla="*/ 49997 w 725499"/>
                <a:gd name="connsiteY11" fmla="*/ 495008 h 824522"/>
                <a:gd name="connsiteX12" fmla="*/ 25283 w 725499"/>
                <a:gd name="connsiteY12" fmla="*/ 462057 h 824522"/>
                <a:gd name="connsiteX13" fmla="*/ 17045 w 725499"/>
                <a:gd name="connsiteY13" fmla="*/ 437343 h 824522"/>
                <a:gd name="connsiteX14" fmla="*/ 570 w 725499"/>
                <a:gd name="connsiteY14" fmla="*/ 412630 h 824522"/>
                <a:gd name="connsiteX15" fmla="*/ 8807 w 725499"/>
                <a:gd name="connsiteY15" fmla="*/ 223160 h 824522"/>
                <a:gd name="connsiteX16" fmla="*/ 49997 w 725499"/>
                <a:gd name="connsiteY16" fmla="*/ 149019 h 824522"/>
                <a:gd name="connsiteX17" fmla="*/ 66472 w 725499"/>
                <a:gd name="connsiteY17" fmla="*/ 124306 h 824522"/>
                <a:gd name="connsiteX18" fmla="*/ 115899 w 725499"/>
                <a:gd name="connsiteY18" fmla="*/ 83116 h 824522"/>
                <a:gd name="connsiteX19" fmla="*/ 140613 w 725499"/>
                <a:gd name="connsiteY19" fmla="*/ 66641 h 824522"/>
                <a:gd name="connsiteX20" fmla="*/ 190040 w 725499"/>
                <a:gd name="connsiteY20" fmla="*/ 25451 h 824522"/>
                <a:gd name="connsiteX21" fmla="*/ 222991 w 725499"/>
                <a:gd name="connsiteY21" fmla="*/ 17214 h 824522"/>
                <a:gd name="connsiteX22" fmla="*/ 255943 w 725499"/>
                <a:gd name="connsiteY22" fmla="*/ 738 h 824522"/>
                <a:gd name="connsiteX23" fmla="*/ 511316 w 725499"/>
                <a:gd name="connsiteY23" fmla="*/ 8976 h 824522"/>
                <a:gd name="connsiteX24" fmla="*/ 560743 w 725499"/>
                <a:gd name="connsiteY24" fmla="*/ 25451 h 824522"/>
                <a:gd name="connsiteX25" fmla="*/ 618407 w 725499"/>
                <a:gd name="connsiteY25" fmla="*/ 50165 h 824522"/>
                <a:gd name="connsiteX26" fmla="*/ 667835 w 725499"/>
                <a:gd name="connsiteY26" fmla="*/ 132543 h 824522"/>
                <a:gd name="connsiteX27" fmla="*/ 684310 w 725499"/>
                <a:gd name="connsiteY27" fmla="*/ 190208 h 824522"/>
                <a:gd name="connsiteX28" fmla="*/ 700786 w 725499"/>
                <a:gd name="connsiteY28" fmla="*/ 223160 h 824522"/>
                <a:gd name="connsiteX29" fmla="*/ 717262 w 725499"/>
                <a:gd name="connsiteY29" fmla="*/ 313776 h 824522"/>
                <a:gd name="connsiteX30" fmla="*/ 725499 w 725499"/>
                <a:gd name="connsiteY30" fmla="*/ 338489 h 824522"/>
                <a:gd name="connsiteX31" fmla="*/ 709024 w 725499"/>
                <a:gd name="connsiteY31" fmla="*/ 552673 h 824522"/>
                <a:gd name="connsiteX32" fmla="*/ 692548 w 725499"/>
                <a:gd name="connsiteY32" fmla="*/ 602100 h 824522"/>
                <a:gd name="connsiteX33" fmla="*/ 659597 w 725499"/>
                <a:gd name="connsiteY33" fmla="*/ 651527 h 824522"/>
                <a:gd name="connsiteX34" fmla="*/ 585456 w 725499"/>
                <a:gd name="connsiteY34" fmla="*/ 700954 h 824522"/>
                <a:gd name="connsiteX35" fmla="*/ 560743 w 725499"/>
                <a:gd name="connsiteY35" fmla="*/ 717430 h 824522"/>
                <a:gd name="connsiteX36" fmla="*/ 536029 w 725499"/>
                <a:gd name="connsiteY36" fmla="*/ 742143 h 824522"/>
                <a:gd name="connsiteX37" fmla="*/ 511316 w 725499"/>
                <a:gd name="connsiteY37" fmla="*/ 750381 h 824522"/>
                <a:gd name="connsiteX38" fmla="*/ 494840 w 725499"/>
                <a:gd name="connsiteY38" fmla="*/ 775095 h 824522"/>
                <a:gd name="connsiteX39" fmla="*/ 470126 w 725499"/>
                <a:gd name="connsiteY39" fmla="*/ 783333 h 824522"/>
                <a:gd name="connsiteX40" fmla="*/ 453651 w 725499"/>
                <a:gd name="connsiteY40" fmla="*/ 791570 h 824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725499" h="824522">
                  <a:moveTo>
                    <a:pt x="503078" y="824522"/>
                  </a:moveTo>
                  <a:cubicBezTo>
                    <a:pt x="489348" y="816284"/>
                    <a:pt x="476210" y="806969"/>
                    <a:pt x="461889" y="799808"/>
                  </a:cubicBezTo>
                  <a:cubicBezTo>
                    <a:pt x="454122" y="795925"/>
                    <a:pt x="444942" y="795453"/>
                    <a:pt x="437175" y="791570"/>
                  </a:cubicBezTo>
                  <a:cubicBezTo>
                    <a:pt x="354429" y="750198"/>
                    <a:pt x="480627" y="801956"/>
                    <a:pt x="379510" y="758619"/>
                  </a:cubicBezTo>
                  <a:cubicBezTo>
                    <a:pt x="329611" y="737233"/>
                    <a:pt x="381860" y="768032"/>
                    <a:pt x="313607" y="733906"/>
                  </a:cubicBezTo>
                  <a:cubicBezTo>
                    <a:pt x="299286" y="726746"/>
                    <a:pt x="285227" y="718799"/>
                    <a:pt x="272418" y="709192"/>
                  </a:cubicBezTo>
                  <a:cubicBezTo>
                    <a:pt x="235976" y="681859"/>
                    <a:pt x="261417" y="687216"/>
                    <a:pt x="222991" y="668003"/>
                  </a:cubicBezTo>
                  <a:cubicBezTo>
                    <a:pt x="215224" y="664120"/>
                    <a:pt x="206516" y="662511"/>
                    <a:pt x="198278" y="659765"/>
                  </a:cubicBezTo>
                  <a:cubicBezTo>
                    <a:pt x="190040" y="651527"/>
                    <a:pt x="181022" y="644001"/>
                    <a:pt x="173564" y="635051"/>
                  </a:cubicBezTo>
                  <a:cubicBezTo>
                    <a:pt x="167226" y="627445"/>
                    <a:pt x="163712" y="617697"/>
                    <a:pt x="157089" y="610338"/>
                  </a:cubicBezTo>
                  <a:cubicBezTo>
                    <a:pt x="138904" y="590133"/>
                    <a:pt x="115734" y="574420"/>
                    <a:pt x="99424" y="552673"/>
                  </a:cubicBezTo>
                  <a:cubicBezTo>
                    <a:pt x="27152" y="456314"/>
                    <a:pt x="118841" y="575326"/>
                    <a:pt x="49997" y="495008"/>
                  </a:cubicBezTo>
                  <a:cubicBezTo>
                    <a:pt x="41062" y="484584"/>
                    <a:pt x="33521" y="473041"/>
                    <a:pt x="25283" y="462057"/>
                  </a:cubicBezTo>
                  <a:cubicBezTo>
                    <a:pt x="22537" y="453819"/>
                    <a:pt x="20928" y="445110"/>
                    <a:pt x="17045" y="437343"/>
                  </a:cubicBezTo>
                  <a:cubicBezTo>
                    <a:pt x="12617" y="428488"/>
                    <a:pt x="951" y="422523"/>
                    <a:pt x="570" y="412630"/>
                  </a:cubicBezTo>
                  <a:cubicBezTo>
                    <a:pt x="-1860" y="349460"/>
                    <a:pt x="3959" y="286190"/>
                    <a:pt x="8807" y="223160"/>
                  </a:cubicBezTo>
                  <a:cubicBezTo>
                    <a:pt x="10698" y="198573"/>
                    <a:pt x="40980" y="162545"/>
                    <a:pt x="49997" y="149019"/>
                  </a:cubicBezTo>
                  <a:cubicBezTo>
                    <a:pt x="55489" y="140781"/>
                    <a:pt x="58234" y="129798"/>
                    <a:pt x="66472" y="124306"/>
                  </a:cubicBezTo>
                  <a:cubicBezTo>
                    <a:pt x="127839" y="83395"/>
                    <a:pt x="52462" y="135980"/>
                    <a:pt x="115899" y="83116"/>
                  </a:cubicBezTo>
                  <a:cubicBezTo>
                    <a:pt x="123505" y="76778"/>
                    <a:pt x="133007" y="72979"/>
                    <a:pt x="140613" y="66641"/>
                  </a:cubicBezTo>
                  <a:cubicBezTo>
                    <a:pt x="161573" y="49175"/>
                    <a:pt x="164772" y="36280"/>
                    <a:pt x="190040" y="25451"/>
                  </a:cubicBezTo>
                  <a:cubicBezTo>
                    <a:pt x="200446" y="20991"/>
                    <a:pt x="212007" y="19960"/>
                    <a:pt x="222991" y="17214"/>
                  </a:cubicBezTo>
                  <a:cubicBezTo>
                    <a:pt x="233975" y="11722"/>
                    <a:pt x="243668" y="1089"/>
                    <a:pt x="255943" y="738"/>
                  </a:cubicBezTo>
                  <a:cubicBezTo>
                    <a:pt x="341077" y="-1694"/>
                    <a:pt x="426426" y="2093"/>
                    <a:pt x="511316" y="8976"/>
                  </a:cubicBezTo>
                  <a:cubicBezTo>
                    <a:pt x="528626" y="10379"/>
                    <a:pt x="544267" y="19959"/>
                    <a:pt x="560743" y="25451"/>
                  </a:cubicBezTo>
                  <a:cubicBezTo>
                    <a:pt x="597102" y="37571"/>
                    <a:pt x="577695" y="29808"/>
                    <a:pt x="618407" y="50165"/>
                  </a:cubicBezTo>
                  <a:cubicBezTo>
                    <a:pt x="658171" y="109810"/>
                    <a:pt x="642503" y="81881"/>
                    <a:pt x="667835" y="132543"/>
                  </a:cubicBezTo>
                  <a:cubicBezTo>
                    <a:pt x="672017" y="149271"/>
                    <a:pt x="677217" y="173658"/>
                    <a:pt x="684310" y="190208"/>
                  </a:cubicBezTo>
                  <a:cubicBezTo>
                    <a:pt x="689148" y="201496"/>
                    <a:pt x="696474" y="211661"/>
                    <a:pt x="700786" y="223160"/>
                  </a:cubicBezTo>
                  <a:cubicBezTo>
                    <a:pt x="711252" y="251070"/>
                    <a:pt x="711678" y="285854"/>
                    <a:pt x="717262" y="313776"/>
                  </a:cubicBezTo>
                  <a:cubicBezTo>
                    <a:pt x="718965" y="322291"/>
                    <a:pt x="722753" y="330251"/>
                    <a:pt x="725499" y="338489"/>
                  </a:cubicBezTo>
                  <a:cubicBezTo>
                    <a:pt x="723537" y="377733"/>
                    <a:pt x="724143" y="492200"/>
                    <a:pt x="709024" y="552673"/>
                  </a:cubicBezTo>
                  <a:cubicBezTo>
                    <a:pt x="704812" y="569521"/>
                    <a:pt x="702181" y="587650"/>
                    <a:pt x="692548" y="602100"/>
                  </a:cubicBezTo>
                  <a:cubicBezTo>
                    <a:pt x="681564" y="618576"/>
                    <a:pt x="676073" y="640543"/>
                    <a:pt x="659597" y="651527"/>
                  </a:cubicBezTo>
                  <a:lnTo>
                    <a:pt x="585456" y="700954"/>
                  </a:lnTo>
                  <a:cubicBezTo>
                    <a:pt x="577218" y="706446"/>
                    <a:pt x="567744" y="710429"/>
                    <a:pt x="560743" y="717430"/>
                  </a:cubicBezTo>
                  <a:cubicBezTo>
                    <a:pt x="552505" y="725668"/>
                    <a:pt x="545722" y="735681"/>
                    <a:pt x="536029" y="742143"/>
                  </a:cubicBezTo>
                  <a:cubicBezTo>
                    <a:pt x="528804" y="746960"/>
                    <a:pt x="519554" y="747635"/>
                    <a:pt x="511316" y="750381"/>
                  </a:cubicBezTo>
                  <a:cubicBezTo>
                    <a:pt x="505824" y="758619"/>
                    <a:pt x="502571" y="768910"/>
                    <a:pt x="494840" y="775095"/>
                  </a:cubicBezTo>
                  <a:cubicBezTo>
                    <a:pt x="488059" y="780520"/>
                    <a:pt x="478189" y="780108"/>
                    <a:pt x="470126" y="783333"/>
                  </a:cubicBezTo>
                  <a:cubicBezTo>
                    <a:pt x="464425" y="785613"/>
                    <a:pt x="459143" y="788824"/>
                    <a:pt x="453651" y="791570"/>
                  </a:cubicBez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0" name="Object 9"/>
            <p:cNvGraphicFramePr>
              <a:graphicFrameLocks noChangeAspect="1"/>
            </p:cNvGraphicFramePr>
            <p:nvPr>
              <p:extLst>
                <p:ext uri="{D42A27DB-BD31-4B8C-83A1-F6EECF244321}">
                  <p14:modId xmlns:p14="http://schemas.microsoft.com/office/powerpoint/2010/main" val="171220975"/>
                </p:ext>
              </p:extLst>
            </p:nvPr>
          </p:nvGraphicFramePr>
          <p:xfrm>
            <a:off x="1143000" y="1828800"/>
            <a:ext cx="3094038" cy="3568173"/>
          </p:xfrm>
          <a:graphic>
            <a:graphicData uri="http://schemas.openxmlformats.org/presentationml/2006/ole">
              <mc:AlternateContent xmlns:mc="http://schemas.openxmlformats.org/markup-compatibility/2006">
                <mc:Choice xmlns:v="urn:schemas-microsoft-com:vml" Requires="v">
                  <p:oleObj spid="_x0000_s91162" name="Visio" r:id="rId3" imgW="1616746" imgH="1863270" progId="Visio.Drawing.11">
                    <p:embed/>
                  </p:oleObj>
                </mc:Choice>
                <mc:Fallback>
                  <p:oleObj name="Visio" r:id="rId3" imgW="1616746" imgH="1863270" progId="Visio.Drawing.11">
                    <p:embed/>
                    <p:pic>
                      <p:nvPicPr>
                        <p:cNvPr id="0" name=""/>
                        <p:cNvPicPr/>
                        <p:nvPr/>
                      </p:nvPicPr>
                      <p:blipFill>
                        <a:blip r:embed="rId4"/>
                        <a:stretch>
                          <a:fillRect/>
                        </a:stretch>
                      </p:blipFill>
                      <p:spPr>
                        <a:xfrm>
                          <a:off x="1143000" y="1828800"/>
                          <a:ext cx="3094038" cy="3568173"/>
                        </a:xfrm>
                        <a:prstGeom prst="rect">
                          <a:avLst/>
                        </a:prstGeom>
                      </p:spPr>
                    </p:pic>
                  </p:oleObj>
                </mc:Fallback>
              </mc:AlternateContent>
            </a:graphicData>
          </a:graphic>
        </p:graphicFrame>
        <p:sp>
          <p:nvSpPr>
            <p:cNvPr id="11" name="Freeform 10"/>
            <p:cNvSpPr/>
            <p:nvPr/>
          </p:nvSpPr>
          <p:spPr>
            <a:xfrm>
              <a:off x="1138521" y="2265405"/>
              <a:ext cx="434906" cy="1902962"/>
            </a:xfrm>
            <a:custGeom>
              <a:avLst/>
              <a:gdLst>
                <a:gd name="connsiteX0" fmla="*/ 434906 w 434906"/>
                <a:gd name="connsiteY0" fmla="*/ 0 h 1902962"/>
                <a:gd name="connsiteX1" fmla="*/ 352528 w 434906"/>
                <a:gd name="connsiteY1" fmla="*/ 82379 h 1902962"/>
                <a:gd name="connsiteX2" fmla="*/ 327814 w 434906"/>
                <a:gd name="connsiteY2" fmla="*/ 107092 h 1902962"/>
                <a:gd name="connsiteX3" fmla="*/ 294863 w 434906"/>
                <a:gd name="connsiteY3" fmla="*/ 131806 h 1902962"/>
                <a:gd name="connsiteX4" fmla="*/ 220722 w 434906"/>
                <a:gd name="connsiteY4" fmla="*/ 230660 h 1902962"/>
                <a:gd name="connsiteX5" fmla="*/ 196009 w 434906"/>
                <a:gd name="connsiteY5" fmla="*/ 271849 h 1902962"/>
                <a:gd name="connsiteX6" fmla="*/ 179533 w 434906"/>
                <a:gd name="connsiteY6" fmla="*/ 296563 h 1902962"/>
                <a:gd name="connsiteX7" fmla="*/ 154820 w 434906"/>
                <a:gd name="connsiteY7" fmla="*/ 329514 h 1902962"/>
                <a:gd name="connsiteX8" fmla="*/ 121868 w 434906"/>
                <a:gd name="connsiteY8" fmla="*/ 395417 h 1902962"/>
                <a:gd name="connsiteX9" fmla="*/ 105393 w 434906"/>
                <a:gd name="connsiteY9" fmla="*/ 420130 h 1902962"/>
                <a:gd name="connsiteX10" fmla="*/ 64203 w 434906"/>
                <a:gd name="connsiteY10" fmla="*/ 502509 h 1902962"/>
                <a:gd name="connsiteX11" fmla="*/ 47728 w 434906"/>
                <a:gd name="connsiteY11" fmla="*/ 584887 h 1902962"/>
                <a:gd name="connsiteX12" fmla="*/ 31252 w 434906"/>
                <a:gd name="connsiteY12" fmla="*/ 634314 h 1902962"/>
                <a:gd name="connsiteX13" fmla="*/ 14776 w 434906"/>
                <a:gd name="connsiteY13" fmla="*/ 724930 h 1902962"/>
                <a:gd name="connsiteX14" fmla="*/ 14776 w 434906"/>
                <a:gd name="connsiteY14" fmla="*/ 1359244 h 1902962"/>
                <a:gd name="connsiteX15" fmla="*/ 23014 w 434906"/>
                <a:gd name="connsiteY15" fmla="*/ 1540476 h 1902962"/>
                <a:gd name="connsiteX16" fmla="*/ 31252 w 434906"/>
                <a:gd name="connsiteY16" fmla="*/ 1614617 h 1902962"/>
                <a:gd name="connsiteX17" fmla="*/ 47728 w 434906"/>
                <a:gd name="connsiteY17" fmla="*/ 1705233 h 1902962"/>
                <a:gd name="connsiteX18" fmla="*/ 64203 w 434906"/>
                <a:gd name="connsiteY18" fmla="*/ 1754660 h 1902962"/>
                <a:gd name="connsiteX19" fmla="*/ 72441 w 434906"/>
                <a:gd name="connsiteY19" fmla="*/ 1779373 h 1902962"/>
                <a:gd name="connsiteX20" fmla="*/ 88917 w 434906"/>
                <a:gd name="connsiteY20" fmla="*/ 1804087 h 1902962"/>
                <a:gd name="connsiteX21" fmla="*/ 97155 w 434906"/>
                <a:gd name="connsiteY21" fmla="*/ 1828800 h 1902962"/>
                <a:gd name="connsiteX22" fmla="*/ 113630 w 434906"/>
                <a:gd name="connsiteY22" fmla="*/ 1853514 h 1902962"/>
                <a:gd name="connsiteX23" fmla="*/ 138344 w 434906"/>
                <a:gd name="connsiteY23" fmla="*/ 1902941 h 1902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34906" h="1902962">
                  <a:moveTo>
                    <a:pt x="434906" y="0"/>
                  </a:moveTo>
                  <a:cubicBezTo>
                    <a:pt x="327187" y="92330"/>
                    <a:pt x="413922" y="10752"/>
                    <a:pt x="352528" y="82379"/>
                  </a:cubicBezTo>
                  <a:cubicBezTo>
                    <a:pt x="344946" y="91224"/>
                    <a:pt x="336659" y="99510"/>
                    <a:pt x="327814" y="107092"/>
                  </a:cubicBezTo>
                  <a:cubicBezTo>
                    <a:pt x="317390" y="116027"/>
                    <a:pt x="304141" y="121685"/>
                    <a:pt x="294863" y="131806"/>
                  </a:cubicBezTo>
                  <a:cubicBezTo>
                    <a:pt x="276533" y="151803"/>
                    <a:pt x="240204" y="199489"/>
                    <a:pt x="220722" y="230660"/>
                  </a:cubicBezTo>
                  <a:cubicBezTo>
                    <a:pt x="212236" y="244238"/>
                    <a:pt x="204495" y="258271"/>
                    <a:pt x="196009" y="271849"/>
                  </a:cubicBezTo>
                  <a:cubicBezTo>
                    <a:pt x="190762" y="280245"/>
                    <a:pt x="185288" y="288506"/>
                    <a:pt x="179533" y="296563"/>
                  </a:cubicBezTo>
                  <a:cubicBezTo>
                    <a:pt x="171553" y="307735"/>
                    <a:pt x="161738" y="317655"/>
                    <a:pt x="154820" y="329514"/>
                  </a:cubicBezTo>
                  <a:cubicBezTo>
                    <a:pt x="142445" y="350729"/>
                    <a:pt x="135492" y="374981"/>
                    <a:pt x="121868" y="395417"/>
                  </a:cubicBezTo>
                  <a:cubicBezTo>
                    <a:pt x="116376" y="403655"/>
                    <a:pt x="109821" y="411275"/>
                    <a:pt x="105393" y="420130"/>
                  </a:cubicBezTo>
                  <a:cubicBezTo>
                    <a:pt x="57705" y="515506"/>
                    <a:pt x="101310" y="446849"/>
                    <a:pt x="64203" y="502509"/>
                  </a:cubicBezTo>
                  <a:cubicBezTo>
                    <a:pt x="58711" y="529968"/>
                    <a:pt x="56584" y="558321"/>
                    <a:pt x="47728" y="584887"/>
                  </a:cubicBezTo>
                  <a:cubicBezTo>
                    <a:pt x="42236" y="601363"/>
                    <a:pt x="34107" y="617183"/>
                    <a:pt x="31252" y="634314"/>
                  </a:cubicBezTo>
                  <a:cubicBezTo>
                    <a:pt x="20712" y="697552"/>
                    <a:pt x="26290" y="667362"/>
                    <a:pt x="14776" y="724930"/>
                  </a:cubicBezTo>
                  <a:cubicBezTo>
                    <a:pt x="-11235" y="985039"/>
                    <a:pt x="2555" y="815425"/>
                    <a:pt x="14776" y="1359244"/>
                  </a:cubicBezTo>
                  <a:cubicBezTo>
                    <a:pt x="16135" y="1419702"/>
                    <a:pt x="19121" y="1480128"/>
                    <a:pt x="23014" y="1540476"/>
                  </a:cubicBezTo>
                  <a:cubicBezTo>
                    <a:pt x="24615" y="1565290"/>
                    <a:pt x="28168" y="1589943"/>
                    <a:pt x="31252" y="1614617"/>
                  </a:cubicBezTo>
                  <a:cubicBezTo>
                    <a:pt x="35811" y="1651087"/>
                    <a:pt x="37860" y="1672338"/>
                    <a:pt x="47728" y="1705233"/>
                  </a:cubicBezTo>
                  <a:cubicBezTo>
                    <a:pt x="52718" y="1721867"/>
                    <a:pt x="58711" y="1738184"/>
                    <a:pt x="64203" y="1754660"/>
                  </a:cubicBezTo>
                  <a:cubicBezTo>
                    <a:pt x="66949" y="1762898"/>
                    <a:pt x="67624" y="1772148"/>
                    <a:pt x="72441" y="1779373"/>
                  </a:cubicBezTo>
                  <a:cubicBezTo>
                    <a:pt x="77933" y="1787611"/>
                    <a:pt x="84489" y="1795231"/>
                    <a:pt x="88917" y="1804087"/>
                  </a:cubicBezTo>
                  <a:cubicBezTo>
                    <a:pt x="92800" y="1811854"/>
                    <a:pt x="93272" y="1821033"/>
                    <a:pt x="97155" y="1828800"/>
                  </a:cubicBezTo>
                  <a:cubicBezTo>
                    <a:pt x="101583" y="1837655"/>
                    <a:pt x="109609" y="1844467"/>
                    <a:pt x="113630" y="1853514"/>
                  </a:cubicBezTo>
                  <a:cubicBezTo>
                    <a:pt x="136755" y="1905546"/>
                    <a:pt x="111825" y="1902941"/>
                    <a:pt x="138344" y="1902941"/>
                  </a:cubicBezTo>
                </a:path>
              </a:pathLst>
            </a:custGeom>
            <a:noFill/>
            <a:ln>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11"/>
            <p:cNvSpPr/>
            <p:nvPr/>
          </p:nvSpPr>
          <p:spPr>
            <a:xfrm>
              <a:off x="2347784" y="3023286"/>
              <a:ext cx="362465" cy="469557"/>
            </a:xfrm>
            <a:custGeom>
              <a:avLst/>
              <a:gdLst>
                <a:gd name="connsiteX0" fmla="*/ 362465 w 362465"/>
                <a:gd name="connsiteY0" fmla="*/ 0 h 469557"/>
                <a:gd name="connsiteX1" fmla="*/ 288324 w 362465"/>
                <a:gd name="connsiteY1" fmla="*/ 49428 h 469557"/>
                <a:gd name="connsiteX2" fmla="*/ 263611 w 362465"/>
                <a:gd name="connsiteY2" fmla="*/ 65903 h 469557"/>
                <a:gd name="connsiteX3" fmla="*/ 238897 w 362465"/>
                <a:gd name="connsiteY3" fmla="*/ 90617 h 469557"/>
                <a:gd name="connsiteX4" fmla="*/ 214184 w 362465"/>
                <a:gd name="connsiteY4" fmla="*/ 107092 h 469557"/>
                <a:gd name="connsiteX5" fmla="*/ 172994 w 362465"/>
                <a:gd name="connsiteY5" fmla="*/ 156519 h 469557"/>
                <a:gd name="connsiteX6" fmla="*/ 148281 w 362465"/>
                <a:gd name="connsiteY6" fmla="*/ 181233 h 469557"/>
                <a:gd name="connsiteX7" fmla="*/ 115330 w 362465"/>
                <a:gd name="connsiteY7" fmla="*/ 222422 h 469557"/>
                <a:gd name="connsiteX8" fmla="*/ 107092 w 362465"/>
                <a:gd name="connsiteY8" fmla="*/ 247136 h 469557"/>
                <a:gd name="connsiteX9" fmla="*/ 82378 w 362465"/>
                <a:gd name="connsiteY9" fmla="*/ 271849 h 469557"/>
                <a:gd name="connsiteX10" fmla="*/ 74140 w 362465"/>
                <a:gd name="connsiteY10" fmla="*/ 296563 h 469557"/>
                <a:gd name="connsiteX11" fmla="*/ 57665 w 362465"/>
                <a:gd name="connsiteY11" fmla="*/ 321276 h 469557"/>
                <a:gd name="connsiteX12" fmla="*/ 41189 w 362465"/>
                <a:gd name="connsiteY12" fmla="*/ 370703 h 469557"/>
                <a:gd name="connsiteX13" fmla="*/ 24713 w 362465"/>
                <a:gd name="connsiteY13" fmla="*/ 395417 h 469557"/>
                <a:gd name="connsiteX14" fmla="*/ 8238 w 362465"/>
                <a:gd name="connsiteY14" fmla="*/ 444844 h 469557"/>
                <a:gd name="connsiteX15" fmla="*/ 0 w 362465"/>
                <a:gd name="connsiteY15" fmla="*/ 469557 h 469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62465" h="469557">
                  <a:moveTo>
                    <a:pt x="362465" y="0"/>
                  </a:moveTo>
                  <a:cubicBezTo>
                    <a:pt x="292819" y="41788"/>
                    <a:pt x="348390" y="6524"/>
                    <a:pt x="288324" y="49428"/>
                  </a:cubicBezTo>
                  <a:cubicBezTo>
                    <a:pt x="280268" y="55183"/>
                    <a:pt x="271217" y="59565"/>
                    <a:pt x="263611" y="65903"/>
                  </a:cubicBezTo>
                  <a:cubicBezTo>
                    <a:pt x="254661" y="73361"/>
                    <a:pt x="247847" y="83159"/>
                    <a:pt x="238897" y="90617"/>
                  </a:cubicBezTo>
                  <a:cubicBezTo>
                    <a:pt x="231291" y="96955"/>
                    <a:pt x="221790" y="100754"/>
                    <a:pt x="214184" y="107092"/>
                  </a:cubicBezTo>
                  <a:cubicBezTo>
                    <a:pt x="174806" y="139907"/>
                    <a:pt x="202445" y="121177"/>
                    <a:pt x="172994" y="156519"/>
                  </a:cubicBezTo>
                  <a:cubicBezTo>
                    <a:pt x="165536" y="165469"/>
                    <a:pt x="156519" y="172995"/>
                    <a:pt x="148281" y="181233"/>
                  </a:cubicBezTo>
                  <a:cubicBezTo>
                    <a:pt x="127574" y="243352"/>
                    <a:pt x="157915" y="169189"/>
                    <a:pt x="115330" y="222422"/>
                  </a:cubicBezTo>
                  <a:cubicBezTo>
                    <a:pt x="109905" y="229203"/>
                    <a:pt x="111909" y="239911"/>
                    <a:pt x="107092" y="247136"/>
                  </a:cubicBezTo>
                  <a:cubicBezTo>
                    <a:pt x="100630" y="256829"/>
                    <a:pt x="90616" y="263611"/>
                    <a:pt x="82378" y="271849"/>
                  </a:cubicBezTo>
                  <a:cubicBezTo>
                    <a:pt x="79632" y="280087"/>
                    <a:pt x="78023" y="288796"/>
                    <a:pt x="74140" y="296563"/>
                  </a:cubicBezTo>
                  <a:cubicBezTo>
                    <a:pt x="69712" y="305418"/>
                    <a:pt x="61686" y="312229"/>
                    <a:pt x="57665" y="321276"/>
                  </a:cubicBezTo>
                  <a:cubicBezTo>
                    <a:pt x="50612" y="337146"/>
                    <a:pt x="50822" y="356253"/>
                    <a:pt x="41189" y="370703"/>
                  </a:cubicBezTo>
                  <a:cubicBezTo>
                    <a:pt x="35697" y="378941"/>
                    <a:pt x="28734" y="386369"/>
                    <a:pt x="24713" y="395417"/>
                  </a:cubicBezTo>
                  <a:cubicBezTo>
                    <a:pt x="17660" y="411287"/>
                    <a:pt x="13730" y="428368"/>
                    <a:pt x="8238" y="444844"/>
                  </a:cubicBezTo>
                  <a:lnTo>
                    <a:pt x="0" y="469557"/>
                  </a:lnTo>
                </a:path>
              </a:pathLst>
            </a:custGeom>
            <a:noFill/>
            <a:ln>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mc:AlternateContent xmlns:mc="http://schemas.openxmlformats.org/markup-compatibility/2006" xmlns:a14="http://schemas.microsoft.com/office/drawing/2010/main">
        <mc:Choice Requires="a14">
          <p:sp>
            <p:nvSpPr>
              <p:cNvPr id="13" name="TextBox 12"/>
              <p:cNvSpPr txBox="1"/>
              <p:nvPr/>
            </p:nvSpPr>
            <p:spPr>
              <a:xfrm>
                <a:off x="1066800" y="5495272"/>
                <a:ext cx="2063970" cy="448328"/>
              </a:xfrm>
              <a:prstGeom prst="rect">
                <a:avLst/>
              </a:prstGeom>
              <a:noFill/>
            </p:spPr>
            <p:txBody>
              <a:bodyPr wrap="square" rtlCol="0">
                <a:spAutoFit/>
              </a:bodyPr>
              <a:lstStyle/>
              <a:p>
                <a14:m>
                  <m:oMath xmlns:m="http://schemas.openxmlformats.org/officeDocument/2006/math">
                    <m:acc>
                      <m:accPr>
                        <m:chr m:val="̅"/>
                        <m:ctrlPr>
                          <a:rPr lang="en-US" b="1" i="1" smtClean="0">
                            <a:solidFill>
                              <a:schemeClr val="tx1"/>
                            </a:solidFill>
                            <a:latin typeface="Cambria Math"/>
                          </a:rPr>
                        </m:ctrlPr>
                      </m:accPr>
                      <m:e>
                        <m:sSup>
                          <m:sSupPr>
                            <m:ctrlPr>
                              <a:rPr lang="en-US" b="1" i="1" smtClean="0">
                                <a:solidFill>
                                  <a:schemeClr val="tx1"/>
                                </a:solidFill>
                                <a:latin typeface="Cambria Math"/>
                              </a:rPr>
                            </m:ctrlPr>
                          </m:sSupPr>
                          <m:e>
                            <m:sSub>
                              <m:sSubPr>
                                <m:ctrlPr>
                                  <a:rPr lang="en-US" b="1" i="1" smtClean="0">
                                    <a:solidFill>
                                      <a:schemeClr val="tx1"/>
                                    </a:solidFill>
                                    <a:latin typeface="Cambria Math"/>
                                  </a:rPr>
                                </m:ctrlPr>
                              </m:sSubPr>
                              <m:e>
                                <m:r>
                                  <a:rPr lang="en-US" b="1" i="0" smtClean="0">
                                    <a:solidFill>
                                      <a:schemeClr val="tx1"/>
                                    </a:solidFill>
                                    <a:latin typeface="Cambria Math"/>
                                  </a:rPr>
                                  <m:t>𝐕</m:t>
                                </m:r>
                              </m:e>
                              <m:sub>
                                <m:r>
                                  <a:rPr lang="en-US" b="1" i="0" smtClean="0">
                                    <a:solidFill>
                                      <a:schemeClr val="tx1"/>
                                    </a:solidFill>
                                    <a:latin typeface="Cambria Math"/>
                                  </a:rPr>
                                  <m:t>𝐧</m:t>
                                </m:r>
                                <m:r>
                                  <a:rPr lang="en-US" b="1" i="0" smtClean="0">
                                    <a:solidFill>
                                      <a:schemeClr val="tx1"/>
                                    </a:solidFill>
                                    <a:latin typeface="Cambria Math"/>
                                  </a:rPr>
                                  <m:t>,</m:t>
                                </m:r>
                                <m:r>
                                  <a:rPr lang="en-US" b="1" i="0" smtClean="0">
                                    <a:solidFill>
                                      <a:schemeClr val="tx1"/>
                                    </a:solidFill>
                                    <a:latin typeface="Cambria Math"/>
                                  </a:rPr>
                                  <m:t>𝐑𝐬</m:t>
                                </m:r>
                              </m:sub>
                            </m:sSub>
                          </m:e>
                          <m:sup>
                            <m:r>
                              <a:rPr lang="en-US" b="1" i="0" smtClean="0">
                                <a:solidFill>
                                  <a:schemeClr val="tx1"/>
                                </a:solidFill>
                                <a:latin typeface="Cambria Math"/>
                              </a:rPr>
                              <m:t>𝟐</m:t>
                            </m:r>
                          </m:sup>
                        </m:sSup>
                      </m:e>
                    </m:acc>
                    <m:r>
                      <a:rPr lang="en-US" b="1" i="0" smtClean="0">
                        <a:solidFill>
                          <a:schemeClr val="tx1"/>
                        </a:solidFill>
                        <a:latin typeface="Cambria Math"/>
                      </a:rPr>
                      <m:t>=</m:t>
                    </m:r>
                  </m:oMath>
                </a14:m>
                <a:r>
                  <a:rPr lang="en-US" b="1" dirty="0" smtClean="0">
                    <a:solidFill>
                      <a:schemeClr val="tx1"/>
                    </a:solidFill>
                  </a:rPr>
                  <a:t> </a:t>
                </a:r>
                <a14:m>
                  <m:oMath xmlns:m="http://schemas.openxmlformats.org/officeDocument/2006/math">
                    <m:r>
                      <a:rPr lang="en-US" b="1" i="0" smtClean="0">
                        <a:solidFill>
                          <a:schemeClr val="tx1"/>
                        </a:solidFill>
                        <a:latin typeface="Cambria Math"/>
                      </a:rPr>
                      <m:t>𝟒𝐤𝐓</m:t>
                    </m:r>
                    <m:sSub>
                      <m:sSubPr>
                        <m:ctrlPr>
                          <a:rPr lang="en-US" b="1" i="1" smtClean="0">
                            <a:solidFill>
                              <a:schemeClr val="tx1"/>
                            </a:solidFill>
                            <a:latin typeface="Cambria Math"/>
                          </a:rPr>
                        </m:ctrlPr>
                      </m:sSubPr>
                      <m:e>
                        <m:r>
                          <a:rPr lang="en-US" b="1" i="0" smtClean="0">
                            <a:solidFill>
                              <a:schemeClr val="tx1"/>
                            </a:solidFill>
                            <a:latin typeface="Cambria Math"/>
                          </a:rPr>
                          <m:t>𝐑</m:t>
                        </m:r>
                      </m:e>
                      <m:sub>
                        <m:r>
                          <a:rPr lang="en-US" b="1" i="0" smtClean="0">
                            <a:solidFill>
                              <a:schemeClr val="tx1"/>
                            </a:solidFill>
                            <a:latin typeface="Cambria Math"/>
                          </a:rPr>
                          <m:t>𝐬</m:t>
                        </m:r>
                      </m:sub>
                    </m:sSub>
                    <m:r>
                      <a:rPr lang="en-US" b="1" i="0" smtClean="0">
                        <a:solidFill>
                          <a:schemeClr val="tx1"/>
                        </a:solidFill>
                        <a:latin typeface="Cambria Math"/>
                        <a:ea typeface="Cambria Math"/>
                      </a:rPr>
                      <m:t>∆</m:t>
                    </m:r>
                    <m:r>
                      <a:rPr lang="en-US" b="1" i="0" smtClean="0">
                        <a:solidFill>
                          <a:schemeClr val="tx1"/>
                        </a:solidFill>
                        <a:latin typeface="Cambria Math"/>
                        <a:ea typeface="Cambria Math"/>
                      </a:rPr>
                      <m:t>𝐟</m:t>
                    </m:r>
                  </m:oMath>
                </a14:m>
                <a:endParaRPr lang="en-US" b="1" dirty="0">
                  <a:solidFill>
                    <a:schemeClr val="tx1"/>
                  </a:solidFill>
                </a:endParaRPr>
              </a:p>
            </p:txBody>
          </p:sp>
        </mc:Choice>
        <mc:Fallback xmlns="">
          <p:sp>
            <p:nvSpPr>
              <p:cNvPr id="13" name="TextBox 12"/>
              <p:cNvSpPr txBox="1">
                <a:spLocks noRot="1" noChangeAspect="1" noMove="1" noResize="1" noEditPoints="1" noAdjustHandles="1" noChangeArrowheads="1" noChangeShapeType="1" noTextEdit="1"/>
              </p:cNvSpPr>
              <p:nvPr/>
            </p:nvSpPr>
            <p:spPr>
              <a:xfrm>
                <a:off x="1066800" y="5495272"/>
                <a:ext cx="2063970" cy="448328"/>
              </a:xfrm>
              <a:prstGeom prst="rect">
                <a:avLst/>
              </a:prstGeom>
              <a:blipFill rotWithShape="1">
                <a:blip r:embed="rId5"/>
                <a:stretch>
                  <a:fillRect/>
                </a:stretch>
              </a:blipFill>
            </p:spPr>
            <p:txBody>
              <a:bodyPr/>
              <a:lstStyle/>
              <a:p>
                <a:r>
                  <a:rPr lang="en-US">
                    <a:noFill/>
                  </a:rPr>
                  <a:t> </a:t>
                </a:r>
              </a:p>
            </p:txBody>
          </p:sp>
        </mc:Fallback>
      </mc:AlternateContent>
      <p:sp>
        <p:nvSpPr>
          <p:cNvPr id="14" name="TextBox 2"/>
          <p:cNvSpPr txBox="1">
            <a:spLocks noChangeArrowheads="1"/>
          </p:cNvSpPr>
          <p:nvPr/>
        </p:nvSpPr>
        <p:spPr bwMode="auto">
          <a:xfrm>
            <a:off x="1219200" y="1258669"/>
            <a:ext cx="74676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In typical wireless comm., we need certain level of signal to noise ratio for an acceptable bit-error-rate required by a system. We call this </a:t>
            </a:r>
            <a:r>
              <a:rPr lang="en-US" b="1" dirty="0" err="1" smtClean="0">
                <a:solidFill>
                  <a:srgbClr val="000000"/>
                </a:solidFill>
                <a:latin typeface="Franklin Gothic Medium Cond" pitchFamily="34" charset="0"/>
              </a:rPr>
              <a:t>SNR</a:t>
            </a:r>
            <a:r>
              <a:rPr lang="en-US" b="1" baseline="-25000" dirty="0" err="1" smtClean="0">
                <a:solidFill>
                  <a:srgbClr val="000000"/>
                </a:solidFill>
                <a:latin typeface="Franklin Gothic Medium Cond" pitchFamily="34" charset="0"/>
              </a:rPr>
              <a:t>min</a:t>
            </a:r>
            <a:r>
              <a:rPr lang="en-US" b="1" dirty="0" smtClean="0">
                <a:solidFill>
                  <a:srgbClr val="000000"/>
                </a:solidFill>
                <a:latin typeface="Franklin Gothic Medium Cond" pitchFamily="34" charset="0"/>
              </a:rPr>
              <a:t> ( typ. 10-20 dB).</a:t>
            </a:r>
            <a:endParaRPr lang="en-US" b="1" dirty="0">
              <a:solidFill>
                <a:srgbClr val="000000"/>
              </a:solidFill>
              <a:latin typeface="Franklin Gothic Medium Cond" pitchFamily="34" charset="0"/>
            </a:endParaRPr>
          </a:p>
        </p:txBody>
      </p:sp>
      <p:grpSp>
        <p:nvGrpSpPr>
          <p:cNvPr id="65" name="Group 64"/>
          <p:cNvGrpSpPr/>
          <p:nvPr/>
        </p:nvGrpSpPr>
        <p:grpSpPr>
          <a:xfrm>
            <a:off x="4648200" y="2909501"/>
            <a:ext cx="4191000" cy="1662499"/>
            <a:chOff x="4648200" y="2258672"/>
            <a:chExt cx="4191000" cy="1662499"/>
          </a:xfrm>
        </p:grpSpPr>
        <p:cxnSp>
          <p:nvCxnSpPr>
            <p:cNvPr id="16" name="Straight Arrow Connector 15"/>
            <p:cNvCxnSpPr/>
            <p:nvPr/>
          </p:nvCxnSpPr>
          <p:spPr>
            <a:xfrm flipH="1" flipV="1">
              <a:off x="6577914" y="3206483"/>
              <a:ext cx="508686" cy="204571"/>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V="1">
              <a:off x="5105400" y="2563472"/>
              <a:ext cx="0" cy="10668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5105400" y="3630272"/>
              <a:ext cx="15240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2" name="Freeform 21"/>
            <p:cNvSpPr/>
            <p:nvPr/>
          </p:nvSpPr>
          <p:spPr>
            <a:xfrm>
              <a:off x="5025081" y="3411054"/>
              <a:ext cx="1548714" cy="66818"/>
            </a:xfrm>
            <a:custGeom>
              <a:avLst/>
              <a:gdLst>
                <a:gd name="connsiteX0" fmla="*/ 0 w 1548714"/>
                <a:gd name="connsiteY0" fmla="*/ 9153 h 66818"/>
                <a:gd name="connsiteX1" fmla="*/ 41189 w 1548714"/>
                <a:gd name="connsiteY1" fmla="*/ 915 h 66818"/>
                <a:gd name="connsiteX2" fmla="*/ 82378 w 1548714"/>
                <a:gd name="connsiteY2" fmla="*/ 17391 h 66818"/>
                <a:gd name="connsiteX3" fmla="*/ 107092 w 1548714"/>
                <a:gd name="connsiteY3" fmla="*/ 915 h 66818"/>
                <a:gd name="connsiteX4" fmla="*/ 148281 w 1548714"/>
                <a:gd name="connsiteY4" fmla="*/ 33866 h 66818"/>
                <a:gd name="connsiteX5" fmla="*/ 172995 w 1548714"/>
                <a:gd name="connsiteY5" fmla="*/ 50342 h 66818"/>
                <a:gd name="connsiteX6" fmla="*/ 205946 w 1548714"/>
                <a:gd name="connsiteY6" fmla="*/ 33866 h 66818"/>
                <a:gd name="connsiteX7" fmla="*/ 230660 w 1548714"/>
                <a:gd name="connsiteY7" fmla="*/ 17391 h 66818"/>
                <a:gd name="connsiteX8" fmla="*/ 255373 w 1548714"/>
                <a:gd name="connsiteY8" fmla="*/ 25628 h 66818"/>
                <a:gd name="connsiteX9" fmla="*/ 280087 w 1548714"/>
                <a:gd name="connsiteY9" fmla="*/ 42104 h 66818"/>
                <a:gd name="connsiteX10" fmla="*/ 296562 w 1548714"/>
                <a:gd name="connsiteY10" fmla="*/ 17391 h 66818"/>
                <a:gd name="connsiteX11" fmla="*/ 321276 w 1548714"/>
                <a:gd name="connsiteY11" fmla="*/ 9153 h 66818"/>
                <a:gd name="connsiteX12" fmla="*/ 387178 w 1548714"/>
                <a:gd name="connsiteY12" fmla="*/ 25628 h 66818"/>
                <a:gd name="connsiteX13" fmla="*/ 420130 w 1548714"/>
                <a:gd name="connsiteY13" fmla="*/ 33866 h 66818"/>
                <a:gd name="connsiteX14" fmla="*/ 428368 w 1548714"/>
                <a:gd name="connsiteY14" fmla="*/ 9153 h 66818"/>
                <a:gd name="connsiteX15" fmla="*/ 453081 w 1548714"/>
                <a:gd name="connsiteY15" fmla="*/ 25628 h 66818"/>
                <a:gd name="connsiteX16" fmla="*/ 477795 w 1548714"/>
                <a:gd name="connsiteY16" fmla="*/ 33866 h 66818"/>
                <a:gd name="connsiteX17" fmla="*/ 502508 w 1548714"/>
                <a:gd name="connsiteY17" fmla="*/ 50342 h 66818"/>
                <a:gd name="connsiteX18" fmla="*/ 543697 w 1548714"/>
                <a:gd name="connsiteY18" fmla="*/ 66818 h 66818"/>
                <a:gd name="connsiteX19" fmla="*/ 593124 w 1548714"/>
                <a:gd name="connsiteY19" fmla="*/ 58580 h 66818"/>
                <a:gd name="connsiteX20" fmla="*/ 617838 w 1548714"/>
                <a:gd name="connsiteY20" fmla="*/ 42104 h 66818"/>
                <a:gd name="connsiteX21" fmla="*/ 675503 w 1548714"/>
                <a:gd name="connsiteY21" fmla="*/ 17391 h 66818"/>
                <a:gd name="connsiteX22" fmla="*/ 708454 w 1548714"/>
                <a:gd name="connsiteY22" fmla="*/ 25628 h 66818"/>
                <a:gd name="connsiteX23" fmla="*/ 733168 w 1548714"/>
                <a:gd name="connsiteY23" fmla="*/ 33866 h 66818"/>
                <a:gd name="connsiteX24" fmla="*/ 757881 w 1548714"/>
                <a:gd name="connsiteY24" fmla="*/ 25628 h 66818"/>
                <a:gd name="connsiteX25" fmla="*/ 782595 w 1548714"/>
                <a:gd name="connsiteY25" fmla="*/ 33866 h 66818"/>
                <a:gd name="connsiteX26" fmla="*/ 807308 w 1548714"/>
                <a:gd name="connsiteY26" fmla="*/ 25628 h 66818"/>
                <a:gd name="connsiteX27" fmla="*/ 848497 w 1548714"/>
                <a:gd name="connsiteY27" fmla="*/ 17391 h 66818"/>
                <a:gd name="connsiteX28" fmla="*/ 889687 w 1548714"/>
                <a:gd name="connsiteY28" fmla="*/ 25628 h 66818"/>
                <a:gd name="connsiteX29" fmla="*/ 914400 w 1548714"/>
                <a:gd name="connsiteY29" fmla="*/ 42104 h 66818"/>
                <a:gd name="connsiteX30" fmla="*/ 980303 w 1548714"/>
                <a:gd name="connsiteY30" fmla="*/ 50342 h 66818"/>
                <a:gd name="connsiteX31" fmla="*/ 1005016 w 1548714"/>
                <a:gd name="connsiteY31" fmla="*/ 33866 h 66818"/>
                <a:gd name="connsiteX32" fmla="*/ 1054443 w 1548714"/>
                <a:gd name="connsiteY32" fmla="*/ 50342 h 66818"/>
                <a:gd name="connsiteX33" fmla="*/ 1103870 w 1548714"/>
                <a:gd name="connsiteY33" fmla="*/ 25628 h 66818"/>
                <a:gd name="connsiteX34" fmla="*/ 1145060 w 1548714"/>
                <a:gd name="connsiteY34" fmla="*/ 33866 h 66818"/>
                <a:gd name="connsiteX35" fmla="*/ 1169773 w 1548714"/>
                <a:gd name="connsiteY35" fmla="*/ 50342 h 66818"/>
                <a:gd name="connsiteX36" fmla="*/ 1268627 w 1548714"/>
                <a:gd name="connsiteY36" fmla="*/ 25628 h 66818"/>
                <a:gd name="connsiteX37" fmla="*/ 1351005 w 1548714"/>
                <a:gd name="connsiteY37" fmla="*/ 17391 h 66818"/>
                <a:gd name="connsiteX38" fmla="*/ 1433384 w 1548714"/>
                <a:gd name="connsiteY38" fmla="*/ 42104 h 66818"/>
                <a:gd name="connsiteX39" fmla="*/ 1482811 w 1548714"/>
                <a:gd name="connsiteY39" fmla="*/ 25628 h 66818"/>
                <a:gd name="connsiteX40" fmla="*/ 1548714 w 1548714"/>
                <a:gd name="connsiteY40" fmla="*/ 25628 h 66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548714" h="66818">
                  <a:moveTo>
                    <a:pt x="0" y="9153"/>
                  </a:moveTo>
                  <a:cubicBezTo>
                    <a:pt x="13730" y="6407"/>
                    <a:pt x="27726" y="-2931"/>
                    <a:pt x="41189" y="915"/>
                  </a:cubicBezTo>
                  <a:cubicBezTo>
                    <a:pt x="104249" y="18931"/>
                    <a:pt x="11641" y="40968"/>
                    <a:pt x="82378" y="17391"/>
                  </a:cubicBezTo>
                  <a:cubicBezTo>
                    <a:pt x="90616" y="11899"/>
                    <a:pt x="97326" y="2543"/>
                    <a:pt x="107092" y="915"/>
                  </a:cubicBezTo>
                  <a:cubicBezTo>
                    <a:pt x="134583" y="-3667"/>
                    <a:pt x="134530" y="20115"/>
                    <a:pt x="148281" y="33866"/>
                  </a:cubicBezTo>
                  <a:cubicBezTo>
                    <a:pt x="155282" y="40867"/>
                    <a:pt x="164757" y="44850"/>
                    <a:pt x="172995" y="50342"/>
                  </a:cubicBezTo>
                  <a:cubicBezTo>
                    <a:pt x="189794" y="-55"/>
                    <a:pt x="167180" y="40326"/>
                    <a:pt x="205946" y="33866"/>
                  </a:cubicBezTo>
                  <a:cubicBezTo>
                    <a:pt x="215712" y="32239"/>
                    <a:pt x="222422" y="22883"/>
                    <a:pt x="230660" y="17391"/>
                  </a:cubicBezTo>
                  <a:cubicBezTo>
                    <a:pt x="238898" y="20137"/>
                    <a:pt x="247606" y="21745"/>
                    <a:pt x="255373" y="25628"/>
                  </a:cubicBezTo>
                  <a:cubicBezTo>
                    <a:pt x="264229" y="30056"/>
                    <a:pt x="270378" y="44046"/>
                    <a:pt x="280087" y="42104"/>
                  </a:cubicBezTo>
                  <a:cubicBezTo>
                    <a:pt x="289795" y="40163"/>
                    <a:pt x="288831" y="23576"/>
                    <a:pt x="296562" y="17391"/>
                  </a:cubicBezTo>
                  <a:cubicBezTo>
                    <a:pt x="303343" y="11966"/>
                    <a:pt x="313038" y="11899"/>
                    <a:pt x="321276" y="9153"/>
                  </a:cubicBezTo>
                  <a:cubicBezTo>
                    <a:pt x="343243" y="14645"/>
                    <a:pt x="367384" y="14631"/>
                    <a:pt x="387178" y="25628"/>
                  </a:cubicBezTo>
                  <a:cubicBezTo>
                    <a:pt x="421285" y="44576"/>
                    <a:pt x="362266" y="72442"/>
                    <a:pt x="420130" y="33866"/>
                  </a:cubicBezTo>
                  <a:cubicBezTo>
                    <a:pt x="422876" y="25628"/>
                    <a:pt x="419944" y="11259"/>
                    <a:pt x="428368" y="9153"/>
                  </a:cubicBezTo>
                  <a:cubicBezTo>
                    <a:pt x="437973" y="6752"/>
                    <a:pt x="444226" y="21200"/>
                    <a:pt x="453081" y="25628"/>
                  </a:cubicBezTo>
                  <a:cubicBezTo>
                    <a:pt x="460848" y="29511"/>
                    <a:pt x="469557" y="31120"/>
                    <a:pt x="477795" y="33866"/>
                  </a:cubicBezTo>
                  <a:cubicBezTo>
                    <a:pt x="486033" y="39358"/>
                    <a:pt x="492742" y="48714"/>
                    <a:pt x="502508" y="50342"/>
                  </a:cubicBezTo>
                  <a:cubicBezTo>
                    <a:pt x="549404" y="58158"/>
                    <a:pt x="507824" y="13005"/>
                    <a:pt x="543697" y="66818"/>
                  </a:cubicBezTo>
                  <a:cubicBezTo>
                    <a:pt x="614525" y="19599"/>
                    <a:pt x="524911" y="69949"/>
                    <a:pt x="593124" y="58580"/>
                  </a:cubicBezTo>
                  <a:cubicBezTo>
                    <a:pt x="602890" y="56952"/>
                    <a:pt x="609242" y="47016"/>
                    <a:pt x="617838" y="42104"/>
                  </a:cubicBezTo>
                  <a:cubicBezTo>
                    <a:pt x="646344" y="25815"/>
                    <a:pt x="647774" y="26633"/>
                    <a:pt x="675503" y="17391"/>
                  </a:cubicBezTo>
                  <a:cubicBezTo>
                    <a:pt x="686487" y="20137"/>
                    <a:pt x="697568" y="22518"/>
                    <a:pt x="708454" y="25628"/>
                  </a:cubicBezTo>
                  <a:cubicBezTo>
                    <a:pt x="716804" y="28013"/>
                    <a:pt x="724484" y="33866"/>
                    <a:pt x="733168" y="33866"/>
                  </a:cubicBezTo>
                  <a:cubicBezTo>
                    <a:pt x="741851" y="33866"/>
                    <a:pt x="749643" y="28374"/>
                    <a:pt x="757881" y="25628"/>
                  </a:cubicBezTo>
                  <a:cubicBezTo>
                    <a:pt x="766119" y="28374"/>
                    <a:pt x="773911" y="33866"/>
                    <a:pt x="782595" y="33866"/>
                  </a:cubicBezTo>
                  <a:cubicBezTo>
                    <a:pt x="791278" y="33866"/>
                    <a:pt x="798884" y="27734"/>
                    <a:pt x="807308" y="25628"/>
                  </a:cubicBezTo>
                  <a:cubicBezTo>
                    <a:pt x="820891" y="22232"/>
                    <a:pt x="834767" y="20137"/>
                    <a:pt x="848497" y="17391"/>
                  </a:cubicBezTo>
                  <a:cubicBezTo>
                    <a:pt x="885111" y="72309"/>
                    <a:pt x="842089" y="25628"/>
                    <a:pt x="889687" y="25628"/>
                  </a:cubicBezTo>
                  <a:cubicBezTo>
                    <a:pt x="899588" y="25628"/>
                    <a:pt x="906162" y="36612"/>
                    <a:pt x="914400" y="42104"/>
                  </a:cubicBezTo>
                  <a:cubicBezTo>
                    <a:pt x="973220" y="22497"/>
                    <a:pt x="954194" y="11178"/>
                    <a:pt x="980303" y="50342"/>
                  </a:cubicBezTo>
                  <a:cubicBezTo>
                    <a:pt x="988541" y="44850"/>
                    <a:pt x="995115" y="33866"/>
                    <a:pt x="1005016" y="33866"/>
                  </a:cubicBezTo>
                  <a:cubicBezTo>
                    <a:pt x="1022383" y="33866"/>
                    <a:pt x="1054443" y="50342"/>
                    <a:pt x="1054443" y="50342"/>
                  </a:cubicBezTo>
                  <a:cubicBezTo>
                    <a:pt x="1066937" y="42013"/>
                    <a:pt x="1086818" y="25628"/>
                    <a:pt x="1103870" y="25628"/>
                  </a:cubicBezTo>
                  <a:cubicBezTo>
                    <a:pt x="1117872" y="25628"/>
                    <a:pt x="1131330" y="31120"/>
                    <a:pt x="1145060" y="33866"/>
                  </a:cubicBezTo>
                  <a:cubicBezTo>
                    <a:pt x="1153298" y="39358"/>
                    <a:pt x="1159933" y="49249"/>
                    <a:pt x="1169773" y="50342"/>
                  </a:cubicBezTo>
                  <a:cubicBezTo>
                    <a:pt x="1218142" y="55717"/>
                    <a:pt x="1222265" y="30264"/>
                    <a:pt x="1268627" y="25628"/>
                  </a:cubicBezTo>
                  <a:lnTo>
                    <a:pt x="1351005" y="17391"/>
                  </a:lnTo>
                  <a:cubicBezTo>
                    <a:pt x="1379504" y="31640"/>
                    <a:pt x="1398220" y="45034"/>
                    <a:pt x="1433384" y="42104"/>
                  </a:cubicBezTo>
                  <a:cubicBezTo>
                    <a:pt x="1450691" y="40662"/>
                    <a:pt x="1465444" y="25628"/>
                    <a:pt x="1482811" y="25628"/>
                  </a:cubicBezTo>
                  <a:lnTo>
                    <a:pt x="1548714" y="25628"/>
                  </a:lnTo>
                </a:path>
              </a:pathLst>
            </a:cu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22"/>
            <p:cNvSpPr/>
            <p:nvPr/>
          </p:nvSpPr>
          <p:spPr>
            <a:xfrm>
              <a:off x="5029200" y="3173072"/>
              <a:ext cx="1548714" cy="66818"/>
            </a:xfrm>
            <a:custGeom>
              <a:avLst/>
              <a:gdLst>
                <a:gd name="connsiteX0" fmla="*/ 0 w 1548714"/>
                <a:gd name="connsiteY0" fmla="*/ 9153 h 66818"/>
                <a:gd name="connsiteX1" fmla="*/ 41189 w 1548714"/>
                <a:gd name="connsiteY1" fmla="*/ 915 h 66818"/>
                <a:gd name="connsiteX2" fmla="*/ 82378 w 1548714"/>
                <a:gd name="connsiteY2" fmla="*/ 17391 h 66818"/>
                <a:gd name="connsiteX3" fmla="*/ 107092 w 1548714"/>
                <a:gd name="connsiteY3" fmla="*/ 915 h 66818"/>
                <a:gd name="connsiteX4" fmla="*/ 148281 w 1548714"/>
                <a:gd name="connsiteY4" fmla="*/ 33866 h 66818"/>
                <a:gd name="connsiteX5" fmla="*/ 172995 w 1548714"/>
                <a:gd name="connsiteY5" fmla="*/ 50342 h 66818"/>
                <a:gd name="connsiteX6" fmla="*/ 205946 w 1548714"/>
                <a:gd name="connsiteY6" fmla="*/ 33866 h 66818"/>
                <a:gd name="connsiteX7" fmla="*/ 230660 w 1548714"/>
                <a:gd name="connsiteY7" fmla="*/ 17391 h 66818"/>
                <a:gd name="connsiteX8" fmla="*/ 255373 w 1548714"/>
                <a:gd name="connsiteY8" fmla="*/ 25628 h 66818"/>
                <a:gd name="connsiteX9" fmla="*/ 280087 w 1548714"/>
                <a:gd name="connsiteY9" fmla="*/ 42104 h 66818"/>
                <a:gd name="connsiteX10" fmla="*/ 296562 w 1548714"/>
                <a:gd name="connsiteY10" fmla="*/ 17391 h 66818"/>
                <a:gd name="connsiteX11" fmla="*/ 321276 w 1548714"/>
                <a:gd name="connsiteY11" fmla="*/ 9153 h 66818"/>
                <a:gd name="connsiteX12" fmla="*/ 387178 w 1548714"/>
                <a:gd name="connsiteY12" fmla="*/ 25628 h 66818"/>
                <a:gd name="connsiteX13" fmla="*/ 420130 w 1548714"/>
                <a:gd name="connsiteY13" fmla="*/ 33866 h 66818"/>
                <a:gd name="connsiteX14" fmla="*/ 428368 w 1548714"/>
                <a:gd name="connsiteY14" fmla="*/ 9153 h 66818"/>
                <a:gd name="connsiteX15" fmla="*/ 453081 w 1548714"/>
                <a:gd name="connsiteY15" fmla="*/ 25628 h 66818"/>
                <a:gd name="connsiteX16" fmla="*/ 477795 w 1548714"/>
                <a:gd name="connsiteY16" fmla="*/ 33866 h 66818"/>
                <a:gd name="connsiteX17" fmla="*/ 502508 w 1548714"/>
                <a:gd name="connsiteY17" fmla="*/ 50342 h 66818"/>
                <a:gd name="connsiteX18" fmla="*/ 543697 w 1548714"/>
                <a:gd name="connsiteY18" fmla="*/ 66818 h 66818"/>
                <a:gd name="connsiteX19" fmla="*/ 593124 w 1548714"/>
                <a:gd name="connsiteY19" fmla="*/ 58580 h 66818"/>
                <a:gd name="connsiteX20" fmla="*/ 617838 w 1548714"/>
                <a:gd name="connsiteY20" fmla="*/ 42104 h 66818"/>
                <a:gd name="connsiteX21" fmla="*/ 675503 w 1548714"/>
                <a:gd name="connsiteY21" fmla="*/ 17391 h 66818"/>
                <a:gd name="connsiteX22" fmla="*/ 708454 w 1548714"/>
                <a:gd name="connsiteY22" fmla="*/ 25628 h 66818"/>
                <a:gd name="connsiteX23" fmla="*/ 733168 w 1548714"/>
                <a:gd name="connsiteY23" fmla="*/ 33866 h 66818"/>
                <a:gd name="connsiteX24" fmla="*/ 757881 w 1548714"/>
                <a:gd name="connsiteY24" fmla="*/ 25628 h 66818"/>
                <a:gd name="connsiteX25" fmla="*/ 782595 w 1548714"/>
                <a:gd name="connsiteY25" fmla="*/ 33866 h 66818"/>
                <a:gd name="connsiteX26" fmla="*/ 807308 w 1548714"/>
                <a:gd name="connsiteY26" fmla="*/ 25628 h 66818"/>
                <a:gd name="connsiteX27" fmla="*/ 848497 w 1548714"/>
                <a:gd name="connsiteY27" fmla="*/ 17391 h 66818"/>
                <a:gd name="connsiteX28" fmla="*/ 889687 w 1548714"/>
                <a:gd name="connsiteY28" fmla="*/ 25628 h 66818"/>
                <a:gd name="connsiteX29" fmla="*/ 914400 w 1548714"/>
                <a:gd name="connsiteY29" fmla="*/ 42104 h 66818"/>
                <a:gd name="connsiteX30" fmla="*/ 980303 w 1548714"/>
                <a:gd name="connsiteY30" fmla="*/ 50342 h 66818"/>
                <a:gd name="connsiteX31" fmla="*/ 1005016 w 1548714"/>
                <a:gd name="connsiteY31" fmla="*/ 33866 h 66818"/>
                <a:gd name="connsiteX32" fmla="*/ 1054443 w 1548714"/>
                <a:gd name="connsiteY32" fmla="*/ 50342 h 66818"/>
                <a:gd name="connsiteX33" fmla="*/ 1103870 w 1548714"/>
                <a:gd name="connsiteY33" fmla="*/ 25628 h 66818"/>
                <a:gd name="connsiteX34" fmla="*/ 1145060 w 1548714"/>
                <a:gd name="connsiteY34" fmla="*/ 33866 h 66818"/>
                <a:gd name="connsiteX35" fmla="*/ 1169773 w 1548714"/>
                <a:gd name="connsiteY35" fmla="*/ 50342 h 66818"/>
                <a:gd name="connsiteX36" fmla="*/ 1268627 w 1548714"/>
                <a:gd name="connsiteY36" fmla="*/ 25628 h 66818"/>
                <a:gd name="connsiteX37" fmla="*/ 1351005 w 1548714"/>
                <a:gd name="connsiteY37" fmla="*/ 17391 h 66818"/>
                <a:gd name="connsiteX38" fmla="*/ 1433384 w 1548714"/>
                <a:gd name="connsiteY38" fmla="*/ 42104 h 66818"/>
                <a:gd name="connsiteX39" fmla="*/ 1482811 w 1548714"/>
                <a:gd name="connsiteY39" fmla="*/ 25628 h 66818"/>
                <a:gd name="connsiteX40" fmla="*/ 1548714 w 1548714"/>
                <a:gd name="connsiteY40" fmla="*/ 25628 h 66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548714" h="66818">
                  <a:moveTo>
                    <a:pt x="0" y="9153"/>
                  </a:moveTo>
                  <a:cubicBezTo>
                    <a:pt x="13730" y="6407"/>
                    <a:pt x="27726" y="-2931"/>
                    <a:pt x="41189" y="915"/>
                  </a:cubicBezTo>
                  <a:cubicBezTo>
                    <a:pt x="104249" y="18931"/>
                    <a:pt x="11641" y="40968"/>
                    <a:pt x="82378" y="17391"/>
                  </a:cubicBezTo>
                  <a:cubicBezTo>
                    <a:pt x="90616" y="11899"/>
                    <a:pt x="97326" y="2543"/>
                    <a:pt x="107092" y="915"/>
                  </a:cubicBezTo>
                  <a:cubicBezTo>
                    <a:pt x="134583" y="-3667"/>
                    <a:pt x="134530" y="20115"/>
                    <a:pt x="148281" y="33866"/>
                  </a:cubicBezTo>
                  <a:cubicBezTo>
                    <a:pt x="155282" y="40867"/>
                    <a:pt x="164757" y="44850"/>
                    <a:pt x="172995" y="50342"/>
                  </a:cubicBezTo>
                  <a:cubicBezTo>
                    <a:pt x="189794" y="-55"/>
                    <a:pt x="167180" y="40326"/>
                    <a:pt x="205946" y="33866"/>
                  </a:cubicBezTo>
                  <a:cubicBezTo>
                    <a:pt x="215712" y="32239"/>
                    <a:pt x="222422" y="22883"/>
                    <a:pt x="230660" y="17391"/>
                  </a:cubicBezTo>
                  <a:cubicBezTo>
                    <a:pt x="238898" y="20137"/>
                    <a:pt x="247606" y="21745"/>
                    <a:pt x="255373" y="25628"/>
                  </a:cubicBezTo>
                  <a:cubicBezTo>
                    <a:pt x="264229" y="30056"/>
                    <a:pt x="270378" y="44046"/>
                    <a:pt x="280087" y="42104"/>
                  </a:cubicBezTo>
                  <a:cubicBezTo>
                    <a:pt x="289795" y="40163"/>
                    <a:pt x="288831" y="23576"/>
                    <a:pt x="296562" y="17391"/>
                  </a:cubicBezTo>
                  <a:cubicBezTo>
                    <a:pt x="303343" y="11966"/>
                    <a:pt x="313038" y="11899"/>
                    <a:pt x="321276" y="9153"/>
                  </a:cubicBezTo>
                  <a:cubicBezTo>
                    <a:pt x="343243" y="14645"/>
                    <a:pt x="367384" y="14631"/>
                    <a:pt x="387178" y="25628"/>
                  </a:cubicBezTo>
                  <a:cubicBezTo>
                    <a:pt x="421285" y="44576"/>
                    <a:pt x="362266" y="72442"/>
                    <a:pt x="420130" y="33866"/>
                  </a:cubicBezTo>
                  <a:cubicBezTo>
                    <a:pt x="422876" y="25628"/>
                    <a:pt x="419944" y="11259"/>
                    <a:pt x="428368" y="9153"/>
                  </a:cubicBezTo>
                  <a:cubicBezTo>
                    <a:pt x="437973" y="6752"/>
                    <a:pt x="444226" y="21200"/>
                    <a:pt x="453081" y="25628"/>
                  </a:cubicBezTo>
                  <a:cubicBezTo>
                    <a:pt x="460848" y="29511"/>
                    <a:pt x="469557" y="31120"/>
                    <a:pt x="477795" y="33866"/>
                  </a:cubicBezTo>
                  <a:cubicBezTo>
                    <a:pt x="486033" y="39358"/>
                    <a:pt x="492742" y="48714"/>
                    <a:pt x="502508" y="50342"/>
                  </a:cubicBezTo>
                  <a:cubicBezTo>
                    <a:pt x="549404" y="58158"/>
                    <a:pt x="507824" y="13005"/>
                    <a:pt x="543697" y="66818"/>
                  </a:cubicBezTo>
                  <a:cubicBezTo>
                    <a:pt x="614525" y="19599"/>
                    <a:pt x="524911" y="69949"/>
                    <a:pt x="593124" y="58580"/>
                  </a:cubicBezTo>
                  <a:cubicBezTo>
                    <a:pt x="602890" y="56952"/>
                    <a:pt x="609242" y="47016"/>
                    <a:pt x="617838" y="42104"/>
                  </a:cubicBezTo>
                  <a:cubicBezTo>
                    <a:pt x="646344" y="25815"/>
                    <a:pt x="647774" y="26633"/>
                    <a:pt x="675503" y="17391"/>
                  </a:cubicBezTo>
                  <a:cubicBezTo>
                    <a:pt x="686487" y="20137"/>
                    <a:pt x="697568" y="22518"/>
                    <a:pt x="708454" y="25628"/>
                  </a:cubicBezTo>
                  <a:cubicBezTo>
                    <a:pt x="716804" y="28013"/>
                    <a:pt x="724484" y="33866"/>
                    <a:pt x="733168" y="33866"/>
                  </a:cubicBezTo>
                  <a:cubicBezTo>
                    <a:pt x="741851" y="33866"/>
                    <a:pt x="749643" y="28374"/>
                    <a:pt x="757881" y="25628"/>
                  </a:cubicBezTo>
                  <a:cubicBezTo>
                    <a:pt x="766119" y="28374"/>
                    <a:pt x="773911" y="33866"/>
                    <a:pt x="782595" y="33866"/>
                  </a:cubicBezTo>
                  <a:cubicBezTo>
                    <a:pt x="791278" y="33866"/>
                    <a:pt x="798884" y="27734"/>
                    <a:pt x="807308" y="25628"/>
                  </a:cubicBezTo>
                  <a:cubicBezTo>
                    <a:pt x="820891" y="22232"/>
                    <a:pt x="834767" y="20137"/>
                    <a:pt x="848497" y="17391"/>
                  </a:cubicBezTo>
                  <a:cubicBezTo>
                    <a:pt x="885111" y="72309"/>
                    <a:pt x="842089" y="25628"/>
                    <a:pt x="889687" y="25628"/>
                  </a:cubicBezTo>
                  <a:cubicBezTo>
                    <a:pt x="899588" y="25628"/>
                    <a:pt x="906162" y="36612"/>
                    <a:pt x="914400" y="42104"/>
                  </a:cubicBezTo>
                  <a:cubicBezTo>
                    <a:pt x="973220" y="22497"/>
                    <a:pt x="954194" y="11178"/>
                    <a:pt x="980303" y="50342"/>
                  </a:cubicBezTo>
                  <a:cubicBezTo>
                    <a:pt x="988541" y="44850"/>
                    <a:pt x="995115" y="33866"/>
                    <a:pt x="1005016" y="33866"/>
                  </a:cubicBezTo>
                  <a:cubicBezTo>
                    <a:pt x="1022383" y="33866"/>
                    <a:pt x="1054443" y="50342"/>
                    <a:pt x="1054443" y="50342"/>
                  </a:cubicBezTo>
                  <a:cubicBezTo>
                    <a:pt x="1066937" y="42013"/>
                    <a:pt x="1086818" y="25628"/>
                    <a:pt x="1103870" y="25628"/>
                  </a:cubicBezTo>
                  <a:cubicBezTo>
                    <a:pt x="1117872" y="25628"/>
                    <a:pt x="1131330" y="31120"/>
                    <a:pt x="1145060" y="33866"/>
                  </a:cubicBezTo>
                  <a:cubicBezTo>
                    <a:pt x="1153298" y="39358"/>
                    <a:pt x="1159933" y="49249"/>
                    <a:pt x="1169773" y="50342"/>
                  </a:cubicBezTo>
                  <a:cubicBezTo>
                    <a:pt x="1218142" y="55717"/>
                    <a:pt x="1222265" y="30264"/>
                    <a:pt x="1268627" y="25628"/>
                  </a:cubicBezTo>
                  <a:lnTo>
                    <a:pt x="1351005" y="17391"/>
                  </a:lnTo>
                  <a:cubicBezTo>
                    <a:pt x="1379504" y="31640"/>
                    <a:pt x="1398220" y="45034"/>
                    <a:pt x="1433384" y="42104"/>
                  </a:cubicBezTo>
                  <a:cubicBezTo>
                    <a:pt x="1450691" y="40662"/>
                    <a:pt x="1465444" y="25628"/>
                    <a:pt x="1482811" y="25628"/>
                  </a:cubicBezTo>
                  <a:lnTo>
                    <a:pt x="1548714" y="25628"/>
                  </a:ln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
            <p:cNvSpPr txBox="1">
              <a:spLocks noChangeArrowheads="1"/>
            </p:cNvSpPr>
            <p:nvPr/>
          </p:nvSpPr>
          <p:spPr bwMode="auto">
            <a:xfrm>
              <a:off x="4648200" y="2258672"/>
              <a:ext cx="124784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Noise power </a:t>
              </a:r>
              <a:endParaRPr lang="en-US" b="1" dirty="0">
                <a:latin typeface="Franklin Gothic Medium Cond" pitchFamily="34" charset="0"/>
              </a:endParaRPr>
            </a:p>
          </p:txBody>
        </p:sp>
        <p:sp>
          <p:nvSpPr>
            <p:cNvPr id="25" name="TextBox 2"/>
            <p:cNvSpPr txBox="1">
              <a:spLocks noChangeArrowheads="1"/>
            </p:cNvSpPr>
            <p:nvPr/>
          </p:nvSpPr>
          <p:spPr bwMode="auto">
            <a:xfrm>
              <a:off x="6553200" y="3413340"/>
              <a:ext cx="6096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err="1" smtClean="0">
                  <a:latin typeface="Franklin Gothic Medium Cond" pitchFamily="34" charset="0"/>
                </a:rPr>
                <a:t>Freq</a:t>
              </a:r>
              <a:endParaRPr lang="en-US" b="1" dirty="0" smtClean="0">
                <a:latin typeface="Franklin Gothic Medium Cond" pitchFamily="34" charset="0"/>
              </a:endParaRPr>
            </a:p>
          </p:txBody>
        </p:sp>
        <p:cxnSp>
          <p:nvCxnSpPr>
            <p:cNvPr id="26" name="Straight Connector 25"/>
            <p:cNvCxnSpPr/>
            <p:nvPr/>
          </p:nvCxnSpPr>
          <p:spPr>
            <a:xfrm flipH="1">
              <a:off x="5026116" y="3206938"/>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H="1">
              <a:off x="5081721" y="3206938"/>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H="1">
              <a:off x="5137327" y="3206938"/>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flipH="1">
              <a:off x="5192932" y="3206938"/>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H="1">
              <a:off x="5243581" y="3206938"/>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flipH="1">
              <a:off x="5299186" y="3206938"/>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flipH="1">
              <a:off x="5354792" y="3206938"/>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flipH="1">
              <a:off x="5410397" y="3206938"/>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H="1">
              <a:off x="5465618" y="3208791"/>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H="1">
              <a:off x="5521223" y="3208791"/>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H="1">
              <a:off x="5576829" y="3208791"/>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flipH="1">
              <a:off x="5632434" y="3208791"/>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flipH="1">
              <a:off x="5683083" y="3208791"/>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a:off x="5738688" y="3208791"/>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flipH="1">
              <a:off x="5794294" y="3208791"/>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flipH="1">
              <a:off x="5849899" y="3208791"/>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flipH="1">
              <a:off x="5903189" y="3208791"/>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flipH="1">
              <a:off x="5958794" y="3208791"/>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flipH="1">
              <a:off x="6014400" y="3208791"/>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flipH="1">
              <a:off x="6070005" y="3208791"/>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flipH="1">
              <a:off x="6120654" y="3208791"/>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flipH="1">
              <a:off x="6176259" y="3208791"/>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flipH="1">
              <a:off x="6231865" y="3208791"/>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flipH="1">
              <a:off x="6287470" y="3208791"/>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flipH="1">
              <a:off x="6342691" y="3210644"/>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flipH="1">
              <a:off x="6398296" y="3210644"/>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flipH="1">
              <a:off x="6453902" y="3210644"/>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53" name="TextBox 2"/>
            <p:cNvSpPr txBox="1">
              <a:spLocks noChangeArrowheads="1"/>
            </p:cNvSpPr>
            <p:nvPr/>
          </p:nvSpPr>
          <p:spPr bwMode="auto">
            <a:xfrm>
              <a:off x="4703618" y="3216790"/>
              <a:ext cx="401782" cy="305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N</a:t>
              </a:r>
              <a:r>
                <a:rPr lang="en-US" b="1" baseline="-25000" dirty="0" smtClean="0">
                  <a:latin typeface="Franklin Gothic Medium Cond" pitchFamily="34" charset="0"/>
                </a:rPr>
                <a:t>i</a:t>
              </a:r>
              <a:endParaRPr lang="en-US" b="1" baseline="-25000" dirty="0">
                <a:latin typeface="Franklin Gothic Medium Cond" pitchFamily="34" charset="0"/>
              </a:endParaRPr>
            </a:p>
          </p:txBody>
        </p:sp>
        <p:sp>
          <p:nvSpPr>
            <p:cNvPr id="19" name="Rectangle 18"/>
            <p:cNvSpPr/>
            <p:nvPr/>
          </p:nvSpPr>
          <p:spPr>
            <a:xfrm>
              <a:off x="7086600" y="3274840"/>
              <a:ext cx="1600200" cy="646331"/>
            </a:xfrm>
            <a:prstGeom prst="rect">
              <a:avLst/>
            </a:prstGeom>
          </p:spPr>
          <p:txBody>
            <a:bodyPr wrap="square">
              <a:spAutoFit/>
            </a:bodyPr>
            <a:lstStyle/>
            <a:p>
              <a:pPr marL="0" indent="0" eaLnBrk="1" hangingPunct="1"/>
              <a:r>
                <a:rPr lang="en-US" b="1" dirty="0" smtClean="0">
                  <a:solidFill>
                    <a:srgbClr val="C00000"/>
                  </a:solidFill>
                  <a:latin typeface="Franklin Gothic Medium Cond" pitchFamily="34" charset="0"/>
                </a:rPr>
                <a:t>Min. Noise Floor =N</a:t>
              </a:r>
              <a:r>
                <a:rPr lang="en-US" b="1" baseline="-25000" dirty="0" smtClean="0">
                  <a:solidFill>
                    <a:srgbClr val="C00000"/>
                  </a:solidFill>
                  <a:latin typeface="Franklin Gothic Medium Cond" pitchFamily="34" charset="0"/>
                </a:rPr>
                <a:t>i </a:t>
              </a:r>
              <a:r>
                <a:rPr lang="en-US" b="1" dirty="0" smtClean="0">
                  <a:solidFill>
                    <a:srgbClr val="C00000"/>
                  </a:solidFill>
                  <a:latin typeface="Franklin Gothic Medium Cond" pitchFamily="34" charset="0"/>
                </a:rPr>
                <a:t>x F</a:t>
              </a:r>
              <a:endParaRPr lang="en-US" b="1" dirty="0">
                <a:solidFill>
                  <a:srgbClr val="C00000"/>
                </a:solidFill>
                <a:latin typeface="Franklin Gothic Medium Cond" pitchFamily="34" charset="0"/>
              </a:endParaRPr>
            </a:p>
          </p:txBody>
        </p:sp>
        <p:sp>
          <p:nvSpPr>
            <p:cNvPr id="54" name="Freeform 53"/>
            <p:cNvSpPr/>
            <p:nvPr/>
          </p:nvSpPr>
          <p:spPr>
            <a:xfrm>
              <a:off x="5029200" y="2667000"/>
              <a:ext cx="1548714" cy="66818"/>
            </a:xfrm>
            <a:custGeom>
              <a:avLst/>
              <a:gdLst>
                <a:gd name="connsiteX0" fmla="*/ 0 w 1548714"/>
                <a:gd name="connsiteY0" fmla="*/ 9153 h 66818"/>
                <a:gd name="connsiteX1" fmla="*/ 41189 w 1548714"/>
                <a:gd name="connsiteY1" fmla="*/ 915 h 66818"/>
                <a:gd name="connsiteX2" fmla="*/ 82378 w 1548714"/>
                <a:gd name="connsiteY2" fmla="*/ 17391 h 66818"/>
                <a:gd name="connsiteX3" fmla="*/ 107092 w 1548714"/>
                <a:gd name="connsiteY3" fmla="*/ 915 h 66818"/>
                <a:gd name="connsiteX4" fmla="*/ 148281 w 1548714"/>
                <a:gd name="connsiteY4" fmla="*/ 33866 h 66818"/>
                <a:gd name="connsiteX5" fmla="*/ 172995 w 1548714"/>
                <a:gd name="connsiteY5" fmla="*/ 50342 h 66818"/>
                <a:gd name="connsiteX6" fmla="*/ 205946 w 1548714"/>
                <a:gd name="connsiteY6" fmla="*/ 33866 h 66818"/>
                <a:gd name="connsiteX7" fmla="*/ 230660 w 1548714"/>
                <a:gd name="connsiteY7" fmla="*/ 17391 h 66818"/>
                <a:gd name="connsiteX8" fmla="*/ 255373 w 1548714"/>
                <a:gd name="connsiteY8" fmla="*/ 25628 h 66818"/>
                <a:gd name="connsiteX9" fmla="*/ 280087 w 1548714"/>
                <a:gd name="connsiteY9" fmla="*/ 42104 h 66818"/>
                <a:gd name="connsiteX10" fmla="*/ 296562 w 1548714"/>
                <a:gd name="connsiteY10" fmla="*/ 17391 h 66818"/>
                <a:gd name="connsiteX11" fmla="*/ 321276 w 1548714"/>
                <a:gd name="connsiteY11" fmla="*/ 9153 h 66818"/>
                <a:gd name="connsiteX12" fmla="*/ 387178 w 1548714"/>
                <a:gd name="connsiteY12" fmla="*/ 25628 h 66818"/>
                <a:gd name="connsiteX13" fmla="*/ 420130 w 1548714"/>
                <a:gd name="connsiteY13" fmla="*/ 33866 h 66818"/>
                <a:gd name="connsiteX14" fmla="*/ 428368 w 1548714"/>
                <a:gd name="connsiteY14" fmla="*/ 9153 h 66818"/>
                <a:gd name="connsiteX15" fmla="*/ 453081 w 1548714"/>
                <a:gd name="connsiteY15" fmla="*/ 25628 h 66818"/>
                <a:gd name="connsiteX16" fmla="*/ 477795 w 1548714"/>
                <a:gd name="connsiteY16" fmla="*/ 33866 h 66818"/>
                <a:gd name="connsiteX17" fmla="*/ 502508 w 1548714"/>
                <a:gd name="connsiteY17" fmla="*/ 50342 h 66818"/>
                <a:gd name="connsiteX18" fmla="*/ 543697 w 1548714"/>
                <a:gd name="connsiteY18" fmla="*/ 66818 h 66818"/>
                <a:gd name="connsiteX19" fmla="*/ 593124 w 1548714"/>
                <a:gd name="connsiteY19" fmla="*/ 58580 h 66818"/>
                <a:gd name="connsiteX20" fmla="*/ 617838 w 1548714"/>
                <a:gd name="connsiteY20" fmla="*/ 42104 h 66818"/>
                <a:gd name="connsiteX21" fmla="*/ 675503 w 1548714"/>
                <a:gd name="connsiteY21" fmla="*/ 17391 h 66818"/>
                <a:gd name="connsiteX22" fmla="*/ 708454 w 1548714"/>
                <a:gd name="connsiteY22" fmla="*/ 25628 h 66818"/>
                <a:gd name="connsiteX23" fmla="*/ 733168 w 1548714"/>
                <a:gd name="connsiteY23" fmla="*/ 33866 h 66818"/>
                <a:gd name="connsiteX24" fmla="*/ 757881 w 1548714"/>
                <a:gd name="connsiteY24" fmla="*/ 25628 h 66818"/>
                <a:gd name="connsiteX25" fmla="*/ 782595 w 1548714"/>
                <a:gd name="connsiteY25" fmla="*/ 33866 h 66818"/>
                <a:gd name="connsiteX26" fmla="*/ 807308 w 1548714"/>
                <a:gd name="connsiteY26" fmla="*/ 25628 h 66818"/>
                <a:gd name="connsiteX27" fmla="*/ 848497 w 1548714"/>
                <a:gd name="connsiteY27" fmla="*/ 17391 h 66818"/>
                <a:gd name="connsiteX28" fmla="*/ 889687 w 1548714"/>
                <a:gd name="connsiteY28" fmla="*/ 25628 h 66818"/>
                <a:gd name="connsiteX29" fmla="*/ 914400 w 1548714"/>
                <a:gd name="connsiteY29" fmla="*/ 42104 h 66818"/>
                <a:gd name="connsiteX30" fmla="*/ 980303 w 1548714"/>
                <a:gd name="connsiteY30" fmla="*/ 50342 h 66818"/>
                <a:gd name="connsiteX31" fmla="*/ 1005016 w 1548714"/>
                <a:gd name="connsiteY31" fmla="*/ 33866 h 66818"/>
                <a:gd name="connsiteX32" fmla="*/ 1054443 w 1548714"/>
                <a:gd name="connsiteY32" fmla="*/ 50342 h 66818"/>
                <a:gd name="connsiteX33" fmla="*/ 1103870 w 1548714"/>
                <a:gd name="connsiteY33" fmla="*/ 25628 h 66818"/>
                <a:gd name="connsiteX34" fmla="*/ 1145060 w 1548714"/>
                <a:gd name="connsiteY34" fmla="*/ 33866 h 66818"/>
                <a:gd name="connsiteX35" fmla="*/ 1169773 w 1548714"/>
                <a:gd name="connsiteY35" fmla="*/ 50342 h 66818"/>
                <a:gd name="connsiteX36" fmla="*/ 1268627 w 1548714"/>
                <a:gd name="connsiteY36" fmla="*/ 25628 h 66818"/>
                <a:gd name="connsiteX37" fmla="*/ 1351005 w 1548714"/>
                <a:gd name="connsiteY37" fmla="*/ 17391 h 66818"/>
                <a:gd name="connsiteX38" fmla="*/ 1433384 w 1548714"/>
                <a:gd name="connsiteY38" fmla="*/ 42104 h 66818"/>
                <a:gd name="connsiteX39" fmla="*/ 1482811 w 1548714"/>
                <a:gd name="connsiteY39" fmla="*/ 25628 h 66818"/>
                <a:gd name="connsiteX40" fmla="*/ 1548714 w 1548714"/>
                <a:gd name="connsiteY40" fmla="*/ 25628 h 66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548714" h="66818">
                  <a:moveTo>
                    <a:pt x="0" y="9153"/>
                  </a:moveTo>
                  <a:cubicBezTo>
                    <a:pt x="13730" y="6407"/>
                    <a:pt x="27726" y="-2931"/>
                    <a:pt x="41189" y="915"/>
                  </a:cubicBezTo>
                  <a:cubicBezTo>
                    <a:pt x="104249" y="18931"/>
                    <a:pt x="11641" y="40968"/>
                    <a:pt x="82378" y="17391"/>
                  </a:cubicBezTo>
                  <a:cubicBezTo>
                    <a:pt x="90616" y="11899"/>
                    <a:pt x="97326" y="2543"/>
                    <a:pt x="107092" y="915"/>
                  </a:cubicBezTo>
                  <a:cubicBezTo>
                    <a:pt x="134583" y="-3667"/>
                    <a:pt x="134530" y="20115"/>
                    <a:pt x="148281" y="33866"/>
                  </a:cubicBezTo>
                  <a:cubicBezTo>
                    <a:pt x="155282" y="40867"/>
                    <a:pt x="164757" y="44850"/>
                    <a:pt x="172995" y="50342"/>
                  </a:cubicBezTo>
                  <a:cubicBezTo>
                    <a:pt x="189794" y="-55"/>
                    <a:pt x="167180" y="40326"/>
                    <a:pt x="205946" y="33866"/>
                  </a:cubicBezTo>
                  <a:cubicBezTo>
                    <a:pt x="215712" y="32239"/>
                    <a:pt x="222422" y="22883"/>
                    <a:pt x="230660" y="17391"/>
                  </a:cubicBezTo>
                  <a:cubicBezTo>
                    <a:pt x="238898" y="20137"/>
                    <a:pt x="247606" y="21745"/>
                    <a:pt x="255373" y="25628"/>
                  </a:cubicBezTo>
                  <a:cubicBezTo>
                    <a:pt x="264229" y="30056"/>
                    <a:pt x="270378" y="44046"/>
                    <a:pt x="280087" y="42104"/>
                  </a:cubicBezTo>
                  <a:cubicBezTo>
                    <a:pt x="289795" y="40163"/>
                    <a:pt x="288831" y="23576"/>
                    <a:pt x="296562" y="17391"/>
                  </a:cubicBezTo>
                  <a:cubicBezTo>
                    <a:pt x="303343" y="11966"/>
                    <a:pt x="313038" y="11899"/>
                    <a:pt x="321276" y="9153"/>
                  </a:cubicBezTo>
                  <a:cubicBezTo>
                    <a:pt x="343243" y="14645"/>
                    <a:pt x="367384" y="14631"/>
                    <a:pt x="387178" y="25628"/>
                  </a:cubicBezTo>
                  <a:cubicBezTo>
                    <a:pt x="421285" y="44576"/>
                    <a:pt x="362266" y="72442"/>
                    <a:pt x="420130" y="33866"/>
                  </a:cubicBezTo>
                  <a:cubicBezTo>
                    <a:pt x="422876" y="25628"/>
                    <a:pt x="419944" y="11259"/>
                    <a:pt x="428368" y="9153"/>
                  </a:cubicBezTo>
                  <a:cubicBezTo>
                    <a:pt x="437973" y="6752"/>
                    <a:pt x="444226" y="21200"/>
                    <a:pt x="453081" y="25628"/>
                  </a:cubicBezTo>
                  <a:cubicBezTo>
                    <a:pt x="460848" y="29511"/>
                    <a:pt x="469557" y="31120"/>
                    <a:pt x="477795" y="33866"/>
                  </a:cubicBezTo>
                  <a:cubicBezTo>
                    <a:pt x="486033" y="39358"/>
                    <a:pt x="492742" y="48714"/>
                    <a:pt x="502508" y="50342"/>
                  </a:cubicBezTo>
                  <a:cubicBezTo>
                    <a:pt x="549404" y="58158"/>
                    <a:pt x="507824" y="13005"/>
                    <a:pt x="543697" y="66818"/>
                  </a:cubicBezTo>
                  <a:cubicBezTo>
                    <a:pt x="614525" y="19599"/>
                    <a:pt x="524911" y="69949"/>
                    <a:pt x="593124" y="58580"/>
                  </a:cubicBezTo>
                  <a:cubicBezTo>
                    <a:pt x="602890" y="56952"/>
                    <a:pt x="609242" y="47016"/>
                    <a:pt x="617838" y="42104"/>
                  </a:cubicBezTo>
                  <a:cubicBezTo>
                    <a:pt x="646344" y="25815"/>
                    <a:pt x="647774" y="26633"/>
                    <a:pt x="675503" y="17391"/>
                  </a:cubicBezTo>
                  <a:cubicBezTo>
                    <a:pt x="686487" y="20137"/>
                    <a:pt x="697568" y="22518"/>
                    <a:pt x="708454" y="25628"/>
                  </a:cubicBezTo>
                  <a:cubicBezTo>
                    <a:pt x="716804" y="28013"/>
                    <a:pt x="724484" y="33866"/>
                    <a:pt x="733168" y="33866"/>
                  </a:cubicBezTo>
                  <a:cubicBezTo>
                    <a:pt x="741851" y="33866"/>
                    <a:pt x="749643" y="28374"/>
                    <a:pt x="757881" y="25628"/>
                  </a:cubicBezTo>
                  <a:cubicBezTo>
                    <a:pt x="766119" y="28374"/>
                    <a:pt x="773911" y="33866"/>
                    <a:pt x="782595" y="33866"/>
                  </a:cubicBezTo>
                  <a:cubicBezTo>
                    <a:pt x="791278" y="33866"/>
                    <a:pt x="798884" y="27734"/>
                    <a:pt x="807308" y="25628"/>
                  </a:cubicBezTo>
                  <a:cubicBezTo>
                    <a:pt x="820891" y="22232"/>
                    <a:pt x="834767" y="20137"/>
                    <a:pt x="848497" y="17391"/>
                  </a:cubicBezTo>
                  <a:cubicBezTo>
                    <a:pt x="885111" y="72309"/>
                    <a:pt x="842089" y="25628"/>
                    <a:pt x="889687" y="25628"/>
                  </a:cubicBezTo>
                  <a:cubicBezTo>
                    <a:pt x="899588" y="25628"/>
                    <a:pt x="906162" y="36612"/>
                    <a:pt x="914400" y="42104"/>
                  </a:cubicBezTo>
                  <a:cubicBezTo>
                    <a:pt x="973220" y="22497"/>
                    <a:pt x="954194" y="11178"/>
                    <a:pt x="980303" y="50342"/>
                  </a:cubicBezTo>
                  <a:cubicBezTo>
                    <a:pt x="988541" y="44850"/>
                    <a:pt x="995115" y="33866"/>
                    <a:pt x="1005016" y="33866"/>
                  </a:cubicBezTo>
                  <a:cubicBezTo>
                    <a:pt x="1022383" y="33866"/>
                    <a:pt x="1054443" y="50342"/>
                    <a:pt x="1054443" y="50342"/>
                  </a:cubicBezTo>
                  <a:cubicBezTo>
                    <a:pt x="1066937" y="42013"/>
                    <a:pt x="1086818" y="25628"/>
                    <a:pt x="1103870" y="25628"/>
                  </a:cubicBezTo>
                  <a:cubicBezTo>
                    <a:pt x="1117872" y="25628"/>
                    <a:pt x="1131330" y="31120"/>
                    <a:pt x="1145060" y="33866"/>
                  </a:cubicBezTo>
                  <a:cubicBezTo>
                    <a:pt x="1153298" y="39358"/>
                    <a:pt x="1159933" y="49249"/>
                    <a:pt x="1169773" y="50342"/>
                  </a:cubicBezTo>
                  <a:cubicBezTo>
                    <a:pt x="1218142" y="55717"/>
                    <a:pt x="1222265" y="30264"/>
                    <a:pt x="1268627" y="25628"/>
                  </a:cubicBezTo>
                  <a:lnTo>
                    <a:pt x="1351005" y="17391"/>
                  </a:lnTo>
                  <a:cubicBezTo>
                    <a:pt x="1379504" y="31640"/>
                    <a:pt x="1398220" y="45034"/>
                    <a:pt x="1433384" y="42104"/>
                  </a:cubicBezTo>
                  <a:cubicBezTo>
                    <a:pt x="1450691" y="40662"/>
                    <a:pt x="1465444" y="25628"/>
                    <a:pt x="1482811" y="25628"/>
                  </a:cubicBezTo>
                  <a:lnTo>
                    <a:pt x="1548714" y="25628"/>
                  </a:lnTo>
                </a:path>
              </a:pathLst>
            </a:custGeom>
            <a:noFill/>
            <a:ln>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6" name="Straight Arrow Connector 55"/>
            <p:cNvCxnSpPr>
              <a:stCxn id="54" idx="22"/>
              <a:endCxn id="23" idx="22"/>
            </p:cNvCxnSpPr>
            <p:nvPr/>
          </p:nvCxnSpPr>
          <p:spPr>
            <a:xfrm>
              <a:off x="5737654" y="2692628"/>
              <a:ext cx="0" cy="506072"/>
            </a:xfrm>
            <a:prstGeom prst="straightConnector1">
              <a:avLst/>
            </a:prstGeom>
            <a:ln w="28575">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60" name="Rectangle 59"/>
            <p:cNvSpPr/>
            <p:nvPr/>
          </p:nvSpPr>
          <p:spPr>
            <a:xfrm>
              <a:off x="5715000" y="2743200"/>
              <a:ext cx="829962" cy="369332"/>
            </a:xfrm>
            <a:prstGeom prst="rect">
              <a:avLst/>
            </a:prstGeom>
          </p:spPr>
          <p:txBody>
            <a:bodyPr wrap="square">
              <a:spAutoFit/>
            </a:bodyPr>
            <a:lstStyle/>
            <a:p>
              <a:pPr marL="0" indent="0" eaLnBrk="1" hangingPunct="1"/>
              <a:r>
                <a:rPr lang="en-US" b="1" dirty="0" err="1" smtClean="0">
                  <a:latin typeface="Franklin Gothic Medium Cond" pitchFamily="34" charset="0"/>
                </a:rPr>
                <a:t>SNR</a:t>
              </a:r>
              <a:r>
                <a:rPr lang="en-US" b="1" baseline="-25000" dirty="0" err="1" smtClean="0">
                  <a:latin typeface="Franklin Gothic Medium Cond" pitchFamily="34" charset="0"/>
                </a:rPr>
                <a:t>min</a:t>
              </a:r>
              <a:endParaRPr lang="en-US" b="1" baseline="-25000" dirty="0">
                <a:latin typeface="Franklin Gothic Medium Cond" pitchFamily="34" charset="0"/>
              </a:endParaRPr>
            </a:p>
          </p:txBody>
        </p:sp>
        <p:cxnSp>
          <p:nvCxnSpPr>
            <p:cNvPr id="61" name="Straight Arrow Connector 60"/>
            <p:cNvCxnSpPr/>
            <p:nvPr/>
          </p:nvCxnSpPr>
          <p:spPr>
            <a:xfrm flipH="1" flipV="1">
              <a:off x="6603657" y="2692629"/>
              <a:ext cx="254343" cy="126771"/>
            </a:xfrm>
            <a:prstGeom prst="straightConnector1">
              <a:avLst/>
            </a:prstGeom>
            <a:ln w="28575">
              <a:solidFill>
                <a:srgbClr val="FF00FF"/>
              </a:solidFill>
              <a:tailEnd type="arrow"/>
            </a:ln>
          </p:spPr>
          <p:style>
            <a:lnRef idx="1">
              <a:schemeClr val="accent1"/>
            </a:lnRef>
            <a:fillRef idx="0">
              <a:schemeClr val="accent1"/>
            </a:fillRef>
            <a:effectRef idx="0">
              <a:schemeClr val="accent1"/>
            </a:effectRef>
            <a:fontRef idx="minor">
              <a:schemeClr val="tx1"/>
            </a:fontRef>
          </p:style>
        </p:cxnSp>
        <p:sp>
          <p:nvSpPr>
            <p:cNvPr id="63" name="Rectangle 62"/>
            <p:cNvSpPr/>
            <p:nvPr/>
          </p:nvSpPr>
          <p:spPr>
            <a:xfrm>
              <a:off x="6775434" y="2678668"/>
              <a:ext cx="2063766" cy="369332"/>
            </a:xfrm>
            <a:prstGeom prst="rect">
              <a:avLst/>
            </a:prstGeom>
          </p:spPr>
          <p:txBody>
            <a:bodyPr wrap="square">
              <a:spAutoFit/>
            </a:bodyPr>
            <a:lstStyle/>
            <a:p>
              <a:pPr marL="0" indent="0" eaLnBrk="1" hangingPunct="1"/>
              <a:r>
                <a:rPr lang="en-US" b="1" dirty="0" smtClean="0">
                  <a:solidFill>
                    <a:srgbClr val="FF00FF"/>
                  </a:solidFill>
                  <a:latin typeface="Franklin Gothic Medium Cond" pitchFamily="34" charset="0"/>
                </a:rPr>
                <a:t>MDS=N</a:t>
              </a:r>
              <a:r>
                <a:rPr lang="en-US" b="1" baseline="-25000" dirty="0" smtClean="0">
                  <a:solidFill>
                    <a:srgbClr val="FF00FF"/>
                  </a:solidFill>
                  <a:latin typeface="Franklin Gothic Medium Cond" pitchFamily="34" charset="0"/>
                </a:rPr>
                <a:t>i </a:t>
              </a:r>
              <a:r>
                <a:rPr lang="en-US" b="1" dirty="0" smtClean="0">
                  <a:solidFill>
                    <a:srgbClr val="FF00FF"/>
                  </a:solidFill>
                  <a:latin typeface="Franklin Gothic Medium Cond" pitchFamily="34" charset="0"/>
                </a:rPr>
                <a:t>x F x </a:t>
              </a:r>
              <a:r>
                <a:rPr lang="en-US" b="1" dirty="0" err="1" smtClean="0">
                  <a:solidFill>
                    <a:srgbClr val="FF00FF"/>
                  </a:solidFill>
                  <a:latin typeface="Franklin Gothic Medium Cond" pitchFamily="34" charset="0"/>
                </a:rPr>
                <a:t>SNR</a:t>
              </a:r>
              <a:r>
                <a:rPr lang="en-US" b="1" baseline="-25000" dirty="0" err="1" smtClean="0">
                  <a:solidFill>
                    <a:srgbClr val="FF00FF"/>
                  </a:solidFill>
                  <a:latin typeface="Franklin Gothic Medium Cond" pitchFamily="34" charset="0"/>
                </a:rPr>
                <a:t>min</a:t>
              </a:r>
              <a:endParaRPr lang="en-US" b="1" baseline="-25000" dirty="0">
                <a:solidFill>
                  <a:srgbClr val="FF00FF"/>
                </a:solidFill>
                <a:latin typeface="Franklin Gothic Medium Cond" pitchFamily="34" charset="0"/>
              </a:endParaRPr>
            </a:p>
          </p:txBody>
        </p:sp>
      </p:grpSp>
      <p:sp>
        <p:nvSpPr>
          <p:cNvPr id="66" name="TextBox 2"/>
          <p:cNvSpPr txBox="1">
            <a:spLocks noChangeArrowheads="1"/>
          </p:cNvSpPr>
          <p:nvPr/>
        </p:nvSpPr>
        <p:spPr bwMode="auto">
          <a:xfrm>
            <a:off x="4648201" y="1981200"/>
            <a:ext cx="40386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This means the minimum detectable signal (MDS) for a given system is </a:t>
            </a:r>
          </a:p>
          <a:p>
            <a:pPr marL="0" indent="0" eaLnBrk="1" hangingPunct="1"/>
            <a:r>
              <a:rPr lang="en-US" b="1" dirty="0" smtClean="0">
                <a:solidFill>
                  <a:srgbClr val="000000"/>
                </a:solidFill>
                <a:latin typeface="Franklin Gothic Medium Cond" pitchFamily="34" charset="0"/>
              </a:rPr>
              <a:t>       </a:t>
            </a:r>
            <a:r>
              <a:rPr lang="en-US" b="1" dirty="0" smtClean="0">
                <a:solidFill>
                  <a:srgbClr val="FF00FF"/>
                </a:solidFill>
                <a:latin typeface="Franklin Gothic Medium Cond" pitchFamily="34" charset="0"/>
              </a:rPr>
              <a:t>MDS= N</a:t>
            </a:r>
            <a:r>
              <a:rPr lang="en-US" b="1" baseline="-25000" dirty="0" smtClean="0">
                <a:solidFill>
                  <a:srgbClr val="FF00FF"/>
                </a:solidFill>
                <a:latin typeface="Franklin Gothic Medium Cond" pitchFamily="34" charset="0"/>
              </a:rPr>
              <a:t>i</a:t>
            </a:r>
            <a:r>
              <a:rPr lang="en-US" b="1" dirty="0" smtClean="0">
                <a:solidFill>
                  <a:srgbClr val="FF00FF"/>
                </a:solidFill>
                <a:latin typeface="Franklin Gothic Medium Cond" pitchFamily="34" charset="0"/>
              </a:rPr>
              <a:t> x F x </a:t>
            </a:r>
            <a:r>
              <a:rPr lang="en-US" b="1" dirty="0" err="1" smtClean="0">
                <a:solidFill>
                  <a:srgbClr val="FF00FF"/>
                </a:solidFill>
                <a:latin typeface="Franklin Gothic Medium Cond" pitchFamily="34" charset="0"/>
              </a:rPr>
              <a:t>SNR</a:t>
            </a:r>
            <a:r>
              <a:rPr lang="en-US" b="1" baseline="-25000" dirty="0" err="1" smtClean="0">
                <a:solidFill>
                  <a:srgbClr val="FF00FF"/>
                </a:solidFill>
                <a:latin typeface="Franklin Gothic Medium Cond" pitchFamily="34" charset="0"/>
              </a:rPr>
              <a:t>min</a:t>
            </a:r>
            <a:r>
              <a:rPr lang="en-US" b="1" dirty="0" smtClean="0">
                <a:solidFill>
                  <a:srgbClr val="000000"/>
                </a:solidFill>
                <a:latin typeface="Franklin Gothic Medium Cond" pitchFamily="34" charset="0"/>
              </a:rPr>
              <a:t>.</a:t>
            </a:r>
            <a:endParaRPr lang="en-US" b="1" dirty="0">
              <a:solidFill>
                <a:srgbClr val="000000"/>
              </a:solidFill>
              <a:latin typeface="Franklin Gothic Medium Cond" pitchFamily="34" charset="0"/>
            </a:endParaRPr>
          </a:p>
        </p:txBody>
      </p:sp>
      <p:sp>
        <p:nvSpPr>
          <p:cNvPr id="67" name="TextBox 2"/>
          <p:cNvSpPr txBox="1">
            <a:spLocks noChangeArrowheads="1"/>
          </p:cNvSpPr>
          <p:nvPr/>
        </p:nvSpPr>
        <p:spPr bwMode="auto">
          <a:xfrm>
            <a:off x="4267200" y="4960203"/>
            <a:ext cx="46482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smtClean="0">
                <a:solidFill>
                  <a:srgbClr val="000000"/>
                </a:solidFill>
                <a:latin typeface="Franklin Gothic Medium Cond" pitchFamily="34" charset="0"/>
              </a:rPr>
              <a:t>Ex) </a:t>
            </a:r>
            <a:r>
              <a:rPr lang="en-US" sz="1600" b="1" dirty="0" err="1" smtClean="0">
                <a:solidFill>
                  <a:srgbClr val="000000"/>
                </a:solidFill>
                <a:latin typeface="Symbol" pitchFamily="18" charset="2"/>
              </a:rPr>
              <a:t>D</a:t>
            </a:r>
            <a:r>
              <a:rPr lang="en-US" sz="1600" b="1" dirty="0" err="1" smtClean="0">
                <a:solidFill>
                  <a:srgbClr val="000000"/>
                </a:solidFill>
                <a:latin typeface="Franklin Gothic Medium Cond" pitchFamily="34" charset="0"/>
              </a:rPr>
              <a:t>f</a:t>
            </a:r>
            <a:r>
              <a:rPr lang="en-US" sz="1600" b="1" dirty="0" smtClean="0">
                <a:solidFill>
                  <a:srgbClr val="000000"/>
                </a:solidFill>
                <a:latin typeface="Franklin Gothic Medium Cond" pitchFamily="34" charset="0"/>
              </a:rPr>
              <a:t>=2 MHz, T=300 K, F=2 (3dB), </a:t>
            </a:r>
            <a:r>
              <a:rPr lang="en-US" sz="1600" b="1" dirty="0" err="1" smtClean="0">
                <a:solidFill>
                  <a:srgbClr val="000000"/>
                </a:solidFill>
                <a:latin typeface="Franklin Gothic Medium Cond" pitchFamily="34" charset="0"/>
              </a:rPr>
              <a:t>SNR</a:t>
            </a:r>
            <a:r>
              <a:rPr lang="en-US" sz="1600" b="1" baseline="-25000" dirty="0" err="1" smtClean="0">
                <a:solidFill>
                  <a:srgbClr val="000000"/>
                </a:solidFill>
                <a:latin typeface="Franklin Gothic Medium Cond" pitchFamily="34" charset="0"/>
              </a:rPr>
              <a:t>min</a:t>
            </a:r>
            <a:r>
              <a:rPr lang="en-US" sz="1600" b="1" dirty="0" smtClean="0">
                <a:solidFill>
                  <a:srgbClr val="000000"/>
                </a:solidFill>
                <a:latin typeface="Franklin Gothic Medium Cond" pitchFamily="34" charset="0"/>
              </a:rPr>
              <a:t>=10 dB</a:t>
            </a:r>
          </a:p>
          <a:p>
            <a:pPr marL="0" indent="0" eaLnBrk="1" hangingPunct="1"/>
            <a:r>
              <a:rPr lang="en-US" sz="1600" b="1" dirty="0" smtClean="0">
                <a:solidFill>
                  <a:srgbClr val="000000"/>
                </a:solidFill>
                <a:latin typeface="Franklin Gothic Medium Cond" pitchFamily="34" charset="0"/>
                <a:sym typeface="Wingdings" pitchFamily="2" charset="2"/>
              </a:rPr>
              <a:t>N</a:t>
            </a:r>
            <a:r>
              <a:rPr lang="en-US" sz="1600" b="1" baseline="-25000" dirty="0" smtClean="0">
                <a:solidFill>
                  <a:srgbClr val="000000"/>
                </a:solidFill>
                <a:latin typeface="Franklin Gothic Medium Cond" pitchFamily="34" charset="0"/>
                <a:sym typeface="Wingdings" pitchFamily="2" charset="2"/>
              </a:rPr>
              <a:t>i</a:t>
            </a:r>
            <a:r>
              <a:rPr lang="en-US" sz="1600" b="1" dirty="0" smtClean="0">
                <a:solidFill>
                  <a:srgbClr val="000000"/>
                </a:solidFill>
                <a:latin typeface="Franklin Gothic Medium Cond" pitchFamily="34" charset="0"/>
                <a:sym typeface="Wingdings" pitchFamily="2" charset="2"/>
              </a:rPr>
              <a:t>=</a:t>
            </a:r>
            <a:r>
              <a:rPr lang="en-US" sz="1600" b="1" dirty="0" err="1" smtClean="0">
                <a:solidFill>
                  <a:srgbClr val="000000"/>
                </a:solidFill>
                <a:latin typeface="Franklin Gothic Medium Cond" pitchFamily="34" charset="0"/>
                <a:sym typeface="Wingdings" pitchFamily="2" charset="2"/>
              </a:rPr>
              <a:t>KT</a:t>
            </a:r>
            <a:r>
              <a:rPr lang="en-US" sz="1600" b="1" dirty="0" err="1" smtClean="0">
                <a:solidFill>
                  <a:srgbClr val="000000"/>
                </a:solidFill>
                <a:latin typeface="Symbol" pitchFamily="18" charset="2"/>
                <a:sym typeface="Wingdings" pitchFamily="2" charset="2"/>
              </a:rPr>
              <a:t>D</a:t>
            </a:r>
            <a:r>
              <a:rPr lang="en-US" sz="1600" b="1" dirty="0" err="1" smtClean="0">
                <a:solidFill>
                  <a:srgbClr val="000000"/>
                </a:solidFill>
                <a:latin typeface="Franklin Gothic Medium Cond" pitchFamily="34" charset="0"/>
                <a:sym typeface="Wingdings" pitchFamily="2" charset="2"/>
              </a:rPr>
              <a:t>f</a:t>
            </a:r>
            <a:r>
              <a:rPr lang="en-US" sz="1600" b="1" dirty="0">
                <a:solidFill>
                  <a:srgbClr val="000000"/>
                </a:solidFill>
                <a:latin typeface="Franklin Gothic Medium Cond" pitchFamily="34" charset="0"/>
                <a:sym typeface="Wingdings" pitchFamily="2" charset="2"/>
              </a:rPr>
              <a:t> </a:t>
            </a:r>
            <a:r>
              <a:rPr lang="en-US" sz="1600" b="1" dirty="0" smtClean="0">
                <a:solidFill>
                  <a:srgbClr val="000000"/>
                </a:solidFill>
                <a:latin typeface="Franklin Gothic Medium Cond" pitchFamily="34" charset="0"/>
                <a:sym typeface="Wingdings" pitchFamily="2" charset="2"/>
              </a:rPr>
              <a:t>x F= -174 dBm+10log(2MHz) + 3 dB=-108 </a:t>
            </a:r>
            <a:r>
              <a:rPr lang="en-US" sz="1600" b="1" dirty="0" err="1" smtClean="0">
                <a:solidFill>
                  <a:srgbClr val="000000"/>
                </a:solidFill>
                <a:latin typeface="Franklin Gothic Medium Cond" pitchFamily="34" charset="0"/>
                <a:sym typeface="Wingdings" pitchFamily="2" charset="2"/>
              </a:rPr>
              <a:t>dBm</a:t>
            </a:r>
            <a:endParaRPr lang="en-US" sz="1600" b="1" dirty="0" smtClean="0">
              <a:solidFill>
                <a:srgbClr val="000000"/>
              </a:solidFill>
              <a:latin typeface="Franklin Gothic Medium Cond" pitchFamily="34" charset="0"/>
              <a:sym typeface="Wingdings" pitchFamily="2" charset="2"/>
            </a:endParaRPr>
          </a:p>
          <a:p>
            <a:pPr marL="0" indent="0" eaLnBrk="1" hangingPunct="1"/>
            <a:r>
              <a:rPr lang="en-US" sz="1600" b="1" dirty="0" smtClean="0">
                <a:solidFill>
                  <a:srgbClr val="000000"/>
                </a:solidFill>
                <a:latin typeface="Franklin Gothic Medium Cond" pitchFamily="34" charset="0"/>
                <a:sym typeface="Wingdings" pitchFamily="2" charset="2"/>
              </a:rPr>
              <a:t>MDS=N</a:t>
            </a:r>
            <a:r>
              <a:rPr lang="en-US" sz="1600" b="1" baseline="-25000" dirty="0" smtClean="0">
                <a:solidFill>
                  <a:srgbClr val="000000"/>
                </a:solidFill>
                <a:latin typeface="Franklin Gothic Medium Cond" pitchFamily="34" charset="0"/>
                <a:sym typeface="Wingdings" pitchFamily="2" charset="2"/>
              </a:rPr>
              <a:t>i</a:t>
            </a:r>
            <a:r>
              <a:rPr lang="en-US" sz="1600" b="1" dirty="0" smtClean="0">
                <a:solidFill>
                  <a:srgbClr val="000000"/>
                </a:solidFill>
                <a:latin typeface="Franklin Gothic Medium Cond" pitchFamily="34" charset="0"/>
                <a:sym typeface="Wingdings" pitchFamily="2" charset="2"/>
              </a:rPr>
              <a:t> x </a:t>
            </a:r>
            <a:r>
              <a:rPr lang="en-US" sz="1600" b="1" dirty="0" err="1" smtClean="0">
                <a:solidFill>
                  <a:srgbClr val="000000"/>
                </a:solidFill>
                <a:latin typeface="Franklin Gothic Medium Cond" pitchFamily="34" charset="0"/>
                <a:sym typeface="Wingdings" pitchFamily="2" charset="2"/>
              </a:rPr>
              <a:t>SNR</a:t>
            </a:r>
            <a:r>
              <a:rPr lang="en-US" sz="1600" b="1" baseline="-25000" dirty="0" err="1" smtClean="0">
                <a:solidFill>
                  <a:srgbClr val="000000"/>
                </a:solidFill>
                <a:latin typeface="Franklin Gothic Medium Cond" pitchFamily="34" charset="0"/>
                <a:sym typeface="Wingdings" pitchFamily="2" charset="2"/>
              </a:rPr>
              <a:t>min</a:t>
            </a:r>
            <a:r>
              <a:rPr lang="en-US" sz="1600" b="1" dirty="0" smtClean="0">
                <a:solidFill>
                  <a:srgbClr val="000000"/>
                </a:solidFill>
                <a:latin typeface="Franklin Gothic Medium Cond" pitchFamily="34" charset="0"/>
                <a:sym typeface="Wingdings" pitchFamily="2" charset="2"/>
              </a:rPr>
              <a:t>=-108 dB + 10 dB = -98 </a:t>
            </a:r>
            <a:r>
              <a:rPr lang="en-US" sz="1600" b="1" dirty="0" err="1" smtClean="0">
                <a:solidFill>
                  <a:srgbClr val="000000"/>
                </a:solidFill>
                <a:latin typeface="Franklin Gothic Medium Cond" pitchFamily="34" charset="0"/>
                <a:sym typeface="Wingdings" pitchFamily="2" charset="2"/>
              </a:rPr>
              <a:t>dBm</a:t>
            </a:r>
            <a:r>
              <a:rPr lang="en-US" sz="1600" b="1" dirty="0" smtClean="0">
                <a:solidFill>
                  <a:srgbClr val="000000"/>
                </a:solidFill>
                <a:latin typeface="Franklin Gothic Medium Cond" pitchFamily="34" charset="0"/>
                <a:sym typeface="Wingdings" pitchFamily="2" charset="2"/>
              </a:rPr>
              <a:t> </a:t>
            </a:r>
            <a:endParaRPr lang="en-US" sz="1600" b="1" dirty="0">
              <a:solidFill>
                <a:srgbClr val="000000"/>
              </a:solidFill>
              <a:latin typeface="Franklin Gothic Medium Cond" pitchFamily="34" charset="0"/>
            </a:endParaRPr>
          </a:p>
        </p:txBody>
      </p:sp>
    </p:spTree>
    <p:extLst>
      <p:ext uri="{BB962C8B-B14F-4D97-AF65-F5344CB8AC3E}">
        <p14:creationId xmlns:p14="http://schemas.microsoft.com/office/powerpoint/2010/main" val="3697846561"/>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a:t>Resistor </a:t>
            </a:r>
            <a:r>
              <a:rPr lang="en-US" dirty="0" smtClean="0"/>
              <a:t>Thermal Noise</a:t>
            </a:r>
            <a:endParaRPr lang="en-US" dirty="0"/>
          </a:p>
        </p:txBody>
      </p:sp>
      <p:sp>
        <p:nvSpPr>
          <p:cNvPr id="10243" name="TextBox 2"/>
          <p:cNvSpPr txBox="1">
            <a:spLocks noChangeArrowheads="1"/>
          </p:cNvSpPr>
          <p:nvPr/>
        </p:nvSpPr>
        <p:spPr bwMode="auto">
          <a:xfrm>
            <a:off x="1524000" y="1335088"/>
            <a:ext cx="6629400"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a:solidFill>
                  <a:srgbClr val="000000"/>
                </a:solidFill>
                <a:latin typeface="Franklin Gothic Medium Cond" pitchFamily="34" charset="0"/>
              </a:rPr>
              <a:t>If ambient temperature is not absolutely zero, then there is thermal energy everywhere (</a:t>
            </a:r>
            <a:r>
              <a:rPr lang="en-US" b="1" dirty="0">
                <a:solidFill>
                  <a:srgbClr val="0000FF"/>
                </a:solidFill>
                <a:latin typeface="Franklin Gothic Medium Cond" pitchFamily="34" charset="0"/>
              </a:rPr>
              <a:t>“Blackbody radiation”</a:t>
            </a:r>
            <a:r>
              <a:rPr lang="en-US" b="1" dirty="0">
                <a:solidFill>
                  <a:srgbClr val="000000"/>
                </a:solidFill>
                <a:latin typeface="Franklin Gothic Medium Cond" pitchFamily="34" charset="0"/>
              </a:rPr>
              <a:t>). In semiconductors including resistors, electrons (and holes) will be agitated by this thermal energy, which causes random movement of the carriers. This is the basic source of noise current (and therefore, noise voltage) in resistors. </a:t>
            </a:r>
          </a:p>
        </p:txBody>
      </p:sp>
      <p:graphicFrame>
        <p:nvGraphicFramePr>
          <p:cNvPr id="10244" name="Object 5"/>
          <p:cNvGraphicFramePr>
            <a:graphicFrameLocks noChangeAspect="1"/>
          </p:cNvGraphicFramePr>
          <p:nvPr/>
        </p:nvGraphicFramePr>
        <p:xfrm>
          <a:off x="2590800" y="3200400"/>
          <a:ext cx="1301750" cy="1447800"/>
        </p:xfrm>
        <a:graphic>
          <a:graphicData uri="http://schemas.openxmlformats.org/presentationml/2006/ole">
            <mc:AlternateContent xmlns:mc="http://schemas.openxmlformats.org/markup-compatibility/2006">
              <mc:Choice xmlns:v="urn:schemas-microsoft-com:vml" Requires="v">
                <p:oleObj spid="_x0000_s10387" name="Visio" r:id="rId3" imgW="497045" imgH="552420" progId="Visio.Drawing.11">
                  <p:embed/>
                </p:oleObj>
              </mc:Choice>
              <mc:Fallback>
                <p:oleObj name="Visio" r:id="rId3" imgW="497045" imgH="552420" progId="Visio.Drawing.11">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90800" y="3200400"/>
                        <a:ext cx="130175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8" name="Straight Connector 7"/>
          <p:cNvCxnSpPr/>
          <p:nvPr/>
        </p:nvCxnSpPr>
        <p:spPr>
          <a:xfrm>
            <a:off x="4114800" y="3895725"/>
            <a:ext cx="2286000" cy="0"/>
          </a:xfrm>
          <a:prstGeom prst="line">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 name="Freeform 8"/>
          <p:cNvSpPr/>
          <p:nvPr/>
        </p:nvSpPr>
        <p:spPr>
          <a:xfrm>
            <a:off x="4316413" y="3692525"/>
            <a:ext cx="1812925" cy="346075"/>
          </a:xfrm>
          <a:custGeom>
            <a:avLst/>
            <a:gdLst>
              <a:gd name="connsiteX0" fmla="*/ 0 w 1812324"/>
              <a:gd name="connsiteY0" fmla="*/ 214183 h 345989"/>
              <a:gd name="connsiteX1" fmla="*/ 16476 w 1812324"/>
              <a:gd name="connsiteY1" fmla="*/ 255372 h 345989"/>
              <a:gd name="connsiteX2" fmla="*/ 32951 w 1812324"/>
              <a:gd name="connsiteY2" fmla="*/ 205945 h 345989"/>
              <a:gd name="connsiteX3" fmla="*/ 57665 w 1812324"/>
              <a:gd name="connsiteY3" fmla="*/ 255372 h 345989"/>
              <a:gd name="connsiteX4" fmla="*/ 74141 w 1812324"/>
              <a:gd name="connsiteY4" fmla="*/ 205945 h 345989"/>
              <a:gd name="connsiteX5" fmla="*/ 107092 w 1812324"/>
              <a:gd name="connsiteY5" fmla="*/ 205945 h 345989"/>
              <a:gd name="connsiteX6" fmla="*/ 115330 w 1812324"/>
              <a:gd name="connsiteY6" fmla="*/ 230659 h 345989"/>
              <a:gd name="connsiteX7" fmla="*/ 131805 w 1812324"/>
              <a:gd name="connsiteY7" fmla="*/ 205945 h 345989"/>
              <a:gd name="connsiteX8" fmla="*/ 140043 w 1812324"/>
              <a:gd name="connsiteY8" fmla="*/ 181232 h 345989"/>
              <a:gd name="connsiteX9" fmla="*/ 156519 w 1812324"/>
              <a:gd name="connsiteY9" fmla="*/ 230659 h 345989"/>
              <a:gd name="connsiteX10" fmla="*/ 172995 w 1812324"/>
              <a:gd name="connsiteY10" fmla="*/ 230659 h 345989"/>
              <a:gd name="connsiteX11" fmla="*/ 197708 w 1812324"/>
              <a:gd name="connsiteY11" fmla="*/ 205945 h 345989"/>
              <a:gd name="connsiteX12" fmla="*/ 205946 w 1812324"/>
              <a:gd name="connsiteY12" fmla="*/ 238897 h 345989"/>
              <a:gd name="connsiteX13" fmla="*/ 222422 w 1812324"/>
              <a:gd name="connsiteY13" fmla="*/ 197708 h 345989"/>
              <a:gd name="connsiteX14" fmla="*/ 255373 w 1812324"/>
              <a:gd name="connsiteY14" fmla="*/ 90616 h 345989"/>
              <a:gd name="connsiteX15" fmla="*/ 263611 w 1812324"/>
              <a:gd name="connsiteY15" fmla="*/ 131805 h 345989"/>
              <a:gd name="connsiteX16" fmla="*/ 271849 w 1812324"/>
              <a:gd name="connsiteY16" fmla="*/ 197708 h 345989"/>
              <a:gd name="connsiteX17" fmla="*/ 280087 w 1812324"/>
              <a:gd name="connsiteY17" fmla="*/ 164756 h 345989"/>
              <a:gd name="connsiteX18" fmla="*/ 296562 w 1812324"/>
              <a:gd name="connsiteY18" fmla="*/ 131805 h 345989"/>
              <a:gd name="connsiteX19" fmla="*/ 304800 w 1812324"/>
              <a:gd name="connsiteY19" fmla="*/ 90616 h 345989"/>
              <a:gd name="connsiteX20" fmla="*/ 313038 w 1812324"/>
              <a:gd name="connsiteY20" fmla="*/ 123567 h 345989"/>
              <a:gd name="connsiteX21" fmla="*/ 321276 w 1812324"/>
              <a:gd name="connsiteY21" fmla="*/ 255372 h 345989"/>
              <a:gd name="connsiteX22" fmla="*/ 329514 w 1812324"/>
              <a:gd name="connsiteY22" fmla="*/ 214183 h 345989"/>
              <a:gd name="connsiteX23" fmla="*/ 345989 w 1812324"/>
              <a:gd name="connsiteY23" fmla="*/ 148281 h 345989"/>
              <a:gd name="connsiteX24" fmla="*/ 354227 w 1812324"/>
              <a:gd name="connsiteY24" fmla="*/ 172994 h 345989"/>
              <a:gd name="connsiteX25" fmla="*/ 362465 w 1812324"/>
              <a:gd name="connsiteY25" fmla="*/ 321275 h 345989"/>
              <a:gd name="connsiteX26" fmla="*/ 378941 w 1812324"/>
              <a:gd name="connsiteY26" fmla="*/ 255372 h 345989"/>
              <a:gd name="connsiteX27" fmla="*/ 387178 w 1812324"/>
              <a:gd name="connsiteY27" fmla="*/ 197708 h 345989"/>
              <a:gd name="connsiteX28" fmla="*/ 395416 w 1812324"/>
              <a:gd name="connsiteY28" fmla="*/ 255372 h 345989"/>
              <a:gd name="connsiteX29" fmla="*/ 403654 w 1812324"/>
              <a:gd name="connsiteY29" fmla="*/ 296562 h 345989"/>
              <a:gd name="connsiteX30" fmla="*/ 411892 w 1812324"/>
              <a:gd name="connsiteY30" fmla="*/ 238897 h 345989"/>
              <a:gd name="connsiteX31" fmla="*/ 428368 w 1812324"/>
              <a:gd name="connsiteY31" fmla="*/ 164756 h 345989"/>
              <a:gd name="connsiteX32" fmla="*/ 436605 w 1812324"/>
              <a:gd name="connsiteY32" fmla="*/ 107091 h 345989"/>
              <a:gd name="connsiteX33" fmla="*/ 444843 w 1812324"/>
              <a:gd name="connsiteY33" fmla="*/ 131805 h 345989"/>
              <a:gd name="connsiteX34" fmla="*/ 453081 w 1812324"/>
              <a:gd name="connsiteY34" fmla="*/ 197708 h 345989"/>
              <a:gd name="connsiteX35" fmla="*/ 461319 w 1812324"/>
              <a:gd name="connsiteY35" fmla="*/ 304800 h 345989"/>
              <a:gd name="connsiteX36" fmla="*/ 469557 w 1812324"/>
              <a:gd name="connsiteY36" fmla="*/ 280086 h 345989"/>
              <a:gd name="connsiteX37" fmla="*/ 477795 w 1812324"/>
              <a:gd name="connsiteY37" fmla="*/ 247135 h 345989"/>
              <a:gd name="connsiteX38" fmla="*/ 486032 w 1812324"/>
              <a:gd name="connsiteY38" fmla="*/ 280086 h 345989"/>
              <a:gd name="connsiteX39" fmla="*/ 502508 w 1812324"/>
              <a:gd name="connsiteY39" fmla="*/ 337751 h 345989"/>
              <a:gd name="connsiteX40" fmla="*/ 527222 w 1812324"/>
              <a:gd name="connsiteY40" fmla="*/ 214183 h 345989"/>
              <a:gd name="connsiteX41" fmla="*/ 535459 w 1812324"/>
              <a:gd name="connsiteY41" fmla="*/ 189470 h 345989"/>
              <a:gd name="connsiteX42" fmla="*/ 543697 w 1812324"/>
              <a:gd name="connsiteY42" fmla="*/ 214183 h 345989"/>
              <a:gd name="connsiteX43" fmla="*/ 560173 w 1812324"/>
              <a:gd name="connsiteY43" fmla="*/ 329513 h 345989"/>
              <a:gd name="connsiteX44" fmla="*/ 568411 w 1812324"/>
              <a:gd name="connsiteY44" fmla="*/ 296562 h 345989"/>
              <a:gd name="connsiteX45" fmla="*/ 576649 w 1812324"/>
              <a:gd name="connsiteY45" fmla="*/ 271848 h 345989"/>
              <a:gd name="connsiteX46" fmla="*/ 593124 w 1812324"/>
              <a:gd name="connsiteY46" fmla="*/ 189470 h 345989"/>
              <a:gd name="connsiteX47" fmla="*/ 609600 w 1812324"/>
              <a:gd name="connsiteY47" fmla="*/ 214183 h 345989"/>
              <a:gd name="connsiteX48" fmla="*/ 617838 w 1812324"/>
              <a:gd name="connsiteY48" fmla="*/ 271848 h 345989"/>
              <a:gd name="connsiteX49" fmla="*/ 626076 w 1812324"/>
              <a:gd name="connsiteY49" fmla="*/ 247135 h 345989"/>
              <a:gd name="connsiteX50" fmla="*/ 634314 w 1812324"/>
              <a:gd name="connsiteY50" fmla="*/ 214183 h 345989"/>
              <a:gd name="connsiteX51" fmla="*/ 650789 w 1812324"/>
              <a:gd name="connsiteY51" fmla="*/ 238897 h 345989"/>
              <a:gd name="connsiteX52" fmla="*/ 659027 w 1812324"/>
              <a:gd name="connsiteY52" fmla="*/ 304800 h 345989"/>
              <a:gd name="connsiteX53" fmla="*/ 667265 w 1812324"/>
              <a:gd name="connsiteY53" fmla="*/ 271848 h 345989"/>
              <a:gd name="connsiteX54" fmla="*/ 675503 w 1812324"/>
              <a:gd name="connsiteY54" fmla="*/ 205945 h 345989"/>
              <a:gd name="connsiteX55" fmla="*/ 683741 w 1812324"/>
              <a:gd name="connsiteY55" fmla="*/ 255372 h 345989"/>
              <a:gd name="connsiteX56" fmla="*/ 691978 w 1812324"/>
              <a:gd name="connsiteY56" fmla="*/ 296562 h 345989"/>
              <a:gd name="connsiteX57" fmla="*/ 700216 w 1812324"/>
              <a:gd name="connsiteY57" fmla="*/ 247135 h 345989"/>
              <a:gd name="connsiteX58" fmla="*/ 716692 w 1812324"/>
              <a:gd name="connsiteY58" fmla="*/ 181232 h 345989"/>
              <a:gd name="connsiteX59" fmla="*/ 724930 w 1812324"/>
              <a:gd name="connsiteY59" fmla="*/ 230659 h 345989"/>
              <a:gd name="connsiteX60" fmla="*/ 733168 w 1812324"/>
              <a:gd name="connsiteY60" fmla="*/ 271848 h 345989"/>
              <a:gd name="connsiteX61" fmla="*/ 741405 w 1812324"/>
              <a:gd name="connsiteY61" fmla="*/ 222421 h 345989"/>
              <a:gd name="connsiteX62" fmla="*/ 757881 w 1812324"/>
              <a:gd name="connsiteY62" fmla="*/ 156518 h 345989"/>
              <a:gd name="connsiteX63" fmla="*/ 766119 w 1812324"/>
              <a:gd name="connsiteY63" fmla="*/ 263610 h 345989"/>
              <a:gd name="connsiteX64" fmla="*/ 774357 w 1812324"/>
              <a:gd name="connsiteY64" fmla="*/ 288324 h 345989"/>
              <a:gd name="connsiteX65" fmla="*/ 782595 w 1812324"/>
              <a:gd name="connsiteY65" fmla="*/ 337751 h 345989"/>
              <a:gd name="connsiteX66" fmla="*/ 790832 w 1812324"/>
              <a:gd name="connsiteY66" fmla="*/ 181232 h 345989"/>
              <a:gd name="connsiteX67" fmla="*/ 807308 w 1812324"/>
              <a:gd name="connsiteY67" fmla="*/ 57664 h 345989"/>
              <a:gd name="connsiteX68" fmla="*/ 815546 w 1812324"/>
              <a:gd name="connsiteY68" fmla="*/ 115329 h 345989"/>
              <a:gd name="connsiteX69" fmla="*/ 823784 w 1812324"/>
              <a:gd name="connsiteY69" fmla="*/ 247135 h 345989"/>
              <a:gd name="connsiteX70" fmla="*/ 832022 w 1812324"/>
              <a:gd name="connsiteY70" fmla="*/ 205945 h 345989"/>
              <a:gd name="connsiteX71" fmla="*/ 840259 w 1812324"/>
              <a:gd name="connsiteY71" fmla="*/ 172994 h 345989"/>
              <a:gd name="connsiteX72" fmla="*/ 848497 w 1812324"/>
              <a:gd name="connsiteY72" fmla="*/ 131805 h 345989"/>
              <a:gd name="connsiteX73" fmla="*/ 864973 w 1812324"/>
              <a:gd name="connsiteY73" fmla="*/ 107091 h 345989"/>
              <a:gd name="connsiteX74" fmla="*/ 881449 w 1812324"/>
              <a:gd name="connsiteY74" fmla="*/ 214183 h 345989"/>
              <a:gd name="connsiteX75" fmla="*/ 889687 w 1812324"/>
              <a:gd name="connsiteY75" fmla="*/ 255372 h 345989"/>
              <a:gd name="connsiteX76" fmla="*/ 914400 w 1812324"/>
              <a:gd name="connsiteY76" fmla="*/ 148281 h 345989"/>
              <a:gd name="connsiteX77" fmla="*/ 939114 w 1812324"/>
              <a:gd name="connsiteY77" fmla="*/ 0 h 345989"/>
              <a:gd name="connsiteX78" fmla="*/ 947351 w 1812324"/>
              <a:gd name="connsiteY78" fmla="*/ 32951 h 345989"/>
              <a:gd name="connsiteX79" fmla="*/ 955589 w 1812324"/>
              <a:gd name="connsiteY79" fmla="*/ 57664 h 345989"/>
              <a:gd name="connsiteX80" fmla="*/ 972065 w 1812324"/>
              <a:gd name="connsiteY80" fmla="*/ 181232 h 345989"/>
              <a:gd name="connsiteX81" fmla="*/ 996778 w 1812324"/>
              <a:gd name="connsiteY81" fmla="*/ 238897 h 345989"/>
              <a:gd name="connsiteX82" fmla="*/ 1013254 w 1812324"/>
              <a:gd name="connsiteY82" fmla="*/ 304800 h 345989"/>
              <a:gd name="connsiteX83" fmla="*/ 1021492 w 1812324"/>
              <a:gd name="connsiteY83" fmla="*/ 214183 h 345989"/>
              <a:gd name="connsiteX84" fmla="*/ 1037968 w 1812324"/>
              <a:gd name="connsiteY84" fmla="*/ 181232 h 345989"/>
              <a:gd name="connsiteX85" fmla="*/ 1046205 w 1812324"/>
              <a:gd name="connsiteY85" fmla="*/ 238897 h 345989"/>
              <a:gd name="connsiteX86" fmla="*/ 1062681 w 1812324"/>
              <a:gd name="connsiteY86" fmla="*/ 296562 h 345989"/>
              <a:gd name="connsiteX87" fmla="*/ 1070919 w 1812324"/>
              <a:gd name="connsiteY87" fmla="*/ 263610 h 345989"/>
              <a:gd name="connsiteX88" fmla="*/ 1087395 w 1812324"/>
              <a:gd name="connsiteY88" fmla="*/ 181232 h 345989"/>
              <a:gd name="connsiteX89" fmla="*/ 1103870 w 1812324"/>
              <a:gd name="connsiteY89" fmla="*/ 181232 h 345989"/>
              <a:gd name="connsiteX90" fmla="*/ 1112108 w 1812324"/>
              <a:gd name="connsiteY90" fmla="*/ 205945 h 345989"/>
              <a:gd name="connsiteX91" fmla="*/ 1120346 w 1812324"/>
              <a:gd name="connsiteY91" fmla="*/ 238897 h 345989"/>
              <a:gd name="connsiteX92" fmla="*/ 1145059 w 1812324"/>
              <a:gd name="connsiteY92" fmla="*/ 172994 h 345989"/>
              <a:gd name="connsiteX93" fmla="*/ 1153297 w 1812324"/>
              <a:gd name="connsiteY93" fmla="*/ 197708 h 345989"/>
              <a:gd name="connsiteX94" fmla="*/ 1161535 w 1812324"/>
              <a:gd name="connsiteY94" fmla="*/ 238897 h 345989"/>
              <a:gd name="connsiteX95" fmla="*/ 1169773 w 1812324"/>
              <a:gd name="connsiteY95" fmla="*/ 205945 h 345989"/>
              <a:gd name="connsiteX96" fmla="*/ 1186249 w 1812324"/>
              <a:gd name="connsiteY96" fmla="*/ 181232 h 345989"/>
              <a:gd name="connsiteX97" fmla="*/ 1194487 w 1812324"/>
              <a:gd name="connsiteY97" fmla="*/ 205945 h 345989"/>
              <a:gd name="connsiteX98" fmla="*/ 1210962 w 1812324"/>
              <a:gd name="connsiteY98" fmla="*/ 271848 h 345989"/>
              <a:gd name="connsiteX99" fmla="*/ 1219200 w 1812324"/>
              <a:gd name="connsiteY99" fmla="*/ 321275 h 345989"/>
              <a:gd name="connsiteX100" fmla="*/ 1235676 w 1812324"/>
              <a:gd name="connsiteY100" fmla="*/ 255372 h 345989"/>
              <a:gd name="connsiteX101" fmla="*/ 1260389 w 1812324"/>
              <a:gd name="connsiteY101" fmla="*/ 131805 h 345989"/>
              <a:gd name="connsiteX102" fmla="*/ 1276865 w 1812324"/>
              <a:gd name="connsiteY102" fmla="*/ 74140 h 345989"/>
              <a:gd name="connsiteX103" fmla="*/ 1285103 w 1812324"/>
              <a:gd name="connsiteY103" fmla="*/ 172994 h 345989"/>
              <a:gd name="connsiteX104" fmla="*/ 1293341 w 1812324"/>
              <a:gd name="connsiteY104" fmla="*/ 115329 h 345989"/>
              <a:gd name="connsiteX105" fmla="*/ 1301578 w 1812324"/>
              <a:gd name="connsiteY105" fmla="*/ 214183 h 345989"/>
              <a:gd name="connsiteX106" fmla="*/ 1309816 w 1812324"/>
              <a:gd name="connsiteY106" fmla="*/ 172994 h 345989"/>
              <a:gd name="connsiteX107" fmla="*/ 1318054 w 1812324"/>
              <a:gd name="connsiteY107" fmla="*/ 140043 h 345989"/>
              <a:gd name="connsiteX108" fmla="*/ 1326292 w 1812324"/>
              <a:gd name="connsiteY108" fmla="*/ 205945 h 345989"/>
              <a:gd name="connsiteX109" fmla="*/ 1334530 w 1812324"/>
              <a:gd name="connsiteY109" fmla="*/ 280086 h 345989"/>
              <a:gd name="connsiteX110" fmla="*/ 1342768 w 1812324"/>
              <a:gd name="connsiteY110" fmla="*/ 255372 h 345989"/>
              <a:gd name="connsiteX111" fmla="*/ 1359243 w 1812324"/>
              <a:gd name="connsiteY111" fmla="*/ 164756 h 345989"/>
              <a:gd name="connsiteX112" fmla="*/ 1375719 w 1812324"/>
              <a:gd name="connsiteY112" fmla="*/ 230659 h 345989"/>
              <a:gd name="connsiteX113" fmla="*/ 1392195 w 1812324"/>
              <a:gd name="connsiteY113" fmla="*/ 345989 h 345989"/>
              <a:gd name="connsiteX114" fmla="*/ 1400432 w 1812324"/>
              <a:gd name="connsiteY114" fmla="*/ 304800 h 345989"/>
              <a:gd name="connsiteX115" fmla="*/ 1416908 w 1812324"/>
              <a:gd name="connsiteY115" fmla="*/ 263610 h 345989"/>
              <a:gd name="connsiteX116" fmla="*/ 1425146 w 1812324"/>
              <a:gd name="connsiteY116" fmla="*/ 238897 h 345989"/>
              <a:gd name="connsiteX117" fmla="*/ 1433384 w 1812324"/>
              <a:gd name="connsiteY117" fmla="*/ 164756 h 345989"/>
              <a:gd name="connsiteX118" fmla="*/ 1441622 w 1812324"/>
              <a:gd name="connsiteY118" fmla="*/ 189470 h 345989"/>
              <a:gd name="connsiteX119" fmla="*/ 1449859 w 1812324"/>
              <a:gd name="connsiteY119" fmla="*/ 255372 h 345989"/>
              <a:gd name="connsiteX120" fmla="*/ 1458097 w 1812324"/>
              <a:gd name="connsiteY120" fmla="*/ 230659 h 345989"/>
              <a:gd name="connsiteX121" fmla="*/ 1474573 w 1812324"/>
              <a:gd name="connsiteY121" fmla="*/ 172994 h 345989"/>
              <a:gd name="connsiteX122" fmla="*/ 1482811 w 1812324"/>
              <a:gd name="connsiteY122" fmla="*/ 214183 h 345989"/>
              <a:gd name="connsiteX123" fmla="*/ 1491049 w 1812324"/>
              <a:gd name="connsiteY123" fmla="*/ 238897 h 345989"/>
              <a:gd name="connsiteX124" fmla="*/ 1499287 w 1812324"/>
              <a:gd name="connsiteY124" fmla="*/ 288324 h 345989"/>
              <a:gd name="connsiteX125" fmla="*/ 1515762 w 1812324"/>
              <a:gd name="connsiteY125" fmla="*/ 263610 h 345989"/>
              <a:gd name="connsiteX126" fmla="*/ 1540476 w 1812324"/>
              <a:gd name="connsiteY126" fmla="*/ 255372 h 345989"/>
              <a:gd name="connsiteX127" fmla="*/ 1548714 w 1812324"/>
              <a:gd name="connsiteY127" fmla="*/ 288324 h 345989"/>
              <a:gd name="connsiteX128" fmla="*/ 1581665 w 1812324"/>
              <a:gd name="connsiteY128" fmla="*/ 214183 h 345989"/>
              <a:gd name="connsiteX129" fmla="*/ 1598141 w 1812324"/>
              <a:gd name="connsiteY129" fmla="*/ 164756 h 345989"/>
              <a:gd name="connsiteX130" fmla="*/ 1606378 w 1812324"/>
              <a:gd name="connsiteY130" fmla="*/ 140043 h 345989"/>
              <a:gd name="connsiteX131" fmla="*/ 1614616 w 1812324"/>
              <a:gd name="connsiteY131" fmla="*/ 164756 h 345989"/>
              <a:gd name="connsiteX132" fmla="*/ 1622854 w 1812324"/>
              <a:gd name="connsiteY132" fmla="*/ 140043 h 345989"/>
              <a:gd name="connsiteX133" fmla="*/ 1631092 w 1812324"/>
              <a:gd name="connsiteY133" fmla="*/ 164756 h 345989"/>
              <a:gd name="connsiteX134" fmla="*/ 1664043 w 1812324"/>
              <a:gd name="connsiteY134" fmla="*/ 247135 h 345989"/>
              <a:gd name="connsiteX135" fmla="*/ 1688757 w 1812324"/>
              <a:gd name="connsiteY135" fmla="*/ 214183 h 345989"/>
              <a:gd name="connsiteX136" fmla="*/ 1696995 w 1812324"/>
              <a:gd name="connsiteY136" fmla="*/ 181232 h 345989"/>
              <a:gd name="connsiteX137" fmla="*/ 1705232 w 1812324"/>
              <a:gd name="connsiteY137" fmla="*/ 156518 h 345989"/>
              <a:gd name="connsiteX138" fmla="*/ 1713470 w 1812324"/>
              <a:gd name="connsiteY138" fmla="*/ 197708 h 345989"/>
              <a:gd name="connsiteX139" fmla="*/ 1721708 w 1812324"/>
              <a:gd name="connsiteY139" fmla="*/ 222421 h 345989"/>
              <a:gd name="connsiteX140" fmla="*/ 1729946 w 1812324"/>
              <a:gd name="connsiteY140" fmla="*/ 263610 h 345989"/>
              <a:gd name="connsiteX141" fmla="*/ 1746422 w 1812324"/>
              <a:gd name="connsiteY141" fmla="*/ 230659 h 345989"/>
              <a:gd name="connsiteX142" fmla="*/ 1754659 w 1812324"/>
              <a:gd name="connsiteY142" fmla="*/ 205945 h 345989"/>
              <a:gd name="connsiteX143" fmla="*/ 1779373 w 1812324"/>
              <a:gd name="connsiteY143" fmla="*/ 238897 h 345989"/>
              <a:gd name="connsiteX144" fmla="*/ 1795849 w 1812324"/>
              <a:gd name="connsiteY144" fmla="*/ 205945 h 345989"/>
              <a:gd name="connsiteX145" fmla="*/ 1804087 w 1812324"/>
              <a:gd name="connsiteY145" fmla="*/ 230659 h 345989"/>
              <a:gd name="connsiteX146" fmla="*/ 1812324 w 1812324"/>
              <a:gd name="connsiteY146" fmla="*/ 238897 h 3459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Lst>
            <a:rect l="l" t="t" r="r" b="b"/>
            <a:pathLst>
              <a:path w="1812324" h="345989">
                <a:moveTo>
                  <a:pt x="0" y="214183"/>
                </a:moveTo>
                <a:cubicBezTo>
                  <a:pt x="5492" y="227913"/>
                  <a:pt x="2130" y="258959"/>
                  <a:pt x="16476" y="255372"/>
                </a:cubicBezTo>
                <a:cubicBezTo>
                  <a:pt x="33324" y="251160"/>
                  <a:pt x="32951" y="205945"/>
                  <a:pt x="32951" y="205945"/>
                </a:cubicBezTo>
                <a:cubicBezTo>
                  <a:pt x="33115" y="206436"/>
                  <a:pt x="49147" y="261760"/>
                  <a:pt x="57665" y="255372"/>
                </a:cubicBezTo>
                <a:cubicBezTo>
                  <a:pt x="71559" y="244952"/>
                  <a:pt x="74141" y="205945"/>
                  <a:pt x="74141" y="205945"/>
                </a:cubicBezTo>
                <a:cubicBezTo>
                  <a:pt x="93726" y="264709"/>
                  <a:pt x="65954" y="205945"/>
                  <a:pt x="107092" y="205945"/>
                </a:cubicBezTo>
                <a:cubicBezTo>
                  <a:pt x="115776" y="205945"/>
                  <a:pt x="112584" y="222421"/>
                  <a:pt x="115330" y="230659"/>
                </a:cubicBezTo>
                <a:cubicBezTo>
                  <a:pt x="120822" y="222421"/>
                  <a:pt x="127377" y="214800"/>
                  <a:pt x="131805" y="205945"/>
                </a:cubicBezTo>
                <a:cubicBezTo>
                  <a:pt x="135688" y="198178"/>
                  <a:pt x="133903" y="175092"/>
                  <a:pt x="140043" y="181232"/>
                </a:cubicBezTo>
                <a:cubicBezTo>
                  <a:pt x="152323" y="193512"/>
                  <a:pt x="156519" y="230659"/>
                  <a:pt x="156519" y="230659"/>
                </a:cubicBezTo>
                <a:cubicBezTo>
                  <a:pt x="177195" y="147958"/>
                  <a:pt x="152319" y="225491"/>
                  <a:pt x="172995" y="230659"/>
                </a:cubicBezTo>
                <a:cubicBezTo>
                  <a:pt x="184297" y="233484"/>
                  <a:pt x="189470" y="214183"/>
                  <a:pt x="197708" y="205945"/>
                </a:cubicBezTo>
                <a:cubicBezTo>
                  <a:pt x="200454" y="216929"/>
                  <a:pt x="195205" y="242477"/>
                  <a:pt x="205946" y="238897"/>
                </a:cubicBezTo>
                <a:cubicBezTo>
                  <a:pt x="219975" y="234221"/>
                  <a:pt x="217449" y="211634"/>
                  <a:pt x="222422" y="197708"/>
                </a:cubicBezTo>
                <a:cubicBezTo>
                  <a:pt x="245998" y="131696"/>
                  <a:pt x="242867" y="140639"/>
                  <a:pt x="255373" y="90616"/>
                </a:cubicBezTo>
                <a:cubicBezTo>
                  <a:pt x="258119" y="104346"/>
                  <a:pt x="261482" y="117966"/>
                  <a:pt x="263611" y="131805"/>
                </a:cubicBezTo>
                <a:cubicBezTo>
                  <a:pt x="266977" y="153686"/>
                  <a:pt x="261948" y="177907"/>
                  <a:pt x="271849" y="197708"/>
                </a:cubicBezTo>
                <a:cubicBezTo>
                  <a:pt x="276912" y="207835"/>
                  <a:pt x="276112" y="175357"/>
                  <a:pt x="280087" y="164756"/>
                </a:cubicBezTo>
                <a:cubicBezTo>
                  <a:pt x="284399" y="153258"/>
                  <a:pt x="291070" y="142789"/>
                  <a:pt x="296562" y="131805"/>
                </a:cubicBezTo>
                <a:cubicBezTo>
                  <a:pt x="299308" y="118075"/>
                  <a:pt x="292277" y="96878"/>
                  <a:pt x="304800" y="90616"/>
                </a:cubicBezTo>
                <a:cubicBezTo>
                  <a:pt x="314926" y="85553"/>
                  <a:pt x="311911" y="112301"/>
                  <a:pt x="313038" y="123567"/>
                </a:cubicBezTo>
                <a:cubicBezTo>
                  <a:pt x="317418" y="167369"/>
                  <a:pt x="318530" y="211437"/>
                  <a:pt x="321276" y="255372"/>
                </a:cubicBezTo>
                <a:cubicBezTo>
                  <a:pt x="324022" y="241642"/>
                  <a:pt x="326366" y="227826"/>
                  <a:pt x="329514" y="214183"/>
                </a:cubicBezTo>
                <a:cubicBezTo>
                  <a:pt x="334606" y="192119"/>
                  <a:pt x="345989" y="148281"/>
                  <a:pt x="345989" y="148281"/>
                </a:cubicBezTo>
                <a:cubicBezTo>
                  <a:pt x="348735" y="156519"/>
                  <a:pt x="353404" y="164350"/>
                  <a:pt x="354227" y="172994"/>
                </a:cubicBezTo>
                <a:cubicBezTo>
                  <a:pt x="358920" y="222274"/>
                  <a:pt x="348240" y="273860"/>
                  <a:pt x="362465" y="321275"/>
                </a:cubicBezTo>
                <a:cubicBezTo>
                  <a:pt x="368972" y="342964"/>
                  <a:pt x="375739" y="277788"/>
                  <a:pt x="378941" y="255372"/>
                </a:cubicBezTo>
                <a:lnTo>
                  <a:pt x="387178" y="197708"/>
                </a:lnTo>
                <a:cubicBezTo>
                  <a:pt x="389924" y="216929"/>
                  <a:pt x="392224" y="236220"/>
                  <a:pt x="395416" y="255372"/>
                </a:cubicBezTo>
                <a:cubicBezTo>
                  <a:pt x="397718" y="269183"/>
                  <a:pt x="393753" y="306463"/>
                  <a:pt x="403654" y="296562"/>
                </a:cubicBezTo>
                <a:cubicBezTo>
                  <a:pt x="417384" y="282833"/>
                  <a:pt x="408939" y="258088"/>
                  <a:pt x="411892" y="238897"/>
                </a:cubicBezTo>
                <a:cubicBezTo>
                  <a:pt x="420177" y="185047"/>
                  <a:pt x="415566" y="203162"/>
                  <a:pt x="428368" y="164756"/>
                </a:cubicBezTo>
                <a:cubicBezTo>
                  <a:pt x="431114" y="145534"/>
                  <a:pt x="427922" y="124458"/>
                  <a:pt x="436605" y="107091"/>
                </a:cubicBezTo>
                <a:cubicBezTo>
                  <a:pt x="440488" y="99324"/>
                  <a:pt x="443290" y="123261"/>
                  <a:pt x="444843" y="131805"/>
                </a:cubicBezTo>
                <a:cubicBezTo>
                  <a:pt x="448803" y="153587"/>
                  <a:pt x="450982" y="175669"/>
                  <a:pt x="453081" y="197708"/>
                </a:cubicBezTo>
                <a:cubicBezTo>
                  <a:pt x="456475" y="233350"/>
                  <a:pt x="458573" y="269103"/>
                  <a:pt x="461319" y="304800"/>
                </a:cubicBezTo>
                <a:cubicBezTo>
                  <a:pt x="464065" y="296562"/>
                  <a:pt x="467171" y="288435"/>
                  <a:pt x="469557" y="280086"/>
                </a:cubicBezTo>
                <a:cubicBezTo>
                  <a:pt x="472667" y="269200"/>
                  <a:pt x="466473" y="247135"/>
                  <a:pt x="477795" y="247135"/>
                </a:cubicBezTo>
                <a:cubicBezTo>
                  <a:pt x="489117" y="247135"/>
                  <a:pt x="482922" y="269200"/>
                  <a:pt x="486032" y="280086"/>
                </a:cubicBezTo>
                <a:cubicBezTo>
                  <a:pt x="509679" y="362852"/>
                  <a:pt x="476742" y="234690"/>
                  <a:pt x="502508" y="337751"/>
                </a:cubicBezTo>
                <a:cubicBezTo>
                  <a:pt x="509410" y="296342"/>
                  <a:pt x="515664" y="254636"/>
                  <a:pt x="527222" y="214183"/>
                </a:cubicBezTo>
                <a:cubicBezTo>
                  <a:pt x="529607" y="205834"/>
                  <a:pt x="532713" y="197708"/>
                  <a:pt x="535459" y="189470"/>
                </a:cubicBezTo>
                <a:cubicBezTo>
                  <a:pt x="538205" y="197708"/>
                  <a:pt x="541591" y="205759"/>
                  <a:pt x="543697" y="214183"/>
                </a:cubicBezTo>
                <a:cubicBezTo>
                  <a:pt x="554189" y="256149"/>
                  <a:pt x="555047" y="283379"/>
                  <a:pt x="560173" y="329513"/>
                </a:cubicBezTo>
                <a:cubicBezTo>
                  <a:pt x="562919" y="318529"/>
                  <a:pt x="565301" y="307448"/>
                  <a:pt x="568411" y="296562"/>
                </a:cubicBezTo>
                <a:cubicBezTo>
                  <a:pt x="570797" y="288213"/>
                  <a:pt x="574696" y="280309"/>
                  <a:pt x="576649" y="271848"/>
                </a:cubicBezTo>
                <a:cubicBezTo>
                  <a:pt x="582946" y="244562"/>
                  <a:pt x="593124" y="189470"/>
                  <a:pt x="593124" y="189470"/>
                </a:cubicBezTo>
                <a:cubicBezTo>
                  <a:pt x="598616" y="197708"/>
                  <a:pt x="606755" y="204700"/>
                  <a:pt x="609600" y="214183"/>
                </a:cubicBezTo>
                <a:cubicBezTo>
                  <a:pt x="615180" y="232781"/>
                  <a:pt x="609155" y="254481"/>
                  <a:pt x="617838" y="271848"/>
                </a:cubicBezTo>
                <a:cubicBezTo>
                  <a:pt x="621721" y="279615"/>
                  <a:pt x="623690" y="255484"/>
                  <a:pt x="626076" y="247135"/>
                </a:cubicBezTo>
                <a:cubicBezTo>
                  <a:pt x="629186" y="236249"/>
                  <a:pt x="631568" y="225167"/>
                  <a:pt x="634314" y="214183"/>
                </a:cubicBezTo>
                <a:cubicBezTo>
                  <a:pt x="639806" y="222421"/>
                  <a:pt x="648184" y="229345"/>
                  <a:pt x="650789" y="238897"/>
                </a:cubicBezTo>
                <a:cubicBezTo>
                  <a:pt x="656614" y="260256"/>
                  <a:pt x="649126" y="284999"/>
                  <a:pt x="659027" y="304800"/>
                </a:cubicBezTo>
                <a:cubicBezTo>
                  <a:pt x="664090" y="314927"/>
                  <a:pt x="665404" y="283016"/>
                  <a:pt x="667265" y="271848"/>
                </a:cubicBezTo>
                <a:cubicBezTo>
                  <a:pt x="670905" y="250011"/>
                  <a:pt x="672757" y="227913"/>
                  <a:pt x="675503" y="205945"/>
                </a:cubicBezTo>
                <a:cubicBezTo>
                  <a:pt x="678249" y="222421"/>
                  <a:pt x="680753" y="238938"/>
                  <a:pt x="683741" y="255372"/>
                </a:cubicBezTo>
                <a:cubicBezTo>
                  <a:pt x="686246" y="269148"/>
                  <a:pt x="679454" y="302824"/>
                  <a:pt x="691978" y="296562"/>
                </a:cubicBezTo>
                <a:cubicBezTo>
                  <a:pt x="706918" y="289093"/>
                  <a:pt x="697228" y="263569"/>
                  <a:pt x="700216" y="247135"/>
                </a:cubicBezTo>
                <a:cubicBezTo>
                  <a:pt x="708169" y="203394"/>
                  <a:pt x="705259" y="215530"/>
                  <a:pt x="716692" y="181232"/>
                </a:cubicBezTo>
                <a:cubicBezTo>
                  <a:pt x="719438" y="197708"/>
                  <a:pt x="721942" y="214225"/>
                  <a:pt x="724930" y="230659"/>
                </a:cubicBezTo>
                <a:cubicBezTo>
                  <a:pt x="727435" y="244435"/>
                  <a:pt x="720645" y="278110"/>
                  <a:pt x="733168" y="271848"/>
                </a:cubicBezTo>
                <a:cubicBezTo>
                  <a:pt x="748107" y="264378"/>
                  <a:pt x="738417" y="238854"/>
                  <a:pt x="741405" y="222421"/>
                </a:cubicBezTo>
                <a:cubicBezTo>
                  <a:pt x="749357" y="178685"/>
                  <a:pt x="746449" y="190814"/>
                  <a:pt x="757881" y="156518"/>
                </a:cubicBezTo>
                <a:cubicBezTo>
                  <a:pt x="760627" y="192215"/>
                  <a:pt x="761678" y="228084"/>
                  <a:pt x="766119" y="263610"/>
                </a:cubicBezTo>
                <a:cubicBezTo>
                  <a:pt x="767196" y="272227"/>
                  <a:pt x="772473" y="279847"/>
                  <a:pt x="774357" y="288324"/>
                </a:cubicBezTo>
                <a:cubicBezTo>
                  <a:pt x="777980" y="304629"/>
                  <a:pt x="779849" y="321275"/>
                  <a:pt x="782595" y="337751"/>
                </a:cubicBezTo>
                <a:cubicBezTo>
                  <a:pt x="785341" y="285578"/>
                  <a:pt x="786973" y="233334"/>
                  <a:pt x="790832" y="181232"/>
                </a:cubicBezTo>
                <a:cubicBezTo>
                  <a:pt x="792470" y="159122"/>
                  <a:pt x="803840" y="81938"/>
                  <a:pt x="807308" y="57664"/>
                </a:cubicBezTo>
                <a:cubicBezTo>
                  <a:pt x="810054" y="76886"/>
                  <a:pt x="813864" y="95985"/>
                  <a:pt x="815546" y="115329"/>
                </a:cubicBezTo>
                <a:cubicBezTo>
                  <a:pt x="819360" y="159185"/>
                  <a:pt x="815909" y="203824"/>
                  <a:pt x="823784" y="247135"/>
                </a:cubicBezTo>
                <a:cubicBezTo>
                  <a:pt x="826289" y="260911"/>
                  <a:pt x="828985" y="219614"/>
                  <a:pt x="832022" y="205945"/>
                </a:cubicBezTo>
                <a:cubicBezTo>
                  <a:pt x="834478" y="194893"/>
                  <a:pt x="837803" y="184046"/>
                  <a:pt x="840259" y="172994"/>
                </a:cubicBezTo>
                <a:cubicBezTo>
                  <a:pt x="843296" y="159326"/>
                  <a:pt x="843581" y="144915"/>
                  <a:pt x="848497" y="131805"/>
                </a:cubicBezTo>
                <a:cubicBezTo>
                  <a:pt x="851973" y="122535"/>
                  <a:pt x="859481" y="115329"/>
                  <a:pt x="864973" y="107091"/>
                </a:cubicBezTo>
                <a:cubicBezTo>
                  <a:pt x="883529" y="162759"/>
                  <a:pt x="867290" y="107994"/>
                  <a:pt x="881449" y="214183"/>
                </a:cubicBezTo>
                <a:cubicBezTo>
                  <a:pt x="883300" y="228062"/>
                  <a:pt x="886941" y="241642"/>
                  <a:pt x="889687" y="255372"/>
                </a:cubicBezTo>
                <a:cubicBezTo>
                  <a:pt x="898014" y="222060"/>
                  <a:pt x="908995" y="179361"/>
                  <a:pt x="914400" y="148281"/>
                </a:cubicBezTo>
                <a:cubicBezTo>
                  <a:pt x="945389" y="-29904"/>
                  <a:pt x="917693" y="85683"/>
                  <a:pt x="939114" y="0"/>
                </a:cubicBezTo>
                <a:cubicBezTo>
                  <a:pt x="941860" y="10984"/>
                  <a:pt x="944241" y="22065"/>
                  <a:pt x="947351" y="32951"/>
                </a:cubicBezTo>
                <a:cubicBezTo>
                  <a:pt x="949736" y="41300"/>
                  <a:pt x="953705" y="49187"/>
                  <a:pt x="955589" y="57664"/>
                </a:cubicBezTo>
                <a:cubicBezTo>
                  <a:pt x="963806" y="94641"/>
                  <a:pt x="968099" y="145539"/>
                  <a:pt x="972065" y="181232"/>
                </a:cubicBezTo>
                <a:cubicBezTo>
                  <a:pt x="1002169" y="105975"/>
                  <a:pt x="984301" y="132837"/>
                  <a:pt x="996778" y="238897"/>
                </a:cubicBezTo>
                <a:cubicBezTo>
                  <a:pt x="1000392" y="269621"/>
                  <a:pt x="1004512" y="278574"/>
                  <a:pt x="1013254" y="304800"/>
                </a:cubicBezTo>
                <a:cubicBezTo>
                  <a:pt x="1016000" y="274594"/>
                  <a:pt x="1015544" y="243924"/>
                  <a:pt x="1021492" y="214183"/>
                </a:cubicBezTo>
                <a:cubicBezTo>
                  <a:pt x="1023900" y="202141"/>
                  <a:pt x="1029285" y="172548"/>
                  <a:pt x="1037968" y="181232"/>
                </a:cubicBezTo>
                <a:cubicBezTo>
                  <a:pt x="1051697" y="194962"/>
                  <a:pt x="1042732" y="219793"/>
                  <a:pt x="1046205" y="238897"/>
                </a:cubicBezTo>
                <a:cubicBezTo>
                  <a:pt x="1050342" y="261650"/>
                  <a:pt x="1055624" y="275390"/>
                  <a:pt x="1062681" y="296562"/>
                </a:cubicBezTo>
                <a:cubicBezTo>
                  <a:pt x="1065427" y="285578"/>
                  <a:pt x="1068547" y="274681"/>
                  <a:pt x="1070919" y="263610"/>
                </a:cubicBezTo>
                <a:cubicBezTo>
                  <a:pt x="1076787" y="236228"/>
                  <a:pt x="1087395" y="181232"/>
                  <a:pt x="1087395" y="181232"/>
                </a:cubicBezTo>
                <a:cubicBezTo>
                  <a:pt x="1109360" y="247133"/>
                  <a:pt x="1081903" y="181232"/>
                  <a:pt x="1103870" y="181232"/>
                </a:cubicBezTo>
                <a:cubicBezTo>
                  <a:pt x="1112553" y="181232"/>
                  <a:pt x="1109722" y="197596"/>
                  <a:pt x="1112108" y="205945"/>
                </a:cubicBezTo>
                <a:cubicBezTo>
                  <a:pt x="1115218" y="216831"/>
                  <a:pt x="1117600" y="227913"/>
                  <a:pt x="1120346" y="238897"/>
                </a:cubicBezTo>
                <a:cubicBezTo>
                  <a:pt x="1122536" y="230139"/>
                  <a:pt x="1133311" y="176910"/>
                  <a:pt x="1145059" y="172994"/>
                </a:cubicBezTo>
                <a:cubicBezTo>
                  <a:pt x="1153297" y="170248"/>
                  <a:pt x="1151191" y="189284"/>
                  <a:pt x="1153297" y="197708"/>
                </a:cubicBezTo>
                <a:cubicBezTo>
                  <a:pt x="1156693" y="211292"/>
                  <a:pt x="1158789" y="225167"/>
                  <a:pt x="1161535" y="238897"/>
                </a:cubicBezTo>
                <a:cubicBezTo>
                  <a:pt x="1164281" y="227913"/>
                  <a:pt x="1165313" y="216352"/>
                  <a:pt x="1169773" y="205945"/>
                </a:cubicBezTo>
                <a:cubicBezTo>
                  <a:pt x="1173673" y="196845"/>
                  <a:pt x="1176348" y="181232"/>
                  <a:pt x="1186249" y="181232"/>
                </a:cubicBezTo>
                <a:cubicBezTo>
                  <a:pt x="1194932" y="181232"/>
                  <a:pt x="1192381" y="197521"/>
                  <a:pt x="1194487" y="205945"/>
                </a:cubicBezTo>
                <a:lnTo>
                  <a:pt x="1210962" y="271848"/>
                </a:lnTo>
                <a:cubicBezTo>
                  <a:pt x="1213708" y="288324"/>
                  <a:pt x="1205302" y="330540"/>
                  <a:pt x="1219200" y="321275"/>
                </a:cubicBezTo>
                <a:cubicBezTo>
                  <a:pt x="1238041" y="308714"/>
                  <a:pt x="1230866" y="277499"/>
                  <a:pt x="1235676" y="255372"/>
                </a:cubicBezTo>
                <a:cubicBezTo>
                  <a:pt x="1244599" y="214326"/>
                  <a:pt x="1247106" y="171654"/>
                  <a:pt x="1260389" y="131805"/>
                </a:cubicBezTo>
                <a:cubicBezTo>
                  <a:pt x="1272207" y="96350"/>
                  <a:pt x="1266521" y="115515"/>
                  <a:pt x="1276865" y="74140"/>
                </a:cubicBezTo>
                <a:cubicBezTo>
                  <a:pt x="1279611" y="107091"/>
                  <a:pt x="1272823" y="142294"/>
                  <a:pt x="1285103" y="172994"/>
                </a:cubicBezTo>
                <a:cubicBezTo>
                  <a:pt x="1292314" y="191022"/>
                  <a:pt x="1286130" y="97301"/>
                  <a:pt x="1293341" y="115329"/>
                </a:cubicBezTo>
                <a:cubicBezTo>
                  <a:pt x="1305621" y="146030"/>
                  <a:pt x="1298832" y="181232"/>
                  <a:pt x="1301578" y="214183"/>
                </a:cubicBezTo>
                <a:cubicBezTo>
                  <a:pt x="1304324" y="200453"/>
                  <a:pt x="1306779" y="186662"/>
                  <a:pt x="1309816" y="172994"/>
                </a:cubicBezTo>
                <a:cubicBezTo>
                  <a:pt x="1312272" y="161942"/>
                  <a:pt x="1312991" y="129917"/>
                  <a:pt x="1318054" y="140043"/>
                </a:cubicBezTo>
                <a:cubicBezTo>
                  <a:pt x="1327955" y="159844"/>
                  <a:pt x="1323705" y="183958"/>
                  <a:pt x="1326292" y="205945"/>
                </a:cubicBezTo>
                <a:cubicBezTo>
                  <a:pt x="1329197" y="230640"/>
                  <a:pt x="1331784" y="255372"/>
                  <a:pt x="1334530" y="280086"/>
                </a:cubicBezTo>
                <a:cubicBezTo>
                  <a:pt x="1337276" y="271848"/>
                  <a:pt x="1340662" y="263796"/>
                  <a:pt x="1342768" y="255372"/>
                </a:cubicBezTo>
                <a:cubicBezTo>
                  <a:pt x="1348522" y="232357"/>
                  <a:pt x="1355573" y="186775"/>
                  <a:pt x="1359243" y="164756"/>
                </a:cubicBezTo>
                <a:cubicBezTo>
                  <a:pt x="1364735" y="186724"/>
                  <a:pt x="1373466" y="208128"/>
                  <a:pt x="1375719" y="230659"/>
                </a:cubicBezTo>
                <a:cubicBezTo>
                  <a:pt x="1385084" y="324303"/>
                  <a:pt x="1377264" y="286265"/>
                  <a:pt x="1392195" y="345989"/>
                </a:cubicBezTo>
                <a:cubicBezTo>
                  <a:pt x="1394941" y="332259"/>
                  <a:pt x="1396409" y="318211"/>
                  <a:pt x="1400432" y="304800"/>
                </a:cubicBezTo>
                <a:cubicBezTo>
                  <a:pt x="1404681" y="290636"/>
                  <a:pt x="1411716" y="277456"/>
                  <a:pt x="1416908" y="263610"/>
                </a:cubicBezTo>
                <a:cubicBezTo>
                  <a:pt x="1419957" y="255480"/>
                  <a:pt x="1422400" y="247135"/>
                  <a:pt x="1425146" y="238897"/>
                </a:cubicBezTo>
                <a:cubicBezTo>
                  <a:pt x="1427892" y="214183"/>
                  <a:pt x="1425521" y="188346"/>
                  <a:pt x="1433384" y="164756"/>
                </a:cubicBezTo>
                <a:cubicBezTo>
                  <a:pt x="1436130" y="156518"/>
                  <a:pt x="1440069" y="180926"/>
                  <a:pt x="1441622" y="189470"/>
                </a:cubicBezTo>
                <a:cubicBezTo>
                  <a:pt x="1445582" y="211251"/>
                  <a:pt x="1447113" y="233405"/>
                  <a:pt x="1449859" y="255372"/>
                </a:cubicBezTo>
                <a:cubicBezTo>
                  <a:pt x="1452605" y="247134"/>
                  <a:pt x="1455711" y="239008"/>
                  <a:pt x="1458097" y="230659"/>
                </a:cubicBezTo>
                <a:cubicBezTo>
                  <a:pt x="1478788" y="158244"/>
                  <a:pt x="1454819" y="232256"/>
                  <a:pt x="1474573" y="172994"/>
                </a:cubicBezTo>
                <a:cubicBezTo>
                  <a:pt x="1477319" y="186724"/>
                  <a:pt x="1479415" y="200599"/>
                  <a:pt x="1482811" y="214183"/>
                </a:cubicBezTo>
                <a:cubicBezTo>
                  <a:pt x="1484917" y="222607"/>
                  <a:pt x="1489165" y="230420"/>
                  <a:pt x="1491049" y="238897"/>
                </a:cubicBezTo>
                <a:cubicBezTo>
                  <a:pt x="1494672" y="255202"/>
                  <a:pt x="1496541" y="271848"/>
                  <a:pt x="1499287" y="288324"/>
                </a:cubicBezTo>
                <a:cubicBezTo>
                  <a:pt x="1504779" y="280086"/>
                  <a:pt x="1512286" y="272880"/>
                  <a:pt x="1515762" y="263610"/>
                </a:cubicBezTo>
                <a:cubicBezTo>
                  <a:pt x="1531731" y="221024"/>
                  <a:pt x="1513070" y="200561"/>
                  <a:pt x="1540476" y="255372"/>
                </a:cubicBezTo>
                <a:cubicBezTo>
                  <a:pt x="1543222" y="266356"/>
                  <a:pt x="1537730" y="291070"/>
                  <a:pt x="1548714" y="288324"/>
                </a:cubicBezTo>
                <a:cubicBezTo>
                  <a:pt x="1568927" y="283271"/>
                  <a:pt x="1576845" y="230250"/>
                  <a:pt x="1581665" y="214183"/>
                </a:cubicBezTo>
                <a:cubicBezTo>
                  <a:pt x="1586655" y="197549"/>
                  <a:pt x="1592649" y="181232"/>
                  <a:pt x="1598141" y="164756"/>
                </a:cubicBezTo>
                <a:lnTo>
                  <a:pt x="1606378" y="140043"/>
                </a:lnTo>
                <a:cubicBezTo>
                  <a:pt x="1609124" y="148281"/>
                  <a:pt x="1605933" y="164756"/>
                  <a:pt x="1614616" y="164756"/>
                </a:cubicBezTo>
                <a:cubicBezTo>
                  <a:pt x="1623299" y="164756"/>
                  <a:pt x="1614171" y="140043"/>
                  <a:pt x="1622854" y="140043"/>
                </a:cubicBezTo>
                <a:cubicBezTo>
                  <a:pt x="1631537" y="140043"/>
                  <a:pt x="1627867" y="156694"/>
                  <a:pt x="1631092" y="164756"/>
                </a:cubicBezTo>
                <a:cubicBezTo>
                  <a:pt x="1668602" y="258530"/>
                  <a:pt x="1645299" y="190902"/>
                  <a:pt x="1664043" y="247135"/>
                </a:cubicBezTo>
                <a:cubicBezTo>
                  <a:pt x="1672281" y="236151"/>
                  <a:pt x="1682617" y="226463"/>
                  <a:pt x="1688757" y="214183"/>
                </a:cubicBezTo>
                <a:cubicBezTo>
                  <a:pt x="1693820" y="204057"/>
                  <a:pt x="1693885" y="192118"/>
                  <a:pt x="1696995" y="181232"/>
                </a:cubicBezTo>
                <a:cubicBezTo>
                  <a:pt x="1699380" y="172883"/>
                  <a:pt x="1702486" y="164756"/>
                  <a:pt x="1705232" y="156518"/>
                </a:cubicBezTo>
                <a:cubicBezTo>
                  <a:pt x="1707978" y="170248"/>
                  <a:pt x="1710074" y="184124"/>
                  <a:pt x="1713470" y="197708"/>
                </a:cubicBezTo>
                <a:cubicBezTo>
                  <a:pt x="1715576" y="206132"/>
                  <a:pt x="1719602" y="213997"/>
                  <a:pt x="1721708" y="222421"/>
                </a:cubicBezTo>
                <a:cubicBezTo>
                  <a:pt x="1725104" y="236005"/>
                  <a:pt x="1727200" y="249880"/>
                  <a:pt x="1729946" y="263610"/>
                </a:cubicBezTo>
                <a:cubicBezTo>
                  <a:pt x="1735438" y="252626"/>
                  <a:pt x="1741585" y="241946"/>
                  <a:pt x="1746422" y="230659"/>
                </a:cubicBezTo>
                <a:cubicBezTo>
                  <a:pt x="1749843" y="222678"/>
                  <a:pt x="1746235" y="203839"/>
                  <a:pt x="1754659" y="205945"/>
                </a:cubicBezTo>
                <a:cubicBezTo>
                  <a:pt x="1767979" y="209275"/>
                  <a:pt x="1771135" y="227913"/>
                  <a:pt x="1779373" y="238897"/>
                </a:cubicBezTo>
                <a:cubicBezTo>
                  <a:pt x="1797985" y="294730"/>
                  <a:pt x="1776917" y="243808"/>
                  <a:pt x="1795849" y="205945"/>
                </a:cubicBezTo>
                <a:cubicBezTo>
                  <a:pt x="1799733" y="198178"/>
                  <a:pt x="1800204" y="222892"/>
                  <a:pt x="1804087" y="230659"/>
                </a:cubicBezTo>
                <a:cubicBezTo>
                  <a:pt x="1805824" y="234132"/>
                  <a:pt x="1809578" y="236151"/>
                  <a:pt x="1812324" y="238897"/>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Freeform 9"/>
          <p:cNvSpPr/>
          <p:nvPr/>
        </p:nvSpPr>
        <p:spPr>
          <a:xfrm>
            <a:off x="3724275" y="3500438"/>
            <a:ext cx="1209675" cy="263525"/>
          </a:xfrm>
          <a:custGeom>
            <a:avLst/>
            <a:gdLst>
              <a:gd name="connsiteX0" fmla="*/ 0 w 1210962"/>
              <a:gd name="connsiteY0" fmla="*/ 214184 h 263611"/>
              <a:gd name="connsiteX1" fmla="*/ 74140 w 1210962"/>
              <a:gd name="connsiteY1" fmla="*/ 156519 h 263611"/>
              <a:gd name="connsiteX2" fmla="*/ 164756 w 1210962"/>
              <a:gd name="connsiteY2" fmla="*/ 98854 h 263611"/>
              <a:gd name="connsiteX3" fmla="*/ 205946 w 1210962"/>
              <a:gd name="connsiteY3" fmla="*/ 74141 h 263611"/>
              <a:gd name="connsiteX4" fmla="*/ 263611 w 1210962"/>
              <a:gd name="connsiteY4" fmla="*/ 41189 h 263611"/>
              <a:gd name="connsiteX5" fmla="*/ 354227 w 1210962"/>
              <a:gd name="connsiteY5" fmla="*/ 16476 h 263611"/>
              <a:gd name="connsiteX6" fmla="*/ 403654 w 1210962"/>
              <a:gd name="connsiteY6" fmla="*/ 0 h 263611"/>
              <a:gd name="connsiteX7" fmla="*/ 691978 w 1210962"/>
              <a:gd name="connsiteY7" fmla="*/ 8238 h 263611"/>
              <a:gd name="connsiteX8" fmla="*/ 774356 w 1210962"/>
              <a:gd name="connsiteY8" fmla="*/ 32951 h 263611"/>
              <a:gd name="connsiteX9" fmla="*/ 807308 w 1210962"/>
              <a:gd name="connsiteY9" fmla="*/ 41189 h 263611"/>
              <a:gd name="connsiteX10" fmla="*/ 832021 w 1210962"/>
              <a:gd name="connsiteY10" fmla="*/ 49427 h 263611"/>
              <a:gd name="connsiteX11" fmla="*/ 889686 w 1210962"/>
              <a:gd name="connsiteY11" fmla="*/ 57665 h 263611"/>
              <a:gd name="connsiteX12" fmla="*/ 963827 w 1210962"/>
              <a:gd name="connsiteY12" fmla="*/ 82378 h 263611"/>
              <a:gd name="connsiteX13" fmla="*/ 996778 w 1210962"/>
              <a:gd name="connsiteY13" fmla="*/ 107092 h 263611"/>
              <a:gd name="connsiteX14" fmla="*/ 1046205 w 1210962"/>
              <a:gd name="connsiteY14" fmla="*/ 140043 h 263611"/>
              <a:gd name="connsiteX15" fmla="*/ 1070919 w 1210962"/>
              <a:gd name="connsiteY15" fmla="*/ 156519 h 263611"/>
              <a:gd name="connsiteX16" fmla="*/ 1153297 w 1210962"/>
              <a:gd name="connsiteY16" fmla="*/ 214184 h 263611"/>
              <a:gd name="connsiteX17" fmla="*/ 1178011 w 1210962"/>
              <a:gd name="connsiteY17" fmla="*/ 222422 h 263611"/>
              <a:gd name="connsiteX18" fmla="*/ 1210962 w 1210962"/>
              <a:gd name="connsiteY18" fmla="*/ 263611 h 263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210962" h="263611">
                <a:moveTo>
                  <a:pt x="0" y="214184"/>
                </a:moveTo>
                <a:cubicBezTo>
                  <a:pt x="24713" y="194962"/>
                  <a:pt x="48090" y="173886"/>
                  <a:pt x="74140" y="156519"/>
                </a:cubicBezTo>
                <a:cubicBezTo>
                  <a:pt x="136868" y="114700"/>
                  <a:pt x="106605" y="133745"/>
                  <a:pt x="164756" y="98854"/>
                </a:cubicBezTo>
                <a:cubicBezTo>
                  <a:pt x="178486" y="90616"/>
                  <a:pt x="192624" y="83023"/>
                  <a:pt x="205946" y="74141"/>
                </a:cubicBezTo>
                <a:cubicBezTo>
                  <a:pt x="228238" y="59279"/>
                  <a:pt x="237481" y="51641"/>
                  <a:pt x="263611" y="41189"/>
                </a:cubicBezTo>
                <a:cubicBezTo>
                  <a:pt x="334735" y="12740"/>
                  <a:pt x="289225" y="34204"/>
                  <a:pt x="354227" y="16476"/>
                </a:cubicBezTo>
                <a:cubicBezTo>
                  <a:pt x="370982" y="11906"/>
                  <a:pt x="403654" y="0"/>
                  <a:pt x="403654" y="0"/>
                </a:cubicBezTo>
                <a:cubicBezTo>
                  <a:pt x="499762" y="2746"/>
                  <a:pt x="595957" y="3314"/>
                  <a:pt x="691978" y="8238"/>
                </a:cubicBezTo>
                <a:cubicBezTo>
                  <a:pt x="707243" y="9021"/>
                  <a:pt x="767162" y="30793"/>
                  <a:pt x="774356" y="32951"/>
                </a:cubicBezTo>
                <a:cubicBezTo>
                  <a:pt x="785201" y="36204"/>
                  <a:pt x="796422" y="38079"/>
                  <a:pt x="807308" y="41189"/>
                </a:cubicBezTo>
                <a:cubicBezTo>
                  <a:pt x="815657" y="43575"/>
                  <a:pt x="823506" y="47724"/>
                  <a:pt x="832021" y="49427"/>
                </a:cubicBezTo>
                <a:cubicBezTo>
                  <a:pt x="851061" y="53235"/>
                  <a:pt x="870464" y="54919"/>
                  <a:pt x="889686" y="57665"/>
                </a:cubicBezTo>
                <a:cubicBezTo>
                  <a:pt x="959001" y="103875"/>
                  <a:pt x="852837" y="37982"/>
                  <a:pt x="963827" y="82378"/>
                </a:cubicBezTo>
                <a:cubicBezTo>
                  <a:pt x="976575" y="87477"/>
                  <a:pt x="985530" y="99218"/>
                  <a:pt x="996778" y="107092"/>
                </a:cubicBezTo>
                <a:cubicBezTo>
                  <a:pt x="1013000" y="118447"/>
                  <a:pt x="1029729" y="129059"/>
                  <a:pt x="1046205" y="140043"/>
                </a:cubicBezTo>
                <a:cubicBezTo>
                  <a:pt x="1054443" y="145535"/>
                  <a:pt x="1062998" y="150578"/>
                  <a:pt x="1070919" y="156519"/>
                </a:cubicBezTo>
                <a:cubicBezTo>
                  <a:pt x="1085959" y="167800"/>
                  <a:pt x="1141123" y="210126"/>
                  <a:pt x="1153297" y="214184"/>
                </a:cubicBezTo>
                <a:lnTo>
                  <a:pt x="1178011" y="222422"/>
                </a:lnTo>
                <a:cubicBezTo>
                  <a:pt x="1207066" y="251477"/>
                  <a:pt x="1197514" y="236715"/>
                  <a:pt x="1210962" y="263611"/>
                </a:cubicBezTo>
              </a:path>
            </a:pathLst>
          </a:custGeom>
          <a:noFill/>
          <a:ln>
            <a:solidFill>
              <a:srgbClr val="0000FF"/>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248" name="Rectangle 10"/>
          <p:cNvSpPr>
            <a:spLocks noChangeArrowheads="1"/>
          </p:cNvSpPr>
          <p:nvPr/>
        </p:nvSpPr>
        <p:spPr bwMode="auto">
          <a:xfrm>
            <a:off x="6332538" y="3687763"/>
            <a:ext cx="56356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latin typeface="Franklin Gothic Medium Cond" pitchFamily="34" charset="0"/>
              </a:rPr>
              <a:t>time</a:t>
            </a:r>
            <a:endParaRPr lang="en-US"/>
          </a:p>
        </p:txBody>
      </p:sp>
      <p:sp>
        <p:nvSpPr>
          <p:cNvPr id="10249" name="TextBox 2"/>
          <p:cNvSpPr txBox="1">
            <a:spLocks noChangeArrowheads="1"/>
          </p:cNvSpPr>
          <p:nvPr/>
        </p:nvSpPr>
        <p:spPr bwMode="auto">
          <a:xfrm>
            <a:off x="1524000" y="4770438"/>
            <a:ext cx="66294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a:solidFill>
                  <a:srgbClr val="000000"/>
                </a:solidFill>
                <a:latin typeface="Franklin Gothic Medium Cond" pitchFamily="34" charset="0"/>
              </a:rPr>
              <a:t>This fundamental physical phenomenon because discrete movement of electron charges. </a:t>
            </a:r>
            <a:r>
              <a:rPr lang="en-US" b="1" dirty="0">
                <a:solidFill>
                  <a:srgbClr val="0000FF"/>
                </a:solidFill>
                <a:latin typeface="Franklin Gothic Medium Cond" pitchFamily="34" charset="0"/>
              </a:rPr>
              <a:t>You will see later that this kind of noise also appears in antennas, which is basic noise source from the antennas.</a:t>
            </a:r>
            <a:r>
              <a:rPr lang="en-US" b="1" dirty="0">
                <a:solidFill>
                  <a:srgbClr val="000000"/>
                </a:solidFill>
                <a:latin typeface="Franklin Gothic Medium Cond" pitchFamily="34" charset="0"/>
              </a:rPr>
              <a:t> </a:t>
            </a:r>
          </a:p>
        </p:txBody>
      </p:sp>
      <p:sp>
        <p:nvSpPr>
          <p:cNvPr id="10250" name="TextBox 2"/>
          <p:cNvSpPr txBox="1">
            <a:spLocks noChangeArrowheads="1"/>
          </p:cNvSpPr>
          <p:nvPr/>
        </p:nvSpPr>
        <p:spPr bwMode="auto">
          <a:xfrm>
            <a:off x="1524000" y="5705475"/>
            <a:ext cx="66294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a:solidFill>
                  <a:srgbClr val="000000"/>
                </a:solidFill>
                <a:latin typeface="Franklin Gothic Medium Cond" pitchFamily="34" charset="0"/>
              </a:rPr>
              <a:t>Some different names of thermal noise: Johnson noise, </a:t>
            </a:r>
            <a:r>
              <a:rPr lang="en-US" b="1" dirty="0" err="1">
                <a:solidFill>
                  <a:srgbClr val="000000"/>
                </a:solidFill>
                <a:latin typeface="Franklin Gothic Medium Cond" pitchFamily="34" charset="0"/>
              </a:rPr>
              <a:t>Nyquist</a:t>
            </a:r>
            <a:r>
              <a:rPr lang="en-US" b="1" dirty="0">
                <a:solidFill>
                  <a:srgbClr val="000000"/>
                </a:solidFill>
                <a:latin typeface="Franklin Gothic Medium Cond" pitchFamily="34" charset="0"/>
              </a:rPr>
              <a:t> noise</a:t>
            </a:r>
          </a:p>
        </p:txBody>
      </p:sp>
      <p:sp>
        <p:nvSpPr>
          <p:cNvPr id="3" name="Slide Number Placeholder 2"/>
          <p:cNvSpPr>
            <a:spLocks noGrp="1"/>
          </p:cNvSpPr>
          <p:nvPr>
            <p:ph type="sldNum" sz="quarter" idx="11"/>
          </p:nvPr>
        </p:nvSpPr>
        <p:spPr/>
        <p:txBody>
          <a:bodyPr/>
          <a:lstStyle/>
          <a:p>
            <a:pPr>
              <a:defRPr/>
            </a:pPr>
            <a:fld id="{18299DBC-902B-41D7-A3A4-44EB87A37C73}" type="slidenum">
              <a:rPr lang="en-US" smtClean="0"/>
              <a:pPr>
                <a:defRPr/>
              </a:pPr>
              <a:t>9</a:t>
            </a:fld>
            <a:endParaRPr lang="en-US"/>
          </a:p>
        </p:txBody>
      </p:sp>
    </p:spTree>
  </p:cSld>
  <p:clrMapOvr>
    <a:masterClrMapping/>
  </p:clrMapOvr>
  <p:transition/>
</p:sld>
</file>

<file path=ppt/theme/theme1.xml><?xml version="1.0" encoding="utf-8"?>
<a:theme xmlns:a="http://schemas.openxmlformats.org/drawingml/2006/main" name="Virginia Tech-Branding Update022206">
  <a:themeElements>
    <a:clrScheme name="Virginia Tech-Branding Update0222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Virginia Tech-Branding Update022206">
      <a:majorFont>
        <a:latin typeface="Franklin Gothic Demi"/>
        <a:ea typeface=""/>
        <a:cs typeface=""/>
      </a:majorFont>
      <a:minorFont>
        <a:latin typeface="Franklin Gothic Medium Con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Virginia Tech-Branding Update0222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Virginia Tech-Branding Update0222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Virginia Tech-Branding Update0222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Virginia Tech-Branding Update0222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Virginia Tech-Branding Update0222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Virginia Tech-Branding Update0222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Virginia Tech-Branding Update022206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Virginia Tech-Branding Update0222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Virginia Tech-Branding Update0222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Virginia Tech-Branding Update0222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Virginia Tech-Branding Update0222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Virginia Tech-Branding Update0222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34119</TotalTime>
  <Words>10667</Words>
  <Application>Microsoft Office PowerPoint</Application>
  <PresentationFormat>On-screen Show (4:3)</PresentationFormat>
  <Paragraphs>941</Paragraphs>
  <Slides>88</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88</vt:i4>
      </vt:variant>
    </vt:vector>
  </HeadingPairs>
  <TitlesOfParts>
    <vt:vector size="90" baseType="lpstr">
      <vt:lpstr>Virginia Tech-Branding Update022206</vt:lpstr>
      <vt:lpstr>Visio</vt:lpstr>
      <vt:lpstr>PowerPoint Presentation</vt:lpstr>
      <vt:lpstr>Noise (introduction)</vt:lpstr>
      <vt:lpstr>Noise (introduction)</vt:lpstr>
      <vt:lpstr>Noise (introduction)</vt:lpstr>
      <vt:lpstr>Quantifying Noise Power</vt:lpstr>
      <vt:lpstr>Quantifying Noise Power</vt:lpstr>
      <vt:lpstr>Quantifying Noise Power</vt:lpstr>
      <vt:lpstr>Quantifying Noise Power</vt:lpstr>
      <vt:lpstr>Resistor Thermal Noise</vt:lpstr>
      <vt:lpstr>Resistor Thermal Noise</vt:lpstr>
      <vt:lpstr>Resistor Thermal Noise</vt:lpstr>
      <vt:lpstr>Resistor Thermal Noise - Modeling</vt:lpstr>
      <vt:lpstr>Resistor Thermal Noise - Modeling</vt:lpstr>
      <vt:lpstr>Noise Algebra</vt:lpstr>
      <vt:lpstr>Noise Algebra</vt:lpstr>
      <vt:lpstr>Shot Noise</vt:lpstr>
      <vt:lpstr>Shot Noise</vt:lpstr>
      <vt:lpstr>Flicker Noise</vt:lpstr>
      <vt:lpstr>Flicker Noise in Junctions</vt:lpstr>
      <vt:lpstr>Flicker Noise</vt:lpstr>
      <vt:lpstr>Antenna Noise</vt:lpstr>
      <vt:lpstr>Antenna Noise</vt:lpstr>
      <vt:lpstr>Antenna Noise</vt:lpstr>
      <vt:lpstr>Antenna Noise</vt:lpstr>
      <vt:lpstr>Antenna Noise</vt:lpstr>
      <vt:lpstr>MOSFET Noise Model</vt:lpstr>
      <vt:lpstr>MOSFET Noise Model</vt:lpstr>
      <vt:lpstr>MOSFET Noise Model</vt:lpstr>
      <vt:lpstr>MOSFET Noise Model</vt:lpstr>
      <vt:lpstr>Small Signal MOSFET Model (with noises)</vt:lpstr>
      <vt:lpstr>Equivalent Input Noise Generators</vt:lpstr>
      <vt:lpstr>Equivalent Input Noise Generators</vt:lpstr>
      <vt:lpstr>Equivalent Input Noise Generators</vt:lpstr>
      <vt:lpstr>Equivalent Input Noise Generators</vt:lpstr>
      <vt:lpstr>Equivalent Input Noise Generators</vt:lpstr>
      <vt:lpstr>Equivalent Output Noise Generators</vt:lpstr>
      <vt:lpstr>Computing Equivalent Input Noise Sources</vt:lpstr>
      <vt:lpstr>Computing Equivalent Input Noise Sources</vt:lpstr>
      <vt:lpstr>MOSFET Equivalent Input Noise Generators</vt:lpstr>
      <vt:lpstr>MOSFET Equivalent Input Noise Generators</vt:lpstr>
      <vt:lpstr>MOSFET Equivalent Input Noise Generators</vt:lpstr>
      <vt:lpstr>MOSFET Equivalent Input Noise Generators</vt:lpstr>
      <vt:lpstr>Input Referred Noise</vt:lpstr>
      <vt:lpstr>Input Referred Noise</vt:lpstr>
      <vt:lpstr>MOSFET Input Referred Noise</vt:lpstr>
      <vt:lpstr>MOSFET Input Referred Noise</vt:lpstr>
      <vt:lpstr>Noise Factor</vt:lpstr>
      <vt:lpstr>Noise Factor</vt:lpstr>
      <vt:lpstr>Noise Factor</vt:lpstr>
      <vt:lpstr>Noise Figure</vt:lpstr>
      <vt:lpstr>Another Definition of Noise Factor</vt:lpstr>
      <vt:lpstr>Short Cuts to Noise Factor (from Input Referred Noise)</vt:lpstr>
      <vt:lpstr>MOSFET Noise Factor</vt:lpstr>
      <vt:lpstr>MOSFET Noise Factor</vt:lpstr>
      <vt:lpstr>Classical 2-Port Noise Theory (intro)</vt:lpstr>
      <vt:lpstr>Classical 2-Port Noise Theory (1)</vt:lpstr>
      <vt:lpstr>Classical 2-Port Noise Theory (2)</vt:lpstr>
      <vt:lpstr>Classical 2-Port Noise Theory (3)</vt:lpstr>
      <vt:lpstr>Classical 2-Port Noise Theory (4)</vt:lpstr>
      <vt:lpstr>Classical 2-Port Noise Theory (5)</vt:lpstr>
      <vt:lpstr>Classical 2-Port Noise Theory (6)</vt:lpstr>
      <vt:lpstr>Classical 2-Port Noise Theory (7)</vt:lpstr>
      <vt:lpstr>Classical 2-Port Noise Theory (summary)</vt:lpstr>
      <vt:lpstr>MOSFET Minimum Noise Factor (step-1)</vt:lpstr>
      <vt:lpstr>MOSFET Minimum Noise Factor (step-2 &amp; 3)</vt:lpstr>
      <vt:lpstr>MOSFET Minimum Noise Factor (step-4 &amp; 5)</vt:lpstr>
      <vt:lpstr>MOSFET Minimum Noise Factor (step-6)</vt:lpstr>
      <vt:lpstr>MOSFET Noise Matching</vt:lpstr>
      <vt:lpstr>Cascaded Noise Factor (General Case)</vt:lpstr>
      <vt:lpstr>Available Power vs. Transducer Power (review)</vt:lpstr>
      <vt:lpstr>Available Power Gain (Gav)</vt:lpstr>
      <vt:lpstr>Transducer Power Gain (GT)</vt:lpstr>
      <vt:lpstr>Cascaded Noise Factor (General Case)</vt:lpstr>
      <vt:lpstr>Cascaded Noise Factor (General Case)</vt:lpstr>
      <vt:lpstr>Cascaded Noise Factor (General Case)</vt:lpstr>
      <vt:lpstr>Cascaded Noise Factor (General Case)</vt:lpstr>
      <vt:lpstr>Cascaded Noise Factor (General Case)</vt:lpstr>
      <vt:lpstr>Some Noise Considerations in Cascaded System </vt:lpstr>
      <vt:lpstr>Cascaded Systems and Noise Margin</vt:lpstr>
      <vt:lpstr>Cascaded Systems and Noise Margin</vt:lpstr>
      <vt:lpstr>Cascaded Systems and Noise Margin</vt:lpstr>
      <vt:lpstr>Loss of Filters and T-lines</vt:lpstr>
      <vt:lpstr>Loss of Attenuator</vt:lpstr>
      <vt:lpstr>Noise Factor of Attenuator</vt:lpstr>
      <vt:lpstr>Noise Factor of Attenuator</vt:lpstr>
      <vt:lpstr>Noise Factor of Passives</vt:lpstr>
      <vt:lpstr>Minimum Noise Floor of Receiver</vt:lpstr>
      <vt:lpstr>Minimum Detectable Signal (MDS)</vt:lpstr>
    </vt:vector>
  </TitlesOfParts>
  <Company>Virginia Tech</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VT PowerPoint Template5</dc:title>
  <dc:creator>giffin</dc:creator>
  <cp:lastModifiedBy>kkoh</cp:lastModifiedBy>
  <cp:revision>808</cp:revision>
  <cp:lastPrinted>2012-01-25T04:17:50Z</cp:lastPrinted>
  <dcterms:created xsi:type="dcterms:W3CDTF">2005-10-14T12:27:33Z</dcterms:created>
  <dcterms:modified xsi:type="dcterms:W3CDTF">2012-01-28T03:20:55Z</dcterms:modified>
</cp:coreProperties>
</file>