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82"/>
  </p:notesMasterIdLst>
  <p:handoutMasterIdLst>
    <p:handoutMasterId r:id="rId83"/>
  </p:handoutMasterIdLst>
  <p:sldIdLst>
    <p:sldId id="374" r:id="rId2"/>
    <p:sldId id="375" r:id="rId3"/>
    <p:sldId id="376" r:id="rId4"/>
    <p:sldId id="377" r:id="rId5"/>
    <p:sldId id="378" r:id="rId6"/>
    <p:sldId id="379" r:id="rId7"/>
    <p:sldId id="380" r:id="rId8"/>
    <p:sldId id="381" r:id="rId9"/>
    <p:sldId id="382" r:id="rId10"/>
    <p:sldId id="383" r:id="rId11"/>
    <p:sldId id="384" r:id="rId12"/>
    <p:sldId id="385" r:id="rId13"/>
    <p:sldId id="386" r:id="rId14"/>
    <p:sldId id="387" r:id="rId15"/>
    <p:sldId id="388" r:id="rId16"/>
    <p:sldId id="389" r:id="rId17"/>
    <p:sldId id="390" r:id="rId18"/>
    <p:sldId id="391" r:id="rId19"/>
    <p:sldId id="392" r:id="rId20"/>
    <p:sldId id="393" r:id="rId21"/>
    <p:sldId id="394" r:id="rId22"/>
    <p:sldId id="395" r:id="rId23"/>
    <p:sldId id="396" r:id="rId24"/>
    <p:sldId id="397" r:id="rId25"/>
    <p:sldId id="398" r:id="rId26"/>
    <p:sldId id="399" r:id="rId27"/>
    <p:sldId id="400" r:id="rId28"/>
    <p:sldId id="401" r:id="rId29"/>
    <p:sldId id="402" r:id="rId30"/>
    <p:sldId id="403" r:id="rId31"/>
    <p:sldId id="404" r:id="rId32"/>
    <p:sldId id="405" r:id="rId33"/>
    <p:sldId id="406" r:id="rId34"/>
    <p:sldId id="407" r:id="rId35"/>
    <p:sldId id="408" r:id="rId36"/>
    <p:sldId id="409" r:id="rId37"/>
    <p:sldId id="410" r:id="rId38"/>
    <p:sldId id="411" r:id="rId39"/>
    <p:sldId id="412" r:id="rId40"/>
    <p:sldId id="413" r:id="rId41"/>
    <p:sldId id="414" r:id="rId42"/>
    <p:sldId id="415" r:id="rId43"/>
    <p:sldId id="416" r:id="rId44"/>
    <p:sldId id="417" r:id="rId45"/>
    <p:sldId id="418" r:id="rId46"/>
    <p:sldId id="419" r:id="rId47"/>
    <p:sldId id="420" r:id="rId48"/>
    <p:sldId id="421" r:id="rId49"/>
    <p:sldId id="422" r:id="rId50"/>
    <p:sldId id="423" r:id="rId51"/>
    <p:sldId id="424" r:id="rId52"/>
    <p:sldId id="425" r:id="rId53"/>
    <p:sldId id="426" r:id="rId54"/>
    <p:sldId id="427" r:id="rId55"/>
    <p:sldId id="428" r:id="rId56"/>
    <p:sldId id="429" r:id="rId57"/>
    <p:sldId id="430" r:id="rId58"/>
    <p:sldId id="431" r:id="rId59"/>
    <p:sldId id="432" r:id="rId60"/>
    <p:sldId id="433" r:id="rId61"/>
    <p:sldId id="434" r:id="rId62"/>
    <p:sldId id="435" r:id="rId63"/>
    <p:sldId id="436" r:id="rId64"/>
    <p:sldId id="437" r:id="rId65"/>
    <p:sldId id="438" r:id="rId66"/>
    <p:sldId id="439" r:id="rId67"/>
    <p:sldId id="440" r:id="rId68"/>
    <p:sldId id="441" r:id="rId69"/>
    <p:sldId id="442" r:id="rId70"/>
    <p:sldId id="443" r:id="rId71"/>
    <p:sldId id="444" r:id="rId72"/>
    <p:sldId id="445" r:id="rId73"/>
    <p:sldId id="446" r:id="rId74"/>
    <p:sldId id="447" r:id="rId75"/>
    <p:sldId id="448" r:id="rId76"/>
    <p:sldId id="449" r:id="rId77"/>
    <p:sldId id="450" r:id="rId78"/>
    <p:sldId id="451" r:id="rId79"/>
    <p:sldId id="452" r:id="rId80"/>
    <p:sldId id="453" r:id="rId81"/>
  </p:sldIdLst>
  <p:sldSz cx="9144000" cy="6858000" type="screen4x3"/>
  <p:notesSz cx="9601200" cy="7315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3F6075"/>
    <a:srgbClr val="800040"/>
    <a:srgbClr val="8E2344"/>
    <a:srgbClr val="E87511"/>
    <a:srgbClr val="B6BCD4"/>
    <a:srgbClr val="B5CE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111" d="100"/>
          <a:sy n="111" d="100"/>
        </p:scale>
        <p:origin x="-19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2070" y="-108"/>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5.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image" Target="../media/image5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image" Target="../media/image61.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74.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80.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8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90.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99.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09.emf"/></Relationships>
</file>

<file path=ppt/drawings/_rels/vmlDrawing47.vml.rels><?xml version="1.0" encoding="UTF-8" standalone="yes"?>
<Relationships xmlns="http://schemas.openxmlformats.org/package/2006/relationships"><Relationship Id="rId2" Type="http://schemas.openxmlformats.org/officeDocument/2006/relationships/image" Target="../media/image114.emf"/><Relationship Id="rId1" Type="http://schemas.openxmlformats.org/officeDocument/2006/relationships/image" Target="../media/image60.emf"/></Relationships>
</file>

<file path=ppt/drawings/_rels/vmlDrawing48.vml.rels><?xml version="1.0" encoding="UTF-8" standalone="yes"?>
<Relationships xmlns="http://schemas.openxmlformats.org/package/2006/relationships"><Relationship Id="rId2" Type="http://schemas.openxmlformats.org/officeDocument/2006/relationships/image" Target="../media/image114.emf"/><Relationship Id="rId1" Type="http://schemas.openxmlformats.org/officeDocument/2006/relationships/image" Target="../media/image117.emf"/></Relationships>
</file>

<file path=ppt/drawings/_rels/vmlDrawing49.vml.rels><?xml version="1.0" encoding="UTF-8" standalone="yes"?>
<Relationships xmlns="http://schemas.openxmlformats.org/package/2006/relationships"><Relationship Id="rId2" Type="http://schemas.openxmlformats.org/officeDocument/2006/relationships/image" Target="../media/image114.emf"/><Relationship Id="rId1" Type="http://schemas.openxmlformats.org/officeDocument/2006/relationships/image" Target="../media/image1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0.vml.rels><?xml version="1.0" encoding="UTF-8" standalone="yes"?>
<Relationships xmlns="http://schemas.openxmlformats.org/package/2006/relationships"><Relationship Id="rId2" Type="http://schemas.openxmlformats.org/officeDocument/2006/relationships/image" Target="../media/image122.emf"/><Relationship Id="rId1" Type="http://schemas.openxmlformats.org/officeDocument/2006/relationships/image" Target="../media/image84.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25.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26.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34.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36.emf"/></Relationships>
</file>

<file path=ppt/drawings/_rels/vmlDrawing55.vml.rels><?xml version="1.0" encoding="UTF-8" standalone="yes"?>
<Relationships xmlns="http://schemas.openxmlformats.org/package/2006/relationships"><Relationship Id="rId2" Type="http://schemas.openxmlformats.org/officeDocument/2006/relationships/image" Target="../media/image137.emf"/><Relationship Id="rId1" Type="http://schemas.openxmlformats.org/officeDocument/2006/relationships/image" Target="../media/image136.e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38.emf"/><Relationship Id="rId1" Type="http://schemas.openxmlformats.org/officeDocument/2006/relationships/image" Target="../media/image136.e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143.emf"/><Relationship Id="rId1" Type="http://schemas.openxmlformats.org/officeDocument/2006/relationships/image" Target="../media/image136.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45.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4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47.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47.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153.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59.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61.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62.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64.emf"/></Relationships>
</file>

<file path=ppt/drawings/_rels/vmlDrawing67.vml.rels><?xml version="1.0" encoding="UTF-8" standalone="yes"?>
<Relationships xmlns="http://schemas.openxmlformats.org/package/2006/relationships"><Relationship Id="rId2" Type="http://schemas.openxmlformats.org/officeDocument/2006/relationships/image" Target="../media/image167.emf"/><Relationship Id="rId1" Type="http://schemas.openxmlformats.org/officeDocument/2006/relationships/image" Target="../media/image166.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71.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71.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3.emf"/></Relationships>
</file>

<file path=ppt/drawings/_rels/vmlDrawing70.vml.rels><?xml version="1.0" encoding="UTF-8" standalone="yes"?>
<Relationships xmlns="http://schemas.openxmlformats.org/package/2006/relationships"><Relationship Id="rId2" Type="http://schemas.openxmlformats.org/officeDocument/2006/relationships/image" Target="../media/image185.emf"/><Relationship Id="rId1" Type="http://schemas.openxmlformats.org/officeDocument/2006/relationships/image" Target="../media/image184.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5438458"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algn="r" defTabSz="962195">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5438458"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algn="r" defTabSz="962195">
              <a:defRPr sz="1300">
                <a:latin typeface="Arial" pitchFamily="34" charset="0"/>
                <a:cs typeface="Arial" pitchFamily="34" charset="0"/>
              </a:defRPr>
            </a:lvl1pPr>
          </a:lstStyle>
          <a:p>
            <a:pPr>
              <a:defRPr/>
            </a:pPr>
            <a:fld id="{0DF49E0F-EB60-4339-A13C-96677A4FE069}" type="slidenum">
              <a:rPr lang="en-US"/>
              <a:pPr>
                <a:defRPr/>
              </a:pPr>
              <a:t>‹#›</a:t>
            </a:fld>
            <a:endParaRPr lang="en-US"/>
          </a:p>
        </p:txBody>
      </p:sp>
    </p:spTree>
    <p:extLst>
      <p:ext uri="{BB962C8B-B14F-4D97-AF65-F5344CB8AC3E}">
        <p14:creationId xmlns:p14="http://schemas.microsoft.com/office/powerpoint/2010/main" val="1789633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5438458"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algn="r" defTabSz="962195">
              <a:defRPr sz="1300">
                <a:latin typeface="Arial" pitchFamily="34" charset="0"/>
                <a:cs typeface="Arial" pitchFamily="34" charset="0"/>
              </a:defRPr>
            </a:lvl1pPr>
          </a:lstStyle>
          <a:p>
            <a:pPr>
              <a:defRPr/>
            </a:pPr>
            <a:endParaRPr lang="en-US"/>
          </a:p>
        </p:txBody>
      </p:sp>
      <p:sp>
        <p:nvSpPr>
          <p:cNvPr id="101380" name="Rectangle 4"/>
          <p:cNvSpPr>
            <a:spLocks noGrp="1" noRot="1" noChangeAspect="1" noChangeArrowheads="1" noTextEdit="1"/>
          </p:cNvSpPr>
          <p:nvPr>
            <p:ph type="sldImg" idx="2"/>
          </p:nvPr>
        </p:nvSpPr>
        <p:spPr bwMode="auto">
          <a:xfrm>
            <a:off x="2973388" y="547688"/>
            <a:ext cx="3656012" cy="27432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60120" y="3475221"/>
            <a:ext cx="7680960" cy="3291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5438458"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algn="r" defTabSz="962195">
              <a:defRPr sz="1300">
                <a:latin typeface="Arial" pitchFamily="34" charset="0"/>
                <a:cs typeface="Arial" pitchFamily="34" charset="0"/>
              </a:defRPr>
            </a:lvl1pPr>
          </a:lstStyle>
          <a:p>
            <a:pPr>
              <a:defRPr/>
            </a:pPr>
            <a:fld id="{252B8D1C-E2A4-4206-AD33-5D69CF9F46B2}" type="slidenum">
              <a:rPr lang="en-US"/>
              <a:pPr>
                <a:defRPr/>
              </a:pPr>
              <a:t>‹#›</a:t>
            </a:fld>
            <a:endParaRPr lang="en-US"/>
          </a:p>
        </p:txBody>
      </p:sp>
    </p:spTree>
    <p:extLst>
      <p:ext uri="{BB962C8B-B14F-4D97-AF65-F5344CB8AC3E}">
        <p14:creationId xmlns:p14="http://schemas.microsoft.com/office/powerpoint/2010/main" val="41296195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defTabSz="960652" eaLnBrk="0" hangingPunct="0">
              <a:defRPr>
                <a:solidFill>
                  <a:schemeClr val="tx1"/>
                </a:solidFill>
                <a:latin typeface="Arial" charset="0"/>
                <a:cs typeface="Arial" charset="0"/>
              </a:defRPr>
            </a:lvl1pPr>
            <a:lvl2pPr marL="777829" indent="-299166" defTabSz="960652" eaLnBrk="0" hangingPunct="0">
              <a:defRPr>
                <a:solidFill>
                  <a:schemeClr val="tx1"/>
                </a:solidFill>
                <a:latin typeface="Arial" charset="0"/>
                <a:cs typeface="Arial" charset="0"/>
              </a:defRPr>
            </a:lvl2pPr>
            <a:lvl3pPr marL="1196659" indent="-239332" defTabSz="960652" eaLnBrk="0" hangingPunct="0">
              <a:defRPr>
                <a:solidFill>
                  <a:schemeClr val="tx1"/>
                </a:solidFill>
                <a:latin typeface="Arial" charset="0"/>
                <a:cs typeface="Arial" charset="0"/>
              </a:defRPr>
            </a:lvl3pPr>
            <a:lvl4pPr marL="1675324" indent="-239332" defTabSz="960652" eaLnBrk="0" hangingPunct="0">
              <a:defRPr>
                <a:solidFill>
                  <a:schemeClr val="tx1"/>
                </a:solidFill>
                <a:latin typeface="Arial" charset="0"/>
                <a:cs typeface="Arial" charset="0"/>
              </a:defRPr>
            </a:lvl4pPr>
            <a:lvl5pPr marL="2153989" indent="-239332" defTabSz="960652" eaLnBrk="0" hangingPunct="0">
              <a:defRPr>
                <a:solidFill>
                  <a:schemeClr val="tx1"/>
                </a:solidFill>
                <a:latin typeface="Arial" charset="0"/>
                <a:cs typeface="Arial" charset="0"/>
              </a:defRPr>
            </a:lvl5pPr>
            <a:lvl6pPr marL="2632652" indent="-239332" defTabSz="960652" eaLnBrk="0" fontAlgn="base" hangingPunct="0">
              <a:spcBef>
                <a:spcPct val="0"/>
              </a:spcBef>
              <a:spcAft>
                <a:spcPct val="0"/>
              </a:spcAft>
              <a:defRPr>
                <a:solidFill>
                  <a:schemeClr val="tx1"/>
                </a:solidFill>
                <a:latin typeface="Arial" charset="0"/>
                <a:cs typeface="Arial" charset="0"/>
              </a:defRPr>
            </a:lvl6pPr>
            <a:lvl7pPr marL="3111316" indent="-239332" defTabSz="960652" eaLnBrk="0" fontAlgn="base" hangingPunct="0">
              <a:spcBef>
                <a:spcPct val="0"/>
              </a:spcBef>
              <a:spcAft>
                <a:spcPct val="0"/>
              </a:spcAft>
              <a:defRPr>
                <a:solidFill>
                  <a:schemeClr val="tx1"/>
                </a:solidFill>
                <a:latin typeface="Arial" charset="0"/>
                <a:cs typeface="Arial" charset="0"/>
              </a:defRPr>
            </a:lvl7pPr>
            <a:lvl8pPr marL="3589980" indent="-239332" defTabSz="960652" eaLnBrk="0" fontAlgn="base" hangingPunct="0">
              <a:spcBef>
                <a:spcPct val="0"/>
              </a:spcBef>
              <a:spcAft>
                <a:spcPct val="0"/>
              </a:spcAft>
              <a:defRPr>
                <a:solidFill>
                  <a:schemeClr val="tx1"/>
                </a:solidFill>
                <a:latin typeface="Arial" charset="0"/>
                <a:cs typeface="Arial" charset="0"/>
              </a:defRPr>
            </a:lvl8pPr>
            <a:lvl9pPr marL="4068643" indent="-239332" defTabSz="960652" eaLnBrk="0" fontAlgn="base" hangingPunct="0">
              <a:spcBef>
                <a:spcPct val="0"/>
              </a:spcBef>
              <a:spcAft>
                <a:spcPct val="0"/>
              </a:spcAft>
              <a:defRPr>
                <a:solidFill>
                  <a:schemeClr val="tx1"/>
                </a:solidFill>
                <a:latin typeface="Arial" charset="0"/>
                <a:cs typeface="Arial" charset="0"/>
              </a:defRPr>
            </a:lvl9pPr>
          </a:lstStyle>
          <a:p>
            <a:pPr eaLnBrk="1" hangingPunct="1"/>
            <a:fld id="{08760E8B-5A58-41B4-AD4F-70480DEF0812}" type="slidenum">
              <a:rPr lang="en-US" smtClean="0"/>
              <a:pPr eaLnBrk="1" hangingPunct="1"/>
              <a:t>1</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99C2DA4-6236-4E76-BB91-93E105D4707D}" type="slidenum">
              <a:rPr lang="en-US"/>
              <a:pPr>
                <a:defRPr/>
              </a:pPr>
              <a:t>‹#›</a:t>
            </a:fld>
            <a:endParaRPr lang="en-US"/>
          </a:p>
        </p:txBody>
      </p:sp>
    </p:spTree>
    <p:extLst>
      <p:ext uri="{BB962C8B-B14F-4D97-AF65-F5344CB8AC3E}">
        <p14:creationId xmlns:p14="http://schemas.microsoft.com/office/powerpoint/2010/main" val="321362361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A592BFE-E5ED-4030-9A75-3D777AAD76AD}" type="slidenum">
              <a:rPr lang="en-US"/>
              <a:pPr>
                <a:defRPr/>
              </a:pPr>
              <a:t>‹#›</a:t>
            </a:fld>
            <a:endParaRPr lang="en-US"/>
          </a:p>
        </p:txBody>
      </p:sp>
    </p:spTree>
    <p:extLst>
      <p:ext uri="{BB962C8B-B14F-4D97-AF65-F5344CB8AC3E}">
        <p14:creationId xmlns:p14="http://schemas.microsoft.com/office/powerpoint/2010/main" val="44995605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257CA3BD-666F-4FE6-9D82-222BFDEAE7E8}" type="slidenum">
              <a:rPr lang="en-US"/>
              <a:pPr>
                <a:defRPr/>
              </a:pPr>
              <a:t>‹#›</a:t>
            </a:fld>
            <a:endParaRPr lang="en-US"/>
          </a:p>
        </p:txBody>
      </p:sp>
    </p:spTree>
    <p:extLst>
      <p:ext uri="{BB962C8B-B14F-4D97-AF65-F5344CB8AC3E}">
        <p14:creationId xmlns:p14="http://schemas.microsoft.com/office/powerpoint/2010/main" val="282114692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D4896F4-2973-40D7-9C01-01FD65689C1F}" type="slidenum">
              <a:rPr lang="en-US"/>
              <a:pPr>
                <a:defRPr/>
              </a:pPr>
              <a:t>‹#›</a:t>
            </a:fld>
            <a:endParaRPr lang="en-US" dirty="0"/>
          </a:p>
        </p:txBody>
      </p:sp>
    </p:spTree>
    <p:extLst>
      <p:ext uri="{BB962C8B-B14F-4D97-AF65-F5344CB8AC3E}">
        <p14:creationId xmlns:p14="http://schemas.microsoft.com/office/powerpoint/2010/main" val="24375851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E70EACB-268F-46F9-95C5-51FF437AC809}" type="slidenum">
              <a:rPr lang="en-US"/>
              <a:pPr>
                <a:defRPr/>
              </a:pPr>
              <a:t>‹#›</a:t>
            </a:fld>
            <a:endParaRPr lang="en-US"/>
          </a:p>
        </p:txBody>
      </p:sp>
    </p:spTree>
    <p:extLst>
      <p:ext uri="{BB962C8B-B14F-4D97-AF65-F5344CB8AC3E}">
        <p14:creationId xmlns:p14="http://schemas.microsoft.com/office/powerpoint/2010/main" val="30609566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85498F19-3899-4764-A8FC-8D795F67A124}" type="slidenum">
              <a:rPr lang="en-US"/>
              <a:pPr>
                <a:defRPr/>
              </a:pPr>
              <a:t>‹#›</a:t>
            </a:fld>
            <a:endParaRPr lang="en-US"/>
          </a:p>
        </p:txBody>
      </p:sp>
    </p:spTree>
    <p:extLst>
      <p:ext uri="{BB962C8B-B14F-4D97-AF65-F5344CB8AC3E}">
        <p14:creationId xmlns:p14="http://schemas.microsoft.com/office/powerpoint/2010/main" val="86467018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C27BE276-A31D-47F1-B387-983A58A9655C}" type="slidenum">
              <a:rPr lang="en-US"/>
              <a:pPr>
                <a:defRPr/>
              </a:pPr>
              <a:t>‹#›</a:t>
            </a:fld>
            <a:endParaRPr lang="en-US"/>
          </a:p>
        </p:txBody>
      </p:sp>
    </p:spTree>
    <p:extLst>
      <p:ext uri="{BB962C8B-B14F-4D97-AF65-F5344CB8AC3E}">
        <p14:creationId xmlns:p14="http://schemas.microsoft.com/office/powerpoint/2010/main" val="238951512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6320C0BF-CCC4-45CC-AD84-095AB5A173DC}" type="slidenum">
              <a:rPr lang="en-US"/>
              <a:pPr>
                <a:defRPr/>
              </a:pPr>
              <a:t>‹#›</a:t>
            </a:fld>
            <a:endParaRPr lang="en-US"/>
          </a:p>
        </p:txBody>
      </p:sp>
    </p:spTree>
    <p:extLst>
      <p:ext uri="{BB962C8B-B14F-4D97-AF65-F5344CB8AC3E}">
        <p14:creationId xmlns:p14="http://schemas.microsoft.com/office/powerpoint/2010/main" val="397172534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84DB662A-5AB3-49A8-A9B6-C6AB4A1026B4}" type="slidenum">
              <a:rPr lang="en-US"/>
              <a:pPr>
                <a:defRPr/>
              </a:pPr>
              <a:t>‹#›</a:t>
            </a:fld>
            <a:endParaRPr lang="en-US"/>
          </a:p>
        </p:txBody>
      </p:sp>
    </p:spTree>
    <p:extLst>
      <p:ext uri="{BB962C8B-B14F-4D97-AF65-F5344CB8AC3E}">
        <p14:creationId xmlns:p14="http://schemas.microsoft.com/office/powerpoint/2010/main" val="26473807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208697AA-6EB0-48A4-8A47-5E56242FE6E5}" type="slidenum">
              <a:rPr lang="en-US"/>
              <a:pPr>
                <a:defRPr/>
              </a:pPr>
              <a:t>‹#›</a:t>
            </a:fld>
            <a:endParaRPr lang="en-US"/>
          </a:p>
        </p:txBody>
      </p:sp>
    </p:spTree>
    <p:extLst>
      <p:ext uri="{BB962C8B-B14F-4D97-AF65-F5344CB8AC3E}">
        <p14:creationId xmlns:p14="http://schemas.microsoft.com/office/powerpoint/2010/main" val="324913834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0CFB8B1D-87AF-4FA9-99D6-76E5F67250CB}" type="slidenum">
              <a:rPr lang="en-US"/>
              <a:pPr>
                <a:defRPr/>
              </a:pPr>
              <a:t>‹#›</a:t>
            </a:fld>
            <a:endParaRPr lang="en-US"/>
          </a:p>
        </p:txBody>
      </p:sp>
    </p:spTree>
    <p:extLst>
      <p:ext uri="{BB962C8B-B14F-4D97-AF65-F5344CB8AC3E}">
        <p14:creationId xmlns:p14="http://schemas.microsoft.com/office/powerpoint/2010/main" val="211237238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F5C2F986-B0A7-448B-BCC5-5FD1EDF7F098}"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9.png"/><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oleObject" Target="../embeddings/oleObject12.bin"/><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emf"/></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5.emf"/><Relationship Id="rId4"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18.emf"/><Relationship Id="rId5" Type="http://schemas.openxmlformats.org/officeDocument/2006/relationships/oleObject" Target="../embeddings/oleObject17.bin"/><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1.png"/><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0.bin"/><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26.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27.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34.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36.emf"/><Relationship Id="rId5" Type="http://schemas.openxmlformats.org/officeDocument/2006/relationships/oleObject" Target="../embeddings/oleObject27.bin"/><Relationship Id="rId4" Type="http://schemas.openxmlformats.org/officeDocument/2006/relationships/image" Target="../media/image35.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38.emf"/><Relationship Id="rId5" Type="http://schemas.openxmlformats.org/officeDocument/2006/relationships/oleObject" Target="../embeddings/oleObject29.bin"/><Relationship Id="rId4" Type="http://schemas.openxmlformats.org/officeDocument/2006/relationships/image" Target="../media/image37.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40.png"/><Relationship Id="rId4" Type="http://schemas.openxmlformats.org/officeDocument/2006/relationships/image" Target="../media/image39.emf"/></Relationships>
</file>

<file path=ppt/slides/_rels/slide2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oleObject" Target="../embeddings/oleObject31.bin"/><Relationship Id="rId7"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9.emf"/><Relationship Id="rId9"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46.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48.png"/><Relationship Id="rId4" Type="http://schemas.openxmlformats.org/officeDocument/2006/relationships/image" Target="../media/image47.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5.bin"/><Relationship Id="rId7" Type="http://schemas.openxmlformats.org/officeDocument/2006/relationships/image" Target="../media/image53.emf"/><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36.bin"/><Relationship Id="rId5" Type="http://schemas.openxmlformats.org/officeDocument/2006/relationships/image" Target="../media/image54.png"/><Relationship Id="rId4" Type="http://schemas.openxmlformats.org/officeDocument/2006/relationships/image" Target="../media/image52.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emf"/></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60.emf"/></Relationships>
</file>

<file path=ppt/slides/_rels/slide35.xml.rels><?xml version="1.0" encoding="UTF-8" standalone="yes"?>
<Relationships xmlns="http://schemas.openxmlformats.org/package/2006/relationships"><Relationship Id="rId8" Type="http://schemas.openxmlformats.org/officeDocument/2006/relationships/image" Target="../media/image63.emf"/><Relationship Id="rId3" Type="http://schemas.openxmlformats.org/officeDocument/2006/relationships/oleObject" Target="../embeddings/oleObject39.bin"/><Relationship Id="rId7"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image" Target="../media/image62.emf"/><Relationship Id="rId5" Type="http://schemas.openxmlformats.org/officeDocument/2006/relationships/oleObject" Target="../embeddings/oleObject40.bin"/><Relationship Id="rId4" Type="http://schemas.openxmlformats.org/officeDocument/2006/relationships/image" Target="../media/image61.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33.vml"/><Relationship Id="rId5" Type="http://schemas.openxmlformats.org/officeDocument/2006/relationships/image" Target="../media/image65.png"/><Relationship Id="rId4" Type="http://schemas.openxmlformats.org/officeDocument/2006/relationships/image" Target="../media/image64.emf"/></Relationships>
</file>

<file path=ppt/slides/_rels/slide37.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oleObject" Target="../embeddings/oleObject43.bin"/><Relationship Id="rId7" Type="http://schemas.openxmlformats.org/officeDocument/2006/relationships/image" Target="../media/image68.png"/><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4.emf"/><Relationship Id="rId9" Type="http://schemas.openxmlformats.org/officeDocument/2006/relationships/image" Target="../media/image70.png"/></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3.png"/><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60.emf"/><Relationship Id="rId5" Type="http://schemas.openxmlformats.org/officeDocument/2006/relationships/oleObject" Target="../embeddings/oleObject44.bin"/><Relationship Id="rId4" Type="http://schemas.openxmlformats.org/officeDocument/2006/relationships/image" Target="../media/image72.png"/></Relationships>
</file>

<file path=ppt/slides/_rels/slide39.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oleObject" Target="../embeddings/oleObject45.bin"/><Relationship Id="rId7" Type="http://schemas.openxmlformats.org/officeDocument/2006/relationships/image" Target="../media/image77.png"/><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emf"/><Relationship Id="rId9" Type="http://schemas.openxmlformats.org/officeDocument/2006/relationships/image" Target="../media/image79.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6.bin"/><Relationship Id="rId7" Type="http://schemas.openxmlformats.org/officeDocument/2006/relationships/image" Target="../media/image83.png"/><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38.vml"/><Relationship Id="rId5" Type="http://schemas.openxmlformats.org/officeDocument/2006/relationships/image" Target="../media/image85.png"/><Relationship Id="rId4" Type="http://schemas.openxmlformats.org/officeDocument/2006/relationships/image" Target="../media/image84.emf"/></Relationships>
</file>

<file path=ppt/slides/_rels/slide4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emf"/></Relationships>
</file>

<file path=ppt/slides/_rels/slide4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90.emf"/><Relationship Id="rId5" Type="http://schemas.openxmlformats.org/officeDocument/2006/relationships/oleObject" Target="../embeddings/oleObject49.bin"/><Relationship Id="rId4" Type="http://schemas.openxmlformats.org/officeDocument/2006/relationships/image" Target="../media/image92.pn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emf"/></Relationships>
</file>

<file path=ppt/slides/_rels/slide46.xml.rels><?xml version="1.0" encoding="UTF-8" standalone="yes"?>
<Relationships xmlns="http://schemas.openxmlformats.org/package/2006/relationships"><Relationship Id="rId8" Type="http://schemas.openxmlformats.org/officeDocument/2006/relationships/image" Target="../media/image970.png"/><Relationship Id="rId3" Type="http://schemas.openxmlformats.org/officeDocument/2006/relationships/oleObject" Target="../embeddings/oleObject51.bin"/><Relationship Id="rId7" Type="http://schemas.openxmlformats.org/officeDocument/2006/relationships/image" Target="../media/image98.png"/><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3.emf"/><Relationship Id="rId9" Type="http://schemas.openxmlformats.org/officeDocument/2006/relationships/image" Target="../media/image980.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43.v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emf"/></Relationships>
</file>

<file path=ppt/slides/_rels/slide48.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oleObject" Target="../embeddings/oleObject53.bin"/><Relationship Id="rId7" Type="http://schemas.openxmlformats.org/officeDocument/2006/relationships/image" Target="../media/image105.png"/><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emf"/></Relationships>
</file>

<file path=ppt/slides/_rels/slide49.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oleObject" Target="../embeddings/oleObject54.bin"/><Relationship Id="rId7" Type="http://schemas.openxmlformats.org/officeDocument/2006/relationships/image" Target="../media/image107.png"/><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png"/><Relationship Id="rId4" Type="http://schemas.openxmlformats.org/officeDocument/2006/relationships/image" Target="../media/image3.emf"/></Relationships>
</file>

<file path=ppt/slides/_rels/slide50.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oleObject" Target="../embeddings/oleObject55.bin"/><Relationship Id="rId7" Type="http://schemas.openxmlformats.org/officeDocument/2006/relationships/image" Target="../media/image111.png"/><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10.png"/><Relationship Id="rId5" Type="http://schemas.openxmlformats.org/officeDocument/2006/relationships/oleObject" Target="../embeddings/oleObject56.bin"/><Relationship Id="rId4" Type="http://schemas.openxmlformats.org/officeDocument/2006/relationships/image" Target="../media/image109.emf"/><Relationship Id="rId9" Type="http://schemas.openxmlformats.org/officeDocument/2006/relationships/image" Target="../media/image113.png"/></Relationships>
</file>

<file path=ppt/slides/_rels/slide51.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15.png"/><Relationship Id="rId7" Type="http://schemas.openxmlformats.org/officeDocument/2006/relationships/image" Target="../media/image114.emf"/><Relationship Id="rId2" Type="http://schemas.openxmlformats.org/officeDocument/2006/relationships/slideLayout" Target="../slideLayouts/slideLayout2.xml"/><Relationship Id="rId1" Type="http://schemas.openxmlformats.org/officeDocument/2006/relationships/vmlDrawing" Target="../drawings/vmlDrawing47.vml"/><Relationship Id="rId6" Type="http://schemas.openxmlformats.org/officeDocument/2006/relationships/oleObject" Target="../embeddings/oleObject58.bin"/><Relationship Id="rId5" Type="http://schemas.openxmlformats.org/officeDocument/2006/relationships/image" Target="../media/image60.emf"/><Relationship Id="rId4" Type="http://schemas.openxmlformats.org/officeDocument/2006/relationships/oleObject" Target="../embeddings/oleObject57.bin"/></Relationships>
</file>

<file path=ppt/slides/_rels/slide52.xml.rels><?xml version="1.0" encoding="UTF-8" standalone="yes"?>
<Relationships xmlns="http://schemas.openxmlformats.org/package/2006/relationships"><Relationship Id="rId8" Type="http://schemas.openxmlformats.org/officeDocument/2006/relationships/image" Target="../media/image119.png"/><Relationship Id="rId3" Type="http://schemas.openxmlformats.org/officeDocument/2006/relationships/oleObject" Target="../embeddings/oleObject59.bin"/><Relationship Id="rId7" Type="http://schemas.openxmlformats.org/officeDocument/2006/relationships/image" Target="../media/image118.png"/><Relationship Id="rId2" Type="http://schemas.openxmlformats.org/officeDocument/2006/relationships/slideLayout" Target="../slideLayouts/slideLayout2.xml"/><Relationship Id="rId1" Type="http://schemas.openxmlformats.org/officeDocument/2006/relationships/vmlDrawing" Target="../drawings/vmlDrawing48.vml"/><Relationship Id="rId6" Type="http://schemas.openxmlformats.org/officeDocument/2006/relationships/image" Target="../media/image114.emf"/><Relationship Id="rId5" Type="http://schemas.openxmlformats.org/officeDocument/2006/relationships/oleObject" Target="../embeddings/oleObject60.bin"/><Relationship Id="rId4" Type="http://schemas.openxmlformats.org/officeDocument/2006/relationships/image" Target="../media/image117.e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61.bin"/><Relationship Id="rId7" Type="http://schemas.openxmlformats.org/officeDocument/2006/relationships/image" Target="../media/image121.png"/><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114.emf"/><Relationship Id="rId5" Type="http://schemas.openxmlformats.org/officeDocument/2006/relationships/oleObject" Target="../embeddings/oleObject62.bin"/><Relationship Id="rId4" Type="http://schemas.openxmlformats.org/officeDocument/2006/relationships/image" Target="../media/image120.emf"/></Relationships>
</file>

<file path=ppt/slides/_rels/slide54.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oleObject" Target="../embeddings/oleObject63.bin"/><Relationship Id="rId7" Type="http://schemas.openxmlformats.org/officeDocument/2006/relationships/image" Target="../media/image123.png"/><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122.emf"/><Relationship Id="rId5" Type="http://schemas.openxmlformats.org/officeDocument/2006/relationships/oleObject" Target="../embeddings/oleObject64.bin"/><Relationship Id="rId4" Type="http://schemas.openxmlformats.org/officeDocument/2006/relationships/image" Target="../media/image84.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125.emf"/></Relationships>
</file>

<file path=ppt/slides/_rels/slide57.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oleObject" Target="../embeddings/oleObject66.bin"/><Relationship Id="rId7" Type="http://schemas.openxmlformats.org/officeDocument/2006/relationships/image" Target="../media/image129.png"/><Relationship Id="rId2" Type="http://schemas.openxmlformats.org/officeDocument/2006/relationships/slideLayout" Target="../slideLayouts/slideLayout2.xml"/><Relationship Id="rId1" Type="http://schemas.openxmlformats.org/officeDocument/2006/relationships/vmlDrawing" Target="../drawings/vmlDrawing52.vml"/><Relationship Id="rId6" Type="http://schemas.openxmlformats.org/officeDocument/2006/relationships/image" Target="../media/image128.png"/><Relationship Id="rId11" Type="http://schemas.openxmlformats.org/officeDocument/2006/relationships/image" Target="../media/image133.png"/><Relationship Id="rId5" Type="http://schemas.openxmlformats.org/officeDocument/2006/relationships/image" Target="../media/image127.png"/><Relationship Id="rId10" Type="http://schemas.openxmlformats.org/officeDocument/2006/relationships/image" Target="../media/image132.png"/><Relationship Id="rId4" Type="http://schemas.openxmlformats.org/officeDocument/2006/relationships/image" Target="../media/image126.emf"/><Relationship Id="rId9" Type="http://schemas.openxmlformats.org/officeDocument/2006/relationships/image" Target="../media/image13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53.vml"/><Relationship Id="rId5" Type="http://schemas.openxmlformats.org/officeDocument/2006/relationships/image" Target="../media/image135.png"/><Relationship Id="rId4" Type="http://schemas.openxmlformats.org/officeDocument/2006/relationships/image" Target="../media/image134.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5.png"/><Relationship Id="rId4" Type="http://schemas.openxmlformats.org/officeDocument/2006/relationships/image" Target="../media/image3.emf"/></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54.vml"/><Relationship Id="rId4" Type="http://schemas.openxmlformats.org/officeDocument/2006/relationships/image" Target="../media/image136.e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55.vml"/><Relationship Id="rId6" Type="http://schemas.openxmlformats.org/officeDocument/2006/relationships/image" Target="../media/image137.emf"/><Relationship Id="rId5" Type="http://schemas.openxmlformats.org/officeDocument/2006/relationships/oleObject" Target="../embeddings/oleObject70.bin"/><Relationship Id="rId4" Type="http://schemas.openxmlformats.org/officeDocument/2006/relationships/image" Target="../media/image136.emf"/></Relationships>
</file>

<file path=ppt/slides/_rels/slide62.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oleObject" Target="../embeddings/oleObject71.bin"/><Relationship Id="rId7" Type="http://schemas.openxmlformats.org/officeDocument/2006/relationships/image" Target="../media/image139.png"/><Relationship Id="rId2" Type="http://schemas.openxmlformats.org/officeDocument/2006/relationships/slideLayout" Target="../slideLayouts/slideLayout2.xml"/><Relationship Id="rId1" Type="http://schemas.openxmlformats.org/officeDocument/2006/relationships/vmlDrawing" Target="../drawings/vmlDrawing56.vml"/><Relationship Id="rId6" Type="http://schemas.openxmlformats.org/officeDocument/2006/relationships/image" Target="../media/image138.emf"/><Relationship Id="rId5" Type="http://schemas.openxmlformats.org/officeDocument/2006/relationships/oleObject" Target="../embeddings/oleObject72.bin"/><Relationship Id="rId10" Type="http://schemas.openxmlformats.org/officeDocument/2006/relationships/image" Target="../media/image142.png"/><Relationship Id="rId4" Type="http://schemas.openxmlformats.org/officeDocument/2006/relationships/image" Target="../media/image136.emf"/><Relationship Id="rId9" Type="http://schemas.openxmlformats.org/officeDocument/2006/relationships/image" Target="../media/image141.png"/></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73.bin"/><Relationship Id="rId7" Type="http://schemas.openxmlformats.org/officeDocument/2006/relationships/image" Target="../media/image144.png"/><Relationship Id="rId2" Type="http://schemas.openxmlformats.org/officeDocument/2006/relationships/slideLayout" Target="../slideLayouts/slideLayout2.xml"/><Relationship Id="rId1" Type="http://schemas.openxmlformats.org/officeDocument/2006/relationships/vmlDrawing" Target="../drawings/vmlDrawing57.vml"/><Relationship Id="rId6" Type="http://schemas.openxmlformats.org/officeDocument/2006/relationships/image" Target="../media/image143.emf"/><Relationship Id="rId5" Type="http://schemas.openxmlformats.org/officeDocument/2006/relationships/oleObject" Target="../embeddings/oleObject74.bin"/><Relationship Id="rId4" Type="http://schemas.openxmlformats.org/officeDocument/2006/relationships/image" Target="../media/image136.e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58.vml"/><Relationship Id="rId4" Type="http://schemas.openxmlformats.org/officeDocument/2006/relationships/image" Target="../media/image145.emf"/></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59.vml"/><Relationship Id="rId4" Type="http://schemas.openxmlformats.org/officeDocument/2006/relationships/image" Target="../media/image146.emf"/></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77.bin"/><Relationship Id="rId7" Type="http://schemas.openxmlformats.org/officeDocument/2006/relationships/image" Target="../media/image150.png"/><Relationship Id="rId2" Type="http://schemas.openxmlformats.org/officeDocument/2006/relationships/slideLayout" Target="../slideLayouts/slideLayout2.xml"/><Relationship Id="rId1" Type="http://schemas.openxmlformats.org/officeDocument/2006/relationships/vmlDrawing" Target="../drawings/vmlDrawing60.v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emf"/></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78.bin"/><Relationship Id="rId7" Type="http://schemas.openxmlformats.org/officeDocument/2006/relationships/image" Target="../media/image152.png"/><Relationship Id="rId2" Type="http://schemas.openxmlformats.org/officeDocument/2006/relationships/slideLayout" Target="../slideLayouts/slideLayout2.xml"/><Relationship Id="rId1" Type="http://schemas.openxmlformats.org/officeDocument/2006/relationships/vmlDrawing" Target="../drawings/vmlDrawing61.vml"/><Relationship Id="rId6" Type="http://schemas.openxmlformats.org/officeDocument/2006/relationships/image" Target="../media/image151.png"/><Relationship Id="rId5" Type="http://schemas.openxmlformats.org/officeDocument/2006/relationships/image" Target="../media/image148.png"/><Relationship Id="rId4" Type="http://schemas.openxmlformats.org/officeDocument/2006/relationships/image" Target="../media/image147.emf"/></Relationships>
</file>

<file path=ppt/slides/_rels/slide68.xml.rels><?xml version="1.0" encoding="UTF-8" standalone="yes"?>
<Relationships xmlns="http://schemas.openxmlformats.org/package/2006/relationships"><Relationship Id="rId8" Type="http://schemas.openxmlformats.org/officeDocument/2006/relationships/image" Target="../media/image157.png"/><Relationship Id="rId3" Type="http://schemas.openxmlformats.org/officeDocument/2006/relationships/oleObject" Target="../embeddings/oleObject79.bin"/><Relationship Id="rId7" Type="http://schemas.openxmlformats.org/officeDocument/2006/relationships/image" Target="../media/image156.png"/><Relationship Id="rId2" Type="http://schemas.openxmlformats.org/officeDocument/2006/relationships/slideLayout" Target="../slideLayouts/slideLayout2.xml"/><Relationship Id="rId1" Type="http://schemas.openxmlformats.org/officeDocument/2006/relationships/vmlDrawing" Target="../drawings/vmlDrawing62.vml"/><Relationship Id="rId6" Type="http://schemas.openxmlformats.org/officeDocument/2006/relationships/image" Target="../media/image155.png"/><Relationship Id="rId5" Type="http://schemas.openxmlformats.org/officeDocument/2006/relationships/image" Target="../media/image154.png"/><Relationship Id="rId4" Type="http://schemas.openxmlformats.org/officeDocument/2006/relationships/image" Target="../media/image153.emf"/><Relationship Id="rId9" Type="http://schemas.openxmlformats.org/officeDocument/2006/relationships/image" Target="../media/image158.png"/></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63.vml"/><Relationship Id="rId5" Type="http://schemas.openxmlformats.org/officeDocument/2006/relationships/image" Target="../media/image160.png"/><Relationship Id="rId4" Type="http://schemas.openxmlformats.org/officeDocument/2006/relationships/image" Target="../media/image159.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6.png"/><Relationship Id="rId4" Type="http://schemas.openxmlformats.org/officeDocument/2006/relationships/image" Target="../media/image3.emf"/></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64.vml"/><Relationship Id="rId4" Type="http://schemas.openxmlformats.org/officeDocument/2006/relationships/image" Target="../media/image161.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65.vml"/><Relationship Id="rId5" Type="http://schemas.openxmlformats.org/officeDocument/2006/relationships/image" Target="../media/image163.png"/><Relationship Id="rId4" Type="http://schemas.openxmlformats.org/officeDocument/2006/relationships/image" Target="../media/image162.e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66.vml"/><Relationship Id="rId5" Type="http://schemas.openxmlformats.org/officeDocument/2006/relationships/image" Target="../media/image165.png"/><Relationship Id="rId4" Type="http://schemas.openxmlformats.org/officeDocument/2006/relationships/image" Target="../media/image164.emf"/></Relationships>
</file>

<file path=ppt/slides/_rels/slide73.xml.rels><?xml version="1.0" encoding="UTF-8" standalone="yes"?>
<Relationships xmlns="http://schemas.openxmlformats.org/package/2006/relationships"><Relationship Id="rId8" Type="http://schemas.openxmlformats.org/officeDocument/2006/relationships/image" Target="../media/image167.emf"/><Relationship Id="rId3" Type="http://schemas.openxmlformats.org/officeDocument/2006/relationships/oleObject" Target="../embeddings/oleObject84.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67.v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6.emf"/><Relationship Id="rId9" Type="http://schemas.openxmlformats.org/officeDocument/2006/relationships/image" Target="../media/image170.png"/></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68.vml"/><Relationship Id="rId6" Type="http://schemas.openxmlformats.org/officeDocument/2006/relationships/image" Target="../media/image173.png"/><Relationship Id="rId5" Type="http://schemas.openxmlformats.org/officeDocument/2006/relationships/image" Target="../media/image172.png"/><Relationship Id="rId4" Type="http://schemas.openxmlformats.org/officeDocument/2006/relationships/image" Target="../media/image171.emf"/></Relationships>
</file>

<file path=ppt/slides/_rels/slide75.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74.png"/><Relationship Id="rId1" Type="http://schemas.openxmlformats.org/officeDocument/2006/relationships/slideLayout" Target="../slideLayouts/slideLayout2.xml"/><Relationship Id="rId5" Type="http://schemas.openxmlformats.org/officeDocument/2006/relationships/image" Target="../media/image177.png"/><Relationship Id="rId4" Type="http://schemas.openxmlformats.org/officeDocument/2006/relationships/image" Target="../media/image176.png"/></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69.vml"/><Relationship Id="rId5" Type="http://schemas.openxmlformats.org/officeDocument/2006/relationships/image" Target="../media/image178.png"/><Relationship Id="rId4" Type="http://schemas.openxmlformats.org/officeDocument/2006/relationships/image" Target="../media/image171.emf"/></Relationships>
</file>

<file path=ppt/slides/_rels/slide77.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9.png"/><Relationship Id="rId1" Type="http://schemas.openxmlformats.org/officeDocument/2006/relationships/slideLayout" Target="../slideLayouts/slideLayout2.xml"/><Relationship Id="rId6" Type="http://schemas.openxmlformats.org/officeDocument/2006/relationships/image" Target="../media/image183.png"/><Relationship Id="rId5" Type="http://schemas.openxmlformats.org/officeDocument/2006/relationships/image" Target="../media/image182.png"/><Relationship Id="rId4" Type="http://schemas.openxmlformats.org/officeDocument/2006/relationships/image" Target="../media/image181.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8.bin"/><Relationship Id="rId5" Type="http://schemas.openxmlformats.org/officeDocument/2006/relationships/image" Target="../media/image6.png"/><Relationship Id="rId4" Type="http://schemas.openxmlformats.org/officeDocument/2006/relationships/image" Target="../media/image3.emf"/></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70.vml"/><Relationship Id="rId6" Type="http://schemas.openxmlformats.org/officeDocument/2006/relationships/image" Target="../media/image185.emf"/><Relationship Id="rId5" Type="http://schemas.openxmlformats.org/officeDocument/2006/relationships/oleObject" Target="../embeddings/oleObject89.bin"/><Relationship Id="rId4" Type="http://schemas.openxmlformats.org/officeDocument/2006/relationships/image" Target="../media/image184.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0.bin"/><Relationship Id="rId5" Type="http://schemas.openxmlformats.org/officeDocument/2006/relationships/image" Target="../media/image6.pn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25146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Technology &amp; Design                  (Impedance Matching)</a:t>
            </a: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19459" name="Line 12"/>
          <p:cNvSpPr>
            <a:spLocks noChangeShapeType="1"/>
          </p:cNvSpPr>
          <p:nvPr/>
        </p:nvSpPr>
        <p:spPr bwMode="auto">
          <a:xfrm>
            <a:off x="1295400" y="23622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0" name="Line 13"/>
          <p:cNvSpPr>
            <a:spLocks noChangeShapeType="1"/>
          </p:cNvSpPr>
          <p:nvPr/>
        </p:nvSpPr>
        <p:spPr bwMode="auto">
          <a:xfrm>
            <a:off x="1295400" y="43434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a:t>
            </a:fld>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Energy (Power) Transfer</a:t>
            </a:r>
            <a:endParaRPr lang="en-US" dirty="0"/>
          </a:p>
        </p:txBody>
      </p:sp>
      <p:graphicFrame>
        <p:nvGraphicFramePr>
          <p:cNvPr id="28676" name="Object 4"/>
          <p:cNvGraphicFramePr>
            <a:graphicFrameLocks noChangeAspect="1"/>
          </p:cNvGraphicFramePr>
          <p:nvPr>
            <p:extLst>
              <p:ext uri="{D42A27DB-BD31-4B8C-83A1-F6EECF244321}">
                <p14:modId xmlns:p14="http://schemas.microsoft.com/office/powerpoint/2010/main" val="2782128748"/>
              </p:ext>
            </p:extLst>
          </p:nvPr>
        </p:nvGraphicFramePr>
        <p:xfrm>
          <a:off x="3629025" y="1905000"/>
          <a:ext cx="2451100" cy="1479550"/>
        </p:xfrm>
        <a:graphic>
          <a:graphicData uri="http://schemas.openxmlformats.org/presentationml/2006/ole">
            <mc:AlternateContent xmlns:mc="http://schemas.openxmlformats.org/markup-compatibility/2006">
              <mc:Choice xmlns:v="urn:schemas-microsoft-com:vml" Requires="v">
                <p:oleObj spid="_x0000_s28720" name="Visio" r:id="rId3" imgW="1555966" imgH="844830" progId="Visio.Drawing.11">
                  <p:embed/>
                </p:oleObj>
              </mc:Choice>
              <mc:Fallback>
                <p:oleObj name="Visio" r:id="rId3" imgW="1555966" imgH="844830" progId="Visio.Drawing.11">
                  <p:embed/>
                  <p:pic>
                    <p:nvPicPr>
                      <p:cNvPr id="0" name="Object 4"/>
                      <p:cNvPicPr>
                        <a:picLocks noChangeAspect="1" noChangeArrowheads="1"/>
                      </p:cNvPicPr>
                      <p:nvPr/>
                    </p:nvPicPr>
                    <p:blipFill>
                      <a:blip r:embed="rId4"/>
                      <a:srcRect/>
                      <a:stretch>
                        <a:fillRect/>
                      </a:stretch>
                    </p:blipFill>
                    <p:spPr bwMode="auto">
                      <a:xfrm>
                        <a:off x="3629025" y="190500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Freeform 5"/>
          <p:cNvSpPr/>
          <p:nvPr/>
        </p:nvSpPr>
        <p:spPr>
          <a:xfrm>
            <a:off x="3471863" y="2154238"/>
            <a:ext cx="955675" cy="1066800"/>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8678" name="TextBox 2"/>
          <p:cNvSpPr txBox="1">
            <a:spLocks noChangeArrowheads="1"/>
          </p:cNvSpPr>
          <p:nvPr/>
        </p:nvSpPr>
        <p:spPr bwMode="auto">
          <a:xfrm>
            <a:off x="1143000" y="2147888"/>
            <a:ext cx="2362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latin typeface="Franklin Gothic Medium Cond" pitchFamily="34" charset="0"/>
              </a:rPr>
              <a:t>Mental model </a:t>
            </a:r>
          </a:p>
          <a:p>
            <a:pPr algn="r" eaLnBrk="1" hangingPunct="1"/>
            <a:r>
              <a:rPr lang="en-US" sz="1600" b="1" dirty="0">
                <a:latin typeface="Franklin Gothic Medium Cond" pitchFamily="34" charset="0"/>
              </a:rPr>
              <a:t>of </a:t>
            </a:r>
            <a:r>
              <a:rPr lang="en-US" sz="1600" b="1" dirty="0" smtClean="0">
                <a:latin typeface="Franklin Gothic Medium Cond" pitchFamily="34" charset="0"/>
              </a:rPr>
              <a:t>far-field </a:t>
            </a:r>
            <a:r>
              <a:rPr lang="en-US" sz="1600" b="1" dirty="0">
                <a:latin typeface="Franklin Gothic Medium Cond" pitchFamily="34" charset="0"/>
              </a:rPr>
              <a:t>air medium </a:t>
            </a:r>
          </a:p>
          <a:p>
            <a:pPr algn="r" eaLnBrk="1" hangingPunct="1"/>
            <a:r>
              <a:rPr lang="en-US" sz="1600" b="1" dirty="0">
                <a:latin typeface="Franklin Gothic Medium Cond" pitchFamily="34" charset="0"/>
              </a:rPr>
              <a:t>under wave propagation.</a:t>
            </a:r>
          </a:p>
        </p:txBody>
      </p:sp>
      <p:sp>
        <p:nvSpPr>
          <p:cNvPr id="8" name="Freeform 7"/>
          <p:cNvSpPr/>
          <p:nvPr/>
        </p:nvSpPr>
        <p:spPr>
          <a:xfrm>
            <a:off x="5432425" y="2084388"/>
            <a:ext cx="571500"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680" name="TextBox 2"/>
          <p:cNvSpPr txBox="1">
            <a:spLocks noChangeArrowheads="1"/>
          </p:cNvSpPr>
          <p:nvPr/>
        </p:nvSpPr>
        <p:spPr bwMode="auto">
          <a:xfrm>
            <a:off x="5935663" y="2476500"/>
            <a:ext cx="1066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latin typeface="Franklin Gothic Medium Cond" pitchFamily="34" charset="0"/>
              </a:rPr>
              <a:t>Electronics</a:t>
            </a:r>
          </a:p>
        </p:txBody>
      </p:sp>
      <p:sp>
        <p:nvSpPr>
          <p:cNvPr id="10" name="Striped Right Arrow 9"/>
          <p:cNvSpPr/>
          <p:nvPr/>
        </p:nvSpPr>
        <p:spPr>
          <a:xfrm>
            <a:off x="4327525" y="2428875"/>
            <a:ext cx="1104900"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682" name="TextBox 2"/>
          <p:cNvSpPr txBox="1">
            <a:spLocks noChangeArrowheads="1"/>
          </p:cNvSpPr>
          <p:nvPr/>
        </p:nvSpPr>
        <p:spPr bwMode="auto">
          <a:xfrm>
            <a:off x="4344988" y="253682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Energy flow</a:t>
            </a:r>
          </a:p>
        </p:txBody>
      </p:sp>
      <p:sp>
        <p:nvSpPr>
          <p:cNvPr id="12" name="Bent Arrow 11"/>
          <p:cNvSpPr/>
          <p:nvPr/>
        </p:nvSpPr>
        <p:spPr>
          <a:xfrm rot="10800000">
            <a:off x="529431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3" name="Bent Arrow 12"/>
          <p:cNvSpPr/>
          <p:nvPr/>
        </p:nvSpPr>
        <p:spPr>
          <a:xfrm rot="10800000" flipH="1">
            <a:off x="425926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8685" name="Rectangle 13"/>
          <p:cNvSpPr>
            <a:spLocks noChangeArrowheads="1"/>
          </p:cNvSpPr>
          <p:nvPr/>
        </p:nvSpPr>
        <p:spPr bwMode="auto">
          <a:xfrm>
            <a:off x="3849688" y="1504950"/>
            <a:ext cx="417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dirty="0">
                <a:solidFill>
                  <a:srgbClr val="FF0000"/>
                </a:solidFill>
                <a:latin typeface="Franklin Gothic Medium Cond" pitchFamily="34" charset="0"/>
              </a:rPr>
              <a:t>Z</a:t>
            </a:r>
            <a:r>
              <a:rPr lang="en-US" sz="1400" b="1" dirty="0">
                <a:solidFill>
                  <a:srgbClr val="FF0000"/>
                </a:solidFill>
                <a:latin typeface="Franklin Gothic Medium Cond" pitchFamily="34" charset="0"/>
              </a:rPr>
              <a:t>in</a:t>
            </a:r>
            <a:endParaRPr lang="en-US" sz="2000" dirty="0">
              <a:solidFill>
                <a:srgbClr val="FF0000"/>
              </a:solidFill>
            </a:endParaRPr>
          </a:p>
        </p:txBody>
      </p:sp>
      <p:sp>
        <p:nvSpPr>
          <p:cNvPr id="28686" name="Rectangle 14"/>
          <p:cNvSpPr>
            <a:spLocks noChangeArrowheads="1"/>
          </p:cNvSpPr>
          <p:nvPr/>
        </p:nvSpPr>
        <p:spPr bwMode="auto">
          <a:xfrm>
            <a:off x="5486400" y="1504950"/>
            <a:ext cx="5095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dirty="0">
                <a:solidFill>
                  <a:srgbClr val="FF0000"/>
                </a:solidFill>
                <a:latin typeface="Franklin Gothic Medium Cond" pitchFamily="34" charset="0"/>
              </a:rPr>
              <a:t>Z</a:t>
            </a:r>
            <a:r>
              <a:rPr lang="en-US" sz="1400" b="1" dirty="0">
                <a:solidFill>
                  <a:srgbClr val="FF0000"/>
                </a:solidFill>
                <a:latin typeface="Franklin Gothic Medium Cond" pitchFamily="34" charset="0"/>
              </a:rPr>
              <a:t>out</a:t>
            </a:r>
            <a:endParaRPr lang="en-US" sz="2000" dirty="0">
              <a:solidFill>
                <a:srgbClr val="FF0000"/>
              </a:solidFill>
            </a:endParaRPr>
          </a:p>
        </p:txBody>
      </p:sp>
      <p:sp>
        <p:nvSpPr>
          <p:cNvPr id="28687" name="TextBox 17"/>
          <p:cNvSpPr txBox="1">
            <a:spLocks noChangeArrowheads="1"/>
          </p:cNvSpPr>
          <p:nvPr/>
        </p:nvSpPr>
        <p:spPr bwMode="auto">
          <a:xfrm>
            <a:off x="2362200" y="4343400"/>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dirty="0">
                <a:solidFill>
                  <a:srgbClr val="0000FF"/>
                </a:solidFill>
                <a:latin typeface="Franklin Gothic Medium Cond" pitchFamily="34" charset="0"/>
              </a:rPr>
              <a:t>Q) To maximize the </a:t>
            </a:r>
            <a:r>
              <a:rPr lang="en-US" sz="2000" b="1" dirty="0">
                <a:solidFill>
                  <a:srgbClr val="FF0000"/>
                </a:solidFill>
                <a:latin typeface="Franklin Gothic Medium Cond" pitchFamily="34" charset="0"/>
              </a:rPr>
              <a:t>energy</a:t>
            </a:r>
            <a:r>
              <a:rPr lang="en-US" sz="2000" b="1" dirty="0">
                <a:solidFill>
                  <a:srgbClr val="0000FF"/>
                </a:solidFill>
                <a:latin typeface="Franklin Gothic Medium Cond" pitchFamily="34" charset="0"/>
              </a:rPr>
              <a:t> flow from air medium to electronics, what should be Z</a:t>
            </a:r>
            <a:r>
              <a:rPr lang="en-US" sz="1400" b="1" baseline="-25000" dirty="0">
                <a:solidFill>
                  <a:srgbClr val="0000FF"/>
                </a:solidFill>
                <a:latin typeface="Franklin Gothic Medium Cond" pitchFamily="34" charset="0"/>
              </a:rPr>
              <a:t>in</a:t>
            </a:r>
            <a:r>
              <a:rPr lang="en-US" sz="2000" b="1" dirty="0">
                <a:solidFill>
                  <a:srgbClr val="0000FF"/>
                </a:solidFill>
                <a:latin typeface="Franklin Gothic Medium Cond" pitchFamily="34" charset="0"/>
              </a:rPr>
              <a:t> and Z</a:t>
            </a:r>
            <a:r>
              <a:rPr lang="en-US" sz="1400" b="1" baseline="-25000" dirty="0">
                <a:solidFill>
                  <a:srgbClr val="0000FF"/>
                </a:solidFill>
                <a:latin typeface="Franklin Gothic Medium Cond" pitchFamily="34" charset="0"/>
              </a:rPr>
              <a:t>out</a:t>
            </a:r>
            <a:r>
              <a:rPr lang="en-US" sz="2000" b="1" dirty="0">
                <a:solidFill>
                  <a:srgbClr val="0000FF"/>
                </a:solidFill>
                <a:latin typeface="Franklin Gothic Medium Cond" pitchFamily="34" charset="0"/>
              </a:rPr>
              <a:t>? </a:t>
            </a:r>
          </a:p>
        </p:txBody>
      </p:sp>
      <p:sp>
        <p:nvSpPr>
          <p:cNvPr id="28688" name="TextBox 17"/>
          <p:cNvSpPr txBox="1">
            <a:spLocks noChangeArrowheads="1"/>
          </p:cNvSpPr>
          <p:nvPr/>
        </p:nvSpPr>
        <p:spPr bwMode="auto">
          <a:xfrm>
            <a:off x="2362200" y="5159375"/>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dirty="0">
                <a:solidFill>
                  <a:srgbClr val="0000FF"/>
                </a:solidFill>
                <a:latin typeface="Franklin Gothic Medium Cond" pitchFamily="34" charset="0"/>
              </a:rPr>
              <a:t>Q) To maximize the </a:t>
            </a:r>
            <a:r>
              <a:rPr lang="en-US" sz="2000" b="1" dirty="0">
                <a:solidFill>
                  <a:srgbClr val="FF0000"/>
                </a:solidFill>
                <a:latin typeface="Franklin Gothic Medium Cond" pitchFamily="34" charset="0"/>
              </a:rPr>
              <a:t>power</a:t>
            </a:r>
            <a:r>
              <a:rPr lang="en-US" sz="2000" b="1" dirty="0">
                <a:solidFill>
                  <a:srgbClr val="0000FF"/>
                </a:solidFill>
                <a:latin typeface="Franklin Gothic Medium Cond" pitchFamily="34" charset="0"/>
              </a:rPr>
              <a:t> flow from air medium to electronics, what should be Z</a:t>
            </a:r>
            <a:r>
              <a:rPr lang="en-US" sz="1400" b="1" baseline="-25000" dirty="0">
                <a:solidFill>
                  <a:srgbClr val="0000FF"/>
                </a:solidFill>
                <a:latin typeface="Franklin Gothic Medium Cond" pitchFamily="34" charset="0"/>
              </a:rPr>
              <a:t>in</a:t>
            </a:r>
            <a:r>
              <a:rPr lang="en-US" sz="2000" b="1" dirty="0">
                <a:solidFill>
                  <a:srgbClr val="0000FF"/>
                </a:solidFill>
                <a:latin typeface="Franklin Gothic Medium Cond" pitchFamily="34" charset="0"/>
              </a:rPr>
              <a:t> and Z</a:t>
            </a:r>
            <a:r>
              <a:rPr lang="en-US" sz="1400" b="1" baseline="-25000" dirty="0">
                <a:solidFill>
                  <a:srgbClr val="0000FF"/>
                </a:solidFill>
                <a:latin typeface="Franklin Gothic Medium Cond" pitchFamily="34" charset="0"/>
              </a:rPr>
              <a:t>out</a:t>
            </a:r>
            <a:r>
              <a:rPr lang="en-US" sz="2000" b="1" dirty="0">
                <a:solidFill>
                  <a:srgbClr val="0000FF"/>
                </a:solidFill>
                <a:latin typeface="Franklin Gothic Medium Cond" pitchFamily="34" charset="0"/>
              </a:rPr>
              <a:t>? </a:t>
            </a:r>
          </a:p>
        </p:txBody>
      </p:sp>
      <p:sp>
        <p:nvSpPr>
          <p:cNvPr id="18" name="Curved Right Arrow 17"/>
          <p:cNvSpPr/>
          <p:nvPr/>
        </p:nvSpPr>
        <p:spPr>
          <a:xfrm>
            <a:off x="2514600" y="4572000"/>
            <a:ext cx="342900" cy="838200"/>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9" name="TextBox 18"/>
          <p:cNvSpPr txBox="1">
            <a:spLocks noRot="1" noChangeAspect="1" noMove="1" noResize="1" noEditPoints="1" noAdjustHandles="1" noChangeArrowheads="1" noChangeShapeType="1" noTextEdit="1"/>
          </p:cNvSpPr>
          <p:nvPr/>
        </p:nvSpPr>
        <p:spPr>
          <a:xfrm>
            <a:off x="762000" y="4267200"/>
            <a:ext cx="1838067" cy="1089529"/>
          </a:xfrm>
          <a:prstGeom prst="rect">
            <a:avLst/>
          </a:prstGeom>
          <a:blipFill rotWithShape="1">
            <a:blip r:embed="rId5"/>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10</a:t>
            </a:fld>
            <a:endParaRPr lang="en-US" dirty="0"/>
          </a:p>
        </p:txBody>
      </p:sp>
      <p:sp>
        <p:nvSpPr>
          <p:cNvPr id="20" name="TextBox 2"/>
          <p:cNvSpPr txBox="1">
            <a:spLocks noChangeArrowheads="1"/>
          </p:cNvSpPr>
          <p:nvPr/>
        </p:nvSpPr>
        <p:spPr bwMode="auto">
          <a:xfrm>
            <a:off x="3810000" y="3352800"/>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0000"/>
                </a:solidFill>
                <a:latin typeface="Franklin Gothic Medium Cond" pitchFamily="34" charset="0"/>
              </a:rPr>
              <a:t>V</a:t>
            </a:r>
            <a:r>
              <a:rPr lang="en-US" sz="1100" b="1" baseline="-25000" dirty="0"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Maximum Power Transfer Theory</a:t>
            </a:r>
            <a:endParaRPr lang="en-US" dirty="0"/>
          </a:p>
        </p:txBody>
      </p:sp>
      <p:graphicFrame>
        <p:nvGraphicFramePr>
          <p:cNvPr id="29699" name="Object 5"/>
          <p:cNvGraphicFramePr>
            <a:graphicFrameLocks noChangeAspect="1"/>
          </p:cNvGraphicFramePr>
          <p:nvPr/>
        </p:nvGraphicFramePr>
        <p:xfrm>
          <a:off x="914400" y="1731963"/>
          <a:ext cx="2514600" cy="1514475"/>
        </p:xfrm>
        <a:graphic>
          <a:graphicData uri="http://schemas.openxmlformats.org/presentationml/2006/ole">
            <mc:AlternateContent xmlns:mc="http://schemas.openxmlformats.org/markup-compatibility/2006">
              <mc:Choice xmlns:v="urn:schemas-microsoft-com:vml" Requires="v">
                <p:oleObj spid="_x0000_s29738" name="Visio" r:id="rId3" imgW="1020832" imgH="566730" progId="Visio.Drawing.11">
                  <p:embed/>
                </p:oleObj>
              </mc:Choice>
              <mc:Fallback>
                <p:oleObj name="Visio" r:id="rId3" imgW="1020832" imgH="56673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731963"/>
                        <a:ext cx="2514600"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0" name="TextBox 6"/>
          <p:cNvSpPr txBox="1">
            <a:spLocks noChangeArrowheads="1"/>
          </p:cNvSpPr>
          <p:nvPr/>
        </p:nvSpPr>
        <p:spPr bwMode="auto">
          <a:xfrm>
            <a:off x="1295400" y="1276350"/>
            <a:ext cx="678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To answer the question, let’s review “Maximum Power Transfer Theory”</a:t>
            </a:r>
          </a:p>
        </p:txBody>
      </p:sp>
      <p:sp>
        <p:nvSpPr>
          <p:cNvPr id="29701" name="TextBox 2"/>
          <p:cNvSpPr txBox="1">
            <a:spLocks noChangeArrowheads="1"/>
          </p:cNvSpPr>
          <p:nvPr/>
        </p:nvSpPr>
        <p:spPr bwMode="auto">
          <a:xfrm>
            <a:off x="3603625" y="1739900"/>
            <a:ext cx="2971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For arbitrary load resistance, R</a:t>
            </a:r>
            <a:r>
              <a:rPr lang="en-US" sz="1200" b="1" baseline="-25000" dirty="0">
                <a:latin typeface="Franklin Gothic Medium Cond" pitchFamily="34" charset="0"/>
              </a:rPr>
              <a:t>L</a:t>
            </a:r>
            <a:r>
              <a:rPr lang="en-US" b="1" dirty="0">
                <a:latin typeface="Franklin Gothic Medium Cond" pitchFamily="34" charset="0"/>
              </a:rPr>
              <a:t>, </a:t>
            </a:r>
          </a:p>
        </p:txBody>
      </p:sp>
      <p:sp>
        <p:nvSpPr>
          <p:cNvPr id="9" name="TextBox 8"/>
          <p:cNvSpPr txBox="1">
            <a:spLocks noRot="1" noChangeAspect="1" noMove="1" noResize="1" noEditPoints="1" noAdjustHandles="1" noChangeArrowheads="1" noChangeShapeType="1" noTextEdit="1"/>
          </p:cNvSpPr>
          <p:nvPr/>
        </p:nvSpPr>
        <p:spPr>
          <a:xfrm>
            <a:off x="4136424" y="2120522"/>
            <a:ext cx="1752600" cy="598690"/>
          </a:xfrm>
          <a:prstGeom prst="rect">
            <a:avLst/>
          </a:prstGeom>
          <a:blipFill rotWithShape="1">
            <a:blip r:embed="rId5"/>
            <a:stretch>
              <a:fillRect/>
            </a:stretch>
          </a:blipFill>
        </p:spPr>
        <p:txBody>
          <a:bodyPr/>
          <a:lstStyle/>
          <a:p>
            <a:pPr>
              <a:defRPr/>
            </a:pPr>
            <a:r>
              <a:rPr lang="en-US">
                <a:noFill/>
              </a:rPr>
              <a:t> </a:t>
            </a:r>
          </a:p>
        </p:txBody>
      </p:sp>
      <p:sp>
        <p:nvSpPr>
          <p:cNvPr id="10" name="TextBox 9"/>
          <p:cNvSpPr txBox="1">
            <a:spLocks noRot="1" noChangeAspect="1" noMove="1" noResize="1" noEditPoints="1" noAdjustHandles="1" noChangeArrowheads="1" noChangeShapeType="1" noTextEdit="1"/>
          </p:cNvSpPr>
          <p:nvPr/>
        </p:nvSpPr>
        <p:spPr>
          <a:xfrm>
            <a:off x="3810000" y="2806322"/>
            <a:ext cx="3467100" cy="700448"/>
          </a:xfrm>
          <a:prstGeom prst="rect">
            <a:avLst/>
          </a:prstGeom>
          <a:blipFill rotWithShape="1">
            <a:blip r:embed="rId6"/>
            <a:stretch>
              <a:fillRect/>
            </a:stretch>
          </a:blipFill>
        </p:spPr>
        <p:txBody>
          <a:bodyPr/>
          <a:lstStyle/>
          <a:p>
            <a:pPr>
              <a:defRPr/>
            </a:pPr>
            <a:r>
              <a:rPr lang="en-US">
                <a:noFill/>
              </a:rPr>
              <a:t> </a:t>
            </a:r>
          </a:p>
        </p:txBody>
      </p:sp>
      <p:sp>
        <p:nvSpPr>
          <p:cNvPr id="11" name="Curved Right Arrow 10"/>
          <p:cNvSpPr/>
          <p:nvPr/>
        </p:nvSpPr>
        <p:spPr>
          <a:xfrm rot="19545010" flipH="1">
            <a:off x="5973763" y="2357438"/>
            <a:ext cx="304800" cy="517525"/>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9705" name="TextBox 2"/>
          <p:cNvSpPr txBox="1">
            <a:spLocks noChangeArrowheads="1"/>
          </p:cNvSpPr>
          <p:nvPr/>
        </p:nvSpPr>
        <p:spPr bwMode="auto">
          <a:xfrm>
            <a:off x="6270625" y="2174875"/>
            <a:ext cx="160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Power delivered to the load R</a:t>
            </a:r>
            <a:r>
              <a:rPr lang="en-US" sz="1200" b="1" baseline="-25000" dirty="0">
                <a:latin typeface="Franklin Gothic Medium Cond" pitchFamily="34" charset="0"/>
              </a:rPr>
              <a:t>L</a:t>
            </a:r>
            <a:r>
              <a:rPr lang="en-US" b="1" dirty="0">
                <a:latin typeface="Franklin Gothic Medium Cond" pitchFamily="34" charset="0"/>
              </a:rPr>
              <a:t> </a:t>
            </a:r>
          </a:p>
        </p:txBody>
      </p:sp>
      <p:sp>
        <p:nvSpPr>
          <p:cNvPr id="13" name="TextBox 12"/>
          <p:cNvSpPr txBox="1">
            <a:spLocks noRot="1" noChangeAspect="1" noMove="1" noResize="1" noEditPoints="1" noAdjustHandles="1" noChangeArrowheads="1" noChangeShapeType="1" noTextEdit="1"/>
          </p:cNvSpPr>
          <p:nvPr/>
        </p:nvSpPr>
        <p:spPr>
          <a:xfrm>
            <a:off x="5437488" y="4015139"/>
            <a:ext cx="2079024" cy="583365"/>
          </a:xfrm>
          <a:prstGeom prst="rect">
            <a:avLst/>
          </a:prstGeom>
          <a:blipFill rotWithShape="1">
            <a:blip r:embed="rId7"/>
            <a:stretch>
              <a:fillRect/>
            </a:stretch>
          </a:blipFill>
        </p:spPr>
        <p:txBody>
          <a:bodyPr/>
          <a:lstStyle/>
          <a:p>
            <a:pPr>
              <a:defRPr/>
            </a:pPr>
            <a:r>
              <a:rPr lang="en-US">
                <a:noFill/>
              </a:rPr>
              <a:t> </a:t>
            </a:r>
          </a:p>
        </p:txBody>
      </p:sp>
      <p:sp>
        <p:nvSpPr>
          <p:cNvPr id="14" name="Striped Right Arrow 13"/>
          <p:cNvSpPr/>
          <p:nvPr/>
        </p:nvSpPr>
        <p:spPr>
          <a:xfrm rot="5400000">
            <a:off x="4684712" y="4016376"/>
            <a:ext cx="917575"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708" name="TextBox 2"/>
          <p:cNvSpPr txBox="1">
            <a:spLocks noChangeArrowheads="1"/>
          </p:cNvSpPr>
          <p:nvPr/>
        </p:nvSpPr>
        <p:spPr bwMode="auto">
          <a:xfrm>
            <a:off x="5006975" y="3656013"/>
            <a:ext cx="2863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dirty="0">
                <a:solidFill>
                  <a:srgbClr val="FF0000"/>
                </a:solidFill>
                <a:latin typeface="Franklin Gothic Medium Cond" pitchFamily="34" charset="0"/>
              </a:rPr>
              <a:t>P</a:t>
            </a:r>
            <a:r>
              <a:rPr lang="en-US" sz="1200" b="1" dirty="0">
                <a:solidFill>
                  <a:srgbClr val="FF0000"/>
                </a:solidFill>
                <a:latin typeface="Franklin Gothic Medium Cond" pitchFamily="34" charset="0"/>
              </a:rPr>
              <a:t>L </a:t>
            </a:r>
            <a:r>
              <a:rPr lang="en-US" b="1" dirty="0">
                <a:solidFill>
                  <a:srgbClr val="FF0000"/>
                </a:solidFill>
                <a:latin typeface="Franklin Gothic Medium Cond" pitchFamily="34" charset="0"/>
              </a:rPr>
              <a:t>will be maximum at R</a:t>
            </a:r>
            <a:r>
              <a:rPr lang="en-US" sz="1200" b="1" baseline="-25000" dirty="0">
                <a:solidFill>
                  <a:srgbClr val="FF0000"/>
                </a:solidFill>
                <a:latin typeface="Franklin Gothic Medium Cond" pitchFamily="34" charset="0"/>
              </a:rPr>
              <a:t>L</a:t>
            </a:r>
            <a:r>
              <a:rPr lang="en-US" b="1" dirty="0">
                <a:solidFill>
                  <a:srgbClr val="FF0000"/>
                </a:solidFill>
                <a:latin typeface="Franklin Gothic Medium Cond" pitchFamily="34" charset="0"/>
              </a:rPr>
              <a:t>=R</a:t>
            </a:r>
            <a:r>
              <a:rPr lang="en-US" sz="1200" b="1" baseline="-25000" dirty="0">
                <a:solidFill>
                  <a:srgbClr val="FF0000"/>
                </a:solidFill>
                <a:latin typeface="Franklin Gothic Medium Cond" pitchFamily="34" charset="0"/>
              </a:rPr>
              <a:t>s</a:t>
            </a:r>
            <a:r>
              <a:rPr lang="en-US" b="1" dirty="0">
                <a:solidFill>
                  <a:srgbClr val="FF0000"/>
                </a:solidFill>
                <a:latin typeface="Franklin Gothic Medium Cond" pitchFamily="34" charset="0"/>
              </a:rPr>
              <a:t>,</a:t>
            </a:r>
          </a:p>
        </p:txBody>
      </p:sp>
      <p:sp>
        <p:nvSpPr>
          <p:cNvPr id="16" name="TextBox 15"/>
          <p:cNvSpPr txBox="1">
            <a:spLocks noRot="1" noChangeAspect="1" noMove="1" noResize="1" noEditPoints="1" noAdjustHandles="1" noChangeArrowheads="1" noChangeShapeType="1" noTextEdit="1"/>
          </p:cNvSpPr>
          <p:nvPr/>
        </p:nvSpPr>
        <p:spPr>
          <a:xfrm>
            <a:off x="3314700" y="4659774"/>
            <a:ext cx="3467100" cy="654153"/>
          </a:xfrm>
          <a:prstGeom prst="rect">
            <a:avLst/>
          </a:prstGeom>
          <a:blipFill rotWithShape="1">
            <a:blip r:embed="rId8"/>
            <a:stretch>
              <a:fillRect/>
            </a:stretch>
          </a:blipFill>
        </p:spPr>
        <p:txBody>
          <a:bodyPr/>
          <a:lstStyle/>
          <a:p>
            <a:pPr>
              <a:defRPr/>
            </a:pPr>
            <a:r>
              <a:rPr lang="en-US">
                <a:noFill/>
              </a:rPr>
              <a:t> </a:t>
            </a:r>
          </a:p>
        </p:txBody>
      </p:sp>
      <p:sp>
        <p:nvSpPr>
          <p:cNvPr id="29710" name="TextBox 2"/>
          <p:cNvSpPr txBox="1">
            <a:spLocks noChangeArrowheads="1"/>
          </p:cNvSpPr>
          <p:nvPr/>
        </p:nvSpPr>
        <p:spPr bwMode="auto">
          <a:xfrm>
            <a:off x="838200" y="3709988"/>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Note, V</a:t>
            </a:r>
            <a:r>
              <a:rPr lang="en-US" sz="1200" b="1" baseline="-25000" dirty="0">
                <a:latin typeface="Franklin Gothic Medium Cond" pitchFamily="34" charset="0"/>
              </a:rPr>
              <a:t>L</a:t>
            </a:r>
            <a:r>
              <a:rPr lang="en-US" b="1" dirty="0">
                <a:latin typeface="Franklin Gothic Medium Cond" pitchFamily="34" charset="0"/>
              </a:rPr>
              <a:t> is jus ½V</a:t>
            </a:r>
            <a:r>
              <a:rPr lang="en-US" sz="1100" b="1" baseline="-25000" dirty="0">
                <a:latin typeface="Franklin Gothic Medium Cond" pitchFamily="34" charset="0"/>
              </a:rPr>
              <a:t>S</a:t>
            </a:r>
            <a:r>
              <a:rPr lang="en-US" sz="1100" b="1" dirty="0">
                <a:latin typeface="Franklin Gothic Medium Cond" pitchFamily="34" charset="0"/>
              </a:rPr>
              <a:t> </a:t>
            </a:r>
            <a:r>
              <a:rPr lang="en-US" b="1" dirty="0">
                <a:latin typeface="Franklin Gothic Medium Cond" pitchFamily="34" charset="0"/>
              </a:rPr>
              <a:t> at R</a:t>
            </a:r>
            <a:r>
              <a:rPr lang="en-US" sz="1200" b="1" baseline="-25000" dirty="0">
                <a:latin typeface="Franklin Gothic Medium Cond" pitchFamily="34" charset="0"/>
              </a:rPr>
              <a:t>L</a:t>
            </a:r>
            <a:r>
              <a:rPr lang="en-US" b="1" dirty="0">
                <a:latin typeface="Franklin Gothic Medium Cond" pitchFamily="34" charset="0"/>
              </a:rPr>
              <a:t>=R</a:t>
            </a:r>
            <a:r>
              <a:rPr lang="en-US" sz="1200" b="1" baseline="-25000" dirty="0">
                <a:latin typeface="Franklin Gothic Medium Cond" pitchFamily="34" charset="0"/>
              </a:rPr>
              <a:t>s</a:t>
            </a:r>
            <a:r>
              <a:rPr lang="en-US" b="1" dirty="0">
                <a:latin typeface="Franklin Gothic Medium Cond" pitchFamily="34" charset="0"/>
              </a:rPr>
              <a:t>; i.e. voltage efficiency is only 50%. This just what we can do best when maximizing power delivery.</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11</a:t>
            </a:fld>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Maximum Power Transfer Theory</a:t>
            </a:r>
            <a:endParaRPr lang="en-US" dirty="0"/>
          </a:p>
        </p:txBody>
      </p:sp>
      <p:sp>
        <p:nvSpPr>
          <p:cNvPr id="30723" name="TextBox 2"/>
          <p:cNvSpPr txBox="1">
            <a:spLocks noChangeArrowheads="1"/>
          </p:cNvSpPr>
          <p:nvPr/>
        </p:nvSpPr>
        <p:spPr bwMode="auto">
          <a:xfrm>
            <a:off x="4229100" y="1371600"/>
            <a:ext cx="4038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For arbitrary source impedance of Z</a:t>
            </a:r>
            <a:r>
              <a:rPr lang="en-US" sz="1200" b="1" baseline="-25000" dirty="0">
                <a:solidFill>
                  <a:srgbClr val="000000"/>
                </a:solidFill>
                <a:latin typeface="Franklin Gothic Medium Cond" pitchFamily="34" charset="0"/>
              </a:rPr>
              <a:t>s</a:t>
            </a:r>
            <a:r>
              <a:rPr lang="en-US" b="1" dirty="0">
                <a:solidFill>
                  <a:srgbClr val="000000"/>
                </a:solidFill>
                <a:latin typeface="Franklin Gothic Medium Cond" pitchFamily="34" charset="0"/>
              </a:rPr>
              <a:t> and load impedance of  Z</a:t>
            </a:r>
            <a:r>
              <a:rPr lang="en-US" sz="1200" b="1" baseline="-25000" dirty="0">
                <a:solidFill>
                  <a:srgbClr val="000000"/>
                </a:solidFill>
                <a:latin typeface="Franklin Gothic Medium Cond" pitchFamily="34" charset="0"/>
              </a:rPr>
              <a:t>L</a:t>
            </a:r>
            <a:r>
              <a:rPr lang="en-US" b="1" dirty="0">
                <a:solidFill>
                  <a:srgbClr val="000000"/>
                </a:solidFill>
                <a:latin typeface="Franklin Gothic Medium Cond" pitchFamily="34" charset="0"/>
              </a:rPr>
              <a:t>, </a:t>
            </a:r>
          </a:p>
        </p:txBody>
      </p:sp>
      <p:sp>
        <p:nvSpPr>
          <p:cNvPr id="16" name="TextBox 15"/>
          <p:cNvSpPr txBox="1">
            <a:spLocks noRot="1" noChangeAspect="1" noMove="1" noResize="1" noEditPoints="1" noAdjustHandles="1" noChangeArrowheads="1" noChangeShapeType="1" noTextEdit="1"/>
          </p:cNvSpPr>
          <p:nvPr/>
        </p:nvSpPr>
        <p:spPr>
          <a:xfrm>
            <a:off x="4914900" y="1784247"/>
            <a:ext cx="3467100" cy="654153"/>
          </a:xfrm>
          <a:prstGeom prst="rect">
            <a:avLst/>
          </a:prstGeom>
          <a:blipFill rotWithShape="1">
            <a:blip r:embed="rId3"/>
            <a:stretch>
              <a:fillRect/>
            </a:stretch>
          </a:blipFill>
        </p:spPr>
        <p:txBody>
          <a:bodyPr/>
          <a:lstStyle/>
          <a:p>
            <a:pPr>
              <a:defRPr/>
            </a:pPr>
            <a:r>
              <a:rPr lang="en-US">
                <a:noFill/>
              </a:rPr>
              <a:t> </a:t>
            </a:r>
          </a:p>
        </p:txBody>
      </p:sp>
      <p:sp>
        <p:nvSpPr>
          <p:cNvPr id="30725" name="TextBox 2"/>
          <p:cNvSpPr txBox="1">
            <a:spLocks noChangeArrowheads="1"/>
          </p:cNvSpPr>
          <p:nvPr/>
        </p:nvSpPr>
        <p:spPr bwMode="auto">
          <a:xfrm>
            <a:off x="4233863" y="3122613"/>
            <a:ext cx="4452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Conclusion: For maximum power transfer to the load, we need to match the load impedance Z</a:t>
            </a:r>
            <a:r>
              <a:rPr lang="en-US" sz="1400" b="1" baseline="-25000" dirty="0">
                <a:solidFill>
                  <a:srgbClr val="0000FF"/>
                </a:solidFill>
                <a:latin typeface="Franklin Gothic Medium Cond" pitchFamily="34" charset="0"/>
              </a:rPr>
              <a:t>L</a:t>
            </a:r>
            <a:r>
              <a:rPr lang="en-US" b="1" dirty="0">
                <a:solidFill>
                  <a:srgbClr val="0000FF"/>
                </a:solidFill>
                <a:latin typeface="Franklin Gothic Medium Cond" pitchFamily="34" charset="0"/>
              </a:rPr>
              <a:t> to the conjugate of source impedance Z</a:t>
            </a:r>
            <a:r>
              <a:rPr lang="en-US" sz="1600" b="1" baseline="-25000" dirty="0">
                <a:solidFill>
                  <a:srgbClr val="0000FF"/>
                </a:solidFill>
                <a:latin typeface="Franklin Gothic Medium Cond" pitchFamily="34" charset="0"/>
              </a:rPr>
              <a:t>s</a:t>
            </a:r>
            <a:r>
              <a:rPr lang="en-US" b="1" dirty="0">
                <a:solidFill>
                  <a:srgbClr val="0000FF"/>
                </a:solidFill>
                <a:latin typeface="Franklin Gothic Medium Cond" pitchFamily="34" charset="0"/>
              </a:rPr>
              <a:t>. This is called </a:t>
            </a:r>
            <a:r>
              <a:rPr lang="en-US" b="1" dirty="0" smtClean="0">
                <a:solidFill>
                  <a:srgbClr val="FF0000"/>
                </a:solidFill>
                <a:latin typeface="Franklin Gothic Medium Cond" pitchFamily="34" charset="0"/>
              </a:rPr>
              <a:t>“</a:t>
            </a:r>
            <a:r>
              <a:rPr lang="en-US" b="1" dirty="0">
                <a:solidFill>
                  <a:srgbClr val="FF0000"/>
                </a:solidFill>
                <a:latin typeface="Franklin Gothic Medium Cond" pitchFamily="34" charset="0"/>
              </a:rPr>
              <a:t>conjugate matching”</a:t>
            </a:r>
            <a:r>
              <a:rPr lang="en-US" b="1" dirty="0">
                <a:solidFill>
                  <a:srgbClr val="0000FF"/>
                </a:solidFill>
                <a:latin typeface="Franklin Gothic Medium Cond" pitchFamily="34" charset="0"/>
              </a:rPr>
              <a:t>, and when we say “impedance matching” usually it means for the conjugate matching for maximum power transfer .</a:t>
            </a:r>
          </a:p>
        </p:txBody>
      </p:sp>
      <p:sp>
        <p:nvSpPr>
          <p:cNvPr id="30726" name="TextBox 2"/>
          <p:cNvSpPr txBox="1">
            <a:spLocks noChangeArrowheads="1"/>
          </p:cNvSpPr>
          <p:nvPr/>
        </p:nvSpPr>
        <p:spPr bwMode="auto">
          <a:xfrm>
            <a:off x="4233863" y="5037138"/>
            <a:ext cx="43767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Caution: there is also “impedance matching for minimum noise figure”, called “noise matching”. We will discuss it later in noise lecture.</a:t>
            </a:r>
          </a:p>
        </p:txBody>
      </p:sp>
      <p:graphicFrame>
        <p:nvGraphicFramePr>
          <p:cNvPr id="30727" name="Object 2"/>
          <p:cNvGraphicFramePr>
            <a:graphicFrameLocks noChangeAspect="1"/>
          </p:cNvGraphicFramePr>
          <p:nvPr/>
        </p:nvGraphicFramePr>
        <p:xfrm>
          <a:off x="762000" y="1600200"/>
          <a:ext cx="3519488" cy="1343025"/>
        </p:xfrm>
        <a:graphic>
          <a:graphicData uri="http://schemas.openxmlformats.org/presentationml/2006/ole">
            <mc:AlternateContent xmlns:mc="http://schemas.openxmlformats.org/markup-compatibility/2006">
              <mc:Choice xmlns:v="urn:schemas-microsoft-com:vml" Requires="v">
                <p:oleObj spid="_x0000_s30756" name="Visio" r:id="rId4" imgW="1447102" imgH="552420" progId="Visio.Drawing.11">
                  <p:embed/>
                </p:oleObj>
              </mc:Choice>
              <mc:Fallback>
                <p:oleObj name="Visio" r:id="rId4" imgW="1447102" imgH="552420" progId="Visio.Drawing.11">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600200"/>
                        <a:ext cx="3519488"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8" name="TextBox 2"/>
          <p:cNvSpPr txBox="1">
            <a:spLocks noChangeArrowheads="1"/>
          </p:cNvSpPr>
          <p:nvPr/>
        </p:nvSpPr>
        <p:spPr bwMode="auto">
          <a:xfrm>
            <a:off x="4232275" y="2554288"/>
            <a:ext cx="4038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when </a:t>
            </a:r>
            <a:r>
              <a:rPr lang="en-US" b="1" dirty="0">
                <a:solidFill>
                  <a:srgbClr val="FF0000"/>
                </a:solidFill>
                <a:latin typeface="Franklin Gothic Medium Cond" pitchFamily="34" charset="0"/>
              </a:rPr>
              <a:t>Z</a:t>
            </a:r>
            <a:r>
              <a:rPr lang="en-US" sz="1100" b="1" baseline="-25000" dirty="0">
                <a:solidFill>
                  <a:srgbClr val="FF0000"/>
                </a:solidFill>
                <a:latin typeface="Franklin Gothic Medium Cond" pitchFamily="34" charset="0"/>
              </a:rPr>
              <a:t>L</a:t>
            </a:r>
            <a:r>
              <a:rPr lang="en-US" b="1" dirty="0">
                <a:solidFill>
                  <a:srgbClr val="FF0000"/>
                </a:solidFill>
                <a:latin typeface="Franklin Gothic Medium Cond" pitchFamily="34" charset="0"/>
              </a:rPr>
              <a:t>=Z</a:t>
            </a:r>
            <a:r>
              <a:rPr lang="en-US" sz="1200" b="1" baseline="-25000" dirty="0">
                <a:solidFill>
                  <a:srgbClr val="FF0000"/>
                </a:solidFill>
                <a:latin typeface="Franklin Gothic Medium Cond" pitchFamily="34" charset="0"/>
              </a:rPr>
              <a:t>s</a:t>
            </a:r>
            <a:r>
              <a:rPr lang="en-US" b="1" dirty="0">
                <a:solidFill>
                  <a:srgbClr val="FF0000"/>
                </a:solidFill>
                <a:latin typeface="Franklin Gothic Medium Cond" pitchFamily="34" charset="0"/>
              </a:rPr>
              <a:t>*</a:t>
            </a:r>
            <a:r>
              <a:rPr lang="en-US" b="1" dirty="0">
                <a:solidFill>
                  <a:srgbClr val="000000"/>
                </a:solidFill>
                <a:latin typeface="Franklin Gothic Medium Cond" pitchFamily="34" charset="0"/>
              </a:rPr>
              <a:t> (you can verify this easily).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12</a:t>
            </a:fld>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2701159" y="4603531"/>
            <a:ext cx="2419284" cy="504497"/>
          </a:xfrm>
          <a:custGeom>
            <a:avLst/>
            <a:gdLst>
              <a:gd name="connsiteX0" fmla="*/ 2417379 w 2419284"/>
              <a:gd name="connsiteY0" fmla="*/ 115614 h 504497"/>
              <a:gd name="connsiteX1" fmla="*/ 2354317 w 2419284"/>
              <a:gd name="connsiteY1" fmla="*/ 105103 h 504497"/>
              <a:gd name="connsiteX2" fmla="*/ 2301765 w 2419284"/>
              <a:gd name="connsiteY2" fmla="*/ 94593 h 504497"/>
              <a:gd name="connsiteX3" fmla="*/ 2154620 w 2419284"/>
              <a:gd name="connsiteY3" fmla="*/ 73572 h 504497"/>
              <a:gd name="connsiteX4" fmla="*/ 2070538 w 2419284"/>
              <a:gd name="connsiteY4" fmla="*/ 52552 h 504497"/>
              <a:gd name="connsiteX5" fmla="*/ 1786758 w 2419284"/>
              <a:gd name="connsiteY5" fmla="*/ 21021 h 504497"/>
              <a:gd name="connsiteX6" fmla="*/ 1650124 w 2419284"/>
              <a:gd name="connsiteY6" fmla="*/ 10510 h 504497"/>
              <a:gd name="connsiteX7" fmla="*/ 767255 w 2419284"/>
              <a:gd name="connsiteY7" fmla="*/ 0 h 504497"/>
              <a:gd name="connsiteX8" fmla="*/ 367862 w 2419284"/>
              <a:gd name="connsiteY8" fmla="*/ 10510 h 504497"/>
              <a:gd name="connsiteX9" fmla="*/ 178675 w 2419284"/>
              <a:gd name="connsiteY9" fmla="*/ 31531 h 504497"/>
              <a:gd name="connsiteX10" fmla="*/ 84082 w 2419284"/>
              <a:gd name="connsiteY10" fmla="*/ 84083 h 504497"/>
              <a:gd name="connsiteX11" fmla="*/ 52551 w 2419284"/>
              <a:gd name="connsiteY11" fmla="*/ 105103 h 504497"/>
              <a:gd name="connsiteX12" fmla="*/ 10510 w 2419284"/>
              <a:gd name="connsiteY12" fmla="*/ 199697 h 504497"/>
              <a:gd name="connsiteX13" fmla="*/ 0 w 2419284"/>
              <a:gd name="connsiteY13" fmla="*/ 231228 h 504497"/>
              <a:gd name="connsiteX14" fmla="*/ 10510 w 2419284"/>
              <a:gd name="connsiteY14" fmla="*/ 325821 h 504497"/>
              <a:gd name="connsiteX15" fmla="*/ 21020 w 2419284"/>
              <a:gd name="connsiteY15" fmla="*/ 357352 h 504497"/>
              <a:gd name="connsiteX16" fmla="*/ 84082 w 2419284"/>
              <a:gd name="connsiteY16" fmla="*/ 399393 h 504497"/>
              <a:gd name="connsiteX17" fmla="*/ 115613 w 2419284"/>
              <a:gd name="connsiteY17" fmla="*/ 420414 h 504497"/>
              <a:gd name="connsiteX18" fmla="*/ 147144 w 2419284"/>
              <a:gd name="connsiteY18" fmla="*/ 430924 h 504497"/>
              <a:gd name="connsiteX19" fmla="*/ 630620 w 2419284"/>
              <a:gd name="connsiteY19" fmla="*/ 462455 h 504497"/>
              <a:gd name="connsiteX20" fmla="*/ 714703 w 2419284"/>
              <a:gd name="connsiteY20" fmla="*/ 472966 h 504497"/>
              <a:gd name="connsiteX21" fmla="*/ 1019503 w 2419284"/>
              <a:gd name="connsiteY21" fmla="*/ 493986 h 504497"/>
              <a:gd name="connsiteX22" fmla="*/ 1166648 w 2419284"/>
              <a:gd name="connsiteY22" fmla="*/ 504497 h 504497"/>
              <a:gd name="connsiteX23" fmla="*/ 2217682 w 2419284"/>
              <a:gd name="connsiteY23" fmla="*/ 493986 h 504497"/>
              <a:gd name="connsiteX24" fmla="*/ 2280744 w 2419284"/>
              <a:gd name="connsiteY24" fmla="*/ 472966 h 504497"/>
              <a:gd name="connsiteX25" fmla="*/ 2312275 w 2419284"/>
              <a:gd name="connsiteY25" fmla="*/ 462455 h 504497"/>
              <a:gd name="connsiteX26" fmla="*/ 2343807 w 2419284"/>
              <a:gd name="connsiteY26" fmla="*/ 430924 h 504497"/>
              <a:gd name="connsiteX27" fmla="*/ 2385848 w 2419284"/>
              <a:gd name="connsiteY27" fmla="*/ 367862 h 504497"/>
              <a:gd name="connsiteX28" fmla="*/ 2417379 w 2419284"/>
              <a:gd name="connsiteY28" fmla="*/ 115614 h 504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19284" h="504497">
                <a:moveTo>
                  <a:pt x="2417379" y="115614"/>
                </a:moveTo>
                <a:cubicBezTo>
                  <a:pt x="2412124" y="71821"/>
                  <a:pt x="2375284" y="108915"/>
                  <a:pt x="2354317" y="105103"/>
                </a:cubicBezTo>
                <a:cubicBezTo>
                  <a:pt x="2336741" y="101907"/>
                  <a:pt x="2319422" y="97309"/>
                  <a:pt x="2301765" y="94593"/>
                </a:cubicBezTo>
                <a:cubicBezTo>
                  <a:pt x="2241240" y="85282"/>
                  <a:pt x="2211815" y="85828"/>
                  <a:pt x="2154620" y="73572"/>
                </a:cubicBezTo>
                <a:cubicBezTo>
                  <a:pt x="2126371" y="67519"/>
                  <a:pt x="2099205" y="56135"/>
                  <a:pt x="2070538" y="52552"/>
                </a:cubicBezTo>
                <a:cubicBezTo>
                  <a:pt x="1909567" y="32430"/>
                  <a:pt x="1927400" y="32741"/>
                  <a:pt x="1786758" y="21021"/>
                </a:cubicBezTo>
                <a:cubicBezTo>
                  <a:pt x="1741237" y="17227"/>
                  <a:pt x="1695794" y="11452"/>
                  <a:pt x="1650124" y="10510"/>
                </a:cubicBezTo>
                <a:lnTo>
                  <a:pt x="767255" y="0"/>
                </a:lnTo>
                <a:cubicBezTo>
                  <a:pt x="634124" y="3503"/>
                  <a:pt x="500848" y="3386"/>
                  <a:pt x="367862" y="10510"/>
                </a:cubicBezTo>
                <a:cubicBezTo>
                  <a:pt x="304502" y="13904"/>
                  <a:pt x="178675" y="31531"/>
                  <a:pt x="178675" y="31531"/>
                </a:cubicBezTo>
                <a:cubicBezTo>
                  <a:pt x="123176" y="50030"/>
                  <a:pt x="156364" y="35895"/>
                  <a:pt x="84082" y="84083"/>
                </a:cubicBezTo>
                <a:lnTo>
                  <a:pt x="52551" y="105103"/>
                </a:lnTo>
                <a:cubicBezTo>
                  <a:pt x="19241" y="155071"/>
                  <a:pt x="35525" y="124652"/>
                  <a:pt x="10510" y="199697"/>
                </a:cubicBezTo>
                <a:lnTo>
                  <a:pt x="0" y="231228"/>
                </a:lnTo>
                <a:cubicBezTo>
                  <a:pt x="3503" y="262759"/>
                  <a:pt x="5295" y="294528"/>
                  <a:pt x="10510" y="325821"/>
                </a:cubicBezTo>
                <a:cubicBezTo>
                  <a:pt x="12331" y="336749"/>
                  <a:pt x="13186" y="349518"/>
                  <a:pt x="21020" y="357352"/>
                </a:cubicBezTo>
                <a:cubicBezTo>
                  <a:pt x="38884" y="375216"/>
                  <a:pt x="63061" y="385379"/>
                  <a:pt x="84082" y="399393"/>
                </a:cubicBezTo>
                <a:cubicBezTo>
                  <a:pt x="94592" y="406400"/>
                  <a:pt x="103629" y="416420"/>
                  <a:pt x="115613" y="420414"/>
                </a:cubicBezTo>
                <a:cubicBezTo>
                  <a:pt x="126123" y="423917"/>
                  <a:pt x="136349" y="428433"/>
                  <a:pt x="147144" y="430924"/>
                </a:cubicBezTo>
                <a:cubicBezTo>
                  <a:pt x="341289" y="475726"/>
                  <a:pt x="339010" y="454355"/>
                  <a:pt x="630620" y="462455"/>
                </a:cubicBezTo>
                <a:cubicBezTo>
                  <a:pt x="658648" y="465959"/>
                  <a:pt x="686584" y="470288"/>
                  <a:pt x="714703" y="472966"/>
                </a:cubicBezTo>
                <a:cubicBezTo>
                  <a:pt x="809199" y="481966"/>
                  <a:pt x="926412" y="487780"/>
                  <a:pt x="1019503" y="493986"/>
                </a:cubicBezTo>
                <a:lnTo>
                  <a:pt x="1166648" y="504497"/>
                </a:lnTo>
                <a:lnTo>
                  <a:pt x="2217682" y="493986"/>
                </a:lnTo>
                <a:cubicBezTo>
                  <a:pt x="2239831" y="493359"/>
                  <a:pt x="2259723" y="479973"/>
                  <a:pt x="2280744" y="472966"/>
                </a:cubicBezTo>
                <a:lnTo>
                  <a:pt x="2312275" y="462455"/>
                </a:lnTo>
                <a:cubicBezTo>
                  <a:pt x="2322786" y="451945"/>
                  <a:pt x="2334681" y="442657"/>
                  <a:pt x="2343807" y="430924"/>
                </a:cubicBezTo>
                <a:cubicBezTo>
                  <a:pt x="2359317" y="410982"/>
                  <a:pt x="2385848" y="367862"/>
                  <a:pt x="2385848" y="367862"/>
                </a:cubicBezTo>
                <a:cubicBezTo>
                  <a:pt x="2418515" y="269857"/>
                  <a:pt x="2422634" y="159407"/>
                  <a:pt x="2417379" y="1156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718815796"/>
              </p:ext>
            </p:extLst>
          </p:nvPr>
        </p:nvGraphicFramePr>
        <p:xfrm>
          <a:off x="3629025" y="1905000"/>
          <a:ext cx="2451100" cy="1479550"/>
        </p:xfrm>
        <a:graphic>
          <a:graphicData uri="http://schemas.openxmlformats.org/presentationml/2006/ole">
            <mc:AlternateContent xmlns:mc="http://schemas.openxmlformats.org/markup-compatibility/2006">
              <mc:Choice xmlns:v="urn:schemas-microsoft-com:vml" Requires="v">
                <p:oleObj spid="_x0000_s31792" name="Visio" r:id="rId3" imgW="1555966" imgH="844830" progId="Visio.Drawing.11">
                  <p:embed/>
                </p:oleObj>
              </mc:Choice>
              <mc:Fallback>
                <p:oleObj name="Visio" r:id="rId3" imgW="1555966" imgH="8448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9025" y="190500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457200" y="639763"/>
            <a:ext cx="8229600" cy="655637"/>
          </a:xfrm>
        </p:spPr>
        <p:txBody>
          <a:bodyPr/>
          <a:lstStyle/>
          <a:p>
            <a:pPr>
              <a:defRPr/>
            </a:pPr>
            <a:r>
              <a:rPr lang="en-US" dirty="0" smtClean="0"/>
              <a:t>Maximum Energy (Power) Transfer</a:t>
            </a:r>
            <a:endParaRPr lang="en-US" dirty="0"/>
          </a:p>
        </p:txBody>
      </p:sp>
      <p:sp>
        <p:nvSpPr>
          <p:cNvPr id="6" name="Freeform 5"/>
          <p:cNvSpPr/>
          <p:nvPr/>
        </p:nvSpPr>
        <p:spPr>
          <a:xfrm>
            <a:off x="3471863" y="2154238"/>
            <a:ext cx="955675" cy="1066800"/>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1750" name="TextBox 2"/>
          <p:cNvSpPr txBox="1">
            <a:spLocks noChangeArrowheads="1"/>
          </p:cNvSpPr>
          <p:nvPr/>
        </p:nvSpPr>
        <p:spPr bwMode="auto">
          <a:xfrm>
            <a:off x="1143000" y="2147888"/>
            <a:ext cx="2362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000000"/>
                </a:solidFill>
                <a:latin typeface="Franklin Gothic Medium Cond" pitchFamily="34" charset="0"/>
              </a:rPr>
              <a:t>Mental model </a:t>
            </a:r>
          </a:p>
          <a:p>
            <a:pPr algn="r" eaLnBrk="1" hangingPunct="1"/>
            <a:r>
              <a:rPr lang="en-US" sz="1600" b="1" dirty="0">
                <a:solidFill>
                  <a:srgbClr val="000000"/>
                </a:solidFill>
                <a:latin typeface="Franklin Gothic Medium Cond" pitchFamily="34" charset="0"/>
              </a:rPr>
              <a:t>of </a:t>
            </a:r>
            <a:r>
              <a:rPr lang="en-US" sz="1600" b="1" dirty="0" smtClean="0">
                <a:solidFill>
                  <a:srgbClr val="000000"/>
                </a:solidFill>
                <a:latin typeface="Franklin Gothic Medium Cond" pitchFamily="34" charset="0"/>
              </a:rPr>
              <a:t>far-field air </a:t>
            </a:r>
            <a:r>
              <a:rPr lang="en-US" sz="1600" b="1" dirty="0">
                <a:solidFill>
                  <a:srgbClr val="000000"/>
                </a:solidFill>
                <a:latin typeface="Franklin Gothic Medium Cond" pitchFamily="34" charset="0"/>
              </a:rPr>
              <a:t>medium </a:t>
            </a:r>
          </a:p>
          <a:p>
            <a:pPr algn="r" eaLnBrk="1" hangingPunct="1"/>
            <a:r>
              <a:rPr lang="en-US" sz="1600" b="1" dirty="0">
                <a:solidFill>
                  <a:srgbClr val="000000"/>
                </a:solidFill>
                <a:latin typeface="Franklin Gothic Medium Cond" pitchFamily="34" charset="0"/>
              </a:rPr>
              <a:t>under wave propagation.</a:t>
            </a:r>
          </a:p>
        </p:txBody>
      </p:sp>
      <p:sp>
        <p:nvSpPr>
          <p:cNvPr id="8" name="Freeform 7"/>
          <p:cNvSpPr/>
          <p:nvPr/>
        </p:nvSpPr>
        <p:spPr>
          <a:xfrm>
            <a:off x="5432425" y="2084388"/>
            <a:ext cx="571500"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1752" name="TextBox 2"/>
          <p:cNvSpPr txBox="1">
            <a:spLocks noChangeArrowheads="1"/>
          </p:cNvSpPr>
          <p:nvPr/>
        </p:nvSpPr>
        <p:spPr bwMode="auto">
          <a:xfrm>
            <a:off x="5935663" y="2476500"/>
            <a:ext cx="1066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00"/>
                </a:solidFill>
                <a:latin typeface="Franklin Gothic Medium Cond" pitchFamily="34" charset="0"/>
              </a:rPr>
              <a:t>Electronics</a:t>
            </a:r>
          </a:p>
        </p:txBody>
      </p:sp>
      <p:sp>
        <p:nvSpPr>
          <p:cNvPr id="10" name="Striped Right Arrow 9"/>
          <p:cNvSpPr/>
          <p:nvPr/>
        </p:nvSpPr>
        <p:spPr>
          <a:xfrm>
            <a:off x="4327525" y="2428875"/>
            <a:ext cx="1104900"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1754" name="TextBox 2"/>
          <p:cNvSpPr txBox="1">
            <a:spLocks noChangeArrowheads="1"/>
          </p:cNvSpPr>
          <p:nvPr/>
        </p:nvSpPr>
        <p:spPr bwMode="auto">
          <a:xfrm>
            <a:off x="4344988" y="253682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Power flow</a:t>
            </a:r>
          </a:p>
        </p:txBody>
      </p:sp>
      <p:sp>
        <p:nvSpPr>
          <p:cNvPr id="12" name="Bent Arrow 11"/>
          <p:cNvSpPr/>
          <p:nvPr/>
        </p:nvSpPr>
        <p:spPr>
          <a:xfrm rot="10800000">
            <a:off x="529431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3" name="Bent Arrow 12"/>
          <p:cNvSpPr/>
          <p:nvPr/>
        </p:nvSpPr>
        <p:spPr>
          <a:xfrm rot="10800000" flipH="1">
            <a:off x="425926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1757" name="Rectangle 13"/>
          <p:cNvSpPr>
            <a:spLocks noChangeArrowheads="1"/>
          </p:cNvSpPr>
          <p:nvPr/>
        </p:nvSpPr>
        <p:spPr bwMode="auto">
          <a:xfrm>
            <a:off x="3849688" y="1504950"/>
            <a:ext cx="375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dirty="0">
                <a:solidFill>
                  <a:srgbClr val="FF0000"/>
                </a:solidFill>
                <a:latin typeface="Franklin Gothic Medium Cond" pitchFamily="34" charset="0"/>
              </a:rPr>
              <a:t>Z</a:t>
            </a:r>
            <a:r>
              <a:rPr lang="en-US" sz="1400" b="1" baseline="-25000" dirty="0">
                <a:solidFill>
                  <a:srgbClr val="FF0000"/>
                </a:solidFill>
                <a:latin typeface="Franklin Gothic Medium Cond" pitchFamily="34" charset="0"/>
              </a:rPr>
              <a:t>in</a:t>
            </a:r>
            <a:endParaRPr lang="en-US" sz="2000" baseline="-25000" dirty="0">
              <a:solidFill>
                <a:srgbClr val="FF0000"/>
              </a:solidFill>
            </a:endParaRPr>
          </a:p>
        </p:txBody>
      </p:sp>
      <p:sp>
        <p:nvSpPr>
          <p:cNvPr id="31758" name="Rectangle 14"/>
          <p:cNvSpPr>
            <a:spLocks noChangeArrowheads="1"/>
          </p:cNvSpPr>
          <p:nvPr/>
        </p:nvSpPr>
        <p:spPr bwMode="auto">
          <a:xfrm>
            <a:off x="5486400" y="1504950"/>
            <a:ext cx="4347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dirty="0">
                <a:solidFill>
                  <a:srgbClr val="FF0000"/>
                </a:solidFill>
                <a:latin typeface="Franklin Gothic Medium Cond" pitchFamily="34" charset="0"/>
              </a:rPr>
              <a:t>Z</a:t>
            </a:r>
            <a:r>
              <a:rPr lang="en-US" sz="1400" b="1" baseline="-25000" dirty="0">
                <a:solidFill>
                  <a:srgbClr val="FF0000"/>
                </a:solidFill>
                <a:latin typeface="Franklin Gothic Medium Cond" pitchFamily="34" charset="0"/>
              </a:rPr>
              <a:t>out</a:t>
            </a:r>
            <a:endParaRPr lang="en-US" sz="2000" baseline="-25000" dirty="0">
              <a:solidFill>
                <a:srgbClr val="FF0000"/>
              </a:solidFill>
            </a:endParaRPr>
          </a:p>
        </p:txBody>
      </p:sp>
      <p:sp>
        <p:nvSpPr>
          <p:cNvPr id="31759" name="TextBox 2"/>
          <p:cNvSpPr txBox="1">
            <a:spLocks noChangeArrowheads="1"/>
          </p:cNvSpPr>
          <p:nvPr/>
        </p:nvSpPr>
        <p:spPr bwMode="auto">
          <a:xfrm>
            <a:off x="1447800" y="1219200"/>
            <a:ext cx="4038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Now let’s come back to this issue:</a:t>
            </a:r>
          </a:p>
        </p:txBody>
      </p:sp>
      <p:sp>
        <p:nvSpPr>
          <p:cNvPr id="31760" name="TextBox 17"/>
          <p:cNvSpPr txBox="1">
            <a:spLocks noChangeArrowheads="1"/>
          </p:cNvSpPr>
          <p:nvPr/>
        </p:nvSpPr>
        <p:spPr bwMode="auto">
          <a:xfrm>
            <a:off x="2133600" y="3995738"/>
            <a:ext cx="5486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solidFill>
                  <a:srgbClr val="0000FF"/>
                </a:solidFill>
                <a:latin typeface="Franklin Gothic Medium Cond" pitchFamily="34" charset="0"/>
              </a:rPr>
              <a:t>Q) To maximize the </a:t>
            </a:r>
            <a:r>
              <a:rPr lang="en-US" b="1" dirty="0">
                <a:solidFill>
                  <a:srgbClr val="FF0000"/>
                </a:solidFill>
                <a:latin typeface="Franklin Gothic Medium Cond" pitchFamily="34" charset="0"/>
              </a:rPr>
              <a:t>power</a:t>
            </a:r>
            <a:r>
              <a:rPr lang="en-US" b="1" dirty="0">
                <a:solidFill>
                  <a:srgbClr val="0000FF"/>
                </a:solidFill>
                <a:latin typeface="Franklin Gothic Medium Cond" pitchFamily="34" charset="0"/>
              </a:rPr>
              <a:t> flow from air medium to electronics, what should be </a:t>
            </a:r>
            <a:r>
              <a:rPr lang="en-US" b="1" dirty="0" smtClean="0">
                <a:solidFill>
                  <a:srgbClr val="0000FF"/>
                </a:solidFill>
                <a:latin typeface="Franklin Gothic Medium Cond" pitchFamily="34" charset="0"/>
              </a:rPr>
              <a:t>Z</a:t>
            </a:r>
            <a:r>
              <a:rPr lang="en-US" sz="1200" b="1" baseline="-25000" dirty="0" smtClean="0">
                <a:solidFill>
                  <a:srgbClr val="0000FF"/>
                </a:solidFill>
                <a:latin typeface="Franklin Gothic Medium Cond" pitchFamily="34" charset="0"/>
              </a:rPr>
              <a:t>out</a:t>
            </a:r>
            <a:r>
              <a:rPr lang="en-US" b="1" dirty="0">
                <a:solidFill>
                  <a:srgbClr val="0000FF"/>
                </a:solidFill>
                <a:latin typeface="Franklin Gothic Medium Cond" pitchFamily="34" charset="0"/>
              </a:rPr>
              <a:t>? </a:t>
            </a:r>
          </a:p>
        </p:txBody>
      </p:sp>
      <p:sp>
        <p:nvSpPr>
          <p:cNvPr id="31761" name="TextBox 17"/>
          <p:cNvSpPr txBox="1">
            <a:spLocks noChangeArrowheads="1"/>
          </p:cNvSpPr>
          <p:nvPr/>
        </p:nvSpPr>
        <p:spPr bwMode="auto">
          <a:xfrm>
            <a:off x="2362200" y="5181600"/>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latin typeface="Franklin Gothic Medium Cond" pitchFamily="34" charset="0"/>
              </a:rPr>
              <a:t>This discussion provides another point of view of the antenna; i.e., it is impedance transformer from air characteristic impedance to electronic characteristic impedance.</a:t>
            </a:r>
          </a:p>
        </p:txBody>
      </p:sp>
      <p:sp>
        <p:nvSpPr>
          <p:cNvPr id="31762" name="TextBox 17"/>
          <p:cNvSpPr txBox="1">
            <a:spLocks noChangeArrowheads="1"/>
          </p:cNvSpPr>
          <p:nvPr/>
        </p:nvSpPr>
        <p:spPr bwMode="auto">
          <a:xfrm>
            <a:off x="2171700" y="4670835"/>
            <a:ext cx="586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err="1">
                <a:solidFill>
                  <a:srgbClr val="0000FF"/>
                </a:solidFill>
                <a:latin typeface="Franklin Gothic Medium Cond" pitchFamily="34" charset="0"/>
              </a:rPr>
              <a:t>Ans</a:t>
            </a:r>
            <a:r>
              <a:rPr lang="en-US" b="1" dirty="0">
                <a:solidFill>
                  <a:srgbClr val="0000FF"/>
                </a:solidFill>
                <a:latin typeface="Franklin Gothic Medium Cond" pitchFamily="34" charset="0"/>
              </a:rPr>
              <a:t>) </a:t>
            </a:r>
            <a:r>
              <a:rPr lang="en-US" b="1" dirty="0" smtClean="0">
                <a:solidFill>
                  <a:srgbClr val="0000FF"/>
                </a:solidFill>
                <a:latin typeface="Franklin Gothic Medium Cond" pitchFamily="34" charset="0"/>
              </a:rPr>
              <a:t>Z</a:t>
            </a:r>
            <a:r>
              <a:rPr lang="en-US" sz="1200" b="1" baseline="-25000"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should be </a:t>
            </a:r>
            <a:r>
              <a:rPr lang="en-US" b="1" dirty="0" smtClean="0">
                <a:solidFill>
                  <a:srgbClr val="0000FF"/>
                </a:solidFill>
                <a:latin typeface="Franklin Gothic Medium Cond" pitchFamily="34" charset="0"/>
              </a:rPr>
              <a:t>Z</a:t>
            </a:r>
            <a:r>
              <a:rPr lang="en-US" sz="1200" b="1" baseline="-25000" dirty="0" smtClean="0">
                <a:solidFill>
                  <a:srgbClr val="0000FF"/>
                </a:solidFill>
                <a:latin typeface="Franklin Gothic Medium Cond" pitchFamily="34" charset="0"/>
              </a:rPr>
              <a:t>in</a:t>
            </a:r>
            <a:r>
              <a:rPr lang="en-US" sz="1200" b="1" dirty="0" smtClean="0">
                <a:solidFill>
                  <a:srgbClr val="0000FF"/>
                </a:solidFill>
                <a:latin typeface="Franklin Gothic Medium Cond" pitchFamily="34" charset="0"/>
              </a:rPr>
              <a:t> </a:t>
            </a:r>
            <a:r>
              <a:rPr lang="en-US" b="1" dirty="0" smtClean="0">
                <a:solidFill>
                  <a:srgbClr val="0000FF"/>
                </a:solidFill>
                <a:latin typeface="Franklin Gothic Medium Cond" pitchFamily="34" charset="0"/>
              </a:rPr>
              <a:t>= Z</a:t>
            </a:r>
            <a:r>
              <a:rPr lang="en-US" sz="1400" b="1" baseline="-25000" dirty="0" smtClean="0">
                <a:solidFill>
                  <a:srgbClr val="0000FF"/>
                </a:solidFill>
                <a:latin typeface="Franklin Gothic Medium Cond" pitchFamily="34" charset="0"/>
              </a:rPr>
              <a:t>air</a:t>
            </a:r>
            <a:r>
              <a:rPr lang="en-US" sz="1400" b="1" dirty="0" smtClean="0">
                <a:solidFill>
                  <a:srgbClr val="0000FF"/>
                </a:solidFill>
                <a:latin typeface="Franklin Gothic Medium Cond" pitchFamily="34" charset="0"/>
              </a:rPr>
              <a:t> </a:t>
            </a:r>
            <a:r>
              <a:rPr lang="en-US" b="1" dirty="0" smtClean="0">
                <a:solidFill>
                  <a:srgbClr val="0000FF"/>
                </a:solidFill>
                <a:latin typeface="Franklin Gothic Medium Cond" pitchFamily="34" charset="0"/>
              </a:rPr>
              <a:t>= 377</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and Z</a:t>
            </a:r>
            <a:r>
              <a:rPr lang="en-US" sz="1200" b="1" baseline="-25000" dirty="0"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a:t>
            </a:r>
            <a:r>
              <a:rPr lang="en-US" b="1" dirty="0">
                <a:solidFill>
                  <a:srgbClr val="0000FF"/>
                </a:solidFill>
                <a:latin typeface="Franklin Gothic Medium Cond" pitchFamily="34" charset="0"/>
              </a:rPr>
              <a:t>should be Z</a:t>
            </a:r>
            <a:r>
              <a:rPr lang="en-US" sz="1200" b="1" baseline="-25000" dirty="0">
                <a:solidFill>
                  <a:srgbClr val="0000FF"/>
                </a:solidFill>
                <a:latin typeface="Franklin Gothic Medium Cond" pitchFamily="34" charset="0"/>
              </a:rPr>
              <a:t>out</a:t>
            </a:r>
            <a:r>
              <a:rPr lang="en-US" b="1" dirty="0">
                <a:solidFill>
                  <a:srgbClr val="0000FF"/>
                </a:solidFill>
                <a:latin typeface="Franklin Gothic Medium Cond" pitchFamily="34" charset="0"/>
              </a:rPr>
              <a:t> </a:t>
            </a:r>
            <a:r>
              <a:rPr lang="en-US" b="1" dirty="0" smtClean="0">
                <a:solidFill>
                  <a:srgbClr val="0000FF"/>
                </a:solidFill>
                <a:latin typeface="Franklin Gothic Medium Cond" pitchFamily="34" charset="0"/>
              </a:rPr>
              <a:t>= Z</a:t>
            </a:r>
            <a:r>
              <a:rPr lang="en-US" sz="1400" b="1" baseline="-25000" dirty="0" smtClean="0">
                <a:solidFill>
                  <a:srgbClr val="0000FF"/>
                </a:solidFill>
                <a:latin typeface="Franklin Gothic Medium Cond" pitchFamily="34" charset="0"/>
              </a:rPr>
              <a:t>o</a:t>
            </a:r>
            <a:r>
              <a:rPr lang="en-US" sz="1400" b="1" dirty="0" smtClean="0">
                <a:solidFill>
                  <a:srgbClr val="0000FF"/>
                </a:solidFill>
                <a:latin typeface="Franklin Gothic Medium Cond" pitchFamily="34" charset="0"/>
              </a:rPr>
              <a:t> </a:t>
            </a:r>
            <a:r>
              <a:rPr lang="en-US" b="1" dirty="0" smtClean="0">
                <a:solidFill>
                  <a:srgbClr val="0000FF"/>
                </a:solidFill>
                <a:latin typeface="Franklin Gothic Medium Cond" pitchFamily="34" charset="0"/>
              </a:rPr>
              <a:t>= 50</a:t>
            </a:r>
            <a:r>
              <a:rPr lang="en-US" b="1" dirty="0" smtClean="0">
                <a:solidFill>
                  <a:srgbClr val="0000FF"/>
                </a:solidFill>
                <a:latin typeface="Symbol" pitchFamily="18" charset="2"/>
              </a:rPr>
              <a:t>W</a:t>
            </a:r>
            <a:r>
              <a:rPr lang="en-US" b="1" dirty="0">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13</a:t>
            </a:fld>
            <a:endParaRPr lang="en-US" dirty="0"/>
          </a:p>
        </p:txBody>
      </p:sp>
      <p:sp>
        <p:nvSpPr>
          <p:cNvPr id="20" name="TextBox 2"/>
          <p:cNvSpPr txBox="1">
            <a:spLocks noChangeArrowheads="1"/>
          </p:cNvSpPr>
          <p:nvPr/>
        </p:nvSpPr>
        <p:spPr bwMode="auto">
          <a:xfrm>
            <a:off x="3810000" y="3352800"/>
            <a:ext cx="3429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0000"/>
                </a:solidFill>
                <a:latin typeface="Franklin Gothic Medium Cond" pitchFamily="34" charset="0"/>
              </a:rPr>
              <a:t>V</a:t>
            </a:r>
            <a:r>
              <a:rPr lang="en-US" sz="1100" b="1" baseline="-25000" dirty="0"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sp>
        <p:nvSpPr>
          <p:cNvPr id="9" name="Freeform 8"/>
          <p:cNvSpPr/>
          <p:nvPr/>
        </p:nvSpPr>
        <p:spPr>
          <a:xfrm>
            <a:off x="766261" y="4330262"/>
            <a:ext cx="2155615" cy="346841"/>
          </a:xfrm>
          <a:custGeom>
            <a:avLst/>
            <a:gdLst>
              <a:gd name="connsiteX0" fmla="*/ 2155615 w 2155615"/>
              <a:gd name="connsiteY0" fmla="*/ 294290 h 346841"/>
              <a:gd name="connsiteX1" fmla="*/ 2103063 w 2155615"/>
              <a:gd name="connsiteY1" fmla="*/ 283779 h 346841"/>
              <a:gd name="connsiteX2" fmla="*/ 2071532 w 2155615"/>
              <a:gd name="connsiteY2" fmla="*/ 262759 h 346841"/>
              <a:gd name="connsiteX3" fmla="*/ 2029491 w 2155615"/>
              <a:gd name="connsiteY3" fmla="*/ 241738 h 346841"/>
              <a:gd name="connsiteX4" fmla="*/ 1997960 w 2155615"/>
              <a:gd name="connsiteY4" fmla="*/ 220717 h 346841"/>
              <a:gd name="connsiteX5" fmla="*/ 1955918 w 2155615"/>
              <a:gd name="connsiteY5" fmla="*/ 189186 h 346841"/>
              <a:gd name="connsiteX6" fmla="*/ 1819284 w 2155615"/>
              <a:gd name="connsiteY6" fmla="*/ 126124 h 346841"/>
              <a:gd name="connsiteX7" fmla="*/ 1777242 w 2155615"/>
              <a:gd name="connsiteY7" fmla="*/ 105104 h 346841"/>
              <a:gd name="connsiteX8" fmla="*/ 1735201 w 2155615"/>
              <a:gd name="connsiteY8" fmla="*/ 94593 h 346841"/>
              <a:gd name="connsiteX9" fmla="*/ 1703670 w 2155615"/>
              <a:gd name="connsiteY9" fmla="*/ 84083 h 346841"/>
              <a:gd name="connsiteX10" fmla="*/ 1524994 w 2155615"/>
              <a:gd name="connsiteY10" fmla="*/ 52552 h 346841"/>
              <a:gd name="connsiteX11" fmla="*/ 1398870 w 2155615"/>
              <a:gd name="connsiteY11" fmla="*/ 31531 h 346841"/>
              <a:gd name="connsiteX12" fmla="*/ 1251725 w 2155615"/>
              <a:gd name="connsiteY12" fmla="*/ 10510 h 346841"/>
              <a:gd name="connsiteX13" fmla="*/ 1031008 w 2155615"/>
              <a:gd name="connsiteY13" fmla="*/ 0 h 346841"/>
              <a:gd name="connsiteX14" fmla="*/ 295284 w 2155615"/>
              <a:gd name="connsiteY14" fmla="*/ 10510 h 346841"/>
              <a:gd name="connsiteX15" fmla="*/ 106098 w 2155615"/>
              <a:gd name="connsiteY15" fmla="*/ 21021 h 346841"/>
              <a:gd name="connsiteX16" fmla="*/ 11505 w 2155615"/>
              <a:gd name="connsiteY16" fmla="*/ 42041 h 346841"/>
              <a:gd name="connsiteX17" fmla="*/ 11505 w 2155615"/>
              <a:gd name="connsiteY17" fmla="*/ 147145 h 346841"/>
              <a:gd name="connsiteX18" fmla="*/ 32525 w 2155615"/>
              <a:gd name="connsiteY18" fmla="*/ 178676 h 346841"/>
              <a:gd name="connsiteX19" fmla="*/ 22015 w 2155615"/>
              <a:gd name="connsiteY19" fmla="*/ 220717 h 346841"/>
              <a:gd name="connsiteX20" fmla="*/ 11505 w 2155615"/>
              <a:gd name="connsiteY20" fmla="*/ 346841 h 34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55615" h="346841">
                <a:moveTo>
                  <a:pt x="2155615" y="294290"/>
                </a:moveTo>
                <a:cubicBezTo>
                  <a:pt x="2138098" y="290786"/>
                  <a:pt x="2119790" y="290052"/>
                  <a:pt x="2103063" y="283779"/>
                </a:cubicBezTo>
                <a:cubicBezTo>
                  <a:pt x="2091236" y="279344"/>
                  <a:pt x="2082499" y="269026"/>
                  <a:pt x="2071532" y="262759"/>
                </a:cubicBezTo>
                <a:cubicBezTo>
                  <a:pt x="2057929" y="254986"/>
                  <a:pt x="2043094" y="249512"/>
                  <a:pt x="2029491" y="241738"/>
                </a:cubicBezTo>
                <a:cubicBezTo>
                  <a:pt x="2018523" y="235471"/>
                  <a:pt x="2008239" y="228059"/>
                  <a:pt x="1997960" y="220717"/>
                </a:cubicBezTo>
                <a:cubicBezTo>
                  <a:pt x="1983705" y="210535"/>
                  <a:pt x="1971049" y="198012"/>
                  <a:pt x="1955918" y="189186"/>
                </a:cubicBezTo>
                <a:cubicBezTo>
                  <a:pt x="1872151" y="140322"/>
                  <a:pt x="1890581" y="157811"/>
                  <a:pt x="1819284" y="126124"/>
                </a:cubicBezTo>
                <a:cubicBezTo>
                  <a:pt x="1804966" y="119761"/>
                  <a:pt x="1791912" y="110605"/>
                  <a:pt x="1777242" y="105104"/>
                </a:cubicBezTo>
                <a:cubicBezTo>
                  <a:pt x="1763717" y="100032"/>
                  <a:pt x="1749090" y="98561"/>
                  <a:pt x="1735201" y="94593"/>
                </a:cubicBezTo>
                <a:cubicBezTo>
                  <a:pt x="1724548" y="91549"/>
                  <a:pt x="1714534" y="86256"/>
                  <a:pt x="1703670" y="84083"/>
                </a:cubicBezTo>
                <a:cubicBezTo>
                  <a:pt x="1644366" y="72222"/>
                  <a:pt x="1584579" y="62915"/>
                  <a:pt x="1524994" y="52552"/>
                </a:cubicBezTo>
                <a:lnTo>
                  <a:pt x="1398870" y="31531"/>
                </a:lnTo>
                <a:cubicBezTo>
                  <a:pt x="1349822" y="24524"/>
                  <a:pt x="1301215" y="12867"/>
                  <a:pt x="1251725" y="10510"/>
                </a:cubicBezTo>
                <a:lnTo>
                  <a:pt x="1031008" y="0"/>
                </a:lnTo>
                <a:lnTo>
                  <a:pt x="295284" y="10510"/>
                </a:lnTo>
                <a:cubicBezTo>
                  <a:pt x="232141" y="11945"/>
                  <a:pt x="169020" y="15549"/>
                  <a:pt x="106098" y="21021"/>
                </a:cubicBezTo>
                <a:cubicBezTo>
                  <a:pt x="85637" y="22800"/>
                  <a:pt x="33475" y="36549"/>
                  <a:pt x="11505" y="42041"/>
                </a:cubicBezTo>
                <a:cubicBezTo>
                  <a:pt x="-432" y="89786"/>
                  <a:pt x="-6903" y="91921"/>
                  <a:pt x="11505" y="147145"/>
                </a:cubicBezTo>
                <a:cubicBezTo>
                  <a:pt x="15500" y="159129"/>
                  <a:pt x="25518" y="168166"/>
                  <a:pt x="32525" y="178676"/>
                </a:cubicBezTo>
                <a:cubicBezTo>
                  <a:pt x="29022" y="192690"/>
                  <a:pt x="24211" y="206440"/>
                  <a:pt x="22015" y="220717"/>
                </a:cubicBezTo>
                <a:cubicBezTo>
                  <a:pt x="10344" y="296578"/>
                  <a:pt x="11505" y="293251"/>
                  <a:pt x="11505" y="3468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
          <p:cNvSpPr txBox="1">
            <a:spLocks noChangeArrowheads="1"/>
          </p:cNvSpPr>
          <p:nvPr/>
        </p:nvSpPr>
        <p:spPr bwMode="auto">
          <a:xfrm>
            <a:off x="431362" y="4648200"/>
            <a:ext cx="154983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0000"/>
                </a:solidFill>
                <a:latin typeface="Franklin Gothic Medium Cond" pitchFamily="34" charset="0"/>
              </a:rPr>
              <a:t>*In a strict sense, it’s not quite true, and it’s hard to define exact impedance at near-field region of antenna.</a:t>
            </a:r>
            <a:endParaRPr lang="en-US" sz="1600" b="1" dirty="0">
              <a:solidFill>
                <a:srgbClr val="000000"/>
              </a:solidFill>
              <a:latin typeface="Franklin Gothic Medium Cond"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2295525" y="2290763"/>
            <a:ext cx="1639888" cy="2593975"/>
          </a:xfrm>
          <a:custGeom>
            <a:avLst/>
            <a:gdLst>
              <a:gd name="connsiteX0" fmla="*/ 1491049 w 1639330"/>
              <a:gd name="connsiteY0" fmla="*/ 181232 h 2594919"/>
              <a:gd name="connsiteX1" fmla="*/ 1367481 w 1639330"/>
              <a:gd name="connsiteY1" fmla="*/ 172995 h 2594919"/>
              <a:gd name="connsiteX2" fmla="*/ 1318054 w 1639330"/>
              <a:gd name="connsiteY2" fmla="*/ 156519 h 2594919"/>
              <a:gd name="connsiteX3" fmla="*/ 1293341 w 1639330"/>
              <a:gd name="connsiteY3" fmla="*/ 148281 h 2594919"/>
              <a:gd name="connsiteX4" fmla="*/ 1268627 w 1639330"/>
              <a:gd name="connsiteY4" fmla="*/ 131805 h 2594919"/>
              <a:gd name="connsiteX5" fmla="*/ 1235676 w 1639330"/>
              <a:gd name="connsiteY5" fmla="*/ 123567 h 2594919"/>
              <a:gd name="connsiteX6" fmla="*/ 1178011 w 1639330"/>
              <a:gd name="connsiteY6" fmla="*/ 90616 h 2594919"/>
              <a:gd name="connsiteX7" fmla="*/ 1136822 w 1639330"/>
              <a:gd name="connsiteY7" fmla="*/ 57665 h 2594919"/>
              <a:gd name="connsiteX8" fmla="*/ 1112108 w 1639330"/>
              <a:gd name="connsiteY8" fmla="*/ 41189 h 2594919"/>
              <a:gd name="connsiteX9" fmla="*/ 1037968 w 1639330"/>
              <a:gd name="connsiteY9" fmla="*/ 16476 h 2594919"/>
              <a:gd name="connsiteX10" fmla="*/ 1013254 w 1639330"/>
              <a:gd name="connsiteY10" fmla="*/ 8238 h 2594919"/>
              <a:gd name="connsiteX11" fmla="*/ 930876 w 1639330"/>
              <a:gd name="connsiteY11" fmla="*/ 0 h 2594919"/>
              <a:gd name="connsiteX12" fmla="*/ 799071 w 1639330"/>
              <a:gd name="connsiteY12" fmla="*/ 8238 h 2594919"/>
              <a:gd name="connsiteX13" fmla="*/ 749644 w 1639330"/>
              <a:gd name="connsiteY13" fmla="*/ 32951 h 2594919"/>
              <a:gd name="connsiteX14" fmla="*/ 724930 w 1639330"/>
              <a:gd name="connsiteY14" fmla="*/ 41189 h 2594919"/>
              <a:gd name="connsiteX15" fmla="*/ 683741 w 1639330"/>
              <a:gd name="connsiteY15" fmla="*/ 90616 h 2594919"/>
              <a:gd name="connsiteX16" fmla="*/ 659027 w 1639330"/>
              <a:gd name="connsiteY16" fmla="*/ 115330 h 2594919"/>
              <a:gd name="connsiteX17" fmla="*/ 634314 w 1639330"/>
              <a:gd name="connsiteY17" fmla="*/ 172995 h 2594919"/>
              <a:gd name="connsiteX18" fmla="*/ 617838 w 1639330"/>
              <a:gd name="connsiteY18" fmla="*/ 222422 h 2594919"/>
              <a:gd name="connsiteX19" fmla="*/ 609600 w 1639330"/>
              <a:gd name="connsiteY19" fmla="*/ 247135 h 2594919"/>
              <a:gd name="connsiteX20" fmla="*/ 601362 w 1639330"/>
              <a:gd name="connsiteY20" fmla="*/ 280086 h 2594919"/>
              <a:gd name="connsiteX21" fmla="*/ 593125 w 1639330"/>
              <a:gd name="connsiteY21" fmla="*/ 304800 h 2594919"/>
              <a:gd name="connsiteX22" fmla="*/ 576649 w 1639330"/>
              <a:gd name="connsiteY22" fmla="*/ 378940 h 2594919"/>
              <a:gd name="connsiteX23" fmla="*/ 568411 w 1639330"/>
              <a:gd name="connsiteY23" fmla="*/ 436605 h 2594919"/>
              <a:gd name="connsiteX24" fmla="*/ 560173 w 1639330"/>
              <a:gd name="connsiteY24" fmla="*/ 461319 h 2594919"/>
              <a:gd name="connsiteX25" fmla="*/ 551935 w 1639330"/>
              <a:gd name="connsiteY25" fmla="*/ 510746 h 2594919"/>
              <a:gd name="connsiteX26" fmla="*/ 535460 w 1639330"/>
              <a:gd name="connsiteY26" fmla="*/ 584886 h 2594919"/>
              <a:gd name="connsiteX27" fmla="*/ 527222 w 1639330"/>
              <a:gd name="connsiteY27" fmla="*/ 609600 h 2594919"/>
              <a:gd name="connsiteX28" fmla="*/ 502508 w 1639330"/>
              <a:gd name="connsiteY28" fmla="*/ 601362 h 2594919"/>
              <a:gd name="connsiteX29" fmla="*/ 494271 w 1639330"/>
              <a:gd name="connsiteY29" fmla="*/ 576649 h 2594919"/>
              <a:gd name="connsiteX30" fmla="*/ 477795 w 1639330"/>
              <a:gd name="connsiteY30" fmla="*/ 551935 h 2594919"/>
              <a:gd name="connsiteX31" fmla="*/ 469557 w 1639330"/>
              <a:gd name="connsiteY31" fmla="*/ 527222 h 2594919"/>
              <a:gd name="connsiteX32" fmla="*/ 420130 w 1639330"/>
              <a:gd name="connsiteY32" fmla="*/ 494270 h 2594919"/>
              <a:gd name="connsiteX33" fmla="*/ 403654 w 1639330"/>
              <a:gd name="connsiteY33" fmla="*/ 469557 h 2594919"/>
              <a:gd name="connsiteX34" fmla="*/ 354227 w 1639330"/>
              <a:gd name="connsiteY34" fmla="*/ 453081 h 2594919"/>
              <a:gd name="connsiteX35" fmla="*/ 329514 w 1639330"/>
              <a:gd name="connsiteY35" fmla="*/ 444843 h 2594919"/>
              <a:gd name="connsiteX36" fmla="*/ 304800 w 1639330"/>
              <a:gd name="connsiteY36" fmla="*/ 436605 h 2594919"/>
              <a:gd name="connsiteX37" fmla="*/ 247135 w 1639330"/>
              <a:gd name="connsiteY37" fmla="*/ 411892 h 2594919"/>
              <a:gd name="connsiteX38" fmla="*/ 107092 w 1639330"/>
              <a:gd name="connsiteY38" fmla="*/ 420130 h 2594919"/>
              <a:gd name="connsiteX39" fmla="*/ 82379 w 1639330"/>
              <a:gd name="connsiteY39" fmla="*/ 444843 h 2594919"/>
              <a:gd name="connsiteX40" fmla="*/ 57665 w 1639330"/>
              <a:gd name="connsiteY40" fmla="*/ 494270 h 2594919"/>
              <a:gd name="connsiteX41" fmla="*/ 41189 w 1639330"/>
              <a:gd name="connsiteY41" fmla="*/ 518984 h 2594919"/>
              <a:gd name="connsiteX42" fmla="*/ 24714 w 1639330"/>
              <a:gd name="connsiteY42" fmla="*/ 593124 h 2594919"/>
              <a:gd name="connsiteX43" fmla="*/ 16476 w 1639330"/>
              <a:gd name="connsiteY43" fmla="*/ 626076 h 2594919"/>
              <a:gd name="connsiteX44" fmla="*/ 0 w 1639330"/>
              <a:gd name="connsiteY44" fmla="*/ 749643 h 2594919"/>
              <a:gd name="connsiteX45" fmla="*/ 8238 w 1639330"/>
              <a:gd name="connsiteY45" fmla="*/ 939113 h 2594919"/>
              <a:gd name="connsiteX46" fmla="*/ 32952 w 1639330"/>
              <a:gd name="connsiteY46" fmla="*/ 1054443 h 2594919"/>
              <a:gd name="connsiteX47" fmla="*/ 49427 w 1639330"/>
              <a:gd name="connsiteY47" fmla="*/ 1079157 h 2594919"/>
              <a:gd name="connsiteX48" fmla="*/ 65903 w 1639330"/>
              <a:gd name="connsiteY48" fmla="*/ 1145059 h 2594919"/>
              <a:gd name="connsiteX49" fmla="*/ 98854 w 1639330"/>
              <a:gd name="connsiteY49" fmla="*/ 1202724 h 2594919"/>
              <a:gd name="connsiteX50" fmla="*/ 123568 w 1639330"/>
              <a:gd name="connsiteY50" fmla="*/ 1252151 h 2594919"/>
              <a:gd name="connsiteX51" fmla="*/ 222422 w 1639330"/>
              <a:gd name="connsiteY51" fmla="*/ 1276865 h 2594919"/>
              <a:gd name="connsiteX52" fmla="*/ 313038 w 1639330"/>
              <a:gd name="connsiteY52" fmla="*/ 1293340 h 2594919"/>
              <a:gd name="connsiteX53" fmla="*/ 362465 w 1639330"/>
              <a:gd name="connsiteY53" fmla="*/ 1309816 h 2594919"/>
              <a:gd name="connsiteX54" fmla="*/ 387179 w 1639330"/>
              <a:gd name="connsiteY54" fmla="*/ 1318054 h 2594919"/>
              <a:gd name="connsiteX55" fmla="*/ 411892 w 1639330"/>
              <a:gd name="connsiteY55" fmla="*/ 1334530 h 2594919"/>
              <a:gd name="connsiteX56" fmla="*/ 428368 w 1639330"/>
              <a:gd name="connsiteY56" fmla="*/ 1367481 h 2594919"/>
              <a:gd name="connsiteX57" fmla="*/ 444844 w 1639330"/>
              <a:gd name="connsiteY57" fmla="*/ 1425146 h 2594919"/>
              <a:gd name="connsiteX58" fmla="*/ 453081 w 1639330"/>
              <a:gd name="connsiteY58" fmla="*/ 2075935 h 2594919"/>
              <a:gd name="connsiteX59" fmla="*/ 477795 w 1639330"/>
              <a:gd name="connsiteY59" fmla="*/ 2158313 h 2594919"/>
              <a:gd name="connsiteX60" fmla="*/ 494271 w 1639330"/>
              <a:gd name="connsiteY60" fmla="*/ 2215978 h 2594919"/>
              <a:gd name="connsiteX61" fmla="*/ 527222 w 1639330"/>
              <a:gd name="connsiteY61" fmla="*/ 2265405 h 2594919"/>
              <a:gd name="connsiteX62" fmla="*/ 543698 w 1639330"/>
              <a:gd name="connsiteY62" fmla="*/ 2290119 h 2594919"/>
              <a:gd name="connsiteX63" fmla="*/ 560173 w 1639330"/>
              <a:gd name="connsiteY63" fmla="*/ 2323070 h 2594919"/>
              <a:gd name="connsiteX64" fmla="*/ 609600 w 1639330"/>
              <a:gd name="connsiteY64" fmla="*/ 2364259 h 2594919"/>
              <a:gd name="connsiteX65" fmla="*/ 634314 w 1639330"/>
              <a:gd name="connsiteY65" fmla="*/ 2388973 h 2594919"/>
              <a:gd name="connsiteX66" fmla="*/ 659027 w 1639330"/>
              <a:gd name="connsiteY66" fmla="*/ 2397211 h 2594919"/>
              <a:gd name="connsiteX67" fmla="*/ 683741 w 1639330"/>
              <a:gd name="connsiteY67" fmla="*/ 2413686 h 2594919"/>
              <a:gd name="connsiteX68" fmla="*/ 716692 w 1639330"/>
              <a:gd name="connsiteY68" fmla="*/ 2430162 h 2594919"/>
              <a:gd name="connsiteX69" fmla="*/ 741406 w 1639330"/>
              <a:gd name="connsiteY69" fmla="*/ 2446638 h 2594919"/>
              <a:gd name="connsiteX70" fmla="*/ 766119 w 1639330"/>
              <a:gd name="connsiteY70" fmla="*/ 2454876 h 2594919"/>
              <a:gd name="connsiteX71" fmla="*/ 790833 w 1639330"/>
              <a:gd name="connsiteY71" fmla="*/ 2471351 h 2594919"/>
              <a:gd name="connsiteX72" fmla="*/ 840260 w 1639330"/>
              <a:gd name="connsiteY72" fmla="*/ 2487827 h 2594919"/>
              <a:gd name="connsiteX73" fmla="*/ 914400 w 1639330"/>
              <a:gd name="connsiteY73" fmla="*/ 2520778 h 2594919"/>
              <a:gd name="connsiteX74" fmla="*/ 939114 w 1639330"/>
              <a:gd name="connsiteY74" fmla="*/ 2529016 h 2594919"/>
              <a:gd name="connsiteX75" fmla="*/ 996779 w 1639330"/>
              <a:gd name="connsiteY75" fmla="*/ 2553730 h 2594919"/>
              <a:gd name="connsiteX76" fmla="*/ 1046206 w 1639330"/>
              <a:gd name="connsiteY76" fmla="*/ 2570205 h 2594919"/>
              <a:gd name="connsiteX77" fmla="*/ 1070919 w 1639330"/>
              <a:gd name="connsiteY77" fmla="*/ 2578443 h 2594919"/>
              <a:gd name="connsiteX78" fmla="*/ 1136822 w 1639330"/>
              <a:gd name="connsiteY78" fmla="*/ 2594919 h 2594919"/>
              <a:gd name="connsiteX79" fmla="*/ 1235676 w 1639330"/>
              <a:gd name="connsiteY79" fmla="*/ 2586681 h 2594919"/>
              <a:gd name="connsiteX80" fmla="*/ 1318054 w 1639330"/>
              <a:gd name="connsiteY80" fmla="*/ 2570205 h 2594919"/>
              <a:gd name="connsiteX81" fmla="*/ 1342768 w 1639330"/>
              <a:gd name="connsiteY81" fmla="*/ 2553730 h 2594919"/>
              <a:gd name="connsiteX82" fmla="*/ 1351006 w 1639330"/>
              <a:gd name="connsiteY82" fmla="*/ 2529016 h 2594919"/>
              <a:gd name="connsiteX83" fmla="*/ 1400433 w 1639330"/>
              <a:gd name="connsiteY83" fmla="*/ 2496065 h 2594919"/>
              <a:gd name="connsiteX84" fmla="*/ 1425146 w 1639330"/>
              <a:gd name="connsiteY84" fmla="*/ 2471351 h 2594919"/>
              <a:gd name="connsiteX85" fmla="*/ 1449860 w 1639330"/>
              <a:gd name="connsiteY85" fmla="*/ 2463113 h 2594919"/>
              <a:gd name="connsiteX86" fmla="*/ 1466335 w 1639330"/>
              <a:gd name="connsiteY86" fmla="*/ 2438400 h 2594919"/>
              <a:gd name="connsiteX87" fmla="*/ 1491049 w 1639330"/>
              <a:gd name="connsiteY87" fmla="*/ 2421924 h 2594919"/>
              <a:gd name="connsiteX88" fmla="*/ 1507525 w 1639330"/>
              <a:gd name="connsiteY88" fmla="*/ 2372497 h 2594919"/>
              <a:gd name="connsiteX89" fmla="*/ 1515762 w 1639330"/>
              <a:gd name="connsiteY89" fmla="*/ 2347784 h 2594919"/>
              <a:gd name="connsiteX90" fmla="*/ 1507525 w 1639330"/>
              <a:gd name="connsiteY90" fmla="*/ 2248930 h 2594919"/>
              <a:gd name="connsiteX91" fmla="*/ 1482811 w 1639330"/>
              <a:gd name="connsiteY91" fmla="*/ 2199503 h 2594919"/>
              <a:gd name="connsiteX92" fmla="*/ 1400433 w 1639330"/>
              <a:gd name="connsiteY92" fmla="*/ 2166551 h 2594919"/>
              <a:gd name="connsiteX93" fmla="*/ 1375719 w 1639330"/>
              <a:gd name="connsiteY93" fmla="*/ 2158313 h 2594919"/>
              <a:gd name="connsiteX94" fmla="*/ 1351006 w 1639330"/>
              <a:gd name="connsiteY94" fmla="*/ 2141838 h 2594919"/>
              <a:gd name="connsiteX95" fmla="*/ 1301579 w 1639330"/>
              <a:gd name="connsiteY95" fmla="*/ 2067697 h 2594919"/>
              <a:gd name="connsiteX96" fmla="*/ 1285103 w 1639330"/>
              <a:gd name="connsiteY96" fmla="*/ 2042984 h 2594919"/>
              <a:gd name="connsiteX97" fmla="*/ 1235676 w 1639330"/>
              <a:gd name="connsiteY97" fmla="*/ 2018270 h 2594919"/>
              <a:gd name="connsiteX98" fmla="*/ 1103871 w 1639330"/>
              <a:gd name="connsiteY98" fmla="*/ 2034746 h 2594919"/>
              <a:gd name="connsiteX99" fmla="*/ 1054444 w 1639330"/>
              <a:gd name="connsiteY99" fmla="*/ 2051222 h 2594919"/>
              <a:gd name="connsiteX100" fmla="*/ 1005017 w 1639330"/>
              <a:gd name="connsiteY100" fmla="*/ 2075935 h 2594919"/>
              <a:gd name="connsiteX101" fmla="*/ 930876 w 1639330"/>
              <a:gd name="connsiteY101" fmla="*/ 2125362 h 2594919"/>
              <a:gd name="connsiteX102" fmla="*/ 906162 w 1639330"/>
              <a:gd name="connsiteY102" fmla="*/ 2141838 h 2594919"/>
              <a:gd name="connsiteX103" fmla="*/ 881449 w 1639330"/>
              <a:gd name="connsiteY103" fmla="*/ 2150076 h 2594919"/>
              <a:gd name="connsiteX104" fmla="*/ 856735 w 1639330"/>
              <a:gd name="connsiteY104" fmla="*/ 2133600 h 2594919"/>
              <a:gd name="connsiteX105" fmla="*/ 832022 w 1639330"/>
              <a:gd name="connsiteY105" fmla="*/ 2084173 h 2594919"/>
              <a:gd name="connsiteX106" fmla="*/ 815546 w 1639330"/>
              <a:gd name="connsiteY106" fmla="*/ 2059459 h 2594919"/>
              <a:gd name="connsiteX107" fmla="*/ 799071 w 1639330"/>
              <a:gd name="connsiteY107" fmla="*/ 2001795 h 2594919"/>
              <a:gd name="connsiteX108" fmla="*/ 790833 w 1639330"/>
              <a:gd name="connsiteY108" fmla="*/ 1968843 h 2594919"/>
              <a:gd name="connsiteX109" fmla="*/ 799071 w 1639330"/>
              <a:gd name="connsiteY109" fmla="*/ 1762897 h 2594919"/>
              <a:gd name="connsiteX110" fmla="*/ 815546 w 1639330"/>
              <a:gd name="connsiteY110" fmla="*/ 1696995 h 2594919"/>
              <a:gd name="connsiteX111" fmla="*/ 840260 w 1639330"/>
              <a:gd name="connsiteY111" fmla="*/ 1589903 h 2594919"/>
              <a:gd name="connsiteX112" fmla="*/ 856735 w 1639330"/>
              <a:gd name="connsiteY112" fmla="*/ 1540476 h 2594919"/>
              <a:gd name="connsiteX113" fmla="*/ 864973 w 1639330"/>
              <a:gd name="connsiteY113" fmla="*/ 1515762 h 2594919"/>
              <a:gd name="connsiteX114" fmla="*/ 914400 w 1639330"/>
              <a:gd name="connsiteY114" fmla="*/ 1482811 h 2594919"/>
              <a:gd name="connsiteX115" fmla="*/ 988541 w 1639330"/>
              <a:gd name="connsiteY115" fmla="*/ 1449859 h 2594919"/>
              <a:gd name="connsiteX116" fmla="*/ 1276865 w 1639330"/>
              <a:gd name="connsiteY116" fmla="*/ 1441622 h 2594919"/>
              <a:gd name="connsiteX117" fmla="*/ 1375719 w 1639330"/>
              <a:gd name="connsiteY117" fmla="*/ 1433384 h 2594919"/>
              <a:gd name="connsiteX118" fmla="*/ 1400433 w 1639330"/>
              <a:gd name="connsiteY118" fmla="*/ 1425146 h 2594919"/>
              <a:gd name="connsiteX119" fmla="*/ 1441622 w 1639330"/>
              <a:gd name="connsiteY119" fmla="*/ 1416908 h 2594919"/>
              <a:gd name="connsiteX120" fmla="*/ 1491049 w 1639330"/>
              <a:gd name="connsiteY120" fmla="*/ 1400432 h 2594919"/>
              <a:gd name="connsiteX121" fmla="*/ 1548714 w 1639330"/>
              <a:gd name="connsiteY121" fmla="*/ 1367481 h 2594919"/>
              <a:gd name="connsiteX122" fmla="*/ 1573427 w 1639330"/>
              <a:gd name="connsiteY122" fmla="*/ 1351005 h 2594919"/>
              <a:gd name="connsiteX123" fmla="*/ 1606379 w 1639330"/>
              <a:gd name="connsiteY123" fmla="*/ 1301578 h 2594919"/>
              <a:gd name="connsiteX124" fmla="*/ 1622854 w 1639330"/>
              <a:gd name="connsiteY124" fmla="*/ 1276865 h 2594919"/>
              <a:gd name="connsiteX125" fmla="*/ 1639330 w 1639330"/>
              <a:gd name="connsiteY125" fmla="*/ 1219200 h 2594919"/>
              <a:gd name="connsiteX126" fmla="*/ 1622854 w 1639330"/>
              <a:gd name="connsiteY126" fmla="*/ 1136822 h 2594919"/>
              <a:gd name="connsiteX127" fmla="*/ 1598141 w 1639330"/>
              <a:gd name="connsiteY127" fmla="*/ 1112108 h 2594919"/>
              <a:gd name="connsiteX128" fmla="*/ 1441622 w 1639330"/>
              <a:gd name="connsiteY128" fmla="*/ 1087395 h 2594919"/>
              <a:gd name="connsiteX129" fmla="*/ 1178011 w 1639330"/>
              <a:gd name="connsiteY129" fmla="*/ 1079157 h 2594919"/>
              <a:gd name="connsiteX130" fmla="*/ 1120346 w 1639330"/>
              <a:gd name="connsiteY130" fmla="*/ 1062681 h 2594919"/>
              <a:gd name="connsiteX131" fmla="*/ 1037968 w 1639330"/>
              <a:gd name="connsiteY131" fmla="*/ 1037967 h 2594919"/>
              <a:gd name="connsiteX132" fmla="*/ 1013254 w 1639330"/>
              <a:gd name="connsiteY132" fmla="*/ 1029730 h 2594919"/>
              <a:gd name="connsiteX133" fmla="*/ 988541 w 1639330"/>
              <a:gd name="connsiteY133" fmla="*/ 1021492 h 2594919"/>
              <a:gd name="connsiteX134" fmla="*/ 939114 w 1639330"/>
              <a:gd name="connsiteY134" fmla="*/ 1013254 h 2594919"/>
              <a:gd name="connsiteX135" fmla="*/ 914400 w 1639330"/>
              <a:gd name="connsiteY135" fmla="*/ 1005016 h 2594919"/>
              <a:gd name="connsiteX136" fmla="*/ 864973 w 1639330"/>
              <a:gd name="connsiteY136" fmla="*/ 996778 h 2594919"/>
              <a:gd name="connsiteX137" fmla="*/ 840260 w 1639330"/>
              <a:gd name="connsiteY137" fmla="*/ 988540 h 2594919"/>
              <a:gd name="connsiteX138" fmla="*/ 823784 w 1639330"/>
              <a:gd name="connsiteY138" fmla="*/ 939113 h 2594919"/>
              <a:gd name="connsiteX139" fmla="*/ 832022 w 1639330"/>
              <a:gd name="connsiteY139" fmla="*/ 741405 h 2594919"/>
              <a:gd name="connsiteX140" fmla="*/ 856735 w 1639330"/>
              <a:gd name="connsiteY140" fmla="*/ 659027 h 2594919"/>
              <a:gd name="connsiteX141" fmla="*/ 881449 w 1639330"/>
              <a:gd name="connsiteY141" fmla="*/ 642551 h 2594919"/>
              <a:gd name="connsiteX142" fmla="*/ 955589 w 1639330"/>
              <a:gd name="connsiteY142" fmla="*/ 584886 h 2594919"/>
              <a:gd name="connsiteX143" fmla="*/ 1029730 w 1639330"/>
              <a:gd name="connsiteY143" fmla="*/ 568411 h 2594919"/>
              <a:gd name="connsiteX144" fmla="*/ 1054444 w 1639330"/>
              <a:gd name="connsiteY144" fmla="*/ 560173 h 2594919"/>
              <a:gd name="connsiteX145" fmla="*/ 1145060 w 1639330"/>
              <a:gd name="connsiteY145" fmla="*/ 543697 h 2594919"/>
              <a:gd name="connsiteX146" fmla="*/ 1169773 w 1639330"/>
              <a:gd name="connsiteY146" fmla="*/ 535459 h 2594919"/>
              <a:gd name="connsiteX147" fmla="*/ 1235676 w 1639330"/>
              <a:gd name="connsiteY147" fmla="*/ 518984 h 2594919"/>
              <a:gd name="connsiteX148" fmla="*/ 1285103 w 1639330"/>
              <a:gd name="connsiteY148" fmla="*/ 502508 h 2594919"/>
              <a:gd name="connsiteX149" fmla="*/ 1334530 w 1639330"/>
              <a:gd name="connsiteY149" fmla="*/ 486032 h 2594919"/>
              <a:gd name="connsiteX150" fmla="*/ 1408671 w 1639330"/>
              <a:gd name="connsiteY150" fmla="*/ 436605 h 2594919"/>
              <a:gd name="connsiteX151" fmla="*/ 1433384 w 1639330"/>
              <a:gd name="connsiteY151" fmla="*/ 420130 h 2594919"/>
              <a:gd name="connsiteX152" fmla="*/ 1449860 w 1639330"/>
              <a:gd name="connsiteY152" fmla="*/ 395416 h 2594919"/>
              <a:gd name="connsiteX153" fmla="*/ 1474573 w 1639330"/>
              <a:gd name="connsiteY153" fmla="*/ 378940 h 2594919"/>
              <a:gd name="connsiteX154" fmla="*/ 1482811 w 1639330"/>
              <a:gd name="connsiteY154" fmla="*/ 354227 h 2594919"/>
              <a:gd name="connsiteX155" fmla="*/ 1507525 w 1639330"/>
              <a:gd name="connsiteY155" fmla="*/ 304800 h 2594919"/>
              <a:gd name="connsiteX156" fmla="*/ 1499287 w 1639330"/>
              <a:gd name="connsiteY156" fmla="*/ 214184 h 2594919"/>
              <a:gd name="connsiteX157" fmla="*/ 1474573 w 1639330"/>
              <a:gd name="connsiteY157" fmla="*/ 205946 h 2594919"/>
              <a:gd name="connsiteX158" fmla="*/ 1491049 w 1639330"/>
              <a:gd name="connsiteY158" fmla="*/ 181232 h 259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639330" h="2594919">
                <a:moveTo>
                  <a:pt x="1491049" y="181232"/>
                </a:moveTo>
                <a:cubicBezTo>
                  <a:pt x="1473200" y="175740"/>
                  <a:pt x="1408347" y="178833"/>
                  <a:pt x="1367481" y="172995"/>
                </a:cubicBezTo>
                <a:cubicBezTo>
                  <a:pt x="1350289" y="170539"/>
                  <a:pt x="1334530" y="162011"/>
                  <a:pt x="1318054" y="156519"/>
                </a:cubicBezTo>
                <a:cubicBezTo>
                  <a:pt x="1309816" y="153773"/>
                  <a:pt x="1300566" y="153098"/>
                  <a:pt x="1293341" y="148281"/>
                </a:cubicBezTo>
                <a:cubicBezTo>
                  <a:pt x="1285103" y="142789"/>
                  <a:pt x="1277727" y="135705"/>
                  <a:pt x="1268627" y="131805"/>
                </a:cubicBezTo>
                <a:cubicBezTo>
                  <a:pt x="1258221" y="127345"/>
                  <a:pt x="1246277" y="127542"/>
                  <a:pt x="1235676" y="123567"/>
                </a:cubicBezTo>
                <a:cubicBezTo>
                  <a:pt x="1211785" y="114608"/>
                  <a:pt x="1198498" y="104274"/>
                  <a:pt x="1178011" y="90616"/>
                </a:cubicBezTo>
                <a:cubicBezTo>
                  <a:pt x="1150237" y="48956"/>
                  <a:pt x="1176612" y="77560"/>
                  <a:pt x="1136822" y="57665"/>
                </a:cubicBezTo>
                <a:cubicBezTo>
                  <a:pt x="1127966" y="53237"/>
                  <a:pt x="1121155" y="45210"/>
                  <a:pt x="1112108" y="41189"/>
                </a:cubicBezTo>
                <a:cubicBezTo>
                  <a:pt x="1112088" y="41180"/>
                  <a:pt x="1050336" y="20598"/>
                  <a:pt x="1037968" y="16476"/>
                </a:cubicBezTo>
                <a:cubicBezTo>
                  <a:pt x="1029730" y="13730"/>
                  <a:pt x="1021895" y="9102"/>
                  <a:pt x="1013254" y="8238"/>
                </a:cubicBezTo>
                <a:lnTo>
                  <a:pt x="930876" y="0"/>
                </a:lnTo>
                <a:cubicBezTo>
                  <a:pt x="886941" y="2746"/>
                  <a:pt x="842850" y="3630"/>
                  <a:pt x="799071" y="8238"/>
                </a:cubicBezTo>
                <a:cubicBezTo>
                  <a:pt x="772843" y="10999"/>
                  <a:pt x="772600" y="21473"/>
                  <a:pt x="749644" y="32951"/>
                </a:cubicBezTo>
                <a:cubicBezTo>
                  <a:pt x="741877" y="36834"/>
                  <a:pt x="733168" y="38443"/>
                  <a:pt x="724930" y="41189"/>
                </a:cubicBezTo>
                <a:cubicBezTo>
                  <a:pt x="652720" y="113401"/>
                  <a:pt x="741094" y="21794"/>
                  <a:pt x="683741" y="90616"/>
                </a:cubicBezTo>
                <a:cubicBezTo>
                  <a:pt x="676283" y="99566"/>
                  <a:pt x="667265" y="107092"/>
                  <a:pt x="659027" y="115330"/>
                </a:cubicBezTo>
                <a:cubicBezTo>
                  <a:pt x="632508" y="194884"/>
                  <a:pt x="675034" y="71193"/>
                  <a:pt x="634314" y="172995"/>
                </a:cubicBezTo>
                <a:cubicBezTo>
                  <a:pt x="627864" y="189120"/>
                  <a:pt x="623330" y="205946"/>
                  <a:pt x="617838" y="222422"/>
                </a:cubicBezTo>
                <a:cubicBezTo>
                  <a:pt x="615092" y="230660"/>
                  <a:pt x="611706" y="238711"/>
                  <a:pt x="609600" y="247135"/>
                </a:cubicBezTo>
                <a:cubicBezTo>
                  <a:pt x="606854" y="258119"/>
                  <a:pt x="604472" y="269200"/>
                  <a:pt x="601362" y="280086"/>
                </a:cubicBezTo>
                <a:cubicBezTo>
                  <a:pt x="598977" y="288435"/>
                  <a:pt x="595009" y="296323"/>
                  <a:pt x="593125" y="304800"/>
                </a:cubicBezTo>
                <a:cubicBezTo>
                  <a:pt x="573798" y="391775"/>
                  <a:pt x="595192" y="323314"/>
                  <a:pt x="576649" y="378940"/>
                </a:cubicBezTo>
                <a:cubicBezTo>
                  <a:pt x="573903" y="398162"/>
                  <a:pt x="572219" y="417565"/>
                  <a:pt x="568411" y="436605"/>
                </a:cubicBezTo>
                <a:cubicBezTo>
                  <a:pt x="566708" y="445120"/>
                  <a:pt x="562057" y="452842"/>
                  <a:pt x="560173" y="461319"/>
                </a:cubicBezTo>
                <a:cubicBezTo>
                  <a:pt x="556550" y="477624"/>
                  <a:pt x="554923" y="494312"/>
                  <a:pt x="551935" y="510746"/>
                </a:cubicBezTo>
                <a:cubicBezTo>
                  <a:pt x="547686" y="534115"/>
                  <a:pt x="542074" y="561738"/>
                  <a:pt x="535460" y="584886"/>
                </a:cubicBezTo>
                <a:cubicBezTo>
                  <a:pt x="533074" y="593235"/>
                  <a:pt x="529968" y="601362"/>
                  <a:pt x="527222" y="609600"/>
                </a:cubicBezTo>
                <a:cubicBezTo>
                  <a:pt x="518984" y="606854"/>
                  <a:pt x="508648" y="607502"/>
                  <a:pt x="502508" y="601362"/>
                </a:cubicBezTo>
                <a:cubicBezTo>
                  <a:pt x="496368" y="595222"/>
                  <a:pt x="498154" y="584416"/>
                  <a:pt x="494271" y="576649"/>
                </a:cubicBezTo>
                <a:cubicBezTo>
                  <a:pt x="489843" y="567793"/>
                  <a:pt x="482223" y="560791"/>
                  <a:pt x="477795" y="551935"/>
                </a:cubicBezTo>
                <a:cubicBezTo>
                  <a:pt x="473912" y="544168"/>
                  <a:pt x="475697" y="533362"/>
                  <a:pt x="469557" y="527222"/>
                </a:cubicBezTo>
                <a:cubicBezTo>
                  <a:pt x="455555" y="513220"/>
                  <a:pt x="420130" y="494270"/>
                  <a:pt x="420130" y="494270"/>
                </a:cubicBezTo>
                <a:cubicBezTo>
                  <a:pt x="414638" y="486032"/>
                  <a:pt x="412050" y="474804"/>
                  <a:pt x="403654" y="469557"/>
                </a:cubicBezTo>
                <a:cubicBezTo>
                  <a:pt x="388927" y="460353"/>
                  <a:pt x="370703" y="458573"/>
                  <a:pt x="354227" y="453081"/>
                </a:cubicBezTo>
                <a:lnTo>
                  <a:pt x="329514" y="444843"/>
                </a:lnTo>
                <a:cubicBezTo>
                  <a:pt x="321276" y="442097"/>
                  <a:pt x="312567" y="440488"/>
                  <a:pt x="304800" y="436605"/>
                </a:cubicBezTo>
                <a:cubicBezTo>
                  <a:pt x="264082" y="416247"/>
                  <a:pt x="283499" y="424013"/>
                  <a:pt x="247135" y="411892"/>
                </a:cubicBezTo>
                <a:cubicBezTo>
                  <a:pt x="200454" y="414638"/>
                  <a:pt x="152946" y="410959"/>
                  <a:pt x="107092" y="420130"/>
                </a:cubicBezTo>
                <a:cubicBezTo>
                  <a:pt x="95668" y="422415"/>
                  <a:pt x="89837" y="435893"/>
                  <a:pt x="82379" y="444843"/>
                </a:cubicBezTo>
                <a:cubicBezTo>
                  <a:pt x="52868" y="480257"/>
                  <a:pt x="76242" y="457117"/>
                  <a:pt x="57665" y="494270"/>
                </a:cubicBezTo>
                <a:cubicBezTo>
                  <a:pt x="53237" y="503126"/>
                  <a:pt x="46681" y="510746"/>
                  <a:pt x="41189" y="518984"/>
                </a:cubicBezTo>
                <a:cubicBezTo>
                  <a:pt x="21094" y="599373"/>
                  <a:pt x="45638" y="498965"/>
                  <a:pt x="24714" y="593124"/>
                </a:cubicBezTo>
                <a:cubicBezTo>
                  <a:pt x="22258" y="604176"/>
                  <a:pt x="18501" y="614937"/>
                  <a:pt x="16476" y="626076"/>
                </a:cubicBezTo>
                <a:cubicBezTo>
                  <a:pt x="11928" y="651090"/>
                  <a:pt x="2869" y="726689"/>
                  <a:pt x="0" y="749643"/>
                </a:cubicBezTo>
                <a:cubicBezTo>
                  <a:pt x="2746" y="812800"/>
                  <a:pt x="4168" y="876028"/>
                  <a:pt x="8238" y="939113"/>
                </a:cubicBezTo>
                <a:cubicBezTo>
                  <a:pt x="9857" y="964201"/>
                  <a:pt x="16358" y="1029550"/>
                  <a:pt x="32952" y="1054443"/>
                </a:cubicBezTo>
                <a:lnTo>
                  <a:pt x="49427" y="1079157"/>
                </a:lnTo>
                <a:cubicBezTo>
                  <a:pt x="54263" y="1103334"/>
                  <a:pt x="56403" y="1122893"/>
                  <a:pt x="65903" y="1145059"/>
                </a:cubicBezTo>
                <a:cubicBezTo>
                  <a:pt x="109240" y="1246176"/>
                  <a:pt x="57482" y="1119978"/>
                  <a:pt x="98854" y="1202724"/>
                </a:cubicBezTo>
                <a:cubicBezTo>
                  <a:pt x="106607" y="1218231"/>
                  <a:pt x="106398" y="1241420"/>
                  <a:pt x="123568" y="1252151"/>
                </a:cubicBezTo>
                <a:cubicBezTo>
                  <a:pt x="149475" y="1268342"/>
                  <a:pt x="193725" y="1271126"/>
                  <a:pt x="222422" y="1276865"/>
                </a:cubicBezTo>
                <a:cubicBezTo>
                  <a:pt x="319511" y="1296283"/>
                  <a:pt x="166473" y="1272404"/>
                  <a:pt x="313038" y="1293340"/>
                </a:cubicBezTo>
                <a:lnTo>
                  <a:pt x="362465" y="1309816"/>
                </a:lnTo>
                <a:lnTo>
                  <a:pt x="387179" y="1318054"/>
                </a:lnTo>
                <a:cubicBezTo>
                  <a:pt x="395417" y="1323546"/>
                  <a:pt x="405554" y="1326924"/>
                  <a:pt x="411892" y="1334530"/>
                </a:cubicBezTo>
                <a:cubicBezTo>
                  <a:pt x="419754" y="1343964"/>
                  <a:pt x="423531" y="1356194"/>
                  <a:pt x="428368" y="1367481"/>
                </a:cubicBezTo>
                <a:cubicBezTo>
                  <a:pt x="435458" y="1384025"/>
                  <a:pt x="440664" y="1408426"/>
                  <a:pt x="444844" y="1425146"/>
                </a:cubicBezTo>
                <a:cubicBezTo>
                  <a:pt x="447590" y="1642076"/>
                  <a:pt x="447855" y="1859051"/>
                  <a:pt x="453081" y="2075935"/>
                </a:cubicBezTo>
                <a:cubicBezTo>
                  <a:pt x="453430" y="2090404"/>
                  <a:pt x="476302" y="2152340"/>
                  <a:pt x="477795" y="2158313"/>
                </a:cubicBezTo>
                <a:cubicBezTo>
                  <a:pt x="479734" y="2166071"/>
                  <a:pt x="488898" y="2206307"/>
                  <a:pt x="494271" y="2215978"/>
                </a:cubicBezTo>
                <a:cubicBezTo>
                  <a:pt x="503887" y="2233287"/>
                  <a:pt x="516238" y="2248929"/>
                  <a:pt x="527222" y="2265405"/>
                </a:cubicBezTo>
                <a:cubicBezTo>
                  <a:pt x="532714" y="2273643"/>
                  <a:pt x="539270" y="2281263"/>
                  <a:pt x="543698" y="2290119"/>
                </a:cubicBezTo>
                <a:cubicBezTo>
                  <a:pt x="549190" y="2301103"/>
                  <a:pt x="553035" y="2313077"/>
                  <a:pt x="560173" y="2323070"/>
                </a:cubicBezTo>
                <a:cubicBezTo>
                  <a:pt x="581410" y="2352801"/>
                  <a:pt x="584098" y="2343007"/>
                  <a:pt x="609600" y="2364259"/>
                </a:cubicBezTo>
                <a:cubicBezTo>
                  <a:pt x="618550" y="2371717"/>
                  <a:pt x="624620" y="2382510"/>
                  <a:pt x="634314" y="2388973"/>
                </a:cubicBezTo>
                <a:cubicBezTo>
                  <a:pt x="641539" y="2393790"/>
                  <a:pt x="651260" y="2393328"/>
                  <a:pt x="659027" y="2397211"/>
                </a:cubicBezTo>
                <a:cubicBezTo>
                  <a:pt x="667882" y="2401639"/>
                  <a:pt x="675145" y="2408774"/>
                  <a:pt x="683741" y="2413686"/>
                </a:cubicBezTo>
                <a:cubicBezTo>
                  <a:pt x="694403" y="2419779"/>
                  <a:pt x="706030" y="2424069"/>
                  <a:pt x="716692" y="2430162"/>
                </a:cubicBezTo>
                <a:cubicBezTo>
                  <a:pt x="725288" y="2435074"/>
                  <a:pt x="732550" y="2442210"/>
                  <a:pt x="741406" y="2446638"/>
                </a:cubicBezTo>
                <a:cubicBezTo>
                  <a:pt x="749173" y="2450521"/>
                  <a:pt x="758352" y="2450993"/>
                  <a:pt x="766119" y="2454876"/>
                </a:cubicBezTo>
                <a:cubicBezTo>
                  <a:pt x="774974" y="2459304"/>
                  <a:pt x="781786" y="2467330"/>
                  <a:pt x="790833" y="2471351"/>
                </a:cubicBezTo>
                <a:cubicBezTo>
                  <a:pt x="806703" y="2478404"/>
                  <a:pt x="840260" y="2487827"/>
                  <a:pt x="840260" y="2487827"/>
                </a:cubicBezTo>
                <a:cubicBezTo>
                  <a:pt x="879423" y="2513937"/>
                  <a:pt x="855580" y="2501172"/>
                  <a:pt x="914400" y="2520778"/>
                </a:cubicBezTo>
                <a:lnTo>
                  <a:pt x="939114" y="2529016"/>
                </a:lnTo>
                <a:cubicBezTo>
                  <a:pt x="978321" y="2555155"/>
                  <a:pt x="948420" y="2539223"/>
                  <a:pt x="996779" y="2553730"/>
                </a:cubicBezTo>
                <a:cubicBezTo>
                  <a:pt x="1013413" y="2558720"/>
                  <a:pt x="1029730" y="2564713"/>
                  <a:pt x="1046206" y="2570205"/>
                </a:cubicBezTo>
                <a:cubicBezTo>
                  <a:pt x="1054444" y="2572951"/>
                  <a:pt x="1062404" y="2576740"/>
                  <a:pt x="1070919" y="2578443"/>
                </a:cubicBezTo>
                <a:cubicBezTo>
                  <a:pt x="1120623" y="2588384"/>
                  <a:pt x="1098825" y="2582253"/>
                  <a:pt x="1136822" y="2594919"/>
                </a:cubicBezTo>
                <a:cubicBezTo>
                  <a:pt x="1169773" y="2592173"/>
                  <a:pt x="1202792" y="2590143"/>
                  <a:pt x="1235676" y="2586681"/>
                </a:cubicBezTo>
                <a:cubicBezTo>
                  <a:pt x="1254907" y="2584657"/>
                  <a:pt x="1295953" y="2581255"/>
                  <a:pt x="1318054" y="2570205"/>
                </a:cubicBezTo>
                <a:cubicBezTo>
                  <a:pt x="1326909" y="2565777"/>
                  <a:pt x="1334530" y="2559222"/>
                  <a:pt x="1342768" y="2553730"/>
                </a:cubicBezTo>
                <a:cubicBezTo>
                  <a:pt x="1345514" y="2545492"/>
                  <a:pt x="1344866" y="2535156"/>
                  <a:pt x="1351006" y="2529016"/>
                </a:cubicBezTo>
                <a:cubicBezTo>
                  <a:pt x="1365008" y="2515014"/>
                  <a:pt x="1386432" y="2510067"/>
                  <a:pt x="1400433" y="2496065"/>
                </a:cubicBezTo>
                <a:cubicBezTo>
                  <a:pt x="1408671" y="2487827"/>
                  <a:pt x="1415453" y="2477813"/>
                  <a:pt x="1425146" y="2471351"/>
                </a:cubicBezTo>
                <a:cubicBezTo>
                  <a:pt x="1432371" y="2466534"/>
                  <a:pt x="1441622" y="2465859"/>
                  <a:pt x="1449860" y="2463113"/>
                </a:cubicBezTo>
                <a:cubicBezTo>
                  <a:pt x="1455352" y="2454875"/>
                  <a:pt x="1459334" y="2445401"/>
                  <a:pt x="1466335" y="2438400"/>
                </a:cubicBezTo>
                <a:cubicBezTo>
                  <a:pt x="1473336" y="2431399"/>
                  <a:pt x="1485802" y="2430320"/>
                  <a:pt x="1491049" y="2421924"/>
                </a:cubicBezTo>
                <a:cubicBezTo>
                  <a:pt x="1500254" y="2407197"/>
                  <a:pt x="1502033" y="2388973"/>
                  <a:pt x="1507525" y="2372497"/>
                </a:cubicBezTo>
                <a:lnTo>
                  <a:pt x="1515762" y="2347784"/>
                </a:lnTo>
                <a:cubicBezTo>
                  <a:pt x="1513016" y="2314833"/>
                  <a:pt x="1511895" y="2281705"/>
                  <a:pt x="1507525" y="2248930"/>
                </a:cubicBezTo>
                <a:cubicBezTo>
                  <a:pt x="1505698" y="2235224"/>
                  <a:pt x="1493225" y="2208182"/>
                  <a:pt x="1482811" y="2199503"/>
                </a:cubicBezTo>
                <a:cubicBezTo>
                  <a:pt x="1466648" y="2186034"/>
                  <a:pt x="1415800" y="2171673"/>
                  <a:pt x="1400433" y="2166551"/>
                </a:cubicBezTo>
                <a:cubicBezTo>
                  <a:pt x="1392195" y="2163805"/>
                  <a:pt x="1382944" y="2163130"/>
                  <a:pt x="1375719" y="2158313"/>
                </a:cubicBezTo>
                <a:lnTo>
                  <a:pt x="1351006" y="2141838"/>
                </a:lnTo>
                <a:lnTo>
                  <a:pt x="1301579" y="2067697"/>
                </a:lnTo>
                <a:cubicBezTo>
                  <a:pt x="1296087" y="2059459"/>
                  <a:pt x="1293341" y="2048476"/>
                  <a:pt x="1285103" y="2042984"/>
                </a:cubicBezTo>
                <a:cubicBezTo>
                  <a:pt x="1253164" y="2021691"/>
                  <a:pt x="1269782" y="2029639"/>
                  <a:pt x="1235676" y="2018270"/>
                </a:cubicBezTo>
                <a:cubicBezTo>
                  <a:pt x="1169366" y="2023796"/>
                  <a:pt x="1153894" y="2019739"/>
                  <a:pt x="1103871" y="2034746"/>
                </a:cubicBezTo>
                <a:cubicBezTo>
                  <a:pt x="1087237" y="2039736"/>
                  <a:pt x="1068894" y="2041589"/>
                  <a:pt x="1054444" y="2051222"/>
                </a:cubicBezTo>
                <a:cubicBezTo>
                  <a:pt x="944714" y="2124371"/>
                  <a:pt x="1107349" y="2019085"/>
                  <a:pt x="1005017" y="2075935"/>
                </a:cubicBezTo>
                <a:cubicBezTo>
                  <a:pt x="1004990" y="2075950"/>
                  <a:pt x="943246" y="2117115"/>
                  <a:pt x="930876" y="2125362"/>
                </a:cubicBezTo>
                <a:cubicBezTo>
                  <a:pt x="922638" y="2130854"/>
                  <a:pt x="915555" y="2138707"/>
                  <a:pt x="906162" y="2141838"/>
                </a:cubicBezTo>
                <a:lnTo>
                  <a:pt x="881449" y="2150076"/>
                </a:lnTo>
                <a:cubicBezTo>
                  <a:pt x="873211" y="2144584"/>
                  <a:pt x="863736" y="2140601"/>
                  <a:pt x="856735" y="2133600"/>
                </a:cubicBezTo>
                <a:cubicBezTo>
                  <a:pt x="833129" y="2109993"/>
                  <a:pt x="845421" y="2110971"/>
                  <a:pt x="832022" y="2084173"/>
                </a:cubicBezTo>
                <a:cubicBezTo>
                  <a:pt x="827594" y="2075317"/>
                  <a:pt x="821038" y="2067697"/>
                  <a:pt x="815546" y="2059459"/>
                </a:cubicBezTo>
                <a:cubicBezTo>
                  <a:pt x="789789" y="1956432"/>
                  <a:pt x="822709" y="2084533"/>
                  <a:pt x="799071" y="2001795"/>
                </a:cubicBezTo>
                <a:cubicBezTo>
                  <a:pt x="795961" y="1990909"/>
                  <a:pt x="793579" y="1979827"/>
                  <a:pt x="790833" y="1968843"/>
                </a:cubicBezTo>
                <a:cubicBezTo>
                  <a:pt x="793579" y="1900194"/>
                  <a:pt x="792851" y="1831318"/>
                  <a:pt x="799071" y="1762897"/>
                </a:cubicBezTo>
                <a:cubicBezTo>
                  <a:pt x="801121" y="1740347"/>
                  <a:pt x="811105" y="1719199"/>
                  <a:pt x="815546" y="1696995"/>
                </a:cubicBezTo>
                <a:cubicBezTo>
                  <a:pt x="822082" y="1664316"/>
                  <a:pt x="830322" y="1619718"/>
                  <a:pt x="840260" y="1589903"/>
                </a:cubicBezTo>
                <a:lnTo>
                  <a:pt x="856735" y="1540476"/>
                </a:lnTo>
                <a:cubicBezTo>
                  <a:pt x="859481" y="1532238"/>
                  <a:pt x="857748" y="1520579"/>
                  <a:pt x="864973" y="1515762"/>
                </a:cubicBezTo>
                <a:lnTo>
                  <a:pt x="914400" y="1482811"/>
                </a:lnTo>
                <a:cubicBezTo>
                  <a:pt x="937548" y="1467379"/>
                  <a:pt x="957815" y="1450737"/>
                  <a:pt x="988541" y="1449859"/>
                </a:cubicBezTo>
                <a:lnTo>
                  <a:pt x="1276865" y="1441622"/>
                </a:lnTo>
                <a:cubicBezTo>
                  <a:pt x="1309816" y="1438876"/>
                  <a:pt x="1342944" y="1437754"/>
                  <a:pt x="1375719" y="1433384"/>
                </a:cubicBezTo>
                <a:cubicBezTo>
                  <a:pt x="1384326" y="1432236"/>
                  <a:pt x="1392009" y="1427252"/>
                  <a:pt x="1400433" y="1425146"/>
                </a:cubicBezTo>
                <a:cubicBezTo>
                  <a:pt x="1414017" y="1421750"/>
                  <a:pt x="1428114" y="1420592"/>
                  <a:pt x="1441622" y="1416908"/>
                </a:cubicBezTo>
                <a:cubicBezTo>
                  <a:pt x="1458377" y="1412338"/>
                  <a:pt x="1476599" y="1410065"/>
                  <a:pt x="1491049" y="1400432"/>
                </a:cubicBezTo>
                <a:cubicBezTo>
                  <a:pt x="1551268" y="1360287"/>
                  <a:pt x="1475539" y="1409296"/>
                  <a:pt x="1548714" y="1367481"/>
                </a:cubicBezTo>
                <a:cubicBezTo>
                  <a:pt x="1557310" y="1362569"/>
                  <a:pt x="1565189" y="1356497"/>
                  <a:pt x="1573427" y="1351005"/>
                </a:cubicBezTo>
                <a:lnTo>
                  <a:pt x="1606379" y="1301578"/>
                </a:lnTo>
                <a:cubicBezTo>
                  <a:pt x="1611871" y="1293340"/>
                  <a:pt x="1619723" y="1286257"/>
                  <a:pt x="1622854" y="1276865"/>
                </a:cubicBezTo>
                <a:cubicBezTo>
                  <a:pt x="1634672" y="1241410"/>
                  <a:pt x="1628986" y="1260575"/>
                  <a:pt x="1639330" y="1219200"/>
                </a:cubicBezTo>
                <a:cubicBezTo>
                  <a:pt x="1638632" y="1214314"/>
                  <a:pt x="1633311" y="1152508"/>
                  <a:pt x="1622854" y="1136822"/>
                </a:cubicBezTo>
                <a:cubicBezTo>
                  <a:pt x="1616392" y="1127129"/>
                  <a:pt x="1608325" y="1117766"/>
                  <a:pt x="1598141" y="1112108"/>
                </a:cubicBezTo>
                <a:cubicBezTo>
                  <a:pt x="1554840" y="1088051"/>
                  <a:pt x="1483379" y="1089251"/>
                  <a:pt x="1441622" y="1087395"/>
                </a:cubicBezTo>
                <a:cubicBezTo>
                  <a:pt x="1353795" y="1083492"/>
                  <a:pt x="1265881" y="1081903"/>
                  <a:pt x="1178011" y="1079157"/>
                </a:cubicBezTo>
                <a:cubicBezTo>
                  <a:pt x="1075003" y="1053404"/>
                  <a:pt x="1203072" y="1086317"/>
                  <a:pt x="1120346" y="1062681"/>
                </a:cubicBezTo>
                <a:cubicBezTo>
                  <a:pt x="1033176" y="1037775"/>
                  <a:pt x="1155460" y="1077130"/>
                  <a:pt x="1037968" y="1037967"/>
                </a:cubicBezTo>
                <a:lnTo>
                  <a:pt x="1013254" y="1029730"/>
                </a:lnTo>
                <a:cubicBezTo>
                  <a:pt x="1005016" y="1026984"/>
                  <a:pt x="997106" y="1022920"/>
                  <a:pt x="988541" y="1021492"/>
                </a:cubicBezTo>
                <a:cubicBezTo>
                  <a:pt x="972065" y="1018746"/>
                  <a:pt x="955419" y="1016877"/>
                  <a:pt x="939114" y="1013254"/>
                </a:cubicBezTo>
                <a:cubicBezTo>
                  <a:pt x="930637" y="1011370"/>
                  <a:pt x="922877" y="1006900"/>
                  <a:pt x="914400" y="1005016"/>
                </a:cubicBezTo>
                <a:cubicBezTo>
                  <a:pt x="898095" y="1001393"/>
                  <a:pt x="881449" y="999524"/>
                  <a:pt x="864973" y="996778"/>
                </a:cubicBezTo>
                <a:cubicBezTo>
                  <a:pt x="856735" y="994032"/>
                  <a:pt x="845307" y="995606"/>
                  <a:pt x="840260" y="988540"/>
                </a:cubicBezTo>
                <a:cubicBezTo>
                  <a:pt x="830166" y="974408"/>
                  <a:pt x="823784" y="939113"/>
                  <a:pt x="823784" y="939113"/>
                </a:cubicBezTo>
                <a:cubicBezTo>
                  <a:pt x="826530" y="873210"/>
                  <a:pt x="827322" y="807197"/>
                  <a:pt x="832022" y="741405"/>
                </a:cubicBezTo>
                <a:cubicBezTo>
                  <a:pt x="832846" y="729865"/>
                  <a:pt x="854513" y="660508"/>
                  <a:pt x="856735" y="659027"/>
                </a:cubicBezTo>
                <a:cubicBezTo>
                  <a:pt x="864973" y="653535"/>
                  <a:pt x="873843" y="648889"/>
                  <a:pt x="881449" y="642551"/>
                </a:cubicBezTo>
                <a:cubicBezTo>
                  <a:pt x="909878" y="618861"/>
                  <a:pt x="913952" y="598763"/>
                  <a:pt x="955589" y="584886"/>
                </a:cubicBezTo>
                <a:cubicBezTo>
                  <a:pt x="1011229" y="566341"/>
                  <a:pt x="942730" y="587745"/>
                  <a:pt x="1029730" y="568411"/>
                </a:cubicBezTo>
                <a:cubicBezTo>
                  <a:pt x="1038207" y="566527"/>
                  <a:pt x="1046020" y="562279"/>
                  <a:pt x="1054444" y="560173"/>
                </a:cubicBezTo>
                <a:cubicBezTo>
                  <a:pt x="1077472" y="554416"/>
                  <a:pt x="1123025" y="547370"/>
                  <a:pt x="1145060" y="543697"/>
                </a:cubicBezTo>
                <a:cubicBezTo>
                  <a:pt x="1153298" y="540951"/>
                  <a:pt x="1161396" y="537744"/>
                  <a:pt x="1169773" y="535459"/>
                </a:cubicBezTo>
                <a:cubicBezTo>
                  <a:pt x="1191619" y="529501"/>
                  <a:pt x="1214194" y="526145"/>
                  <a:pt x="1235676" y="518984"/>
                </a:cubicBezTo>
                <a:lnTo>
                  <a:pt x="1285103" y="502508"/>
                </a:lnTo>
                <a:cubicBezTo>
                  <a:pt x="1285104" y="502508"/>
                  <a:pt x="1334529" y="486033"/>
                  <a:pt x="1334530" y="486032"/>
                </a:cubicBezTo>
                <a:lnTo>
                  <a:pt x="1408671" y="436605"/>
                </a:lnTo>
                <a:lnTo>
                  <a:pt x="1433384" y="420130"/>
                </a:lnTo>
                <a:cubicBezTo>
                  <a:pt x="1438876" y="411892"/>
                  <a:pt x="1442859" y="402417"/>
                  <a:pt x="1449860" y="395416"/>
                </a:cubicBezTo>
                <a:cubicBezTo>
                  <a:pt x="1456861" y="388415"/>
                  <a:pt x="1468388" y="386671"/>
                  <a:pt x="1474573" y="378940"/>
                </a:cubicBezTo>
                <a:cubicBezTo>
                  <a:pt x="1479997" y="372159"/>
                  <a:pt x="1478928" y="361994"/>
                  <a:pt x="1482811" y="354227"/>
                </a:cubicBezTo>
                <a:cubicBezTo>
                  <a:pt x="1514750" y="290350"/>
                  <a:pt x="1486819" y="366916"/>
                  <a:pt x="1507525" y="304800"/>
                </a:cubicBezTo>
                <a:cubicBezTo>
                  <a:pt x="1504779" y="274595"/>
                  <a:pt x="1508878" y="242957"/>
                  <a:pt x="1499287" y="214184"/>
                </a:cubicBezTo>
                <a:cubicBezTo>
                  <a:pt x="1496541" y="205946"/>
                  <a:pt x="1480713" y="212086"/>
                  <a:pt x="1474573" y="205946"/>
                </a:cubicBezTo>
                <a:cubicBezTo>
                  <a:pt x="1465467" y="196840"/>
                  <a:pt x="1508898" y="186724"/>
                  <a:pt x="1491049" y="18123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32771" name="Object 2"/>
          <p:cNvGraphicFramePr>
            <a:graphicFrameLocks noChangeAspect="1"/>
          </p:cNvGraphicFramePr>
          <p:nvPr/>
        </p:nvGraphicFramePr>
        <p:xfrm>
          <a:off x="2286000" y="1576388"/>
          <a:ext cx="4267200" cy="4062412"/>
        </p:xfrm>
        <a:graphic>
          <a:graphicData uri="http://schemas.openxmlformats.org/presentationml/2006/ole">
            <mc:AlternateContent xmlns:mc="http://schemas.openxmlformats.org/markup-compatibility/2006">
              <mc:Choice xmlns:v="urn:schemas-microsoft-com:vml" Requires="v">
                <p:oleObj spid="_x0000_s32806" name="Visio" r:id="rId3" imgW="2685662" imgH="2440530" progId="Visio.Drawing.11">
                  <p:embed/>
                </p:oleObj>
              </mc:Choice>
              <mc:Fallback>
                <p:oleObj name="Visio" r:id="rId3" imgW="2685662" imgH="244053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576388"/>
                        <a:ext cx="4267200" cy="40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itle 1"/>
          <p:cNvSpPr>
            <a:spLocks noGrp="1"/>
          </p:cNvSpPr>
          <p:nvPr>
            <p:ph type="title"/>
          </p:nvPr>
        </p:nvSpPr>
        <p:spPr>
          <a:xfrm>
            <a:off x="457200" y="639763"/>
            <a:ext cx="8229600" cy="655637"/>
          </a:xfrm>
        </p:spPr>
        <p:txBody>
          <a:bodyPr/>
          <a:lstStyle/>
          <a:p>
            <a:pPr eaLnBrk="1" hangingPunct="1">
              <a:defRPr/>
            </a:pPr>
            <a:r>
              <a:rPr lang="en-US" dirty="0" smtClean="0"/>
              <a:t>Objective 0f Impedance Matching</a:t>
            </a:r>
            <a:endParaRPr lang="en-US" dirty="0"/>
          </a:p>
        </p:txBody>
      </p:sp>
      <p:cxnSp>
        <p:nvCxnSpPr>
          <p:cNvPr id="6" name="Straight Arrow Connector 5"/>
          <p:cNvCxnSpPr/>
          <p:nvPr/>
        </p:nvCxnSpPr>
        <p:spPr>
          <a:xfrm>
            <a:off x="1828800" y="2514600"/>
            <a:ext cx="533400" cy="533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1619250"/>
            <a:ext cx="1981200" cy="1200150"/>
          </a:xfrm>
          <a:prstGeom prst="rect">
            <a:avLst/>
          </a:prstGeom>
          <a:noFill/>
        </p:spPr>
        <p:txBody>
          <a:bodyPr>
            <a:spAutoFit/>
          </a:bodyPr>
          <a:lstStyle/>
          <a:p>
            <a:pPr algn="ctr">
              <a:defRPr/>
            </a:pPr>
            <a:r>
              <a:rPr lang="en-US" b="1" dirty="0">
                <a:latin typeface="+mn-lt"/>
                <a:cs typeface="Arial" pitchFamily="34" charset="0"/>
              </a:rPr>
              <a:t>Until now, we have considered maximum power transfer in the antenna</a:t>
            </a:r>
          </a:p>
        </p:txBody>
      </p:sp>
      <p:sp>
        <p:nvSpPr>
          <p:cNvPr id="15" name="TextBox 14"/>
          <p:cNvSpPr txBox="1"/>
          <p:nvPr/>
        </p:nvSpPr>
        <p:spPr>
          <a:xfrm>
            <a:off x="6553200" y="2076450"/>
            <a:ext cx="2133600" cy="1200150"/>
          </a:xfrm>
          <a:prstGeom prst="rect">
            <a:avLst/>
          </a:prstGeom>
          <a:noFill/>
        </p:spPr>
        <p:txBody>
          <a:bodyPr>
            <a:spAutoFit/>
          </a:bodyPr>
          <a:lstStyle/>
          <a:p>
            <a:pPr algn="ctr">
              <a:defRPr/>
            </a:pPr>
            <a:r>
              <a:rPr lang="en-US" b="1" dirty="0">
                <a:latin typeface="+mn-lt"/>
                <a:cs typeface="Arial" pitchFamily="34" charset="0"/>
              </a:rPr>
              <a:t>Now, let’s examine how we can make maximum power transfer inside </a:t>
            </a:r>
            <a:r>
              <a:rPr lang="en-US" b="1" dirty="0" smtClean="0">
                <a:latin typeface="+mn-lt"/>
                <a:cs typeface="Arial" pitchFamily="34" charset="0"/>
              </a:rPr>
              <a:t>RFIC</a:t>
            </a:r>
            <a:r>
              <a:rPr lang="en-US" b="1" dirty="0">
                <a:latin typeface="+mn-lt"/>
                <a:cs typeface="Arial" pitchFamily="34" charset="0"/>
              </a:rPr>
              <a:t>.</a:t>
            </a:r>
          </a:p>
        </p:txBody>
      </p:sp>
      <p:sp>
        <p:nvSpPr>
          <p:cNvPr id="8" name="Freeform 7"/>
          <p:cNvSpPr/>
          <p:nvPr/>
        </p:nvSpPr>
        <p:spPr>
          <a:xfrm>
            <a:off x="3022600" y="2100263"/>
            <a:ext cx="906463" cy="831850"/>
          </a:xfrm>
          <a:custGeom>
            <a:avLst/>
            <a:gdLst>
              <a:gd name="connsiteX0" fmla="*/ 436606 w 906163"/>
              <a:gd name="connsiteY0" fmla="*/ 832021 h 832021"/>
              <a:gd name="connsiteX1" fmla="*/ 354228 w 906163"/>
              <a:gd name="connsiteY1" fmla="*/ 807308 h 832021"/>
              <a:gd name="connsiteX2" fmla="*/ 304800 w 906163"/>
              <a:gd name="connsiteY2" fmla="*/ 790832 h 832021"/>
              <a:gd name="connsiteX3" fmla="*/ 280087 w 906163"/>
              <a:gd name="connsiteY3" fmla="*/ 774356 h 832021"/>
              <a:gd name="connsiteX4" fmla="*/ 205946 w 906163"/>
              <a:gd name="connsiteY4" fmla="*/ 749643 h 832021"/>
              <a:gd name="connsiteX5" fmla="*/ 140044 w 906163"/>
              <a:gd name="connsiteY5" fmla="*/ 700216 h 832021"/>
              <a:gd name="connsiteX6" fmla="*/ 107092 w 906163"/>
              <a:gd name="connsiteY6" fmla="*/ 650789 h 832021"/>
              <a:gd name="connsiteX7" fmla="*/ 98855 w 906163"/>
              <a:gd name="connsiteY7" fmla="*/ 626075 h 832021"/>
              <a:gd name="connsiteX8" fmla="*/ 82379 w 906163"/>
              <a:gd name="connsiteY8" fmla="*/ 601362 h 832021"/>
              <a:gd name="connsiteX9" fmla="*/ 65903 w 906163"/>
              <a:gd name="connsiteY9" fmla="*/ 543697 h 832021"/>
              <a:gd name="connsiteX10" fmla="*/ 49428 w 906163"/>
              <a:gd name="connsiteY10" fmla="*/ 518983 h 832021"/>
              <a:gd name="connsiteX11" fmla="*/ 41190 w 906163"/>
              <a:gd name="connsiteY11" fmla="*/ 477794 h 832021"/>
              <a:gd name="connsiteX12" fmla="*/ 24714 w 906163"/>
              <a:gd name="connsiteY12" fmla="*/ 453081 h 832021"/>
              <a:gd name="connsiteX13" fmla="*/ 16476 w 906163"/>
              <a:gd name="connsiteY13" fmla="*/ 411892 h 832021"/>
              <a:gd name="connsiteX14" fmla="*/ 0 w 906163"/>
              <a:gd name="connsiteY14" fmla="*/ 362465 h 832021"/>
              <a:gd name="connsiteX15" fmla="*/ 8238 w 906163"/>
              <a:gd name="connsiteY15" fmla="*/ 222421 h 832021"/>
              <a:gd name="connsiteX16" fmla="*/ 57665 w 906163"/>
              <a:gd name="connsiteY16" fmla="*/ 148281 h 832021"/>
              <a:gd name="connsiteX17" fmla="*/ 82379 w 906163"/>
              <a:gd name="connsiteY17" fmla="*/ 115329 h 832021"/>
              <a:gd name="connsiteX18" fmla="*/ 115330 w 906163"/>
              <a:gd name="connsiteY18" fmla="*/ 98854 h 832021"/>
              <a:gd name="connsiteX19" fmla="*/ 172995 w 906163"/>
              <a:gd name="connsiteY19" fmla="*/ 74140 h 832021"/>
              <a:gd name="connsiteX20" fmla="*/ 205946 w 906163"/>
              <a:gd name="connsiteY20" fmla="*/ 49427 h 832021"/>
              <a:gd name="connsiteX21" fmla="*/ 271849 w 906163"/>
              <a:gd name="connsiteY21" fmla="*/ 32951 h 832021"/>
              <a:gd name="connsiteX22" fmla="*/ 296563 w 906163"/>
              <a:gd name="connsiteY22" fmla="*/ 16475 h 832021"/>
              <a:gd name="connsiteX23" fmla="*/ 345990 w 906163"/>
              <a:gd name="connsiteY23" fmla="*/ 0 h 832021"/>
              <a:gd name="connsiteX24" fmla="*/ 683741 w 906163"/>
              <a:gd name="connsiteY24" fmla="*/ 8237 h 832021"/>
              <a:gd name="connsiteX25" fmla="*/ 716692 w 906163"/>
              <a:gd name="connsiteY25" fmla="*/ 24713 h 832021"/>
              <a:gd name="connsiteX26" fmla="*/ 766119 w 906163"/>
              <a:gd name="connsiteY26" fmla="*/ 57665 h 832021"/>
              <a:gd name="connsiteX27" fmla="*/ 790833 w 906163"/>
              <a:gd name="connsiteY27" fmla="*/ 74140 h 832021"/>
              <a:gd name="connsiteX28" fmla="*/ 848498 w 906163"/>
              <a:gd name="connsiteY28" fmla="*/ 140043 h 832021"/>
              <a:gd name="connsiteX29" fmla="*/ 856736 w 906163"/>
              <a:gd name="connsiteY29" fmla="*/ 164756 h 832021"/>
              <a:gd name="connsiteX30" fmla="*/ 889687 w 906163"/>
              <a:gd name="connsiteY30" fmla="*/ 214183 h 832021"/>
              <a:gd name="connsiteX31" fmla="*/ 897925 w 906163"/>
              <a:gd name="connsiteY31" fmla="*/ 255373 h 832021"/>
              <a:gd name="connsiteX32" fmla="*/ 906163 w 906163"/>
              <a:gd name="connsiteY32" fmla="*/ 288324 h 832021"/>
              <a:gd name="connsiteX33" fmla="*/ 897925 w 906163"/>
              <a:gd name="connsiteY33" fmla="*/ 486032 h 832021"/>
              <a:gd name="connsiteX34" fmla="*/ 873211 w 906163"/>
              <a:gd name="connsiteY34" fmla="*/ 560173 h 832021"/>
              <a:gd name="connsiteX35" fmla="*/ 864973 w 906163"/>
              <a:gd name="connsiteY35" fmla="*/ 584886 h 832021"/>
              <a:gd name="connsiteX36" fmla="*/ 848498 w 906163"/>
              <a:gd name="connsiteY36" fmla="*/ 609600 h 832021"/>
              <a:gd name="connsiteX37" fmla="*/ 799071 w 906163"/>
              <a:gd name="connsiteY37" fmla="*/ 667265 h 832021"/>
              <a:gd name="connsiteX38" fmla="*/ 757882 w 906163"/>
              <a:gd name="connsiteY38" fmla="*/ 700216 h 832021"/>
              <a:gd name="connsiteX39" fmla="*/ 733168 w 906163"/>
              <a:gd name="connsiteY39" fmla="*/ 724929 h 832021"/>
              <a:gd name="connsiteX40" fmla="*/ 683741 w 906163"/>
              <a:gd name="connsiteY40" fmla="*/ 749643 h 832021"/>
              <a:gd name="connsiteX41" fmla="*/ 659028 w 906163"/>
              <a:gd name="connsiteY41" fmla="*/ 766119 h 832021"/>
              <a:gd name="connsiteX42" fmla="*/ 626076 w 906163"/>
              <a:gd name="connsiteY42" fmla="*/ 782594 h 832021"/>
              <a:gd name="connsiteX43" fmla="*/ 453082 w 906163"/>
              <a:gd name="connsiteY43" fmla="*/ 799070 h 832021"/>
              <a:gd name="connsiteX44" fmla="*/ 378941 w 906163"/>
              <a:gd name="connsiteY44" fmla="*/ 807308 h 83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06163" h="832021">
                <a:moveTo>
                  <a:pt x="436606" y="832021"/>
                </a:moveTo>
                <a:cubicBezTo>
                  <a:pt x="347150" y="817111"/>
                  <a:pt x="422643" y="834673"/>
                  <a:pt x="354228" y="807308"/>
                </a:cubicBezTo>
                <a:cubicBezTo>
                  <a:pt x="338103" y="800858"/>
                  <a:pt x="304800" y="790832"/>
                  <a:pt x="304800" y="790832"/>
                </a:cubicBezTo>
                <a:cubicBezTo>
                  <a:pt x="296562" y="785340"/>
                  <a:pt x="289226" y="778164"/>
                  <a:pt x="280087" y="774356"/>
                </a:cubicBezTo>
                <a:cubicBezTo>
                  <a:pt x="256040" y="764337"/>
                  <a:pt x="205946" y="749643"/>
                  <a:pt x="205946" y="749643"/>
                </a:cubicBezTo>
                <a:cubicBezTo>
                  <a:pt x="183979" y="733167"/>
                  <a:pt x="155276" y="723063"/>
                  <a:pt x="140044" y="700216"/>
                </a:cubicBezTo>
                <a:lnTo>
                  <a:pt x="107092" y="650789"/>
                </a:lnTo>
                <a:cubicBezTo>
                  <a:pt x="104346" y="642551"/>
                  <a:pt x="102738" y="633842"/>
                  <a:pt x="98855" y="626075"/>
                </a:cubicBezTo>
                <a:cubicBezTo>
                  <a:pt x="94427" y="617220"/>
                  <a:pt x="86279" y="610462"/>
                  <a:pt x="82379" y="601362"/>
                </a:cubicBezTo>
                <a:cubicBezTo>
                  <a:pt x="66535" y="564393"/>
                  <a:pt x="81940" y="575771"/>
                  <a:pt x="65903" y="543697"/>
                </a:cubicBezTo>
                <a:cubicBezTo>
                  <a:pt x="61475" y="534842"/>
                  <a:pt x="54920" y="527221"/>
                  <a:pt x="49428" y="518983"/>
                </a:cubicBezTo>
                <a:cubicBezTo>
                  <a:pt x="46682" y="505253"/>
                  <a:pt x="46106" y="490904"/>
                  <a:pt x="41190" y="477794"/>
                </a:cubicBezTo>
                <a:cubicBezTo>
                  <a:pt x="37714" y="468524"/>
                  <a:pt x="28190" y="462351"/>
                  <a:pt x="24714" y="453081"/>
                </a:cubicBezTo>
                <a:cubicBezTo>
                  <a:pt x="19798" y="439971"/>
                  <a:pt x="20160" y="425400"/>
                  <a:pt x="16476" y="411892"/>
                </a:cubicBezTo>
                <a:cubicBezTo>
                  <a:pt x="11906" y="395137"/>
                  <a:pt x="0" y="362465"/>
                  <a:pt x="0" y="362465"/>
                </a:cubicBezTo>
                <a:cubicBezTo>
                  <a:pt x="2746" y="315784"/>
                  <a:pt x="2190" y="268790"/>
                  <a:pt x="8238" y="222421"/>
                </a:cubicBezTo>
                <a:cubicBezTo>
                  <a:pt x="16705" y="157505"/>
                  <a:pt x="20584" y="185362"/>
                  <a:pt x="57665" y="148281"/>
                </a:cubicBezTo>
                <a:cubicBezTo>
                  <a:pt x="67374" y="138572"/>
                  <a:pt x="71954" y="124264"/>
                  <a:pt x="82379" y="115329"/>
                </a:cubicBezTo>
                <a:cubicBezTo>
                  <a:pt x="91703" y="107337"/>
                  <a:pt x="104668" y="104947"/>
                  <a:pt x="115330" y="98854"/>
                </a:cubicBezTo>
                <a:cubicBezTo>
                  <a:pt x="159579" y="73569"/>
                  <a:pt x="118872" y="87671"/>
                  <a:pt x="172995" y="74140"/>
                </a:cubicBezTo>
                <a:cubicBezTo>
                  <a:pt x="183979" y="65902"/>
                  <a:pt x="193400" y="55003"/>
                  <a:pt x="205946" y="49427"/>
                </a:cubicBezTo>
                <a:cubicBezTo>
                  <a:pt x="290529" y="11835"/>
                  <a:pt x="212223" y="62765"/>
                  <a:pt x="271849" y="32951"/>
                </a:cubicBezTo>
                <a:cubicBezTo>
                  <a:pt x="280705" y="28523"/>
                  <a:pt x="287515" y="20496"/>
                  <a:pt x="296563" y="16475"/>
                </a:cubicBezTo>
                <a:cubicBezTo>
                  <a:pt x="312433" y="9422"/>
                  <a:pt x="345990" y="0"/>
                  <a:pt x="345990" y="0"/>
                </a:cubicBezTo>
                <a:cubicBezTo>
                  <a:pt x="458574" y="2746"/>
                  <a:pt x="571373" y="746"/>
                  <a:pt x="683741" y="8237"/>
                </a:cubicBezTo>
                <a:cubicBezTo>
                  <a:pt x="695994" y="9054"/>
                  <a:pt x="706162" y="18395"/>
                  <a:pt x="716692" y="24713"/>
                </a:cubicBezTo>
                <a:cubicBezTo>
                  <a:pt x="733671" y="34901"/>
                  <a:pt x="749643" y="46681"/>
                  <a:pt x="766119" y="57665"/>
                </a:cubicBezTo>
                <a:cubicBezTo>
                  <a:pt x="774357" y="63157"/>
                  <a:pt x="784648" y="66409"/>
                  <a:pt x="790833" y="74140"/>
                </a:cubicBezTo>
                <a:cubicBezTo>
                  <a:pt x="831062" y="124426"/>
                  <a:pt x="811351" y="102896"/>
                  <a:pt x="848498" y="140043"/>
                </a:cubicBezTo>
                <a:cubicBezTo>
                  <a:pt x="851244" y="148281"/>
                  <a:pt x="852519" y="157165"/>
                  <a:pt x="856736" y="164756"/>
                </a:cubicBezTo>
                <a:cubicBezTo>
                  <a:pt x="866352" y="182065"/>
                  <a:pt x="889687" y="214183"/>
                  <a:pt x="889687" y="214183"/>
                </a:cubicBezTo>
                <a:cubicBezTo>
                  <a:pt x="892433" y="227913"/>
                  <a:pt x="894888" y="241705"/>
                  <a:pt x="897925" y="255373"/>
                </a:cubicBezTo>
                <a:cubicBezTo>
                  <a:pt x="900381" y="266425"/>
                  <a:pt x="906163" y="277002"/>
                  <a:pt x="906163" y="288324"/>
                </a:cubicBezTo>
                <a:cubicBezTo>
                  <a:pt x="906163" y="354284"/>
                  <a:pt x="902463" y="420228"/>
                  <a:pt x="897925" y="486032"/>
                </a:cubicBezTo>
                <a:cubicBezTo>
                  <a:pt x="894881" y="530164"/>
                  <a:pt x="889280" y="522678"/>
                  <a:pt x="873211" y="560173"/>
                </a:cubicBezTo>
                <a:cubicBezTo>
                  <a:pt x="869790" y="568154"/>
                  <a:pt x="868856" y="577119"/>
                  <a:pt x="864973" y="584886"/>
                </a:cubicBezTo>
                <a:cubicBezTo>
                  <a:pt x="860545" y="593741"/>
                  <a:pt x="854253" y="601543"/>
                  <a:pt x="848498" y="609600"/>
                </a:cubicBezTo>
                <a:cubicBezTo>
                  <a:pt x="830484" y="634820"/>
                  <a:pt x="821876" y="647310"/>
                  <a:pt x="799071" y="667265"/>
                </a:cubicBezTo>
                <a:cubicBezTo>
                  <a:pt x="785839" y="678843"/>
                  <a:pt x="771114" y="688638"/>
                  <a:pt x="757882" y="700216"/>
                </a:cubicBezTo>
                <a:cubicBezTo>
                  <a:pt x="749114" y="707888"/>
                  <a:pt x="742118" y="717471"/>
                  <a:pt x="733168" y="724929"/>
                </a:cubicBezTo>
                <a:cubicBezTo>
                  <a:pt x="711874" y="742674"/>
                  <a:pt x="708512" y="741386"/>
                  <a:pt x="683741" y="749643"/>
                </a:cubicBezTo>
                <a:cubicBezTo>
                  <a:pt x="675503" y="755135"/>
                  <a:pt x="667624" y="761207"/>
                  <a:pt x="659028" y="766119"/>
                </a:cubicBezTo>
                <a:cubicBezTo>
                  <a:pt x="648366" y="772212"/>
                  <a:pt x="637363" y="777757"/>
                  <a:pt x="626076" y="782594"/>
                </a:cubicBezTo>
                <a:cubicBezTo>
                  <a:pt x="572697" y="805470"/>
                  <a:pt x="505727" y="796145"/>
                  <a:pt x="453082" y="799070"/>
                </a:cubicBezTo>
                <a:cubicBezTo>
                  <a:pt x="384454" y="807649"/>
                  <a:pt x="409318" y="807308"/>
                  <a:pt x="378941" y="807308"/>
                </a:cubicBezTo>
              </a:path>
            </a:pathLst>
          </a:custGeom>
          <a:noFill/>
          <a:ln>
            <a:solidFill>
              <a:srgbClr val="0000F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TextBox 17"/>
          <p:cNvSpPr txBox="1"/>
          <p:nvPr/>
        </p:nvSpPr>
        <p:spPr>
          <a:xfrm>
            <a:off x="6629400" y="3544888"/>
            <a:ext cx="2133600" cy="646112"/>
          </a:xfrm>
          <a:prstGeom prst="rect">
            <a:avLst/>
          </a:prstGeom>
          <a:noFill/>
        </p:spPr>
        <p:txBody>
          <a:bodyPr>
            <a:spAutoFit/>
          </a:bodyPr>
          <a:lstStyle/>
          <a:p>
            <a:pPr algn="ctr">
              <a:defRPr/>
            </a:pPr>
            <a:r>
              <a:rPr lang="en-US" b="1" dirty="0">
                <a:solidFill>
                  <a:srgbClr val="0000FF"/>
                </a:solidFill>
                <a:latin typeface="+mn-lt"/>
                <a:cs typeface="Arial" pitchFamily="34" charset="0"/>
              </a:rPr>
              <a:t>To do this, let’s think about this LNA design.</a:t>
            </a:r>
          </a:p>
        </p:txBody>
      </p:sp>
      <p:cxnSp>
        <p:nvCxnSpPr>
          <p:cNvPr id="19" name="Straight Arrow Connector 18"/>
          <p:cNvCxnSpPr/>
          <p:nvPr/>
        </p:nvCxnSpPr>
        <p:spPr>
          <a:xfrm flipH="1" flipV="1">
            <a:off x="3802063" y="2819400"/>
            <a:ext cx="2903537" cy="914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eaLnBrk="1" hangingPunct="1">
              <a:defRPr/>
            </a:pPr>
            <a:r>
              <a:rPr lang="en-US" dirty="0" smtClean="0"/>
              <a:t>Objective 0f Impedance Matching</a:t>
            </a:r>
            <a:endParaRPr lang="en-US" dirty="0"/>
          </a:p>
        </p:txBody>
      </p:sp>
      <p:graphicFrame>
        <p:nvGraphicFramePr>
          <p:cNvPr id="33795" name="Object 3"/>
          <p:cNvGraphicFramePr>
            <a:graphicFrameLocks noChangeAspect="1"/>
          </p:cNvGraphicFramePr>
          <p:nvPr/>
        </p:nvGraphicFramePr>
        <p:xfrm>
          <a:off x="1682750" y="1676400"/>
          <a:ext cx="1735138" cy="984250"/>
        </p:xfrm>
        <a:graphic>
          <a:graphicData uri="http://schemas.openxmlformats.org/presentationml/2006/ole">
            <mc:AlternateContent xmlns:mc="http://schemas.openxmlformats.org/markup-compatibility/2006">
              <mc:Choice xmlns:v="urn:schemas-microsoft-com:vml" Requires="v">
                <p:oleObj spid="_x0000_s33888" name="Visio" r:id="rId3" imgW="862805" imgH="498420" progId="Visio.Drawing.11">
                  <p:embed/>
                </p:oleObj>
              </mc:Choice>
              <mc:Fallback>
                <p:oleObj name="Visio" r:id="rId3" imgW="862805" imgH="49842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2750" y="1676400"/>
                        <a:ext cx="1735138"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796" name="Object 5"/>
          <p:cNvGraphicFramePr>
            <a:graphicFrameLocks noChangeAspect="1"/>
          </p:cNvGraphicFramePr>
          <p:nvPr/>
        </p:nvGraphicFramePr>
        <p:xfrm>
          <a:off x="3429000" y="1870075"/>
          <a:ext cx="928688" cy="1776413"/>
        </p:xfrm>
        <a:graphic>
          <a:graphicData uri="http://schemas.openxmlformats.org/presentationml/2006/ole">
            <mc:AlternateContent xmlns:mc="http://schemas.openxmlformats.org/markup-compatibility/2006">
              <mc:Choice xmlns:v="urn:schemas-microsoft-com:vml" Requires="v">
                <p:oleObj spid="_x0000_s33889" name="Visio" r:id="rId5" imgW="458416" imgH="870750" progId="Visio.Drawing.11">
                  <p:embed/>
                </p:oleObj>
              </mc:Choice>
              <mc:Fallback>
                <p:oleObj name="Visio" r:id="rId5" imgW="458416" imgH="87075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1870075"/>
                        <a:ext cx="928688"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797" name="Object 6"/>
          <p:cNvGraphicFramePr>
            <a:graphicFrameLocks noChangeAspect="1"/>
          </p:cNvGraphicFramePr>
          <p:nvPr/>
        </p:nvGraphicFramePr>
        <p:xfrm>
          <a:off x="4953000" y="1793875"/>
          <a:ext cx="2819400" cy="2068513"/>
        </p:xfrm>
        <a:graphic>
          <a:graphicData uri="http://schemas.openxmlformats.org/presentationml/2006/ole">
            <mc:AlternateContent xmlns:mc="http://schemas.openxmlformats.org/markup-compatibility/2006">
              <mc:Choice xmlns:v="urn:schemas-microsoft-com:vml" Requires="v">
                <p:oleObj spid="_x0000_s33890" name="Visio" r:id="rId7" imgW="1372816" imgH="1012500" progId="Visio.Drawing.11">
                  <p:embed/>
                </p:oleObj>
              </mc:Choice>
              <mc:Fallback>
                <p:oleObj name="Visio" r:id="rId7" imgW="1372816" imgH="1012500" progId="Visio.Drawing.11">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3000" y="1793875"/>
                        <a:ext cx="2819400"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Curved Up Arrow 7"/>
          <p:cNvSpPr/>
          <p:nvPr/>
        </p:nvSpPr>
        <p:spPr>
          <a:xfrm rot="2133322">
            <a:off x="2003425" y="2667000"/>
            <a:ext cx="1436688" cy="5365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3799" name="TextBox 10"/>
          <p:cNvSpPr txBox="1">
            <a:spLocks noChangeArrowheads="1"/>
          </p:cNvSpPr>
          <p:nvPr/>
        </p:nvSpPr>
        <p:spPr bwMode="auto">
          <a:xfrm>
            <a:off x="838200" y="3281363"/>
            <a:ext cx="3124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latin typeface="Franklin Gothic Medium Cond" pitchFamily="34" charset="0"/>
              </a:rPr>
              <a:t>Typical LNA design is based on common-source amp.</a:t>
            </a:r>
          </a:p>
        </p:txBody>
      </p:sp>
      <p:sp>
        <p:nvSpPr>
          <p:cNvPr id="9" name="Striped Right Arrow 8"/>
          <p:cNvSpPr/>
          <p:nvPr/>
        </p:nvSpPr>
        <p:spPr>
          <a:xfrm>
            <a:off x="4495800" y="3040063"/>
            <a:ext cx="838200" cy="27781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801" name="TextBox 12"/>
          <p:cNvSpPr txBox="1">
            <a:spLocks noChangeArrowheads="1"/>
          </p:cNvSpPr>
          <p:nvPr/>
        </p:nvSpPr>
        <p:spPr bwMode="auto">
          <a:xfrm>
            <a:off x="4483100" y="3851275"/>
            <a:ext cx="312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latin typeface="Franklin Gothic Medium Cond" pitchFamily="34" charset="0"/>
              </a:rPr>
              <a:t>Let’s change  NMOS with simple  1</a:t>
            </a:r>
            <a:r>
              <a:rPr lang="en-US" b="1" baseline="30000">
                <a:latin typeface="Franklin Gothic Medium Cond" pitchFamily="34" charset="0"/>
              </a:rPr>
              <a:t>st</a:t>
            </a:r>
            <a:r>
              <a:rPr lang="en-US" b="1">
                <a:latin typeface="Franklin Gothic Medium Cond" pitchFamily="34" charset="0"/>
              </a:rPr>
              <a:t> –order model.</a:t>
            </a:r>
          </a:p>
        </p:txBody>
      </p:sp>
      <p:sp>
        <p:nvSpPr>
          <p:cNvPr id="33802" name="TextBox 9"/>
          <p:cNvSpPr txBox="1">
            <a:spLocks noChangeArrowheads="1"/>
          </p:cNvSpPr>
          <p:nvPr/>
        </p:nvSpPr>
        <p:spPr bwMode="auto">
          <a:xfrm>
            <a:off x="1382713" y="1797050"/>
            <a:ext cx="53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3803" name="TextBox 14"/>
          <p:cNvSpPr txBox="1">
            <a:spLocks noChangeArrowheads="1"/>
          </p:cNvSpPr>
          <p:nvPr/>
        </p:nvSpPr>
        <p:spPr bwMode="auto">
          <a:xfrm>
            <a:off x="2743200" y="1765300"/>
            <a:ext cx="530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3804" name="TextBox 15"/>
          <p:cNvSpPr txBox="1">
            <a:spLocks noChangeArrowheads="1"/>
          </p:cNvSpPr>
          <p:nvPr/>
        </p:nvSpPr>
        <p:spPr bwMode="auto">
          <a:xfrm>
            <a:off x="7696200" y="2400300"/>
            <a:ext cx="5603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3805" name="TextBox 16"/>
          <p:cNvSpPr txBox="1">
            <a:spLocks noChangeArrowheads="1"/>
          </p:cNvSpPr>
          <p:nvPr/>
        </p:nvSpPr>
        <p:spPr bwMode="auto">
          <a:xfrm>
            <a:off x="4768850" y="2438400"/>
            <a:ext cx="53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3806" name="TextBox 17"/>
          <p:cNvSpPr txBox="1">
            <a:spLocks noChangeArrowheads="1"/>
          </p:cNvSpPr>
          <p:nvPr/>
        </p:nvSpPr>
        <p:spPr bwMode="auto">
          <a:xfrm>
            <a:off x="1524000" y="4876800"/>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dirty="0">
                <a:solidFill>
                  <a:srgbClr val="0000FF"/>
                </a:solidFill>
                <a:latin typeface="Franklin Gothic Medium Cond" pitchFamily="34" charset="0"/>
              </a:rPr>
              <a:t>Objective) To maximize the signal power delivered to load, R</a:t>
            </a:r>
            <a:r>
              <a:rPr lang="en-US" sz="1600" b="1" baseline="-25000" dirty="0">
                <a:solidFill>
                  <a:srgbClr val="0000FF"/>
                </a:solidFill>
                <a:latin typeface="Franklin Gothic Medium Cond" pitchFamily="34" charset="0"/>
              </a:rPr>
              <a:t>L</a:t>
            </a:r>
            <a:r>
              <a:rPr lang="en-US" sz="2000" b="1" dirty="0">
                <a:solidFill>
                  <a:srgbClr val="0000FF"/>
                </a:solidFill>
                <a:latin typeface="Franklin Gothic Medium Cond" pitchFamily="34" charset="0"/>
              </a:rPr>
              <a:t>, from input  V</a:t>
            </a:r>
            <a:r>
              <a:rPr lang="en-US" sz="1600" b="1" baseline="-25000" dirty="0">
                <a:solidFill>
                  <a:srgbClr val="0000FF"/>
                </a:solidFill>
                <a:latin typeface="Franklin Gothic Medium Cond" pitchFamily="34" charset="0"/>
              </a:rPr>
              <a:t>in</a:t>
            </a:r>
            <a:r>
              <a:rPr lang="en-US" sz="2000" b="1" dirty="0">
                <a:solidFill>
                  <a:srgbClr val="0000FF"/>
                </a:solidFill>
                <a:latin typeface="Franklin Gothic Medium Cond" pitchFamily="34" charset="0"/>
              </a:rPr>
              <a: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Maximize Power Delivered to Load</a:t>
            </a:r>
            <a:endParaRPr lang="en-US" dirty="0"/>
          </a:p>
        </p:txBody>
      </p:sp>
      <p:graphicFrame>
        <p:nvGraphicFramePr>
          <p:cNvPr id="34819" name="Object 4"/>
          <p:cNvGraphicFramePr>
            <a:graphicFrameLocks noChangeAspect="1"/>
          </p:cNvGraphicFramePr>
          <p:nvPr/>
        </p:nvGraphicFramePr>
        <p:xfrm>
          <a:off x="1066800" y="1773238"/>
          <a:ext cx="2819400" cy="2068512"/>
        </p:xfrm>
        <a:graphic>
          <a:graphicData uri="http://schemas.openxmlformats.org/presentationml/2006/ole">
            <mc:AlternateContent xmlns:mc="http://schemas.openxmlformats.org/markup-compatibility/2006">
              <mc:Choice xmlns:v="urn:schemas-microsoft-com:vml" Requires="v">
                <p:oleObj spid="_x0000_s34854" name="Visio" r:id="rId3" imgW="1372816" imgH="1012500" progId="Visio.Drawing.11">
                  <p:embed/>
                </p:oleObj>
              </mc:Choice>
              <mc:Fallback>
                <p:oleObj name="Visio" r:id="rId3" imgW="1372816" imgH="10125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773238"/>
                        <a:ext cx="2819400"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0" name="TextBox 5"/>
          <p:cNvSpPr txBox="1">
            <a:spLocks noChangeArrowheads="1"/>
          </p:cNvSpPr>
          <p:nvPr/>
        </p:nvSpPr>
        <p:spPr bwMode="auto">
          <a:xfrm>
            <a:off x="3810000" y="2379663"/>
            <a:ext cx="560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4821" name="TextBox 6"/>
          <p:cNvSpPr txBox="1">
            <a:spLocks noChangeArrowheads="1"/>
          </p:cNvSpPr>
          <p:nvPr/>
        </p:nvSpPr>
        <p:spPr bwMode="auto">
          <a:xfrm>
            <a:off x="882650" y="2417763"/>
            <a:ext cx="530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4822" name="TextBox 7"/>
          <p:cNvSpPr txBox="1">
            <a:spLocks noChangeArrowheads="1"/>
          </p:cNvSpPr>
          <p:nvPr/>
        </p:nvSpPr>
        <p:spPr bwMode="auto">
          <a:xfrm>
            <a:off x="4953000" y="1524000"/>
            <a:ext cx="312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First, let’s calculate power delivered to the load, R</a:t>
            </a:r>
            <a:r>
              <a:rPr lang="en-US" sz="1400" b="1" baseline="-25000" dirty="0">
                <a:latin typeface="Franklin Gothic Medium Cond" pitchFamily="34" charset="0"/>
              </a:rPr>
              <a:t>L</a:t>
            </a:r>
            <a:r>
              <a:rPr lang="en-US" b="1" dirty="0">
                <a:latin typeface="Franklin Gothic Medium Cond" pitchFamily="34" charset="0"/>
              </a:rPr>
              <a:t>.</a:t>
            </a:r>
          </a:p>
        </p:txBody>
      </p:sp>
      <p:sp>
        <p:nvSpPr>
          <p:cNvPr id="11" name="TextBox 10"/>
          <p:cNvSpPr txBox="1">
            <a:spLocks noRot="1" noChangeAspect="1" noMove="1" noResize="1" noEditPoints="1" noAdjustHandles="1" noChangeArrowheads="1" noChangeShapeType="1" noTextEdit="1"/>
          </p:cNvSpPr>
          <p:nvPr/>
        </p:nvSpPr>
        <p:spPr>
          <a:xfrm>
            <a:off x="5201758" y="2192581"/>
            <a:ext cx="2626681" cy="743345"/>
          </a:xfrm>
          <a:prstGeom prst="rect">
            <a:avLst/>
          </a:prstGeom>
          <a:blipFill rotWithShape="1">
            <a:blip r:embed="rId5"/>
            <a:stretch>
              <a:fillRect b="-9016"/>
            </a:stretch>
          </a:blipFill>
        </p:spPr>
        <p:txBody>
          <a:bodyPr/>
          <a:lstStyle/>
          <a:p>
            <a:pPr>
              <a:defRPr/>
            </a:pPr>
            <a:r>
              <a:rPr lang="en-US">
                <a:noFill/>
              </a:rPr>
              <a:t> </a:t>
            </a:r>
          </a:p>
        </p:txBody>
      </p:sp>
      <p:sp>
        <p:nvSpPr>
          <p:cNvPr id="34824" name="TextBox 11"/>
          <p:cNvSpPr txBox="1">
            <a:spLocks noChangeArrowheads="1"/>
          </p:cNvSpPr>
          <p:nvPr/>
        </p:nvSpPr>
        <p:spPr bwMode="auto">
          <a:xfrm>
            <a:off x="4953000" y="2971800"/>
            <a:ext cx="3886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Apparently, to maximize </a:t>
            </a:r>
            <a:r>
              <a:rPr lang="en-US" b="1" dirty="0" err="1" smtClean="0">
                <a:latin typeface="Franklin Gothic Medium Cond" pitchFamily="34" charset="0"/>
              </a:rPr>
              <a:t>P</a:t>
            </a:r>
            <a:r>
              <a:rPr lang="en-US" b="1" baseline="-25000" dirty="0" err="1" smtClean="0">
                <a:latin typeface="Franklin Gothic Medium Cond" pitchFamily="34" charset="0"/>
              </a:rPr>
              <a:t>Out</a:t>
            </a:r>
            <a:r>
              <a:rPr lang="en-US" b="1" dirty="0">
                <a:latin typeface="Franklin Gothic Medium Cond" pitchFamily="34" charset="0"/>
              </a:rPr>
              <a:t>, </a:t>
            </a:r>
          </a:p>
          <a:p>
            <a:pPr eaLnBrk="1" hangingPunct="1"/>
            <a:r>
              <a:rPr lang="en-US" b="1" dirty="0">
                <a:latin typeface="Franklin Gothic Medium Cond" pitchFamily="34" charset="0"/>
              </a:rPr>
              <a:t>voltage across C</a:t>
            </a:r>
            <a:r>
              <a:rPr lang="en-US" b="1" baseline="-25000" dirty="0">
                <a:latin typeface="Franklin Gothic Medium Cond" pitchFamily="34" charset="0"/>
              </a:rPr>
              <a:t>gs</a:t>
            </a:r>
            <a:r>
              <a:rPr lang="en-US" b="1" dirty="0">
                <a:latin typeface="Franklin Gothic Medium Cond" pitchFamily="34" charset="0"/>
              </a:rPr>
              <a:t> needs to be maximized. </a:t>
            </a:r>
          </a:p>
          <a:p>
            <a:pPr eaLnBrk="1" hangingPunct="1"/>
            <a:r>
              <a:rPr lang="en-US" b="1" dirty="0">
                <a:latin typeface="Franklin Gothic Medium Cond" pitchFamily="34" charset="0"/>
              </a:rPr>
              <a:t>(since, g</a:t>
            </a:r>
            <a:r>
              <a:rPr lang="en-US" b="1" baseline="-25000" dirty="0">
                <a:latin typeface="Franklin Gothic Medium Cond" pitchFamily="34" charset="0"/>
              </a:rPr>
              <a:t>m</a:t>
            </a:r>
            <a:r>
              <a:rPr lang="en-US" b="1" dirty="0">
                <a:latin typeface="Franklin Gothic Medium Cond" pitchFamily="34" charset="0"/>
              </a:rPr>
              <a:t> is constant for a given bias condition of the NMOS) </a:t>
            </a:r>
          </a:p>
        </p:txBody>
      </p:sp>
      <p:sp>
        <p:nvSpPr>
          <p:cNvPr id="34825" name="TextBox 12"/>
          <p:cNvSpPr txBox="1">
            <a:spLocks noChangeArrowheads="1"/>
          </p:cNvSpPr>
          <p:nvPr/>
        </p:nvSpPr>
        <p:spPr bwMode="auto">
          <a:xfrm>
            <a:off x="2514600" y="4724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dirty="0">
                <a:solidFill>
                  <a:srgbClr val="0000FF"/>
                </a:solidFill>
                <a:latin typeface="Franklin Gothic Medium Cond" pitchFamily="34" charset="0"/>
              </a:rPr>
              <a:t>Q) How can we maximize voltage across C</a:t>
            </a:r>
            <a:r>
              <a:rPr lang="en-US" sz="2000" b="1" baseline="-25000" dirty="0">
                <a:solidFill>
                  <a:srgbClr val="0000FF"/>
                </a:solidFill>
                <a:latin typeface="Franklin Gothic Medium Cond" pitchFamily="34" charset="0"/>
              </a:rPr>
              <a:t>gs</a:t>
            </a:r>
            <a:r>
              <a:rPr lang="en-US" sz="2000" b="1" dirty="0">
                <a:solidFill>
                  <a:srgbClr val="0000FF"/>
                </a:solidFill>
                <a:latin typeface="Franklin Gothic Medium Cond" pitchFamily="34" charset="0"/>
              </a:rPr>
              <a:t>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16</a:t>
            </a:fld>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Power Transfer Through Direct Connection</a:t>
            </a:r>
            <a:endParaRPr lang="en-US" dirty="0"/>
          </a:p>
        </p:txBody>
      </p:sp>
      <p:graphicFrame>
        <p:nvGraphicFramePr>
          <p:cNvPr id="35843" name="Object 5"/>
          <p:cNvGraphicFramePr>
            <a:graphicFrameLocks noChangeAspect="1"/>
          </p:cNvGraphicFramePr>
          <p:nvPr/>
        </p:nvGraphicFramePr>
        <p:xfrm>
          <a:off x="1295400" y="1354138"/>
          <a:ext cx="4208463" cy="2189162"/>
        </p:xfrm>
        <a:graphic>
          <a:graphicData uri="http://schemas.openxmlformats.org/presentationml/2006/ole">
            <mc:AlternateContent xmlns:mc="http://schemas.openxmlformats.org/markup-compatibility/2006">
              <mc:Choice xmlns:v="urn:schemas-microsoft-com:vml" Requires="v">
                <p:oleObj spid="_x0000_s35881" name="Visio" r:id="rId3" imgW="2169978" imgH="1128600" progId="Visio.Drawing.11">
                  <p:embed/>
                </p:oleObj>
              </mc:Choice>
              <mc:Fallback>
                <p:oleObj name="Visio" r:id="rId3" imgW="2169978" imgH="112860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354138"/>
                        <a:ext cx="4208463" cy="218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4" name="TextBox 6"/>
          <p:cNvSpPr txBox="1">
            <a:spLocks noChangeArrowheads="1"/>
          </p:cNvSpPr>
          <p:nvPr/>
        </p:nvSpPr>
        <p:spPr bwMode="auto">
          <a:xfrm>
            <a:off x="838200" y="1335088"/>
            <a:ext cx="3871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How about direct connection ?</a:t>
            </a:r>
          </a:p>
        </p:txBody>
      </p:sp>
      <p:sp>
        <p:nvSpPr>
          <p:cNvPr id="8" name="Curved Up Arrow 7"/>
          <p:cNvSpPr/>
          <p:nvPr/>
        </p:nvSpPr>
        <p:spPr>
          <a:xfrm rot="5400000">
            <a:off x="2680494" y="2890044"/>
            <a:ext cx="1077913" cy="5365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3124200" y="3316108"/>
            <a:ext cx="3886200" cy="533288"/>
          </a:xfrm>
          <a:prstGeom prst="rect">
            <a:avLst/>
          </a:prstGeom>
          <a:blipFill rotWithShape="1">
            <a:blip r:embed="rId5"/>
            <a:stretch>
              <a:fillRect/>
            </a:stretch>
          </a:blipFill>
        </p:spPr>
        <p:txBody>
          <a:bodyPr/>
          <a:lstStyle/>
          <a:p>
            <a:pPr>
              <a:defRPr/>
            </a:pPr>
            <a:r>
              <a:rPr lang="en-US">
                <a:noFill/>
              </a:rPr>
              <a:t> </a:t>
            </a:r>
          </a:p>
        </p:txBody>
      </p:sp>
      <p:sp>
        <p:nvSpPr>
          <p:cNvPr id="35847" name="TextBox 10"/>
          <p:cNvSpPr txBox="1">
            <a:spLocks noChangeArrowheads="1"/>
          </p:cNvSpPr>
          <p:nvPr/>
        </p:nvSpPr>
        <p:spPr bwMode="auto">
          <a:xfrm>
            <a:off x="3581400" y="3849688"/>
            <a:ext cx="22272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i="1">
                <a:latin typeface="Symbol" pitchFamily="18" charset="2"/>
              </a:rPr>
              <a:t>e</a:t>
            </a:r>
            <a:r>
              <a:rPr lang="en-US" sz="1200" b="1" i="1" baseline="-25000"/>
              <a:t>ox</a:t>
            </a:r>
            <a:r>
              <a:rPr lang="en-US" sz="1200" b="1" i="1"/>
              <a:t>=3.97x8.85x10</a:t>
            </a:r>
            <a:r>
              <a:rPr lang="en-US" sz="1200" b="1" i="1" baseline="30000"/>
              <a:t>-14</a:t>
            </a:r>
            <a:r>
              <a:rPr lang="en-US" sz="1200" b="1" i="1"/>
              <a:t> F/cm</a:t>
            </a:r>
          </a:p>
          <a:p>
            <a:pPr eaLnBrk="1" hangingPunct="1"/>
            <a:r>
              <a:rPr lang="en-US" sz="1200" b="1" i="1"/>
              <a:t>t</a:t>
            </a:r>
            <a:r>
              <a:rPr lang="en-US" sz="1200" b="1" i="1" baseline="-25000"/>
              <a:t>ox</a:t>
            </a:r>
            <a:r>
              <a:rPr lang="en-US" sz="1200" b="1" i="1"/>
              <a:t>=50 nm</a:t>
            </a:r>
          </a:p>
          <a:p>
            <a:pPr eaLnBrk="1" hangingPunct="1"/>
            <a:r>
              <a:rPr lang="en-US" sz="1200" b="1" i="1"/>
              <a:t>W=100 um</a:t>
            </a:r>
          </a:p>
          <a:p>
            <a:pPr eaLnBrk="1" hangingPunct="1"/>
            <a:r>
              <a:rPr lang="en-US" sz="1200" b="1" i="1"/>
              <a:t>L=0.18 um </a:t>
            </a:r>
          </a:p>
          <a:p>
            <a:pPr eaLnBrk="1" hangingPunct="1"/>
            <a:r>
              <a:rPr lang="en-US" sz="1200" b="1" i="1"/>
              <a:t>R</a:t>
            </a:r>
            <a:r>
              <a:rPr lang="en-US" sz="1200" b="1" i="1" baseline="-25000"/>
              <a:t>g</a:t>
            </a:r>
            <a:r>
              <a:rPr lang="en-US" sz="1200" b="1" i="1"/>
              <a:t>=5 </a:t>
            </a:r>
            <a:r>
              <a:rPr lang="en-US" sz="1200" b="1" i="1">
                <a:latin typeface="Symbol" pitchFamily="18" charset="2"/>
              </a:rPr>
              <a:t>W</a:t>
            </a:r>
          </a:p>
        </p:txBody>
      </p:sp>
      <p:sp>
        <p:nvSpPr>
          <p:cNvPr id="12" name="Striped Right Arrow 11"/>
          <p:cNvSpPr/>
          <p:nvPr/>
        </p:nvSpPr>
        <p:spPr>
          <a:xfrm>
            <a:off x="4572000" y="4265613"/>
            <a:ext cx="495300" cy="141287"/>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TextBox 12"/>
          <p:cNvSpPr txBox="1">
            <a:spLocks noRot="1" noChangeAspect="1" noMove="1" noResize="1" noEditPoints="1" noAdjustHandles="1" noChangeArrowheads="1" noChangeShapeType="1" noTextEdit="1"/>
          </p:cNvSpPr>
          <p:nvPr/>
        </p:nvSpPr>
        <p:spPr>
          <a:xfrm>
            <a:off x="5029200" y="4154308"/>
            <a:ext cx="2590800" cy="328167"/>
          </a:xfrm>
          <a:prstGeom prst="rect">
            <a:avLst/>
          </a:prstGeom>
          <a:blipFill rotWithShape="1">
            <a:blip r:embed="rId6"/>
            <a:stretch>
              <a:fillRect b="-1852"/>
            </a:stretch>
          </a:blipFill>
        </p:spPr>
        <p:txBody>
          <a:bodyPr/>
          <a:lstStyle/>
          <a:p>
            <a:pPr>
              <a:defRPr/>
            </a:pPr>
            <a:r>
              <a:rPr lang="en-US">
                <a:noFill/>
              </a:rPr>
              <a:t> </a:t>
            </a:r>
          </a:p>
        </p:txBody>
      </p:sp>
      <p:sp>
        <p:nvSpPr>
          <p:cNvPr id="15" name="Striped Right Arrow 14"/>
          <p:cNvSpPr/>
          <p:nvPr/>
        </p:nvSpPr>
        <p:spPr>
          <a:xfrm>
            <a:off x="4572000" y="4699000"/>
            <a:ext cx="495300" cy="1412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TextBox 15"/>
          <p:cNvSpPr txBox="1">
            <a:spLocks noRot="1" noChangeAspect="1" noMove="1" noResize="1" noEditPoints="1" noAdjustHandles="1" noChangeArrowheads="1" noChangeShapeType="1" noTextEdit="1"/>
          </p:cNvSpPr>
          <p:nvPr/>
        </p:nvSpPr>
        <p:spPr>
          <a:xfrm>
            <a:off x="5029200" y="4459108"/>
            <a:ext cx="3200400" cy="570092"/>
          </a:xfrm>
          <a:prstGeom prst="rect">
            <a:avLst/>
          </a:prstGeom>
          <a:blipFill rotWithShape="1">
            <a:blip r:embed="rId7"/>
            <a:stretch>
              <a:fillRect/>
            </a:stretch>
          </a:blipFill>
        </p:spPr>
        <p:txBody>
          <a:bodyPr/>
          <a:lstStyle/>
          <a:p>
            <a:pPr>
              <a:defRPr/>
            </a:pPr>
            <a:r>
              <a:rPr lang="en-US">
                <a:noFill/>
              </a:rPr>
              <a:t> </a:t>
            </a:r>
          </a:p>
        </p:txBody>
      </p:sp>
      <p:sp>
        <p:nvSpPr>
          <p:cNvPr id="35852" name="TextBox 16"/>
          <p:cNvSpPr txBox="1">
            <a:spLocks noChangeArrowheads="1"/>
          </p:cNvSpPr>
          <p:nvPr/>
        </p:nvSpPr>
        <p:spPr bwMode="auto">
          <a:xfrm>
            <a:off x="3754438" y="5073650"/>
            <a:ext cx="43227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Virtually all of V</a:t>
            </a:r>
            <a:r>
              <a:rPr lang="en-US" b="1" baseline="-25000" dirty="0">
                <a:latin typeface="Franklin Gothic Medium Cond" pitchFamily="34" charset="0"/>
              </a:rPr>
              <a:t>s</a:t>
            </a:r>
            <a:r>
              <a:rPr lang="en-US" b="1" dirty="0">
                <a:latin typeface="Franklin Gothic Medium Cond" pitchFamily="34" charset="0"/>
              </a:rPr>
              <a:t> appears across C</a:t>
            </a:r>
            <a:r>
              <a:rPr lang="en-US" b="1" baseline="-25000" dirty="0">
                <a:latin typeface="Franklin Gothic Medium Cond" pitchFamily="34" charset="0"/>
              </a:rPr>
              <a:t>gs</a:t>
            </a:r>
            <a:r>
              <a:rPr lang="en-US" b="1" dirty="0">
                <a:latin typeface="Franklin Gothic Medium Cond" pitchFamily="34" charset="0"/>
              </a:rPr>
              <a:t>. Not bad !!</a:t>
            </a:r>
          </a:p>
        </p:txBody>
      </p:sp>
      <p:sp>
        <p:nvSpPr>
          <p:cNvPr id="35853" name="TextBox 17"/>
          <p:cNvSpPr txBox="1">
            <a:spLocks noChangeArrowheads="1"/>
          </p:cNvSpPr>
          <p:nvPr/>
        </p:nvSpPr>
        <p:spPr bwMode="auto">
          <a:xfrm>
            <a:off x="2209800" y="5562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Can we do better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17</a:t>
            </a:fld>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Improved Power Transfer Technique</a:t>
            </a:r>
            <a:endParaRPr lang="en-US" dirty="0"/>
          </a:p>
        </p:txBody>
      </p:sp>
      <p:sp>
        <p:nvSpPr>
          <p:cNvPr id="36867" name="TextBox 5"/>
          <p:cNvSpPr txBox="1">
            <a:spLocks noChangeArrowheads="1"/>
          </p:cNvSpPr>
          <p:nvPr/>
        </p:nvSpPr>
        <p:spPr bwMode="auto">
          <a:xfrm>
            <a:off x="1371600" y="1684338"/>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Voltage across  C</a:t>
            </a:r>
            <a:r>
              <a:rPr lang="en-US" b="1" baseline="-25000" dirty="0">
                <a:latin typeface="Franklin Gothic Medium Cond" pitchFamily="34" charset="0"/>
              </a:rPr>
              <a:t>gs</a:t>
            </a:r>
            <a:r>
              <a:rPr lang="en-US" b="1" dirty="0">
                <a:latin typeface="Franklin Gothic Medium Cond" pitchFamily="34" charset="0"/>
              </a:rPr>
              <a:t> will be maximized by maximizing current through C</a:t>
            </a:r>
            <a:r>
              <a:rPr lang="en-US" b="1" baseline="-25000" dirty="0">
                <a:latin typeface="Franklin Gothic Medium Cond" pitchFamily="34" charset="0"/>
              </a:rPr>
              <a:t>gs</a:t>
            </a:r>
            <a:r>
              <a:rPr lang="en-US" b="1" dirty="0">
                <a:latin typeface="Franklin Gothic Medium Cond" pitchFamily="34" charset="0"/>
              </a:rPr>
              <a:t> </a:t>
            </a:r>
            <a:r>
              <a:rPr lang="en-US" b="1" dirty="0" smtClean="0">
                <a:latin typeface="Franklin Gothic Medium Cond" pitchFamily="34" charset="0"/>
              </a:rPr>
              <a:t>(i</a:t>
            </a:r>
            <a:r>
              <a:rPr lang="en-US" sz="1200" b="1" baseline="-25000" dirty="0" smtClean="0">
                <a:latin typeface="Franklin Gothic Medium Cond" pitchFamily="34" charset="0"/>
              </a:rPr>
              <a:t>in</a:t>
            </a:r>
            <a:r>
              <a:rPr lang="en-US" b="1" dirty="0" smtClean="0">
                <a:latin typeface="Franklin Gothic Medium Cond" pitchFamily="34" charset="0"/>
              </a:rPr>
              <a:t>).</a:t>
            </a:r>
          </a:p>
          <a:p>
            <a:pPr eaLnBrk="1" hangingPunct="1"/>
            <a:r>
              <a:rPr lang="en-US" b="1" dirty="0" smtClean="0">
                <a:latin typeface="Franklin Gothic Medium Cond" pitchFamily="34" charset="0"/>
              </a:rPr>
              <a:t>Maximum </a:t>
            </a:r>
            <a:r>
              <a:rPr lang="en-US" b="1" dirty="0">
                <a:latin typeface="Franklin Gothic Medium Cond" pitchFamily="34" charset="0"/>
              </a:rPr>
              <a:t>current through </a:t>
            </a:r>
            <a:r>
              <a:rPr lang="en-US" b="1" dirty="0" smtClean="0">
                <a:latin typeface="Franklin Gothic Medium Cond" pitchFamily="34" charset="0"/>
              </a:rPr>
              <a:t>C</a:t>
            </a:r>
            <a:r>
              <a:rPr lang="en-US" b="1" baseline="-25000" dirty="0" smtClean="0">
                <a:latin typeface="Franklin Gothic Medium Cond" pitchFamily="34" charset="0"/>
              </a:rPr>
              <a:t>gs</a:t>
            </a:r>
            <a:r>
              <a:rPr lang="en-US" b="1" dirty="0" smtClean="0">
                <a:latin typeface="Franklin Gothic Medium Cond" pitchFamily="34" charset="0"/>
              </a:rPr>
              <a:t> </a:t>
            </a:r>
            <a:r>
              <a:rPr lang="en-US" b="1" dirty="0">
                <a:latin typeface="Franklin Gothic Medium Cond" pitchFamily="34" charset="0"/>
              </a:rPr>
              <a:t>leads to maximum power delivered to input port. </a:t>
            </a:r>
          </a:p>
          <a:p>
            <a:pPr eaLnBrk="1" hangingPunct="1"/>
            <a:r>
              <a:rPr lang="en-US" b="1" dirty="0">
                <a:solidFill>
                  <a:srgbClr val="0000FF"/>
                </a:solidFill>
                <a:latin typeface="Franklin Gothic Medium Cond" pitchFamily="34" charset="0"/>
              </a:rPr>
              <a:t>Conclusion:  We might be able to build more voltage across C</a:t>
            </a:r>
            <a:r>
              <a:rPr lang="en-US" b="1" baseline="-25000" dirty="0">
                <a:solidFill>
                  <a:srgbClr val="0000FF"/>
                </a:solidFill>
                <a:latin typeface="Franklin Gothic Medium Cond" pitchFamily="34" charset="0"/>
              </a:rPr>
              <a:t>gs</a:t>
            </a:r>
            <a:r>
              <a:rPr lang="en-US" b="1" dirty="0">
                <a:solidFill>
                  <a:srgbClr val="0000FF"/>
                </a:solidFill>
                <a:latin typeface="Franklin Gothic Medium Cond" pitchFamily="34" charset="0"/>
              </a:rPr>
              <a:t> by maximizing the power delivered to the input port.</a:t>
            </a:r>
          </a:p>
        </p:txBody>
      </p:sp>
      <p:graphicFrame>
        <p:nvGraphicFramePr>
          <p:cNvPr id="36868" name="Object 7"/>
          <p:cNvGraphicFramePr>
            <a:graphicFrameLocks noChangeAspect="1"/>
          </p:cNvGraphicFramePr>
          <p:nvPr/>
        </p:nvGraphicFramePr>
        <p:xfrm>
          <a:off x="3200400" y="2743200"/>
          <a:ext cx="3352800" cy="2459038"/>
        </p:xfrm>
        <a:graphic>
          <a:graphicData uri="http://schemas.openxmlformats.org/presentationml/2006/ole">
            <mc:AlternateContent xmlns:mc="http://schemas.openxmlformats.org/markup-compatibility/2006">
              <mc:Choice xmlns:v="urn:schemas-microsoft-com:vml" Requires="v">
                <p:oleObj spid="_x0000_s36898" name="Visio" r:id="rId3" imgW="1363631" imgH="999540" progId="Visio.Drawing.11">
                  <p:embed/>
                </p:oleObj>
              </mc:Choice>
              <mc:Fallback>
                <p:oleObj name="Visio" r:id="rId3" imgW="1363631" imgH="99954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743200"/>
                        <a:ext cx="3352800" cy="245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69"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Think like this !</a:t>
            </a:r>
          </a:p>
        </p:txBody>
      </p:sp>
      <p:sp>
        <p:nvSpPr>
          <p:cNvPr id="36870" name="TextBox 9"/>
          <p:cNvSpPr txBox="1">
            <a:spLocks noChangeArrowheads="1"/>
          </p:cNvSpPr>
          <p:nvPr/>
        </p:nvSpPr>
        <p:spPr bwMode="auto">
          <a:xfrm>
            <a:off x="1371600" y="2819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How can we do this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18</a:t>
            </a:fld>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Improved Power Transfer Technique</a:t>
            </a:r>
            <a:endParaRPr lang="en-US" dirty="0"/>
          </a:p>
        </p:txBody>
      </p:sp>
      <p:graphicFrame>
        <p:nvGraphicFramePr>
          <p:cNvPr id="37891" name="Object 1"/>
          <p:cNvGraphicFramePr>
            <a:graphicFrameLocks noChangeAspect="1"/>
          </p:cNvGraphicFramePr>
          <p:nvPr/>
        </p:nvGraphicFramePr>
        <p:xfrm>
          <a:off x="1905000" y="2819400"/>
          <a:ext cx="5214938" cy="2209800"/>
        </p:xfrm>
        <a:graphic>
          <a:graphicData uri="http://schemas.openxmlformats.org/presentationml/2006/ole">
            <mc:AlternateContent xmlns:mc="http://schemas.openxmlformats.org/markup-compatibility/2006">
              <mc:Choice xmlns:v="urn:schemas-microsoft-com:vml" Requires="v">
                <p:oleObj spid="_x0000_s37924" name="Visio" r:id="rId3" imgW="2663781" imgH="1128600" progId="Visio.Drawing.11">
                  <p:embed/>
                </p:oleObj>
              </mc:Choice>
              <mc:Fallback>
                <p:oleObj name="Visio" r:id="rId3" imgW="2663781" imgH="112860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819400"/>
                        <a:ext cx="521493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7892" name="TextBox 6"/>
          <p:cNvSpPr txBox="1">
            <a:spLocks noChangeArrowheads="1"/>
          </p:cNvSpPr>
          <p:nvPr/>
        </p:nvSpPr>
        <p:spPr bwMode="auto">
          <a:xfrm>
            <a:off x="1371600" y="5029200"/>
            <a:ext cx="6934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FF0000"/>
                </a:solidFill>
                <a:latin typeface="Franklin Gothic Medium Cond" pitchFamily="34" charset="0"/>
              </a:rPr>
              <a:t>Eventually, we will find that by inserting some lossless network, we can maximize power delivered to the input port, and thereby, V</a:t>
            </a:r>
            <a:r>
              <a:rPr lang="en-US" sz="2000" b="1" baseline="-25000" dirty="0">
                <a:solidFill>
                  <a:srgbClr val="FF0000"/>
                </a:solidFill>
                <a:latin typeface="Franklin Gothic Medium Cond" pitchFamily="34" charset="0"/>
              </a:rPr>
              <a:t>gs</a:t>
            </a:r>
            <a:r>
              <a:rPr lang="en-US" sz="2000" b="1" dirty="0">
                <a:solidFill>
                  <a:srgbClr val="FF0000"/>
                </a:solidFill>
                <a:latin typeface="Franklin Gothic Medium Cond" pitchFamily="34" charset="0"/>
              </a:rPr>
              <a:t> can be even larger than V</a:t>
            </a:r>
            <a:r>
              <a:rPr lang="en-US" sz="2000" b="1" baseline="-25000" dirty="0">
                <a:solidFill>
                  <a:srgbClr val="FF0000"/>
                </a:solidFill>
                <a:latin typeface="Franklin Gothic Medium Cond" pitchFamily="34" charset="0"/>
              </a:rPr>
              <a:t>s</a:t>
            </a:r>
            <a:r>
              <a:rPr lang="en-US" sz="2000" b="1" dirty="0">
                <a:solidFill>
                  <a:srgbClr val="FF0000"/>
                </a:solidFill>
                <a:latin typeface="Franklin Gothic Medium Cond" pitchFamily="34" charset="0"/>
              </a:rPr>
              <a:t>. </a:t>
            </a:r>
          </a:p>
          <a:p>
            <a:pPr eaLnBrk="1" hangingPunct="1"/>
            <a:r>
              <a:rPr lang="en-US" sz="2000" b="1" dirty="0">
                <a:solidFill>
                  <a:srgbClr val="FF0000"/>
                </a:solidFill>
                <a:latin typeface="Franklin Gothic Medium Cond" pitchFamily="34" charset="0"/>
              </a:rPr>
              <a:t> </a:t>
            </a:r>
          </a:p>
        </p:txBody>
      </p:sp>
      <p:sp>
        <p:nvSpPr>
          <p:cNvPr id="37893" name="TextBox 9"/>
          <p:cNvSpPr txBox="1">
            <a:spLocks noChangeArrowheads="1"/>
          </p:cNvSpPr>
          <p:nvPr/>
        </p:nvSpPr>
        <p:spPr bwMode="auto">
          <a:xfrm>
            <a:off x="1371600" y="5943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examine this !</a:t>
            </a:r>
          </a:p>
        </p:txBody>
      </p:sp>
      <p:sp>
        <p:nvSpPr>
          <p:cNvPr id="37894" name="TextBox 5"/>
          <p:cNvSpPr txBox="1">
            <a:spLocks noChangeArrowheads="1"/>
          </p:cNvSpPr>
          <p:nvPr/>
        </p:nvSpPr>
        <p:spPr bwMode="auto">
          <a:xfrm>
            <a:off x="1371600" y="1684338"/>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Voltage across will be maximized by maximizing current through C</a:t>
            </a:r>
            <a:r>
              <a:rPr lang="en-US" b="1" baseline="-25000" dirty="0">
                <a:latin typeface="Franklin Gothic Medium Cond" pitchFamily="34" charset="0"/>
              </a:rPr>
              <a:t>gs</a:t>
            </a:r>
            <a:r>
              <a:rPr lang="en-US" b="1" dirty="0">
                <a:latin typeface="Franklin Gothic Medium Cond" pitchFamily="34" charset="0"/>
              </a:rPr>
              <a:t> (i</a:t>
            </a:r>
            <a:r>
              <a:rPr lang="en-US" sz="1200" b="1" baseline="-25000" dirty="0">
                <a:latin typeface="Franklin Gothic Medium Cond" pitchFamily="34" charset="0"/>
              </a:rPr>
              <a:t>in</a:t>
            </a:r>
            <a:r>
              <a:rPr lang="en-US" b="1" dirty="0">
                <a:latin typeface="Franklin Gothic Medium Cond" pitchFamily="34" charset="0"/>
              </a:rPr>
              <a:t>).</a:t>
            </a:r>
          </a:p>
          <a:p>
            <a:pPr eaLnBrk="1" hangingPunct="1"/>
            <a:r>
              <a:rPr lang="en-US" b="1" dirty="0">
                <a:latin typeface="Franklin Gothic Medium Cond" pitchFamily="34" charset="0"/>
              </a:rPr>
              <a:t>Maximum current through C</a:t>
            </a:r>
            <a:r>
              <a:rPr lang="en-US" b="1" baseline="-25000" dirty="0">
                <a:latin typeface="Franklin Gothic Medium Cond" pitchFamily="34" charset="0"/>
              </a:rPr>
              <a:t>gs</a:t>
            </a:r>
            <a:r>
              <a:rPr lang="en-US" b="1" dirty="0">
                <a:latin typeface="Franklin Gothic Medium Cond" pitchFamily="34" charset="0"/>
              </a:rPr>
              <a:t> leads to maximum power delivered to input port. </a:t>
            </a:r>
          </a:p>
          <a:p>
            <a:pPr eaLnBrk="1" hangingPunct="1"/>
            <a:r>
              <a:rPr lang="en-US" b="1" dirty="0">
                <a:solidFill>
                  <a:srgbClr val="0000FF"/>
                </a:solidFill>
                <a:latin typeface="Franklin Gothic Medium Cond" pitchFamily="34" charset="0"/>
              </a:rPr>
              <a:t>Conclusion:  We might be able to build more voltage across C</a:t>
            </a:r>
            <a:r>
              <a:rPr lang="en-US" b="1" baseline="-25000" dirty="0">
                <a:solidFill>
                  <a:srgbClr val="0000FF"/>
                </a:solidFill>
                <a:latin typeface="Franklin Gothic Medium Cond" pitchFamily="34" charset="0"/>
              </a:rPr>
              <a:t>gs</a:t>
            </a:r>
            <a:r>
              <a:rPr lang="en-US" b="1" dirty="0">
                <a:solidFill>
                  <a:srgbClr val="0000FF"/>
                </a:solidFill>
                <a:latin typeface="Franklin Gothic Medium Cond" pitchFamily="34" charset="0"/>
              </a:rPr>
              <a:t> by maximizing the power delivered to the input port.</a:t>
            </a:r>
          </a:p>
        </p:txBody>
      </p:sp>
      <p:sp>
        <p:nvSpPr>
          <p:cNvPr id="37895"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Think like this !</a:t>
            </a:r>
          </a:p>
        </p:txBody>
      </p:sp>
      <p:sp>
        <p:nvSpPr>
          <p:cNvPr id="37896" name="TextBox 9"/>
          <p:cNvSpPr txBox="1">
            <a:spLocks noChangeArrowheads="1"/>
          </p:cNvSpPr>
          <p:nvPr/>
        </p:nvSpPr>
        <p:spPr bwMode="auto">
          <a:xfrm>
            <a:off x="1371600" y="2819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How can we do this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19</a:t>
            </a:fld>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3303588" y="1325563"/>
            <a:ext cx="3763962" cy="4473575"/>
          </a:xfrm>
          <a:custGeom>
            <a:avLst/>
            <a:gdLst>
              <a:gd name="connsiteX0" fmla="*/ 3064476 w 3764692"/>
              <a:gd name="connsiteY0" fmla="*/ 469557 h 4473146"/>
              <a:gd name="connsiteX1" fmla="*/ 3056238 w 3764692"/>
              <a:gd name="connsiteY1" fmla="*/ 420130 h 4473146"/>
              <a:gd name="connsiteX2" fmla="*/ 3031524 w 3764692"/>
              <a:gd name="connsiteY2" fmla="*/ 387178 h 4473146"/>
              <a:gd name="connsiteX3" fmla="*/ 3023286 w 3764692"/>
              <a:gd name="connsiteY3" fmla="*/ 362465 h 4473146"/>
              <a:gd name="connsiteX4" fmla="*/ 2891481 w 3764692"/>
              <a:gd name="connsiteY4" fmla="*/ 247135 h 4473146"/>
              <a:gd name="connsiteX5" fmla="*/ 2850292 w 3764692"/>
              <a:gd name="connsiteY5" fmla="*/ 222422 h 4473146"/>
              <a:gd name="connsiteX6" fmla="*/ 2817341 w 3764692"/>
              <a:gd name="connsiteY6" fmla="*/ 197708 h 4473146"/>
              <a:gd name="connsiteX7" fmla="*/ 2767913 w 3764692"/>
              <a:gd name="connsiteY7" fmla="*/ 181232 h 4473146"/>
              <a:gd name="connsiteX8" fmla="*/ 2726724 w 3764692"/>
              <a:gd name="connsiteY8" fmla="*/ 156519 h 4473146"/>
              <a:gd name="connsiteX9" fmla="*/ 2677297 w 3764692"/>
              <a:gd name="connsiteY9" fmla="*/ 140043 h 4473146"/>
              <a:gd name="connsiteX10" fmla="*/ 2652584 w 3764692"/>
              <a:gd name="connsiteY10" fmla="*/ 131805 h 4473146"/>
              <a:gd name="connsiteX11" fmla="*/ 2603157 w 3764692"/>
              <a:gd name="connsiteY11" fmla="*/ 115330 h 4473146"/>
              <a:gd name="connsiteX12" fmla="*/ 2553730 w 3764692"/>
              <a:gd name="connsiteY12" fmla="*/ 107092 h 4473146"/>
              <a:gd name="connsiteX13" fmla="*/ 2504303 w 3764692"/>
              <a:gd name="connsiteY13" fmla="*/ 90616 h 4473146"/>
              <a:gd name="connsiteX14" fmla="*/ 2405449 w 3764692"/>
              <a:gd name="connsiteY14" fmla="*/ 65903 h 4473146"/>
              <a:gd name="connsiteX15" fmla="*/ 2364259 w 3764692"/>
              <a:gd name="connsiteY15" fmla="*/ 57665 h 4473146"/>
              <a:gd name="connsiteX16" fmla="*/ 2331308 w 3764692"/>
              <a:gd name="connsiteY16" fmla="*/ 49427 h 4473146"/>
              <a:gd name="connsiteX17" fmla="*/ 2257168 w 3764692"/>
              <a:gd name="connsiteY17" fmla="*/ 41189 h 4473146"/>
              <a:gd name="connsiteX18" fmla="*/ 2150076 w 3764692"/>
              <a:gd name="connsiteY18" fmla="*/ 24713 h 4473146"/>
              <a:gd name="connsiteX19" fmla="*/ 2117124 w 3764692"/>
              <a:gd name="connsiteY19" fmla="*/ 16476 h 4473146"/>
              <a:gd name="connsiteX20" fmla="*/ 1861751 w 3764692"/>
              <a:gd name="connsiteY20" fmla="*/ 0 h 4473146"/>
              <a:gd name="connsiteX21" fmla="*/ 1416908 w 3764692"/>
              <a:gd name="connsiteY21" fmla="*/ 8238 h 4473146"/>
              <a:gd name="connsiteX22" fmla="*/ 1309816 w 3764692"/>
              <a:gd name="connsiteY22" fmla="*/ 32951 h 4473146"/>
              <a:gd name="connsiteX23" fmla="*/ 1276865 w 3764692"/>
              <a:gd name="connsiteY23" fmla="*/ 49427 h 4473146"/>
              <a:gd name="connsiteX24" fmla="*/ 1252151 w 3764692"/>
              <a:gd name="connsiteY24" fmla="*/ 57665 h 4473146"/>
              <a:gd name="connsiteX25" fmla="*/ 1210962 w 3764692"/>
              <a:gd name="connsiteY25" fmla="*/ 74140 h 4473146"/>
              <a:gd name="connsiteX26" fmla="*/ 1178011 w 3764692"/>
              <a:gd name="connsiteY26" fmla="*/ 90616 h 4473146"/>
              <a:gd name="connsiteX27" fmla="*/ 1136822 w 3764692"/>
              <a:gd name="connsiteY27" fmla="*/ 107092 h 4473146"/>
              <a:gd name="connsiteX28" fmla="*/ 1095632 w 3764692"/>
              <a:gd name="connsiteY28" fmla="*/ 131805 h 4473146"/>
              <a:gd name="connsiteX29" fmla="*/ 1070919 w 3764692"/>
              <a:gd name="connsiteY29" fmla="*/ 148281 h 4473146"/>
              <a:gd name="connsiteX30" fmla="*/ 1029730 w 3764692"/>
              <a:gd name="connsiteY30" fmla="*/ 164757 h 4473146"/>
              <a:gd name="connsiteX31" fmla="*/ 955589 w 3764692"/>
              <a:gd name="connsiteY31" fmla="*/ 205946 h 4473146"/>
              <a:gd name="connsiteX32" fmla="*/ 914400 w 3764692"/>
              <a:gd name="connsiteY32" fmla="*/ 222422 h 4473146"/>
              <a:gd name="connsiteX33" fmla="*/ 864973 w 3764692"/>
              <a:gd name="connsiteY33" fmla="*/ 255373 h 4473146"/>
              <a:gd name="connsiteX34" fmla="*/ 799070 w 3764692"/>
              <a:gd name="connsiteY34" fmla="*/ 288324 h 4473146"/>
              <a:gd name="connsiteX35" fmla="*/ 766119 w 3764692"/>
              <a:gd name="connsiteY35" fmla="*/ 304800 h 4473146"/>
              <a:gd name="connsiteX36" fmla="*/ 716692 w 3764692"/>
              <a:gd name="connsiteY36" fmla="*/ 354227 h 4473146"/>
              <a:gd name="connsiteX37" fmla="*/ 675503 w 3764692"/>
              <a:gd name="connsiteY37" fmla="*/ 395416 h 4473146"/>
              <a:gd name="connsiteX38" fmla="*/ 634313 w 3764692"/>
              <a:gd name="connsiteY38" fmla="*/ 436605 h 4473146"/>
              <a:gd name="connsiteX39" fmla="*/ 593124 w 3764692"/>
              <a:gd name="connsiteY39" fmla="*/ 486032 h 4473146"/>
              <a:gd name="connsiteX40" fmla="*/ 568411 w 3764692"/>
              <a:gd name="connsiteY40" fmla="*/ 502508 h 4473146"/>
              <a:gd name="connsiteX41" fmla="*/ 527222 w 3764692"/>
              <a:gd name="connsiteY41" fmla="*/ 535459 h 4473146"/>
              <a:gd name="connsiteX42" fmla="*/ 502508 w 3764692"/>
              <a:gd name="connsiteY42" fmla="*/ 551935 h 4473146"/>
              <a:gd name="connsiteX43" fmla="*/ 453081 w 3764692"/>
              <a:gd name="connsiteY43" fmla="*/ 593124 h 4473146"/>
              <a:gd name="connsiteX44" fmla="*/ 428368 w 3764692"/>
              <a:gd name="connsiteY44" fmla="*/ 626076 h 4473146"/>
              <a:gd name="connsiteX45" fmla="*/ 403654 w 3764692"/>
              <a:gd name="connsiteY45" fmla="*/ 650789 h 4473146"/>
              <a:gd name="connsiteX46" fmla="*/ 362465 w 3764692"/>
              <a:gd name="connsiteY46" fmla="*/ 691978 h 4473146"/>
              <a:gd name="connsiteX47" fmla="*/ 345989 w 3764692"/>
              <a:gd name="connsiteY47" fmla="*/ 716692 h 4473146"/>
              <a:gd name="connsiteX48" fmla="*/ 313038 w 3764692"/>
              <a:gd name="connsiteY48" fmla="*/ 774357 h 4473146"/>
              <a:gd name="connsiteX49" fmla="*/ 288324 w 3764692"/>
              <a:gd name="connsiteY49" fmla="*/ 790832 h 4473146"/>
              <a:gd name="connsiteX50" fmla="*/ 271849 w 3764692"/>
              <a:gd name="connsiteY50" fmla="*/ 815546 h 4473146"/>
              <a:gd name="connsiteX51" fmla="*/ 247135 w 3764692"/>
              <a:gd name="connsiteY51" fmla="*/ 832022 h 4473146"/>
              <a:gd name="connsiteX52" fmla="*/ 222422 w 3764692"/>
              <a:gd name="connsiteY52" fmla="*/ 856735 h 4473146"/>
              <a:gd name="connsiteX53" fmla="*/ 197708 w 3764692"/>
              <a:gd name="connsiteY53" fmla="*/ 873211 h 4473146"/>
              <a:gd name="connsiteX54" fmla="*/ 156519 w 3764692"/>
              <a:gd name="connsiteY54" fmla="*/ 922638 h 4473146"/>
              <a:gd name="connsiteX55" fmla="*/ 131805 w 3764692"/>
              <a:gd name="connsiteY55" fmla="*/ 939113 h 4473146"/>
              <a:gd name="connsiteX56" fmla="*/ 65903 w 3764692"/>
              <a:gd name="connsiteY56" fmla="*/ 1013254 h 4473146"/>
              <a:gd name="connsiteX57" fmla="*/ 41189 w 3764692"/>
              <a:gd name="connsiteY57" fmla="*/ 1037967 h 4473146"/>
              <a:gd name="connsiteX58" fmla="*/ 0 w 3764692"/>
              <a:gd name="connsiteY58" fmla="*/ 1112108 h 4473146"/>
              <a:gd name="connsiteX59" fmla="*/ 8238 w 3764692"/>
              <a:gd name="connsiteY59" fmla="*/ 1169773 h 4473146"/>
              <a:gd name="connsiteX60" fmla="*/ 24713 w 3764692"/>
              <a:gd name="connsiteY60" fmla="*/ 1252151 h 4473146"/>
              <a:gd name="connsiteX61" fmla="*/ 41189 w 3764692"/>
              <a:gd name="connsiteY61" fmla="*/ 1301578 h 4473146"/>
              <a:gd name="connsiteX62" fmla="*/ 57665 w 3764692"/>
              <a:gd name="connsiteY62" fmla="*/ 1326292 h 4473146"/>
              <a:gd name="connsiteX63" fmla="*/ 82378 w 3764692"/>
              <a:gd name="connsiteY63" fmla="*/ 1408670 h 4473146"/>
              <a:gd name="connsiteX64" fmla="*/ 107092 w 3764692"/>
              <a:gd name="connsiteY64" fmla="*/ 1449859 h 4473146"/>
              <a:gd name="connsiteX65" fmla="*/ 115330 w 3764692"/>
              <a:gd name="connsiteY65" fmla="*/ 1474573 h 4473146"/>
              <a:gd name="connsiteX66" fmla="*/ 131805 w 3764692"/>
              <a:gd name="connsiteY66" fmla="*/ 1499286 h 4473146"/>
              <a:gd name="connsiteX67" fmla="*/ 156519 w 3764692"/>
              <a:gd name="connsiteY67" fmla="*/ 1548713 h 4473146"/>
              <a:gd name="connsiteX68" fmla="*/ 164757 w 3764692"/>
              <a:gd name="connsiteY68" fmla="*/ 1573427 h 4473146"/>
              <a:gd name="connsiteX69" fmla="*/ 197708 w 3764692"/>
              <a:gd name="connsiteY69" fmla="*/ 1622854 h 4473146"/>
              <a:gd name="connsiteX70" fmla="*/ 222422 w 3764692"/>
              <a:gd name="connsiteY70" fmla="*/ 1672281 h 4473146"/>
              <a:gd name="connsiteX71" fmla="*/ 247135 w 3764692"/>
              <a:gd name="connsiteY71" fmla="*/ 1688757 h 4473146"/>
              <a:gd name="connsiteX72" fmla="*/ 296562 w 3764692"/>
              <a:gd name="connsiteY72" fmla="*/ 1738184 h 4473146"/>
              <a:gd name="connsiteX73" fmla="*/ 345989 w 3764692"/>
              <a:gd name="connsiteY73" fmla="*/ 1787611 h 4473146"/>
              <a:gd name="connsiteX74" fmla="*/ 378941 w 3764692"/>
              <a:gd name="connsiteY74" fmla="*/ 1812324 h 4473146"/>
              <a:gd name="connsiteX75" fmla="*/ 403654 w 3764692"/>
              <a:gd name="connsiteY75" fmla="*/ 1837038 h 4473146"/>
              <a:gd name="connsiteX76" fmla="*/ 428368 w 3764692"/>
              <a:gd name="connsiteY76" fmla="*/ 1853513 h 4473146"/>
              <a:gd name="connsiteX77" fmla="*/ 486032 w 3764692"/>
              <a:gd name="connsiteY77" fmla="*/ 1886465 h 4473146"/>
              <a:gd name="connsiteX78" fmla="*/ 535459 w 3764692"/>
              <a:gd name="connsiteY78" fmla="*/ 1927654 h 4473146"/>
              <a:gd name="connsiteX79" fmla="*/ 560173 w 3764692"/>
              <a:gd name="connsiteY79" fmla="*/ 1935892 h 4473146"/>
              <a:gd name="connsiteX80" fmla="*/ 601362 w 3764692"/>
              <a:gd name="connsiteY80" fmla="*/ 1977081 h 4473146"/>
              <a:gd name="connsiteX81" fmla="*/ 650789 w 3764692"/>
              <a:gd name="connsiteY81" fmla="*/ 2026508 h 4473146"/>
              <a:gd name="connsiteX82" fmla="*/ 659027 w 3764692"/>
              <a:gd name="connsiteY82" fmla="*/ 2051222 h 4473146"/>
              <a:gd name="connsiteX83" fmla="*/ 667265 w 3764692"/>
              <a:gd name="connsiteY83" fmla="*/ 2084173 h 4473146"/>
              <a:gd name="connsiteX84" fmla="*/ 683741 w 3764692"/>
              <a:gd name="connsiteY84" fmla="*/ 2133600 h 4473146"/>
              <a:gd name="connsiteX85" fmla="*/ 675503 w 3764692"/>
              <a:gd name="connsiteY85" fmla="*/ 2380735 h 4473146"/>
              <a:gd name="connsiteX86" fmla="*/ 667265 w 3764692"/>
              <a:gd name="connsiteY86" fmla="*/ 2405449 h 4473146"/>
              <a:gd name="connsiteX87" fmla="*/ 659027 w 3764692"/>
              <a:gd name="connsiteY87" fmla="*/ 2446638 h 4473146"/>
              <a:gd name="connsiteX88" fmla="*/ 642551 w 3764692"/>
              <a:gd name="connsiteY88" fmla="*/ 2537254 h 4473146"/>
              <a:gd name="connsiteX89" fmla="*/ 634313 w 3764692"/>
              <a:gd name="connsiteY89" fmla="*/ 2619632 h 4473146"/>
              <a:gd name="connsiteX90" fmla="*/ 626076 w 3764692"/>
              <a:gd name="connsiteY90" fmla="*/ 2644346 h 4473146"/>
              <a:gd name="connsiteX91" fmla="*/ 609600 w 3764692"/>
              <a:gd name="connsiteY91" fmla="*/ 2734962 h 4473146"/>
              <a:gd name="connsiteX92" fmla="*/ 601362 w 3764692"/>
              <a:gd name="connsiteY92" fmla="*/ 2792627 h 4473146"/>
              <a:gd name="connsiteX93" fmla="*/ 584886 w 3764692"/>
              <a:gd name="connsiteY93" fmla="*/ 2883243 h 4473146"/>
              <a:gd name="connsiteX94" fmla="*/ 568411 w 3764692"/>
              <a:gd name="connsiteY94" fmla="*/ 3006811 h 4473146"/>
              <a:gd name="connsiteX95" fmla="*/ 560173 w 3764692"/>
              <a:gd name="connsiteY95" fmla="*/ 3089189 h 4473146"/>
              <a:gd name="connsiteX96" fmla="*/ 551935 w 3764692"/>
              <a:gd name="connsiteY96" fmla="*/ 3130378 h 4473146"/>
              <a:gd name="connsiteX97" fmla="*/ 535459 w 3764692"/>
              <a:gd name="connsiteY97" fmla="*/ 3270422 h 4473146"/>
              <a:gd name="connsiteX98" fmla="*/ 527222 w 3764692"/>
              <a:gd name="connsiteY98" fmla="*/ 3328086 h 4473146"/>
              <a:gd name="connsiteX99" fmla="*/ 535459 w 3764692"/>
              <a:gd name="connsiteY99" fmla="*/ 3970638 h 4473146"/>
              <a:gd name="connsiteX100" fmla="*/ 551935 w 3764692"/>
              <a:gd name="connsiteY100" fmla="*/ 4036540 h 4473146"/>
              <a:gd name="connsiteX101" fmla="*/ 584886 w 3764692"/>
              <a:gd name="connsiteY101" fmla="*/ 4085967 h 4473146"/>
              <a:gd name="connsiteX102" fmla="*/ 626076 w 3764692"/>
              <a:gd name="connsiteY102" fmla="*/ 4127157 h 4473146"/>
              <a:gd name="connsiteX103" fmla="*/ 650789 w 3764692"/>
              <a:gd name="connsiteY103" fmla="*/ 4160108 h 4473146"/>
              <a:gd name="connsiteX104" fmla="*/ 716692 w 3764692"/>
              <a:gd name="connsiteY104" fmla="*/ 4209535 h 4473146"/>
              <a:gd name="connsiteX105" fmla="*/ 782595 w 3764692"/>
              <a:gd name="connsiteY105" fmla="*/ 4242486 h 4473146"/>
              <a:gd name="connsiteX106" fmla="*/ 815546 w 3764692"/>
              <a:gd name="connsiteY106" fmla="*/ 4258962 h 4473146"/>
              <a:gd name="connsiteX107" fmla="*/ 840259 w 3764692"/>
              <a:gd name="connsiteY107" fmla="*/ 4275438 h 4473146"/>
              <a:gd name="connsiteX108" fmla="*/ 873211 w 3764692"/>
              <a:gd name="connsiteY108" fmla="*/ 4283676 h 4473146"/>
              <a:gd name="connsiteX109" fmla="*/ 906162 w 3764692"/>
              <a:gd name="connsiteY109" fmla="*/ 4300151 h 4473146"/>
              <a:gd name="connsiteX110" fmla="*/ 930876 w 3764692"/>
              <a:gd name="connsiteY110" fmla="*/ 4308389 h 4473146"/>
              <a:gd name="connsiteX111" fmla="*/ 1013254 w 3764692"/>
              <a:gd name="connsiteY111" fmla="*/ 4333103 h 4473146"/>
              <a:gd name="connsiteX112" fmla="*/ 1046205 w 3764692"/>
              <a:gd name="connsiteY112" fmla="*/ 4349578 h 4473146"/>
              <a:gd name="connsiteX113" fmla="*/ 1087395 w 3764692"/>
              <a:gd name="connsiteY113" fmla="*/ 4357816 h 4473146"/>
              <a:gd name="connsiteX114" fmla="*/ 1120346 w 3764692"/>
              <a:gd name="connsiteY114" fmla="*/ 4366054 h 4473146"/>
              <a:gd name="connsiteX115" fmla="*/ 1243913 w 3764692"/>
              <a:gd name="connsiteY115" fmla="*/ 4390767 h 4473146"/>
              <a:gd name="connsiteX116" fmla="*/ 1375719 w 3764692"/>
              <a:gd name="connsiteY116" fmla="*/ 4415481 h 4473146"/>
              <a:gd name="connsiteX117" fmla="*/ 1425146 w 3764692"/>
              <a:gd name="connsiteY117" fmla="*/ 4423719 h 4473146"/>
              <a:gd name="connsiteX118" fmla="*/ 1466335 w 3764692"/>
              <a:gd name="connsiteY118" fmla="*/ 4431957 h 4473146"/>
              <a:gd name="connsiteX119" fmla="*/ 1787611 w 3764692"/>
              <a:gd name="connsiteY119" fmla="*/ 4448432 h 4473146"/>
              <a:gd name="connsiteX120" fmla="*/ 1944130 w 3764692"/>
              <a:gd name="connsiteY120" fmla="*/ 4456670 h 4473146"/>
              <a:gd name="connsiteX121" fmla="*/ 2117124 w 3764692"/>
              <a:gd name="connsiteY121" fmla="*/ 4473146 h 4473146"/>
              <a:gd name="connsiteX122" fmla="*/ 2397211 w 3764692"/>
              <a:gd name="connsiteY122" fmla="*/ 4464908 h 4473146"/>
              <a:gd name="connsiteX123" fmla="*/ 2438400 w 3764692"/>
              <a:gd name="connsiteY123" fmla="*/ 4456670 h 4473146"/>
              <a:gd name="connsiteX124" fmla="*/ 2463113 w 3764692"/>
              <a:gd name="connsiteY124" fmla="*/ 4440194 h 4473146"/>
              <a:gd name="connsiteX125" fmla="*/ 2496065 w 3764692"/>
              <a:gd name="connsiteY125" fmla="*/ 4423719 h 4473146"/>
              <a:gd name="connsiteX126" fmla="*/ 2520778 w 3764692"/>
              <a:gd name="connsiteY126" fmla="*/ 4407243 h 4473146"/>
              <a:gd name="connsiteX127" fmla="*/ 2553730 w 3764692"/>
              <a:gd name="connsiteY127" fmla="*/ 4390767 h 4473146"/>
              <a:gd name="connsiteX128" fmla="*/ 2586681 w 3764692"/>
              <a:gd name="connsiteY128" fmla="*/ 4366054 h 4473146"/>
              <a:gd name="connsiteX129" fmla="*/ 2611395 w 3764692"/>
              <a:gd name="connsiteY129" fmla="*/ 4349578 h 4473146"/>
              <a:gd name="connsiteX130" fmla="*/ 2644346 w 3764692"/>
              <a:gd name="connsiteY130" fmla="*/ 4324865 h 4473146"/>
              <a:gd name="connsiteX131" fmla="*/ 2685535 w 3764692"/>
              <a:gd name="connsiteY131" fmla="*/ 4300151 h 4473146"/>
              <a:gd name="connsiteX132" fmla="*/ 2734962 w 3764692"/>
              <a:gd name="connsiteY132" fmla="*/ 4258962 h 4473146"/>
              <a:gd name="connsiteX133" fmla="*/ 2767913 w 3764692"/>
              <a:gd name="connsiteY133" fmla="*/ 4242486 h 4473146"/>
              <a:gd name="connsiteX134" fmla="*/ 2825578 w 3764692"/>
              <a:gd name="connsiteY134" fmla="*/ 4193059 h 4473146"/>
              <a:gd name="connsiteX135" fmla="*/ 2858530 w 3764692"/>
              <a:gd name="connsiteY135" fmla="*/ 4176584 h 4473146"/>
              <a:gd name="connsiteX136" fmla="*/ 2883243 w 3764692"/>
              <a:gd name="connsiteY136" fmla="*/ 4160108 h 4473146"/>
              <a:gd name="connsiteX137" fmla="*/ 2916195 w 3764692"/>
              <a:gd name="connsiteY137" fmla="*/ 4135394 h 4473146"/>
              <a:gd name="connsiteX138" fmla="*/ 2973859 w 3764692"/>
              <a:gd name="connsiteY138" fmla="*/ 4094205 h 4473146"/>
              <a:gd name="connsiteX139" fmla="*/ 3031524 w 3764692"/>
              <a:gd name="connsiteY139" fmla="*/ 4053016 h 4473146"/>
              <a:gd name="connsiteX140" fmla="*/ 3080951 w 3764692"/>
              <a:gd name="connsiteY140" fmla="*/ 4020065 h 4473146"/>
              <a:gd name="connsiteX141" fmla="*/ 3097427 w 3764692"/>
              <a:gd name="connsiteY141" fmla="*/ 3995351 h 4473146"/>
              <a:gd name="connsiteX142" fmla="*/ 3138616 w 3764692"/>
              <a:gd name="connsiteY142" fmla="*/ 3962400 h 4473146"/>
              <a:gd name="connsiteX143" fmla="*/ 3155092 w 3764692"/>
              <a:gd name="connsiteY143" fmla="*/ 3937686 h 4473146"/>
              <a:gd name="connsiteX144" fmla="*/ 3196281 w 3764692"/>
              <a:gd name="connsiteY144" fmla="*/ 3904735 h 4473146"/>
              <a:gd name="connsiteX145" fmla="*/ 3245708 w 3764692"/>
              <a:gd name="connsiteY145" fmla="*/ 3855308 h 4473146"/>
              <a:gd name="connsiteX146" fmla="*/ 3262184 w 3764692"/>
              <a:gd name="connsiteY146" fmla="*/ 3830594 h 4473146"/>
              <a:gd name="connsiteX147" fmla="*/ 3311611 w 3764692"/>
              <a:gd name="connsiteY147" fmla="*/ 3781167 h 4473146"/>
              <a:gd name="connsiteX148" fmla="*/ 3361038 w 3764692"/>
              <a:gd name="connsiteY148" fmla="*/ 3715265 h 4473146"/>
              <a:gd name="connsiteX149" fmla="*/ 3393989 w 3764692"/>
              <a:gd name="connsiteY149" fmla="*/ 3649362 h 4473146"/>
              <a:gd name="connsiteX150" fmla="*/ 3418703 w 3764692"/>
              <a:gd name="connsiteY150" fmla="*/ 3575222 h 4473146"/>
              <a:gd name="connsiteX151" fmla="*/ 3435178 w 3764692"/>
              <a:gd name="connsiteY151" fmla="*/ 3542270 h 4473146"/>
              <a:gd name="connsiteX152" fmla="*/ 3476368 w 3764692"/>
              <a:gd name="connsiteY152" fmla="*/ 3435178 h 4473146"/>
              <a:gd name="connsiteX153" fmla="*/ 3509319 w 3764692"/>
              <a:gd name="connsiteY153" fmla="*/ 3361038 h 4473146"/>
              <a:gd name="connsiteX154" fmla="*/ 3534032 w 3764692"/>
              <a:gd name="connsiteY154" fmla="*/ 3295135 h 4473146"/>
              <a:gd name="connsiteX155" fmla="*/ 3566984 w 3764692"/>
              <a:gd name="connsiteY155" fmla="*/ 3212757 h 4473146"/>
              <a:gd name="connsiteX156" fmla="*/ 3575222 w 3764692"/>
              <a:gd name="connsiteY156" fmla="*/ 3179805 h 4473146"/>
              <a:gd name="connsiteX157" fmla="*/ 3591697 w 3764692"/>
              <a:gd name="connsiteY157" fmla="*/ 3138616 h 4473146"/>
              <a:gd name="connsiteX158" fmla="*/ 3608173 w 3764692"/>
              <a:gd name="connsiteY158" fmla="*/ 3056238 h 4473146"/>
              <a:gd name="connsiteX159" fmla="*/ 3657600 w 3764692"/>
              <a:gd name="connsiteY159" fmla="*/ 2916194 h 4473146"/>
              <a:gd name="connsiteX160" fmla="*/ 3674076 w 3764692"/>
              <a:gd name="connsiteY160" fmla="*/ 2817340 h 4473146"/>
              <a:gd name="connsiteX161" fmla="*/ 3690551 w 3764692"/>
              <a:gd name="connsiteY161" fmla="*/ 2734962 h 4473146"/>
              <a:gd name="connsiteX162" fmla="*/ 3698789 w 3764692"/>
              <a:gd name="connsiteY162" fmla="*/ 2644346 h 4473146"/>
              <a:gd name="connsiteX163" fmla="*/ 3715265 w 3764692"/>
              <a:gd name="connsiteY163" fmla="*/ 2545492 h 4473146"/>
              <a:gd name="connsiteX164" fmla="*/ 3723503 w 3764692"/>
              <a:gd name="connsiteY164" fmla="*/ 2463113 h 4473146"/>
              <a:gd name="connsiteX165" fmla="*/ 3748216 w 3764692"/>
              <a:gd name="connsiteY165" fmla="*/ 2347784 h 4473146"/>
              <a:gd name="connsiteX166" fmla="*/ 3756454 w 3764692"/>
              <a:gd name="connsiteY166" fmla="*/ 2265405 h 4473146"/>
              <a:gd name="connsiteX167" fmla="*/ 3764692 w 3764692"/>
              <a:gd name="connsiteY167" fmla="*/ 2199503 h 4473146"/>
              <a:gd name="connsiteX168" fmla="*/ 3756454 w 3764692"/>
              <a:gd name="connsiteY168" fmla="*/ 1952367 h 4473146"/>
              <a:gd name="connsiteX169" fmla="*/ 3748216 w 3764692"/>
              <a:gd name="connsiteY169" fmla="*/ 1886465 h 4473146"/>
              <a:gd name="connsiteX170" fmla="*/ 3731741 w 3764692"/>
              <a:gd name="connsiteY170" fmla="*/ 1853513 h 4473146"/>
              <a:gd name="connsiteX171" fmla="*/ 3690551 w 3764692"/>
              <a:gd name="connsiteY171" fmla="*/ 1762897 h 4473146"/>
              <a:gd name="connsiteX172" fmla="*/ 3632886 w 3764692"/>
              <a:gd name="connsiteY172" fmla="*/ 1664043 h 4473146"/>
              <a:gd name="connsiteX173" fmla="*/ 3624649 w 3764692"/>
              <a:gd name="connsiteY173" fmla="*/ 1631092 h 4473146"/>
              <a:gd name="connsiteX174" fmla="*/ 3608173 w 3764692"/>
              <a:gd name="connsiteY174" fmla="*/ 1606378 h 4473146"/>
              <a:gd name="connsiteX175" fmla="*/ 3583459 w 3764692"/>
              <a:gd name="connsiteY175" fmla="*/ 1540476 h 4473146"/>
              <a:gd name="connsiteX176" fmla="*/ 3550508 w 3764692"/>
              <a:gd name="connsiteY176" fmla="*/ 1466335 h 4473146"/>
              <a:gd name="connsiteX177" fmla="*/ 3534032 w 3764692"/>
              <a:gd name="connsiteY177" fmla="*/ 1400432 h 4473146"/>
              <a:gd name="connsiteX178" fmla="*/ 3525795 w 3764692"/>
              <a:gd name="connsiteY178" fmla="*/ 1375719 h 4473146"/>
              <a:gd name="connsiteX179" fmla="*/ 3509319 w 3764692"/>
              <a:gd name="connsiteY179" fmla="*/ 1351005 h 4473146"/>
              <a:gd name="connsiteX180" fmla="*/ 3501081 w 3764692"/>
              <a:gd name="connsiteY180" fmla="*/ 1326292 h 4473146"/>
              <a:gd name="connsiteX181" fmla="*/ 3484605 w 3764692"/>
              <a:gd name="connsiteY181" fmla="*/ 1268627 h 4473146"/>
              <a:gd name="connsiteX182" fmla="*/ 3468130 w 3764692"/>
              <a:gd name="connsiteY182" fmla="*/ 1235676 h 4473146"/>
              <a:gd name="connsiteX183" fmla="*/ 3459892 w 3764692"/>
              <a:gd name="connsiteY183" fmla="*/ 1210962 h 4473146"/>
              <a:gd name="connsiteX184" fmla="*/ 3443416 w 3764692"/>
              <a:gd name="connsiteY184" fmla="*/ 1169773 h 4473146"/>
              <a:gd name="connsiteX185" fmla="*/ 3435178 w 3764692"/>
              <a:gd name="connsiteY185" fmla="*/ 1136822 h 4473146"/>
              <a:gd name="connsiteX186" fmla="*/ 3418703 w 3764692"/>
              <a:gd name="connsiteY186" fmla="*/ 1095632 h 4473146"/>
              <a:gd name="connsiteX187" fmla="*/ 3410465 w 3764692"/>
              <a:gd name="connsiteY187" fmla="*/ 1070919 h 4473146"/>
              <a:gd name="connsiteX188" fmla="*/ 3393989 w 3764692"/>
              <a:gd name="connsiteY188" fmla="*/ 1046205 h 4473146"/>
              <a:gd name="connsiteX189" fmla="*/ 3369276 w 3764692"/>
              <a:gd name="connsiteY189" fmla="*/ 963827 h 4473146"/>
              <a:gd name="connsiteX190" fmla="*/ 3352800 w 3764692"/>
              <a:gd name="connsiteY190" fmla="*/ 914400 h 4473146"/>
              <a:gd name="connsiteX191" fmla="*/ 3328086 w 3764692"/>
              <a:gd name="connsiteY191" fmla="*/ 864973 h 4473146"/>
              <a:gd name="connsiteX192" fmla="*/ 3311611 w 3764692"/>
              <a:gd name="connsiteY192" fmla="*/ 840259 h 4473146"/>
              <a:gd name="connsiteX193" fmla="*/ 3303373 w 3764692"/>
              <a:gd name="connsiteY193" fmla="*/ 815546 h 4473146"/>
              <a:gd name="connsiteX194" fmla="*/ 3278659 w 3764692"/>
              <a:gd name="connsiteY194" fmla="*/ 782594 h 4473146"/>
              <a:gd name="connsiteX195" fmla="*/ 3237470 w 3764692"/>
              <a:gd name="connsiteY195" fmla="*/ 716692 h 4473146"/>
              <a:gd name="connsiteX196" fmla="*/ 3179805 w 3764692"/>
              <a:gd name="connsiteY196" fmla="*/ 642551 h 4473146"/>
              <a:gd name="connsiteX197" fmla="*/ 3138616 w 3764692"/>
              <a:gd name="connsiteY197" fmla="*/ 601362 h 4473146"/>
              <a:gd name="connsiteX198" fmla="*/ 3089189 w 3764692"/>
              <a:gd name="connsiteY198" fmla="*/ 527222 h 4473146"/>
              <a:gd name="connsiteX199" fmla="*/ 3072713 w 3764692"/>
              <a:gd name="connsiteY199" fmla="*/ 502508 h 4473146"/>
              <a:gd name="connsiteX200" fmla="*/ 3064476 w 3764692"/>
              <a:gd name="connsiteY200" fmla="*/ 469557 h 447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3764692" h="4473146">
                <a:moveTo>
                  <a:pt x="3064476" y="469557"/>
                </a:moveTo>
                <a:cubicBezTo>
                  <a:pt x="3061730" y="455827"/>
                  <a:pt x="3062441" y="435638"/>
                  <a:pt x="3056238" y="420130"/>
                </a:cubicBezTo>
                <a:cubicBezTo>
                  <a:pt x="3051139" y="407382"/>
                  <a:pt x="3038336" y="399099"/>
                  <a:pt x="3031524" y="387178"/>
                </a:cubicBezTo>
                <a:cubicBezTo>
                  <a:pt x="3027216" y="379639"/>
                  <a:pt x="3028785" y="369186"/>
                  <a:pt x="3023286" y="362465"/>
                </a:cubicBezTo>
                <a:cubicBezTo>
                  <a:pt x="2993189" y="325680"/>
                  <a:pt x="2933427" y="272302"/>
                  <a:pt x="2891481" y="247135"/>
                </a:cubicBezTo>
                <a:cubicBezTo>
                  <a:pt x="2877751" y="238897"/>
                  <a:pt x="2863614" y="231304"/>
                  <a:pt x="2850292" y="222422"/>
                </a:cubicBezTo>
                <a:cubicBezTo>
                  <a:pt x="2838868" y="214806"/>
                  <a:pt x="2829621" y="203848"/>
                  <a:pt x="2817341" y="197708"/>
                </a:cubicBezTo>
                <a:cubicBezTo>
                  <a:pt x="2801807" y="189941"/>
                  <a:pt x="2782805" y="190167"/>
                  <a:pt x="2767913" y="181232"/>
                </a:cubicBezTo>
                <a:cubicBezTo>
                  <a:pt x="2754183" y="172994"/>
                  <a:pt x="2741300" y="163145"/>
                  <a:pt x="2726724" y="156519"/>
                </a:cubicBezTo>
                <a:cubicBezTo>
                  <a:pt x="2710914" y="149333"/>
                  <a:pt x="2693773" y="145535"/>
                  <a:pt x="2677297" y="140043"/>
                </a:cubicBezTo>
                <a:lnTo>
                  <a:pt x="2652584" y="131805"/>
                </a:lnTo>
                <a:cubicBezTo>
                  <a:pt x="2652580" y="131804"/>
                  <a:pt x="2603162" y="115331"/>
                  <a:pt x="2603157" y="115330"/>
                </a:cubicBezTo>
                <a:cubicBezTo>
                  <a:pt x="2586681" y="112584"/>
                  <a:pt x="2569934" y="111143"/>
                  <a:pt x="2553730" y="107092"/>
                </a:cubicBezTo>
                <a:cubicBezTo>
                  <a:pt x="2536882" y="102880"/>
                  <a:pt x="2521333" y="94022"/>
                  <a:pt x="2504303" y="90616"/>
                </a:cubicBezTo>
                <a:cubicBezTo>
                  <a:pt x="2407924" y="71340"/>
                  <a:pt x="2527383" y="96386"/>
                  <a:pt x="2405449" y="65903"/>
                </a:cubicBezTo>
                <a:cubicBezTo>
                  <a:pt x="2391865" y="62507"/>
                  <a:pt x="2377927" y="60702"/>
                  <a:pt x="2364259" y="57665"/>
                </a:cubicBezTo>
                <a:cubicBezTo>
                  <a:pt x="2353207" y="55209"/>
                  <a:pt x="2342498" y="51149"/>
                  <a:pt x="2331308" y="49427"/>
                </a:cubicBezTo>
                <a:cubicBezTo>
                  <a:pt x="2306732" y="45646"/>
                  <a:pt x="2281881" y="43935"/>
                  <a:pt x="2257168" y="41189"/>
                </a:cubicBezTo>
                <a:cubicBezTo>
                  <a:pt x="2182817" y="22601"/>
                  <a:pt x="2273410" y="43687"/>
                  <a:pt x="2150076" y="24713"/>
                </a:cubicBezTo>
                <a:cubicBezTo>
                  <a:pt x="2138886" y="22991"/>
                  <a:pt x="2128332" y="18077"/>
                  <a:pt x="2117124" y="16476"/>
                </a:cubicBezTo>
                <a:cubicBezTo>
                  <a:pt x="2040214" y="5489"/>
                  <a:pt x="1930702" y="3283"/>
                  <a:pt x="1861751" y="0"/>
                </a:cubicBezTo>
                <a:lnTo>
                  <a:pt x="1416908" y="8238"/>
                </a:lnTo>
                <a:cubicBezTo>
                  <a:pt x="1386750" y="9227"/>
                  <a:pt x="1337684" y="19017"/>
                  <a:pt x="1309816" y="32951"/>
                </a:cubicBezTo>
                <a:cubicBezTo>
                  <a:pt x="1298832" y="38443"/>
                  <a:pt x="1288152" y="44590"/>
                  <a:pt x="1276865" y="49427"/>
                </a:cubicBezTo>
                <a:cubicBezTo>
                  <a:pt x="1268884" y="52848"/>
                  <a:pt x="1260282" y="54616"/>
                  <a:pt x="1252151" y="57665"/>
                </a:cubicBezTo>
                <a:cubicBezTo>
                  <a:pt x="1238305" y="62857"/>
                  <a:pt x="1224475" y="68134"/>
                  <a:pt x="1210962" y="74140"/>
                </a:cubicBezTo>
                <a:cubicBezTo>
                  <a:pt x="1199740" y="79127"/>
                  <a:pt x="1189233" y="85628"/>
                  <a:pt x="1178011" y="90616"/>
                </a:cubicBezTo>
                <a:cubicBezTo>
                  <a:pt x="1164498" y="96622"/>
                  <a:pt x="1150048" y="100479"/>
                  <a:pt x="1136822" y="107092"/>
                </a:cubicBezTo>
                <a:cubicBezTo>
                  <a:pt x="1122501" y="114253"/>
                  <a:pt x="1109210" y="123319"/>
                  <a:pt x="1095632" y="131805"/>
                </a:cubicBezTo>
                <a:cubicBezTo>
                  <a:pt x="1087236" y="137052"/>
                  <a:pt x="1079774" y="143853"/>
                  <a:pt x="1070919" y="148281"/>
                </a:cubicBezTo>
                <a:cubicBezTo>
                  <a:pt x="1057693" y="154894"/>
                  <a:pt x="1042956" y="158144"/>
                  <a:pt x="1029730" y="164757"/>
                </a:cubicBezTo>
                <a:cubicBezTo>
                  <a:pt x="946549" y="206347"/>
                  <a:pt x="1026992" y="174211"/>
                  <a:pt x="955589" y="205946"/>
                </a:cubicBezTo>
                <a:cubicBezTo>
                  <a:pt x="942076" y="211952"/>
                  <a:pt x="927382" y="215341"/>
                  <a:pt x="914400" y="222422"/>
                </a:cubicBezTo>
                <a:cubicBezTo>
                  <a:pt x="897017" y="231904"/>
                  <a:pt x="882684" y="246518"/>
                  <a:pt x="864973" y="255373"/>
                </a:cubicBezTo>
                <a:lnTo>
                  <a:pt x="799070" y="288324"/>
                </a:lnTo>
                <a:lnTo>
                  <a:pt x="766119" y="304800"/>
                </a:lnTo>
                <a:cubicBezTo>
                  <a:pt x="727290" y="363041"/>
                  <a:pt x="778000" y="292919"/>
                  <a:pt x="716692" y="354227"/>
                </a:cubicBezTo>
                <a:cubicBezTo>
                  <a:pt x="661773" y="409146"/>
                  <a:pt x="741404" y="351480"/>
                  <a:pt x="675503" y="395416"/>
                </a:cubicBezTo>
                <a:cubicBezTo>
                  <a:pt x="631564" y="461325"/>
                  <a:pt x="689236" y="381682"/>
                  <a:pt x="634313" y="436605"/>
                </a:cubicBezTo>
                <a:cubicBezTo>
                  <a:pt x="569500" y="501418"/>
                  <a:pt x="674114" y="418540"/>
                  <a:pt x="593124" y="486032"/>
                </a:cubicBezTo>
                <a:cubicBezTo>
                  <a:pt x="585518" y="492370"/>
                  <a:pt x="576331" y="496568"/>
                  <a:pt x="568411" y="502508"/>
                </a:cubicBezTo>
                <a:cubicBezTo>
                  <a:pt x="554345" y="513058"/>
                  <a:pt x="541288" y="524910"/>
                  <a:pt x="527222" y="535459"/>
                </a:cubicBezTo>
                <a:cubicBezTo>
                  <a:pt x="519301" y="541399"/>
                  <a:pt x="510114" y="545597"/>
                  <a:pt x="502508" y="551935"/>
                </a:cubicBezTo>
                <a:cubicBezTo>
                  <a:pt x="439087" y="604787"/>
                  <a:pt x="514435" y="552224"/>
                  <a:pt x="453081" y="593124"/>
                </a:cubicBezTo>
                <a:cubicBezTo>
                  <a:pt x="444843" y="604108"/>
                  <a:pt x="437303" y="615652"/>
                  <a:pt x="428368" y="626076"/>
                </a:cubicBezTo>
                <a:cubicBezTo>
                  <a:pt x="420786" y="634921"/>
                  <a:pt x="411112" y="641839"/>
                  <a:pt x="403654" y="650789"/>
                </a:cubicBezTo>
                <a:cubicBezTo>
                  <a:pt x="369328" y="691979"/>
                  <a:pt x="407774" y="661773"/>
                  <a:pt x="362465" y="691978"/>
                </a:cubicBezTo>
                <a:cubicBezTo>
                  <a:pt x="356973" y="700216"/>
                  <a:pt x="350901" y="708096"/>
                  <a:pt x="345989" y="716692"/>
                </a:cubicBezTo>
                <a:cubicBezTo>
                  <a:pt x="337378" y="731762"/>
                  <a:pt x="326414" y="760981"/>
                  <a:pt x="313038" y="774357"/>
                </a:cubicBezTo>
                <a:cubicBezTo>
                  <a:pt x="306037" y="781358"/>
                  <a:pt x="296562" y="785340"/>
                  <a:pt x="288324" y="790832"/>
                </a:cubicBezTo>
                <a:cubicBezTo>
                  <a:pt x="282832" y="799070"/>
                  <a:pt x="278850" y="808545"/>
                  <a:pt x="271849" y="815546"/>
                </a:cubicBezTo>
                <a:cubicBezTo>
                  <a:pt x="264848" y="822547"/>
                  <a:pt x="254741" y="825684"/>
                  <a:pt x="247135" y="832022"/>
                </a:cubicBezTo>
                <a:cubicBezTo>
                  <a:pt x="238185" y="839480"/>
                  <a:pt x="231372" y="849277"/>
                  <a:pt x="222422" y="856735"/>
                </a:cubicBezTo>
                <a:cubicBezTo>
                  <a:pt x="214816" y="863073"/>
                  <a:pt x="205314" y="866873"/>
                  <a:pt x="197708" y="873211"/>
                </a:cubicBezTo>
                <a:cubicBezTo>
                  <a:pt x="116728" y="940694"/>
                  <a:pt x="221327" y="857832"/>
                  <a:pt x="156519" y="922638"/>
                </a:cubicBezTo>
                <a:cubicBezTo>
                  <a:pt x="149518" y="929639"/>
                  <a:pt x="140043" y="933621"/>
                  <a:pt x="131805" y="939113"/>
                </a:cubicBezTo>
                <a:cubicBezTo>
                  <a:pt x="102407" y="983213"/>
                  <a:pt x="122329" y="956828"/>
                  <a:pt x="65903" y="1013254"/>
                </a:cubicBezTo>
                <a:cubicBezTo>
                  <a:pt x="57665" y="1021492"/>
                  <a:pt x="47651" y="1028274"/>
                  <a:pt x="41189" y="1037967"/>
                </a:cubicBezTo>
                <a:cubicBezTo>
                  <a:pt x="3421" y="1094619"/>
                  <a:pt x="14500" y="1068609"/>
                  <a:pt x="0" y="1112108"/>
                </a:cubicBezTo>
                <a:cubicBezTo>
                  <a:pt x="2746" y="1131330"/>
                  <a:pt x="5285" y="1150582"/>
                  <a:pt x="8238" y="1169773"/>
                </a:cubicBezTo>
                <a:cubicBezTo>
                  <a:pt x="12924" y="1200232"/>
                  <a:pt x="16094" y="1223422"/>
                  <a:pt x="24713" y="1252151"/>
                </a:cubicBezTo>
                <a:cubicBezTo>
                  <a:pt x="29703" y="1268786"/>
                  <a:pt x="31556" y="1287128"/>
                  <a:pt x="41189" y="1301578"/>
                </a:cubicBezTo>
                <a:lnTo>
                  <a:pt x="57665" y="1326292"/>
                </a:lnTo>
                <a:cubicBezTo>
                  <a:pt x="62643" y="1346203"/>
                  <a:pt x="73785" y="1394348"/>
                  <a:pt x="82378" y="1408670"/>
                </a:cubicBezTo>
                <a:cubicBezTo>
                  <a:pt x="90616" y="1422400"/>
                  <a:pt x="99931" y="1435538"/>
                  <a:pt x="107092" y="1449859"/>
                </a:cubicBezTo>
                <a:cubicBezTo>
                  <a:pt x="110975" y="1457626"/>
                  <a:pt x="111447" y="1466806"/>
                  <a:pt x="115330" y="1474573"/>
                </a:cubicBezTo>
                <a:cubicBezTo>
                  <a:pt x="119758" y="1483428"/>
                  <a:pt x="127377" y="1490431"/>
                  <a:pt x="131805" y="1499286"/>
                </a:cubicBezTo>
                <a:cubicBezTo>
                  <a:pt x="165906" y="1567489"/>
                  <a:pt x="109308" y="1477900"/>
                  <a:pt x="156519" y="1548713"/>
                </a:cubicBezTo>
                <a:cubicBezTo>
                  <a:pt x="159265" y="1556951"/>
                  <a:pt x="160540" y="1565836"/>
                  <a:pt x="164757" y="1573427"/>
                </a:cubicBezTo>
                <a:cubicBezTo>
                  <a:pt x="174373" y="1590736"/>
                  <a:pt x="191446" y="1604069"/>
                  <a:pt x="197708" y="1622854"/>
                </a:cubicBezTo>
                <a:cubicBezTo>
                  <a:pt x="204408" y="1642954"/>
                  <a:pt x="206453" y="1656311"/>
                  <a:pt x="222422" y="1672281"/>
                </a:cubicBezTo>
                <a:cubicBezTo>
                  <a:pt x="229423" y="1679282"/>
                  <a:pt x="238897" y="1683265"/>
                  <a:pt x="247135" y="1688757"/>
                </a:cubicBezTo>
                <a:cubicBezTo>
                  <a:pt x="278595" y="1735946"/>
                  <a:pt x="245472" y="1692203"/>
                  <a:pt x="296562" y="1738184"/>
                </a:cubicBezTo>
                <a:cubicBezTo>
                  <a:pt x="313881" y="1753771"/>
                  <a:pt x="329513" y="1771135"/>
                  <a:pt x="345989" y="1787611"/>
                </a:cubicBezTo>
                <a:cubicBezTo>
                  <a:pt x="355697" y="1797319"/>
                  <a:pt x="368517" y="1803389"/>
                  <a:pt x="378941" y="1812324"/>
                </a:cubicBezTo>
                <a:cubicBezTo>
                  <a:pt x="387786" y="1819906"/>
                  <a:pt x="394704" y="1829580"/>
                  <a:pt x="403654" y="1837038"/>
                </a:cubicBezTo>
                <a:cubicBezTo>
                  <a:pt x="411260" y="1843376"/>
                  <a:pt x="420311" y="1847758"/>
                  <a:pt x="428368" y="1853513"/>
                </a:cubicBezTo>
                <a:cubicBezTo>
                  <a:pt x="472009" y="1884685"/>
                  <a:pt x="445926" y="1873096"/>
                  <a:pt x="486032" y="1886465"/>
                </a:cubicBezTo>
                <a:cubicBezTo>
                  <a:pt x="504249" y="1904681"/>
                  <a:pt x="512524" y="1916186"/>
                  <a:pt x="535459" y="1927654"/>
                </a:cubicBezTo>
                <a:cubicBezTo>
                  <a:pt x="543226" y="1931537"/>
                  <a:pt x="551935" y="1933146"/>
                  <a:pt x="560173" y="1935892"/>
                </a:cubicBezTo>
                <a:cubicBezTo>
                  <a:pt x="594124" y="1986816"/>
                  <a:pt x="556429" y="1937140"/>
                  <a:pt x="601362" y="1977081"/>
                </a:cubicBezTo>
                <a:cubicBezTo>
                  <a:pt x="618777" y="1992561"/>
                  <a:pt x="650789" y="2026508"/>
                  <a:pt x="650789" y="2026508"/>
                </a:cubicBezTo>
                <a:cubicBezTo>
                  <a:pt x="653535" y="2034746"/>
                  <a:pt x="656641" y="2042873"/>
                  <a:pt x="659027" y="2051222"/>
                </a:cubicBezTo>
                <a:cubicBezTo>
                  <a:pt x="662137" y="2062108"/>
                  <a:pt x="664012" y="2073329"/>
                  <a:pt x="667265" y="2084173"/>
                </a:cubicBezTo>
                <a:cubicBezTo>
                  <a:pt x="672255" y="2100807"/>
                  <a:pt x="683741" y="2133600"/>
                  <a:pt x="683741" y="2133600"/>
                </a:cubicBezTo>
                <a:cubicBezTo>
                  <a:pt x="680995" y="2215978"/>
                  <a:pt x="680489" y="2298462"/>
                  <a:pt x="675503" y="2380735"/>
                </a:cubicBezTo>
                <a:cubicBezTo>
                  <a:pt x="674978" y="2389403"/>
                  <a:pt x="669371" y="2397025"/>
                  <a:pt x="667265" y="2405449"/>
                </a:cubicBezTo>
                <a:cubicBezTo>
                  <a:pt x="663869" y="2419033"/>
                  <a:pt x="661329" y="2432827"/>
                  <a:pt x="659027" y="2446638"/>
                </a:cubicBezTo>
                <a:cubicBezTo>
                  <a:pt x="644268" y="2535189"/>
                  <a:pt x="658367" y="2473992"/>
                  <a:pt x="642551" y="2537254"/>
                </a:cubicBezTo>
                <a:cubicBezTo>
                  <a:pt x="639805" y="2564713"/>
                  <a:pt x="638509" y="2592357"/>
                  <a:pt x="634313" y="2619632"/>
                </a:cubicBezTo>
                <a:cubicBezTo>
                  <a:pt x="632993" y="2628215"/>
                  <a:pt x="627629" y="2635803"/>
                  <a:pt x="626076" y="2644346"/>
                </a:cubicBezTo>
                <a:cubicBezTo>
                  <a:pt x="607449" y="2746800"/>
                  <a:pt x="628492" y="2678290"/>
                  <a:pt x="609600" y="2734962"/>
                </a:cubicBezTo>
                <a:cubicBezTo>
                  <a:pt x="606854" y="2754184"/>
                  <a:pt x="603928" y="2773381"/>
                  <a:pt x="601362" y="2792627"/>
                </a:cubicBezTo>
                <a:cubicBezTo>
                  <a:pt x="591012" y="2870251"/>
                  <a:pt x="600531" y="2836310"/>
                  <a:pt x="584886" y="2883243"/>
                </a:cubicBezTo>
                <a:cubicBezTo>
                  <a:pt x="573529" y="2951391"/>
                  <a:pt x="577053" y="2924713"/>
                  <a:pt x="568411" y="3006811"/>
                </a:cubicBezTo>
                <a:cubicBezTo>
                  <a:pt x="565522" y="3034256"/>
                  <a:pt x="563820" y="3061835"/>
                  <a:pt x="560173" y="3089189"/>
                </a:cubicBezTo>
                <a:cubicBezTo>
                  <a:pt x="558322" y="3103068"/>
                  <a:pt x="554064" y="3116539"/>
                  <a:pt x="551935" y="3130378"/>
                </a:cubicBezTo>
                <a:cubicBezTo>
                  <a:pt x="545595" y="3171584"/>
                  <a:pt x="540545" y="3229730"/>
                  <a:pt x="535459" y="3270422"/>
                </a:cubicBezTo>
                <a:cubicBezTo>
                  <a:pt x="533051" y="3289689"/>
                  <a:pt x="529968" y="3308865"/>
                  <a:pt x="527222" y="3328086"/>
                </a:cubicBezTo>
                <a:cubicBezTo>
                  <a:pt x="529968" y="3542270"/>
                  <a:pt x="530299" y="3756499"/>
                  <a:pt x="535459" y="3970638"/>
                </a:cubicBezTo>
                <a:cubicBezTo>
                  <a:pt x="535643" y="3978274"/>
                  <a:pt x="545320" y="4024633"/>
                  <a:pt x="551935" y="4036540"/>
                </a:cubicBezTo>
                <a:cubicBezTo>
                  <a:pt x="561551" y="4053849"/>
                  <a:pt x="573902" y="4069491"/>
                  <a:pt x="584886" y="4085967"/>
                </a:cubicBezTo>
                <a:cubicBezTo>
                  <a:pt x="606854" y="4118919"/>
                  <a:pt x="593124" y="4105189"/>
                  <a:pt x="626076" y="4127157"/>
                </a:cubicBezTo>
                <a:cubicBezTo>
                  <a:pt x="634314" y="4138141"/>
                  <a:pt x="641081" y="4150400"/>
                  <a:pt x="650789" y="4160108"/>
                </a:cubicBezTo>
                <a:cubicBezTo>
                  <a:pt x="659552" y="4168871"/>
                  <a:pt x="699961" y="4200409"/>
                  <a:pt x="716692" y="4209535"/>
                </a:cubicBezTo>
                <a:cubicBezTo>
                  <a:pt x="738254" y="4221296"/>
                  <a:pt x="760627" y="4231502"/>
                  <a:pt x="782595" y="4242486"/>
                </a:cubicBezTo>
                <a:cubicBezTo>
                  <a:pt x="793579" y="4247978"/>
                  <a:pt x="805328" y="4252150"/>
                  <a:pt x="815546" y="4258962"/>
                </a:cubicBezTo>
                <a:cubicBezTo>
                  <a:pt x="823784" y="4264454"/>
                  <a:pt x="831159" y="4271538"/>
                  <a:pt x="840259" y="4275438"/>
                </a:cubicBezTo>
                <a:cubicBezTo>
                  <a:pt x="850666" y="4279898"/>
                  <a:pt x="862610" y="4279701"/>
                  <a:pt x="873211" y="4283676"/>
                </a:cubicBezTo>
                <a:cubicBezTo>
                  <a:pt x="884709" y="4287988"/>
                  <a:pt x="894875" y="4295314"/>
                  <a:pt x="906162" y="4300151"/>
                </a:cubicBezTo>
                <a:cubicBezTo>
                  <a:pt x="914144" y="4303572"/>
                  <a:pt x="922745" y="4305340"/>
                  <a:pt x="930876" y="4308389"/>
                </a:cubicBezTo>
                <a:cubicBezTo>
                  <a:pt x="992808" y="4331614"/>
                  <a:pt x="950234" y="4320499"/>
                  <a:pt x="1013254" y="4333103"/>
                </a:cubicBezTo>
                <a:cubicBezTo>
                  <a:pt x="1024238" y="4338595"/>
                  <a:pt x="1034555" y="4345695"/>
                  <a:pt x="1046205" y="4349578"/>
                </a:cubicBezTo>
                <a:cubicBezTo>
                  <a:pt x="1059488" y="4354006"/>
                  <a:pt x="1073727" y="4354779"/>
                  <a:pt x="1087395" y="4357816"/>
                </a:cubicBezTo>
                <a:cubicBezTo>
                  <a:pt x="1098447" y="4360272"/>
                  <a:pt x="1109502" y="4362801"/>
                  <a:pt x="1120346" y="4366054"/>
                </a:cubicBezTo>
                <a:cubicBezTo>
                  <a:pt x="1206246" y="4391825"/>
                  <a:pt x="1134066" y="4378563"/>
                  <a:pt x="1243913" y="4390767"/>
                </a:cubicBezTo>
                <a:cubicBezTo>
                  <a:pt x="1309273" y="4407107"/>
                  <a:pt x="1265697" y="4397144"/>
                  <a:pt x="1375719" y="4415481"/>
                </a:cubicBezTo>
                <a:cubicBezTo>
                  <a:pt x="1392195" y="4418227"/>
                  <a:pt x="1408767" y="4420443"/>
                  <a:pt x="1425146" y="4423719"/>
                </a:cubicBezTo>
                <a:cubicBezTo>
                  <a:pt x="1438876" y="4426465"/>
                  <a:pt x="1452419" y="4430411"/>
                  <a:pt x="1466335" y="4431957"/>
                </a:cubicBezTo>
                <a:cubicBezTo>
                  <a:pt x="1564439" y="4442857"/>
                  <a:pt x="1697747" y="4444438"/>
                  <a:pt x="1787611" y="4448432"/>
                </a:cubicBezTo>
                <a:lnTo>
                  <a:pt x="1944130" y="4456670"/>
                </a:lnTo>
                <a:cubicBezTo>
                  <a:pt x="1976339" y="4458817"/>
                  <a:pt x="2082715" y="4469705"/>
                  <a:pt x="2117124" y="4473146"/>
                </a:cubicBezTo>
                <a:cubicBezTo>
                  <a:pt x="2210486" y="4470400"/>
                  <a:pt x="2303931" y="4469692"/>
                  <a:pt x="2397211" y="4464908"/>
                </a:cubicBezTo>
                <a:cubicBezTo>
                  <a:pt x="2411194" y="4464191"/>
                  <a:pt x="2425290" y="4461586"/>
                  <a:pt x="2438400" y="4456670"/>
                </a:cubicBezTo>
                <a:cubicBezTo>
                  <a:pt x="2447670" y="4453194"/>
                  <a:pt x="2454517" y="4445106"/>
                  <a:pt x="2463113" y="4440194"/>
                </a:cubicBezTo>
                <a:cubicBezTo>
                  <a:pt x="2473775" y="4434101"/>
                  <a:pt x="2485403" y="4429812"/>
                  <a:pt x="2496065" y="4423719"/>
                </a:cubicBezTo>
                <a:cubicBezTo>
                  <a:pt x="2504661" y="4418807"/>
                  <a:pt x="2512182" y="4412155"/>
                  <a:pt x="2520778" y="4407243"/>
                </a:cubicBezTo>
                <a:cubicBezTo>
                  <a:pt x="2531440" y="4401150"/>
                  <a:pt x="2543316" y="4397276"/>
                  <a:pt x="2553730" y="4390767"/>
                </a:cubicBezTo>
                <a:cubicBezTo>
                  <a:pt x="2565373" y="4383490"/>
                  <a:pt x="2575509" y="4374034"/>
                  <a:pt x="2586681" y="4366054"/>
                </a:cubicBezTo>
                <a:cubicBezTo>
                  <a:pt x="2594738" y="4360299"/>
                  <a:pt x="2603338" y="4355333"/>
                  <a:pt x="2611395" y="4349578"/>
                </a:cubicBezTo>
                <a:cubicBezTo>
                  <a:pt x="2622567" y="4341598"/>
                  <a:pt x="2632922" y="4332481"/>
                  <a:pt x="2644346" y="4324865"/>
                </a:cubicBezTo>
                <a:cubicBezTo>
                  <a:pt x="2657668" y="4315983"/>
                  <a:pt x="2672586" y="4309569"/>
                  <a:pt x="2685535" y="4300151"/>
                </a:cubicBezTo>
                <a:cubicBezTo>
                  <a:pt x="2702879" y="4287537"/>
                  <a:pt x="2717392" y="4271261"/>
                  <a:pt x="2734962" y="4258962"/>
                </a:cubicBezTo>
                <a:cubicBezTo>
                  <a:pt x="2745022" y="4251920"/>
                  <a:pt x="2757982" y="4249709"/>
                  <a:pt x="2767913" y="4242486"/>
                </a:cubicBezTo>
                <a:cubicBezTo>
                  <a:pt x="2788387" y="4227596"/>
                  <a:pt x="2805104" y="4207949"/>
                  <a:pt x="2825578" y="4193059"/>
                </a:cubicBezTo>
                <a:cubicBezTo>
                  <a:pt x="2835510" y="4185836"/>
                  <a:pt x="2847868" y="4182677"/>
                  <a:pt x="2858530" y="4176584"/>
                </a:cubicBezTo>
                <a:cubicBezTo>
                  <a:pt x="2867126" y="4171672"/>
                  <a:pt x="2875187" y="4165863"/>
                  <a:pt x="2883243" y="4160108"/>
                </a:cubicBezTo>
                <a:cubicBezTo>
                  <a:pt x="2894415" y="4152128"/>
                  <a:pt x="2905022" y="4143374"/>
                  <a:pt x="2916195" y="4135394"/>
                </a:cubicBezTo>
                <a:cubicBezTo>
                  <a:pt x="2942281" y="4116761"/>
                  <a:pt x="2946926" y="4117290"/>
                  <a:pt x="2973859" y="4094205"/>
                </a:cubicBezTo>
                <a:cubicBezTo>
                  <a:pt x="3020613" y="4054130"/>
                  <a:pt x="2974074" y="4081742"/>
                  <a:pt x="3031524" y="4053016"/>
                </a:cubicBezTo>
                <a:cubicBezTo>
                  <a:pt x="3072889" y="3990971"/>
                  <a:pt x="3017115" y="4062623"/>
                  <a:pt x="3080951" y="4020065"/>
                </a:cubicBezTo>
                <a:cubicBezTo>
                  <a:pt x="3089189" y="4014573"/>
                  <a:pt x="3090426" y="4002352"/>
                  <a:pt x="3097427" y="3995351"/>
                </a:cubicBezTo>
                <a:cubicBezTo>
                  <a:pt x="3109860" y="3982918"/>
                  <a:pt x="3126183" y="3974833"/>
                  <a:pt x="3138616" y="3962400"/>
                </a:cubicBezTo>
                <a:cubicBezTo>
                  <a:pt x="3145617" y="3955399"/>
                  <a:pt x="3148091" y="3944687"/>
                  <a:pt x="3155092" y="3937686"/>
                </a:cubicBezTo>
                <a:cubicBezTo>
                  <a:pt x="3167525" y="3925253"/>
                  <a:pt x="3183848" y="3917168"/>
                  <a:pt x="3196281" y="3904735"/>
                </a:cubicBezTo>
                <a:cubicBezTo>
                  <a:pt x="3257591" y="3843425"/>
                  <a:pt x="3187465" y="3894138"/>
                  <a:pt x="3245708" y="3855308"/>
                </a:cubicBezTo>
                <a:cubicBezTo>
                  <a:pt x="3251200" y="3847070"/>
                  <a:pt x="3255606" y="3837994"/>
                  <a:pt x="3262184" y="3830594"/>
                </a:cubicBezTo>
                <a:cubicBezTo>
                  <a:pt x="3277664" y="3813179"/>
                  <a:pt x="3299623" y="3801147"/>
                  <a:pt x="3311611" y="3781167"/>
                </a:cubicBezTo>
                <a:cubicBezTo>
                  <a:pt x="3342318" y="3729988"/>
                  <a:pt x="3325002" y="3751299"/>
                  <a:pt x="3361038" y="3715265"/>
                </a:cubicBezTo>
                <a:cubicBezTo>
                  <a:pt x="3372022" y="3693297"/>
                  <a:pt x="3388032" y="3673189"/>
                  <a:pt x="3393989" y="3649362"/>
                </a:cubicBezTo>
                <a:cubicBezTo>
                  <a:pt x="3403552" y="3611110"/>
                  <a:pt x="3400976" y="3615109"/>
                  <a:pt x="3418703" y="3575222"/>
                </a:cubicBezTo>
                <a:cubicBezTo>
                  <a:pt x="3423690" y="3564000"/>
                  <a:pt x="3430502" y="3553625"/>
                  <a:pt x="3435178" y="3542270"/>
                </a:cubicBezTo>
                <a:cubicBezTo>
                  <a:pt x="3449740" y="3506904"/>
                  <a:pt x="3462506" y="3470824"/>
                  <a:pt x="3476368" y="3435178"/>
                </a:cubicBezTo>
                <a:cubicBezTo>
                  <a:pt x="3514357" y="3337492"/>
                  <a:pt x="3472151" y="3444665"/>
                  <a:pt x="3509319" y="3361038"/>
                </a:cubicBezTo>
                <a:cubicBezTo>
                  <a:pt x="3540098" y="3291787"/>
                  <a:pt x="3514614" y="3345622"/>
                  <a:pt x="3534032" y="3295135"/>
                </a:cubicBezTo>
                <a:cubicBezTo>
                  <a:pt x="3544649" y="3267532"/>
                  <a:pt x="3559811" y="3241449"/>
                  <a:pt x="3566984" y="3212757"/>
                </a:cubicBezTo>
                <a:cubicBezTo>
                  <a:pt x="3569730" y="3201773"/>
                  <a:pt x="3571642" y="3190546"/>
                  <a:pt x="3575222" y="3179805"/>
                </a:cubicBezTo>
                <a:cubicBezTo>
                  <a:pt x="3579898" y="3165777"/>
                  <a:pt x="3587021" y="3152644"/>
                  <a:pt x="3591697" y="3138616"/>
                </a:cubicBezTo>
                <a:cubicBezTo>
                  <a:pt x="3626014" y="3035664"/>
                  <a:pt x="3565576" y="3196200"/>
                  <a:pt x="3608173" y="3056238"/>
                </a:cubicBezTo>
                <a:cubicBezTo>
                  <a:pt x="3622586" y="3008879"/>
                  <a:pt x="3649462" y="2965024"/>
                  <a:pt x="3657600" y="2916194"/>
                </a:cubicBezTo>
                <a:cubicBezTo>
                  <a:pt x="3663092" y="2883243"/>
                  <a:pt x="3665975" y="2849749"/>
                  <a:pt x="3674076" y="2817340"/>
                </a:cubicBezTo>
                <a:cubicBezTo>
                  <a:pt x="3682560" y="2783400"/>
                  <a:pt x="3686063" y="2773109"/>
                  <a:pt x="3690551" y="2734962"/>
                </a:cubicBezTo>
                <a:cubicBezTo>
                  <a:pt x="3694095" y="2704840"/>
                  <a:pt x="3694866" y="2674421"/>
                  <a:pt x="3698789" y="2644346"/>
                </a:cubicBezTo>
                <a:cubicBezTo>
                  <a:pt x="3703110" y="2611221"/>
                  <a:pt x="3711941" y="2578732"/>
                  <a:pt x="3715265" y="2545492"/>
                </a:cubicBezTo>
                <a:cubicBezTo>
                  <a:pt x="3718011" y="2518032"/>
                  <a:pt x="3719409" y="2490404"/>
                  <a:pt x="3723503" y="2463113"/>
                </a:cubicBezTo>
                <a:cubicBezTo>
                  <a:pt x="3730515" y="2416364"/>
                  <a:pt x="3737910" y="2389008"/>
                  <a:pt x="3748216" y="2347784"/>
                </a:cubicBezTo>
                <a:cubicBezTo>
                  <a:pt x="3750962" y="2320324"/>
                  <a:pt x="3753406" y="2292833"/>
                  <a:pt x="3756454" y="2265405"/>
                </a:cubicBezTo>
                <a:cubicBezTo>
                  <a:pt x="3758899" y="2243402"/>
                  <a:pt x="3764692" y="2221641"/>
                  <a:pt x="3764692" y="2199503"/>
                </a:cubicBezTo>
                <a:cubicBezTo>
                  <a:pt x="3764692" y="2117079"/>
                  <a:pt x="3760786" y="2034677"/>
                  <a:pt x="3756454" y="1952367"/>
                </a:cubicBezTo>
                <a:cubicBezTo>
                  <a:pt x="3755290" y="1930259"/>
                  <a:pt x="3753585" y="1907942"/>
                  <a:pt x="3748216" y="1886465"/>
                </a:cubicBezTo>
                <a:cubicBezTo>
                  <a:pt x="3745238" y="1874551"/>
                  <a:pt x="3736578" y="1864800"/>
                  <a:pt x="3731741" y="1853513"/>
                </a:cubicBezTo>
                <a:cubicBezTo>
                  <a:pt x="3708293" y="1798799"/>
                  <a:pt x="3748439" y="1855519"/>
                  <a:pt x="3690551" y="1762897"/>
                </a:cubicBezTo>
                <a:cubicBezTo>
                  <a:pt x="3642854" y="1686580"/>
                  <a:pt x="3660947" y="1720164"/>
                  <a:pt x="3632886" y="1664043"/>
                </a:cubicBezTo>
                <a:cubicBezTo>
                  <a:pt x="3630140" y="1653059"/>
                  <a:pt x="3629109" y="1641498"/>
                  <a:pt x="3624649" y="1631092"/>
                </a:cubicBezTo>
                <a:cubicBezTo>
                  <a:pt x="3620749" y="1621992"/>
                  <a:pt x="3611649" y="1615648"/>
                  <a:pt x="3608173" y="1606378"/>
                </a:cubicBezTo>
                <a:cubicBezTo>
                  <a:pt x="3577635" y="1524944"/>
                  <a:pt x="3622097" y="1598431"/>
                  <a:pt x="3583459" y="1540476"/>
                </a:cubicBezTo>
                <a:cubicBezTo>
                  <a:pt x="3540960" y="1412973"/>
                  <a:pt x="3589669" y="1544655"/>
                  <a:pt x="3550508" y="1466335"/>
                </a:cubicBezTo>
                <a:cubicBezTo>
                  <a:pt x="3541092" y="1447504"/>
                  <a:pt x="3538732" y="1419233"/>
                  <a:pt x="3534032" y="1400432"/>
                </a:cubicBezTo>
                <a:cubicBezTo>
                  <a:pt x="3531926" y="1392008"/>
                  <a:pt x="3529678" y="1383486"/>
                  <a:pt x="3525795" y="1375719"/>
                </a:cubicBezTo>
                <a:cubicBezTo>
                  <a:pt x="3521367" y="1366863"/>
                  <a:pt x="3513747" y="1359861"/>
                  <a:pt x="3509319" y="1351005"/>
                </a:cubicBezTo>
                <a:cubicBezTo>
                  <a:pt x="3505436" y="1343238"/>
                  <a:pt x="3503467" y="1334641"/>
                  <a:pt x="3501081" y="1326292"/>
                </a:cubicBezTo>
                <a:cubicBezTo>
                  <a:pt x="3495107" y="1305385"/>
                  <a:pt x="3493072" y="1288382"/>
                  <a:pt x="3484605" y="1268627"/>
                </a:cubicBezTo>
                <a:cubicBezTo>
                  <a:pt x="3479768" y="1257340"/>
                  <a:pt x="3472967" y="1246963"/>
                  <a:pt x="3468130" y="1235676"/>
                </a:cubicBezTo>
                <a:cubicBezTo>
                  <a:pt x="3464709" y="1227694"/>
                  <a:pt x="3462941" y="1219093"/>
                  <a:pt x="3459892" y="1210962"/>
                </a:cubicBezTo>
                <a:cubicBezTo>
                  <a:pt x="3454700" y="1197116"/>
                  <a:pt x="3448092" y="1183801"/>
                  <a:pt x="3443416" y="1169773"/>
                </a:cubicBezTo>
                <a:cubicBezTo>
                  <a:pt x="3439836" y="1159032"/>
                  <a:pt x="3438758" y="1147563"/>
                  <a:pt x="3435178" y="1136822"/>
                </a:cubicBezTo>
                <a:cubicBezTo>
                  <a:pt x="3430502" y="1122793"/>
                  <a:pt x="3423895" y="1109478"/>
                  <a:pt x="3418703" y="1095632"/>
                </a:cubicBezTo>
                <a:cubicBezTo>
                  <a:pt x="3415654" y="1087502"/>
                  <a:pt x="3414348" y="1078686"/>
                  <a:pt x="3410465" y="1070919"/>
                </a:cubicBezTo>
                <a:cubicBezTo>
                  <a:pt x="3406037" y="1062063"/>
                  <a:pt x="3398010" y="1055252"/>
                  <a:pt x="3393989" y="1046205"/>
                </a:cubicBezTo>
                <a:cubicBezTo>
                  <a:pt x="3376060" y="1005866"/>
                  <a:pt x="3380338" y="1000700"/>
                  <a:pt x="3369276" y="963827"/>
                </a:cubicBezTo>
                <a:cubicBezTo>
                  <a:pt x="3364286" y="947192"/>
                  <a:pt x="3362433" y="928850"/>
                  <a:pt x="3352800" y="914400"/>
                </a:cubicBezTo>
                <a:cubicBezTo>
                  <a:pt x="3305587" y="843581"/>
                  <a:pt x="3362188" y="933178"/>
                  <a:pt x="3328086" y="864973"/>
                </a:cubicBezTo>
                <a:cubicBezTo>
                  <a:pt x="3323658" y="856118"/>
                  <a:pt x="3316039" y="849114"/>
                  <a:pt x="3311611" y="840259"/>
                </a:cubicBezTo>
                <a:cubicBezTo>
                  <a:pt x="3307728" y="832492"/>
                  <a:pt x="3307681" y="823085"/>
                  <a:pt x="3303373" y="815546"/>
                </a:cubicBezTo>
                <a:cubicBezTo>
                  <a:pt x="3296561" y="803625"/>
                  <a:pt x="3286897" y="793578"/>
                  <a:pt x="3278659" y="782594"/>
                </a:cubicBezTo>
                <a:cubicBezTo>
                  <a:pt x="3259053" y="723774"/>
                  <a:pt x="3276634" y="742800"/>
                  <a:pt x="3237470" y="716692"/>
                </a:cubicBezTo>
                <a:cubicBezTo>
                  <a:pt x="3154189" y="591769"/>
                  <a:pt x="3244331" y="719982"/>
                  <a:pt x="3179805" y="642551"/>
                </a:cubicBezTo>
                <a:cubicBezTo>
                  <a:pt x="3145481" y="601362"/>
                  <a:pt x="3183926" y="631568"/>
                  <a:pt x="3138616" y="601362"/>
                </a:cubicBezTo>
                <a:lnTo>
                  <a:pt x="3089189" y="527222"/>
                </a:lnTo>
                <a:lnTo>
                  <a:pt x="3072713" y="502508"/>
                </a:lnTo>
                <a:cubicBezTo>
                  <a:pt x="3061871" y="469979"/>
                  <a:pt x="3067222" y="483287"/>
                  <a:pt x="3064476" y="469557"/>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p:nvPr/>
        </p:nvSpPr>
        <p:spPr>
          <a:xfrm>
            <a:off x="2295525" y="2290763"/>
            <a:ext cx="1639888" cy="2593975"/>
          </a:xfrm>
          <a:custGeom>
            <a:avLst/>
            <a:gdLst>
              <a:gd name="connsiteX0" fmla="*/ 1491049 w 1639330"/>
              <a:gd name="connsiteY0" fmla="*/ 181232 h 2594919"/>
              <a:gd name="connsiteX1" fmla="*/ 1367481 w 1639330"/>
              <a:gd name="connsiteY1" fmla="*/ 172995 h 2594919"/>
              <a:gd name="connsiteX2" fmla="*/ 1318054 w 1639330"/>
              <a:gd name="connsiteY2" fmla="*/ 156519 h 2594919"/>
              <a:gd name="connsiteX3" fmla="*/ 1293341 w 1639330"/>
              <a:gd name="connsiteY3" fmla="*/ 148281 h 2594919"/>
              <a:gd name="connsiteX4" fmla="*/ 1268627 w 1639330"/>
              <a:gd name="connsiteY4" fmla="*/ 131805 h 2594919"/>
              <a:gd name="connsiteX5" fmla="*/ 1235676 w 1639330"/>
              <a:gd name="connsiteY5" fmla="*/ 123567 h 2594919"/>
              <a:gd name="connsiteX6" fmla="*/ 1178011 w 1639330"/>
              <a:gd name="connsiteY6" fmla="*/ 90616 h 2594919"/>
              <a:gd name="connsiteX7" fmla="*/ 1136822 w 1639330"/>
              <a:gd name="connsiteY7" fmla="*/ 57665 h 2594919"/>
              <a:gd name="connsiteX8" fmla="*/ 1112108 w 1639330"/>
              <a:gd name="connsiteY8" fmla="*/ 41189 h 2594919"/>
              <a:gd name="connsiteX9" fmla="*/ 1037968 w 1639330"/>
              <a:gd name="connsiteY9" fmla="*/ 16476 h 2594919"/>
              <a:gd name="connsiteX10" fmla="*/ 1013254 w 1639330"/>
              <a:gd name="connsiteY10" fmla="*/ 8238 h 2594919"/>
              <a:gd name="connsiteX11" fmla="*/ 930876 w 1639330"/>
              <a:gd name="connsiteY11" fmla="*/ 0 h 2594919"/>
              <a:gd name="connsiteX12" fmla="*/ 799071 w 1639330"/>
              <a:gd name="connsiteY12" fmla="*/ 8238 h 2594919"/>
              <a:gd name="connsiteX13" fmla="*/ 749644 w 1639330"/>
              <a:gd name="connsiteY13" fmla="*/ 32951 h 2594919"/>
              <a:gd name="connsiteX14" fmla="*/ 724930 w 1639330"/>
              <a:gd name="connsiteY14" fmla="*/ 41189 h 2594919"/>
              <a:gd name="connsiteX15" fmla="*/ 683741 w 1639330"/>
              <a:gd name="connsiteY15" fmla="*/ 90616 h 2594919"/>
              <a:gd name="connsiteX16" fmla="*/ 659027 w 1639330"/>
              <a:gd name="connsiteY16" fmla="*/ 115330 h 2594919"/>
              <a:gd name="connsiteX17" fmla="*/ 634314 w 1639330"/>
              <a:gd name="connsiteY17" fmla="*/ 172995 h 2594919"/>
              <a:gd name="connsiteX18" fmla="*/ 617838 w 1639330"/>
              <a:gd name="connsiteY18" fmla="*/ 222422 h 2594919"/>
              <a:gd name="connsiteX19" fmla="*/ 609600 w 1639330"/>
              <a:gd name="connsiteY19" fmla="*/ 247135 h 2594919"/>
              <a:gd name="connsiteX20" fmla="*/ 601362 w 1639330"/>
              <a:gd name="connsiteY20" fmla="*/ 280086 h 2594919"/>
              <a:gd name="connsiteX21" fmla="*/ 593125 w 1639330"/>
              <a:gd name="connsiteY21" fmla="*/ 304800 h 2594919"/>
              <a:gd name="connsiteX22" fmla="*/ 576649 w 1639330"/>
              <a:gd name="connsiteY22" fmla="*/ 378940 h 2594919"/>
              <a:gd name="connsiteX23" fmla="*/ 568411 w 1639330"/>
              <a:gd name="connsiteY23" fmla="*/ 436605 h 2594919"/>
              <a:gd name="connsiteX24" fmla="*/ 560173 w 1639330"/>
              <a:gd name="connsiteY24" fmla="*/ 461319 h 2594919"/>
              <a:gd name="connsiteX25" fmla="*/ 551935 w 1639330"/>
              <a:gd name="connsiteY25" fmla="*/ 510746 h 2594919"/>
              <a:gd name="connsiteX26" fmla="*/ 535460 w 1639330"/>
              <a:gd name="connsiteY26" fmla="*/ 584886 h 2594919"/>
              <a:gd name="connsiteX27" fmla="*/ 527222 w 1639330"/>
              <a:gd name="connsiteY27" fmla="*/ 609600 h 2594919"/>
              <a:gd name="connsiteX28" fmla="*/ 502508 w 1639330"/>
              <a:gd name="connsiteY28" fmla="*/ 601362 h 2594919"/>
              <a:gd name="connsiteX29" fmla="*/ 494271 w 1639330"/>
              <a:gd name="connsiteY29" fmla="*/ 576649 h 2594919"/>
              <a:gd name="connsiteX30" fmla="*/ 477795 w 1639330"/>
              <a:gd name="connsiteY30" fmla="*/ 551935 h 2594919"/>
              <a:gd name="connsiteX31" fmla="*/ 469557 w 1639330"/>
              <a:gd name="connsiteY31" fmla="*/ 527222 h 2594919"/>
              <a:gd name="connsiteX32" fmla="*/ 420130 w 1639330"/>
              <a:gd name="connsiteY32" fmla="*/ 494270 h 2594919"/>
              <a:gd name="connsiteX33" fmla="*/ 403654 w 1639330"/>
              <a:gd name="connsiteY33" fmla="*/ 469557 h 2594919"/>
              <a:gd name="connsiteX34" fmla="*/ 354227 w 1639330"/>
              <a:gd name="connsiteY34" fmla="*/ 453081 h 2594919"/>
              <a:gd name="connsiteX35" fmla="*/ 329514 w 1639330"/>
              <a:gd name="connsiteY35" fmla="*/ 444843 h 2594919"/>
              <a:gd name="connsiteX36" fmla="*/ 304800 w 1639330"/>
              <a:gd name="connsiteY36" fmla="*/ 436605 h 2594919"/>
              <a:gd name="connsiteX37" fmla="*/ 247135 w 1639330"/>
              <a:gd name="connsiteY37" fmla="*/ 411892 h 2594919"/>
              <a:gd name="connsiteX38" fmla="*/ 107092 w 1639330"/>
              <a:gd name="connsiteY38" fmla="*/ 420130 h 2594919"/>
              <a:gd name="connsiteX39" fmla="*/ 82379 w 1639330"/>
              <a:gd name="connsiteY39" fmla="*/ 444843 h 2594919"/>
              <a:gd name="connsiteX40" fmla="*/ 57665 w 1639330"/>
              <a:gd name="connsiteY40" fmla="*/ 494270 h 2594919"/>
              <a:gd name="connsiteX41" fmla="*/ 41189 w 1639330"/>
              <a:gd name="connsiteY41" fmla="*/ 518984 h 2594919"/>
              <a:gd name="connsiteX42" fmla="*/ 24714 w 1639330"/>
              <a:gd name="connsiteY42" fmla="*/ 593124 h 2594919"/>
              <a:gd name="connsiteX43" fmla="*/ 16476 w 1639330"/>
              <a:gd name="connsiteY43" fmla="*/ 626076 h 2594919"/>
              <a:gd name="connsiteX44" fmla="*/ 0 w 1639330"/>
              <a:gd name="connsiteY44" fmla="*/ 749643 h 2594919"/>
              <a:gd name="connsiteX45" fmla="*/ 8238 w 1639330"/>
              <a:gd name="connsiteY45" fmla="*/ 939113 h 2594919"/>
              <a:gd name="connsiteX46" fmla="*/ 32952 w 1639330"/>
              <a:gd name="connsiteY46" fmla="*/ 1054443 h 2594919"/>
              <a:gd name="connsiteX47" fmla="*/ 49427 w 1639330"/>
              <a:gd name="connsiteY47" fmla="*/ 1079157 h 2594919"/>
              <a:gd name="connsiteX48" fmla="*/ 65903 w 1639330"/>
              <a:gd name="connsiteY48" fmla="*/ 1145059 h 2594919"/>
              <a:gd name="connsiteX49" fmla="*/ 98854 w 1639330"/>
              <a:gd name="connsiteY49" fmla="*/ 1202724 h 2594919"/>
              <a:gd name="connsiteX50" fmla="*/ 123568 w 1639330"/>
              <a:gd name="connsiteY50" fmla="*/ 1252151 h 2594919"/>
              <a:gd name="connsiteX51" fmla="*/ 222422 w 1639330"/>
              <a:gd name="connsiteY51" fmla="*/ 1276865 h 2594919"/>
              <a:gd name="connsiteX52" fmla="*/ 313038 w 1639330"/>
              <a:gd name="connsiteY52" fmla="*/ 1293340 h 2594919"/>
              <a:gd name="connsiteX53" fmla="*/ 362465 w 1639330"/>
              <a:gd name="connsiteY53" fmla="*/ 1309816 h 2594919"/>
              <a:gd name="connsiteX54" fmla="*/ 387179 w 1639330"/>
              <a:gd name="connsiteY54" fmla="*/ 1318054 h 2594919"/>
              <a:gd name="connsiteX55" fmla="*/ 411892 w 1639330"/>
              <a:gd name="connsiteY55" fmla="*/ 1334530 h 2594919"/>
              <a:gd name="connsiteX56" fmla="*/ 428368 w 1639330"/>
              <a:gd name="connsiteY56" fmla="*/ 1367481 h 2594919"/>
              <a:gd name="connsiteX57" fmla="*/ 444844 w 1639330"/>
              <a:gd name="connsiteY57" fmla="*/ 1425146 h 2594919"/>
              <a:gd name="connsiteX58" fmla="*/ 453081 w 1639330"/>
              <a:gd name="connsiteY58" fmla="*/ 2075935 h 2594919"/>
              <a:gd name="connsiteX59" fmla="*/ 477795 w 1639330"/>
              <a:gd name="connsiteY59" fmla="*/ 2158313 h 2594919"/>
              <a:gd name="connsiteX60" fmla="*/ 494271 w 1639330"/>
              <a:gd name="connsiteY60" fmla="*/ 2215978 h 2594919"/>
              <a:gd name="connsiteX61" fmla="*/ 527222 w 1639330"/>
              <a:gd name="connsiteY61" fmla="*/ 2265405 h 2594919"/>
              <a:gd name="connsiteX62" fmla="*/ 543698 w 1639330"/>
              <a:gd name="connsiteY62" fmla="*/ 2290119 h 2594919"/>
              <a:gd name="connsiteX63" fmla="*/ 560173 w 1639330"/>
              <a:gd name="connsiteY63" fmla="*/ 2323070 h 2594919"/>
              <a:gd name="connsiteX64" fmla="*/ 609600 w 1639330"/>
              <a:gd name="connsiteY64" fmla="*/ 2364259 h 2594919"/>
              <a:gd name="connsiteX65" fmla="*/ 634314 w 1639330"/>
              <a:gd name="connsiteY65" fmla="*/ 2388973 h 2594919"/>
              <a:gd name="connsiteX66" fmla="*/ 659027 w 1639330"/>
              <a:gd name="connsiteY66" fmla="*/ 2397211 h 2594919"/>
              <a:gd name="connsiteX67" fmla="*/ 683741 w 1639330"/>
              <a:gd name="connsiteY67" fmla="*/ 2413686 h 2594919"/>
              <a:gd name="connsiteX68" fmla="*/ 716692 w 1639330"/>
              <a:gd name="connsiteY68" fmla="*/ 2430162 h 2594919"/>
              <a:gd name="connsiteX69" fmla="*/ 741406 w 1639330"/>
              <a:gd name="connsiteY69" fmla="*/ 2446638 h 2594919"/>
              <a:gd name="connsiteX70" fmla="*/ 766119 w 1639330"/>
              <a:gd name="connsiteY70" fmla="*/ 2454876 h 2594919"/>
              <a:gd name="connsiteX71" fmla="*/ 790833 w 1639330"/>
              <a:gd name="connsiteY71" fmla="*/ 2471351 h 2594919"/>
              <a:gd name="connsiteX72" fmla="*/ 840260 w 1639330"/>
              <a:gd name="connsiteY72" fmla="*/ 2487827 h 2594919"/>
              <a:gd name="connsiteX73" fmla="*/ 914400 w 1639330"/>
              <a:gd name="connsiteY73" fmla="*/ 2520778 h 2594919"/>
              <a:gd name="connsiteX74" fmla="*/ 939114 w 1639330"/>
              <a:gd name="connsiteY74" fmla="*/ 2529016 h 2594919"/>
              <a:gd name="connsiteX75" fmla="*/ 996779 w 1639330"/>
              <a:gd name="connsiteY75" fmla="*/ 2553730 h 2594919"/>
              <a:gd name="connsiteX76" fmla="*/ 1046206 w 1639330"/>
              <a:gd name="connsiteY76" fmla="*/ 2570205 h 2594919"/>
              <a:gd name="connsiteX77" fmla="*/ 1070919 w 1639330"/>
              <a:gd name="connsiteY77" fmla="*/ 2578443 h 2594919"/>
              <a:gd name="connsiteX78" fmla="*/ 1136822 w 1639330"/>
              <a:gd name="connsiteY78" fmla="*/ 2594919 h 2594919"/>
              <a:gd name="connsiteX79" fmla="*/ 1235676 w 1639330"/>
              <a:gd name="connsiteY79" fmla="*/ 2586681 h 2594919"/>
              <a:gd name="connsiteX80" fmla="*/ 1318054 w 1639330"/>
              <a:gd name="connsiteY80" fmla="*/ 2570205 h 2594919"/>
              <a:gd name="connsiteX81" fmla="*/ 1342768 w 1639330"/>
              <a:gd name="connsiteY81" fmla="*/ 2553730 h 2594919"/>
              <a:gd name="connsiteX82" fmla="*/ 1351006 w 1639330"/>
              <a:gd name="connsiteY82" fmla="*/ 2529016 h 2594919"/>
              <a:gd name="connsiteX83" fmla="*/ 1400433 w 1639330"/>
              <a:gd name="connsiteY83" fmla="*/ 2496065 h 2594919"/>
              <a:gd name="connsiteX84" fmla="*/ 1425146 w 1639330"/>
              <a:gd name="connsiteY84" fmla="*/ 2471351 h 2594919"/>
              <a:gd name="connsiteX85" fmla="*/ 1449860 w 1639330"/>
              <a:gd name="connsiteY85" fmla="*/ 2463113 h 2594919"/>
              <a:gd name="connsiteX86" fmla="*/ 1466335 w 1639330"/>
              <a:gd name="connsiteY86" fmla="*/ 2438400 h 2594919"/>
              <a:gd name="connsiteX87" fmla="*/ 1491049 w 1639330"/>
              <a:gd name="connsiteY87" fmla="*/ 2421924 h 2594919"/>
              <a:gd name="connsiteX88" fmla="*/ 1507525 w 1639330"/>
              <a:gd name="connsiteY88" fmla="*/ 2372497 h 2594919"/>
              <a:gd name="connsiteX89" fmla="*/ 1515762 w 1639330"/>
              <a:gd name="connsiteY89" fmla="*/ 2347784 h 2594919"/>
              <a:gd name="connsiteX90" fmla="*/ 1507525 w 1639330"/>
              <a:gd name="connsiteY90" fmla="*/ 2248930 h 2594919"/>
              <a:gd name="connsiteX91" fmla="*/ 1482811 w 1639330"/>
              <a:gd name="connsiteY91" fmla="*/ 2199503 h 2594919"/>
              <a:gd name="connsiteX92" fmla="*/ 1400433 w 1639330"/>
              <a:gd name="connsiteY92" fmla="*/ 2166551 h 2594919"/>
              <a:gd name="connsiteX93" fmla="*/ 1375719 w 1639330"/>
              <a:gd name="connsiteY93" fmla="*/ 2158313 h 2594919"/>
              <a:gd name="connsiteX94" fmla="*/ 1351006 w 1639330"/>
              <a:gd name="connsiteY94" fmla="*/ 2141838 h 2594919"/>
              <a:gd name="connsiteX95" fmla="*/ 1301579 w 1639330"/>
              <a:gd name="connsiteY95" fmla="*/ 2067697 h 2594919"/>
              <a:gd name="connsiteX96" fmla="*/ 1285103 w 1639330"/>
              <a:gd name="connsiteY96" fmla="*/ 2042984 h 2594919"/>
              <a:gd name="connsiteX97" fmla="*/ 1235676 w 1639330"/>
              <a:gd name="connsiteY97" fmla="*/ 2018270 h 2594919"/>
              <a:gd name="connsiteX98" fmla="*/ 1103871 w 1639330"/>
              <a:gd name="connsiteY98" fmla="*/ 2034746 h 2594919"/>
              <a:gd name="connsiteX99" fmla="*/ 1054444 w 1639330"/>
              <a:gd name="connsiteY99" fmla="*/ 2051222 h 2594919"/>
              <a:gd name="connsiteX100" fmla="*/ 1005017 w 1639330"/>
              <a:gd name="connsiteY100" fmla="*/ 2075935 h 2594919"/>
              <a:gd name="connsiteX101" fmla="*/ 930876 w 1639330"/>
              <a:gd name="connsiteY101" fmla="*/ 2125362 h 2594919"/>
              <a:gd name="connsiteX102" fmla="*/ 906162 w 1639330"/>
              <a:gd name="connsiteY102" fmla="*/ 2141838 h 2594919"/>
              <a:gd name="connsiteX103" fmla="*/ 881449 w 1639330"/>
              <a:gd name="connsiteY103" fmla="*/ 2150076 h 2594919"/>
              <a:gd name="connsiteX104" fmla="*/ 856735 w 1639330"/>
              <a:gd name="connsiteY104" fmla="*/ 2133600 h 2594919"/>
              <a:gd name="connsiteX105" fmla="*/ 832022 w 1639330"/>
              <a:gd name="connsiteY105" fmla="*/ 2084173 h 2594919"/>
              <a:gd name="connsiteX106" fmla="*/ 815546 w 1639330"/>
              <a:gd name="connsiteY106" fmla="*/ 2059459 h 2594919"/>
              <a:gd name="connsiteX107" fmla="*/ 799071 w 1639330"/>
              <a:gd name="connsiteY107" fmla="*/ 2001795 h 2594919"/>
              <a:gd name="connsiteX108" fmla="*/ 790833 w 1639330"/>
              <a:gd name="connsiteY108" fmla="*/ 1968843 h 2594919"/>
              <a:gd name="connsiteX109" fmla="*/ 799071 w 1639330"/>
              <a:gd name="connsiteY109" fmla="*/ 1762897 h 2594919"/>
              <a:gd name="connsiteX110" fmla="*/ 815546 w 1639330"/>
              <a:gd name="connsiteY110" fmla="*/ 1696995 h 2594919"/>
              <a:gd name="connsiteX111" fmla="*/ 840260 w 1639330"/>
              <a:gd name="connsiteY111" fmla="*/ 1589903 h 2594919"/>
              <a:gd name="connsiteX112" fmla="*/ 856735 w 1639330"/>
              <a:gd name="connsiteY112" fmla="*/ 1540476 h 2594919"/>
              <a:gd name="connsiteX113" fmla="*/ 864973 w 1639330"/>
              <a:gd name="connsiteY113" fmla="*/ 1515762 h 2594919"/>
              <a:gd name="connsiteX114" fmla="*/ 914400 w 1639330"/>
              <a:gd name="connsiteY114" fmla="*/ 1482811 h 2594919"/>
              <a:gd name="connsiteX115" fmla="*/ 988541 w 1639330"/>
              <a:gd name="connsiteY115" fmla="*/ 1449859 h 2594919"/>
              <a:gd name="connsiteX116" fmla="*/ 1276865 w 1639330"/>
              <a:gd name="connsiteY116" fmla="*/ 1441622 h 2594919"/>
              <a:gd name="connsiteX117" fmla="*/ 1375719 w 1639330"/>
              <a:gd name="connsiteY117" fmla="*/ 1433384 h 2594919"/>
              <a:gd name="connsiteX118" fmla="*/ 1400433 w 1639330"/>
              <a:gd name="connsiteY118" fmla="*/ 1425146 h 2594919"/>
              <a:gd name="connsiteX119" fmla="*/ 1441622 w 1639330"/>
              <a:gd name="connsiteY119" fmla="*/ 1416908 h 2594919"/>
              <a:gd name="connsiteX120" fmla="*/ 1491049 w 1639330"/>
              <a:gd name="connsiteY120" fmla="*/ 1400432 h 2594919"/>
              <a:gd name="connsiteX121" fmla="*/ 1548714 w 1639330"/>
              <a:gd name="connsiteY121" fmla="*/ 1367481 h 2594919"/>
              <a:gd name="connsiteX122" fmla="*/ 1573427 w 1639330"/>
              <a:gd name="connsiteY122" fmla="*/ 1351005 h 2594919"/>
              <a:gd name="connsiteX123" fmla="*/ 1606379 w 1639330"/>
              <a:gd name="connsiteY123" fmla="*/ 1301578 h 2594919"/>
              <a:gd name="connsiteX124" fmla="*/ 1622854 w 1639330"/>
              <a:gd name="connsiteY124" fmla="*/ 1276865 h 2594919"/>
              <a:gd name="connsiteX125" fmla="*/ 1639330 w 1639330"/>
              <a:gd name="connsiteY125" fmla="*/ 1219200 h 2594919"/>
              <a:gd name="connsiteX126" fmla="*/ 1622854 w 1639330"/>
              <a:gd name="connsiteY126" fmla="*/ 1136822 h 2594919"/>
              <a:gd name="connsiteX127" fmla="*/ 1598141 w 1639330"/>
              <a:gd name="connsiteY127" fmla="*/ 1112108 h 2594919"/>
              <a:gd name="connsiteX128" fmla="*/ 1441622 w 1639330"/>
              <a:gd name="connsiteY128" fmla="*/ 1087395 h 2594919"/>
              <a:gd name="connsiteX129" fmla="*/ 1178011 w 1639330"/>
              <a:gd name="connsiteY129" fmla="*/ 1079157 h 2594919"/>
              <a:gd name="connsiteX130" fmla="*/ 1120346 w 1639330"/>
              <a:gd name="connsiteY130" fmla="*/ 1062681 h 2594919"/>
              <a:gd name="connsiteX131" fmla="*/ 1037968 w 1639330"/>
              <a:gd name="connsiteY131" fmla="*/ 1037967 h 2594919"/>
              <a:gd name="connsiteX132" fmla="*/ 1013254 w 1639330"/>
              <a:gd name="connsiteY132" fmla="*/ 1029730 h 2594919"/>
              <a:gd name="connsiteX133" fmla="*/ 988541 w 1639330"/>
              <a:gd name="connsiteY133" fmla="*/ 1021492 h 2594919"/>
              <a:gd name="connsiteX134" fmla="*/ 939114 w 1639330"/>
              <a:gd name="connsiteY134" fmla="*/ 1013254 h 2594919"/>
              <a:gd name="connsiteX135" fmla="*/ 914400 w 1639330"/>
              <a:gd name="connsiteY135" fmla="*/ 1005016 h 2594919"/>
              <a:gd name="connsiteX136" fmla="*/ 864973 w 1639330"/>
              <a:gd name="connsiteY136" fmla="*/ 996778 h 2594919"/>
              <a:gd name="connsiteX137" fmla="*/ 840260 w 1639330"/>
              <a:gd name="connsiteY137" fmla="*/ 988540 h 2594919"/>
              <a:gd name="connsiteX138" fmla="*/ 823784 w 1639330"/>
              <a:gd name="connsiteY138" fmla="*/ 939113 h 2594919"/>
              <a:gd name="connsiteX139" fmla="*/ 832022 w 1639330"/>
              <a:gd name="connsiteY139" fmla="*/ 741405 h 2594919"/>
              <a:gd name="connsiteX140" fmla="*/ 856735 w 1639330"/>
              <a:gd name="connsiteY140" fmla="*/ 659027 h 2594919"/>
              <a:gd name="connsiteX141" fmla="*/ 881449 w 1639330"/>
              <a:gd name="connsiteY141" fmla="*/ 642551 h 2594919"/>
              <a:gd name="connsiteX142" fmla="*/ 955589 w 1639330"/>
              <a:gd name="connsiteY142" fmla="*/ 584886 h 2594919"/>
              <a:gd name="connsiteX143" fmla="*/ 1029730 w 1639330"/>
              <a:gd name="connsiteY143" fmla="*/ 568411 h 2594919"/>
              <a:gd name="connsiteX144" fmla="*/ 1054444 w 1639330"/>
              <a:gd name="connsiteY144" fmla="*/ 560173 h 2594919"/>
              <a:gd name="connsiteX145" fmla="*/ 1145060 w 1639330"/>
              <a:gd name="connsiteY145" fmla="*/ 543697 h 2594919"/>
              <a:gd name="connsiteX146" fmla="*/ 1169773 w 1639330"/>
              <a:gd name="connsiteY146" fmla="*/ 535459 h 2594919"/>
              <a:gd name="connsiteX147" fmla="*/ 1235676 w 1639330"/>
              <a:gd name="connsiteY147" fmla="*/ 518984 h 2594919"/>
              <a:gd name="connsiteX148" fmla="*/ 1285103 w 1639330"/>
              <a:gd name="connsiteY148" fmla="*/ 502508 h 2594919"/>
              <a:gd name="connsiteX149" fmla="*/ 1334530 w 1639330"/>
              <a:gd name="connsiteY149" fmla="*/ 486032 h 2594919"/>
              <a:gd name="connsiteX150" fmla="*/ 1408671 w 1639330"/>
              <a:gd name="connsiteY150" fmla="*/ 436605 h 2594919"/>
              <a:gd name="connsiteX151" fmla="*/ 1433384 w 1639330"/>
              <a:gd name="connsiteY151" fmla="*/ 420130 h 2594919"/>
              <a:gd name="connsiteX152" fmla="*/ 1449860 w 1639330"/>
              <a:gd name="connsiteY152" fmla="*/ 395416 h 2594919"/>
              <a:gd name="connsiteX153" fmla="*/ 1474573 w 1639330"/>
              <a:gd name="connsiteY153" fmla="*/ 378940 h 2594919"/>
              <a:gd name="connsiteX154" fmla="*/ 1482811 w 1639330"/>
              <a:gd name="connsiteY154" fmla="*/ 354227 h 2594919"/>
              <a:gd name="connsiteX155" fmla="*/ 1507525 w 1639330"/>
              <a:gd name="connsiteY155" fmla="*/ 304800 h 2594919"/>
              <a:gd name="connsiteX156" fmla="*/ 1499287 w 1639330"/>
              <a:gd name="connsiteY156" fmla="*/ 214184 h 2594919"/>
              <a:gd name="connsiteX157" fmla="*/ 1474573 w 1639330"/>
              <a:gd name="connsiteY157" fmla="*/ 205946 h 2594919"/>
              <a:gd name="connsiteX158" fmla="*/ 1491049 w 1639330"/>
              <a:gd name="connsiteY158" fmla="*/ 181232 h 259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639330" h="2594919">
                <a:moveTo>
                  <a:pt x="1491049" y="181232"/>
                </a:moveTo>
                <a:cubicBezTo>
                  <a:pt x="1473200" y="175740"/>
                  <a:pt x="1408347" y="178833"/>
                  <a:pt x="1367481" y="172995"/>
                </a:cubicBezTo>
                <a:cubicBezTo>
                  <a:pt x="1350289" y="170539"/>
                  <a:pt x="1334530" y="162011"/>
                  <a:pt x="1318054" y="156519"/>
                </a:cubicBezTo>
                <a:cubicBezTo>
                  <a:pt x="1309816" y="153773"/>
                  <a:pt x="1300566" y="153098"/>
                  <a:pt x="1293341" y="148281"/>
                </a:cubicBezTo>
                <a:cubicBezTo>
                  <a:pt x="1285103" y="142789"/>
                  <a:pt x="1277727" y="135705"/>
                  <a:pt x="1268627" y="131805"/>
                </a:cubicBezTo>
                <a:cubicBezTo>
                  <a:pt x="1258221" y="127345"/>
                  <a:pt x="1246277" y="127542"/>
                  <a:pt x="1235676" y="123567"/>
                </a:cubicBezTo>
                <a:cubicBezTo>
                  <a:pt x="1211785" y="114608"/>
                  <a:pt x="1198498" y="104274"/>
                  <a:pt x="1178011" y="90616"/>
                </a:cubicBezTo>
                <a:cubicBezTo>
                  <a:pt x="1150237" y="48956"/>
                  <a:pt x="1176612" y="77560"/>
                  <a:pt x="1136822" y="57665"/>
                </a:cubicBezTo>
                <a:cubicBezTo>
                  <a:pt x="1127966" y="53237"/>
                  <a:pt x="1121155" y="45210"/>
                  <a:pt x="1112108" y="41189"/>
                </a:cubicBezTo>
                <a:cubicBezTo>
                  <a:pt x="1112088" y="41180"/>
                  <a:pt x="1050336" y="20598"/>
                  <a:pt x="1037968" y="16476"/>
                </a:cubicBezTo>
                <a:cubicBezTo>
                  <a:pt x="1029730" y="13730"/>
                  <a:pt x="1021895" y="9102"/>
                  <a:pt x="1013254" y="8238"/>
                </a:cubicBezTo>
                <a:lnTo>
                  <a:pt x="930876" y="0"/>
                </a:lnTo>
                <a:cubicBezTo>
                  <a:pt x="886941" y="2746"/>
                  <a:pt x="842850" y="3630"/>
                  <a:pt x="799071" y="8238"/>
                </a:cubicBezTo>
                <a:cubicBezTo>
                  <a:pt x="772843" y="10999"/>
                  <a:pt x="772600" y="21473"/>
                  <a:pt x="749644" y="32951"/>
                </a:cubicBezTo>
                <a:cubicBezTo>
                  <a:pt x="741877" y="36834"/>
                  <a:pt x="733168" y="38443"/>
                  <a:pt x="724930" y="41189"/>
                </a:cubicBezTo>
                <a:cubicBezTo>
                  <a:pt x="652720" y="113401"/>
                  <a:pt x="741094" y="21794"/>
                  <a:pt x="683741" y="90616"/>
                </a:cubicBezTo>
                <a:cubicBezTo>
                  <a:pt x="676283" y="99566"/>
                  <a:pt x="667265" y="107092"/>
                  <a:pt x="659027" y="115330"/>
                </a:cubicBezTo>
                <a:cubicBezTo>
                  <a:pt x="632508" y="194884"/>
                  <a:pt x="675034" y="71193"/>
                  <a:pt x="634314" y="172995"/>
                </a:cubicBezTo>
                <a:cubicBezTo>
                  <a:pt x="627864" y="189120"/>
                  <a:pt x="623330" y="205946"/>
                  <a:pt x="617838" y="222422"/>
                </a:cubicBezTo>
                <a:cubicBezTo>
                  <a:pt x="615092" y="230660"/>
                  <a:pt x="611706" y="238711"/>
                  <a:pt x="609600" y="247135"/>
                </a:cubicBezTo>
                <a:cubicBezTo>
                  <a:pt x="606854" y="258119"/>
                  <a:pt x="604472" y="269200"/>
                  <a:pt x="601362" y="280086"/>
                </a:cubicBezTo>
                <a:cubicBezTo>
                  <a:pt x="598977" y="288435"/>
                  <a:pt x="595009" y="296323"/>
                  <a:pt x="593125" y="304800"/>
                </a:cubicBezTo>
                <a:cubicBezTo>
                  <a:pt x="573798" y="391775"/>
                  <a:pt x="595192" y="323314"/>
                  <a:pt x="576649" y="378940"/>
                </a:cubicBezTo>
                <a:cubicBezTo>
                  <a:pt x="573903" y="398162"/>
                  <a:pt x="572219" y="417565"/>
                  <a:pt x="568411" y="436605"/>
                </a:cubicBezTo>
                <a:cubicBezTo>
                  <a:pt x="566708" y="445120"/>
                  <a:pt x="562057" y="452842"/>
                  <a:pt x="560173" y="461319"/>
                </a:cubicBezTo>
                <a:cubicBezTo>
                  <a:pt x="556550" y="477624"/>
                  <a:pt x="554923" y="494312"/>
                  <a:pt x="551935" y="510746"/>
                </a:cubicBezTo>
                <a:cubicBezTo>
                  <a:pt x="547686" y="534115"/>
                  <a:pt x="542074" y="561738"/>
                  <a:pt x="535460" y="584886"/>
                </a:cubicBezTo>
                <a:cubicBezTo>
                  <a:pt x="533074" y="593235"/>
                  <a:pt x="529968" y="601362"/>
                  <a:pt x="527222" y="609600"/>
                </a:cubicBezTo>
                <a:cubicBezTo>
                  <a:pt x="518984" y="606854"/>
                  <a:pt x="508648" y="607502"/>
                  <a:pt x="502508" y="601362"/>
                </a:cubicBezTo>
                <a:cubicBezTo>
                  <a:pt x="496368" y="595222"/>
                  <a:pt x="498154" y="584416"/>
                  <a:pt x="494271" y="576649"/>
                </a:cubicBezTo>
                <a:cubicBezTo>
                  <a:pt x="489843" y="567793"/>
                  <a:pt x="482223" y="560791"/>
                  <a:pt x="477795" y="551935"/>
                </a:cubicBezTo>
                <a:cubicBezTo>
                  <a:pt x="473912" y="544168"/>
                  <a:pt x="475697" y="533362"/>
                  <a:pt x="469557" y="527222"/>
                </a:cubicBezTo>
                <a:cubicBezTo>
                  <a:pt x="455555" y="513220"/>
                  <a:pt x="420130" y="494270"/>
                  <a:pt x="420130" y="494270"/>
                </a:cubicBezTo>
                <a:cubicBezTo>
                  <a:pt x="414638" y="486032"/>
                  <a:pt x="412050" y="474804"/>
                  <a:pt x="403654" y="469557"/>
                </a:cubicBezTo>
                <a:cubicBezTo>
                  <a:pt x="388927" y="460353"/>
                  <a:pt x="370703" y="458573"/>
                  <a:pt x="354227" y="453081"/>
                </a:cubicBezTo>
                <a:lnTo>
                  <a:pt x="329514" y="444843"/>
                </a:lnTo>
                <a:cubicBezTo>
                  <a:pt x="321276" y="442097"/>
                  <a:pt x="312567" y="440488"/>
                  <a:pt x="304800" y="436605"/>
                </a:cubicBezTo>
                <a:cubicBezTo>
                  <a:pt x="264082" y="416247"/>
                  <a:pt x="283499" y="424013"/>
                  <a:pt x="247135" y="411892"/>
                </a:cubicBezTo>
                <a:cubicBezTo>
                  <a:pt x="200454" y="414638"/>
                  <a:pt x="152946" y="410959"/>
                  <a:pt x="107092" y="420130"/>
                </a:cubicBezTo>
                <a:cubicBezTo>
                  <a:pt x="95668" y="422415"/>
                  <a:pt x="89837" y="435893"/>
                  <a:pt x="82379" y="444843"/>
                </a:cubicBezTo>
                <a:cubicBezTo>
                  <a:pt x="52868" y="480257"/>
                  <a:pt x="76242" y="457117"/>
                  <a:pt x="57665" y="494270"/>
                </a:cubicBezTo>
                <a:cubicBezTo>
                  <a:pt x="53237" y="503126"/>
                  <a:pt x="46681" y="510746"/>
                  <a:pt x="41189" y="518984"/>
                </a:cubicBezTo>
                <a:cubicBezTo>
                  <a:pt x="21094" y="599373"/>
                  <a:pt x="45638" y="498965"/>
                  <a:pt x="24714" y="593124"/>
                </a:cubicBezTo>
                <a:cubicBezTo>
                  <a:pt x="22258" y="604176"/>
                  <a:pt x="18501" y="614937"/>
                  <a:pt x="16476" y="626076"/>
                </a:cubicBezTo>
                <a:cubicBezTo>
                  <a:pt x="11928" y="651090"/>
                  <a:pt x="2869" y="726689"/>
                  <a:pt x="0" y="749643"/>
                </a:cubicBezTo>
                <a:cubicBezTo>
                  <a:pt x="2746" y="812800"/>
                  <a:pt x="4168" y="876028"/>
                  <a:pt x="8238" y="939113"/>
                </a:cubicBezTo>
                <a:cubicBezTo>
                  <a:pt x="9857" y="964201"/>
                  <a:pt x="16358" y="1029550"/>
                  <a:pt x="32952" y="1054443"/>
                </a:cubicBezTo>
                <a:lnTo>
                  <a:pt x="49427" y="1079157"/>
                </a:lnTo>
                <a:cubicBezTo>
                  <a:pt x="54263" y="1103334"/>
                  <a:pt x="56403" y="1122893"/>
                  <a:pt x="65903" y="1145059"/>
                </a:cubicBezTo>
                <a:cubicBezTo>
                  <a:pt x="109240" y="1246176"/>
                  <a:pt x="57482" y="1119978"/>
                  <a:pt x="98854" y="1202724"/>
                </a:cubicBezTo>
                <a:cubicBezTo>
                  <a:pt x="106607" y="1218231"/>
                  <a:pt x="106398" y="1241420"/>
                  <a:pt x="123568" y="1252151"/>
                </a:cubicBezTo>
                <a:cubicBezTo>
                  <a:pt x="149475" y="1268342"/>
                  <a:pt x="193725" y="1271126"/>
                  <a:pt x="222422" y="1276865"/>
                </a:cubicBezTo>
                <a:cubicBezTo>
                  <a:pt x="319511" y="1296283"/>
                  <a:pt x="166473" y="1272404"/>
                  <a:pt x="313038" y="1293340"/>
                </a:cubicBezTo>
                <a:lnTo>
                  <a:pt x="362465" y="1309816"/>
                </a:lnTo>
                <a:lnTo>
                  <a:pt x="387179" y="1318054"/>
                </a:lnTo>
                <a:cubicBezTo>
                  <a:pt x="395417" y="1323546"/>
                  <a:pt x="405554" y="1326924"/>
                  <a:pt x="411892" y="1334530"/>
                </a:cubicBezTo>
                <a:cubicBezTo>
                  <a:pt x="419754" y="1343964"/>
                  <a:pt x="423531" y="1356194"/>
                  <a:pt x="428368" y="1367481"/>
                </a:cubicBezTo>
                <a:cubicBezTo>
                  <a:pt x="435458" y="1384025"/>
                  <a:pt x="440664" y="1408426"/>
                  <a:pt x="444844" y="1425146"/>
                </a:cubicBezTo>
                <a:cubicBezTo>
                  <a:pt x="447590" y="1642076"/>
                  <a:pt x="447855" y="1859051"/>
                  <a:pt x="453081" y="2075935"/>
                </a:cubicBezTo>
                <a:cubicBezTo>
                  <a:pt x="453430" y="2090404"/>
                  <a:pt x="476302" y="2152340"/>
                  <a:pt x="477795" y="2158313"/>
                </a:cubicBezTo>
                <a:cubicBezTo>
                  <a:pt x="479734" y="2166071"/>
                  <a:pt x="488898" y="2206307"/>
                  <a:pt x="494271" y="2215978"/>
                </a:cubicBezTo>
                <a:cubicBezTo>
                  <a:pt x="503887" y="2233287"/>
                  <a:pt x="516238" y="2248929"/>
                  <a:pt x="527222" y="2265405"/>
                </a:cubicBezTo>
                <a:cubicBezTo>
                  <a:pt x="532714" y="2273643"/>
                  <a:pt x="539270" y="2281263"/>
                  <a:pt x="543698" y="2290119"/>
                </a:cubicBezTo>
                <a:cubicBezTo>
                  <a:pt x="549190" y="2301103"/>
                  <a:pt x="553035" y="2313077"/>
                  <a:pt x="560173" y="2323070"/>
                </a:cubicBezTo>
                <a:cubicBezTo>
                  <a:pt x="581410" y="2352801"/>
                  <a:pt x="584098" y="2343007"/>
                  <a:pt x="609600" y="2364259"/>
                </a:cubicBezTo>
                <a:cubicBezTo>
                  <a:pt x="618550" y="2371717"/>
                  <a:pt x="624620" y="2382510"/>
                  <a:pt x="634314" y="2388973"/>
                </a:cubicBezTo>
                <a:cubicBezTo>
                  <a:pt x="641539" y="2393790"/>
                  <a:pt x="651260" y="2393328"/>
                  <a:pt x="659027" y="2397211"/>
                </a:cubicBezTo>
                <a:cubicBezTo>
                  <a:pt x="667882" y="2401639"/>
                  <a:pt x="675145" y="2408774"/>
                  <a:pt x="683741" y="2413686"/>
                </a:cubicBezTo>
                <a:cubicBezTo>
                  <a:pt x="694403" y="2419779"/>
                  <a:pt x="706030" y="2424069"/>
                  <a:pt x="716692" y="2430162"/>
                </a:cubicBezTo>
                <a:cubicBezTo>
                  <a:pt x="725288" y="2435074"/>
                  <a:pt x="732550" y="2442210"/>
                  <a:pt x="741406" y="2446638"/>
                </a:cubicBezTo>
                <a:cubicBezTo>
                  <a:pt x="749173" y="2450521"/>
                  <a:pt x="758352" y="2450993"/>
                  <a:pt x="766119" y="2454876"/>
                </a:cubicBezTo>
                <a:cubicBezTo>
                  <a:pt x="774974" y="2459304"/>
                  <a:pt x="781786" y="2467330"/>
                  <a:pt x="790833" y="2471351"/>
                </a:cubicBezTo>
                <a:cubicBezTo>
                  <a:pt x="806703" y="2478404"/>
                  <a:pt x="840260" y="2487827"/>
                  <a:pt x="840260" y="2487827"/>
                </a:cubicBezTo>
                <a:cubicBezTo>
                  <a:pt x="879423" y="2513937"/>
                  <a:pt x="855580" y="2501172"/>
                  <a:pt x="914400" y="2520778"/>
                </a:cubicBezTo>
                <a:lnTo>
                  <a:pt x="939114" y="2529016"/>
                </a:lnTo>
                <a:cubicBezTo>
                  <a:pt x="978321" y="2555155"/>
                  <a:pt x="948420" y="2539223"/>
                  <a:pt x="996779" y="2553730"/>
                </a:cubicBezTo>
                <a:cubicBezTo>
                  <a:pt x="1013413" y="2558720"/>
                  <a:pt x="1029730" y="2564713"/>
                  <a:pt x="1046206" y="2570205"/>
                </a:cubicBezTo>
                <a:cubicBezTo>
                  <a:pt x="1054444" y="2572951"/>
                  <a:pt x="1062404" y="2576740"/>
                  <a:pt x="1070919" y="2578443"/>
                </a:cubicBezTo>
                <a:cubicBezTo>
                  <a:pt x="1120623" y="2588384"/>
                  <a:pt x="1098825" y="2582253"/>
                  <a:pt x="1136822" y="2594919"/>
                </a:cubicBezTo>
                <a:cubicBezTo>
                  <a:pt x="1169773" y="2592173"/>
                  <a:pt x="1202792" y="2590143"/>
                  <a:pt x="1235676" y="2586681"/>
                </a:cubicBezTo>
                <a:cubicBezTo>
                  <a:pt x="1254907" y="2584657"/>
                  <a:pt x="1295953" y="2581255"/>
                  <a:pt x="1318054" y="2570205"/>
                </a:cubicBezTo>
                <a:cubicBezTo>
                  <a:pt x="1326909" y="2565777"/>
                  <a:pt x="1334530" y="2559222"/>
                  <a:pt x="1342768" y="2553730"/>
                </a:cubicBezTo>
                <a:cubicBezTo>
                  <a:pt x="1345514" y="2545492"/>
                  <a:pt x="1344866" y="2535156"/>
                  <a:pt x="1351006" y="2529016"/>
                </a:cubicBezTo>
                <a:cubicBezTo>
                  <a:pt x="1365008" y="2515014"/>
                  <a:pt x="1386432" y="2510067"/>
                  <a:pt x="1400433" y="2496065"/>
                </a:cubicBezTo>
                <a:cubicBezTo>
                  <a:pt x="1408671" y="2487827"/>
                  <a:pt x="1415453" y="2477813"/>
                  <a:pt x="1425146" y="2471351"/>
                </a:cubicBezTo>
                <a:cubicBezTo>
                  <a:pt x="1432371" y="2466534"/>
                  <a:pt x="1441622" y="2465859"/>
                  <a:pt x="1449860" y="2463113"/>
                </a:cubicBezTo>
                <a:cubicBezTo>
                  <a:pt x="1455352" y="2454875"/>
                  <a:pt x="1459334" y="2445401"/>
                  <a:pt x="1466335" y="2438400"/>
                </a:cubicBezTo>
                <a:cubicBezTo>
                  <a:pt x="1473336" y="2431399"/>
                  <a:pt x="1485802" y="2430320"/>
                  <a:pt x="1491049" y="2421924"/>
                </a:cubicBezTo>
                <a:cubicBezTo>
                  <a:pt x="1500254" y="2407197"/>
                  <a:pt x="1502033" y="2388973"/>
                  <a:pt x="1507525" y="2372497"/>
                </a:cubicBezTo>
                <a:lnTo>
                  <a:pt x="1515762" y="2347784"/>
                </a:lnTo>
                <a:cubicBezTo>
                  <a:pt x="1513016" y="2314833"/>
                  <a:pt x="1511895" y="2281705"/>
                  <a:pt x="1507525" y="2248930"/>
                </a:cubicBezTo>
                <a:cubicBezTo>
                  <a:pt x="1505698" y="2235224"/>
                  <a:pt x="1493225" y="2208182"/>
                  <a:pt x="1482811" y="2199503"/>
                </a:cubicBezTo>
                <a:cubicBezTo>
                  <a:pt x="1466648" y="2186034"/>
                  <a:pt x="1415800" y="2171673"/>
                  <a:pt x="1400433" y="2166551"/>
                </a:cubicBezTo>
                <a:cubicBezTo>
                  <a:pt x="1392195" y="2163805"/>
                  <a:pt x="1382944" y="2163130"/>
                  <a:pt x="1375719" y="2158313"/>
                </a:cubicBezTo>
                <a:lnTo>
                  <a:pt x="1351006" y="2141838"/>
                </a:lnTo>
                <a:lnTo>
                  <a:pt x="1301579" y="2067697"/>
                </a:lnTo>
                <a:cubicBezTo>
                  <a:pt x="1296087" y="2059459"/>
                  <a:pt x="1293341" y="2048476"/>
                  <a:pt x="1285103" y="2042984"/>
                </a:cubicBezTo>
                <a:cubicBezTo>
                  <a:pt x="1253164" y="2021691"/>
                  <a:pt x="1269782" y="2029639"/>
                  <a:pt x="1235676" y="2018270"/>
                </a:cubicBezTo>
                <a:cubicBezTo>
                  <a:pt x="1169366" y="2023796"/>
                  <a:pt x="1153894" y="2019739"/>
                  <a:pt x="1103871" y="2034746"/>
                </a:cubicBezTo>
                <a:cubicBezTo>
                  <a:pt x="1087237" y="2039736"/>
                  <a:pt x="1068894" y="2041589"/>
                  <a:pt x="1054444" y="2051222"/>
                </a:cubicBezTo>
                <a:cubicBezTo>
                  <a:pt x="944714" y="2124371"/>
                  <a:pt x="1107349" y="2019085"/>
                  <a:pt x="1005017" y="2075935"/>
                </a:cubicBezTo>
                <a:cubicBezTo>
                  <a:pt x="1004990" y="2075950"/>
                  <a:pt x="943246" y="2117115"/>
                  <a:pt x="930876" y="2125362"/>
                </a:cubicBezTo>
                <a:cubicBezTo>
                  <a:pt x="922638" y="2130854"/>
                  <a:pt x="915555" y="2138707"/>
                  <a:pt x="906162" y="2141838"/>
                </a:cubicBezTo>
                <a:lnTo>
                  <a:pt x="881449" y="2150076"/>
                </a:lnTo>
                <a:cubicBezTo>
                  <a:pt x="873211" y="2144584"/>
                  <a:pt x="863736" y="2140601"/>
                  <a:pt x="856735" y="2133600"/>
                </a:cubicBezTo>
                <a:cubicBezTo>
                  <a:pt x="833129" y="2109993"/>
                  <a:pt x="845421" y="2110971"/>
                  <a:pt x="832022" y="2084173"/>
                </a:cubicBezTo>
                <a:cubicBezTo>
                  <a:pt x="827594" y="2075317"/>
                  <a:pt x="821038" y="2067697"/>
                  <a:pt x="815546" y="2059459"/>
                </a:cubicBezTo>
                <a:cubicBezTo>
                  <a:pt x="789789" y="1956432"/>
                  <a:pt x="822709" y="2084533"/>
                  <a:pt x="799071" y="2001795"/>
                </a:cubicBezTo>
                <a:cubicBezTo>
                  <a:pt x="795961" y="1990909"/>
                  <a:pt x="793579" y="1979827"/>
                  <a:pt x="790833" y="1968843"/>
                </a:cubicBezTo>
                <a:cubicBezTo>
                  <a:pt x="793579" y="1900194"/>
                  <a:pt x="792851" y="1831318"/>
                  <a:pt x="799071" y="1762897"/>
                </a:cubicBezTo>
                <a:cubicBezTo>
                  <a:pt x="801121" y="1740347"/>
                  <a:pt x="811105" y="1719199"/>
                  <a:pt x="815546" y="1696995"/>
                </a:cubicBezTo>
                <a:cubicBezTo>
                  <a:pt x="822082" y="1664316"/>
                  <a:pt x="830322" y="1619718"/>
                  <a:pt x="840260" y="1589903"/>
                </a:cubicBezTo>
                <a:lnTo>
                  <a:pt x="856735" y="1540476"/>
                </a:lnTo>
                <a:cubicBezTo>
                  <a:pt x="859481" y="1532238"/>
                  <a:pt x="857748" y="1520579"/>
                  <a:pt x="864973" y="1515762"/>
                </a:cubicBezTo>
                <a:lnTo>
                  <a:pt x="914400" y="1482811"/>
                </a:lnTo>
                <a:cubicBezTo>
                  <a:pt x="937548" y="1467379"/>
                  <a:pt x="957815" y="1450737"/>
                  <a:pt x="988541" y="1449859"/>
                </a:cubicBezTo>
                <a:lnTo>
                  <a:pt x="1276865" y="1441622"/>
                </a:lnTo>
                <a:cubicBezTo>
                  <a:pt x="1309816" y="1438876"/>
                  <a:pt x="1342944" y="1437754"/>
                  <a:pt x="1375719" y="1433384"/>
                </a:cubicBezTo>
                <a:cubicBezTo>
                  <a:pt x="1384326" y="1432236"/>
                  <a:pt x="1392009" y="1427252"/>
                  <a:pt x="1400433" y="1425146"/>
                </a:cubicBezTo>
                <a:cubicBezTo>
                  <a:pt x="1414017" y="1421750"/>
                  <a:pt x="1428114" y="1420592"/>
                  <a:pt x="1441622" y="1416908"/>
                </a:cubicBezTo>
                <a:cubicBezTo>
                  <a:pt x="1458377" y="1412338"/>
                  <a:pt x="1476599" y="1410065"/>
                  <a:pt x="1491049" y="1400432"/>
                </a:cubicBezTo>
                <a:cubicBezTo>
                  <a:pt x="1551268" y="1360287"/>
                  <a:pt x="1475539" y="1409296"/>
                  <a:pt x="1548714" y="1367481"/>
                </a:cubicBezTo>
                <a:cubicBezTo>
                  <a:pt x="1557310" y="1362569"/>
                  <a:pt x="1565189" y="1356497"/>
                  <a:pt x="1573427" y="1351005"/>
                </a:cubicBezTo>
                <a:lnTo>
                  <a:pt x="1606379" y="1301578"/>
                </a:lnTo>
                <a:cubicBezTo>
                  <a:pt x="1611871" y="1293340"/>
                  <a:pt x="1619723" y="1286257"/>
                  <a:pt x="1622854" y="1276865"/>
                </a:cubicBezTo>
                <a:cubicBezTo>
                  <a:pt x="1634672" y="1241410"/>
                  <a:pt x="1628986" y="1260575"/>
                  <a:pt x="1639330" y="1219200"/>
                </a:cubicBezTo>
                <a:cubicBezTo>
                  <a:pt x="1638632" y="1214314"/>
                  <a:pt x="1633311" y="1152508"/>
                  <a:pt x="1622854" y="1136822"/>
                </a:cubicBezTo>
                <a:cubicBezTo>
                  <a:pt x="1616392" y="1127129"/>
                  <a:pt x="1608325" y="1117766"/>
                  <a:pt x="1598141" y="1112108"/>
                </a:cubicBezTo>
                <a:cubicBezTo>
                  <a:pt x="1554840" y="1088051"/>
                  <a:pt x="1483379" y="1089251"/>
                  <a:pt x="1441622" y="1087395"/>
                </a:cubicBezTo>
                <a:cubicBezTo>
                  <a:pt x="1353795" y="1083492"/>
                  <a:pt x="1265881" y="1081903"/>
                  <a:pt x="1178011" y="1079157"/>
                </a:cubicBezTo>
                <a:cubicBezTo>
                  <a:pt x="1075003" y="1053404"/>
                  <a:pt x="1203072" y="1086317"/>
                  <a:pt x="1120346" y="1062681"/>
                </a:cubicBezTo>
                <a:cubicBezTo>
                  <a:pt x="1033176" y="1037775"/>
                  <a:pt x="1155460" y="1077130"/>
                  <a:pt x="1037968" y="1037967"/>
                </a:cubicBezTo>
                <a:lnTo>
                  <a:pt x="1013254" y="1029730"/>
                </a:lnTo>
                <a:cubicBezTo>
                  <a:pt x="1005016" y="1026984"/>
                  <a:pt x="997106" y="1022920"/>
                  <a:pt x="988541" y="1021492"/>
                </a:cubicBezTo>
                <a:cubicBezTo>
                  <a:pt x="972065" y="1018746"/>
                  <a:pt x="955419" y="1016877"/>
                  <a:pt x="939114" y="1013254"/>
                </a:cubicBezTo>
                <a:cubicBezTo>
                  <a:pt x="930637" y="1011370"/>
                  <a:pt x="922877" y="1006900"/>
                  <a:pt x="914400" y="1005016"/>
                </a:cubicBezTo>
                <a:cubicBezTo>
                  <a:pt x="898095" y="1001393"/>
                  <a:pt x="881449" y="999524"/>
                  <a:pt x="864973" y="996778"/>
                </a:cubicBezTo>
                <a:cubicBezTo>
                  <a:pt x="856735" y="994032"/>
                  <a:pt x="845307" y="995606"/>
                  <a:pt x="840260" y="988540"/>
                </a:cubicBezTo>
                <a:cubicBezTo>
                  <a:pt x="830166" y="974408"/>
                  <a:pt x="823784" y="939113"/>
                  <a:pt x="823784" y="939113"/>
                </a:cubicBezTo>
                <a:cubicBezTo>
                  <a:pt x="826530" y="873210"/>
                  <a:pt x="827322" y="807197"/>
                  <a:pt x="832022" y="741405"/>
                </a:cubicBezTo>
                <a:cubicBezTo>
                  <a:pt x="832846" y="729865"/>
                  <a:pt x="854513" y="660508"/>
                  <a:pt x="856735" y="659027"/>
                </a:cubicBezTo>
                <a:cubicBezTo>
                  <a:pt x="864973" y="653535"/>
                  <a:pt x="873843" y="648889"/>
                  <a:pt x="881449" y="642551"/>
                </a:cubicBezTo>
                <a:cubicBezTo>
                  <a:pt x="909878" y="618861"/>
                  <a:pt x="913952" y="598763"/>
                  <a:pt x="955589" y="584886"/>
                </a:cubicBezTo>
                <a:cubicBezTo>
                  <a:pt x="1011229" y="566341"/>
                  <a:pt x="942730" y="587745"/>
                  <a:pt x="1029730" y="568411"/>
                </a:cubicBezTo>
                <a:cubicBezTo>
                  <a:pt x="1038207" y="566527"/>
                  <a:pt x="1046020" y="562279"/>
                  <a:pt x="1054444" y="560173"/>
                </a:cubicBezTo>
                <a:cubicBezTo>
                  <a:pt x="1077472" y="554416"/>
                  <a:pt x="1123025" y="547370"/>
                  <a:pt x="1145060" y="543697"/>
                </a:cubicBezTo>
                <a:cubicBezTo>
                  <a:pt x="1153298" y="540951"/>
                  <a:pt x="1161396" y="537744"/>
                  <a:pt x="1169773" y="535459"/>
                </a:cubicBezTo>
                <a:cubicBezTo>
                  <a:pt x="1191619" y="529501"/>
                  <a:pt x="1214194" y="526145"/>
                  <a:pt x="1235676" y="518984"/>
                </a:cubicBezTo>
                <a:lnTo>
                  <a:pt x="1285103" y="502508"/>
                </a:lnTo>
                <a:cubicBezTo>
                  <a:pt x="1285104" y="502508"/>
                  <a:pt x="1334529" y="486033"/>
                  <a:pt x="1334530" y="486032"/>
                </a:cubicBezTo>
                <a:lnTo>
                  <a:pt x="1408671" y="436605"/>
                </a:lnTo>
                <a:lnTo>
                  <a:pt x="1433384" y="420130"/>
                </a:lnTo>
                <a:cubicBezTo>
                  <a:pt x="1438876" y="411892"/>
                  <a:pt x="1442859" y="402417"/>
                  <a:pt x="1449860" y="395416"/>
                </a:cubicBezTo>
                <a:cubicBezTo>
                  <a:pt x="1456861" y="388415"/>
                  <a:pt x="1468388" y="386671"/>
                  <a:pt x="1474573" y="378940"/>
                </a:cubicBezTo>
                <a:cubicBezTo>
                  <a:pt x="1479997" y="372159"/>
                  <a:pt x="1478928" y="361994"/>
                  <a:pt x="1482811" y="354227"/>
                </a:cubicBezTo>
                <a:cubicBezTo>
                  <a:pt x="1514750" y="290350"/>
                  <a:pt x="1486819" y="366916"/>
                  <a:pt x="1507525" y="304800"/>
                </a:cubicBezTo>
                <a:cubicBezTo>
                  <a:pt x="1504779" y="274595"/>
                  <a:pt x="1508878" y="242957"/>
                  <a:pt x="1499287" y="214184"/>
                </a:cubicBezTo>
                <a:cubicBezTo>
                  <a:pt x="1496541" y="205946"/>
                  <a:pt x="1480713" y="212086"/>
                  <a:pt x="1474573" y="205946"/>
                </a:cubicBezTo>
                <a:cubicBezTo>
                  <a:pt x="1465467" y="196840"/>
                  <a:pt x="1508898" y="186724"/>
                  <a:pt x="1491049" y="18123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graphicFrame>
        <p:nvGraphicFramePr>
          <p:cNvPr id="20485" name="Object 2"/>
          <p:cNvGraphicFramePr>
            <a:graphicFrameLocks noChangeAspect="1"/>
          </p:cNvGraphicFramePr>
          <p:nvPr/>
        </p:nvGraphicFramePr>
        <p:xfrm>
          <a:off x="2286000" y="1576388"/>
          <a:ext cx="4267200" cy="4062412"/>
        </p:xfrm>
        <a:graphic>
          <a:graphicData uri="http://schemas.openxmlformats.org/presentationml/2006/ole">
            <mc:AlternateContent xmlns:mc="http://schemas.openxmlformats.org/markup-compatibility/2006">
              <mc:Choice xmlns:v="urn:schemas-microsoft-com:vml" Requires="v">
                <p:oleObj spid="_x0000_s20514" name="Visio" r:id="rId3" imgW="2685662" imgH="2440530" progId="Visio.Drawing.11">
                  <p:embed/>
                </p:oleObj>
              </mc:Choice>
              <mc:Fallback>
                <p:oleObj name="Visio" r:id="rId3" imgW="2685662" imgH="244053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576388"/>
                        <a:ext cx="4267200" cy="40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p:nvPr/>
        </p:nvSpPr>
        <p:spPr>
          <a:xfrm>
            <a:off x="1447800" y="1666875"/>
            <a:ext cx="1981200" cy="923925"/>
          </a:xfrm>
          <a:prstGeom prst="rect">
            <a:avLst/>
          </a:prstGeom>
          <a:noFill/>
        </p:spPr>
        <p:txBody>
          <a:bodyPr>
            <a:spAutoFit/>
          </a:bodyPr>
          <a:lstStyle/>
          <a:p>
            <a:pPr algn="ctr">
              <a:defRPr/>
            </a:pPr>
            <a:r>
              <a:rPr lang="en-US" b="1" dirty="0">
                <a:solidFill>
                  <a:srgbClr val="FF0000"/>
                </a:solidFill>
                <a:latin typeface="+mn-lt"/>
                <a:cs typeface="Arial" pitchFamily="34" charset="0"/>
              </a:rPr>
              <a:t>These are critical blocks for impedance matching.</a:t>
            </a:r>
          </a:p>
        </p:txBody>
      </p:sp>
      <p:sp>
        <p:nvSpPr>
          <p:cNvPr id="12" name="TextBox 11"/>
          <p:cNvSpPr txBox="1"/>
          <p:nvPr/>
        </p:nvSpPr>
        <p:spPr>
          <a:xfrm>
            <a:off x="6400800" y="2540000"/>
            <a:ext cx="2438400" cy="2032000"/>
          </a:xfrm>
          <a:prstGeom prst="rect">
            <a:avLst/>
          </a:prstGeom>
          <a:noFill/>
        </p:spPr>
        <p:txBody>
          <a:bodyPr>
            <a:spAutoFit/>
          </a:bodyPr>
          <a:lstStyle/>
          <a:p>
            <a:pPr>
              <a:defRPr/>
            </a:pPr>
            <a:r>
              <a:rPr lang="en-US" b="1" dirty="0">
                <a:latin typeface="+mn-lt"/>
                <a:cs typeface="Arial" pitchFamily="34" charset="0"/>
              </a:rPr>
              <a:t>In typical wireless radios (&lt; 6 GHz), these will be integrated on a single chip, and impedance matching between each block may not be necessary.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a:t>
            </a:fld>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a:t>
            </a:r>
            <a:endParaRPr lang="en-US" dirty="0"/>
          </a:p>
        </p:txBody>
      </p:sp>
      <p:graphicFrame>
        <p:nvGraphicFramePr>
          <p:cNvPr id="38915" name="Object 3"/>
          <p:cNvGraphicFramePr>
            <a:graphicFrameLocks noChangeAspect="1"/>
          </p:cNvGraphicFramePr>
          <p:nvPr/>
        </p:nvGraphicFramePr>
        <p:xfrm>
          <a:off x="1828800" y="2133600"/>
          <a:ext cx="6211888" cy="2676525"/>
        </p:xfrm>
        <a:graphic>
          <a:graphicData uri="http://schemas.openxmlformats.org/presentationml/2006/ole">
            <mc:AlternateContent xmlns:mc="http://schemas.openxmlformats.org/markup-compatibility/2006">
              <mc:Choice xmlns:v="urn:schemas-microsoft-com:vml" Requires="v">
                <p:oleObj spid="_x0000_s38950" name="Visio" r:id="rId3" imgW="3189460" imgH="1379160" progId="Visio.Drawing.11">
                  <p:embed/>
                </p:oleObj>
              </mc:Choice>
              <mc:Fallback>
                <p:oleObj name="Visio" r:id="rId3" imgW="3189460" imgH="13791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133600"/>
                        <a:ext cx="6211888"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16" name="TextBox 4"/>
          <p:cNvSpPr txBox="1">
            <a:spLocks noChangeArrowheads="1"/>
          </p:cNvSpPr>
          <p:nvPr/>
        </p:nvSpPr>
        <p:spPr bwMode="auto">
          <a:xfrm>
            <a:off x="1371600" y="1219200"/>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Recall “</a:t>
            </a:r>
            <a:r>
              <a:rPr lang="en-US" b="1" dirty="0">
                <a:solidFill>
                  <a:srgbClr val="0000FF"/>
                </a:solidFill>
                <a:latin typeface="Franklin Gothic Medium Cond" pitchFamily="34" charset="0"/>
              </a:rPr>
              <a:t>Maximum Power Transfer Theory</a:t>
            </a:r>
            <a:r>
              <a:rPr lang="en-US" b="1" dirty="0">
                <a:latin typeface="Franklin Gothic Medium Cond" pitchFamily="34" charset="0"/>
              </a:rPr>
              <a:t>”</a:t>
            </a:r>
          </a:p>
          <a:p>
            <a:pPr eaLnBrk="1" hangingPunct="1"/>
            <a:r>
              <a:rPr lang="en-US" b="1" dirty="0">
                <a:latin typeface="Franklin Gothic Medium Cond" pitchFamily="34" charset="0"/>
              </a:rPr>
              <a:t>If we design the lossless network such that impedance looking back from NMOS to source is Z</a:t>
            </a:r>
            <a:r>
              <a:rPr lang="en-US" sz="1200" b="1" baseline="-25000" dirty="0">
                <a:latin typeface="Franklin Gothic Medium Cond" pitchFamily="34" charset="0"/>
              </a:rPr>
              <a:t>in</a:t>
            </a:r>
            <a:r>
              <a:rPr lang="en-US" b="1" dirty="0">
                <a:latin typeface="Franklin Gothic Medium Cond" pitchFamily="34" charset="0"/>
              </a:rPr>
              <a:t>*, we will get maximum power transfer from the source </a:t>
            </a:r>
          </a:p>
          <a:p>
            <a:pPr eaLnBrk="1" hangingPunct="1"/>
            <a:r>
              <a:rPr lang="en-US" b="1" dirty="0">
                <a:latin typeface="Franklin Gothic Medium Cond" pitchFamily="34" charset="0"/>
              </a:rPr>
              <a:t>to the input port</a:t>
            </a:r>
          </a:p>
        </p:txBody>
      </p:sp>
      <p:sp>
        <p:nvSpPr>
          <p:cNvPr id="6" name="Bent Arrow 5"/>
          <p:cNvSpPr/>
          <p:nvPr/>
        </p:nvSpPr>
        <p:spPr>
          <a:xfrm>
            <a:off x="5027613" y="3276600"/>
            <a:ext cx="306387" cy="1143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Bent Arrow 7"/>
          <p:cNvSpPr/>
          <p:nvPr/>
        </p:nvSpPr>
        <p:spPr>
          <a:xfrm flipH="1">
            <a:off x="4608513" y="3276600"/>
            <a:ext cx="306387" cy="1676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4894604" y="4038600"/>
            <a:ext cx="1963396" cy="560859"/>
          </a:xfrm>
          <a:prstGeom prst="rect">
            <a:avLst/>
          </a:prstGeom>
          <a:blipFill rotWithShape="1">
            <a:blip r:embed="rId5"/>
            <a:stretch>
              <a:fillRect/>
            </a:stretch>
          </a:blipFill>
        </p:spPr>
        <p:txBody>
          <a:bodyPr/>
          <a:lstStyle/>
          <a:p>
            <a:pPr>
              <a:defRPr/>
            </a:pPr>
            <a:r>
              <a:rPr lang="en-US">
                <a:noFill/>
              </a:rPr>
              <a:t> </a:t>
            </a:r>
          </a:p>
        </p:txBody>
      </p:sp>
      <p:sp>
        <p:nvSpPr>
          <p:cNvPr id="11" name="TextBox 10"/>
          <p:cNvSpPr txBox="1">
            <a:spLocks noRot="1" noChangeAspect="1" noMove="1" noResize="1" noEditPoints="1" noAdjustHandles="1" noChangeArrowheads="1" noChangeShapeType="1" noTextEdit="1"/>
          </p:cNvSpPr>
          <p:nvPr/>
        </p:nvSpPr>
        <p:spPr>
          <a:xfrm>
            <a:off x="4876800" y="4672570"/>
            <a:ext cx="854223" cy="307777"/>
          </a:xfrm>
          <a:prstGeom prst="rect">
            <a:avLst/>
          </a:prstGeom>
          <a:blipFill rotWithShape="1">
            <a:blip r:embed="rId6"/>
            <a:stretch>
              <a:fillRect/>
            </a:stretch>
          </a:blipFill>
        </p:spPr>
        <p:txBody>
          <a:bodyPr/>
          <a:lstStyle/>
          <a:p>
            <a:pPr>
              <a:defRPr/>
            </a:pPr>
            <a:r>
              <a:rPr lang="en-US">
                <a:noFill/>
              </a:rPr>
              <a:t> </a:t>
            </a:r>
          </a:p>
        </p:txBody>
      </p:sp>
      <p:sp>
        <p:nvSpPr>
          <p:cNvPr id="38921" name="TextBox 11"/>
          <p:cNvSpPr txBox="1">
            <a:spLocks noChangeArrowheads="1"/>
          </p:cNvSpPr>
          <p:nvPr/>
        </p:nvSpPr>
        <p:spPr bwMode="auto">
          <a:xfrm>
            <a:off x="1371600" y="504825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We call this as “impedance matching” and the lossless network as “impedance matching network”.</a:t>
            </a:r>
          </a:p>
        </p:txBody>
      </p:sp>
      <p:sp>
        <p:nvSpPr>
          <p:cNvPr id="38922" name="TextBox 12"/>
          <p:cNvSpPr txBox="1">
            <a:spLocks noChangeArrowheads="1"/>
          </p:cNvSpPr>
          <p:nvPr/>
        </p:nvSpPr>
        <p:spPr bwMode="auto">
          <a:xfrm>
            <a:off x="1371600" y="5715000"/>
            <a:ext cx="5638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examine how to design the matching network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20</a:t>
            </a:fld>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a:t>
            </a:r>
            <a:endParaRPr lang="en-US" dirty="0"/>
          </a:p>
        </p:txBody>
      </p:sp>
      <p:graphicFrame>
        <p:nvGraphicFramePr>
          <p:cNvPr id="39939" name="Object 3"/>
          <p:cNvGraphicFramePr>
            <a:graphicFrameLocks noChangeAspect="1"/>
          </p:cNvGraphicFramePr>
          <p:nvPr/>
        </p:nvGraphicFramePr>
        <p:xfrm>
          <a:off x="2209800" y="2057400"/>
          <a:ext cx="4676775" cy="1681163"/>
        </p:xfrm>
        <a:graphic>
          <a:graphicData uri="http://schemas.openxmlformats.org/presentationml/2006/ole">
            <mc:AlternateContent xmlns:mc="http://schemas.openxmlformats.org/markup-compatibility/2006">
              <mc:Choice xmlns:v="urn:schemas-microsoft-com:vml" Requires="v">
                <p:oleObj spid="_x0000_s39974" name="Visio" r:id="rId3" imgW="2614347" imgH="936360" progId="Visio.Drawing.11">
                  <p:embed/>
                </p:oleObj>
              </mc:Choice>
              <mc:Fallback>
                <p:oleObj name="Visio" r:id="rId3" imgW="2614347" imgH="9363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57400"/>
                        <a:ext cx="4676775"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40" name="TextBox 4"/>
          <p:cNvSpPr txBox="1">
            <a:spLocks noChangeArrowheads="1"/>
          </p:cNvSpPr>
          <p:nvPr/>
        </p:nvSpPr>
        <p:spPr bwMode="auto">
          <a:xfrm>
            <a:off x="1371600" y="12192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consider how to perform impedance matching  for a general load and source impedance</a:t>
            </a:r>
          </a:p>
        </p:txBody>
      </p:sp>
      <p:sp>
        <p:nvSpPr>
          <p:cNvPr id="6" name="Bent Arrow 5"/>
          <p:cNvSpPr/>
          <p:nvPr/>
        </p:nvSpPr>
        <p:spPr>
          <a:xfrm>
            <a:off x="3489325" y="29718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Bent Arrow 6"/>
          <p:cNvSpPr/>
          <p:nvPr/>
        </p:nvSpPr>
        <p:spPr>
          <a:xfrm flipH="1">
            <a:off x="5183188" y="2971800"/>
            <a:ext cx="33655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3108177" y="3810000"/>
            <a:ext cx="854223" cy="319446"/>
          </a:xfrm>
          <a:prstGeom prst="rect">
            <a:avLst/>
          </a:prstGeom>
          <a:blipFill rotWithShape="1">
            <a:blip r:embed="rId5"/>
            <a:stretch>
              <a:fillRect r="-714"/>
            </a:stretch>
          </a:blipFill>
        </p:spPr>
        <p:txBody>
          <a:bodyPr/>
          <a:lstStyle/>
          <a:p>
            <a:pPr>
              <a:defRPr/>
            </a:pPr>
            <a:r>
              <a:rPr lang="en-US">
                <a:noFill/>
              </a:rPr>
              <a:t> </a:t>
            </a:r>
          </a:p>
        </p:txBody>
      </p:sp>
      <p:sp>
        <p:nvSpPr>
          <p:cNvPr id="39944" name="TextBox 9"/>
          <p:cNvSpPr txBox="1">
            <a:spLocks noChangeArrowheads="1"/>
          </p:cNvSpPr>
          <p:nvPr/>
        </p:nvSpPr>
        <p:spPr bwMode="auto">
          <a:xfrm>
            <a:off x="1371600" y="4230688"/>
            <a:ext cx="67818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If we design a lossless network such that Z</a:t>
            </a:r>
            <a:r>
              <a:rPr lang="en-US" sz="1200" b="1" baseline="-25000" dirty="0">
                <a:latin typeface="Franklin Gothic Medium Cond" pitchFamily="34" charset="0"/>
              </a:rPr>
              <a:t>out</a:t>
            </a:r>
            <a:r>
              <a:rPr lang="en-US" b="1" dirty="0">
                <a:latin typeface="Franklin Gothic Medium Cond" pitchFamily="34" charset="0"/>
              </a:rPr>
              <a:t>=Z</a:t>
            </a:r>
            <a:r>
              <a:rPr lang="en-US" sz="1200" b="1" baseline="-25000" dirty="0">
                <a:latin typeface="Franklin Gothic Medium Cond" pitchFamily="34" charset="0"/>
              </a:rPr>
              <a:t>L</a:t>
            </a:r>
            <a:r>
              <a:rPr lang="en-US" b="1" dirty="0">
                <a:latin typeface="Franklin Gothic Medium Cond" pitchFamily="34" charset="0"/>
              </a:rPr>
              <a:t>*, then Z</a:t>
            </a:r>
            <a:r>
              <a:rPr lang="en-US" sz="1200" b="1" baseline="-25000" dirty="0">
                <a:latin typeface="Franklin Gothic Medium Cond" pitchFamily="34" charset="0"/>
              </a:rPr>
              <a:t>in</a:t>
            </a:r>
            <a:r>
              <a:rPr lang="en-US" b="1" dirty="0">
                <a:latin typeface="Franklin Gothic Medium Cond" pitchFamily="34" charset="0"/>
              </a:rPr>
              <a:t>=Z</a:t>
            </a:r>
            <a:r>
              <a:rPr lang="en-US" sz="1200" b="1" baseline="-25000" dirty="0">
                <a:latin typeface="Franklin Gothic Medium Cond" pitchFamily="34" charset="0"/>
              </a:rPr>
              <a:t>s</a:t>
            </a:r>
            <a:r>
              <a:rPr lang="en-US" b="1" dirty="0">
                <a:latin typeface="Franklin Gothic Medium Cond" pitchFamily="34" charset="0"/>
              </a:rPr>
              <a:t>*.</a:t>
            </a:r>
          </a:p>
          <a:p>
            <a:pPr eaLnBrk="1" hangingPunct="1"/>
            <a:r>
              <a:rPr lang="en-US" b="1" dirty="0">
                <a:latin typeface="Franklin Gothic Medium Cond" pitchFamily="34" charset="0"/>
              </a:rPr>
              <a:t>The converse in also true, i.e., if we design the lossless network such that Z</a:t>
            </a:r>
            <a:r>
              <a:rPr lang="en-US" sz="1200" b="1" baseline="-25000" dirty="0">
                <a:latin typeface="Franklin Gothic Medium Cond" pitchFamily="34" charset="0"/>
              </a:rPr>
              <a:t>in</a:t>
            </a:r>
            <a:r>
              <a:rPr lang="en-US" b="1" dirty="0">
                <a:latin typeface="Franklin Gothic Medium Cond" pitchFamily="34" charset="0"/>
              </a:rPr>
              <a:t>=Z</a:t>
            </a:r>
            <a:r>
              <a:rPr lang="en-US" sz="1200" b="1" baseline="-25000" dirty="0">
                <a:latin typeface="Franklin Gothic Medium Cond" pitchFamily="34" charset="0"/>
              </a:rPr>
              <a:t>s</a:t>
            </a:r>
            <a:r>
              <a:rPr lang="en-US" b="1" dirty="0">
                <a:latin typeface="Franklin Gothic Medium Cond" pitchFamily="34" charset="0"/>
              </a:rPr>
              <a:t>*, then Z</a:t>
            </a:r>
            <a:r>
              <a:rPr lang="en-US" sz="1200" b="1" baseline="-25000" dirty="0">
                <a:latin typeface="Franklin Gothic Medium Cond" pitchFamily="34" charset="0"/>
              </a:rPr>
              <a:t>out</a:t>
            </a:r>
            <a:r>
              <a:rPr lang="en-US" b="1" dirty="0">
                <a:latin typeface="Franklin Gothic Medium Cond" pitchFamily="34" charset="0"/>
              </a:rPr>
              <a:t>=Z</a:t>
            </a:r>
            <a:r>
              <a:rPr lang="en-US" sz="1200" b="1" baseline="-25000" dirty="0">
                <a:latin typeface="Franklin Gothic Medium Cond" pitchFamily="34" charset="0"/>
              </a:rPr>
              <a:t>L</a:t>
            </a:r>
            <a:r>
              <a:rPr lang="en-US" b="1" dirty="0">
                <a:latin typeface="Franklin Gothic Medium Cond" pitchFamily="34" charset="0"/>
              </a:rPr>
              <a:t>*. </a:t>
            </a:r>
          </a:p>
        </p:txBody>
      </p:sp>
      <p:sp>
        <p:nvSpPr>
          <p:cNvPr id="39945" name="TextBox 10"/>
          <p:cNvSpPr txBox="1">
            <a:spLocks noChangeArrowheads="1"/>
          </p:cNvSpPr>
          <p:nvPr/>
        </p:nvSpPr>
        <p:spPr bwMode="auto">
          <a:xfrm>
            <a:off x="1371600" y="5257800"/>
            <a:ext cx="662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Can you come up with a simple intuitive explanation (without using equation) as to why the above statements are true ?</a:t>
            </a:r>
          </a:p>
        </p:txBody>
      </p:sp>
      <p:sp>
        <p:nvSpPr>
          <p:cNvPr id="3" name="TextBox 2"/>
          <p:cNvSpPr txBox="1">
            <a:spLocks noRot="1" noChangeAspect="1" noMove="1" noResize="1" noEditPoints="1" noAdjustHandles="1" noChangeArrowheads="1" noChangeShapeType="1" noTextEdit="1"/>
          </p:cNvSpPr>
          <p:nvPr/>
        </p:nvSpPr>
        <p:spPr>
          <a:xfrm>
            <a:off x="5060380" y="3820510"/>
            <a:ext cx="1069780" cy="307777"/>
          </a:xfrm>
          <a:prstGeom prst="rect">
            <a:avLst/>
          </a:prstGeom>
          <a:blipFill rotWithShape="1">
            <a:blip r:embed="rId6"/>
            <a:stretch>
              <a:fillRect/>
            </a:stretch>
          </a:blipFill>
        </p:spPr>
        <p:txBody>
          <a:bodyPr/>
          <a:lstStyle/>
          <a:p>
            <a:pPr>
              <a:defRPr/>
            </a:pPr>
            <a:r>
              <a:rPr lang="en-US">
                <a:noFill/>
              </a:rPr>
              <a:t>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21</a:t>
            </a:fld>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The First Step</a:t>
            </a:r>
            <a:endParaRPr lang="en-US" dirty="0"/>
          </a:p>
        </p:txBody>
      </p:sp>
      <p:graphicFrame>
        <p:nvGraphicFramePr>
          <p:cNvPr id="40963" name="Object 3"/>
          <p:cNvGraphicFramePr>
            <a:graphicFrameLocks noChangeAspect="1"/>
          </p:cNvGraphicFramePr>
          <p:nvPr/>
        </p:nvGraphicFramePr>
        <p:xfrm>
          <a:off x="2209800" y="2057400"/>
          <a:ext cx="4676775" cy="1681163"/>
        </p:xfrm>
        <a:graphic>
          <a:graphicData uri="http://schemas.openxmlformats.org/presentationml/2006/ole">
            <mc:AlternateContent xmlns:mc="http://schemas.openxmlformats.org/markup-compatibility/2006">
              <mc:Choice xmlns:v="urn:schemas-microsoft-com:vml" Requires="v">
                <p:oleObj spid="_x0000_s40998" name="Visio" r:id="rId3" imgW="2614347" imgH="936360" progId="Visio.Drawing.11">
                  <p:embed/>
                </p:oleObj>
              </mc:Choice>
              <mc:Fallback>
                <p:oleObj name="Visio" r:id="rId3" imgW="2614347" imgH="9363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57400"/>
                        <a:ext cx="4676775"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Bent Arrow 4"/>
          <p:cNvSpPr/>
          <p:nvPr/>
        </p:nvSpPr>
        <p:spPr>
          <a:xfrm>
            <a:off x="4799013" y="2971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3810000" y="2971800"/>
            <a:ext cx="33655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0966" name="TextBox 7"/>
          <p:cNvSpPr txBox="1">
            <a:spLocks noChangeArrowheads="1"/>
          </p:cNvSpPr>
          <p:nvPr/>
        </p:nvSpPr>
        <p:spPr bwMode="auto">
          <a:xfrm>
            <a:off x="3505200" y="3810000"/>
            <a:ext cx="1039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dirty="0">
                <a:solidFill>
                  <a:srgbClr val="FF0000"/>
                </a:solidFill>
              </a:rPr>
              <a:t>Z</a:t>
            </a:r>
            <a:r>
              <a:rPr lang="en-US" sz="1100" b="1" i="1" baseline="-25000" dirty="0">
                <a:solidFill>
                  <a:srgbClr val="FF0000"/>
                </a:solidFill>
              </a:rPr>
              <a:t>in</a:t>
            </a:r>
            <a:r>
              <a:rPr lang="en-US" b="1" i="1" dirty="0">
                <a:solidFill>
                  <a:srgbClr val="FF0000"/>
                </a:solidFill>
              </a:rPr>
              <a:t>=R</a:t>
            </a:r>
            <a:r>
              <a:rPr lang="en-US" sz="1100" b="1" i="1" baseline="-25000" dirty="0">
                <a:solidFill>
                  <a:srgbClr val="FF0000"/>
                </a:solidFill>
              </a:rPr>
              <a:t>s</a:t>
            </a:r>
            <a:endParaRPr lang="en-US" b="1" i="1" baseline="-25000" dirty="0">
              <a:solidFill>
                <a:srgbClr val="FF0000"/>
              </a:solidFill>
            </a:endParaRPr>
          </a:p>
        </p:txBody>
      </p:sp>
      <p:sp>
        <p:nvSpPr>
          <p:cNvPr id="40967" name="TextBox 8"/>
          <p:cNvSpPr txBox="1">
            <a:spLocks noChangeArrowheads="1"/>
          </p:cNvSpPr>
          <p:nvPr/>
        </p:nvSpPr>
        <p:spPr bwMode="auto">
          <a:xfrm>
            <a:off x="4495800" y="3810000"/>
            <a:ext cx="1039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dirty="0">
                <a:solidFill>
                  <a:srgbClr val="FF0000"/>
                </a:solidFill>
              </a:rPr>
              <a:t>Z</a:t>
            </a:r>
            <a:r>
              <a:rPr lang="en-US" sz="1100" b="1" i="1" baseline="-25000" dirty="0">
                <a:solidFill>
                  <a:srgbClr val="FF0000"/>
                </a:solidFill>
              </a:rPr>
              <a:t>out</a:t>
            </a:r>
            <a:r>
              <a:rPr lang="en-US" b="1" i="1" dirty="0">
                <a:solidFill>
                  <a:srgbClr val="FF0000"/>
                </a:solidFill>
              </a:rPr>
              <a:t>=R</a:t>
            </a:r>
            <a:r>
              <a:rPr lang="en-US" sz="1100" b="1" i="1" baseline="-25000" dirty="0">
                <a:solidFill>
                  <a:srgbClr val="FF0000"/>
                </a:solidFill>
              </a:rPr>
              <a:t>L</a:t>
            </a:r>
            <a:endParaRPr lang="en-US" b="1" i="1" baseline="-25000" dirty="0">
              <a:solidFill>
                <a:srgbClr val="FF0000"/>
              </a:solidFill>
            </a:endParaRPr>
          </a:p>
        </p:txBody>
      </p:sp>
      <p:sp>
        <p:nvSpPr>
          <p:cNvPr id="40968" name="TextBox 9"/>
          <p:cNvSpPr txBox="1">
            <a:spLocks noChangeArrowheads="1"/>
          </p:cNvSpPr>
          <p:nvPr/>
        </p:nvSpPr>
        <p:spPr bwMode="auto">
          <a:xfrm>
            <a:off x="1371600" y="12192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First, let’s cancel the imaginary parts of </a:t>
            </a:r>
            <a:r>
              <a:rPr lang="en-US" b="1" dirty="0" smtClean="0">
                <a:latin typeface="Franklin Gothic Medium Cond" pitchFamily="34" charset="0"/>
              </a:rPr>
              <a:t>Z</a:t>
            </a:r>
            <a:r>
              <a:rPr lang="en-US" sz="1200" b="1" baseline="-25000" dirty="0" smtClean="0">
                <a:latin typeface="Franklin Gothic Medium Cond" pitchFamily="34" charset="0"/>
              </a:rPr>
              <a:t>s</a:t>
            </a:r>
            <a:r>
              <a:rPr lang="en-US" b="1" dirty="0" smtClean="0">
                <a:latin typeface="Franklin Gothic Medium Cond" pitchFamily="34" charset="0"/>
              </a:rPr>
              <a:t> </a:t>
            </a:r>
            <a:r>
              <a:rPr lang="en-US" b="1" dirty="0">
                <a:latin typeface="Franklin Gothic Medium Cond" pitchFamily="34" charset="0"/>
              </a:rPr>
              <a:t>and Z</a:t>
            </a:r>
            <a:r>
              <a:rPr lang="en-US" sz="1200" b="1" baseline="-25000" dirty="0">
                <a:latin typeface="Franklin Gothic Medium Cond" pitchFamily="34" charset="0"/>
              </a:rPr>
              <a:t>L</a:t>
            </a:r>
            <a:r>
              <a:rPr lang="en-US" b="1" dirty="0">
                <a:latin typeface="Franklin Gothic Medium Cond" pitchFamily="34" charset="0"/>
              </a:rPr>
              <a:t>. This can be done by an appropriate choice of capacitor or inductor sizes.</a:t>
            </a:r>
          </a:p>
        </p:txBody>
      </p:sp>
      <p:sp>
        <p:nvSpPr>
          <p:cNvPr id="40969" name="TextBox 10"/>
          <p:cNvSpPr txBox="1">
            <a:spLocks noChangeArrowheads="1"/>
          </p:cNvSpPr>
          <p:nvPr/>
        </p:nvSpPr>
        <p:spPr bwMode="auto">
          <a:xfrm>
            <a:off x="1371600" y="42306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The problem is now reduced to how to design the core lossless network to match load resistance R</a:t>
            </a:r>
            <a:r>
              <a:rPr lang="en-US" sz="1400" b="1" baseline="-25000" dirty="0">
                <a:latin typeface="Franklin Gothic Medium Cond" pitchFamily="34" charset="0"/>
              </a:rPr>
              <a:t>L</a:t>
            </a:r>
            <a:r>
              <a:rPr lang="en-US" b="1" dirty="0">
                <a:latin typeface="Franklin Gothic Medium Cond" pitchFamily="34" charset="0"/>
              </a:rPr>
              <a:t> to source resistance R</a:t>
            </a:r>
            <a:r>
              <a:rPr lang="en-US" sz="1400" b="1" baseline="-25000" dirty="0">
                <a:latin typeface="Franklin Gothic Medium Cond" pitchFamily="34" charset="0"/>
              </a:rPr>
              <a:t>s</a:t>
            </a:r>
            <a:r>
              <a:rPr lang="en-US" b="1" dirty="0">
                <a:latin typeface="Franklin Gothic Medium Cond" pitchFamily="34" charset="0"/>
              </a:rPr>
              <a:t>.</a:t>
            </a:r>
          </a:p>
        </p:txBody>
      </p:sp>
      <p:sp>
        <p:nvSpPr>
          <p:cNvPr id="40970" name="TextBox 11"/>
          <p:cNvSpPr txBox="1">
            <a:spLocks noChangeArrowheads="1"/>
          </p:cNvSpPr>
          <p:nvPr/>
        </p:nvSpPr>
        <p:spPr bwMode="auto">
          <a:xfrm>
            <a:off x="1371600" y="49530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We have two cases; 1) R</a:t>
            </a:r>
            <a:r>
              <a:rPr lang="en-US" sz="1400" b="1" baseline="-25000" dirty="0">
                <a:latin typeface="Franklin Gothic Medium Cond" pitchFamily="34" charset="0"/>
              </a:rPr>
              <a:t>s</a:t>
            </a:r>
            <a:r>
              <a:rPr lang="en-US" b="1" dirty="0">
                <a:latin typeface="Franklin Gothic Medium Cond" pitchFamily="34" charset="0"/>
              </a:rPr>
              <a:t> &gt; R</a:t>
            </a:r>
            <a:r>
              <a:rPr lang="en-US" sz="1200" b="1" baseline="-25000" dirty="0">
                <a:latin typeface="Franklin Gothic Medium Cond" pitchFamily="34" charset="0"/>
              </a:rPr>
              <a:t>L</a:t>
            </a:r>
            <a:r>
              <a:rPr lang="en-US" b="1" dirty="0">
                <a:latin typeface="Franklin Gothic Medium Cond" pitchFamily="34" charset="0"/>
              </a:rPr>
              <a:t> &amp; 2) R</a:t>
            </a:r>
            <a:r>
              <a:rPr lang="en-US" sz="1400" b="1" baseline="-25000" dirty="0">
                <a:latin typeface="Franklin Gothic Medium Cond" pitchFamily="34" charset="0"/>
              </a:rPr>
              <a:t>s</a:t>
            </a:r>
            <a:r>
              <a:rPr lang="en-US" b="1" dirty="0">
                <a:latin typeface="Franklin Gothic Medium Cond" pitchFamily="34" charset="0"/>
              </a:rPr>
              <a:t> &lt; R</a:t>
            </a:r>
            <a:r>
              <a:rPr lang="en-US" sz="1200" b="1" baseline="-25000" dirty="0">
                <a:latin typeface="Franklin Gothic Medium Cond" pitchFamily="34" charset="0"/>
              </a:rPr>
              <a:t>L</a:t>
            </a:r>
            <a:r>
              <a:rPr lang="en-US" b="1" dirty="0">
                <a:latin typeface="Franklin Gothic Medium Cond" pitchFamily="34" charset="0"/>
              </a:rPr>
              <a:t>.</a:t>
            </a:r>
          </a:p>
          <a:p>
            <a:pPr eaLnBrk="1" hangingPunct="1"/>
            <a:r>
              <a:rPr lang="en-US" b="1" dirty="0">
                <a:latin typeface="Franklin Gothic Medium Cond" pitchFamily="34" charset="0"/>
              </a:rPr>
              <a:t>Let’s think about the case-1) first.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22</a:t>
            </a:fld>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1987" name="TextBox 3"/>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Case-1) R</a:t>
            </a:r>
            <a:r>
              <a:rPr lang="en-US" sz="1400" b="1" baseline="-25000" dirty="0">
                <a:solidFill>
                  <a:srgbClr val="0000FF"/>
                </a:solidFill>
                <a:latin typeface="Franklin Gothic Medium Cond" pitchFamily="34" charset="0"/>
              </a:rPr>
              <a:t>s</a:t>
            </a:r>
            <a:r>
              <a:rPr lang="en-US" sz="2000" b="1" dirty="0">
                <a:solidFill>
                  <a:srgbClr val="0000FF"/>
                </a:solidFill>
                <a:latin typeface="Franklin Gothic Medium Cond" pitchFamily="34" charset="0"/>
              </a:rPr>
              <a:t> &gt; R</a:t>
            </a:r>
            <a:r>
              <a:rPr lang="en-US" sz="1200" b="1" baseline="-25000" dirty="0">
                <a:solidFill>
                  <a:srgbClr val="0000FF"/>
                </a:solidFill>
                <a:latin typeface="Franklin Gothic Medium Cond" pitchFamily="34" charset="0"/>
              </a:rPr>
              <a:t>L</a:t>
            </a:r>
            <a:endParaRPr lang="en-US" sz="2000" b="1" baseline="-25000" dirty="0">
              <a:solidFill>
                <a:srgbClr val="0000FF"/>
              </a:solidFill>
              <a:latin typeface="Franklin Gothic Medium Cond" pitchFamily="34" charset="0"/>
            </a:endParaRPr>
          </a:p>
        </p:txBody>
      </p:sp>
      <p:sp>
        <p:nvSpPr>
          <p:cNvPr id="41988" name="TextBox 4"/>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We need to convert the smaller load impedance to a larger value of R</a:t>
            </a:r>
            <a:r>
              <a:rPr lang="en-US" b="1" baseline="-25000" dirty="0">
                <a:latin typeface="Franklin Gothic Medium Cond" pitchFamily="34" charset="0"/>
              </a:rPr>
              <a:t>s</a:t>
            </a:r>
            <a:r>
              <a:rPr lang="en-US" b="1" dirty="0">
                <a:latin typeface="Franklin Gothic Medium Cond" pitchFamily="34" charset="0"/>
              </a:rPr>
              <a:t> (this is referred as upward impedance conversion).</a:t>
            </a:r>
          </a:p>
        </p:txBody>
      </p:sp>
      <p:sp>
        <p:nvSpPr>
          <p:cNvPr id="41989" name="TextBox 5"/>
          <p:cNvSpPr txBox="1">
            <a:spLocks noChangeArrowheads="1"/>
          </p:cNvSpPr>
          <p:nvPr/>
        </p:nvSpPr>
        <p:spPr bwMode="auto">
          <a:xfrm>
            <a:off x="2057400" y="2362200"/>
            <a:ext cx="4557713"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Think !!!</a:t>
            </a:r>
          </a:p>
          <a:p>
            <a:pPr eaLnBrk="1" hangingPunct="1"/>
            <a:r>
              <a:rPr lang="en-US" sz="2000" b="1" dirty="0">
                <a:solidFill>
                  <a:srgbClr val="0000FF"/>
                </a:solidFill>
                <a:latin typeface="Franklin Gothic Medium Cond" pitchFamily="34" charset="0"/>
              </a:rPr>
              <a:t>If we generate smaller voltage across R</a:t>
            </a:r>
            <a:r>
              <a:rPr lang="en-US" sz="1200" b="1" baseline="-25000" dirty="0">
                <a:solidFill>
                  <a:srgbClr val="0000FF"/>
                </a:solidFill>
                <a:latin typeface="Franklin Gothic Medium Cond" pitchFamily="34" charset="0"/>
              </a:rPr>
              <a:t>L</a:t>
            </a:r>
            <a:r>
              <a:rPr lang="en-US" sz="2000" b="1" dirty="0">
                <a:solidFill>
                  <a:srgbClr val="0000FF"/>
                </a:solidFill>
                <a:latin typeface="Franklin Gothic Medium Cond" pitchFamily="34" charset="0"/>
              </a:rPr>
              <a:t> using the source voltage V</a:t>
            </a:r>
            <a:r>
              <a:rPr lang="en-US" sz="1400" b="1" baseline="-25000" dirty="0">
                <a:solidFill>
                  <a:srgbClr val="0000FF"/>
                </a:solidFill>
                <a:latin typeface="Franklin Gothic Medium Cond" pitchFamily="34" charset="0"/>
              </a:rPr>
              <a:t>s</a:t>
            </a:r>
            <a:r>
              <a:rPr lang="en-US" sz="2000" b="1" dirty="0">
                <a:solidFill>
                  <a:srgbClr val="0000FF"/>
                </a:solidFill>
                <a:latin typeface="Franklin Gothic Medium Cond" pitchFamily="34" charset="0"/>
              </a:rPr>
              <a:t>, this would results in smaller current being drawn through R</a:t>
            </a:r>
            <a:r>
              <a:rPr lang="en-US" sz="1200" b="1" baseline="-25000" dirty="0">
                <a:solidFill>
                  <a:srgbClr val="0000FF"/>
                </a:solidFill>
                <a:latin typeface="Franklin Gothic Medium Cond" pitchFamily="34" charset="0"/>
              </a:rPr>
              <a:t>L</a:t>
            </a:r>
            <a:r>
              <a:rPr lang="en-US" sz="2000" b="1" dirty="0">
                <a:solidFill>
                  <a:srgbClr val="0000FF"/>
                </a:solidFill>
                <a:latin typeface="Franklin Gothic Medium Cond" pitchFamily="34" charset="0"/>
              </a:rPr>
              <a:t>. This makes R</a:t>
            </a:r>
            <a:r>
              <a:rPr lang="en-US" sz="1200" b="1" baseline="-25000" dirty="0">
                <a:solidFill>
                  <a:srgbClr val="0000FF"/>
                </a:solidFill>
                <a:latin typeface="Franklin Gothic Medium Cond" pitchFamily="34" charset="0"/>
              </a:rPr>
              <a:t>L</a:t>
            </a:r>
            <a:r>
              <a:rPr lang="en-US" sz="2000" b="1" dirty="0">
                <a:solidFill>
                  <a:srgbClr val="0000FF"/>
                </a:solidFill>
                <a:latin typeface="Franklin Gothic Medium Cond" pitchFamily="34" charset="0"/>
              </a:rPr>
              <a:t> look like a larger R.  </a:t>
            </a:r>
          </a:p>
        </p:txBody>
      </p:sp>
      <p:sp>
        <p:nvSpPr>
          <p:cNvPr id="41990" name="TextBox 6"/>
          <p:cNvSpPr txBox="1">
            <a:spLocks noChangeArrowheads="1"/>
          </p:cNvSpPr>
          <p:nvPr/>
        </p:nvSpPr>
        <p:spPr bwMode="auto">
          <a:xfrm>
            <a:off x="1371600" y="41544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How can we do this ? Note we are only allowed to use lossless elements, i.e., inductors and capacitors.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23</a:t>
            </a:fld>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3011" name="TextBox 3"/>
          <p:cNvSpPr txBox="1">
            <a:spLocks noChangeArrowheads="1"/>
          </p:cNvSpPr>
          <p:nvPr/>
        </p:nvSpPr>
        <p:spPr bwMode="auto">
          <a:xfrm>
            <a:off x="3933825" y="2362200"/>
            <a:ext cx="101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a:t>
            </a:r>
            <a:r>
              <a:rPr lang="en-US" sz="1400" b="1">
                <a:solidFill>
                  <a:srgbClr val="0000FF"/>
                </a:solidFill>
                <a:latin typeface="Franklin Gothic Medium Cond" pitchFamily="34" charset="0"/>
              </a:rPr>
              <a:t>R1</a:t>
            </a:r>
            <a:r>
              <a:rPr lang="en-US" sz="2000" b="1">
                <a:solidFill>
                  <a:srgbClr val="0000FF"/>
                </a:solidFill>
                <a:latin typeface="Franklin Gothic Medium Cond" pitchFamily="34" charset="0"/>
              </a:rPr>
              <a:t> &gt; i</a:t>
            </a:r>
            <a:r>
              <a:rPr lang="en-US" sz="1200" b="1">
                <a:solidFill>
                  <a:srgbClr val="0000FF"/>
                </a:solidFill>
                <a:latin typeface="Franklin Gothic Medium Cond" pitchFamily="34" charset="0"/>
              </a:rPr>
              <a:t>R2</a:t>
            </a:r>
            <a:endParaRPr lang="en-US" sz="2000" b="1">
              <a:solidFill>
                <a:srgbClr val="0000FF"/>
              </a:solidFill>
              <a:latin typeface="Franklin Gothic Medium Cond" pitchFamily="34" charset="0"/>
            </a:endParaRPr>
          </a:p>
        </p:txBody>
      </p:sp>
      <p:sp>
        <p:nvSpPr>
          <p:cNvPr id="43012" name="TextBox 7"/>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Let’s put an inductor in series with the resistor. This would increase input impedance which would result in smaller current being drawn by the resistor.</a:t>
            </a:r>
          </a:p>
        </p:txBody>
      </p:sp>
      <p:graphicFrame>
        <p:nvGraphicFramePr>
          <p:cNvPr id="43013" name="Object 2"/>
          <p:cNvGraphicFramePr>
            <a:graphicFrameLocks noChangeAspect="1"/>
          </p:cNvGraphicFramePr>
          <p:nvPr/>
        </p:nvGraphicFramePr>
        <p:xfrm>
          <a:off x="1846263" y="2209800"/>
          <a:ext cx="5697537" cy="1524000"/>
        </p:xfrm>
        <a:graphic>
          <a:graphicData uri="http://schemas.openxmlformats.org/presentationml/2006/ole">
            <mc:AlternateContent xmlns:mc="http://schemas.openxmlformats.org/markup-compatibility/2006">
              <mc:Choice xmlns:v="urn:schemas-microsoft-com:vml" Requires="v">
                <p:oleObj spid="_x0000_s43074" name="Visio" r:id="rId3" imgW="2749413" imgH="736560" progId="Visio.Drawing.11">
                  <p:embed/>
                </p:oleObj>
              </mc:Choice>
              <mc:Fallback>
                <p:oleObj name="Visio" r:id="rId3" imgW="2749413" imgH="7365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6263" y="2209800"/>
                        <a:ext cx="569753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4076700" y="2895600"/>
            <a:ext cx="495300" cy="3063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015" name="TextBox 10"/>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Case-1) </a:t>
            </a:r>
            <a:r>
              <a:rPr lang="en-US" sz="2000" b="1" dirty="0">
                <a:solidFill>
                  <a:srgbClr val="0000FF"/>
                </a:solidFill>
                <a:latin typeface="Franklin Gothic Medium Cond" pitchFamily="34" charset="0"/>
              </a:rPr>
              <a:t>R</a:t>
            </a:r>
            <a:r>
              <a:rPr lang="en-US" sz="1400" b="1" baseline="-25000" dirty="0">
                <a:solidFill>
                  <a:srgbClr val="0000FF"/>
                </a:solidFill>
                <a:latin typeface="Franklin Gothic Medium Cond" pitchFamily="34" charset="0"/>
              </a:rPr>
              <a:t>s</a:t>
            </a:r>
            <a:r>
              <a:rPr lang="en-US" sz="2000" b="1" dirty="0">
                <a:solidFill>
                  <a:srgbClr val="0000FF"/>
                </a:solidFill>
                <a:latin typeface="Franklin Gothic Medium Cond" pitchFamily="34" charset="0"/>
              </a:rPr>
              <a:t> &gt; R</a:t>
            </a:r>
            <a:r>
              <a:rPr lang="en-US" sz="1200" b="1" baseline="-25000" dirty="0">
                <a:solidFill>
                  <a:srgbClr val="0000FF"/>
                </a:solidFill>
                <a:latin typeface="Franklin Gothic Medium Cond" pitchFamily="34" charset="0"/>
              </a:rPr>
              <a:t>L</a:t>
            </a:r>
            <a:endParaRPr lang="en-US" sz="2000" b="1" dirty="0">
              <a:solidFill>
                <a:srgbClr val="0000FF"/>
              </a:solidFill>
              <a:latin typeface="Franklin Gothic Medium Cond" pitchFamily="34" charset="0"/>
            </a:endParaRPr>
          </a:p>
        </p:txBody>
      </p:sp>
      <p:sp>
        <p:nvSpPr>
          <p:cNvPr id="43016" name="TextBox 12"/>
          <p:cNvSpPr txBox="1">
            <a:spLocks noChangeArrowheads="1"/>
          </p:cNvSpPr>
          <p:nvPr/>
        </p:nvSpPr>
        <p:spPr bwMode="auto">
          <a:xfrm>
            <a:off x="1371600" y="37338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Now the impedance is no longer purely real value, and we need to turn the impedance into a purely real value. </a:t>
            </a:r>
            <a:r>
              <a:rPr lang="en-US" b="1">
                <a:solidFill>
                  <a:srgbClr val="FF0000"/>
                </a:solidFill>
                <a:latin typeface="Franklin Gothic Medium Cond" pitchFamily="34" charset="0"/>
              </a:rPr>
              <a:t>How about adding C in series with the L ?</a:t>
            </a:r>
          </a:p>
        </p:txBody>
      </p:sp>
      <p:sp>
        <p:nvSpPr>
          <p:cNvPr id="16" name="Curved Up Arrow 15"/>
          <p:cNvSpPr/>
          <p:nvPr/>
        </p:nvSpPr>
        <p:spPr>
          <a:xfrm rot="17068658" flipV="1">
            <a:off x="69850" y="3551238"/>
            <a:ext cx="2171700" cy="723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3018" name="TextBox 16"/>
          <p:cNvSpPr txBox="1">
            <a:spLocks noChangeArrowheads="1"/>
          </p:cNvSpPr>
          <p:nvPr/>
        </p:nvSpPr>
        <p:spPr bwMode="auto">
          <a:xfrm>
            <a:off x="4459288" y="4495800"/>
            <a:ext cx="445611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FF0000"/>
                </a:solidFill>
                <a:latin typeface="Franklin Gothic Medium Cond" pitchFamily="34" charset="0"/>
              </a:rPr>
              <a:t>NO !!!</a:t>
            </a:r>
          </a:p>
          <a:p>
            <a:pPr eaLnBrk="1" hangingPunct="1"/>
            <a:r>
              <a:rPr lang="en-US" sz="2000" b="1" dirty="0">
                <a:solidFill>
                  <a:srgbClr val="FF0000"/>
                </a:solidFill>
                <a:latin typeface="Franklin Gothic Medium Cond" pitchFamily="34" charset="0"/>
              </a:rPr>
              <a:t>The C will be resonated with L in series, </a:t>
            </a:r>
          </a:p>
          <a:p>
            <a:pPr eaLnBrk="1" hangingPunct="1"/>
            <a:r>
              <a:rPr lang="en-US" sz="2000" b="1" dirty="0">
                <a:solidFill>
                  <a:srgbClr val="FF0000"/>
                </a:solidFill>
                <a:latin typeface="Franklin Gothic Medium Cond" pitchFamily="34" charset="0"/>
              </a:rPr>
              <a:t>and undo what the L was intended to do; </a:t>
            </a:r>
          </a:p>
          <a:p>
            <a:pPr eaLnBrk="1" hangingPunct="1"/>
            <a:r>
              <a:rPr lang="en-US" sz="2000" b="1" dirty="0">
                <a:solidFill>
                  <a:srgbClr val="FF0000"/>
                </a:solidFill>
                <a:latin typeface="Franklin Gothic Medium Cond" pitchFamily="34" charset="0"/>
              </a:rPr>
              <a:t>i.e., reduce current through the R</a:t>
            </a:r>
            <a:r>
              <a:rPr lang="en-US" sz="1400" b="1" baseline="-25000" dirty="0">
                <a:solidFill>
                  <a:srgbClr val="FF0000"/>
                </a:solidFill>
                <a:latin typeface="Franklin Gothic Medium Cond" pitchFamily="34" charset="0"/>
              </a:rPr>
              <a:t>L</a:t>
            </a:r>
            <a:r>
              <a:rPr lang="en-US" sz="2000" b="1" dirty="0">
                <a:solidFill>
                  <a:srgbClr val="FF0000"/>
                </a:solidFill>
                <a:latin typeface="Franklin Gothic Medium Cond" pitchFamily="34" charset="0"/>
              </a:rPr>
              <a:t>.</a:t>
            </a:r>
          </a:p>
          <a:p>
            <a:pPr eaLnBrk="1" hangingPunct="1"/>
            <a:r>
              <a:rPr lang="en-US" sz="2000" b="1" dirty="0">
                <a:solidFill>
                  <a:srgbClr val="FF0000"/>
                </a:solidFill>
                <a:latin typeface="Franklin Gothic Medium Cond" pitchFamily="34" charset="0"/>
              </a:rPr>
              <a:t>i</a:t>
            </a:r>
            <a:r>
              <a:rPr lang="en-US" sz="1200" b="1" baseline="-25000" dirty="0">
                <a:solidFill>
                  <a:srgbClr val="FF0000"/>
                </a:solidFill>
                <a:latin typeface="Franklin Gothic Medium Cond" pitchFamily="34" charset="0"/>
              </a:rPr>
              <a:t>R1</a:t>
            </a:r>
            <a:r>
              <a:rPr lang="en-US" sz="2000" b="1" dirty="0">
                <a:solidFill>
                  <a:srgbClr val="FF0000"/>
                </a:solidFill>
                <a:latin typeface="Franklin Gothic Medium Cond" pitchFamily="34" charset="0"/>
              </a:rPr>
              <a:t>=i</a:t>
            </a:r>
            <a:r>
              <a:rPr lang="en-US" sz="1200" b="1" baseline="-25000" dirty="0">
                <a:solidFill>
                  <a:srgbClr val="FF0000"/>
                </a:solidFill>
                <a:latin typeface="Franklin Gothic Medium Cond" pitchFamily="34" charset="0"/>
              </a:rPr>
              <a:t>R2</a:t>
            </a:r>
            <a:r>
              <a:rPr lang="en-US" sz="2000" b="1" dirty="0">
                <a:solidFill>
                  <a:srgbClr val="FF0000"/>
                </a:solidFill>
                <a:latin typeface="Franklin Gothic Medium Cond" pitchFamily="34" charset="0"/>
              </a:rPr>
              <a:t>, same as  the original. </a:t>
            </a:r>
          </a:p>
        </p:txBody>
      </p:sp>
      <p:graphicFrame>
        <p:nvGraphicFramePr>
          <p:cNvPr id="43019" name="Object 17"/>
          <p:cNvGraphicFramePr>
            <a:graphicFrameLocks noChangeAspect="1"/>
          </p:cNvGraphicFramePr>
          <p:nvPr/>
        </p:nvGraphicFramePr>
        <p:xfrm>
          <a:off x="1390650" y="4419600"/>
          <a:ext cx="2600325" cy="1416050"/>
        </p:xfrm>
        <a:graphic>
          <a:graphicData uri="http://schemas.openxmlformats.org/presentationml/2006/ole">
            <mc:AlternateContent xmlns:mc="http://schemas.openxmlformats.org/markup-compatibility/2006">
              <mc:Choice xmlns:v="urn:schemas-microsoft-com:vml" Requires="v">
                <p:oleObj spid="_x0000_s43075" name="Visio" r:id="rId5" imgW="1285833" imgH="700380" progId="Visio.Drawing.11">
                  <p:embed/>
                </p:oleObj>
              </mc:Choice>
              <mc:Fallback>
                <p:oleObj name="Visio" r:id="rId5" imgW="1285833" imgH="700380" progId="Visio.Drawing.11">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0650" y="4419600"/>
                        <a:ext cx="2600325"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24</a:t>
            </a:fld>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4035" name="TextBox 3"/>
          <p:cNvSpPr txBox="1">
            <a:spLocks noChangeArrowheads="1"/>
          </p:cNvSpPr>
          <p:nvPr/>
        </p:nvSpPr>
        <p:spPr bwMode="auto">
          <a:xfrm>
            <a:off x="3933825" y="2362200"/>
            <a:ext cx="101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a:t>
            </a:r>
            <a:r>
              <a:rPr lang="en-US" sz="1400" b="1">
                <a:solidFill>
                  <a:srgbClr val="0000FF"/>
                </a:solidFill>
                <a:latin typeface="Franklin Gothic Medium Cond" pitchFamily="34" charset="0"/>
              </a:rPr>
              <a:t>R1</a:t>
            </a:r>
            <a:r>
              <a:rPr lang="en-US" sz="2000" b="1">
                <a:solidFill>
                  <a:srgbClr val="0000FF"/>
                </a:solidFill>
                <a:latin typeface="Franklin Gothic Medium Cond" pitchFamily="34" charset="0"/>
              </a:rPr>
              <a:t> &gt; i</a:t>
            </a:r>
            <a:r>
              <a:rPr lang="en-US" sz="1200" b="1">
                <a:solidFill>
                  <a:srgbClr val="0000FF"/>
                </a:solidFill>
                <a:latin typeface="Franklin Gothic Medium Cond" pitchFamily="34" charset="0"/>
              </a:rPr>
              <a:t>R2</a:t>
            </a:r>
            <a:endParaRPr lang="en-US" sz="2000" b="1">
              <a:solidFill>
                <a:srgbClr val="0000FF"/>
              </a:solidFill>
              <a:latin typeface="Franklin Gothic Medium Cond" pitchFamily="34" charset="0"/>
            </a:endParaRPr>
          </a:p>
        </p:txBody>
      </p:sp>
      <p:sp>
        <p:nvSpPr>
          <p:cNvPr id="44036" name="TextBox 7"/>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put an inductor in series with the resistor. This would increase input impedance which would result in smaller current being drawn by the resistor.</a:t>
            </a:r>
          </a:p>
        </p:txBody>
      </p:sp>
      <p:graphicFrame>
        <p:nvGraphicFramePr>
          <p:cNvPr id="44037" name="Object 2"/>
          <p:cNvGraphicFramePr>
            <a:graphicFrameLocks noChangeAspect="1"/>
          </p:cNvGraphicFramePr>
          <p:nvPr/>
        </p:nvGraphicFramePr>
        <p:xfrm>
          <a:off x="1846263" y="2209800"/>
          <a:ext cx="5697537" cy="1524000"/>
        </p:xfrm>
        <a:graphic>
          <a:graphicData uri="http://schemas.openxmlformats.org/presentationml/2006/ole">
            <mc:AlternateContent xmlns:mc="http://schemas.openxmlformats.org/markup-compatibility/2006">
              <mc:Choice xmlns:v="urn:schemas-microsoft-com:vml" Requires="v">
                <p:oleObj spid="_x0000_s44097" name="Visio" r:id="rId3" imgW="2749413" imgH="736560" progId="Visio.Drawing.11">
                  <p:embed/>
                </p:oleObj>
              </mc:Choice>
              <mc:Fallback>
                <p:oleObj name="Visio" r:id="rId3" imgW="2749413" imgH="7365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6263" y="2209800"/>
                        <a:ext cx="569753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4076700" y="2895600"/>
            <a:ext cx="495300" cy="3063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4039" name="TextBox 10"/>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Case-1) </a:t>
            </a:r>
            <a:r>
              <a:rPr lang="en-US" sz="2000" b="1" dirty="0">
                <a:solidFill>
                  <a:srgbClr val="0000FF"/>
                </a:solidFill>
                <a:latin typeface="Franklin Gothic Medium Cond" pitchFamily="34" charset="0"/>
              </a:rPr>
              <a:t>R</a:t>
            </a:r>
            <a:r>
              <a:rPr lang="en-US" sz="1400" b="1" baseline="-25000" dirty="0">
                <a:solidFill>
                  <a:srgbClr val="0000FF"/>
                </a:solidFill>
                <a:latin typeface="Franklin Gothic Medium Cond" pitchFamily="34" charset="0"/>
              </a:rPr>
              <a:t>s</a:t>
            </a:r>
            <a:r>
              <a:rPr lang="en-US" sz="2000" b="1" dirty="0">
                <a:solidFill>
                  <a:srgbClr val="0000FF"/>
                </a:solidFill>
                <a:latin typeface="Franklin Gothic Medium Cond" pitchFamily="34" charset="0"/>
              </a:rPr>
              <a:t> &gt; R</a:t>
            </a:r>
            <a:r>
              <a:rPr lang="en-US" sz="1200" b="1" baseline="-25000" dirty="0">
                <a:solidFill>
                  <a:srgbClr val="0000FF"/>
                </a:solidFill>
                <a:latin typeface="Franklin Gothic Medium Cond" pitchFamily="34" charset="0"/>
              </a:rPr>
              <a:t>L</a:t>
            </a:r>
            <a:endParaRPr lang="en-US" sz="2000" b="1" dirty="0">
              <a:solidFill>
                <a:srgbClr val="0000FF"/>
              </a:solidFill>
              <a:latin typeface="Franklin Gothic Medium Cond" pitchFamily="34" charset="0"/>
            </a:endParaRPr>
          </a:p>
        </p:txBody>
      </p:sp>
      <p:sp>
        <p:nvSpPr>
          <p:cNvPr id="44040" name="TextBox 12"/>
          <p:cNvSpPr txBox="1">
            <a:spLocks noChangeArrowheads="1"/>
          </p:cNvSpPr>
          <p:nvPr/>
        </p:nvSpPr>
        <p:spPr bwMode="auto">
          <a:xfrm>
            <a:off x="1371600" y="3733800"/>
            <a:ext cx="723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Now the impedance is no longer purely real value, and we need to turn the impedance into a purely real value. </a:t>
            </a:r>
            <a:r>
              <a:rPr lang="en-US" b="1" dirty="0">
                <a:solidFill>
                  <a:srgbClr val="FF0000"/>
                </a:solidFill>
                <a:latin typeface="Franklin Gothic Medium Cond" pitchFamily="34" charset="0"/>
              </a:rPr>
              <a:t>How about adding C in parallel with the L &amp; R</a:t>
            </a:r>
            <a:r>
              <a:rPr lang="en-US" sz="1100" b="1" baseline="-25000" dirty="0">
                <a:solidFill>
                  <a:srgbClr val="FF0000"/>
                </a:solidFill>
                <a:latin typeface="Franklin Gothic Medium Cond" pitchFamily="34" charset="0"/>
              </a:rPr>
              <a:t>L</a:t>
            </a:r>
            <a:r>
              <a:rPr lang="en-US" b="1" dirty="0">
                <a:solidFill>
                  <a:srgbClr val="FF0000"/>
                </a:solidFill>
                <a:latin typeface="Franklin Gothic Medium Cond" pitchFamily="34" charset="0"/>
              </a:rPr>
              <a:t>?</a:t>
            </a:r>
          </a:p>
        </p:txBody>
      </p:sp>
      <p:sp>
        <p:nvSpPr>
          <p:cNvPr id="44041" name="TextBox 16"/>
          <p:cNvSpPr txBox="1">
            <a:spLocks noChangeArrowheads="1"/>
          </p:cNvSpPr>
          <p:nvPr/>
        </p:nvSpPr>
        <p:spPr bwMode="auto">
          <a:xfrm>
            <a:off x="4459288" y="4495800"/>
            <a:ext cx="445611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FF0000"/>
                </a:solidFill>
                <a:latin typeface="Franklin Gothic Medium Cond" pitchFamily="34" charset="0"/>
              </a:rPr>
              <a:t>YES !!!</a:t>
            </a:r>
          </a:p>
          <a:p>
            <a:pPr eaLnBrk="1" hangingPunct="1"/>
            <a:r>
              <a:rPr lang="en-US" sz="2000" b="1" dirty="0">
                <a:solidFill>
                  <a:srgbClr val="FF0000"/>
                </a:solidFill>
                <a:latin typeface="Franklin Gothic Medium Cond" pitchFamily="34" charset="0"/>
              </a:rPr>
              <a:t>The C will be resonated with L in parallel,  which gives pure resistance. i</a:t>
            </a:r>
            <a:r>
              <a:rPr lang="en-US" sz="1200" b="1" baseline="-25000" dirty="0">
                <a:solidFill>
                  <a:srgbClr val="FF0000"/>
                </a:solidFill>
                <a:latin typeface="Franklin Gothic Medium Cond" pitchFamily="34" charset="0"/>
              </a:rPr>
              <a:t>R2</a:t>
            </a:r>
            <a:r>
              <a:rPr lang="en-US" sz="2000" b="1" dirty="0">
                <a:solidFill>
                  <a:srgbClr val="FF0000"/>
                </a:solidFill>
                <a:latin typeface="Franklin Gothic Medium Cond" pitchFamily="34" charset="0"/>
              </a:rPr>
              <a:t> is still smaller than original, and therefore, effective R</a:t>
            </a:r>
            <a:r>
              <a:rPr lang="en-US" sz="1200" b="1" baseline="-25000" dirty="0">
                <a:solidFill>
                  <a:srgbClr val="FF0000"/>
                </a:solidFill>
                <a:latin typeface="Franklin Gothic Medium Cond" pitchFamily="34" charset="0"/>
              </a:rPr>
              <a:t>L</a:t>
            </a:r>
            <a:r>
              <a:rPr lang="en-US" sz="2000" b="1" dirty="0">
                <a:solidFill>
                  <a:srgbClr val="FF0000"/>
                </a:solidFill>
                <a:latin typeface="Franklin Gothic Medium Cond" pitchFamily="34" charset="0"/>
              </a:rPr>
              <a:t> will be increased. </a:t>
            </a:r>
            <a:r>
              <a:rPr lang="en-US" sz="2000" b="1" dirty="0">
                <a:solidFill>
                  <a:srgbClr val="0000FF"/>
                </a:solidFill>
                <a:latin typeface="Franklin Gothic Medium Cond" pitchFamily="34" charset="0"/>
              </a:rPr>
              <a:t>Let’s verify this ! </a:t>
            </a:r>
          </a:p>
        </p:txBody>
      </p:sp>
      <p:graphicFrame>
        <p:nvGraphicFramePr>
          <p:cNvPr id="44042" name="Object 5"/>
          <p:cNvGraphicFramePr>
            <a:graphicFrameLocks noChangeAspect="1"/>
          </p:cNvGraphicFramePr>
          <p:nvPr/>
        </p:nvGraphicFramePr>
        <p:xfrm>
          <a:off x="1390650" y="4448175"/>
          <a:ext cx="2819400" cy="1436688"/>
        </p:xfrm>
        <a:graphic>
          <a:graphicData uri="http://schemas.openxmlformats.org/presentationml/2006/ole">
            <mc:AlternateContent xmlns:mc="http://schemas.openxmlformats.org/markup-compatibility/2006">
              <mc:Choice xmlns:v="urn:schemas-microsoft-com:vml" Requires="v">
                <p:oleObj spid="_x0000_s44098" name="Visio" r:id="rId5" imgW="1400639" imgH="722520" progId="Visio.Drawing.11">
                  <p:embed/>
                </p:oleObj>
              </mc:Choice>
              <mc:Fallback>
                <p:oleObj name="Visio" r:id="rId5" imgW="1400639" imgH="72252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0650" y="4448175"/>
                        <a:ext cx="2819400"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25</a:t>
            </a:fld>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graphicFrame>
        <p:nvGraphicFramePr>
          <p:cNvPr id="45059" name="Object 4"/>
          <p:cNvGraphicFramePr>
            <a:graphicFrameLocks noChangeAspect="1"/>
          </p:cNvGraphicFramePr>
          <p:nvPr/>
        </p:nvGraphicFramePr>
        <p:xfrm>
          <a:off x="1219200" y="1524000"/>
          <a:ext cx="1981200" cy="1450975"/>
        </p:xfrm>
        <a:graphic>
          <a:graphicData uri="http://schemas.openxmlformats.org/presentationml/2006/ole">
            <mc:AlternateContent xmlns:mc="http://schemas.openxmlformats.org/markup-compatibility/2006">
              <mc:Choice xmlns:v="urn:schemas-microsoft-com:vml" Requires="v">
                <p:oleObj spid="_x0000_s45093" name="Visio" r:id="rId3" imgW="1068106" imgH="702000" progId="Visio.Drawing.11">
                  <p:embed/>
                </p:oleObj>
              </mc:Choice>
              <mc:Fallback>
                <p:oleObj name="Visio" r:id="rId3" imgW="1068106" imgH="7020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524000"/>
                        <a:ext cx="1981200"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Bent Arrow 5"/>
          <p:cNvSpPr/>
          <p:nvPr/>
        </p:nvSpPr>
        <p:spPr>
          <a:xfrm>
            <a:off x="1066800" y="22860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Bent Arrow 6"/>
          <p:cNvSpPr/>
          <p:nvPr/>
        </p:nvSpPr>
        <p:spPr>
          <a:xfrm rot="10800000" flipH="1">
            <a:off x="1905000" y="1524000"/>
            <a:ext cx="306388" cy="6858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5062" name="TextBox 8"/>
          <p:cNvSpPr txBox="1">
            <a:spLocks noChangeArrowheads="1"/>
          </p:cNvSpPr>
          <p:nvPr/>
        </p:nvSpPr>
        <p:spPr bwMode="auto">
          <a:xfrm>
            <a:off x="1771650" y="1192213"/>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dirty="0">
                <a:latin typeface="Calibri" pitchFamily="34" charset="0"/>
                <a:cs typeface="Calibri" pitchFamily="34" charset="0"/>
              </a:rPr>
              <a:t>Z</a:t>
            </a:r>
            <a:r>
              <a:rPr lang="en-US" sz="1200" b="1" i="1" baseline="-25000" dirty="0">
                <a:latin typeface="Calibri" pitchFamily="34" charset="0"/>
                <a:cs typeface="Calibri" pitchFamily="34" charset="0"/>
              </a:rPr>
              <a:t>LR</a:t>
            </a:r>
            <a:endParaRPr lang="en-US" sz="2000" b="1" i="1" baseline="-25000" dirty="0">
              <a:latin typeface="Calibri" pitchFamily="34" charset="0"/>
              <a:cs typeface="Calibri" pitchFamily="34" charset="0"/>
            </a:endParaRPr>
          </a:p>
        </p:txBody>
      </p:sp>
      <p:sp>
        <p:nvSpPr>
          <p:cNvPr id="45063" name="TextBox 9"/>
          <p:cNvSpPr txBox="1">
            <a:spLocks noChangeArrowheads="1"/>
          </p:cNvSpPr>
          <p:nvPr/>
        </p:nvSpPr>
        <p:spPr bwMode="auto">
          <a:xfrm>
            <a:off x="923925" y="3133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dirty="0">
                <a:latin typeface="Calibri" pitchFamily="34" charset="0"/>
                <a:cs typeface="Calibri" pitchFamily="34" charset="0"/>
              </a:rPr>
              <a:t>Y</a:t>
            </a:r>
            <a:r>
              <a:rPr lang="en-US" sz="1200" b="1" i="1" baseline="-25000" dirty="0">
                <a:latin typeface="Calibri" pitchFamily="34" charset="0"/>
                <a:cs typeface="Calibri" pitchFamily="34" charset="0"/>
              </a:rPr>
              <a:t>in</a:t>
            </a:r>
            <a:endParaRPr lang="en-US" sz="2000" b="1" i="1" baseline="-25000" dirty="0">
              <a:latin typeface="Calibri" pitchFamily="34" charset="0"/>
              <a:cs typeface="Calibri" pitchFamily="34" charset="0"/>
            </a:endParaRPr>
          </a:p>
        </p:txBody>
      </p:sp>
      <p:sp>
        <p:nvSpPr>
          <p:cNvPr id="11" name="TextBox 10"/>
          <p:cNvSpPr txBox="1">
            <a:spLocks noRot="1" noChangeAspect="1" noMove="1" noResize="1" noEditPoints="1" noAdjustHandles="1" noChangeArrowheads="1" noChangeShapeType="1" noTextEdit="1"/>
          </p:cNvSpPr>
          <p:nvPr/>
        </p:nvSpPr>
        <p:spPr>
          <a:xfrm>
            <a:off x="3276600" y="1929233"/>
            <a:ext cx="5029200" cy="3633367"/>
          </a:xfrm>
          <a:prstGeom prst="rect">
            <a:avLst/>
          </a:prstGeom>
          <a:blipFill rotWithShape="1">
            <a:blip r:embed="rId5"/>
            <a:stretch>
              <a:fillRect/>
            </a:stretch>
          </a:blipFill>
        </p:spPr>
        <p:txBody>
          <a:bodyPr/>
          <a:lstStyle/>
          <a:p>
            <a:pPr>
              <a:defRPr/>
            </a:pPr>
            <a:r>
              <a:rPr lang="en-US">
                <a:noFill/>
              </a:rPr>
              <a:t> </a:t>
            </a:r>
          </a:p>
        </p:txBody>
      </p:sp>
      <p:sp>
        <p:nvSpPr>
          <p:cNvPr id="45065" name="TextBox 13"/>
          <p:cNvSpPr txBox="1">
            <a:spLocks noChangeArrowheads="1"/>
          </p:cNvSpPr>
          <p:nvPr/>
        </p:nvSpPr>
        <p:spPr bwMode="auto">
          <a:xfrm>
            <a:off x="3352800" y="1323975"/>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calculate input admittance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26</a:t>
            </a:fld>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graphicFrame>
        <p:nvGraphicFramePr>
          <p:cNvPr id="46083" name="Object 4"/>
          <p:cNvGraphicFramePr>
            <a:graphicFrameLocks noChangeAspect="1"/>
          </p:cNvGraphicFramePr>
          <p:nvPr/>
        </p:nvGraphicFramePr>
        <p:xfrm>
          <a:off x="1219200" y="1524000"/>
          <a:ext cx="1981200" cy="1450975"/>
        </p:xfrm>
        <a:graphic>
          <a:graphicData uri="http://schemas.openxmlformats.org/presentationml/2006/ole">
            <mc:AlternateContent xmlns:mc="http://schemas.openxmlformats.org/markup-compatibility/2006">
              <mc:Choice xmlns:v="urn:schemas-microsoft-com:vml" Requires="v">
                <p:oleObj spid="_x0000_s46125" name="Visio" r:id="rId3" imgW="1068106" imgH="702000" progId="Visio.Drawing.11">
                  <p:embed/>
                </p:oleObj>
              </mc:Choice>
              <mc:Fallback>
                <p:oleObj name="Visio" r:id="rId3" imgW="1068106" imgH="7020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524000"/>
                        <a:ext cx="1981200"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Bent Arrow 5"/>
          <p:cNvSpPr/>
          <p:nvPr/>
        </p:nvSpPr>
        <p:spPr>
          <a:xfrm>
            <a:off x="1066800" y="22860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7" name="Bent Arrow 6"/>
          <p:cNvSpPr/>
          <p:nvPr/>
        </p:nvSpPr>
        <p:spPr>
          <a:xfrm rot="10800000" flipH="1">
            <a:off x="1905000" y="1524000"/>
            <a:ext cx="306388" cy="6858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46086" name="TextBox 8"/>
          <p:cNvSpPr txBox="1">
            <a:spLocks noChangeArrowheads="1"/>
          </p:cNvSpPr>
          <p:nvPr/>
        </p:nvSpPr>
        <p:spPr bwMode="auto">
          <a:xfrm>
            <a:off x="1771650" y="1192213"/>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dirty="0">
                <a:solidFill>
                  <a:srgbClr val="000000"/>
                </a:solidFill>
                <a:latin typeface="Calibri" pitchFamily="34" charset="0"/>
                <a:cs typeface="Calibri" pitchFamily="34" charset="0"/>
              </a:rPr>
              <a:t>Z</a:t>
            </a:r>
            <a:r>
              <a:rPr lang="en-US" sz="1200" b="1" i="1" baseline="-25000" dirty="0">
                <a:solidFill>
                  <a:srgbClr val="000000"/>
                </a:solidFill>
                <a:latin typeface="Calibri" pitchFamily="34" charset="0"/>
                <a:cs typeface="Calibri" pitchFamily="34" charset="0"/>
              </a:rPr>
              <a:t>LR</a:t>
            </a:r>
            <a:endParaRPr lang="en-US" sz="2000" b="1" i="1" baseline="-25000" dirty="0">
              <a:solidFill>
                <a:srgbClr val="000000"/>
              </a:solidFill>
              <a:latin typeface="Calibri" pitchFamily="34" charset="0"/>
              <a:cs typeface="Calibri" pitchFamily="34" charset="0"/>
            </a:endParaRPr>
          </a:p>
        </p:txBody>
      </p:sp>
      <p:sp>
        <p:nvSpPr>
          <p:cNvPr id="46087" name="TextBox 9"/>
          <p:cNvSpPr txBox="1">
            <a:spLocks noChangeArrowheads="1"/>
          </p:cNvSpPr>
          <p:nvPr/>
        </p:nvSpPr>
        <p:spPr bwMode="auto">
          <a:xfrm>
            <a:off x="923925" y="3133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dirty="0">
                <a:solidFill>
                  <a:srgbClr val="000000"/>
                </a:solidFill>
                <a:latin typeface="Calibri" pitchFamily="34" charset="0"/>
                <a:cs typeface="Calibri" pitchFamily="34" charset="0"/>
              </a:rPr>
              <a:t>Y</a:t>
            </a:r>
            <a:r>
              <a:rPr lang="en-US" sz="1200" b="1" i="1" baseline="-25000" dirty="0">
                <a:solidFill>
                  <a:srgbClr val="000000"/>
                </a:solidFill>
                <a:latin typeface="Calibri" pitchFamily="34" charset="0"/>
                <a:cs typeface="Calibri" pitchFamily="34" charset="0"/>
              </a:rPr>
              <a:t>in</a:t>
            </a:r>
            <a:endParaRPr lang="en-US" sz="2000" b="1" i="1" baseline="-25000" dirty="0">
              <a:solidFill>
                <a:srgbClr val="000000"/>
              </a:solidFill>
              <a:latin typeface="Calibri" pitchFamily="34" charset="0"/>
              <a:cs typeface="Calibri" pitchFamily="34" charset="0"/>
            </a:endParaRPr>
          </a:p>
        </p:txBody>
      </p:sp>
      <p:sp>
        <p:nvSpPr>
          <p:cNvPr id="11" name="TextBox 10"/>
          <p:cNvSpPr txBox="1">
            <a:spLocks noRot="1" noChangeAspect="1" noMove="1" noResize="1" noEditPoints="1" noAdjustHandles="1" noChangeArrowheads="1" noChangeShapeType="1" noTextEdit="1"/>
          </p:cNvSpPr>
          <p:nvPr/>
        </p:nvSpPr>
        <p:spPr>
          <a:xfrm>
            <a:off x="3276600" y="1883528"/>
            <a:ext cx="5029200" cy="1012072"/>
          </a:xfrm>
          <a:prstGeom prst="rect">
            <a:avLst/>
          </a:prstGeom>
          <a:blipFill rotWithShape="1">
            <a:blip r:embed="rId5"/>
            <a:stretch>
              <a:fillRect/>
            </a:stretch>
          </a:blipFill>
        </p:spPr>
        <p:txBody>
          <a:bodyPr/>
          <a:lstStyle/>
          <a:p>
            <a:pPr>
              <a:defRPr/>
            </a:pPr>
            <a:r>
              <a:rPr lang="en-US">
                <a:noFill/>
              </a:rPr>
              <a:t> </a:t>
            </a:r>
          </a:p>
        </p:txBody>
      </p:sp>
      <p:sp>
        <p:nvSpPr>
          <p:cNvPr id="46089" name="TextBox 11"/>
          <p:cNvSpPr txBox="1">
            <a:spLocks noChangeArrowheads="1"/>
          </p:cNvSpPr>
          <p:nvPr/>
        </p:nvSpPr>
        <p:spPr bwMode="auto">
          <a:xfrm>
            <a:off x="3352800" y="1323975"/>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From the final form of the admittance,</a:t>
            </a:r>
          </a:p>
        </p:txBody>
      </p:sp>
      <p:sp>
        <p:nvSpPr>
          <p:cNvPr id="2" name="Striped Right Arrow 1"/>
          <p:cNvSpPr/>
          <p:nvPr/>
        </p:nvSpPr>
        <p:spPr>
          <a:xfrm rot="7731025">
            <a:off x="3914775" y="2981325"/>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Striped Right Arrow 12"/>
          <p:cNvSpPr/>
          <p:nvPr/>
        </p:nvSpPr>
        <p:spPr>
          <a:xfrm rot="5400000">
            <a:off x="6324600" y="28956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extBox 13"/>
          <p:cNvSpPr txBox="1">
            <a:spLocks noRot="1" noChangeAspect="1" noMove="1" noResize="1" noEditPoints="1" noAdjustHandles="1" noChangeArrowheads="1" noChangeShapeType="1" noTextEdit="1"/>
          </p:cNvSpPr>
          <p:nvPr/>
        </p:nvSpPr>
        <p:spPr>
          <a:xfrm>
            <a:off x="2942755" y="3437027"/>
            <a:ext cx="1905000" cy="741998"/>
          </a:xfrm>
          <a:prstGeom prst="rect">
            <a:avLst/>
          </a:prstGeom>
          <a:blipFill rotWithShape="1">
            <a:blip r:embed="rId6"/>
            <a:stretch>
              <a:fillRect/>
            </a:stretch>
          </a:blipFill>
        </p:spPr>
        <p:txBody>
          <a:bodyPr/>
          <a:lstStyle/>
          <a:p>
            <a:pPr>
              <a:defRPr/>
            </a:pPr>
            <a:r>
              <a:rPr lang="en-US">
                <a:noFill/>
              </a:rPr>
              <a:t> </a:t>
            </a:r>
          </a:p>
        </p:txBody>
      </p:sp>
      <p:sp>
        <p:nvSpPr>
          <p:cNvPr id="15" name="TextBox 14"/>
          <p:cNvSpPr txBox="1">
            <a:spLocks noRot="1" noChangeAspect="1" noMove="1" noResize="1" noEditPoints="1" noAdjustHandles="1" noChangeArrowheads="1" noChangeShapeType="1" noTextEdit="1"/>
          </p:cNvSpPr>
          <p:nvPr/>
        </p:nvSpPr>
        <p:spPr>
          <a:xfrm>
            <a:off x="5714530" y="3048000"/>
            <a:ext cx="2438870" cy="988219"/>
          </a:xfrm>
          <a:prstGeom prst="rect">
            <a:avLst/>
          </a:prstGeom>
          <a:blipFill rotWithShape="1">
            <a:blip r:embed="rId7"/>
            <a:stretch>
              <a:fillRect b="-7407"/>
            </a:stretch>
          </a:blipFill>
        </p:spPr>
        <p:txBody>
          <a:bodyPr/>
          <a:lstStyle/>
          <a:p>
            <a:pPr>
              <a:defRPr/>
            </a:pPr>
            <a:r>
              <a:rPr lang="en-US">
                <a:noFill/>
              </a:rPr>
              <a:t> </a:t>
            </a:r>
          </a:p>
        </p:txBody>
      </p:sp>
      <p:sp>
        <p:nvSpPr>
          <p:cNvPr id="46094" name="TextBox 15"/>
          <p:cNvSpPr txBox="1">
            <a:spLocks noChangeArrowheads="1"/>
          </p:cNvSpPr>
          <p:nvPr/>
        </p:nvSpPr>
        <p:spPr bwMode="auto">
          <a:xfrm>
            <a:off x="1685925" y="4197350"/>
            <a:ext cx="35052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Roughly, R</a:t>
            </a:r>
            <a:r>
              <a:rPr lang="en-US" sz="1100" b="1" baseline="-25000" dirty="0">
                <a:solidFill>
                  <a:srgbClr val="000000"/>
                </a:solidFill>
                <a:latin typeface="Franklin Gothic Medium Cond" pitchFamily="34" charset="0"/>
              </a:rPr>
              <a:t>L</a:t>
            </a:r>
            <a:r>
              <a:rPr lang="en-US" b="1" dirty="0">
                <a:solidFill>
                  <a:srgbClr val="000000"/>
                </a:solidFill>
                <a:latin typeface="Franklin Gothic Medium Cond" pitchFamily="34" charset="0"/>
              </a:rPr>
              <a:t> is increased by a factor of square of the </a:t>
            </a:r>
            <a:r>
              <a:rPr lang="en-US" b="1" dirty="0">
                <a:solidFill>
                  <a:srgbClr val="FF0000"/>
                </a:solidFill>
                <a:latin typeface="Franklin Gothic Medium Cond" pitchFamily="34" charset="0"/>
              </a:rPr>
              <a:t>impedance ratio of L &amp; </a:t>
            </a:r>
            <a:r>
              <a:rPr lang="en-US" b="1" dirty="0" smtClean="0">
                <a:solidFill>
                  <a:srgbClr val="FF0000"/>
                </a:solidFill>
                <a:latin typeface="Franklin Gothic Medium Cond" pitchFamily="34" charset="0"/>
              </a:rPr>
              <a:t>R</a:t>
            </a:r>
            <a:r>
              <a:rPr lang="en-US" sz="1100" b="1" baseline="-25000" dirty="0" smtClean="0">
                <a:solidFill>
                  <a:srgbClr val="FF0000"/>
                </a:solidFill>
                <a:latin typeface="Franklin Gothic Medium Cond" pitchFamily="34" charset="0"/>
              </a:rPr>
              <a:t>L</a:t>
            </a:r>
            <a:r>
              <a:rPr lang="en-US" sz="1100" b="1" dirty="0" smtClean="0">
                <a:solidFill>
                  <a:srgbClr val="FF0000"/>
                </a:solidFill>
                <a:latin typeface="Franklin Gothic Medium Cond" pitchFamily="34" charset="0"/>
              </a:rPr>
              <a:t> </a:t>
            </a:r>
            <a:endParaRPr lang="en-US" sz="1100" b="1" dirty="0">
              <a:solidFill>
                <a:srgbClr val="FF0000"/>
              </a:solidFill>
              <a:latin typeface="Franklin Gothic Medium Cond" pitchFamily="34" charset="0"/>
            </a:endParaRPr>
          </a:p>
          <a:p>
            <a:pPr eaLnBrk="1" hangingPunct="1"/>
            <a:r>
              <a:rPr lang="en-US" b="1" dirty="0">
                <a:solidFill>
                  <a:srgbClr val="FF0000"/>
                </a:solidFill>
                <a:latin typeface="Franklin Gothic Medium Cond" pitchFamily="34" charset="0"/>
              </a:rPr>
              <a:t>(impedance is up-converted) .</a:t>
            </a:r>
          </a:p>
        </p:txBody>
      </p:sp>
      <mc:AlternateContent xmlns:mc="http://schemas.openxmlformats.org/markup-compatibility/2006">
        <mc:Choice xmlns:a14="http://schemas.microsoft.com/office/drawing/2010/main" Requires="a14">
          <p:sp>
            <p:nvSpPr>
              <p:cNvPr id="46095" name="TextBox 16"/>
              <p:cNvSpPr txBox="1">
                <a:spLocks noChangeArrowheads="1"/>
              </p:cNvSpPr>
              <p:nvPr/>
            </p:nvSpPr>
            <p:spPr bwMode="auto">
              <a:xfrm>
                <a:off x="5631656" y="5048250"/>
                <a:ext cx="3131344" cy="121001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00"/>
                    </a:solidFill>
                    <a:latin typeface="Franklin Gothic Medium Cond" pitchFamily="34" charset="0"/>
                  </a:rPr>
                  <a:t>Imaginary part will be cancelled at this condition. </a:t>
                </a:r>
                <a:r>
                  <a:rPr lang="en-US" b="1" dirty="0">
                    <a:solidFill>
                      <a:srgbClr val="FF0000"/>
                    </a:solidFill>
                    <a:latin typeface="Franklin Gothic Medium Cond" pitchFamily="34" charset="0"/>
                  </a:rPr>
                  <a:t>Note</a:t>
                </a:r>
                <a:r>
                  <a:rPr lang="en-US" b="1" dirty="0" smtClean="0">
                    <a:solidFill>
                      <a:srgbClr val="FF0000"/>
                    </a:solidFill>
                    <a:latin typeface="Franklin Gothic Medium Cond" pitchFamily="34" charset="0"/>
                  </a:rPr>
                  <a:t> </a:t>
                </a:r>
                <a14:m>
                  <m:oMath xmlns:m="http://schemas.openxmlformats.org/officeDocument/2006/math">
                    <m:rad>
                      <m:radPr>
                        <m:degHide m:val="on"/>
                        <m:ctrlPr>
                          <a:rPr lang="en-US" b="1" i="1" smtClean="0">
                            <a:solidFill>
                              <a:srgbClr val="FF0000"/>
                            </a:solidFill>
                            <a:latin typeface="Cambria Math"/>
                          </a:rPr>
                        </m:ctrlPr>
                      </m:radPr>
                      <m:deg/>
                      <m:e>
                        <m:f>
                          <m:fPr>
                            <m:ctrlPr>
                              <a:rPr lang="en-US" b="1" i="1" smtClean="0">
                                <a:solidFill>
                                  <a:srgbClr val="FF0000"/>
                                </a:solidFill>
                                <a:latin typeface="Cambria Math"/>
                              </a:rPr>
                            </m:ctrlPr>
                          </m:fPr>
                          <m:num>
                            <m:r>
                              <m:rPr>
                                <m:nor/>
                              </m:rPr>
                              <a:rPr lang="en-US" b="1" dirty="0">
                                <a:solidFill>
                                  <a:srgbClr val="FF0000"/>
                                </a:solidFill>
                                <a:latin typeface="Franklin Gothic Medium Cond" pitchFamily="34" charset="0"/>
                              </a:rPr>
                              <m:t>L</m:t>
                            </m:r>
                          </m:num>
                          <m:den>
                            <m:r>
                              <m:rPr>
                                <m:nor/>
                              </m:rPr>
                              <a:rPr lang="en-US" b="1" dirty="0">
                                <a:solidFill>
                                  <a:srgbClr val="FF0000"/>
                                </a:solidFill>
                                <a:latin typeface="Franklin Gothic Medium Cond" pitchFamily="34" charset="0"/>
                              </a:rPr>
                              <m:t>C</m:t>
                            </m:r>
                          </m:den>
                        </m:f>
                      </m:e>
                    </m:rad>
                  </m:oMath>
                </a14:m>
                <a:r>
                  <a:rPr lang="en-US" b="1" dirty="0">
                    <a:solidFill>
                      <a:srgbClr val="FF0000"/>
                    </a:solidFill>
                    <a:latin typeface="Franklin Gothic Medium Cond" pitchFamily="34" charset="0"/>
                  </a:rPr>
                  <a:t> is the characteristic impedance of </a:t>
                </a:r>
                <a:r>
                  <a:rPr lang="en-US" b="1" dirty="0" smtClean="0">
                    <a:solidFill>
                      <a:srgbClr val="FF0000"/>
                    </a:solidFill>
                    <a:latin typeface="Franklin Gothic Medium Cond" pitchFamily="34" charset="0"/>
                  </a:rPr>
                  <a:t>L &amp; </a:t>
                </a:r>
                <a:r>
                  <a:rPr lang="en-US" b="1" dirty="0">
                    <a:solidFill>
                      <a:srgbClr val="FF0000"/>
                    </a:solidFill>
                    <a:latin typeface="Franklin Gothic Medium Cond" pitchFamily="34" charset="0"/>
                  </a:rPr>
                  <a:t>C.</a:t>
                </a:r>
                <a:r>
                  <a:rPr lang="en-US" b="1" dirty="0">
                    <a:solidFill>
                      <a:srgbClr val="000000"/>
                    </a:solidFill>
                    <a:latin typeface="Franklin Gothic Medium Cond" pitchFamily="34" charset="0"/>
                  </a:rPr>
                  <a:t> </a:t>
                </a:r>
                <a:endParaRPr lang="en-US" b="1" dirty="0">
                  <a:solidFill>
                    <a:srgbClr val="FF0000"/>
                  </a:solidFill>
                  <a:latin typeface="Franklin Gothic Medium Cond" pitchFamily="34" charset="0"/>
                </a:endParaRPr>
              </a:p>
            </p:txBody>
          </p:sp>
        </mc:Choice>
        <mc:Fallback>
          <p:sp>
            <p:nvSpPr>
              <p:cNvPr id="46095" name="TextBox 16"/>
              <p:cNvSpPr txBox="1">
                <a:spLocks noRot="1" noChangeAspect="1" noMove="1" noResize="1" noEditPoints="1" noAdjustHandles="1" noChangeArrowheads="1" noChangeShapeType="1" noTextEdit="1"/>
              </p:cNvSpPr>
              <p:nvPr/>
            </p:nvSpPr>
            <p:spPr bwMode="auto">
              <a:xfrm>
                <a:off x="5631656" y="5048250"/>
                <a:ext cx="3131344" cy="1210011"/>
              </a:xfrm>
              <a:prstGeom prst="rect">
                <a:avLst/>
              </a:prstGeom>
              <a:blipFill rotWithShape="1">
                <a:blip r:embed="rId8"/>
                <a:stretch>
                  <a:fillRect l="-1751" t="-2513" r="-389" b="-703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18" name="Striped Right Arrow 17"/>
          <p:cNvSpPr/>
          <p:nvPr/>
        </p:nvSpPr>
        <p:spPr>
          <a:xfrm rot="5400000">
            <a:off x="6324600" y="41148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TextBox 19"/>
          <p:cNvSpPr txBox="1">
            <a:spLocks noRot="1" noChangeAspect="1" noMove="1" noResize="1" noEditPoints="1" noAdjustHandles="1" noChangeArrowheads="1" noChangeShapeType="1" noTextEdit="1"/>
          </p:cNvSpPr>
          <p:nvPr/>
        </p:nvSpPr>
        <p:spPr>
          <a:xfrm>
            <a:off x="5867400" y="4166526"/>
            <a:ext cx="1828801" cy="1243674"/>
          </a:xfrm>
          <a:prstGeom prst="rect">
            <a:avLst/>
          </a:prstGeom>
          <a:blipFill rotWithShape="1">
            <a:blip r:embed="rId9"/>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27</a:t>
            </a:fld>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7107"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7136"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108"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Let’s take an example. </a:t>
            </a:r>
          </a:p>
          <a:p>
            <a:pPr eaLnBrk="1" hangingPunct="1"/>
            <a:r>
              <a:rPr lang="en-US" b="1" dirty="0">
                <a:solidFill>
                  <a:srgbClr val="000000"/>
                </a:solidFill>
                <a:latin typeface="Franklin Gothic Medium Cond" pitchFamily="34" charset="0"/>
              </a:rPr>
              <a:t>In previous example, </a:t>
            </a:r>
            <a:r>
              <a:rPr lang="en-US" b="1" dirty="0" smtClean="0">
                <a:solidFill>
                  <a:srgbClr val="000000"/>
                </a:solidFill>
                <a:latin typeface="Franklin Gothic Medium Cond" pitchFamily="34" charset="0"/>
              </a:rPr>
              <a:t>R</a:t>
            </a:r>
            <a:r>
              <a:rPr lang="en-US" b="1" baseline="-25000" dirty="0" smtClean="0">
                <a:solidFill>
                  <a:srgbClr val="000000"/>
                </a:solidFill>
                <a:latin typeface="Franklin Gothic Medium Cond" pitchFamily="34" charset="0"/>
              </a:rPr>
              <a:t>g</a:t>
            </a:r>
            <a:r>
              <a:rPr lang="en-US" b="1" dirty="0" smtClean="0">
                <a:solidFill>
                  <a:srgbClr val="000000"/>
                </a:solidFill>
                <a:latin typeface="Franklin Gothic Medium Cond" pitchFamily="34" charset="0"/>
              </a:rPr>
              <a:t>=5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C</a:t>
            </a:r>
            <a:r>
              <a:rPr lang="en-US" b="1" baseline="-25000" dirty="0"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=84 </a:t>
            </a:r>
            <a:r>
              <a:rPr lang="en-US" b="1" dirty="0" err="1" smtClean="0">
                <a:solidFill>
                  <a:srgbClr val="000000"/>
                </a:solidFill>
                <a:latin typeface="Franklin Gothic Medium Cond" pitchFamily="34" charset="0"/>
              </a:rPr>
              <a:t>fF</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freq</a:t>
            </a:r>
            <a:r>
              <a:rPr lang="en-US" b="1" dirty="0" smtClean="0">
                <a:solidFill>
                  <a:srgbClr val="000000"/>
                </a:solidFill>
                <a:latin typeface="Franklin Gothic Medium Cond" pitchFamily="34" charset="0"/>
              </a:rPr>
              <a:t>=2 GHz.</a:t>
            </a:r>
            <a:endParaRPr lang="en-US" b="1" dirty="0">
              <a:solidFill>
                <a:srgbClr val="000000"/>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28</a:t>
            </a:fld>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8131"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8165"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132"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Let’s take an example. </a:t>
            </a:r>
          </a:p>
          <a:p>
            <a:pPr eaLnBrk="1" hangingPunct="1"/>
            <a:r>
              <a:rPr lang="en-US" b="1" dirty="0">
                <a:latin typeface="Franklin Gothic Medium Cond" pitchFamily="34" charset="0"/>
              </a:rPr>
              <a:t>In previous example, R</a:t>
            </a:r>
            <a:r>
              <a:rPr lang="en-US" b="1" baseline="-25000" dirty="0">
                <a:latin typeface="Franklin Gothic Medium Cond" pitchFamily="34" charset="0"/>
              </a:rPr>
              <a:t>g</a:t>
            </a:r>
            <a:r>
              <a:rPr lang="en-US" b="1" dirty="0">
                <a:latin typeface="Franklin Gothic Medium Cond" pitchFamily="34" charset="0"/>
              </a:rPr>
              <a:t>=5 </a:t>
            </a:r>
            <a:r>
              <a:rPr lang="en-US" b="1" dirty="0">
                <a:latin typeface="Symbol" pitchFamily="18" charset="2"/>
              </a:rPr>
              <a:t>W</a:t>
            </a:r>
            <a:r>
              <a:rPr lang="en-US" b="1" dirty="0">
                <a:latin typeface="Franklin Gothic Medium Cond" pitchFamily="34" charset="0"/>
              </a:rPr>
              <a:t>, C</a:t>
            </a:r>
            <a:r>
              <a:rPr lang="en-US" b="1" baseline="-25000" dirty="0">
                <a:latin typeface="Franklin Gothic Medium Cond" pitchFamily="34" charset="0"/>
              </a:rPr>
              <a:t>gs</a:t>
            </a:r>
            <a:r>
              <a:rPr lang="en-US" b="1" dirty="0">
                <a:latin typeface="Franklin Gothic Medium Cond" pitchFamily="34" charset="0"/>
              </a:rPr>
              <a:t>=84 </a:t>
            </a:r>
            <a:r>
              <a:rPr lang="en-US" b="1" dirty="0" err="1">
                <a:latin typeface="Franklin Gothic Medium Cond" pitchFamily="34" charset="0"/>
              </a:rPr>
              <a:t>fF</a:t>
            </a:r>
            <a:r>
              <a:rPr lang="en-US" b="1" dirty="0">
                <a:latin typeface="Franklin Gothic Medium Cond" pitchFamily="34" charset="0"/>
              </a:rPr>
              <a:t>, </a:t>
            </a:r>
            <a:r>
              <a:rPr lang="en-US" b="1" dirty="0" err="1">
                <a:latin typeface="Franklin Gothic Medium Cond" pitchFamily="34" charset="0"/>
              </a:rPr>
              <a:t>freq</a:t>
            </a:r>
            <a:r>
              <a:rPr lang="en-US" b="1" dirty="0">
                <a:latin typeface="Franklin Gothic Medium Cond" pitchFamily="34" charset="0"/>
              </a:rPr>
              <a:t>=2 GHz.</a:t>
            </a:r>
          </a:p>
        </p:txBody>
      </p:sp>
      <p:sp>
        <p:nvSpPr>
          <p:cNvPr id="48133" name="TextBox 5"/>
          <p:cNvSpPr txBox="1">
            <a:spLocks noChangeArrowheads="1"/>
          </p:cNvSpPr>
          <p:nvPr/>
        </p:nvSpPr>
        <p:spPr bwMode="auto">
          <a:xfrm>
            <a:off x="1905000" y="4114800"/>
            <a:ext cx="518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First, let’s apply </a:t>
            </a:r>
            <a:r>
              <a:rPr lang="en-US" b="1" dirty="0" smtClean="0">
                <a:latin typeface="Franklin Gothic Medium Cond" pitchFamily="34" charset="0"/>
              </a:rPr>
              <a:t>L</a:t>
            </a:r>
            <a:r>
              <a:rPr lang="en-US" b="1" baseline="-25000" dirty="0" smtClean="0">
                <a:latin typeface="Franklin Gothic Medium Cond" pitchFamily="34" charset="0"/>
              </a:rPr>
              <a:t>g</a:t>
            </a:r>
            <a:r>
              <a:rPr lang="en-US" b="1" dirty="0" smtClean="0">
                <a:latin typeface="Franklin Gothic Medium Cond" pitchFamily="34" charset="0"/>
              </a:rPr>
              <a:t> </a:t>
            </a:r>
            <a:r>
              <a:rPr lang="en-US" b="1" dirty="0">
                <a:latin typeface="Franklin Gothic Medium Cond" pitchFamily="34" charset="0"/>
              </a:rPr>
              <a:t>to nullify  reactance of C</a:t>
            </a:r>
            <a:r>
              <a:rPr lang="en-US" b="1" baseline="-25000" dirty="0">
                <a:latin typeface="Franklin Gothic Medium Cond" pitchFamily="34" charset="0"/>
              </a:rPr>
              <a:t>gs</a:t>
            </a:r>
            <a:r>
              <a:rPr lang="en-US" b="1" dirty="0">
                <a:latin typeface="Franklin Gothic Medium Cond" pitchFamily="34" charset="0"/>
              </a:rPr>
              <a:t> at 2GHz through series resonance.</a:t>
            </a:r>
          </a:p>
        </p:txBody>
      </p:sp>
      <p:sp>
        <p:nvSpPr>
          <p:cNvPr id="8" name="Striped Right Arrow 7"/>
          <p:cNvSpPr/>
          <p:nvPr/>
        </p:nvSpPr>
        <p:spPr>
          <a:xfrm>
            <a:off x="4448175" y="500221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136" name="TextBox 8"/>
          <p:cNvSpPr txBox="1">
            <a:spLocks noChangeArrowheads="1"/>
          </p:cNvSpPr>
          <p:nvPr/>
        </p:nvSpPr>
        <p:spPr bwMode="auto">
          <a:xfrm>
            <a:off x="4800600" y="496411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L</a:t>
            </a:r>
            <a:r>
              <a:rPr lang="en-US" b="1" baseline="-25000" dirty="0">
                <a:latin typeface="Franklin Gothic Medium Cond" pitchFamily="34" charset="0"/>
              </a:rPr>
              <a:t>g</a:t>
            </a:r>
            <a:r>
              <a:rPr lang="en-US" b="1" dirty="0">
                <a:latin typeface="Franklin Gothic Medium Cond" pitchFamily="34" charset="0"/>
              </a:rPr>
              <a:t>=75.39 </a:t>
            </a:r>
            <a:r>
              <a:rPr lang="en-US" b="1" dirty="0" err="1">
                <a:latin typeface="Franklin Gothic Medium Cond" pitchFamily="34" charset="0"/>
              </a:rPr>
              <a:t>nH</a:t>
            </a:r>
            <a:endParaRPr lang="en-US" b="1" dirty="0">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29</a:t>
            </a:fld>
            <a:endParaRPr lang="en-US" dirty="0"/>
          </a:p>
        </p:txBody>
      </p:sp>
      <mc:AlternateContent xmlns:mc="http://schemas.openxmlformats.org/markup-compatibility/2006">
        <mc:Choice xmlns:a14="http://schemas.microsoft.com/office/drawing/2010/main" Requires="a14">
          <p:sp>
            <p:nvSpPr>
              <p:cNvPr id="4" name="TextBox 3"/>
              <p:cNvSpPr txBox="1"/>
              <p:nvPr/>
            </p:nvSpPr>
            <p:spPr>
              <a:xfrm>
                <a:off x="1752600" y="4953000"/>
                <a:ext cx="2613729" cy="504241"/>
              </a:xfrm>
              <a:prstGeom prst="rect">
                <a:avLst/>
              </a:prstGeom>
              <a:noFill/>
            </p:spPr>
            <p:txBody>
              <a:bodyPr wrap="none" rtlCol="0">
                <a:spAutoFit/>
              </a:bodyPr>
              <a:lstStyle/>
              <a:p>
                <a14:m>
                  <m:oMath xmlns:m="http://schemas.openxmlformats.org/officeDocument/2006/math">
                    <m:r>
                      <a:rPr lang="en-US" sz="1600" b="1" i="0" smtClean="0">
                        <a:latin typeface="Cambria Math"/>
                        <a:ea typeface="Cambria Math"/>
                      </a:rPr>
                      <m:t>𝛚</m:t>
                    </m:r>
                    <m:sSub>
                      <m:sSubPr>
                        <m:ctrlPr>
                          <a:rPr lang="en-US" sz="1600" b="1" smtClean="0">
                            <a:latin typeface="Cambria Math"/>
                            <a:ea typeface="Cambria Math"/>
                          </a:rPr>
                        </m:ctrlPr>
                      </m:sSubPr>
                      <m:e>
                        <m:r>
                          <a:rPr lang="en-US" sz="1600" b="1" i="0" smtClean="0">
                            <a:latin typeface="Cambria Math"/>
                            <a:ea typeface="Cambria Math"/>
                          </a:rPr>
                          <m:t>𝐋</m:t>
                        </m:r>
                      </m:e>
                      <m:sub>
                        <m:r>
                          <a:rPr lang="en-US" sz="1600" b="1" i="0" smtClean="0">
                            <a:latin typeface="Cambria Math"/>
                            <a:ea typeface="Cambria Math"/>
                          </a:rPr>
                          <m:t>𝐠</m:t>
                        </m:r>
                      </m:sub>
                    </m:sSub>
                    <m:r>
                      <a:rPr lang="en-US" sz="1600" b="1" i="0" smtClean="0">
                        <a:latin typeface="Cambria Math"/>
                        <a:ea typeface="Cambria Math"/>
                      </a:rPr>
                      <m:t>=</m:t>
                    </m:r>
                    <m:f>
                      <m:fPr>
                        <m:ctrlPr>
                          <a:rPr lang="en-US" sz="1600" b="1" smtClean="0">
                            <a:latin typeface="Cambria Math"/>
                            <a:ea typeface="Cambria Math"/>
                          </a:rPr>
                        </m:ctrlPr>
                      </m:fPr>
                      <m:num>
                        <m:r>
                          <a:rPr lang="en-US" sz="1600" b="1" i="0" smtClean="0">
                            <a:latin typeface="Cambria Math"/>
                            <a:ea typeface="Cambria Math"/>
                          </a:rPr>
                          <m:t>𝟏</m:t>
                        </m:r>
                      </m:num>
                      <m:den>
                        <m:r>
                          <a:rPr lang="en-US" sz="1600" b="1" i="0" smtClean="0">
                            <a:latin typeface="Cambria Math"/>
                            <a:ea typeface="Cambria Math"/>
                          </a:rPr>
                          <m:t>𝛚</m:t>
                        </m:r>
                        <m:sSub>
                          <m:sSubPr>
                            <m:ctrlPr>
                              <a:rPr lang="en-US" sz="1600" b="1" smtClean="0">
                                <a:latin typeface="Cambria Math"/>
                                <a:ea typeface="Cambria Math"/>
                              </a:rPr>
                            </m:ctrlPr>
                          </m:sSubPr>
                          <m:e>
                            <m:r>
                              <a:rPr lang="en-US" sz="1600" b="1" i="0" smtClean="0">
                                <a:latin typeface="Cambria Math"/>
                                <a:ea typeface="Cambria Math"/>
                              </a:rPr>
                              <m:t>𝐂</m:t>
                            </m:r>
                          </m:e>
                          <m:sub>
                            <m:r>
                              <a:rPr lang="en-US" sz="1600" b="1" i="0" smtClean="0">
                                <a:latin typeface="Cambria Math"/>
                                <a:ea typeface="Cambria Math"/>
                              </a:rPr>
                              <m:t>𝐠𝐬</m:t>
                            </m:r>
                          </m:sub>
                        </m:sSub>
                      </m:den>
                    </m:f>
                  </m:oMath>
                </a14:m>
                <a:r>
                  <a:rPr lang="en-US" sz="1600" b="1" dirty="0" smtClean="0"/>
                  <a:t>, @ </a:t>
                </a:r>
                <a14:m>
                  <m:oMath xmlns:m="http://schemas.openxmlformats.org/officeDocument/2006/math">
                    <m:r>
                      <a:rPr lang="en-US" sz="1600" b="1" i="1">
                        <a:latin typeface="Cambria Math"/>
                        <a:ea typeface="Cambria Math"/>
                      </a:rPr>
                      <m:t>𝛚</m:t>
                    </m:r>
                  </m:oMath>
                </a14:m>
                <a:r>
                  <a:rPr lang="en-US" sz="1600" b="1" dirty="0" smtClean="0"/>
                  <a:t>=2</a:t>
                </a:r>
                <a:r>
                  <a:rPr lang="el-GR" sz="1600" b="1" dirty="0" smtClean="0"/>
                  <a:t>π</a:t>
                </a:r>
                <a:r>
                  <a:rPr lang="en-US" sz="1600" b="1" dirty="0" smtClean="0"/>
                  <a:t>2GHz</a:t>
                </a:r>
                <a:endParaRPr lang="en-US" sz="1600" b="1" dirty="0"/>
              </a:p>
            </p:txBody>
          </p:sp>
        </mc:Choice>
        <mc:Fallback>
          <p:sp>
            <p:nvSpPr>
              <p:cNvPr id="4" name="TextBox 3"/>
              <p:cNvSpPr txBox="1">
                <a:spLocks noRot="1" noChangeAspect="1" noMove="1" noResize="1" noEditPoints="1" noAdjustHandles="1" noChangeArrowheads="1" noChangeShapeType="1" noTextEdit="1"/>
              </p:cNvSpPr>
              <p:nvPr/>
            </p:nvSpPr>
            <p:spPr>
              <a:xfrm>
                <a:off x="1752600" y="4953000"/>
                <a:ext cx="2613729" cy="504241"/>
              </a:xfrm>
              <a:prstGeom prst="rect">
                <a:avLst/>
              </a:prstGeom>
              <a:blipFill rotWithShape="1">
                <a:blip r:embed="rId5"/>
                <a:stretch>
                  <a:fillRect/>
                </a:stretch>
              </a:blipFill>
            </p:spPr>
            <p:txBody>
              <a:bodyPr/>
              <a:lstStyle/>
              <a:p>
                <a:r>
                  <a:rPr lang="en-US">
                    <a:noFill/>
                  </a:rPr>
                  <a:t> </a:t>
                </a:r>
              </a:p>
            </p:txBody>
          </p:sp>
        </mc:Fallback>
      </mc:AlternateContent>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4597400" y="1985963"/>
            <a:ext cx="2397125" cy="1952625"/>
          </a:xfrm>
          <a:custGeom>
            <a:avLst/>
            <a:gdLst>
              <a:gd name="connsiteX0" fmla="*/ 1922689 w 2397794"/>
              <a:gd name="connsiteY0" fmla="*/ 1952367 h 1954038"/>
              <a:gd name="connsiteX1" fmla="*/ 1832073 w 2397794"/>
              <a:gd name="connsiteY1" fmla="*/ 1944130 h 1954038"/>
              <a:gd name="connsiteX2" fmla="*/ 1807359 w 2397794"/>
              <a:gd name="connsiteY2" fmla="*/ 1935892 h 1954038"/>
              <a:gd name="connsiteX3" fmla="*/ 1757932 w 2397794"/>
              <a:gd name="connsiteY3" fmla="*/ 1927654 h 1954038"/>
              <a:gd name="connsiteX4" fmla="*/ 1733219 w 2397794"/>
              <a:gd name="connsiteY4" fmla="*/ 1919416 h 1954038"/>
              <a:gd name="connsiteX5" fmla="*/ 1692029 w 2397794"/>
              <a:gd name="connsiteY5" fmla="*/ 1911178 h 1954038"/>
              <a:gd name="connsiteX6" fmla="*/ 1667316 w 2397794"/>
              <a:gd name="connsiteY6" fmla="*/ 1894703 h 1954038"/>
              <a:gd name="connsiteX7" fmla="*/ 1634364 w 2397794"/>
              <a:gd name="connsiteY7" fmla="*/ 1845276 h 1954038"/>
              <a:gd name="connsiteX8" fmla="*/ 1617889 w 2397794"/>
              <a:gd name="connsiteY8" fmla="*/ 1812324 h 1954038"/>
              <a:gd name="connsiteX9" fmla="*/ 1535510 w 2397794"/>
              <a:gd name="connsiteY9" fmla="*/ 1713470 h 1954038"/>
              <a:gd name="connsiteX10" fmla="*/ 1494321 w 2397794"/>
              <a:gd name="connsiteY10" fmla="*/ 1655805 h 1954038"/>
              <a:gd name="connsiteX11" fmla="*/ 1444894 w 2397794"/>
              <a:gd name="connsiteY11" fmla="*/ 1581665 h 1954038"/>
              <a:gd name="connsiteX12" fmla="*/ 1420181 w 2397794"/>
              <a:gd name="connsiteY12" fmla="*/ 1548713 h 1954038"/>
              <a:gd name="connsiteX13" fmla="*/ 1395467 w 2397794"/>
              <a:gd name="connsiteY13" fmla="*/ 1524000 h 1954038"/>
              <a:gd name="connsiteX14" fmla="*/ 1313089 w 2397794"/>
              <a:gd name="connsiteY14" fmla="*/ 1425146 h 1954038"/>
              <a:gd name="connsiteX15" fmla="*/ 1288375 w 2397794"/>
              <a:gd name="connsiteY15" fmla="*/ 1400432 h 1954038"/>
              <a:gd name="connsiteX16" fmla="*/ 1263662 w 2397794"/>
              <a:gd name="connsiteY16" fmla="*/ 1375719 h 1954038"/>
              <a:gd name="connsiteX17" fmla="*/ 1238948 w 2397794"/>
              <a:gd name="connsiteY17" fmla="*/ 1367481 h 1954038"/>
              <a:gd name="connsiteX18" fmla="*/ 1214235 w 2397794"/>
              <a:gd name="connsiteY18" fmla="*/ 1351005 h 1954038"/>
              <a:gd name="connsiteX19" fmla="*/ 1197759 w 2397794"/>
              <a:gd name="connsiteY19" fmla="*/ 1326292 h 1954038"/>
              <a:gd name="connsiteX20" fmla="*/ 1173046 w 2397794"/>
              <a:gd name="connsiteY20" fmla="*/ 1318054 h 1954038"/>
              <a:gd name="connsiteX21" fmla="*/ 1148332 w 2397794"/>
              <a:gd name="connsiteY21" fmla="*/ 1301578 h 1954038"/>
              <a:gd name="connsiteX22" fmla="*/ 1090667 w 2397794"/>
              <a:gd name="connsiteY22" fmla="*/ 1276865 h 1954038"/>
              <a:gd name="connsiteX23" fmla="*/ 1041240 w 2397794"/>
              <a:gd name="connsiteY23" fmla="*/ 1252151 h 1954038"/>
              <a:gd name="connsiteX24" fmla="*/ 991813 w 2397794"/>
              <a:gd name="connsiteY24" fmla="*/ 1227438 h 1954038"/>
              <a:gd name="connsiteX25" fmla="*/ 967100 w 2397794"/>
              <a:gd name="connsiteY25" fmla="*/ 1210962 h 1954038"/>
              <a:gd name="connsiteX26" fmla="*/ 917673 w 2397794"/>
              <a:gd name="connsiteY26" fmla="*/ 1194486 h 1954038"/>
              <a:gd name="connsiteX27" fmla="*/ 892959 w 2397794"/>
              <a:gd name="connsiteY27" fmla="*/ 1178011 h 1954038"/>
              <a:gd name="connsiteX28" fmla="*/ 851770 w 2397794"/>
              <a:gd name="connsiteY28" fmla="*/ 1169773 h 1954038"/>
              <a:gd name="connsiteX29" fmla="*/ 794105 w 2397794"/>
              <a:gd name="connsiteY29" fmla="*/ 1153297 h 1954038"/>
              <a:gd name="connsiteX30" fmla="*/ 769392 w 2397794"/>
              <a:gd name="connsiteY30" fmla="*/ 1136822 h 1954038"/>
              <a:gd name="connsiteX31" fmla="*/ 703489 w 2397794"/>
              <a:gd name="connsiteY31" fmla="*/ 1120346 h 1954038"/>
              <a:gd name="connsiteX32" fmla="*/ 678775 w 2397794"/>
              <a:gd name="connsiteY32" fmla="*/ 1103870 h 1954038"/>
              <a:gd name="connsiteX33" fmla="*/ 629348 w 2397794"/>
              <a:gd name="connsiteY33" fmla="*/ 1087395 h 1954038"/>
              <a:gd name="connsiteX34" fmla="*/ 604635 w 2397794"/>
              <a:gd name="connsiteY34" fmla="*/ 1079157 h 1954038"/>
              <a:gd name="connsiteX35" fmla="*/ 555208 w 2397794"/>
              <a:gd name="connsiteY35" fmla="*/ 1054443 h 1954038"/>
              <a:gd name="connsiteX36" fmla="*/ 481067 w 2397794"/>
              <a:gd name="connsiteY36" fmla="*/ 988540 h 1954038"/>
              <a:gd name="connsiteX37" fmla="*/ 456354 w 2397794"/>
              <a:gd name="connsiteY37" fmla="*/ 972065 h 1954038"/>
              <a:gd name="connsiteX38" fmla="*/ 398689 w 2397794"/>
              <a:gd name="connsiteY38" fmla="*/ 906162 h 1954038"/>
              <a:gd name="connsiteX39" fmla="*/ 365737 w 2397794"/>
              <a:gd name="connsiteY39" fmla="*/ 864973 h 1954038"/>
              <a:gd name="connsiteX40" fmla="*/ 332786 w 2397794"/>
              <a:gd name="connsiteY40" fmla="*/ 823784 h 1954038"/>
              <a:gd name="connsiteX41" fmla="*/ 299835 w 2397794"/>
              <a:gd name="connsiteY41" fmla="*/ 782595 h 1954038"/>
              <a:gd name="connsiteX42" fmla="*/ 258646 w 2397794"/>
              <a:gd name="connsiteY42" fmla="*/ 741405 h 1954038"/>
              <a:gd name="connsiteX43" fmla="*/ 192743 w 2397794"/>
              <a:gd name="connsiteY43" fmla="*/ 683740 h 1954038"/>
              <a:gd name="connsiteX44" fmla="*/ 168029 w 2397794"/>
              <a:gd name="connsiteY44" fmla="*/ 659027 h 1954038"/>
              <a:gd name="connsiteX45" fmla="*/ 151554 w 2397794"/>
              <a:gd name="connsiteY45" fmla="*/ 634313 h 1954038"/>
              <a:gd name="connsiteX46" fmla="*/ 126840 w 2397794"/>
              <a:gd name="connsiteY46" fmla="*/ 626076 h 1954038"/>
              <a:gd name="connsiteX47" fmla="*/ 93889 w 2397794"/>
              <a:gd name="connsiteY47" fmla="*/ 576649 h 1954038"/>
              <a:gd name="connsiteX48" fmla="*/ 60937 w 2397794"/>
              <a:gd name="connsiteY48" fmla="*/ 518984 h 1954038"/>
              <a:gd name="connsiteX49" fmla="*/ 36224 w 2397794"/>
              <a:gd name="connsiteY49" fmla="*/ 469557 h 1954038"/>
              <a:gd name="connsiteX50" fmla="*/ 11510 w 2397794"/>
              <a:gd name="connsiteY50" fmla="*/ 411892 h 1954038"/>
              <a:gd name="connsiteX51" fmla="*/ 11510 w 2397794"/>
              <a:gd name="connsiteY51" fmla="*/ 214184 h 1954038"/>
              <a:gd name="connsiteX52" fmla="*/ 44462 w 2397794"/>
              <a:gd name="connsiteY52" fmla="*/ 164757 h 1954038"/>
              <a:gd name="connsiteX53" fmla="*/ 77413 w 2397794"/>
              <a:gd name="connsiteY53" fmla="*/ 148281 h 1954038"/>
              <a:gd name="connsiteX54" fmla="*/ 102127 w 2397794"/>
              <a:gd name="connsiteY54" fmla="*/ 131805 h 1954038"/>
              <a:gd name="connsiteX55" fmla="*/ 151554 w 2397794"/>
              <a:gd name="connsiteY55" fmla="*/ 115330 h 1954038"/>
              <a:gd name="connsiteX56" fmla="*/ 176267 w 2397794"/>
              <a:gd name="connsiteY56" fmla="*/ 107092 h 1954038"/>
              <a:gd name="connsiteX57" fmla="*/ 233932 w 2397794"/>
              <a:gd name="connsiteY57" fmla="*/ 98854 h 1954038"/>
              <a:gd name="connsiteX58" fmla="*/ 266883 w 2397794"/>
              <a:gd name="connsiteY58" fmla="*/ 90616 h 1954038"/>
              <a:gd name="connsiteX59" fmla="*/ 341024 w 2397794"/>
              <a:gd name="connsiteY59" fmla="*/ 74140 h 1954038"/>
              <a:gd name="connsiteX60" fmla="*/ 365737 w 2397794"/>
              <a:gd name="connsiteY60" fmla="*/ 65903 h 1954038"/>
              <a:gd name="connsiteX61" fmla="*/ 439878 w 2397794"/>
              <a:gd name="connsiteY61" fmla="*/ 57665 h 1954038"/>
              <a:gd name="connsiteX62" fmla="*/ 489305 w 2397794"/>
              <a:gd name="connsiteY62" fmla="*/ 49427 h 1954038"/>
              <a:gd name="connsiteX63" fmla="*/ 612873 w 2397794"/>
              <a:gd name="connsiteY63" fmla="*/ 32951 h 1954038"/>
              <a:gd name="connsiteX64" fmla="*/ 654062 w 2397794"/>
              <a:gd name="connsiteY64" fmla="*/ 24713 h 1954038"/>
              <a:gd name="connsiteX65" fmla="*/ 777629 w 2397794"/>
              <a:gd name="connsiteY65" fmla="*/ 16476 h 1954038"/>
              <a:gd name="connsiteX66" fmla="*/ 851770 w 2397794"/>
              <a:gd name="connsiteY66" fmla="*/ 8238 h 1954038"/>
              <a:gd name="connsiteX67" fmla="*/ 991813 w 2397794"/>
              <a:gd name="connsiteY67" fmla="*/ 0 h 1954038"/>
              <a:gd name="connsiteX68" fmla="*/ 1510797 w 2397794"/>
              <a:gd name="connsiteY68" fmla="*/ 8238 h 1954038"/>
              <a:gd name="connsiteX69" fmla="*/ 1667316 w 2397794"/>
              <a:gd name="connsiteY69" fmla="*/ 24713 h 1954038"/>
              <a:gd name="connsiteX70" fmla="*/ 1700267 w 2397794"/>
              <a:gd name="connsiteY70" fmla="*/ 32951 h 1954038"/>
              <a:gd name="connsiteX71" fmla="*/ 1790883 w 2397794"/>
              <a:gd name="connsiteY71" fmla="*/ 41189 h 1954038"/>
              <a:gd name="connsiteX72" fmla="*/ 1856786 w 2397794"/>
              <a:gd name="connsiteY72" fmla="*/ 57665 h 1954038"/>
              <a:gd name="connsiteX73" fmla="*/ 1906213 w 2397794"/>
              <a:gd name="connsiteY73" fmla="*/ 74140 h 1954038"/>
              <a:gd name="connsiteX74" fmla="*/ 1930927 w 2397794"/>
              <a:gd name="connsiteY74" fmla="*/ 82378 h 1954038"/>
              <a:gd name="connsiteX75" fmla="*/ 1972116 w 2397794"/>
              <a:gd name="connsiteY75" fmla="*/ 98854 h 1954038"/>
              <a:gd name="connsiteX76" fmla="*/ 2038019 w 2397794"/>
              <a:gd name="connsiteY76" fmla="*/ 123567 h 1954038"/>
              <a:gd name="connsiteX77" fmla="*/ 2062732 w 2397794"/>
              <a:gd name="connsiteY77" fmla="*/ 140043 h 1954038"/>
              <a:gd name="connsiteX78" fmla="*/ 2136873 w 2397794"/>
              <a:gd name="connsiteY78" fmla="*/ 197708 h 1954038"/>
              <a:gd name="connsiteX79" fmla="*/ 2169824 w 2397794"/>
              <a:gd name="connsiteY79" fmla="*/ 222422 h 1954038"/>
              <a:gd name="connsiteX80" fmla="*/ 2186300 w 2397794"/>
              <a:gd name="connsiteY80" fmla="*/ 247135 h 1954038"/>
              <a:gd name="connsiteX81" fmla="*/ 2235727 w 2397794"/>
              <a:gd name="connsiteY81" fmla="*/ 296562 h 1954038"/>
              <a:gd name="connsiteX82" fmla="*/ 2276916 w 2397794"/>
              <a:gd name="connsiteY82" fmla="*/ 354227 h 1954038"/>
              <a:gd name="connsiteX83" fmla="*/ 2309867 w 2397794"/>
              <a:gd name="connsiteY83" fmla="*/ 403654 h 1954038"/>
              <a:gd name="connsiteX84" fmla="*/ 2326343 w 2397794"/>
              <a:gd name="connsiteY84" fmla="*/ 428367 h 1954038"/>
              <a:gd name="connsiteX85" fmla="*/ 2351056 w 2397794"/>
              <a:gd name="connsiteY85" fmla="*/ 502508 h 1954038"/>
              <a:gd name="connsiteX86" fmla="*/ 2359294 w 2397794"/>
              <a:gd name="connsiteY86" fmla="*/ 527222 h 1954038"/>
              <a:gd name="connsiteX87" fmla="*/ 2367532 w 2397794"/>
              <a:gd name="connsiteY87" fmla="*/ 560173 h 1954038"/>
              <a:gd name="connsiteX88" fmla="*/ 2384008 w 2397794"/>
              <a:gd name="connsiteY88" fmla="*/ 584886 h 1954038"/>
              <a:gd name="connsiteX89" fmla="*/ 2384008 w 2397794"/>
              <a:gd name="connsiteY89" fmla="*/ 914400 h 1954038"/>
              <a:gd name="connsiteX90" fmla="*/ 2367532 w 2397794"/>
              <a:gd name="connsiteY90" fmla="*/ 996778 h 1954038"/>
              <a:gd name="connsiteX91" fmla="*/ 2351056 w 2397794"/>
              <a:gd name="connsiteY91" fmla="*/ 1079157 h 1954038"/>
              <a:gd name="connsiteX92" fmla="*/ 2342819 w 2397794"/>
              <a:gd name="connsiteY92" fmla="*/ 1145059 h 1954038"/>
              <a:gd name="connsiteX93" fmla="*/ 2326343 w 2397794"/>
              <a:gd name="connsiteY93" fmla="*/ 1169773 h 1954038"/>
              <a:gd name="connsiteX94" fmla="*/ 2309867 w 2397794"/>
              <a:gd name="connsiteY94" fmla="*/ 1252151 h 1954038"/>
              <a:gd name="connsiteX95" fmla="*/ 2301629 w 2397794"/>
              <a:gd name="connsiteY95" fmla="*/ 1293340 h 1954038"/>
              <a:gd name="connsiteX96" fmla="*/ 2293392 w 2397794"/>
              <a:gd name="connsiteY96" fmla="*/ 1318054 h 1954038"/>
              <a:gd name="connsiteX97" fmla="*/ 2285154 w 2397794"/>
              <a:gd name="connsiteY97" fmla="*/ 1367481 h 1954038"/>
              <a:gd name="connsiteX98" fmla="*/ 2268678 w 2397794"/>
              <a:gd name="connsiteY98" fmla="*/ 1416908 h 1954038"/>
              <a:gd name="connsiteX99" fmla="*/ 2260440 w 2397794"/>
              <a:gd name="connsiteY99" fmla="*/ 1441622 h 1954038"/>
              <a:gd name="connsiteX100" fmla="*/ 2252202 w 2397794"/>
              <a:gd name="connsiteY100" fmla="*/ 1466335 h 1954038"/>
              <a:gd name="connsiteX101" fmla="*/ 2243964 w 2397794"/>
              <a:gd name="connsiteY101" fmla="*/ 1499286 h 1954038"/>
              <a:gd name="connsiteX102" fmla="*/ 2227489 w 2397794"/>
              <a:gd name="connsiteY102" fmla="*/ 1548713 h 1954038"/>
              <a:gd name="connsiteX103" fmla="*/ 2211013 w 2397794"/>
              <a:gd name="connsiteY103" fmla="*/ 1606378 h 1954038"/>
              <a:gd name="connsiteX104" fmla="*/ 2178062 w 2397794"/>
              <a:gd name="connsiteY104" fmla="*/ 1655805 h 1954038"/>
              <a:gd name="connsiteX105" fmla="*/ 2128635 w 2397794"/>
              <a:gd name="connsiteY105" fmla="*/ 1738184 h 1954038"/>
              <a:gd name="connsiteX106" fmla="*/ 2103921 w 2397794"/>
              <a:gd name="connsiteY106" fmla="*/ 1762897 h 1954038"/>
              <a:gd name="connsiteX107" fmla="*/ 2062732 w 2397794"/>
              <a:gd name="connsiteY107" fmla="*/ 1804086 h 1954038"/>
              <a:gd name="connsiteX108" fmla="*/ 2054494 w 2397794"/>
              <a:gd name="connsiteY108" fmla="*/ 1828800 h 1954038"/>
              <a:gd name="connsiteX109" fmla="*/ 2029781 w 2397794"/>
              <a:gd name="connsiteY109" fmla="*/ 1845276 h 1954038"/>
              <a:gd name="connsiteX110" fmla="*/ 2005067 w 2397794"/>
              <a:gd name="connsiteY110" fmla="*/ 1869989 h 1954038"/>
              <a:gd name="connsiteX111" fmla="*/ 1980354 w 2397794"/>
              <a:gd name="connsiteY111" fmla="*/ 1886465 h 1954038"/>
              <a:gd name="connsiteX112" fmla="*/ 1955640 w 2397794"/>
              <a:gd name="connsiteY112" fmla="*/ 1911178 h 1954038"/>
              <a:gd name="connsiteX113" fmla="*/ 1922689 w 2397794"/>
              <a:gd name="connsiteY113" fmla="*/ 1952367 h 1954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397794" h="1954038">
                <a:moveTo>
                  <a:pt x="1922689" y="1952367"/>
                </a:moveTo>
                <a:cubicBezTo>
                  <a:pt x="1902094" y="1957859"/>
                  <a:pt x="1862098" y="1948419"/>
                  <a:pt x="1832073" y="1944130"/>
                </a:cubicBezTo>
                <a:cubicBezTo>
                  <a:pt x="1823477" y="1942902"/>
                  <a:pt x="1815836" y="1937776"/>
                  <a:pt x="1807359" y="1935892"/>
                </a:cubicBezTo>
                <a:cubicBezTo>
                  <a:pt x="1791054" y="1932269"/>
                  <a:pt x="1774408" y="1930400"/>
                  <a:pt x="1757932" y="1927654"/>
                </a:cubicBezTo>
                <a:cubicBezTo>
                  <a:pt x="1749694" y="1924908"/>
                  <a:pt x="1741643" y="1921522"/>
                  <a:pt x="1733219" y="1919416"/>
                </a:cubicBezTo>
                <a:cubicBezTo>
                  <a:pt x="1719635" y="1916020"/>
                  <a:pt x="1705139" y="1916094"/>
                  <a:pt x="1692029" y="1911178"/>
                </a:cubicBezTo>
                <a:cubicBezTo>
                  <a:pt x="1682759" y="1907702"/>
                  <a:pt x="1675554" y="1900195"/>
                  <a:pt x="1667316" y="1894703"/>
                </a:cubicBezTo>
                <a:cubicBezTo>
                  <a:pt x="1656332" y="1878227"/>
                  <a:pt x="1643219" y="1862987"/>
                  <a:pt x="1634364" y="1845276"/>
                </a:cubicBezTo>
                <a:cubicBezTo>
                  <a:pt x="1628872" y="1834292"/>
                  <a:pt x="1624701" y="1822542"/>
                  <a:pt x="1617889" y="1812324"/>
                </a:cubicBezTo>
                <a:cubicBezTo>
                  <a:pt x="1578727" y="1753580"/>
                  <a:pt x="1576799" y="1754759"/>
                  <a:pt x="1535510" y="1713470"/>
                </a:cubicBezTo>
                <a:cubicBezTo>
                  <a:pt x="1499745" y="1641937"/>
                  <a:pt x="1541076" y="1715919"/>
                  <a:pt x="1494321" y="1655805"/>
                </a:cubicBezTo>
                <a:cubicBezTo>
                  <a:pt x="1436810" y="1581862"/>
                  <a:pt x="1481888" y="1630993"/>
                  <a:pt x="1444894" y="1581665"/>
                </a:cubicBezTo>
                <a:cubicBezTo>
                  <a:pt x="1436656" y="1570681"/>
                  <a:pt x="1429116" y="1559137"/>
                  <a:pt x="1420181" y="1548713"/>
                </a:cubicBezTo>
                <a:cubicBezTo>
                  <a:pt x="1412599" y="1539868"/>
                  <a:pt x="1402619" y="1533196"/>
                  <a:pt x="1395467" y="1524000"/>
                </a:cubicBezTo>
                <a:cubicBezTo>
                  <a:pt x="1315179" y="1420774"/>
                  <a:pt x="1417011" y="1529068"/>
                  <a:pt x="1313089" y="1425146"/>
                </a:cubicBezTo>
                <a:lnTo>
                  <a:pt x="1288375" y="1400432"/>
                </a:lnTo>
                <a:cubicBezTo>
                  <a:pt x="1280137" y="1392194"/>
                  <a:pt x="1274714" y="1379403"/>
                  <a:pt x="1263662" y="1375719"/>
                </a:cubicBezTo>
                <a:lnTo>
                  <a:pt x="1238948" y="1367481"/>
                </a:lnTo>
                <a:cubicBezTo>
                  <a:pt x="1230710" y="1361989"/>
                  <a:pt x="1221236" y="1358006"/>
                  <a:pt x="1214235" y="1351005"/>
                </a:cubicBezTo>
                <a:cubicBezTo>
                  <a:pt x="1207234" y="1344004"/>
                  <a:pt x="1205490" y="1332477"/>
                  <a:pt x="1197759" y="1326292"/>
                </a:cubicBezTo>
                <a:cubicBezTo>
                  <a:pt x="1190978" y="1320868"/>
                  <a:pt x="1180813" y="1321937"/>
                  <a:pt x="1173046" y="1318054"/>
                </a:cubicBezTo>
                <a:cubicBezTo>
                  <a:pt x="1164190" y="1313626"/>
                  <a:pt x="1156928" y="1306490"/>
                  <a:pt x="1148332" y="1301578"/>
                </a:cubicBezTo>
                <a:cubicBezTo>
                  <a:pt x="1119831" y="1285292"/>
                  <a:pt x="1118392" y="1286107"/>
                  <a:pt x="1090667" y="1276865"/>
                </a:cubicBezTo>
                <a:cubicBezTo>
                  <a:pt x="1019854" y="1229654"/>
                  <a:pt x="1109443" y="1286252"/>
                  <a:pt x="1041240" y="1252151"/>
                </a:cubicBezTo>
                <a:cubicBezTo>
                  <a:pt x="977362" y="1220213"/>
                  <a:pt x="1053933" y="1248145"/>
                  <a:pt x="991813" y="1227438"/>
                </a:cubicBezTo>
                <a:cubicBezTo>
                  <a:pt x="983575" y="1221946"/>
                  <a:pt x="976147" y="1214983"/>
                  <a:pt x="967100" y="1210962"/>
                </a:cubicBezTo>
                <a:cubicBezTo>
                  <a:pt x="951230" y="1203908"/>
                  <a:pt x="932123" y="1204119"/>
                  <a:pt x="917673" y="1194486"/>
                </a:cubicBezTo>
                <a:cubicBezTo>
                  <a:pt x="909435" y="1188994"/>
                  <a:pt x="902229" y="1181487"/>
                  <a:pt x="892959" y="1178011"/>
                </a:cubicBezTo>
                <a:cubicBezTo>
                  <a:pt x="879849" y="1173095"/>
                  <a:pt x="865438" y="1172810"/>
                  <a:pt x="851770" y="1169773"/>
                </a:cubicBezTo>
                <a:cubicBezTo>
                  <a:pt x="842268" y="1167661"/>
                  <a:pt x="805113" y="1158801"/>
                  <a:pt x="794105" y="1153297"/>
                </a:cubicBezTo>
                <a:cubicBezTo>
                  <a:pt x="785250" y="1148869"/>
                  <a:pt x="778662" y="1140298"/>
                  <a:pt x="769392" y="1136822"/>
                </a:cubicBezTo>
                <a:cubicBezTo>
                  <a:pt x="731794" y="1122723"/>
                  <a:pt x="733978" y="1135591"/>
                  <a:pt x="703489" y="1120346"/>
                </a:cubicBezTo>
                <a:cubicBezTo>
                  <a:pt x="694633" y="1115918"/>
                  <a:pt x="687823" y="1107891"/>
                  <a:pt x="678775" y="1103870"/>
                </a:cubicBezTo>
                <a:cubicBezTo>
                  <a:pt x="662905" y="1096817"/>
                  <a:pt x="645824" y="1092887"/>
                  <a:pt x="629348" y="1087395"/>
                </a:cubicBezTo>
                <a:cubicBezTo>
                  <a:pt x="621110" y="1084649"/>
                  <a:pt x="611860" y="1083974"/>
                  <a:pt x="604635" y="1079157"/>
                </a:cubicBezTo>
                <a:cubicBezTo>
                  <a:pt x="533807" y="1031938"/>
                  <a:pt x="623421" y="1088550"/>
                  <a:pt x="555208" y="1054443"/>
                </a:cubicBezTo>
                <a:cubicBezTo>
                  <a:pt x="507247" y="1030462"/>
                  <a:pt x="546578" y="1032213"/>
                  <a:pt x="481067" y="988540"/>
                </a:cubicBezTo>
                <a:lnTo>
                  <a:pt x="456354" y="972065"/>
                </a:lnTo>
                <a:cubicBezTo>
                  <a:pt x="417910" y="914400"/>
                  <a:pt x="439878" y="933622"/>
                  <a:pt x="398689" y="906162"/>
                </a:cubicBezTo>
                <a:cubicBezTo>
                  <a:pt x="377981" y="844042"/>
                  <a:pt x="408324" y="918208"/>
                  <a:pt x="365737" y="864973"/>
                </a:cubicBezTo>
                <a:cubicBezTo>
                  <a:pt x="320265" y="808131"/>
                  <a:pt x="403610" y="870997"/>
                  <a:pt x="332786" y="823784"/>
                </a:cubicBezTo>
                <a:cubicBezTo>
                  <a:pt x="316748" y="775671"/>
                  <a:pt x="337097" y="819857"/>
                  <a:pt x="299835" y="782595"/>
                </a:cubicBezTo>
                <a:cubicBezTo>
                  <a:pt x="244913" y="727673"/>
                  <a:pt x="324550" y="785343"/>
                  <a:pt x="258646" y="741405"/>
                </a:cubicBezTo>
                <a:cubicBezTo>
                  <a:pt x="211967" y="671389"/>
                  <a:pt x="288846" y="779839"/>
                  <a:pt x="192743" y="683740"/>
                </a:cubicBezTo>
                <a:cubicBezTo>
                  <a:pt x="184505" y="675502"/>
                  <a:pt x="175487" y="667977"/>
                  <a:pt x="168029" y="659027"/>
                </a:cubicBezTo>
                <a:cubicBezTo>
                  <a:pt x="161691" y="651421"/>
                  <a:pt x="159285" y="640498"/>
                  <a:pt x="151554" y="634313"/>
                </a:cubicBezTo>
                <a:cubicBezTo>
                  <a:pt x="144773" y="628888"/>
                  <a:pt x="135078" y="628822"/>
                  <a:pt x="126840" y="626076"/>
                </a:cubicBezTo>
                <a:cubicBezTo>
                  <a:pt x="115856" y="609600"/>
                  <a:pt x="102744" y="594360"/>
                  <a:pt x="93889" y="576649"/>
                </a:cubicBezTo>
                <a:cubicBezTo>
                  <a:pt x="72985" y="534842"/>
                  <a:pt x="84225" y="553915"/>
                  <a:pt x="60937" y="518984"/>
                </a:cubicBezTo>
                <a:cubicBezTo>
                  <a:pt x="45835" y="473673"/>
                  <a:pt x="61775" y="514270"/>
                  <a:pt x="36224" y="469557"/>
                </a:cubicBezTo>
                <a:cubicBezTo>
                  <a:pt x="19937" y="441056"/>
                  <a:pt x="20752" y="439617"/>
                  <a:pt x="11510" y="411892"/>
                </a:cubicBezTo>
                <a:cubicBezTo>
                  <a:pt x="823" y="337075"/>
                  <a:pt x="-7892" y="303432"/>
                  <a:pt x="11510" y="214184"/>
                </a:cubicBezTo>
                <a:cubicBezTo>
                  <a:pt x="15716" y="194835"/>
                  <a:pt x="26751" y="173613"/>
                  <a:pt x="44462" y="164757"/>
                </a:cubicBezTo>
                <a:cubicBezTo>
                  <a:pt x="55446" y="159265"/>
                  <a:pt x="66751" y="154374"/>
                  <a:pt x="77413" y="148281"/>
                </a:cubicBezTo>
                <a:cubicBezTo>
                  <a:pt x="86009" y="143369"/>
                  <a:pt x="93079" y="135826"/>
                  <a:pt x="102127" y="131805"/>
                </a:cubicBezTo>
                <a:cubicBezTo>
                  <a:pt x="117997" y="124752"/>
                  <a:pt x="135078" y="120822"/>
                  <a:pt x="151554" y="115330"/>
                </a:cubicBezTo>
                <a:cubicBezTo>
                  <a:pt x="159792" y="112584"/>
                  <a:pt x="167671" y="108320"/>
                  <a:pt x="176267" y="107092"/>
                </a:cubicBezTo>
                <a:cubicBezTo>
                  <a:pt x="195489" y="104346"/>
                  <a:pt x="214828" y="102327"/>
                  <a:pt x="233932" y="98854"/>
                </a:cubicBezTo>
                <a:cubicBezTo>
                  <a:pt x="245071" y="96829"/>
                  <a:pt x="255831" y="93072"/>
                  <a:pt x="266883" y="90616"/>
                </a:cubicBezTo>
                <a:cubicBezTo>
                  <a:pt x="305118" y="82119"/>
                  <a:pt x="305855" y="84188"/>
                  <a:pt x="341024" y="74140"/>
                </a:cubicBezTo>
                <a:cubicBezTo>
                  <a:pt x="349373" y="71755"/>
                  <a:pt x="357172" y="67330"/>
                  <a:pt x="365737" y="65903"/>
                </a:cubicBezTo>
                <a:cubicBezTo>
                  <a:pt x="390264" y="61815"/>
                  <a:pt x="415230" y="60951"/>
                  <a:pt x="439878" y="57665"/>
                </a:cubicBezTo>
                <a:cubicBezTo>
                  <a:pt x="456434" y="55457"/>
                  <a:pt x="472770" y="51789"/>
                  <a:pt x="489305" y="49427"/>
                </a:cubicBezTo>
                <a:cubicBezTo>
                  <a:pt x="547615" y="41097"/>
                  <a:pt x="556849" y="42288"/>
                  <a:pt x="612873" y="32951"/>
                </a:cubicBezTo>
                <a:cubicBezTo>
                  <a:pt x="626684" y="30649"/>
                  <a:pt x="640130" y="26106"/>
                  <a:pt x="654062" y="24713"/>
                </a:cubicBezTo>
                <a:cubicBezTo>
                  <a:pt x="695138" y="20606"/>
                  <a:pt x="736491" y="19904"/>
                  <a:pt x="777629" y="16476"/>
                </a:cubicBezTo>
                <a:cubicBezTo>
                  <a:pt x="802409" y="14411"/>
                  <a:pt x="826977" y="10145"/>
                  <a:pt x="851770" y="8238"/>
                </a:cubicBezTo>
                <a:cubicBezTo>
                  <a:pt x="898394" y="4651"/>
                  <a:pt x="945132" y="2746"/>
                  <a:pt x="991813" y="0"/>
                </a:cubicBezTo>
                <a:lnTo>
                  <a:pt x="1510797" y="8238"/>
                </a:lnTo>
                <a:cubicBezTo>
                  <a:pt x="1563611" y="9628"/>
                  <a:pt x="1615665" y="14383"/>
                  <a:pt x="1667316" y="24713"/>
                </a:cubicBezTo>
                <a:cubicBezTo>
                  <a:pt x="1678418" y="26933"/>
                  <a:pt x="1689045" y="31455"/>
                  <a:pt x="1700267" y="32951"/>
                </a:cubicBezTo>
                <a:cubicBezTo>
                  <a:pt x="1730331" y="36960"/>
                  <a:pt x="1760678" y="38443"/>
                  <a:pt x="1790883" y="41189"/>
                </a:cubicBezTo>
                <a:cubicBezTo>
                  <a:pt x="1865863" y="66182"/>
                  <a:pt x="1747450" y="27847"/>
                  <a:pt x="1856786" y="57665"/>
                </a:cubicBezTo>
                <a:cubicBezTo>
                  <a:pt x="1873541" y="62234"/>
                  <a:pt x="1889737" y="68648"/>
                  <a:pt x="1906213" y="74140"/>
                </a:cubicBezTo>
                <a:cubicBezTo>
                  <a:pt x="1914451" y="76886"/>
                  <a:pt x="1922864" y="79153"/>
                  <a:pt x="1930927" y="82378"/>
                </a:cubicBezTo>
                <a:cubicBezTo>
                  <a:pt x="1944657" y="87870"/>
                  <a:pt x="1958270" y="93662"/>
                  <a:pt x="1972116" y="98854"/>
                </a:cubicBezTo>
                <a:cubicBezTo>
                  <a:pt x="2000629" y="109547"/>
                  <a:pt x="2006187" y="107651"/>
                  <a:pt x="2038019" y="123567"/>
                </a:cubicBezTo>
                <a:cubicBezTo>
                  <a:pt x="2046874" y="127995"/>
                  <a:pt x="2054812" y="134103"/>
                  <a:pt x="2062732" y="140043"/>
                </a:cubicBezTo>
                <a:cubicBezTo>
                  <a:pt x="2087779" y="158828"/>
                  <a:pt x="2112057" y="178619"/>
                  <a:pt x="2136873" y="197708"/>
                </a:cubicBezTo>
                <a:cubicBezTo>
                  <a:pt x="2147755" y="206079"/>
                  <a:pt x="2162208" y="210998"/>
                  <a:pt x="2169824" y="222422"/>
                </a:cubicBezTo>
                <a:cubicBezTo>
                  <a:pt x="2175316" y="230660"/>
                  <a:pt x="2179722" y="239735"/>
                  <a:pt x="2186300" y="247135"/>
                </a:cubicBezTo>
                <a:cubicBezTo>
                  <a:pt x="2201780" y="264550"/>
                  <a:pt x="2222803" y="277175"/>
                  <a:pt x="2235727" y="296562"/>
                </a:cubicBezTo>
                <a:cubicBezTo>
                  <a:pt x="2289259" y="376865"/>
                  <a:pt x="2205433" y="252110"/>
                  <a:pt x="2276916" y="354227"/>
                </a:cubicBezTo>
                <a:cubicBezTo>
                  <a:pt x="2288271" y="370449"/>
                  <a:pt x="2298883" y="387178"/>
                  <a:pt x="2309867" y="403654"/>
                </a:cubicBezTo>
                <a:lnTo>
                  <a:pt x="2326343" y="428367"/>
                </a:lnTo>
                <a:lnTo>
                  <a:pt x="2351056" y="502508"/>
                </a:lnTo>
                <a:cubicBezTo>
                  <a:pt x="2353802" y="510746"/>
                  <a:pt x="2357188" y="518798"/>
                  <a:pt x="2359294" y="527222"/>
                </a:cubicBezTo>
                <a:cubicBezTo>
                  <a:pt x="2362040" y="538206"/>
                  <a:pt x="2363072" y="549767"/>
                  <a:pt x="2367532" y="560173"/>
                </a:cubicBezTo>
                <a:cubicBezTo>
                  <a:pt x="2371432" y="569273"/>
                  <a:pt x="2378516" y="576648"/>
                  <a:pt x="2384008" y="584886"/>
                </a:cubicBezTo>
                <a:cubicBezTo>
                  <a:pt x="2406761" y="721402"/>
                  <a:pt x="2397437" y="645818"/>
                  <a:pt x="2384008" y="914400"/>
                </a:cubicBezTo>
                <a:cubicBezTo>
                  <a:pt x="2381784" y="958876"/>
                  <a:pt x="2374483" y="958549"/>
                  <a:pt x="2367532" y="996778"/>
                </a:cubicBezTo>
                <a:cubicBezTo>
                  <a:pt x="2352386" y="1080079"/>
                  <a:pt x="2367974" y="1028402"/>
                  <a:pt x="2351056" y="1079157"/>
                </a:cubicBezTo>
                <a:cubicBezTo>
                  <a:pt x="2348310" y="1101124"/>
                  <a:pt x="2348644" y="1123701"/>
                  <a:pt x="2342819" y="1145059"/>
                </a:cubicBezTo>
                <a:cubicBezTo>
                  <a:pt x="2340214" y="1154611"/>
                  <a:pt x="2329255" y="1160310"/>
                  <a:pt x="2326343" y="1169773"/>
                </a:cubicBezTo>
                <a:cubicBezTo>
                  <a:pt x="2318108" y="1196538"/>
                  <a:pt x="2315359" y="1224692"/>
                  <a:pt x="2309867" y="1252151"/>
                </a:cubicBezTo>
                <a:cubicBezTo>
                  <a:pt x="2307121" y="1265881"/>
                  <a:pt x="2306056" y="1280057"/>
                  <a:pt x="2301629" y="1293340"/>
                </a:cubicBezTo>
                <a:cubicBezTo>
                  <a:pt x="2298883" y="1301578"/>
                  <a:pt x="2295276" y="1309577"/>
                  <a:pt x="2293392" y="1318054"/>
                </a:cubicBezTo>
                <a:cubicBezTo>
                  <a:pt x="2289769" y="1334359"/>
                  <a:pt x="2289205" y="1351277"/>
                  <a:pt x="2285154" y="1367481"/>
                </a:cubicBezTo>
                <a:cubicBezTo>
                  <a:pt x="2280942" y="1384329"/>
                  <a:pt x="2274170" y="1400432"/>
                  <a:pt x="2268678" y="1416908"/>
                </a:cubicBezTo>
                <a:lnTo>
                  <a:pt x="2260440" y="1441622"/>
                </a:lnTo>
                <a:cubicBezTo>
                  <a:pt x="2257694" y="1449860"/>
                  <a:pt x="2254308" y="1457911"/>
                  <a:pt x="2252202" y="1466335"/>
                </a:cubicBezTo>
                <a:cubicBezTo>
                  <a:pt x="2249456" y="1477319"/>
                  <a:pt x="2247217" y="1488442"/>
                  <a:pt x="2243964" y="1499286"/>
                </a:cubicBezTo>
                <a:cubicBezTo>
                  <a:pt x="2238974" y="1515920"/>
                  <a:pt x="2231701" y="1531865"/>
                  <a:pt x="2227489" y="1548713"/>
                </a:cubicBezTo>
                <a:cubicBezTo>
                  <a:pt x="2225550" y="1556471"/>
                  <a:pt x="2216386" y="1596707"/>
                  <a:pt x="2211013" y="1606378"/>
                </a:cubicBezTo>
                <a:cubicBezTo>
                  <a:pt x="2201397" y="1623687"/>
                  <a:pt x="2186917" y="1638094"/>
                  <a:pt x="2178062" y="1655805"/>
                </a:cubicBezTo>
                <a:cubicBezTo>
                  <a:pt x="2165062" y="1681806"/>
                  <a:pt x="2148515" y="1718305"/>
                  <a:pt x="2128635" y="1738184"/>
                </a:cubicBezTo>
                <a:cubicBezTo>
                  <a:pt x="2120397" y="1746422"/>
                  <a:pt x="2111379" y="1753947"/>
                  <a:pt x="2103921" y="1762897"/>
                </a:cubicBezTo>
                <a:cubicBezTo>
                  <a:pt x="2069596" y="1804088"/>
                  <a:pt x="2108043" y="1773881"/>
                  <a:pt x="2062732" y="1804086"/>
                </a:cubicBezTo>
                <a:cubicBezTo>
                  <a:pt x="2059986" y="1812324"/>
                  <a:pt x="2059919" y="1822019"/>
                  <a:pt x="2054494" y="1828800"/>
                </a:cubicBezTo>
                <a:cubicBezTo>
                  <a:pt x="2048309" y="1836531"/>
                  <a:pt x="2037387" y="1838938"/>
                  <a:pt x="2029781" y="1845276"/>
                </a:cubicBezTo>
                <a:cubicBezTo>
                  <a:pt x="2020831" y="1852734"/>
                  <a:pt x="2014017" y="1862531"/>
                  <a:pt x="2005067" y="1869989"/>
                </a:cubicBezTo>
                <a:cubicBezTo>
                  <a:pt x="1997461" y="1876327"/>
                  <a:pt x="1987960" y="1880127"/>
                  <a:pt x="1980354" y="1886465"/>
                </a:cubicBezTo>
                <a:cubicBezTo>
                  <a:pt x="1971404" y="1893923"/>
                  <a:pt x="1964836" y="1904026"/>
                  <a:pt x="1955640" y="1911178"/>
                </a:cubicBezTo>
                <a:cubicBezTo>
                  <a:pt x="1922911" y="1936634"/>
                  <a:pt x="1943284" y="1946875"/>
                  <a:pt x="1922689" y="19523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sp>
        <p:nvSpPr>
          <p:cNvPr id="6" name="TextBox 5"/>
          <p:cNvSpPr txBox="1"/>
          <p:nvPr/>
        </p:nvSpPr>
        <p:spPr>
          <a:xfrm>
            <a:off x="2438400" y="1295400"/>
            <a:ext cx="4572000" cy="400050"/>
          </a:xfrm>
          <a:prstGeom prst="rect">
            <a:avLst/>
          </a:prstGeom>
          <a:noFill/>
        </p:spPr>
        <p:txBody>
          <a:bodyPr>
            <a:spAutoFit/>
          </a:bodyPr>
          <a:lstStyle/>
          <a:p>
            <a:pPr>
              <a:defRPr/>
            </a:pPr>
            <a:r>
              <a:rPr lang="en-US" sz="2000" b="1" dirty="0">
                <a:solidFill>
                  <a:srgbClr val="0000FF"/>
                </a:solidFill>
                <a:latin typeface="+mn-lt"/>
                <a:cs typeface="Arial" pitchFamily="34" charset="0"/>
              </a:rPr>
              <a:t>Q) Where do we need impedance </a:t>
            </a:r>
            <a:r>
              <a:rPr lang="en-US" sz="2000" b="1" dirty="0" smtClean="0">
                <a:solidFill>
                  <a:srgbClr val="0000FF"/>
                </a:solidFill>
                <a:latin typeface="+mn-lt"/>
                <a:cs typeface="Arial" pitchFamily="34" charset="0"/>
              </a:rPr>
              <a:t>matching?</a:t>
            </a:r>
            <a:endParaRPr lang="en-US" sz="2000" b="1" dirty="0">
              <a:solidFill>
                <a:srgbClr val="0000FF"/>
              </a:solidFill>
              <a:latin typeface="+mn-lt"/>
              <a:cs typeface="Arial" pitchFamily="34" charset="0"/>
            </a:endParaRPr>
          </a:p>
        </p:txBody>
      </p:sp>
      <p:graphicFrame>
        <p:nvGraphicFramePr>
          <p:cNvPr id="21509" name="Object 6"/>
          <p:cNvGraphicFramePr>
            <a:graphicFrameLocks noChangeAspect="1"/>
          </p:cNvGraphicFramePr>
          <p:nvPr/>
        </p:nvGraphicFramePr>
        <p:xfrm>
          <a:off x="1828800" y="1828800"/>
          <a:ext cx="4732338" cy="2295525"/>
        </p:xfrm>
        <a:graphic>
          <a:graphicData uri="http://schemas.openxmlformats.org/presentationml/2006/ole">
            <mc:AlternateContent xmlns:mc="http://schemas.openxmlformats.org/markup-compatibility/2006">
              <mc:Choice xmlns:v="urn:schemas-microsoft-com:vml" Requires="v">
                <p:oleObj spid="_x0000_s21541" name="Visio" r:id="rId3" imgW="2821539" imgH="1368630" progId="Visio.Drawing.11">
                  <p:embed/>
                </p:oleObj>
              </mc:Choice>
              <mc:Fallback>
                <p:oleObj name="Visio" r:id="rId3" imgW="2821539" imgH="136863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828800"/>
                        <a:ext cx="4732338"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p:cNvSpPr txBox="1"/>
          <p:nvPr/>
        </p:nvSpPr>
        <p:spPr>
          <a:xfrm>
            <a:off x="1985963" y="4419600"/>
            <a:ext cx="4572000" cy="1477963"/>
          </a:xfrm>
          <a:prstGeom prst="rect">
            <a:avLst/>
          </a:prstGeom>
          <a:noFill/>
        </p:spPr>
        <p:txBody>
          <a:bodyPr>
            <a:spAutoFit/>
          </a:bodyPr>
          <a:lstStyle/>
          <a:p>
            <a:pPr>
              <a:defRPr/>
            </a:pPr>
            <a:r>
              <a:rPr lang="en-US" b="1" dirty="0">
                <a:latin typeface="+mn-lt"/>
                <a:cs typeface="Arial" pitchFamily="34" charset="0"/>
              </a:rPr>
              <a:t>Ex: Wireless radio: Any interface with antenna needs to be matched with </a:t>
            </a:r>
            <a:r>
              <a:rPr lang="en-US" b="1" dirty="0" smtClean="0">
                <a:latin typeface="+mn-lt"/>
                <a:cs typeface="Arial" pitchFamily="34" charset="0"/>
              </a:rPr>
              <a:t>50</a:t>
            </a:r>
            <a:r>
              <a:rPr lang="en-US" b="1" dirty="0" smtClean="0">
                <a:latin typeface="Symbol" pitchFamily="18" charset="2"/>
                <a:cs typeface="Arial" pitchFamily="34" charset="0"/>
              </a:rPr>
              <a:t>W</a:t>
            </a:r>
            <a:r>
              <a:rPr lang="en-US" b="1" dirty="0" smtClean="0">
                <a:latin typeface="+mn-lt"/>
                <a:cs typeface="Arial" pitchFamily="34" charset="0"/>
              </a:rPr>
              <a:t>. </a:t>
            </a:r>
            <a:r>
              <a:rPr lang="en-US" b="1" dirty="0">
                <a:latin typeface="+mn-lt"/>
                <a:cs typeface="Arial" pitchFamily="34" charset="0"/>
              </a:rPr>
              <a:t>Any RFIC driving </a:t>
            </a:r>
            <a:r>
              <a:rPr lang="en-US" b="1" dirty="0">
                <a:solidFill>
                  <a:srgbClr val="FF0000"/>
                </a:solidFill>
                <a:latin typeface="+mn-lt"/>
                <a:cs typeface="Arial" pitchFamily="34" charset="0"/>
              </a:rPr>
              <a:t>external RF component (e.g. SAW filter, image rejection filter) </a:t>
            </a:r>
            <a:r>
              <a:rPr lang="en-US" b="1" dirty="0">
                <a:latin typeface="+mn-lt"/>
                <a:cs typeface="Arial" pitchFamily="34" charset="0"/>
              </a:rPr>
              <a:t>needs to be matched with </a:t>
            </a:r>
            <a:r>
              <a:rPr lang="en-US" b="1" dirty="0" smtClean="0">
                <a:latin typeface="+mn-lt"/>
                <a:cs typeface="Arial" pitchFamily="34" charset="0"/>
              </a:rPr>
              <a:t>50</a:t>
            </a:r>
            <a:r>
              <a:rPr lang="en-US" b="1" dirty="0" smtClean="0">
                <a:latin typeface="Symbol" pitchFamily="18" charset="2"/>
                <a:cs typeface="Arial" pitchFamily="34" charset="0"/>
              </a:rPr>
              <a:t>W</a:t>
            </a:r>
            <a:r>
              <a:rPr lang="en-US" b="1" dirty="0">
                <a:latin typeface="+mn-lt"/>
                <a:cs typeface="Arial" pitchFamily="34" charset="0"/>
              </a:rPr>
              <a:t>.  Usually PA is external component and needs </a:t>
            </a:r>
            <a:r>
              <a:rPr lang="en-US" b="1" dirty="0" smtClean="0">
                <a:latin typeface="+mn-lt"/>
                <a:cs typeface="Arial" pitchFamily="34" charset="0"/>
              </a:rPr>
              <a:t>50</a:t>
            </a:r>
            <a:r>
              <a:rPr lang="en-US" b="1" dirty="0" smtClean="0">
                <a:latin typeface="Symbol" pitchFamily="18" charset="2"/>
                <a:cs typeface="Arial" pitchFamily="34" charset="0"/>
              </a:rPr>
              <a:t>W</a:t>
            </a:r>
            <a:r>
              <a:rPr lang="en-US" b="1" dirty="0" smtClean="0">
                <a:latin typeface="+mn-lt"/>
                <a:cs typeface="Arial" pitchFamily="34" charset="0"/>
              </a:rPr>
              <a:t> </a:t>
            </a:r>
            <a:r>
              <a:rPr lang="en-US" b="1" dirty="0">
                <a:latin typeface="+mn-lt"/>
                <a:cs typeface="Arial" pitchFamily="34" charset="0"/>
              </a:rPr>
              <a:t>interface.</a:t>
            </a:r>
          </a:p>
        </p:txBody>
      </p:sp>
      <p:sp>
        <p:nvSpPr>
          <p:cNvPr id="11" name="TextBox 10"/>
          <p:cNvSpPr txBox="1"/>
          <p:nvPr/>
        </p:nvSpPr>
        <p:spPr>
          <a:xfrm>
            <a:off x="6484938" y="2362200"/>
            <a:ext cx="1905000" cy="1077913"/>
          </a:xfrm>
          <a:prstGeom prst="rect">
            <a:avLst/>
          </a:prstGeom>
          <a:noFill/>
        </p:spPr>
        <p:txBody>
          <a:bodyPr>
            <a:spAutoFit/>
          </a:bodyPr>
          <a:lstStyle/>
          <a:p>
            <a:pPr>
              <a:defRPr/>
            </a:pPr>
            <a:r>
              <a:rPr lang="en-US" sz="1600" b="1" dirty="0">
                <a:solidFill>
                  <a:srgbClr val="0000FF"/>
                </a:solidFill>
                <a:latin typeface="+mn-lt"/>
                <a:cs typeface="Arial" pitchFamily="34" charset="0"/>
              </a:rPr>
              <a:t>If integrated on a chip, usually we don’t need </a:t>
            </a:r>
            <a:r>
              <a:rPr lang="en-US" sz="1600" b="1" dirty="0" smtClean="0">
                <a:solidFill>
                  <a:srgbClr val="0000FF"/>
                </a:solidFill>
                <a:latin typeface="+mn-lt"/>
                <a:cs typeface="Arial" pitchFamily="34" charset="0"/>
              </a:rPr>
              <a:t>50</a:t>
            </a:r>
            <a:r>
              <a:rPr lang="en-US" sz="1600" b="1" dirty="0" smtClean="0">
                <a:solidFill>
                  <a:srgbClr val="0000FF"/>
                </a:solidFill>
                <a:latin typeface="Symbol" pitchFamily="18" charset="2"/>
                <a:cs typeface="Arial" pitchFamily="34" charset="0"/>
              </a:rPr>
              <a:t>W</a:t>
            </a:r>
            <a:r>
              <a:rPr lang="en-US" sz="1600" b="1" dirty="0" smtClean="0">
                <a:solidFill>
                  <a:srgbClr val="0000FF"/>
                </a:solidFill>
                <a:latin typeface="+mn-lt"/>
                <a:cs typeface="Arial" pitchFamily="34" charset="0"/>
              </a:rPr>
              <a:t> </a:t>
            </a:r>
            <a:r>
              <a:rPr lang="en-US" sz="1600" b="1" dirty="0">
                <a:solidFill>
                  <a:srgbClr val="0000FF"/>
                </a:solidFill>
                <a:latin typeface="+mn-lt"/>
                <a:cs typeface="Arial" pitchFamily="34" charset="0"/>
              </a:rPr>
              <a:t>match between interfaces. </a:t>
            </a:r>
          </a:p>
        </p:txBody>
      </p:sp>
      <p:sp>
        <p:nvSpPr>
          <p:cNvPr id="12" name="TextBox 11"/>
          <p:cNvSpPr txBox="1"/>
          <p:nvPr/>
        </p:nvSpPr>
        <p:spPr>
          <a:xfrm>
            <a:off x="6508750" y="4881563"/>
            <a:ext cx="1752600" cy="922337"/>
          </a:xfrm>
          <a:prstGeom prst="rect">
            <a:avLst/>
          </a:prstGeom>
          <a:noFill/>
        </p:spPr>
        <p:txBody>
          <a:bodyPr>
            <a:spAutoFit/>
          </a:bodyPr>
          <a:lstStyle/>
          <a:p>
            <a:pPr algn="ctr">
              <a:defRPr/>
            </a:pPr>
            <a:r>
              <a:rPr lang="en-US" b="1" dirty="0">
                <a:solidFill>
                  <a:srgbClr val="0000FF"/>
                </a:solidFill>
                <a:latin typeface="+mn-lt"/>
                <a:cs typeface="Arial" pitchFamily="34" charset="0"/>
              </a:rPr>
              <a:t>Q) Why </a:t>
            </a:r>
            <a:r>
              <a:rPr lang="en-US" b="1" dirty="0" smtClean="0">
                <a:solidFill>
                  <a:srgbClr val="0000FF"/>
                </a:solidFill>
                <a:latin typeface="+mn-lt"/>
                <a:cs typeface="Arial" pitchFamily="34" charset="0"/>
              </a:rPr>
              <a:t>50</a:t>
            </a:r>
            <a:r>
              <a:rPr lang="en-US" b="1" dirty="0" smtClean="0">
                <a:solidFill>
                  <a:srgbClr val="0000FF"/>
                </a:solidFill>
                <a:latin typeface="Symbol" pitchFamily="18" charset="2"/>
                <a:cs typeface="Arial" pitchFamily="34" charset="0"/>
              </a:rPr>
              <a:t>W</a:t>
            </a:r>
            <a:endParaRPr lang="en-US" b="1" dirty="0">
              <a:solidFill>
                <a:srgbClr val="0000FF"/>
              </a:solidFill>
              <a:latin typeface="+mn-lt"/>
              <a:cs typeface="Arial" pitchFamily="34" charset="0"/>
            </a:endParaRPr>
          </a:p>
          <a:p>
            <a:pPr algn="ctr">
              <a:defRPr/>
            </a:pPr>
            <a:r>
              <a:rPr lang="en-US" b="1" dirty="0">
                <a:solidFill>
                  <a:srgbClr val="0000FF"/>
                </a:solidFill>
                <a:latin typeface="+mn-lt"/>
                <a:cs typeface="Arial" pitchFamily="34" charset="0"/>
              </a:rPr>
              <a:t>(not </a:t>
            </a:r>
            <a:r>
              <a:rPr lang="en-US" b="1" dirty="0" smtClean="0">
                <a:solidFill>
                  <a:srgbClr val="0000FF"/>
                </a:solidFill>
                <a:latin typeface="+mn-lt"/>
                <a:cs typeface="Arial" pitchFamily="34" charset="0"/>
              </a:rPr>
              <a:t>500</a:t>
            </a:r>
            <a:r>
              <a:rPr lang="en-US" b="1" dirty="0" smtClean="0">
                <a:solidFill>
                  <a:srgbClr val="0000FF"/>
                </a:solidFill>
                <a:latin typeface="Symbol" pitchFamily="18" charset="2"/>
                <a:cs typeface="Arial" pitchFamily="34" charset="0"/>
              </a:rPr>
              <a:t>W</a:t>
            </a:r>
            <a:r>
              <a:rPr lang="en-US" b="1" dirty="0" smtClean="0">
                <a:solidFill>
                  <a:srgbClr val="0000FF"/>
                </a:solidFill>
                <a:latin typeface="+mn-lt"/>
                <a:cs typeface="Arial" pitchFamily="34" charset="0"/>
              </a:rPr>
              <a:t> </a:t>
            </a:r>
            <a:r>
              <a:rPr lang="en-US" b="1" dirty="0">
                <a:solidFill>
                  <a:srgbClr val="0000FF"/>
                </a:solidFill>
                <a:latin typeface="+mn-lt"/>
                <a:cs typeface="Arial" pitchFamily="34" charset="0"/>
              </a:rPr>
              <a:t>for instance)?</a:t>
            </a:r>
          </a:p>
        </p:txBody>
      </p:sp>
      <p:sp>
        <p:nvSpPr>
          <p:cNvPr id="13" name="TextBox 12"/>
          <p:cNvSpPr txBox="1"/>
          <p:nvPr/>
        </p:nvSpPr>
        <p:spPr>
          <a:xfrm>
            <a:off x="1981200" y="3616325"/>
            <a:ext cx="1905000" cy="646113"/>
          </a:xfrm>
          <a:prstGeom prst="rect">
            <a:avLst/>
          </a:prstGeom>
          <a:noFill/>
        </p:spPr>
        <p:txBody>
          <a:bodyPr>
            <a:spAutoFit/>
          </a:bodyPr>
          <a:lstStyle/>
          <a:p>
            <a:pPr>
              <a:defRPr/>
            </a:pPr>
            <a:r>
              <a:rPr lang="en-US" b="1" dirty="0">
                <a:latin typeface="+mn-lt"/>
                <a:cs typeface="Arial" pitchFamily="34" charset="0"/>
              </a:rPr>
              <a:t>Usually we call this as </a:t>
            </a:r>
            <a:r>
              <a:rPr lang="en-US" b="1" dirty="0" smtClean="0">
                <a:latin typeface="+mn-lt"/>
                <a:cs typeface="Arial" pitchFamily="34" charset="0"/>
              </a:rPr>
              <a:t>50</a:t>
            </a:r>
            <a:r>
              <a:rPr lang="en-US" b="1" dirty="0" smtClean="0">
                <a:latin typeface="Symbol" pitchFamily="18" charset="2"/>
                <a:cs typeface="Arial" pitchFamily="34" charset="0"/>
              </a:rPr>
              <a:t>W</a:t>
            </a:r>
            <a:r>
              <a:rPr lang="en-US" b="1" dirty="0" smtClean="0">
                <a:latin typeface="+mn-lt"/>
                <a:cs typeface="Arial" pitchFamily="34" charset="0"/>
              </a:rPr>
              <a:t> </a:t>
            </a:r>
            <a:r>
              <a:rPr lang="en-US" b="1" dirty="0">
                <a:latin typeface="+mn-lt"/>
                <a:cs typeface="Arial" pitchFamily="34" charset="0"/>
              </a:rPr>
              <a:t>system.</a:t>
            </a:r>
          </a:p>
        </p:txBody>
      </p:sp>
      <p:sp>
        <p:nvSpPr>
          <p:cNvPr id="14" name="Circular Arrow 13"/>
          <p:cNvSpPr/>
          <p:nvPr/>
        </p:nvSpPr>
        <p:spPr>
          <a:xfrm rot="16517065">
            <a:off x="1813718" y="3107532"/>
            <a:ext cx="538163" cy="685800"/>
          </a:xfrm>
          <a:prstGeom prst="circular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a:t>
            </a:fld>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9155"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9192"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56"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Let’s take an example. </a:t>
            </a:r>
          </a:p>
          <a:p>
            <a:pPr eaLnBrk="1" hangingPunct="1"/>
            <a:r>
              <a:rPr lang="en-US" b="1" dirty="0">
                <a:solidFill>
                  <a:srgbClr val="000000"/>
                </a:solidFill>
                <a:latin typeface="Franklin Gothic Medium Cond" pitchFamily="34" charset="0"/>
              </a:rPr>
              <a:t>In previous example, </a:t>
            </a:r>
            <a:r>
              <a:rPr lang="en-US" b="1" dirty="0" smtClean="0">
                <a:solidFill>
                  <a:srgbClr val="000000"/>
                </a:solidFill>
                <a:latin typeface="Franklin Gothic Medium Cond" pitchFamily="34" charset="0"/>
              </a:rPr>
              <a:t>R</a:t>
            </a:r>
            <a:r>
              <a:rPr lang="en-US" b="1" baseline="-25000" dirty="0" smtClean="0">
                <a:solidFill>
                  <a:srgbClr val="000000"/>
                </a:solidFill>
                <a:latin typeface="Franklin Gothic Medium Cond" pitchFamily="34" charset="0"/>
              </a:rPr>
              <a:t>g</a:t>
            </a:r>
            <a:r>
              <a:rPr lang="en-US" b="1" dirty="0" smtClean="0">
                <a:solidFill>
                  <a:srgbClr val="000000"/>
                </a:solidFill>
                <a:latin typeface="Franklin Gothic Medium Cond" pitchFamily="34" charset="0"/>
              </a:rPr>
              <a:t>=5 </a:t>
            </a:r>
            <a:r>
              <a:rPr lang="en-US" b="1" dirty="0" smtClean="0">
                <a:solidFill>
                  <a:srgbClr val="000000"/>
                </a:solidFill>
                <a:latin typeface="Symbol" pitchFamily="18" charset="2"/>
              </a:rPr>
              <a:t>W</a:t>
            </a:r>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C</a:t>
            </a:r>
            <a:r>
              <a:rPr lang="en-US" b="1" baseline="-25000" dirty="0"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=84 </a:t>
            </a:r>
            <a:r>
              <a:rPr lang="en-US" b="1" dirty="0" err="1" smtClean="0">
                <a:solidFill>
                  <a:srgbClr val="000000"/>
                </a:solidFill>
                <a:latin typeface="Franklin Gothic Medium Cond" pitchFamily="34" charset="0"/>
              </a:rPr>
              <a:t>fF</a:t>
            </a:r>
            <a:r>
              <a:rPr lang="en-US" b="1" dirty="0">
                <a:solidFill>
                  <a:srgbClr val="000000"/>
                </a:solidFill>
                <a:latin typeface="Franklin Gothic Medium Cond" pitchFamily="34" charset="0"/>
              </a:rPr>
              <a:t>, </a:t>
            </a:r>
            <a:r>
              <a:rPr lang="en-US" b="1" dirty="0" err="1" smtClean="0">
                <a:solidFill>
                  <a:srgbClr val="000000"/>
                </a:solidFill>
                <a:latin typeface="Franklin Gothic Medium Cond" pitchFamily="34" charset="0"/>
              </a:rPr>
              <a:t>freq</a:t>
            </a:r>
            <a:r>
              <a:rPr lang="en-US" b="1" dirty="0" smtClean="0">
                <a:solidFill>
                  <a:srgbClr val="000000"/>
                </a:solidFill>
                <a:latin typeface="Franklin Gothic Medium Cond" pitchFamily="34" charset="0"/>
              </a:rPr>
              <a:t>=2 GHz</a:t>
            </a:r>
            <a:r>
              <a:rPr lang="en-US" b="1" dirty="0">
                <a:solidFill>
                  <a:srgbClr val="000000"/>
                </a:solidFill>
                <a:latin typeface="Franklin Gothic Medium Cond" pitchFamily="34" charset="0"/>
              </a:rPr>
              <a:t>.</a:t>
            </a:r>
          </a:p>
        </p:txBody>
      </p:sp>
      <p:sp>
        <p:nvSpPr>
          <p:cNvPr id="49157" name="TextBox 5"/>
          <p:cNvSpPr txBox="1">
            <a:spLocks noChangeArrowheads="1"/>
          </p:cNvSpPr>
          <p:nvPr/>
        </p:nvSpPr>
        <p:spPr bwMode="auto">
          <a:xfrm>
            <a:off x="1905000" y="4114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Next, apply L &amp; C to convert R</a:t>
            </a:r>
            <a:r>
              <a:rPr lang="en-US" b="1" baseline="-25000" dirty="0">
                <a:latin typeface="Franklin Gothic Medium Cond" pitchFamily="34" charset="0"/>
              </a:rPr>
              <a:t>g</a:t>
            </a:r>
            <a:r>
              <a:rPr lang="en-US" b="1" dirty="0">
                <a:latin typeface="Franklin Gothic Medium Cond" pitchFamily="34" charset="0"/>
              </a:rPr>
              <a:t> (</a:t>
            </a:r>
            <a:r>
              <a:rPr lang="en-US" b="1" dirty="0" smtClean="0">
                <a:latin typeface="Franklin Gothic Medium Cond" pitchFamily="34" charset="0"/>
              </a:rPr>
              <a:t>5</a:t>
            </a:r>
            <a:r>
              <a:rPr lang="en-US" b="1" dirty="0" smtClean="0">
                <a:latin typeface="Symbol" pitchFamily="18" charset="2"/>
              </a:rPr>
              <a:t>W</a:t>
            </a:r>
            <a:r>
              <a:rPr lang="en-US" b="1" dirty="0">
                <a:latin typeface="Franklin Gothic Medium Cond" pitchFamily="34" charset="0"/>
              </a:rPr>
              <a:t>) to R</a:t>
            </a:r>
            <a:r>
              <a:rPr lang="en-US" b="1" baseline="-25000" dirty="0">
                <a:latin typeface="Franklin Gothic Medium Cond" pitchFamily="34" charset="0"/>
              </a:rPr>
              <a:t>s</a:t>
            </a:r>
            <a:r>
              <a:rPr lang="en-US" b="1" dirty="0">
                <a:latin typeface="Franklin Gothic Medium Cond" pitchFamily="34" charset="0"/>
              </a:rPr>
              <a:t> ( </a:t>
            </a:r>
            <a:r>
              <a:rPr lang="en-US" b="1" dirty="0" smtClean="0">
                <a:latin typeface="Franklin Gothic Medium Cond" pitchFamily="34" charset="0"/>
              </a:rPr>
              <a:t>50</a:t>
            </a:r>
            <a:r>
              <a:rPr lang="en-US" b="1" dirty="0" smtClean="0">
                <a:latin typeface="Symbol" pitchFamily="18" charset="2"/>
              </a:rPr>
              <a:t>W</a:t>
            </a:r>
            <a:r>
              <a:rPr lang="en-US" b="1" dirty="0">
                <a:latin typeface="Franklin Gothic Medium Cond" pitchFamily="34" charset="0"/>
              </a:rPr>
              <a:t>).</a:t>
            </a:r>
          </a:p>
        </p:txBody>
      </p:sp>
      <p:sp>
        <p:nvSpPr>
          <p:cNvPr id="7" name="TextBox 6"/>
          <p:cNvSpPr txBox="1">
            <a:spLocks noRot="1" noChangeAspect="1" noMove="1" noResize="1" noEditPoints="1" noAdjustHandles="1" noChangeArrowheads="1" noChangeShapeType="1" noTextEdit="1"/>
          </p:cNvSpPr>
          <p:nvPr/>
        </p:nvSpPr>
        <p:spPr>
          <a:xfrm>
            <a:off x="1943100" y="4515802"/>
            <a:ext cx="3543300" cy="741998"/>
          </a:xfrm>
          <a:prstGeom prst="rect">
            <a:avLst/>
          </a:prstGeom>
          <a:blipFill rotWithShape="1">
            <a:blip r:embed="rId5"/>
            <a:stretch>
              <a:fillRect/>
            </a:stretch>
          </a:blipFill>
        </p:spPr>
        <p:txBody>
          <a:bodyPr/>
          <a:lstStyle/>
          <a:p>
            <a:pPr>
              <a:defRPr/>
            </a:pPr>
            <a:r>
              <a:rPr lang="en-US">
                <a:noFill/>
              </a:rPr>
              <a:t> </a:t>
            </a:r>
          </a:p>
        </p:txBody>
      </p:sp>
      <p:sp>
        <p:nvSpPr>
          <p:cNvPr id="8" name="TextBox 7"/>
          <p:cNvSpPr txBox="1">
            <a:spLocks noRot="1" noChangeAspect="1" noMove="1" noResize="1" noEditPoints="1" noAdjustHandles="1" noChangeArrowheads="1" noChangeShapeType="1" noTextEdit="1"/>
          </p:cNvSpPr>
          <p:nvPr/>
        </p:nvSpPr>
        <p:spPr>
          <a:xfrm>
            <a:off x="1943100" y="5181600"/>
            <a:ext cx="2438870" cy="515719"/>
          </a:xfrm>
          <a:prstGeom prst="rect">
            <a:avLst/>
          </a:prstGeom>
          <a:blipFill rotWithShape="1">
            <a:blip r:embed="rId6"/>
            <a:stretch>
              <a:fillRect/>
            </a:stretch>
          </a:blipFill>
        </p:spPr>
        <p:txBody>
          <a:bodyPr/>
          <a:lstStyle/>
          <a:p>
            <a:pPr>
              <a:defRPr/>
            </a:pPr>
            <a:r>
              <a:rPr lang="en-US">
                <a:noFill/>
              </a:rPr>
              <a:t> </a:t>
            </a:r>
          </a:p>
        </p:txBody>
      </p:sp>
      <p:sp>
        <p:nvSpPr>
          <p:cNvPr id="9" name="Striped Right Arrow 8"/>
          <p:cNvSpPr/>
          <p:nvPr/>
        </p:nvSpPr>
        <p:spPr>
          <a:xfrm>
            <a:off x="4981575" y="47625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161" name="TextBox 9"/>
          <p:cNvSpPr txBox="1">
            <a:spLocks noChangeArrowheads="1"/>
          </p:cNvSpPr>
          <p:nvPr/>
        </p:nvSpPr>
        <p:spPr bwMode="auto">
          <a:xfrm>
            <a:off x="5334000" y="4724400"/>
            <a:ext cx="243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latin typeface="Franklin Gothic Medium Cond" pitchFamily="34" charset="0"/>
              </a:rPr>
              <a:t>L=1.19 </a:t>
            </a:r>
            <a:r>
              <a:rPr lang="en-US" b="1" dirty="0" err="1">
                <a:latin typeface="Franklin Gothic Medium Cond" pitchFamily="34" charset="0"/>
              </a:rPr>
              <a:t>nH</a:t>
            </a:r>
            <a:endParaRPr lang="en-US" b="1" dirty="0">
              <a:latin typeface="Franklin Gothic Medium Cond" pitchFamily="34" charset="0"/>
            </a:endParaRPr>
          </a:p>
        </p:txBody>
      </p:sp>
      <p:sp>
        <p:nvSpPr>
          <p:cNvPr id="11" name="Striped Right Arrow 10"/>
          <p:cNvSpPr/>
          <p:nvPr/>
        </p:nvSpPr>
        <p:spPr>
          <a:xfrm>
            <a:off x="4981575" y="53721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163" name="TextBox 11"/>
          <p:cNvSpPr txBox="1">
            <a:spLocks noChangeArrowheads="1"/>
          </p:cNvSpPr>
          <p:nvPr/>
        </p:nvSpPr>
        <p:spPr bwMode="auto">
          <a:xfrm>
            <a:off x="5334000" y="5334000"/>
            <a:ext cx="243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latin typeface="Franklin Gothic Medium Cond" pitchFamily="34" charset="0"/>
              </a:rPr>
              <a:t>C=4.78 </a:t>
            </a:r>
            <a:r>
              <a:rPr lang="en-US" b="1" dirty="0">
                <a:latin typeface="Franklin Gothic Medium Cond" pitchFamily="34" charset="0"/>
              </a:rPr>
              <a:t>pF</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30</a:t>
            </a:fld>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50179"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50242"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180"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Now, let’s calculate voltage across C</a:t>
            </a:r>
            <a:r>
              <a:rPr lang="en-US" sz="2000" b="1" baseline="-25000" dirty="0">
                <a:solidFill>
                  <a:srgbClr val="0000FF"/>
                </a:solidFill>
                <a:latin typeface="Franklin Gothic Medium Cond" pitchFamily="34" charset="0"/>
              </a:rPr>
              <a:t>gs</a:t>
            </a:r>
            <a:r>
              <a:rPr lang="en-US" sz="2000" b="1" dirty="0">
                <a:solidFill>
                  <a:srgbClr val="0000FF"/>
                </a:solidFill>
                <a:latin typeface="Franklin Gothic Medium Cond" pitchFamily="34" charset="0"/>
              </a:rPr>
              <a:t>, V</a:t>
            </a:r>
            <a:r>
              <a:rPr lang="en-US" sz="2000" b="1" baseline="-25000" dirty="0">
                <a:solidFill>
                  <a:srgbClr val="0000FF"/>
                </a:solidFill>
                <a:latin typeface="Franklin Gothic Medium Cond" pitchFamily="34" charset="0"/>
              </a:rPr>
              <a:t>gs</a:t>
            </a:r>
            <a:r>
              <a:rPr lang="en-US" sz="2000" b="1" dirty="0">
                <a:solidFill>
                  <a:srgbClr val="0000FF"/>
                </a:solidFill>
                <a:latin typeface="Franklin Gothic Medium Cond" pitchFamily="34" charset="0"/>
              </a:rPr>
              <a:t>. </a:t>
            </a:r>
          </a:p>
          <a:p>
            <a:pPr eaLnBrk="1" hangingPunct="1"/>
            <a:r>
              <a:rPr lang="en-US" b="1" dirty="0">
                <a:solidFill>
                  <a:srgbClr val="000000"/>
                </a:solidFill>
                <a:latin typeface="Franklin Gothic Medium Cond" pitchFamily="34" charset="0"/>
              </a:rPr>
              <a:t>In previous example, </a:t>
            </a:r>
            <a:r>
              <a:rPr lang="en-US" b="1" dirty="0" smtClean="0">
                <a:solidFill>
                  <a:srgbClr val="000000"/>
                </a:solidFill>
                <a:latin typeface="Franklin Gothic Medium Cond" pitchFamily="34" charset="0"/>
              </a:rPr>
              <a:t>R</a:t>
            </a:r>
            <a:r>
              <a:rPr lang="en-US" b="1" baseline="-25000" dirty="0" smtClean="0">
                <a:solidFill>
                  <a:srgbClr val="000000"/>
                </a:solidFill>
                <a:latin typeface="Franklin Gothic Medium Cond" pitchFamily="34" charset="0"/>
              </a:rPr>
              <a:t>g</a:t>
            </a:r>
            <a:r>
              <a:rPr lang="en-US" b="1" dirty="0" smtClean="0">
                <a:solidFill>
                  <a:srgbClr val="000000"/>
                </a:solidFill>
                <a:latin typeface="Franklin Gothic Medium Cond" pitchFamily="34" charset="0"/>
              </a:rPr>
              <a:t>=5 </a:t>
            </a:r>
            <a:r>
              <a:rPr lang="en-US" b="1" dirty="0">
                <a:solidFill>
                  <a:srgbClr val="000000"/>
                </a:solidFill>
                <a:latin typeface="Symbol" pitchFamily="18" charset="2"/>
              </a:rPr>
              <a:t>W</a:t>
            </a:r>
            <a:r>
              <a:rPr lang="en-US" b="1" dirty="0">
                <a:solidFill>
                  <a:srgbClr val="000000"/>
                </a:solidFill>
                <a:latin typeface="Franklin Gothic Medium Cond" pitchFamily="34" charset="0"/>
              </a:rPr>
              <a:t>, C</a:t>
            </a:r>
            <a:r>
              <a:rPr lang="en-US" b="1" baseline="-25000" dirty="0">
                <a:solidFill>
                  <a:srgbClr val="000000"/>
                </a:solidFill>
                <a:latin typeface="Franklin Gothic Medium Cond" pitchFamily="34" charset="0"/>
              </a:rPr>
              <a:t>gs</a:t>
            </a:r>
            <a:r>
              <a:rPr lang="en-US" b="1" dirty="0">
                <a:solidFill>
                  <a:srgbClr val="000000"/>
                </a:solidFill>
                <a:latin typeface="Franklin Gothic Medium Cond" pitchFamily="34" charset="0"/>
              </a:rPr>
              <a:t>=84 </a:t>
            </a:r>
            <a:r>
              <a:rPr lang="en-US" b="1" dirty="0" err="1">
                <a:solidFill>
                  <a:srgbClr val="000000"/>
                </a:solidFill>
                <a:latin typeface="Franklin Gothic Medium Cond" pitchFamily="34" charset="0"/>
              </a:rPr>
              <a:t>fF</a:t>
            </a:r>
            <a:r>
              <a:rPr lang="en-US" b="1" dirty="0">
                <a:solidFill>
                  <a:srgbClr val="000000"/>
                </a:solidFill>
                <a:latin typeface="Franklin Gothic Medium Cond" pitchFamily="34" charset="0"/>
              </a:rPr>
              <a:t>, </a:t>
            </a:r>
            <a:r>
              <a:rPr lang="en-US" b="1" dirty="0" err="1">
                <a:solidFill>
                  <a:srgbClr val="000000"/>
                </a:solidFill>
                <a:latin typeface="Franklin Gothic Medium Cond" pitchFamily="34" charset="0"/>
              </a:rPr>
              <a:t>freq</a:t>
            </a:r>
            <a:r>
              <a:rPr lang="en-US" b="1" dirty="0">
                <a:solidFill>
                  <a:srgbClr val="000000"/>
                </a:solidFill>
                <a:latin typeface="Franklin Gothic Medium Cond" pitchFamily="34" charset="0"/>
              </a:rPr>
              <a:t>=2 GHz.</a:t>
            </a:r>
          </a:p>
        </p:txBody>
      </p:sp>
      <p:sp>
        <p:nvSpPr>
          <p:cNvPr id="13" name="Bent Arrow 12"/>
          <p:cNvSpPr/>
          <p:nvPr/>
        </p:nvSpPr>
        <p:spPr>
          <a:xfrm flipH="1">
            <a:off x="4305300" y="3171825"/>
            <a:ext cx="306388" cy="13668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0182" name="TextBox 13"/>
          <p:cNvSpPr txBox="1">
            <a:spLocks noChangeArrowheads="1"/>
          </p:cNvSpPr>
          <p:nvPr/>
        </p:nvSpPr>
        <p:spPr bwMode="auto">
          <a:xfrm>
            <a:off x="4646613" y="3925888"/>
            <a:ext cx="3049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Now after matching, </a:t>
            </a:r>
          </a:p>
          <a:p>
            <a:pPr eaLnBrk="1" hangingPunct="1"/>
            <a:r>
              <a:rPr lang="en-US" b="1" dirty="0">
                <a:latin typeface="Franklin Gothic Medium Cond" pitchFamily="34" charset="0"/>
              </a:rPr>
              <a:t>R</a:t>
            </a:r>
            <a:r>
              <a:rPr lang="en-US" b="1" baseline="-25000" dirty="0">
                <a:latin typeface="Franklin Gothic Medium Cond" pitchFamily="34" charset="0"/>
              </a:rPr>
              <a:t>out</a:t>
            </a:r>
            <a:r>
              <a:rPr lang="en-US" b="1" dirty="0">
                <a:latin typeface="Franklin Gothic Medium Cond" pitchFamily="34" charset="0"/>
              </a:rPr>
              <a:t> = R</a:t>
            </a:r>
            <a:r>
              <a:rPr lang="en-US" b="1" baseline="-25000" dirty="0">
                <a:latin typeface="Franklin Gothic Medium Cond" pitchFamily="34" charset="0"/>
              </a:rPr>
              <a:t>g</a:t>
            </a:r>
          </a:p>
        </p:txBody>
      </p:sp>
      <p:sp>
        <p:nvSpPr>
          <p:cNvPr id="15" name="TextBox 14"/>
          <p:cNvSpPr txBox="1">
            <a:spLocks noRot="1" noChangeAspect="1" noMove="1" noResize="1" noEditPoints="1" noAdjustHandles="1" noChangeArrowheads="1" noChangeShapeType="1" noTextEdit="1"/>
          </p:cNvSpPr>
          <p:nvPr/>
        </p:nvSpPr>
        <p:spPr>
          <a:xfrm>
            <a:off x="4991100" y="4538885"/>
            <a:ext cx="3695700" cy="718915"/>
          </a:xfrm>
          <a:prstGeom prst="rect">
            <a:avLst/>
          </a:prstGeom>
          <a:blipFill rotWithShape="1">
            <a:blip r:embed="rId5"/>
            <a:stretch>
              <a:fillRect/>
            </a:stretch>
          </a:blipFill>
        </p:spPr>
        <p:txBody>
          <a:bodyPr/>
          <a:lstStyle/>
          <a:p>
            <a:pPr>
              <a:defRPr/>
            </a:pPr>
            <a:r>
              <a:rPr lang="en-US">
                <a:noFill/>
              </a:rPr>
              <a:t> </a:t>
            </a:r>
          </a:p>
        </p:txBody>
      </p:sp>
      <p:graphicFrame>
        <p:nvGraphicFramePr>
          <p:cNvPr id="50184" name="Object 2"/>
          <p:cNvGraphicFramePr>
            <a:graphicFrameLocks noChangeAspect="1"/>
          </p:cNvGraphicFramePr>
          <p:nvPr/>
        </p:nvGraphicFramePr>
        <p:xfrm>
          <a:off x="3352800" y="4552950"/>
          <a:ext cx="1971675" cy="1619250"/>
        </p:xfrm>
        <a:graphic>
          <a:graphicData uri="http://schemas.openxmlformats.org/presentationml/2006/ole">
            <mc:AlternateContent xmlns:mc="http://schemas.openxmlformats.org/markup-compatibility/2006">
              <mc:Choice xmlns:v="urn:schemas-microsoft-com:vml" Requires="v">
                <p:oleObj spid="_x0000_s50243" name="Visio" r:id="rId6" imgW="884145" imgH="710640" progId="Visio.Drawing.11">
                  <p:embed/>
                </p:oleObj>
              </mc:Choice>
              <mc:Fallback>
                <p:oleObj name="Visio" r:id="rId6" imgW="884145" imgH="710640" progId="Visio.Drawing.11">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4552950"/>
                        <a:ext cx="1971675"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Curved Up Arrow 15"/>
          <p:cNvSpPr/>
          <p:nvPr/>
        </p:nvSpPr>
        <p:spPr>
          <a:xfrm flipH="1">
            <a:off x="4495800" y="5257800"/>
            <a:ext cx="800100" cy="4572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0186" name="TextBox 17"/>
          <p:cNvSpPr txBox="1">
            <a:spLocks noChangeArrowheads="1"/>
          </p:cNvSpPr>
          <p:nvPr/>
        </p:nvSpPr>
        <p:spPr bwMode="auto">
          <a:xfrm>
            <a:off x="5141913" y="5487988"/>
            <a:ext cx="30495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Change to Thevenin Equivalence</a:t>
            </a:r>
          </a:p>
        </p:txBody>
      </p:sp>
      <p:cxnSp>
        <p:nvCxnSpPr>
          <p:cNvPr id="4" name="Straight Connector 3"/>
          <p:cNvCxnSpPr/>
          <p:nvPr/>
        </p:nvCxnSpPr>
        <p:spPr>
          <a:xfrm>
            <a:off x="4273550" y="2278063"/>
            <a:ext cx="0" cy="14938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31</a:t>
            </a:fld>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51203"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51242"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204" name="TextBox 4"/>
          <p:cNvSpPr txBox="1">
            <a:spLocks noChangeArrowheads="1"/>
          </p:cNvSpPr>
          <p:nvPr/>
        </p:nvSpPr>
        <p:spPr bwMode="auto">
          <a:xfrm>
            <a:off x="1752600" y="1219200"/>
            <a:ext cx="5181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Now, let’s calculate voltage across C</a:t>
            </a:r>
            <a:r>
              <a:rPr lang="en-US" sz="2000" b="1" baseline="-25000" dirty="0">
                <a:solidFill>
                  <a:srgbClr val="0000FF"/>
                </a:solidFill>
                <a:latin typeface="Franklin Gothic Medium Cond" pitchFamily="34" charset="0"/>
              </a:rPr>
              <a:t>gs</a:t>
            </a:r>
            <a:r>
              <a:rPr lang="en-US" sz="2000" b="1" dirty="0">
                <a:solidFill>
                  <a:srgbClr val="0000FF"/>
                </a:solidFill>
                <a:latin typeface="Franklin Gothic Medium Cond" pitchFamily="34" charset="0"/>
              </a:rPr>
              <a:t>, V</a:t>
            </a:r>
            <a:r>
              <a:rPr lang="en-US" sz="2000" b="1" baseline="-25000" dirty="0">
                <a:solidFill>
                  <a:srgbClr val="0000FF"/>
                </a:solidFill>
                <a:latin typeface="Franklin Gothic Medium Cond" pitchFamily="34" charset="0"/>
              </a:rPr>
              <a:t>gs</a:t>
            </a:r>
            <a:r>
              <a:rPr lang="en-US" sz="2000" b="1" dirty="0">
                <a:solidFill>
                  <a:srgbClr val="0000FF"/>
                </a:solidFill>
                <a:latin typeface="Franklin Gothic Medium Cond" pitchFamily="34" charset="0"/>
              </a:rPr>
              <a:t>. </a:t>
            </a:r>
          </a:p>
        </p:txBody>
      </p:sp>
      <p:sp>
        <p:nvSpPr>
          <p:cNvPr id="11" name="TextBox 10"/>
          <p:cNvSpPr txBox="1">
            <a:spLocks noRot="1" noChangeAspect="1" noMove="1" noResize="1" noEditPoints="1" noAdjustHandles="1" noChangeArrowheads="1" noChangeShapeType="1" noTextEdit="1"/>
          </p:cNvSpPr>
          <p:nvPr/>
        </p:nvSpPr>
        <p:spPr>
          <a:xfrm>
            <a:off x="647700" y="2784478"/>
            <a:ext cx="2552700" cy="525080"/>
          </a:xfrm>
          <a:prstGeom prst="rect">
            <a:avLst/>
          </a:prstGeom>
          <a:blipFill rotWithShape="1">
            <a:blip r:embed="rId5"/>
            <a:stretch>
              <a:fillRect b="-6977"/>
            </a:stretch>
          </a:blipFill>
        </p:spPr>
        <p:txBody>
          <a:bodyPr/>
          <a:lstStyle/>
          <a:p>
            <a:pPr>
              <a:defRPr/>
            </a:pPr>
            <a:r>
              <a:rPr lang="en-US">
                <a:noFill/>
              </a:rPr>
              <a:t> </a:t>
            </a:r>
          </a:p>
        </p:txBody>
      </p:sp>
      <p:sp>
        <p:nvSpPr>
          <p:cNvPr id="6" name="Rounded Rectangle 5"/>
          <p:cNvSpPr/>
          <p:nvPr/>
        </p:nvSpPr>
        <p:spPr>
          <a:xfrm>
            <a:off x="5867400" y="4876800"/>
            <a:ext cx="914400" cy="53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208" name="TextBox 18"/>
          <p:cNvSpPr txBox="1">
            <a:spLocks noChangeArrowheads="1"/>
          </p:cNvSpPr>
          <p:nvPr/>
        </p:nvSpPr>
        <p:spPr bwMode="auto">
          <a:xfrm>
            <a:off x="5715000" y="5449888"/>
            <a:ext cx="2286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30.0</a:t>
            </a:r>
            <a:r>
              <a:rPr lang="en-US" b="1" dirty="0" smtClean="0">
                <a:solidFill>
                  <a:srgbClr val="FF0000"/>
                </a:solidFill>
                <a:latin typeface="Franklin Gothic Medium Cond" pitchFamily="34" charset="0"/>
              </a:rPr>
              <a:t>xV</a:t>
            </a:r>
            <a:r>
              <a:rPr lang="en-US" b="1" baseline="-25000" dirty="0" smtClean="0">
                <a:solidFill>
                  <a:srgbClr val="FF0000"/>
                </a:solidFill>
                <a:latin typeface="Franklin Gothic Medium Cond" pitchFamily="34" charset="0"/>
              </a:rPr>
              <a:t>s</a:t>
            </a:r>
            <a:r>
              <a:rPr lang="en-US" b="1" dirty="0" smtClean="0">
                <a:solidFill>
                  <a:srgbClr val="FF0000"/>
                </a:solidFill>
                <a:latin typeface="Franklin Gothic Medium Cond" pitchFamily="34" charset="0"/>
              </a:rPr>
              <a:t> </a:t>
            </a:r>
            <a:r>
              <a:rPr lang="en-US" b="1" dirty="0">
                <a:solidFill>
                  <a:srgbClr val="FF0000"/>
                </a:solidFill>
                <a:latin typeface="Franklin Gothic Medium Cond" pitchFamily="34" charset="0"/>
              </a:rPr>
              <a:t>using impedance matching !!</a:t>
            </a:r>
          </a:p>
        </p:txBody>
      </p:sp>
      <p:sp>
        <p:nvSpPr>
          <p:cNvPr id="51209" name="Rectangle 6"/>
          <p:cNvSpPr>
            <a:spLocks noChangeArrowheads="1"/>
          </p:cNvSpPr>
          <p:nvPr/>
        </p:nvSpPr>
        <p:spPr bwMode="auto">
          <a:xfrm>
            <a:off x="4114800" y="3886200"/>
            <a:ext cx="480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In previous example, </a:t>
            </a:r>
          </a:p>
          <a:p>
            <a:r>
              <a:rPr lang="en-US" b="1" dirty="0">
                <a:solidFill>
                  <a:srgbClr val="000000"/>
                </a:solidFill>
                <a:latin typeface="Franklin Gothic Medium Cond" pitchFamily="34" charset="0"/>
              </a:rPr>
              <a:t>C=9.56 pF, R</a:t>
            </a:r>
            <a:r>
              <a:rPr lang="en-US" b="1" baseline="-25000" dirty="0">
                <a:solidFill>
                  <a:srgbClr val="000000"/>
                </a:solidFill>
                <a:latin typeface="Franklin Gothic Medium Cond" pitchFamily="34" charset="0"/>
              </a:rPr>
              <a:t>s</a:t>
            </a:r>
            <a:r>
              <a:rPr lang="en-US" b="1" dirty="0">
                <a:solidFill>
                  <a:srgbClr val="000000"/>
                </a:solidFill>
                <a:latin typeface="Franklin Gothic Medium Cond" pitchFamily="34" charset="0"/>
              </a:rPr>
              <a:t>=50 </a:t>
            </a:r>
            <a:r>
              <a:rPr lang="en-US" b="1" dirty="0">
                <a:solidFill>
                  <a:srgbClr val="000000"/>
                </a:solidFill>
                <a:latin typeface="Symbol" pitchFamily="18" charset="2"/>
              </a:rPr>
              <a:t>W</a:t>
            </a:r>
            <a:r>
              <a:rPr lang="en-US" b="1" dirty="0">
                <a:solidFill>
                  <a:srgbClr val="000000"/>
                </a:solidFill>
                <a:latin typeface="Franklin Gothic Medium Cond" pitchFamily="34" charset="0"/>
              </a:rPr>
              <a:t>, R</a:t>
            </a:r>
            <a:r>
              <a:rPr lang="en-US" b="1" baseline="-25000" dirty="0">
                <a:solidFill>
                  <a:srgbClr val="000000"/>
                </a:solidFill>
                <a:latin typeface="Franklin Gothic Medium Cond" pitchFamily="34" charset="0"/>
              </a:rPr>
              <a:t>g</a:t>
            </a:r>
            <a:r>
              <a:rPr lang="en-US" b="1" dirty="0">
                <a:solidFill>
                  <a:srgbClr val="000000"/>
                </a:solidFill>
                <a:latin typeface="Franklin Gothic Medium Cond" pitchFamily="34" charset="0"/>
              </a:rPr>
              <a:t>=5 </a:t>
            </a:r>
            <a:r>
              <a:rPr lang="en-US" b="1" dirty="0">
                <a:solidFill>
                  <a:srgbClr val="000000"/>
                </a:solidFill>
                <a:latin typeface="Symbol" pitchFamily="18" charset="2"/>
              </a:rPr>
              <a:t>W</a:t>
            </a:r>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C</a:t>
            </a:r>
            <a:r>
              <a:rPr lang="en-US" b="1" baseline="-25000" dirty="0"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=84 </a:t>
            </a:r>
            <a:r>
              <a:rPr lang="en-US" b="1" dirty="0" err="1">
                <a:solidFill>
                  <a:srgbClr val="000000"/>
                </a:solidFill>
                <a:latin typeface="Franklin Gothic Medium Cond" pitchFamily="34" charset="0"/>
              </a:rPr>
              <a:t>fF</a:t>
            </a:r>
            <a:r>
              <a:rPr lang="en-US" b="1" dirty="0">
                <a:solidFill>
                  <a:srgbClr val="000000"/>
                </a:solidFill>
                <a:latin typeface="Franklin Gothic Medium Cond" pitchFamily="34" charset="0"/>
              </a:rPr>
              <a:t>, </a:t>
            </a:r>
            <a:r>
              <a:rPr lang="en-US" b="1" dirty="0" err="1">
                <a:solidFill>
                  <a:srgbClr val="000000"/>
                </a:solidFill>
                <a:latin typeface="Franklin Gothic Medium Cond" pitchFamily="34" charset="0"/>
              </a:rPr>
              <a:t>freq</a:t>
            </a:r>
            <a:r>
              <a:rPr lang="en-US" b="1" dirty="0">
                <a:solidFill>
                  <a:srgbClr val="000000"/>
                </a:solidFill>
                <a:latin typeface="Franklin Gothic Medium Cond" pitchFamily="34" charset="0"/>
              </a:rPr>
              <a:t>=2 GHz.</a:t>
            </a:r>
          </a:p>
        </p:txBody>
      </p:sp>
      <p:sp>
        <p:nvSpPr>
          <p:cNvPr id="20" name="Striped Right Arrow 19"/>
          <p:cNvSpPr/>
          <p:nvPr/>
        </p:nvSpPr>
        <p:spPr>
          <a:xfrm rot="5400000">
            <a:off x="4923631" y="4590257"/>
            <a:ext cx="420687"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32</a:t>
            </a:fld>
            <a:endParaRPr lang="en-US" dirty="0"/>
          </a:p>
        </p:txBody>
      </p:sp>
      <p:sp>
        <p:nvSpPr>
          <p:cNvPr id="9" name="TextBox 8"/>
          <p:cNvSpPr txBox="1"/>
          <p:nvPr/>
        </p:nvSpPr>
        <p:spPr>
          <a:xfrm>
            <a:off x="5943600" y="4986332"/>
            <a:ext cx="732893" cy="307777"/>
          </a:xfrm>
          <a:prstGeom prst="rect">
            <a:avLst/>
          </a:prstGeom>
          <a:noFill/>
        </p:spPr>
        <p:txBody>
          <a:bodyPr wrap="none" rtlCol="0">
            <a:spAutoFit/>
          </a:bodyPr>
          <a:lstStyle/>
          <a:p>
            <a:r>
              <a:rPr lang="en-US" sz="1400" b="1" dirty="0" smtClean="0"/>
              <a:t>30.0V</a:t>
            </a:r>
            <a:r>
              <a:rPr lang="en-US" sz="1400" b="1" baseline="-25000" dirty="0" smtClean="0"/>
              <a:t>S</a:t>
            </a:r>
          </a:p>
        </p:txBody>
      </p:sp>
      <p:pic>
        <p:nvPicPr>
          <p:cNvPr id="51230" name="Picture 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4075590"/>
            <a:ext cx="5019681" cy="137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for Analog Design</a:t>
            </a:r>
            <a:endParaRPr lang="en-US" dirty="0"/>
          </a:p>
        </p:txBody>
      </p:sp>
      <p:sp>
        <p:nvSpPr>
          <p:cNvPr id="52227" name="TextBox 3"/>
          <p:cNvSpPr txBox="1">
            <a:spLocks noChangeArrowheads="1"/>
          </p:cNvSpPr>
          <p:nvPr/>
        </p:nvSpPr>
        <p:spPr bwMode="auto">
          <a:xfrm>
            <a:off x="1600200" y="1219200"/>
            <a:ext cx="6248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Q) Why is impedance matching not used in analog </a:t>
            </a:r>
            <a:r>
              <a:rPr lang="en-US" sz="2000" b="1" dirty="0" smtClean="0">
                <a:solidFill>
                  <a:srgbClr val="0000FF"/>
                </a:solidFill>
                <a:latin typeface="Franklin Gothic Medium Cond" pitchFamily="34" charset="0"/>
              </a:rPr>
              <a:t>circuits</a:t>
            </a:r>
            <a:r>
              <a:rPr lang="en-US" sz="2000" b="1" dirty="0">
                <a:solidFill>
                  <a:srgbClr val="0000FF"/>
                </a:solidFill>
                <a:latin typeface="Franklin Gothic Medium Cond" pitchFamily="34" charset="0"/>
              </a:rPr>
              <a:t>?</a:t>
            </a:r>
          </a:p>
        </p:txBody>
      </p:sp>
      <p:sp>
        <p:nvSpPr>
          <p:cNvPr id="5" name="TextBox 4"/>
          <p:cNvSpPr txBox="1">
            <a:spLocks noRot="1" noChangeAspect="1" noMove="1" noResize="1" noEditPoints="1" noAdjustHandles="1" noChangeArrowheads="1" noChangeShapeType="1" noTextEdit="1"/>
          </p:cNvSpPr>
          <p:nvPr/>
        </p:nvSpPr>
        <p:spPr>
          <a:xfrm>
            <a:off x="1790700" y="2514600"/>
            <a:ext cx="3543300" cy="741998"/>
          </a:xfrm>
          <a:prstGeom prst="rect">
            <a:avLst/>
          </a:prstGeom>
          <a:blipFill rotWithShape="1">
            <a:blip r:embed="rId2"/>
            <a:stretch>
              <a:fillRect/>
            </a:stretch>
          </a:blipFill>
        </p:spPr>
        <p:txBody>
          <a:bodyPr/>
          <a:lstStyle/>
          <a:p>
            <a:pPr>
              <a:defRPr/>
            </a:pPr>
            <a:r>
              <a:rPr lang="en-US">
                <a:noFill/>
              </a:rPr>
              <a:t> </a:t>
            </a:r>
          </a:p>
        </p:txBody>
      </p:sp>
      <p:sp>
        <p:nvSpPr>
          <p:cNvPr id="6" name="TextBox 5"/>
          <p:cNvSpPr txBox="1">
            <a:spLocks noRot="1" noChangeAspect="1" noMove="1" noResize="1" noEditPoints="1" noAdjustHandles="1" noChangeArrowheads="1" noChangeShapeType="1" noTextEdit="1"/>
          </p:cNvSpPr>
          <p:nvPr/>
        </p:nvSpPr>
        <p:spPr>
          <a:xfrm>
            <a:off x="1790700" y="3180398"/>
            <a:ext cx="2438870" cy="515719"/>
          </a:xfrm>
          <a:prstGeom prst="rect">
            <a:avLst/>
          </a:prstGeom>
          <a:blipFill rotWithShape="1">
            <a:blip r:embed="rId3"/>
            <a:stretch>
              <a:fillRect/>
            </a:stretch>
          </a:blipFill>
        </p:spPr>
        <p:txBody>
          <a:bodyPr/>
          <a:lstStyle/>
          <a:p>
            <a:pPr>
              <a:defRPr/>
            </a:pPr>
            <a:r>
              <a:rPr lang="en-US">
                <a:noFill/>
              </a:rPr>
              <a:t> </a:t>
            </a:r>
          </a:p>
        </p:txBody>
      </p:sp>
      <p:sp>
        <p:nvSpPr>
          <p:cNvPr id="7" name="Striped Right Arrow 6"/>
          <p:cNvSpPr/>
          <p:nvPr/>
        </p:nvSpPr>
        <p:spPr>
          <a:xfrm>
            <a:off x="4829175" y="276066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231" name="TextBox 7"/>
          <p:cNvSpPr txBox="1">
            <a:spLocks noChangeArrowheads="1"/>
          </p:cNvSpPr>
          <p:nvPr/>
        </p:nvSpPr>
        <p:spPr bwMode="auto">
          <a:xfrm>
            <a:off x="5181600" y="272256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L=2.39 uH</a:t>
            </a:r>
          </a:p>
        </p:txBody>
      </p:sp>
      <p:sp>
        <p:nvSpPr>
          <p:cNvPr id="9" name="Striped Right Arrow 8"/>
          <p:cNvSpPr/>
          <p:nvPr/>
        </p:nvSpPr>
        <p:spPr>
          <a:xfrm>
            <a:off x="4829175" y="337026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233" name="TextBox 9"/>
          <p:cNvSpPr txBox="1">
            <a:spLocks noChangeArrowheads="1"/>
          </p:cNvSpPr>
          <p:nvPr/>
        </p:nvSpPr>
        <p:spPr bwMode="auto">
          <a:xfrm>
            <a:off x="5181600" y="333216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C=9.56 nF</a:t>
            </a:r>
          </a:p>
        </p:txBody>
      </p:sp>
      <p:sp>
        <p:nvSpPr>
          <p:cNvPr id="52234" name="Rectangle 10"/>
          <p:cNvSpPr>
            <a:spLocks noChangeArrowheads="1"/>
          </p:cNvSpPr>
          <p:nvPr/>
        </p:nvSpPr>
        <p:spPr bwMode="auto">
          <a:xfrm>
            <a:off x="1752600" y="1828800"/>
            <a:ext cx="480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In this example, just change </a:t>
            </a:r>
            <a:r>
              <a:rPr lang="en-US" b="1" dirty="0" err="1">
                <a:solidFill>
                  <a:srgbClr val="FF0000"/>
                </a:solidFill>
                <a:latin typeface="Franklin Gothic Medium Cond" pitchFamily="34" charset="0"/>
              </a:rPr>
              <a:t>freq</a:t>
            </a:r>
            <a:r>
              <a:rPr lang="en-US" b="1" dirty="0">
                <a:solidFill>
                  <a:srgbClr val="FF0000"/>
                </a:solidFill>
                <a:latin typeface="Franklin Gothic Medium Cond" pitchFamily="34" charset="0"/>
              </a:rPr>
              <a:t>=2 MHz (from 2 GHz) </a:t>
            </a:r>
          </a:p>
          <a:p>
            <a:r>
              <a:rPr lang="en-US" b="1" dirty="0">
                <a:solidFill>
                  <a:srgbClr val="000000"/>
                </a:solidFill>
                <a:latin typeface="Franklin Gothic Medium Cond" pitchFamily="34" charset="0"/>
              </a:rPr>
              <a:t>R</a:t>
            </a:r>
            <a:r>
              <a:rPr lang="en-US" b="1" baseline="-25000" dirty="0">
                <a:solidFill>
                  <a:srgbClr val="000000"/>
                </a:solidFill>
                <a:latin typeface="Franklin Gothic Medium Cond" pitchFamily="34" charset="0"/>
              </a:rPr>
              <a:t>s</a:t>
            </a:r>
            <a:r>
              <a:rPr lang="en-US" b="1" dirty="0">
                <a:solidFill>
                  <a:srgbClr val="000000"/>
                </a:solidFill>
                <a:latin typeface="Franklin Gothic Medium Cond" pitchFamily="34" charset="0"/>
              </a:rPr>
              <a:t>=50 </a:t>
            </a:r>
            <a:r>
              <a:rPr lang="en-US" b="1" dirty="0">
                <a:solidFill>
                  <a:srgbClr val="000000"/>
                </a:solidFill>
                <a:latin typeface="Symbol" pitchFamily="18" charset="2"/>
              </a:rPr>
              <a:t>W</a:t>
            </a:r>
            <a:r>
              <a:rPr lang="en-US" b="1" dirty="0">
                <a:solidFill>
                  <a:srgbClr val="000000"/>
                </a:solidFill>
                <a:latin typeface="Franklin Gothic Medium Cond" pitchFamily="34" charset="0"/>
              </a:rPr>
              <a:t>, R</a:t>
            </a:r>
            <a:r>
              <a:rPr lang="en-US" b="1" baseline="-25000" dirty="0">
                <a:solidFill>
                  <a:srgbClr val="000000"/>
                </a:solidFill>
                <a:latin typeface="Franklin Gothic Medium Cond" pitchFamily="34" charset="0"/>
              </a:rPr>
              <a:t>g</a:t>
            </a:r>
            <a:r>
              <a:rPr lang="en-US" b="1" dirty="0">
                <a:solidFill>
                  <a:srgbClr val="000000"/>
                </a:solidFill>
                <a:latin typeface="Franklin Gothic Medium Cond" pitchFamily="34" charset="0"/>
              </a:rPr>
              <a:t>=5 </a:t>
            </a:r>
            <a:r>
              <a:rPr lang="en-US" b="1" dirty="0">
                <a:solidFill>
                  <a:srgbClr val="000000"/>
                </a:solidFill>
                <a:latin typeface="Symbol" pitchFamily="18" charset="2"/>
              </a:rPr>
              <a:t>W</a:t>
            </a:r>
            <a:r>
              <a:rPr lang="en-US" b="1" dirty="0">
                <a:solidFill>
                  <a:srgbClr val="000000"/>
                </a:solidFill>
                <a:latin typeface="Franklin Gothic Medium Cond" pitchFamily="34" charset="0"/>
              </a:rPr>
              <a:t>, C</a:t>
            </a:r>
            <a:r>
              <a:rPr lang="en-US" b="1" baseline="-25000" dirty="0">
                <a:solidFill>
                  <a:srgbClr val="000000"/>
                </a:solidFill>
                <a:latin typeface="Franklin Gothic Medium Cond" pitchFamily="34" charset="0"/>
              </a:rPr>
              <a:t>gs</a:t>
            </a:r>
            <a:r>
              <a:rPr lang="en-US" b="1" dirty="0">
                <a:solidFill>
                  <a:srgbClr val="000000"/>
                </a:solidFill>
                <a:latin typeface="Franklin Gothic Medium Cond" pitchFamily="34" charset="0"/>
              </a:rPr>
              <a:t>=84 </a:t>
            </a:r>
            <a:r>
              <a:rPr lang="en-US" b="1" dirty="0" err="1">
                <a:solidFill>
                  <a:srgbClr val="000000"/>
                </a:solidFill>
                <a:latin typeface="Franklin Gothic Medium Cond" pitchFamily="34" charset="0"/>
              </a:rPr>
              <a:t>fF.</a:t>
            </a:r>
            <a:endParaRPr lang="en-US" b="1" dirty="0">
              <a:solidFill>
                <a:srgbClr val="000000"/>
              </a:solidFill>
              <a:latin typeface="Franklin Gothic Medium Cond" pitchFamily="34" charset="0"/>
            </a:endParaRPr>
          </a:p>
        </p:txBody>
      </p:sp>
      <p:sp>
        <p:nvSpPr>
          <p:cNvPr id="52235" name="Rectangle 11"/>
          <p:cNvSpPr>
            <a:spLocks noChangeArrowheads="1"/>
          </p:cNvSpPr>
          <p:nvPr/>
        </p:nvSpPr>
        <p:spPr bwMode="auto">
          <a:xfrm>
            <a:off x="6324600" y="2733675"/>
            <a:ext cx="1828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These values are almost impossible to realize in IC.</a:t>
            </a:r>
          </a:p>
        </p:txBody>
      </p:sp>
      <p:sp>
        <p:nvSpPr>
          <p:cNvPr id="52236" name="Rectangle 12"/>
          <p:cNvSpPr>
            <a:spLocks noChangeArrowheads="1"/>
          </p:cNvSpPr>
          <p:nvPr/>
        </p:nvSpPr>
        <p:spPr bwMode="auto">
          <a:xfrm>
            <a:off x="1752600" y="4191000"/>
            <a:ext cx="5867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Also, note that large values of L imply large values of parasitic resistors to the inductor. This large parasitic resistor will take up most of power delivered by the source; hence, only a small fraction of the power will be delivered to the transistor input port (impractical for most cases of analog IC designs).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33</a:t>
            </a:fld>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53251" name="TextBox 3"/>
          <p:cNvSpPr txBox="1">
            <a:spLocks noChangeArrowheads="1"/>
          </p:cNvSpPr>
          <p:nvPr/>
        </p:nvSpPr>
        <p:spPr bwMode="auto">
          <a:xfrm>
            <a:off x="4953000" y="2066925"/>
            <a:ext cx="32766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Impedance down-conversion is just reciprocal of the up-conversion.</a:t>
            </a:r>
          </a:p>
          <a:p>
            <a:pPr eaLnBrk="1" hangingPunct="1"/>
            <a:endParaRPr lang="en-US" sz="2000" b="1">
              <a:solidFill>
                <a:srgbClr val="0000FF"/>
              </a:solidFill>
              <a:latin typeface="Franklin Gothic Medium Cond" pitchFamily="34" charset="0"/>
            </a:endParaRPr>
          </a:p>
          <a:p>
            <a:pPr eaLnBrk="1" hangingPunct="1"/>
            <a:r>
              <a:rPr lang="en-US" sz="2000" b="1">
                <a:solidFill>
                  <a:srgbClr val="0000FF"/>
                </a:solidFill>
                <a:latin typeface="Franklin Gothic Medium Cond" pitchFamily="34" charset="0"/>
              </a:rPr>
              <a:t>Q) Can you explain intuitively how the impedance down-conversion work ? </a:t>
            </a:r>
          </a:p>
        </p:txBody>
      </p:sp>
      <p:sp>
        <p:nvSpPr>
          <p:cNvPr id="53252" name="TextBox 3"/>
          <p:cNvSpPr txBox="1">
            <a:spLocks noChangeArrowheads="1"/>
          </p:cNvSpPr>
          <p:nvPr/>
        </p:nvSpPr>
        <p:spPr bwMode="auto">
          <a:xfrm>
            <a:off x="3124200" y="3184525"/>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R</a:t>
            </a:r>
            <a:r>
              <a:rPr lang="en-US" sz="1400" b="1" dirty="0">
                <a:solidFill>
                  <a:srgbClr val="0000FF"/>
                </a:solidFill>
                <a:latin typeface="Franklin Gothic Medium Cond" pitchFamily="34" charset="0"/>
              </a:rPr>
              <a:t>s</a:t>
            </a:r>
            <a:r>
              <a:rPr lang="en-US" sz="2000" b="1" dirty="0">
                <a:solidFill>
                  <a:srgbClr val="0000FF"/>
                </a:solidFill>
                <a:latin typeface="Franklin Gothic Medium Cond" pitchFamily="34" charset="0"/>
              </a:rPr>
              <a:t> &gt; R</a:t>
            </a:r>
            <a:r>
              <a:rPr lang="en-US" sz="1200" b="1" dirty="0">
                <a:solidFill>
                  <a:srgbClr val="0000FF"/>
                </a:solidFill>
                <a:latin typeface="Franklin Gothic Medium Cond" pitchFamily="34" charset="0"/>
              </a:rPr>
              <a:t>L</a:t>
            </a:r>
            <a:endParaRPr lang="en-US" sz="2000" b="1" dirty="0">
              <a:solidFill>
                <a:srgbClr val="0000FF"/>
              </a:solidFill>
              <a:latin typeface="Franklin Gothic Medium Cond" pitchFamily="34" charset="0"/>
            </a:endParaRPr>
          </a:p>
        </p:txBody>
      </p:sp>
      <p:graphicFrame>
        <p:nvGraphicFramePr>
          <p:cNvPr id="53253" name="Object 2"/>
          <p:cNvGraphicFramePr>
            <a:graphicFrameLocks noChangeAspect="1"/>
          </p:cNvGraphicFramePr>
          <p:nvPr/>
        </p:nvGraphicFramePr>
        <p:xfrm>
          <a:off x="1066800" y="2389188"/>
          <a:ext cx="3581400" cy="1676400"/>
        </p:xfrm>
        <a:graphic>
          <a:graphicData uri="http://schemas.openxmlformats.org/presentationml/2006/ole">
            <mc:AlternateContent xmlns:mc="http://schemas.openxmlformats.org/markup-compatibility/2006">
              <mc:Choice xmlns:v="urn:schemas-microsoft-com:vml" Requires="v">
                <p:oleObj spid="_x0000_s53285" name="Visio" r:id="rId3" imgW="1495996" imgH="700380" progId="Visio.Drawing.11">
                  <p:embed/>
                </p:oleObj>
              </mc:Choice>
              <mc:Fallback>
                <p:oleObj name="Visio" r:id="rId3" imgW="1495996" imgH="70038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389188"/>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254" name="Rectangle 10"/>
          <p:cNvSpPr>
            <a:spLocks noChangeArrowheads="1"/>
          </p:cNvSpPr>
          <p:nvPr/>
        </p:nvSpPr>
        <p:spPr bwMode="auto">
          <a:xfrm>
            <a:off x="1752600" y="17526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up-conversion</a:t>
            </a:r>
          </a:p>
        </p:txBody>
      </p:sp>
      <p:sp>
        <p:nvSpPr>
          <p:cNvPr id="53255" name="Rectangle 10"/>
          <p:cNvSpPr>
            <a:spLocks noChangeArrowheads="1"/>
          </p:cNvSpPr>
          <p:nvPr/>
        </p:nvSpPr>
        <p:spPr bwMode="auto">
          <a:xfrm>
            <a:off x="1752600" y="4354513"/>
            <a:ext cx="2819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down-conversion</a:t>
            </a:r>
          </a:p>
        </p:txBody>
      </p:sp>
      <p:sp>
        <p:nvSpPr>
          <p:cNvPr id="28" name="Bent Arrow 27"/>
          <p:cNvSpPr/>
          <p:nvPr/>
        </p:nvSpPr>
        <p:spPr>
          <a:xfrm flipH="1">
            <a:off x="1828800" y="2057400"/>
            <a:ext cx="1981200" cy="9604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9" name="Bent Arrow 28"/>
          <p:cNvSpPr/>
          <p:nvPr/>
        </p:nvSpPr>
        <p:spPr>
          <a:xfrm flipV="1">
            <a:off x="1828800" y="3535363"/>
            <a:ext cx="1981200" cy="9604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3258" name="Rectangle 10"/>
          <p:cNvSpPr>
            <a:spLocks noChangeArrowheads="1"/>
          </p:cNvSpPr>
          <p:nvPr/>
        </p:nvSpPr>
        <p:spPr bwMode="auto">
          <a:xfrm>
            <a:off x="1600200" y="4876800"/>
            <a:ext cx="289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We call this type of L-C matching circuit as L-matching circuit.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34</a:t>
            </a:fld>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graphicFrame>
        <p:nvGraphicFramePr>
          <p:cNvPr id="54275" name="Object 4"/>
          <p:cNvGraphicFramePr>
            <a:graphicFrameLocks noChangeAspect="1"/>
          </p:cNvGraphicFramePr>
          <p:nvPr/>
        </p:nvGraphicFramePr>
        <p:xfrm>
          <a:off x="1279525" y="1752600"/>
          <a:ext cx="2073275" cy="1343025"/>
        </p:xfrm>
        <a:graphic>
          <a:graphicData uri="http://schemas.openxmlformats.org/presentationml/2006/ole">
            <mc:AlternateContent xmlns:mc="http://schemas.openxmlformats.org/markup-compatibility/2006">
              <mc:Choice xmlns:v="urn:schemas-microsoft-com:vml" Requires="v">
                <p:oleObj spid="_x0000_s54371" name="Visio" r:id="rId3" imgW="1089986" imgH="707130" progId="Visio.Drawing.11">
                  <p:embed/>
                </p:oleObj>
              </mc:Choice>
              <mc:Fallback>
                <p:oleObj name="Visio" r:id="rId3" imgW="1089986" imgH="7071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9525" y="1752600"/>
                        <a:ext cx="207327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6" name="TextBox 4"/>
          <p:cNvSpPr txBox="1">
            <a:spLocks noChangeArrowheads="1"/>
          </p:cNvSpPr>
          <p:nvPr/>
        </p:nvSpPr>
        <p:spPr bwMode="auto">
          <a:xfrm>
            <a:off x="1066800" y="1352550"/>
            <a:ext cx="5181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think about this ! </a:t>
            </a:r>
          </a:p>
        </p:txBody>
      </p:sp>
      <p:sp>
        <p:nvSpPr>
          <p:cNvPr id="54277" name="Rectangle 12"/>
          <p:cNvSpPr>
            <a:spLocks noChangeArrowheads="1"/>
          </p:cNvSpPr>
          <p:nvPr/>
        </p:nvSpPr>
        <p:spPr bwMode="auto">
          <a:xfrm>
            <a:off x="3429000" y="2047875"/>
            <a:ext cx="5410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When we apply very small test signal across the L &amp; C series circuit, a large voltage will be developed across C due to a series resonance. </a:t>
            </a:r>
          </a:p>
        </p:txBody>
      </p:sp>
      <p:graphicFrame>
        <p:nvGraphicFramePr>
          <p:cNvPr id="54278" name="Object 7"/>
          <p:cNvGraphicFramePr>
            <a:graphicFrameLocks noChangeAspect="1"/>
          </p:cNvGraphicFramePr>
          <p:nvPr/>
        </p:nvGraphicFramePr>
        <p:xfrm>
          <a:off x="617538" y="3048000"/>
          <a:ext cx="2763837" cy="1371600"/>
        </p:xfrm>
        <a:graphic>
          <a:graphicData uri="http://schemas.openxmlformats.org/presentationml/2006/ole">
            <mc:AlternateContent xmlns:mc="http://schemas.openxmlformats.org/markup-compatibility/2006">
              <mc:Choice xmlns:v="urn:schemas-microsoft-com:vml" Requires="v">
                <p:oleObj spid="_x0000_s54372" name="Visio" r:id="rId5" imgW="1424141" imgH="707130" progId="Visio.Drawing.11">
                  <p:embed/>
                </p:oleObj>
              </mc:Choice>
              <mc:Fallback>
                <p:oleObj name="Visio" r:id="rId5" imgW="1424141" imgH="707130" progId="Visio.Drawing.11">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538" y="3048000"/>
                        <a:ext cx="2763837"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9" name="TextBox 3"/>
          <p:cNvSpPr txBox="1">
            <a:spLocks noChangeArrowheads="1"/>
          </p:cNvSpPr>
          <p:nvPr/>
        </p:nvSpPr>
        <p:spPr bwMode="auto">
          <a:xfrm>
            <a:off x="952500" y="3657600"/>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V</a:t>
            </a:r>
            <a:r>
              <a:rPr lang="en-US" sz="1200" b="1" baseline="-25000" dirty="0">
                <a:solidFill>
                  <a:srgbClr val="0000FF"/>
                </a:solidFill>
                <a:latin typeface="Franklin Gothic Medium Cond" pitchFamily="34" charset="0"/>
              </a:rPr>
              <a:t>C</a:t>
            </a:r>
            <a:endParaRPr lang="en-US" sz="2000" b="1" baseline="-25000" dirty="0">
              <a:solidFill>
                <a:srgbClr val="0000FF"/>
              </a:solidFill>
              <a:latin typeface="Franklin Gothic Medium Cond" pitchFamily="34" charset="0"/>
            </a:endParaRPr>
          </a:p>
        </p:txBody>
      </p:sp>
      <p:sp>
        <p:nvSpPr>
          <p:cNvPr id="54280" name="TextBox 3"/>
          <p:cNvSpPr txBox="1">
            <a:spLocks noChangeArrowheads="1"/>
          </p:cNvSpPr>
          <p:nvPr/>
        </p:nvSpPr>
        <p:spPr bwMode="auto">
          <a:xfrm>
            <a:off x="1143000" y="3446463"/>
            <a:ext cx="4191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1" name="TextBox 3"/>
          <p:cNvSpPr txBox="1">
            <a:spLocks noChangeArrowheads="1"/>
          </p:cNvSpPr>
          <p:nvPr/>
        </p:nvSpPr>
        <p:spPr bwMode="auto">
          <a:xfrm>
            <a:off x="1174750" y="3790950"/>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a:t>
            </a:r>
          </a:p>
        </p:txBody>
      </p:sp>
      <p:sp>
        <p:nvSpPr>
          <p:cNvPr id="54282" name="TextBox 3"/>
          <p:cNvSpPr txBox="1">
            <a:spLocks noChangeArrowheads="1"/>
          </p:cNvSpPr>
          <p:nvPr/>
        </p:nvSpPr>
        <p:spPr bwMode="auto">
          <a:xfrm>
            <a:off x="952500" y="2344738"/>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V</a:t>
            </a:r>
            <a:r>
              <a:rPr lang="en-US" sz="1200" b="1" baseline="-25000" dirty="0">
                <a:solidFill>
                  <a:srgbClr val="0000FF"/>
                </a:solidFill>
                <a:latin typeface="Franklin Gothic Medium Cond" pitchFamily="34" charset="0"/>
              </a:rPr>
              <a:t>C</a:t>
            </a:r>
            <a:endParaRPr lang="en-US" sz="2000" b="1" baseline="-25000" dirty="0">
              <a:solidFill>
                <a:srgbClr val="0000FF"/>
              </a:solidFill>
              <a:latin typeface="Franklin Gothic Medium Cond" pitchFamily="34" charset="0"/>
            </a:endParaRPr>
          </a:p>
        </p:txBody>
      </p:sp>
      <p:sp>
        <p:nvSpPr>
          <p:cNvPr id="54283" name="TextBox 3"/>
          <p:cNvSpPr txBox="1">
            <a:spLocks noChangeArrowheads="1"/>
          </p:cNvSpPr>
          <p:nvPr/>
        </p:nvSpPr>
        <p:spPr bwMode="auto">
          <a:xfrm>
            <a:off x="1143000" y="2133600"/>
            <a:ext cx="4191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4" name="TextBox 3"/>
          <p:cNvSpPr txBox="1">
            <a:spLocks noChangeArrowheads="1"/>
          </p:cNvSpPr>
          <p:nvPr/>
        </p:nvSpPr>
        <p:spPr bwMode="auto">
          <a:xfrm>
            <a:off x="1174750" y="2495550"/>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5" name="Rectangle 12"/>
          <p:cNvSpPr>
            <a:spLocks noChangeArrowheads="1"/>
          </p:cNvSpPr>
          <p:nvPr/>
        </p:nvSpPr>
        <p:spPr bwMode="auto">
          <a:xfrm>
            <a:off x="3429000" y="3276600"/>
            <a:ext cx="5181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When we place resistor, R</a:t>
            </a:r>
            <a:r>
              <a:rPr lang="en-US" b="1" baseline="-25000" dirty="0">
                <a:solidFill>
                  <a:srgbClr val="000000"/>
                </a:solidFill>
                <a:latin typeface="Franklin Gothic Medium Cond" pitchFamily="34" charset="0"/>
              </a:rPr>
              <a:t>s</a:t>
            </a:r>
            <a:r>
              <a:rPr lang="en-US" b="1" dirty="0">
                <a:solidFill>
                  <a:srgbClr val="000000"/>
                </a:solidFill>
                <a:latin typeface="Franklin Gothic Medium Cond" pitchFamily="34" charset="0"/>
              </a:rPr>
              <a:t>, across C,  the capacitor will provide a large current to the resistor. This current can be much larger than that driven directly by </a:t>
            </a:r>
            <a:r>
              <a:rPr lang="en-US" b="1" dirty="0" err="1">
                <a:solidFill>
                  <a:srgbClr val="000000"/>
                </a:solidFill>
                <a:latin typeface="Franklin Gothic Medium Cond" pitchFamily="34" charset="0"/>
              </a:rPr>
              <a:t>V</a:t>
            </a:r>
            <a:r>
              <a:rPr lang="en-US" sz="1200" b="1" baseline="-25000" dirty="0" err="1">
                <a:solidFill>
                  <a:srgbClr val="000000"/>
                </a:solidFill>
                <a:latin typeface="Franklin Gothic Medium Cond" pitchFamily="34" charset="0"/>
              </a:rPr>
              <a:t>test</a:t>
            </a:r>
            <a:r>
              <a:rPr lang="en-US" b="1" dirty="0">
                <a:solidFill>
                  <a:srgbClr val="000000"/>
                </a:solidFill>
                <a:latin typeface="Franklin Gothic Medium Cond" pitchFamily="34" charset="0"/>
              </a:rPr>
              <a:t>.  </a:t>
            </a:r>
          </a:p>
          <a:p>
            <a:r>
              <a:rPr lang="en-US" b="1" dirty="0">
                <a:solidFill>
                  <a:srgbClr val="000000"/>
                </a:solidFill>
                <a:latin typeface="Franklin Gothic Medium Cond" pitchFamily="34" charset="0"/>
              </a:rPr>
              <a:t>This makes the R</a:t>
            </a:r>
            <a:r>
              <a:rPr lang="en-US" sz="1400" b="1" baseline="-25000" dirty="0">
                <a:solidFill>
                  <a:srgbClr val="000000"/>
                </a:solidFill>
                <a:latin typeface="Franklin Gothic Medium Cond" pitchFamily="34" charset="0"/>
              </a:rPr>
              <a:t>s</a:t>
            </a:r>
            <a:r>
              <a:rPr lang="en-US" sz="1400" b="1" dirty="0">
                <a:solidFill>
                  <a:srgbClr val="000000"/>
                </a:solidFill>
                <a:latin typeface="Franklin Gothic Medium Cond" pitchFamily="34" charset="0"/>
              </a:rPr>
              <a:t> </a:t>
            </a:r>
            <a:r>
              <a:rPr lang="en-US" b="1" dirty="0">
                <a:solidFill>
                  <a:srgbClr val="000000"/>
                </a:solidFill>
                <a:latin typeface="Franklin Gothic Medium Cond" pitchFamily="34" charset="0"/>
              </a:rPr>
              <a:t>looks smaller effectively, when looking at the source side. </a:t>
            </a:r>
          </a:p>
        </p:txBody>
      </p:sp>
      <p:graphicFrame>
        <p:nvGraphicFramePr>
          <p:cNvPr id="54286" name="Object 16"/>
          <p:cNvGraphicFramePr>
            <a:graphicFrameLocks noChangeAspect="1"/>
          </p:cNvGraphicFramePr>
          <p:nvPr/>
        </p:nvGraphicFramePr>
        <p:xfrm>
          <a:off x="609600" y="4724400"/>
          <a:ext cx="2743200" cy="1063625"/>
        </p:xfrm>
        <a:graphic>
          <a:graphicData uri="http://schemas.openxmlformats.org/presentationml/2006/ole">
            <mc:AlternateContent xmlns:mc="http://schemas.openxmlformats.org/markup-compatibility/2006">
              <mc:Choice xmlns:v="urn:schemas-microsoft-com:vml" Requires="v">
                <p:oleObj spid="_x0000_s54373" name="Visio" r:id="rId7" imgW="1424141" imgH="552420" progId="Visio.Drawing.11">
                  <p:embed/>
                </p:oleObj>
              </mc:Choice>
              <mc:Fallback>
                <p:oleObj name="Visio" r:id="rId7" imgW="1424141" imgH="552420" progId="Visio.Drawing.11">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4724400"/>
                        <a:ext cx="2743200"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 name="Up-Down Arrow 17"/>
          <p:cNvSpPr/>
          <p:nvPr/>
        </p:nvSpPr>
        <p:spPr>
          <a:xfrm>
            <a:off x="914400" y="4389438"/>
            <a:ext cx="228600" cy="334962"/>
          </a:xfrm>
          <a:prstGeom prst="upDown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288" name="TextBox 3"/>
          <p:cNvSpPr txBox="1">
            <a:spLocks noChangeArrowheads="1"/>
          </p:cNvSpPr>
          <p:nvPr/>
        </p:nvSpPr>
        <p:spPr bwMode="auto">
          <a:xfrm>
            <a:off x="1073150" y="4357688"/>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 compare </a:t>
            </a:r>
            <a:r>
              <a:rPr lang="en-US" b="1" dirty="0" err="1">
                <a:solidFill>
                  <a:srgbClr val="0000FF"/>
                </a:solidFill>
                <a:latin typeface="Franklin Gothic Medium Cond" pitchFamily="34" charset="0"/>
              </a:rPr>
              <a:t>i</a:t>
            </a:r>
            <a:r>
              <a:rPr lang="en-US" sz="1100" b="1" baseline="-25000" dirty="0" err="1">
                <a:solidFill>
                  <a:srgbClr val="0000FF"/>
                </a:solidFill>
                <a:latin typeface="Franklin Gothic Medium Cond" pitchFamily="34" charset="0"/>
              </a:rPr>
              <a:t>RS</a:t>
            </a:r>
            <a:endParaRPr lang="en-US" b="1" baseline="-25000" dirty="0">
              <a:solidFill>
                <a:srgbClr val="0000FF"/>
              </a:solidFill>
              <a:latin typeface="Franklin Gothic Medium Cond" pitchFamily="34" charset="0"/>
            </a:endParaRPr>
          </a:p>
        </p:txBody>
      </p:sp>
      <p:sp>
        <p:nvSpPr>
          <p:cNvPr id="54289" name="Rectangle 12"/>
          <p:cNvSpPr>
            <a:spLocks noChangeArrowheads="1"/>
          </p:cNvSpPr>
          <p:nvPr/>
        </p:nvSpPr>
        <p:spPr bwMode="auto">
          <a:xfrm>
            <a:off x="3429000" y="4953000"/>
            <a:ext cx="518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This is the behind logic of the downward impedance conversion.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35</a:t>
            </a:fld>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ct 3"/>
          <p:cNvGraphicFramePr>
            <a:graphicFrameLocks noChangeAspect="1"/>
          </p:cNvGraphicFramePr>
          <p:nvPr/>
        </p:nvGraphicFramePr>
        <p:xfrm>
          <a:off x="922338" y="1828800"/>
          <a:ext cx="1982787" cy="1524000"/>
        </p:xfrm>
        <a:graphic>
          <a:graphicData uri="http://schemas.openxmlformats.org/presentationml/2006/ole">
            <mc:AlternateContent xmlns:mc="http://schemas.openxmlformats.org/markup-compatibility/2006">
              <mc:Choice xmlns:v="urn:schemas-microsoft-com:vml" Requires="v">
                <p:oleObj spid="_x0000_s55333" name="Visio" r:id="rId3" imgW="918992" imgH="707130" progId="Visio.Drawing.11">
                  <p:embed/>
                </p:oleObj>
              </mc:Choice>
              <mc:Fallback>
                <p:oleObj name="Visio" r:id="rId3" imgW="918992" imgH="7071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338" y="1828800"/>
                        <a:ext cx="19827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7" name="Bent Arrow 6"/>
          <p:cNvSpPr/>
          <p:nvPr/>
        </p:nvSpPr>
        <p:spPr>
          <a:xfrm flipH="1">
            <a:off x="2751138" y="2590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5400000">
            <a:off x="1569244" y="1867694"/>
            <a:ext cx="306388" cy="685800"/>
          </a:xfrm>
          <a:prstGeom prst="bentArrow">
            <a:avLst>
              <a:gd name="adj1" fmla="val 25000"/>
              <a:gd name="adj2" fmla="val 23735"/>
              <a:gd name="adj3" fmla="val 25000"/>
              <a:gd name="adj4" fmla="val 43750"/>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5302" name="TextBox 8"/>
          <p:cNvSpPr txBox="1">
            <a:spLocks noChangeArrowheads="1"/>
          </p:cNvSpPr>
          <p:nvPr/>
        </p:nvSpPr>
        <p:spPr bwMode="auto">
          <a:xfrm>
            <a:off x="1371600" y="1736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dirty="0">
                <a:solidFill>
                  <a:srgbClr val="000000"/>
                </a:solidFill>
                <a:latin typeface="Calibri" pitchFamily="34" charset="0"/>
                <a:cs typeface="Calibri" pitchFamily="34" charset="0"/>
              </a:rPr>
              <a:t>Y</a:t>
            </a:r>
            <a:r>
              <a:rPr lang="en-US" sz="1200" b="1" i="1" baseline="-25000" dirty="0">
                <a:solidFill>
                  <a:srgbClr val="000000"/>
                </a:solidFill>
                <a:latin typeface="Calibri" pitchFamily="34" charset="0"/>
                <a:cs typeface="Calibri" pitchFamily="34" charset="0"/>
              </a:rPr>
              <a:t>RC</a:t>
            </a:r>
            <a:endParaRPr lang="en-US" sz="2000" b="1" i="1" baseline="-25000" dirty="0">
              <a:solidFill>
                <a:srgbClr val="000000"/>
              </a:solidFill>
              <a:latin typeface="Calibri" pitchFamily="34" charset="0"/>
              <a:cs typeface="Calibri" pitchFamily="34" charset="0"/>
            </a:endParaRPr>
          </a:p>
        </p:txBody>
      </p:sp>
      <p:sp>
        <p:nvSpPr>
          <p:cNvPr id="55303" name="TextBox 9"/>
          <p:cNvSpPr txBox="1">
            <a:spLocks noChangeArrowheads="1"/>
          </p:cNvSpPr>
          <p:nvPr/>
        </p:nvSpPr>
        <p:spPr bwMode="auto">
          <a:xfrm>
            <a:off x="3057525" y="2847975"/>
            <a:ext cx="600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dirty="0">
                <a:solidFill>
                  <a:srgbClr val="000000"/>
                </a:solidFill>
                <a:latin typeface="Calibri" pitchFamily="34" charset="0"/>
                <a:cs typeface="Calibri" pitchFamily="34" charset="0"/>
              </a:rPr>
              <a:t>Z</a:t>
            </a:r>
            <a:r>
              <a:rPr lang="en-US" sz="1200" b="1" i="1" baseline="-25000" dirty="0">
                <a:solidFill>
                  <a:srgbClr val="000000"/>
                </a:solidFill>
                <a:latin typeface="Calibri" pitchFamily="34" charset="0"/>
                <a:cs typeface="Calibri" pitchFamily="34" charset="0"/>
              </a:rPr>
              <a:t>in</a:t>
            </a:r>
            <a:endParaRPr lang="en-US" sz="2000" b="1" i="1" baseline="-25000" dirty="0">
              <a:solidFill>
                <a:srgbClr val="000000"/>
              </a:solidFill>
              <a:latin typeface="Calibri" pitchFamily="34" charset="0"/>
              <a:cs typeface="Calibri" pitchFamily="34" charset="0"/>
            </a:endParaRPr>
          </a:p>
        </p:txBody>
      </p:sp>
      <p:sp>
        <p:nvSpPr>
          <p:cNvPr id="55304" name="TextBox 4"/>
          <p:cNvSpPr txBox="1">
            <a:spLocks noChangeArrowheads="1"/>
          </p:cNvSpPr>
          <p:nvPr/>
        </p:nvSpPr>
        <p:spPr bwMode="auto">
          <a:xfrm>
            <a:off x="4191000" y="1352550"/>
            <a:ext cx="320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Let’s drive input impedance Z</a:t>
            </a:r>
            <a:r>
              <a:rPr lang="en-US" sz="1200" b="1" baseline="-25000" dirty="0">
                <a:solidFill>
                  <a:srgbClr val="0000FF"/>
                </a:solidFill>
                <a:latin typeface="Franklin Gothic Medium Cond" pitchFamily="34" charset="0"/>
              </a:rPr>
              <a:t>in</a:t>
            </a:r>
            <a:r>
              <a:rPr lang="en-US" sz="2000" b="1" dirty="0">
                <a:solidFill>
                  <a:srgbClr val="0000FF"/>
                </a:solidFill>
                <a:latin typeface="Franklin Gothic Medium Cond" pitchFamily="34" charset="0"/>
              </a:rPr>
              <a:t>. </a:t>
            </a:r>
          </a:p>
        </p:txBody>
      </p:sp>
      <p:sp>
        <p:nvSpPr>
          <p:cNvPr id="5" name="TextBox 4"/>
          <p:cNvSpPr txBox="1">
            <a:spLocks noRot="1" noChangeAspect="1" noMove="1" noResize="1" noEditPoints="1" noAdjustHandles="1" noChangeArrowheads="1" noChangeShapeType="1" noTextEdit="1"/>
          </p:cNvSpPr>
          <p:nvPr/>
        </p:nvSpPr>
        <p:spPr>
          <a:xfrm>
            <a:off x="3886200" y="1752600"/>
            <a:ext cx="3733800" cy="3948453"/>
          </a:xfrm>
          <a:prstGeom prst="rect">
            <a:avLst/>
          </a:prstGeom>
          <a:blipFill rotWithShape="1">
            <a:blip r:embed="rId5"/>
            <a:stretch>
              <a:fillRect/>
            </a:stretch>
          </a:blipFill>
        </p:spPr>
        <p:txBody>
          <a:bodyPr/>
          <a:lstStyle/>
          <a:p>
            <a:pPr>
              <a:defRPr/>
            </a:pPr>
            <a:r>
              <a:rPr lang="en-US">
                <a:noFill/>
              </a:rPr>
              <a:t>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36</a:t>
            </a:fld>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322" name="Object 3"/>
          <p:cNvGraphicFramePr>
            <a:graphicFrameLocks noChangeAspect="1"/>
          </p:cNvGraphicFramePr>
          <p:nvPr/>
        </p:nvGraphicFramePr>
        <p:xfrm>
          <a:off x="922338" y="1828800"/>
          <a:ext cx="1982787" cy="1524000"/>
        </p:xfrm>
        <a:graphic>
          <a:graphicData uri="http://schemas.openxmlformats.org/presentationml/2006/ole">
            <mc:AlternateContent xmlns:mc="http://schemas.openxmlformats.org/markup-compatibility/2006">
              <mc:Choice xmlns:v="urn:schemas-microsoft-com:vml" Requires="v">
                <p:oleObj spid="_x0000_s56365" name="Visio" r:id="rId3" imgW="918992" imgH="707130" progId="Visio.Drawing.11">
                  <p:embed/>
                </p:oleObj>
              </mc:Choice>
              <mc:Fallback>
                <p:oleObj name="Visio" r:id="rId3" imgW="918992" imgH="7071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338" y="1828800"/>
                        <a:ext cx="19827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7" name="Bent Arrow 6"/>
          <p:cNvSpPr/>
          <p:nvPr/>
        </p:nvSpPr>
        <p:spPr>
          <a:xfrm flipH="1">
            <a:off x="2751138" y="2590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5400000">
            <a:off x="1569244" y="1867694"/>
            <a:ext cx="306388" cy="685800"/>
          </a:xfrm>
          <a:prstGeom prst="bentArrow">
            <a:avLst>
              <a:gd name="adj1" fmla="val 25000"/>
              <a:gd name="adj2" fmla="val 23735"/>
              <a:gd name="adj3" fmla="val 25000"/>
              <a:gd name="adj4" fmla="val 43750"/>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6326" name="TextBox 8"/>
          <p:cNvSpPr txBox="1">
            <a:spLocks noChangeArrowheads="1"/>
          </p:cNvSpPr>
          <p:nvPr/>
        </p:nvSpPr>
        <p:spPr bwMode="auto">
          <a:xfrm>
            <a:off x="1371600" y="1736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dirty="0">
                <a:solidFill>
                  <a:srgbClr val="000000"/>
                </a:solidFill>
                <a:latin typeface="Calibri" pitchFamily="34" charset="0"/>
                <a:cs typeface="Calibri" pitchFamily="34" charset="0"/>
              </a:rPr>
              <a:t>Y</a:t>
            </a:r>
            <a:r>
              <a:rPr lang="en-US" sz="1200" b="1" i="1" baseline="-25000" dirty="0">
                <a:solidFill>
                  <a:srgbClr val="000000"/>
                </a:solidFill>
                <a:latin typeface="Calibri" pitchFamily="34" charset="0"/>
                <a:cs typeface="Calibri" pitchFamily="34" charset="0"/>
              </a:rPr>
              <a:t>RC</a:t>
            </a:r>
            <a:endParaRPr lang="en-US" sz="2000" b="1" i="1" baseline="-25000" dirty="0">
              <a:solidFill>
                <a:srgbClr val="000000"/>
              </a:solidFill>
              <a:latin typeface="Calibri" pitchFamily="34" charset="0"/>
              <a:cs typeface="Calibri" pitchFamily="34" charset="0"/>
            </a:endParaRPr>
          </a:p>
        </p:txBody>
      </p:sp>
      <p:sp>
        <p:nvSpPr>
          <p:cNvPr id="56327" name="TextBox 9"/>
          <p:cNvSpPr txBox="1">
            <a:spLocks noChangeArrowheads="1"/>
          </p:cNvSpPr>
          <p:nvPr/>
        </p:nvSpPr>
        <p:spPr bwMode="auto">
          <a:xfrm>
            <a:off x="3057525" y="2847975"/>
            <a:ext cx="600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dirty="0">
                <a:solidFill>
                  <a:srgbClr val="000000"/>
                </a:solidFill>
                <a:latin typeface="Calibri" pitchFamily="34" charset="0"/>
                <a:cs typeface="Calibri" pitchFamily="34" charset="0"/>
              </a:rPr>
              <a:t>Z</a:t>
            </a:r>
            <a:r>
              <a:rPr lang="en-US" sz="1200" b="1" i="1" baseline="-25000" dirty="0">
                <a:solidFill>
                  <a:srgbClr val="000000"/>
                </a:solidFill>
                <a:latin typeface="Calibri" pitchFamily="34" charset="0"/>
                <a:cs typeface="Calibri" pitchFamily="34" charset="0"/>
              </a:rPr>
              <a:t>in</a:t>
            </a:r>
            <a:endParaRPr lang="en-US" sz="2000" b="1" i="1" baseline="-25000" dirty="0">
              <a:solidFill>
                <a:srgbClr val="000000"/>
              </a:solidFill>
              <a:latin typeface="Calibri" pitchFamily="34" charset="0"/>
              <a:cs typeface="Calibri" pitchFamily="34" charset="0"/>
            </a:endParaRPr>
          </a:p>
        </p:txBody>
      </p:sp>
      <p:sp>
        <p:nvSpPr>
          <p:cNvPr id="56328" name="TextBox 4"/>
          <p:cNvSpPr txBox="1">
            <a:spLocks noChangeArrowheads="1"/>
          </p:cNvSpPr>
          <p:nvPr/>
        </p:nvSpPr>
        <p:spPr bwMode="auto">
          <a:xfrm>
            <a:off x="3886200" y="1720850"/>
            <a:ext cx="2819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From the final form of Z</a:t>
            </a:r>
            <a:r>
              <a:rPr lang="en-US" sz="1400" b="1" baseline="-25000" dirty="0">
                <a:solidFill>
                  <a:srgbClr val="0000FF"/>
                </a:solidFill>
                <a:latin typeface="Franklin Gothic Medium Cond" pitchFamily="34" charset="0"/>
              </a:rPr>
              <a:t>in</a:t>
            </a:r>
            <a:r>
              <a:rPr lang="en-US" sz="2000" b="1" dirty="0">
                <a:solidFill>
                  <a:srgbClr val="0000FF"/>
                </a:solidFill>
                <a:latin typeface="Franklin Gothic Medium Cond" pitchFamily="34" charset="0"/>
              </a:rPr>
              <a:t>, </a:t>
            </a:r>
          </a:p>
        </p:txBody>
      </p:sp>
      <p:sp>
        <p:nvSpPr>
          <p:cNvPr id="5" name="TextBox 4"/>
          <p:cNvSpPr txBox="1">
            <a:spLocks noRot="1" noChangeAspect="1" noMove="1" noResize="1" noEditPoints="1" noAdjustHandles="1" noChangeArrowheads="1" noChangeShapeType="1" noTextEdit="1"/>
          </p:cNvSpPr>
          <p:nvPr/>
        </p:nvSpPr>
        <p:spPr>
          <a:xfrm>
            <a:off x="3886200" y="1903032"/>
            <a:ext cx="3733800" cy="1221168"/>
          </a:xfrm>
          <a:prstGeom prst="rect">
            <a:avLst/>
          </a:prstGeom>
          <a:blipFill rotWithShape="1">
            <a:blip r:embed="rId5"/>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2743200" y="3124200"/>
            <a:ext cx="2362200" cy="1109214"/>
          </a:xfrm>
          <a:prstGeom prst="rect">
            <a:avLst/>
          </a:prstGeom>
          <a:blipFill rotWithShape="1">
            <a:blip r:embed="rId6"/>
            <a:stretch>
              <a:fillRect/>
            </a:stretch>
          </a:blipFill>
        </p:spPr>
        <p:txBody>
          <a:bodyPr/>
          <a:lstStyle/>
          <a:p>
            <a:pPr>
              <a:defRPr/>
            </a:pPr>
            <a:r>
              <a:rPr lang="en-US">
                <a:noFill/>
              </a:rPr>
              <a:t> </a:t>
            </a:r>
          </a:p>
        </p:txBody>
      </p:sp>
      <p:sp>
        <p:nvSpPr>
          <p:cNvPr id="56331" name="TextBox 15"/>
          <p:cNvSpPr txBox="1">
            <a:spLocks noChangeArrowheads="1"/>
          </p:cNvSpPr>
          <p:nvPr/>
        </p:nvSpPr>
        <p:spPr bwMode="auto">
          <a:xfrm>
            <a:off x="1905000" y="4005263"/>
            <a:ext cx="35052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Roughly, R</a:t>
            </a:r>
            <a:r>
              <a:rPr lang="en-US" sz="1100" b="1" baseline="-25000" dirty="0">
                <a:solidFill>
                  <a:srgbClr val="000000"/>
                </a:solidFill>
                <a:latin typeface="Franklin Gothic Medium Cond" pitchFamily="34" charset="0"/>
              </a:rPr>
              <a:t>S</a:t>
            </a:r>
            <a:r>
              <a:rPr lang="en-US" b="1" dirty="0">
                <a:solidFill>
                  <a:srgbClr val="000000"/>
                </a:solidFill>
                <a:latin typeface="Franklin Gothic Medium Cond" pitchFamily="34" charset="0"/>
              </a:rPr>
              <a:t> is decreased by a factor of square of the </a:t>
            </a:r>
            <a:r>
              <a:rPr lang="en-US" b="1" dirty="0">
                <a:solidFill>
                  <a:srgbClr val="FF0000"/>
                </a:solidFill>
                <a:latin typeface="Franklin Gothic Medium Cond" pitchFamily="34" charset="0"/>
              </a:rPr>
              <a:t>admittance ratio of C &amp; R</a:t>
            </a:r>
            <a:r>
              <a:rPr lang="en-US" sz="1100" b="1" baseline="-25000" dirty="0">
                <a:solidFill>
                  <a:srgbClr val="FF0000"/>
                </a:solidFill>
                <a:latin typeface="Franklin Gothic Medium Cond" pitchFamily="34" charset="0"/>
              </a:rPr>
              <a:t>S</a:t>
            </a:r>
            <a:r>
              <a:rPr lang="en-US" sz="1100" b="1" dirty="0">
                <a:solidFill>
                  <a:srgbClr val="FF0000"/>
                </a:solidFill>
                <a:latin typeface="Franklin Gothic Medium Cond" pitchFamily="34" charset="0"/>
              </a:rPr>
              <a:t> </a:t>
            </a:r>
          </a:p>
          <a:p>
            <a:pPr eaLnBrk="1" hangingPunct="1"/>
            <a:r>
              <a:rPr lang="en-US" b="1" dirty="0">
                <a:solidFill>
                  <a:srgbClr val="FF0000"/>
                </a:solidFill>
                <a:latin typeface="Franklin Gothic Medium Cond" pitchFamily="34" charset="0"/>
              </a:rPr>
              <a:t>(impedance is down-converted) .</a:t>
            </a:r>
          </a:p>
        </p:txBody>
      </p:sp>
      <p:sp>
        <p:nvSpPr>
          <p:cNvPr id="21" name="TextBox 20"/>
          <p:cNvSpPr txBox="1">
            <a:spLocks noRot="1" noChangeAspect="1" noMove="1" noResize="1" noEditPoints="1" noAdjustHandles="1" noChangeArrowheads="1" noChangeShapeType="1" noTextEdit="1"/>
          </p:cNvSpPr>
          <p:nvPr/>
        </p:nvSpPr>
        <p:spPr>
          <a:xfrm>
            <a:off x="5867400" y="4267200"/>
            <a:ext cx="1828801" cy="1243674"/>
          </a:xfrm>
          <a:prstGeom prst="rect">
            <a:avLst/>
          </a:prstGeom>
          <a:blipFill rotWithShape="1">
            <a:blip r:embed="rId7"/>
            <a:stretch>
              <a:fillRect/>
            </a:stretch>
          </a:blipFill>
        </p:spPr>
        <p:txBody>
          <a:bodyPr/>
          <a:lstStyle/>
          <a:p>
            <a:pPr>
              <a:defRPr/>
            </a:pPr>
            <a:r>
              <a:rPr lang="en-US">
                <a:noFill/>
              </a:rPr>
              <a:t> </a:t>
            </a:r>
          </a:p>
        </p:txBody>
      </p:sp>
      <p:sp>
        <p:nvSpPr>
          <p:cNvPr id="18" name="Striped Right Arrow 17"/>
          <p:cNvSpPr/>
          <p:nvPr/>
        </p:nvSpPr>
        <p:spPr>
          <a:xfrm rot="7731025">
            <a:off x="4171950" y="2981325"/>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Striped Right Arrow 21"/>
          <p:cNvSpPr/>
          <p:nvPr/>
        </p:nvSpPr>
        <p:spPr>
          <a:xfrm rot="5400000">
            <a:off x="6324600" y="28956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Striped Right Arrow 22"/>
          <p:cNvSpPr/>
          <p:nvPr/>
        </p:nvSpPr>
        <p:spPr>
          <a:xfrm rot="5400000">
            <a:off x="6324600" y="41910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TextBox 25"/>
          <p:cNvSpPr txBox="1">
            <a:spLocks noRot="1" noChangeAspect="1" noMove="1" noResize="1" noEditPoints="1" noAdjustHandles="1" noChangeArrowheads="1" noChangeShapeType="1" noTextEdit="1"/>
          </p:cNvSpPr>
          <p:nvPr/>
        </p:nvSpPr>
        <p:spPr>
          <a:xfrm>
            <a:off x="5638800" y="2971800"/>
            <a:ext cx="1752600" cy="1421992"/>
          </a:xfrm>
          <a:prstGeom prst="rect">
            <a:avLst/>
          </a:prstGeom>
          <a:blipFill rotWithShape="1">
            <a:blip r:embed="rId8"/>
            <a:stretch>
              <a:fillRect/>
            </a:stretch>
          </a:blipFill>
        </p:spPr>
        <p:txBody>
          <a:bodyPr/>
          <a:lstStyle/>
          <a:p>
            <a:pPr>
              <a:defRPr/>
            </a:pPr>
            <a:r>
              <a:rPr lang="en-US">
                <a:noFill/>
              </a:rPr>
              <a:t> </a:t>
            </a:r>
          </a:p>
        </p:txBody>
      </p:sp>
      <mc:AlternateContent xmlns:mc="http://schemas.openxmlformats.org/markup-compatibility/2006">
        <mc:Choice xmlns:a14="http://schemas.microsoft.com/office/drawing/2010/main" Requires="a14">
          <p:sp>
            <p:nvSpPr>
              <p:cNvPr id="56337" name="TextBox 16"/>
              <p:cNvSpPr txBox="1">
                <a:spLocks noChangeArrowheads="1"/>
              </p:cNvSpPr>
              <p:nvPr/>
            </p:nvSpPr>
            <p:spPr bwMode="auto">
              <a:xfrm>
                <a:off x="5562600" y="5200650"/>
                <a:ext cx="3124200" cy="121001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Imaginary part will be cancelled at this condition. </a:t>
                </a:r>
                <a:r>
                  <a:rPr lang="en-US" b="1" dirty="0" smtClean="0">
                    <a:solidFill>
                      <a:srgbClr val="FF0000"/>
                    </a:solidFill>
                    <a:latin typeface="Franklin Gothic Medium Cond" pitchFamily="34" charset="0"/>
                  </a:rPr>
                  <a:t>Note </a:t>
                </a:r>
                <a14:m>
                  <m:oMath xmlns:m="http://schemas.openxmlformats.org/officeDocument/2006/math">
                    <m:rad>
                      <m:radPr>
                        <m:degHide m:val="on"/>
                        <m:ctrlPr>
                          <a:rPr lang="en-US" b="1" i="1" smtClean="0">
                            <a:solidFill>
                              <a:srgbClr val="FF0000"/>
                            </a:solidFill>
                            <a:latin typeface="Cambria Math"/>
                          </a:rPr>
                        </m:ctrlPr>
                      </m:radPr>
                      <m:deg/>
                      <m:e>
                        <m:f>
                          <m:fPr>
                            <m:ctrlPr>
                              <a:rPr lang="en-US" b="1" i="1" smtClean="0">
                                <a:solidFill>
                                  <a:srgbClr val="FF0000"/>
                                </a:solidFill>
                                <a:latin typeface="Cambria Math"/>
                              </a:rPr>
                            </m:ctrlPr>
                          </m:fPr>
                          <m:num>
                            <m:r>
                              <m:rPr>
                                <m:nor/>
                              </m:rPr>
                              <a:rPr lang="en-US" b="1" dirty="0">
                                <a:solidFill>
                                  <a:srgbClr val="FF0000"/>
                                </a:solidFill>
                                <a:latin typeface="Franklin Gothic Medium Cond" pitchFamily="34" charset="0"/>
                              </a:rPr>
                              <m:t>L</m:t>
                            </m:r>
                          </m:num>
                          <m:den>
                            <m:r>
                              <m:rPr>
                                <m:nor/>
                              </m:rPr>
                              <a:rPr lang="en-US" b="1" dirty="0">
                                <a:solidFill>
                                  <a:srgbClr val="FF0000"/>
                                </a:solidFill>
                                <a:latin typeface="Franklin Gothic Medium Cond" pitchFamily="34" charset="0"/>
                              </a:rPr>
                              <m:t>C</m:t>
                            </m:r>
                          </m:den>
                        </m:f>
                      </m:e>
                    </m:rad>
                  </m:oMath>
                </a14:m>
                <a:r>
                  <a:rPr lang="en-US" b="1" dirty="0">
                    <a:solidFill>
                      <a:srgbClr val="FF0000"/>
                    </a:solidFill>
                    <a:latin typeface="Franklin Gothic Medium Cond" pitchFamily="34" charset="0"/>
                  </a:rPr>
                  <a:t> is the characteristic impedance of </a:t>
                </a:r>
                <a:r>
                  <a:rPr lang="en-US" b="1" dirty="0" smtClean="0">
                    <a:solidFill>
                      <a:srgbClr val="FF0000"/>
                    </a:solidFill>
                    <a:latin typeface="Franklin Gothic Medium Cond" pitchFamily="34" charset="0"/>
                  </a:rPr>
                  <a:t>L &amp; </a:t>
                </a:r>
                <a:r>
                  <a:rPr lang="en-US" b="1" dirty="0">
                    <a:solidFill>
                      <a:srgbClr val="FF0000"/>
                    </a:solidFill>
                    <a:latin typeface="Franklin Gothic Medium Cond" pitchFamily="34" charset="0"/>
                  </a:rPr>
                  <a:t>C.</a:t>
                </a:r>
                <a:r>
                  <a:rPr lang="en-US" b="1" dirty="0">
                    <a:solidFill>
                      <a:srgbClr val="000000"/>
                    </a:solidFill>
                    <a:latin typeface="Franklin Gothic Medium Cond" pitchFamily="34" charset="0"/>
                  </a:rPr>
                  <a:t> </a:t>
                </a:r>
                <a:endParaRPr lang="en-US" b="1" dirty="0">
                  <a:solidFill>
                    <a:srgbClr val="FF0000"/>
                  </a:solidFill>
                  <a:latin typeface="Franklin Gothic Medium Cond" pitchFamily="34" charset="0"/>
                </a:endParaRPr>
              </a:p>
            </p:txBody>
          </p:sp>
        </mc:Choice>
        <mc:Fallback>
          <p:sp>
            <p:nvSpPr>
              <p:cNvPr id="56337" name="TextBox 16"/>
              <p:cNvSpPr txBox="1">
                <a:spLocks noRot="1" noChangeAspect="1" noMove="1" noResize="1" noEditPoints="1" noAdjustHandles="1" noChangeArrowheads="1" noChangeShapeType="1" noTextEdit="1"/>
              </p:cNvSpPr>
              <p:nvPr/>
            </p:nvSpPr>
            <p:spPr bwMode="auto">
              <a:xfrm>
                <a:off x="5562600" y="5200650"/>
                <a:ext cx="3124200" cy="1210011"/>
              </a:xfrm>
              <a:prstGeom prst="rect">
                <a:avLst/>
              </a:prstGeom>
              <a:blipFill rotWithShape="1">
                <a:blip r:embed="rId9"/>
                <a:stretch>
                  <a:fillRect l="-1758" t="-2513" r="-781" b="-703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37</a:t>
            </a:fld>
            <a:endParaRPr lang="en-US"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Conversion Summary</a:t>
            </a:r>
            <a:endParaRPr lang="en-US" dirty="0"/>
          </a:p>
        </p:txBody>
      </p:sp>
      <p:sp>
        <p:nvSpPr>
          <p:cNvPr id="5" name="TextBox 4"/>
          <p:cNvSpPr txBox="1">
            <a:spLocks noRot="1" noChangeAspect="1" noMove="1" noResize="1" noEditPoints="1" noAdjustHandles="1" noChangeArrowheads="1" noChangeShapeType="1" noTextEdit="1"/>
          </p:cNvSpPr>
          <p:nvPr/>
        </p:nvSpPr>
        <p:spPr>
          <a:xfrm>
            <a:off x="4525133" y="1066800"/>
            <a:ext cx="4085467" cy="1654171"/>
          </a:xfrm>
          <a:prstGeom prst="rect">
            <a:avLst/>
          </a:prstGeom>
          <a:blipFill rotWithShape="1">
            <a:blip r:embed="rId3"/>
            <a:stretch>
              <a:fillRect l="-1192"/>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1295400" y="4419599"/>
            <a:ext cx="2514600" cy="1411733"/>
          </a:xfrm>
          <a:prstGeom prst="rect">
            <a:avLst/>
          </a:prstGeom>
          <a:blipFill rotWithShape="1">
            <a:blip r:embed="rId4"/>
            <a:stretch>
              <a:fillRect/>
            </a:stretch>
          </a:blipFill>
        </p:spPr>
        <p:txBody>
          <a:bodyPr/>
          <a:lstStyle/>
          <a:p>
            <a:pPr>
              <a:defRPr/>
            </a:pPr>
            <a:r>
              <a:rPr lang="en-US">
                <a:noFill/>
              </a:rPr>
              <a:t> </a:t>
            </a:r>
          </a:p>
        </p:txBody>
      </p:sp>
      <p:sp>
        <p:nvSpPr>
          <p:cNvPr id="57349" name="TextBox 3"/>
          <p:cNvSpPr txBox="1">
            <a:spLocks noChangeArrowheads="1"/>
          </p:cNvSpPr>
          <p:nvPr/>
        </p:nvSpPr>
        <p:spPr bwMode="auto">
          <a:xfrm>
            <a:off x="2667000" y="2803525"/>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R</a:t>
            </a:r>
            <a:r>
              <a:rPr lang="en-US" sz="1400" b="1" dirty="0">
                <a:solidFill>
                  <a:srgbClr val="0000FF"/>
                </a:solidFill>
                <a:latin typeface="Franklin Gothic Medium Cond" pitchFamily="34" charset="0"/>
              </a:rPr>
              <a:t>s</a:t>
            </a:r>
            <a:r>
              <a:rPr lang="en-US" sz="2000" b="1" dirty="0">
                <a:solidFill>
                  <a:srgbClr val="0000FF"/>
                </a:solidFill>
                <a:latin typeface="Franklin Gothic Medium Cond" pitchFamily="34" charset="0"/>
              </a:rPr>
              <a:t> &gt; R</a:t>
            </a:r>
            <a:r>
              <a:rPr lang="en-US" sz="1200" b="1" dirty="0">
                <a:solidFill>
                  <a:srgbClr val="0000FF"/>
                </a:solidFill>
                <a:latin typeface="Franklin Gothic Medium Cond" pitchFamily="34" charset="0"/>
              </a:rPr>
              <a:t>L</a:t>
            </a:r>
            <a:endParaRPr lang="en-US" sz="2000" b="1" dirty="0">
              <a:solidFill>
                <a:srgbClr val="0000FF"/>
              </a:solidFill>
              <a:latin typeface="Franklin Gothic Medium Cond" pitchFamily="34" charset="0"/>
            </a:endParaRPr>
          </a:p>
        </p:txBody>
      </p:sp>
      <p:graphicFrame>
        <p:nvGraphicFramePr>
          <p:cNvPr id="57350" name="Object 2"/>
          <p:cNvGraphicFramePr>
            <a:graphicFrameLocks noChangeAspect="1"/>
          </p:cNvGraphicFramePr>
          <p:nvPr/>
        </p:nvGraphicFramePr>
        <p:xfrm>
          <a:off x="609600" y="2008188"/>
          <a:ext cx="3581400" cy="1676400"/>
        </p:xfrm>
        <a:graphic>
          <a:graphicData uri="http://schemas.openxmlformats.org/presentationml/2006/ole">
            <mc:AlternateContent xmlns:mc="http://schemas.openxmlformats.org/markup-compatibility/2006">
              <mc:Choice xmlns:v="urn:schemas-microsoft-com:vml" Requires="v">
                <p:oleObj spid="_x0000_s57390" name="Visio" r:id="rId5" imgW="1495996" imgH="700380" progId="Visio.Drawing.11">
                  <p:embed/>
                </p:oleObj>
              </mc:Choice>
              <mc:Fallback>
                <p:oleObj name="Visio" r:id="rId5" imgW="1495996" imgH="700380" progId="Visio.Drawing.11">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008188"/>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7351" name="Rectangle 10"/>
          <p:cNvSpPr>
            <a:spLocks noChangeArrowheads="1"/>
          </p:cNvSpPr>
          <p:nvPr/>
        </p:nvSpPr>
        <p:spPr bwMode="auto">
          <a:xfrm>
            <a:off x="1295400" y="13716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up-conversion</a:t>
            </a:r>
          </a:p>
        </p:txBody>
      </p:sp>
      <p:sp>
        <p:nvSpPr>
          <p:cNvPr id="57352" name="Rectangle 10"/>
          <p:cNvSpPr>
            <a:spLocks noChangeArrowheads="1"/>
          </p:cNvSpPr>
          <p:nvPr/>
        </p:nvSpPr>
        <p:spPr bwMode="auto">
          <a:xfrm>
            <a:off x="1295400" y="3973513"/>
            <a:ext cx="2819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down-conversion</a:t>
            </a:r>
          </a:p>
        </p:txBody>
      </p:sp>
      <p:sp>
        <p:nvSpPr>
          <p:cNvPr id="30" name="Up-Down Arrow 29"/>
          <p:cNvSpPr/>
          <p:nvPr/>
        </p:nvSpPr>
        <p:spPr>
          <a:xfrm>
            <a:off x="6934200" y="2343150"/>
            <a:ext cx="228600" cy="533400"/>
          </a:xfrm>
          <a:prstGeom prst="upDown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354" name="Rectangle 10"/>
          <p:cNvSpPr>
            <a:spLocks noChangeArrowheads="1"/>
          </p:cNvSpPr>
          <p:nvPr/>
        </p:nvSpPr>
        <p:spPr bwMode="auto">
          <a:xfrm>
            <a:off x="7113588" y="2459038"/>
            <a:ext cx="16494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latin typeface="Franklin Gothic Medium Cond" pitchFamily="34" charset="0"/>
              </a:rPr>
              <a:t>Note for similarity !</a:t>
            </a:r>
          </a:p>
        </p:txBody>
      </p:sp>
      <p:sp>
        <p:nvSpPr>
          <p:cNvPr id="39" name="Bent Arrow 38"/>
          <p:cNvSpPr/>
          <p:nvPr/>
        </p:nvSpPr>
        <p:spPr>
          <a:xfrm flipH="1">
            <a:off x="1371600" y="1676400"/>
            <a:ext cx="1981200" cy="9604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0" name="Bent Arrow 39"/>
          <p:cNvSpPr/>
          <p:nvPr/>
        </p:nvSpPr>
        <p:spPr>
          <a:xfrm flipV="1">
            <a:off x="1371600" y="3154363"/>
            <a:ext cx="1981200" cy="9604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1" name="Circular Arrow 40"/>
          <p:cNvSpPr/>
          <p:nvPr/>
        </p:nvSpPr>
        <p:spPr>
          <a:xfrm rot="4592360">
            <a:off x="2662237" y="4616451"/>
            <a:ext cx="466725" cy="67310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7358" name="Rectangle 10"/>
          <p:cNvSpPr>
            <a:spLocks noChangeArrowheads="1"/>
          </p:cNvSpPr>
          <p:nvPr/>
        </p:nvSpPr>
        <p:spPr bwMode="auto">
          <a:xfrm rot="-725753">
            <a:off x="3146425" y="4440238"/>
            <a:ext cx="12493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latin typeface="Franklin Gothic Medium Cond" pitchFamily="34" charset="0"/>
              </a:rPr>
              <a:t>Change form to admittance</a:t>
            </a:r>
          </a:p>
        </p:txBody>
      </p:sp>
      <p:sp>
        <p:nvSpPr>
          <p:cNvPr id="43" name="Rectangle 42"/>
          <p:cNvSpPr>
            <a:spLocks noRot="1" noChangeAspect="1" noMove="1" noResize="1" noEditPoints="1" noAdjustHandles="1" noChangeArrowheads="1" noChangeShapeType="1" noTextEdit="1"/>
          </p:cNvSpPr>
          <p:nvPr/>
        </p:nvSpPr>
        <p:spPr>
          <a:xfrm>
            <a:off x="4523215" y="2615874"/>
            <a:ext cx="3741665" cy="709618"/>
          </a:xfrm>
          <a:prstGeom prst="rect">
            <a:avLst/>
          </a:prstGeom>
          <a:blipFill rotWithShape="1">
            <a:blip r:embed="rId7"/>
            <a:stretch>
              <a:fillRect l="-1466" t="-4274" b="-10256"/>
            </a:stretch>
          </a:blipFill>
        </p:spPr>
        <p:txBody>
          <a:bodyPr/>
          <a:lstStyle/>
          <a:p>
            <a:pPr>
              <a:defRPr/>
            </a:pPr>
            <a:r>
              <a:rPr lang="en-US">
                <a:noFill/>
              </a:rPr>
              <a:t> </a:t>
            </a:r>
          </a:p>
        </p:txBody>
      </p:sp>
      <p:sp>
        <p:nvSpPr>
          <p:cNvPr id="44" name="Rectangle 10"/>
          <p:cNvSpPr>
            <a:spLocks noChangeArrowheads="1"/>
          </p:cNvSpPr>
          <p:nvPr/>
        </p:nvSpPr>
        <p:spPr bwMode="auto">
          <a:xfrm>
            <a:off x="4572000" y="3370263"/>
            <a:ext cx="3276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600" b="1" dirty="0">
                <a:solidFill>
                  <a:srgbClr val="FF0000"/>
                </a:solidFill>
                <a:latin typeface="Franklin Gothic Medium Cond" pitchFamily="34" charset="0"/>
              </a:rPr>
              <a:t>Q</a:t>
            </a:r>
            <a:r>
              <a:rPr lang="en-US" sz="1000" b="1" baseline="-25000" dirty="0">
                <a:solidFill>
                  <a:srgbClr val="FF0000"/>
                </a:solidFill>
                <a:latin typeface="Franklin Gothic Medium Cond" pitchFamily="34" charset="0"/>
              </a:rPr>
              <a:t>RL</a:t>
            </a:r>
            <a:r>
              <a:rPr lang="en-US" sz="1600" b="1" dirty="0">
                <a:solidFill>
                  <a:srgbClr val="FF0000"/>
                </a:solidFill>
                <a:latin typeface="Franklin Gothic Medium Cond" pitchFamily="34" charset="0"/>
              </a:rPr>
              <a:t>: Quality factor of series of </a:t>
            </a:r>
            <a:r>
              <a:rPr lang="en-US" sz="1600" b="1" dirty="0" smtClean="0">
                <a:solidFill>
                  <a:srgbClr val="FF0000"/>
                </a:solidFill>
                <a:latin typeface="Franklin Gothic Medium Cond" pitchFamily="34" charset="0"/>
              </a:rPr>
              <a:t>L-R</a:t>
            </a:r>
            <a:r>
              <a:rPr lang="en-US" sz="1050" b="1" baseline="-25000" dirty="0" smtClean="0">
                <a:solidFill>
                  <a:srgbClr val="FF0000"/>
                </a:solidFill>
                <a:latin typeface="Franklin Gothic Medium Cond" pitchFamily="34" charset="0"/>
              </a:rPr>
              <a:t>L</a:t>
            </a:r>
            <a:endParaRPr lang="en-US" sz="1050" b="1" baseline="-25000" dirty="0">
              <a:solidFill>
                <a:srgbClr val="FF0000"/>
              </a:solidFill>
              <a:latin typeface="Franklin Gothic Medium Cond" pitchFamily="34" charset="0"/>
            </a:endParaRPr>
          </a:p>
          <a:p>
            <a:pPr>
              <a:defRPr/>
            </a:pPr>
            <a:r>
              <a:rPr lang="en-US" sz="1600" b="1" dirty="0">
                <a:solidFill>
                  <a:srgbClr val="FF0000"/>
                </a:solidFill>
                <a:latin typeface="Franklin Gothic Medium Cond" pitchFamily="34" charset="0"/>
              </a:rPr>
              <a:t>Q</a:t>
            </a:r>
            <a:r>
              <a:rPr lang="en-US" sz="1000" b="1" baseline="-25000" dirty="0">
                <a:solidFill>
                  <a:srgbClr val="FF0000"/>
                </a:solidFill>
                <a:latin typeface="Franklin Gothic Medium Cond" pitchFamily="34" charset="0"/>
              </a:rPr>
              <a:t>RC</a:t>
            </a:r>
            <a:r>
              <a:rPr lang="en-US" sz="1600" b="1" dirty="0">
                <a:solidFill>
                  <a:srgbClr val="FF0000"/>
                </a:solidFill>
                <a:latin typeface="Franklin Gothic Medium Cond" pitchFamily="34" charset="0"/>
              </a:rPr>
              <a:t>: Quality factor of parallel of C-R</a:t>
            </a:r>
            <a:r>
              <a:rPr lang="en-US" sz="1050" b="1" baseline="-25000" dirty="0">
                <a:solidFill>
                  <a:srgbClr val="FF0000"/>
                </a:solidFill>
                <a:latin typeface="Franklin Gothic Medium Cond" pitchFamily="34" charset="0"/>
              </a:rPr>
              <a:t>S</a:t>
            </a:r>
            <a:endParaRPr lang="en-US" sz="1600" b="1" baseline="-25000" dirty="0">
              <a:solidFill>
                <a:srgbClr val="FF0000"/>
              </a:solidFill>
              <a:latin typeface="Franklin Gothic Medium Cond" pitchFamily="34" charset="0"/>
            </a:endParaRPr>
          </a:p>
        </p:txBody>
      </p:sp>
      <p:sp>
        <p:nvSpPr>
          <p:cNvPr id="57361" name="TextBox 16"/>
          <p:cNvSpPr txBox="1">
            <a:spLocks noChangeArrowheads="1"/>
          </p:cNvSpPr>
          <p:nvPr/>
        </p:nvSpPr>
        <p:spPr bwMode="auto">
          <a:xfrm>
            <a:off x="4953000" y="4114800"/>
            <a:ext cx="3414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Impedance (admittance) up &amp; down conversion is always related with a factor of (1+Q</a:t>
            </a:r>
            <a:r>
              <a:rPr lang="en-US" b="1" baseline="30000">
                <a:solidFill>
                  <a:srgbClr val="0000FF"/>
                </a:solidFill>
                <a:latin typeface="Franklin Gothic Medium Cond" pitchFamily="34" charset="0"/>
              </a:rPr>
              <a:t>2</a:t>
            </a:r>
            <a:r>
              <a:rPr lang="en-US" b="1">
                <a:solidFill>
                  <a:srgbClr val="0000FF"/>
                </a:solidFill>
                <a:latin typeface="Franklin Gothic Medium Cond" pitchFamily="34" charset="0"/>
              </a:rPr>
              <a:t>).    </a:t>
            </a:r>
          </a:p>
        </p:txBody>
      </p:sp>
      <p:sp>
        <p:nvSpPr>
          <p:cNvPr id="57362" name="TextBox 16"/>
          <p:cNvSpPr txBox="1">
            <a:spLocks noChangeArrowheads="1"/>
          </p:cNvSpPr>
          <p:nvPr/>
        </p:nvSpPr>
        <p:spPr bwMode="auto">
          <a:xfrm>
            <a:off x="4953000" y="5172075"/>
            <a:ext cx="36576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What is Q ?</a:t>
            </a:r>
          </a:p>
          <a:p>
            <a:pPr eaLnBrk="1" hangingPunct="1"/>
            <a:r>
              <a:rPr lang="en-US" sz="1600" b="1">
                <a:latin typeface="Franklin Gothic Medium Cond" pitchFamily="34" charset="0"/>
              </a:rPr>
              <a:t>To answer this, we need to consider frequency response of the matching network , first.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38</a:t>
            </a:fld>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Frequency Response of Matching Network</a:t>
            </a:r>
            <a:endParaRPr lang="en-US" dirty="0"/>
          </a:p>
        </p:txBody>
      </p:sp>
      <p:graphicFrame>
        <p:nvGraphicFramePr>
          <p:cNvPr id="58371" name="Object 4"/>
          <p:cNvGraphicFramePr>
            <a:graphicFrameLocks noChangeAspect="1"/>
          </p:cNvGraphicFramePr>
          <p:nvPr/>
        </p:nvGraphicFramePr>
        <p:xfrm>
          <a:off x="685800" y="1600200"/>
          <a:ext cx="3640138" cy="1644650"/>
        </p:xfrm>
        <a:graphic>
          <a:graphicData uri="http://schemas.openxmlformats.org/presentationml/2006/ole">
            <mc:AlternateContent xmlns:mc="http://schemas.openxmlformats.org/markup-compatibility/2006">
              <mc:Choice xmlns:v="urn:schemas-microsoft-com:vml" Requires="v">
                <p:oleObj spid="_x0000_s58408" name="Visio" r:id="rId3" imgW="1550023" imgH="700380" progId="Visio.Drawing.11">
                  <p:embed/>
                </p:oleObj>
              </mc:Choice>
              <mc:Fallback>
                <p:oleObj name="Visio" r:id="rId3" imgW="1550023" imgH="70038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600200"/>
                        <a:ext cx="364013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5"/>
          <p:cNvSpPr>
            <a:spLocks noRot="1" noChangeAspect="1" noMove="1" noResize="1" noEditPoints="1" noAdjustHandles="1" noChangeArrowheads="1" noChangeShapeType="1" noTextEdit="1"/>
          </p:cNvSpPr>
          <p:nvPr/>
        </p:nvSpPr>
        <p:spPr>
          <a:xfrm>
            <a:off x="4876800" y="1828800"/>
            <a:ext cx="1061444" cy="347788"/>
          </a:xfrm>
          <a:prstGeom prst="rect">
            <a:avLst/>
          </a:prstGeom>
          <a:blipFill rotWithShape="1">
            <a:blip r:embed="rId5"/>
            <a:stretch>
              <a:fillRect t="-3509" b="-21053"/>
            </a:stretch>
          </a:blipFill>
        </p:spPr>
        <p:txBody>
          <a:bodyPr/>
          <a:lstStyle/>
          <a:p>
            <a:pPr>
              <a:defRPr/>
            </a:pPr>
            <a:r>
              <a:rPr lang="en-US">
                <a:noFill/>
              </a:rPr>
              <a:t> </a:t>
            </a:r>
          </a:p>
        </p:txBody>
      </p:sp>
      <p:sp>
        <p:nvSpPr>
          <p:cNvPr id="58373" name="TextBox 4"/>
          <p:cNvSpPr txBox="1">
            <a:spLocks noChangeArrowheads="1"/>
          </p:cNvSpPr>
          <p:nvPr/>
        </p:nvSpPr>
        <p:spPr bwMode="auto">
          <a:xfrm>
            <a:off x="4267200" y="1352550"/>
            <a:ext cx="4038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Let’s drive in-out transfer function, V</a:t>
            </a:r>
            <a:r>
              <a:rPr lang="en-US" sz="1200" b="1" baseline="-25000" dirty="0">
                <a:solidFill>
                  <a:srgbClr val="0000FF"/>
                </a:solidFill>
                <a:latin typeface="Franklin Gothic Medium Cond" pitchFamily="34" charset="0"/>
              </a:rPr>
              <a:t>L</a:t>
            </a:r>
            <a:r>
              <a:rPr lang="en-US" sz="2000" b="1" dirty="0">
                <a:solidFill>
                  <a:srgbClr val="0000FF"/>
                </a:solidFill>
                <a:latin typeface="Franklin Gothic Medium Cond" pitchFamily="34" charset="0"/>
              </a:rPr>
              <a:t>/V</a:t>
            </a:r>
            <a:r>
              <a:rPr lang="en-US" sz="1200" b="1" baseline="-25000" dirty="0">
                <a:solidFill>
                  <a:srgbClr val="0000FF"/>
                </a:solidFill>
                <a:latin typeface="Franklin Gothic Medium Cond" pitchFamily="34" charset="0"/>
              </a:rPr>
              <a:t>S</a:t>
            </a:r>
            <a:r>
              <a:rPr lang="en-US" sz="2000" b="1" dirty="0">
                <a:solidFill>
                  <a:srgbClr val="0000FF"/>
                </a:solidFill>
                <a:latin typeface="Franklin Gothic Medium Cond" pitchFamily="34" charset="0"/>
              </a:rPr>
              <a:t>. </a:t>
            </a:r>
          </a:p>
        </p:txBody>
      </p:sp>
      <p:sp>
        <p:nvSpPr>
          <p:cNvPr id="8" name="TextBox 7"/>
          <p:cNvSpPr txBox="1">
            <a:spLocks noRot="1" noChangeAspect="1" noMove="1" noResize="1" noEditPoints="1" noAdjustHandles="1" noChangeArrowheads="1" noChangeShapeType="1" noTextEdit="1"/>
          </p:cNvSpPr>
          <p:nvPr/>
        </p:nvSpPr>
        <p:spPr>
          <a:xfrm>
            <a:off x="4885538" y="2286000"/>
            <a:ext cx="2810662" cy="590354"/>
          </a:xfrm>
          <a:prstGeom prst="rect">
            <a:avLst/>
          </a:prstGeom>
          <a:blipFill rotWithShape="1">
            <a:blip r:embed="rId6"/>
            <a:stretch>
              <a:fillRect/>
            </a:stretch>
          </a:blipFill>
        </p:spPr>
        <p:txBody>
          <a:bodyPr/>
          <a:lstStyle/>
          <a:p>
            <a:pPr>
              <a:defRPr/>
            </a:pPr>
            <a:r>
              <a:rPr lang="en-US">
                <a:noFill/>
              </a:rPr>
              <a:t> </a:t>
            </a:r>
          </a:p>
        </p:txBody>
      </p:sp>
      <p:sp>
        <p:nvSpPr>
          <p:cNvPr id="9" name="Circular Arrow 8"/>
          <p:cNvSpPr/>
          <p:nvPr/>
        </p:nvSpPr>
        <p:spPr>
          <a:xfrm rot="16200000" flipH="1">
            <a:off x="4644231" y="2102644"/>
            <a:ext cx="465138"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0" name="TextBox 9"/>
          <p:cNvSpPr txBox="1">
            <a:spLocks noRot="1" noChangeAspect="1" noMove="1" noResize="1" noEditPoints="1" noAdjustHandles="1" noChangeArrowheads="1" noChangeShapeType="1" noTextEdit="1"/>
          </p:cNvSpPr>
          <p:nvPr/>
        </p:nvSpPr>
        <p:spPr>
          <a:xfrm>
            <a:off x="4876800" y="2971800"/>
            <a:ext cx="3429000" cy="733534"/>
          </a:xfrm>
          <a:prstGeom prst="rect">
            <a:avLst/>
          </a:prstGeom>
          <a:blipFill rotWithShape="1">
            <a:blip r:embed="rId7"/>
            <a:stretch>
              <a:fillRect b="-833"/>
            </a:stretch>
          </a:blipFill>
        </p:spPr>
        <p:txBody>
          <a:bodyPr/>
          <a:lstStyle/>
          <a:p>
            <a:pPr>
              <a:defRPr/>
            </a:pPr>
            <a:r>
              <a:rPr lang="en-US">
                <a:noFill/>
              </a:rPr>
              <a:t> </a:t>
            </a:r>
          </a:p>
        </p:txBody>
      </p:sp>
      <p:sp>
        <p:nvSpPr>
          <p:cNvPr id="11" name="Circular Arrow 10"/>
          <p:cNvSpPr/>
          <p:nvPr/>
        </p:nvSpPr>
        <p:spPr>
          <a:xfrm rot="16200000" flipH="1">
            <a:off x="4666456" y="2761457"/>
            <a:ext cx="465137"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2" name="TextBox 11"/>
          <p:cNvSpPr txBox="1">
            <a:spLocks noRot="1" noChangeAspect="1" noMove="1" noResize="1" noEditPoints="1" noAdjustHandles="1" noChangeArrowheads="1" noChangeShapeType="1" noTextEdit="1"/>
          </p:cNvSpPr>
          <p:nvPr/>
        </p:nvSpPr>
        <p:spPr>
          <a:xfrm>
            <a:off x="4876800" y="3886200"/>
            <a:ext cx="3733800" cy="1532599"/>
          </a:xfrm>
          <a:prstGeom prst="rect">
            <a:avLst/>
          </a:prstGeom>
          <a:blipFill rotWithShape="1">
            <a:blip r:embed="rId8"/>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762000" y="3962400"/>
            <a:ext cx="3962400" cy="1944250"/>
          </a:xfrm>
          <a:prstGeom prst="rect">
            <a:avLst/>
          </a:prstGeom>
          <a:blipFill rotWithShape="1">
            <a:blip r:embed="rId9"/>
            <a:stretch>
              <a:fillRect l="-769"/>
            </a:stretch>
          </a:blipFill>
        </p:spPr>
        <p:txBody>
          <a:bodyPr/>
          <a:lstStyle/>
          <a:p>
            <a:pPr>
              <a:defRPr/>
            </a:pPr>
            <a:r>
              <a:rPr lang="en-US">
                <a:noFill/>
              </a:rPr>
              <a:t> </a:t>
            </a:r>
          </a:p>
        </p:txBody>
      </p:sp>
      <p:sp>
        <p:nvSpPr>
          <p:cNvPr id="14" name="Circular Arrow 13"/>
          <p:cNvSpPr/>
          <p:nvPr/>
        </p:nvSpPr>
        <p:spPr>
          <a:xfrm rot="1429031" flipH="1">
            <a:off x="4635500" y="4627563"/>
            <a:ext cx="465138"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39</a:t>
            </a:fld>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p:cNvSpPr/>
          <p:nvPr/>
        </p:nvSpPr>
        <p:spPr>
          <a:xfrm>
            <a:off x="1689100" y="1960563"/>
            <a:ext cx="2586038" cy="1892300"/>
          </a:xfrm>
          <a:custGeom>
            <a:avLst/>
            <a:gdLst>
              <a:gd name="connsiteX0" fmla="*/ 1359243 w 2586681"/>
              <a:gd name="connsiteY0" fmla="*/ 1128584 h 1892285"/>
              <a:gd name="connsiteX1" fmla="*/ 1433384 w 2586681"/>
              <a:gd name="connsiteY1" fmla="*/ 1235676 h 1892285"/>
              <a:gd name="connsiteX2" fmla="*/ 1449859 w 2586681"/>
              <a:gd name="connsiteY2" fmla="*/ 1268627 h 1892285"/>
              <a:gd name="connsiteX3" fmla="*/ 1474573 w 2586681"/>
              <a:gd name="connsiteY3" fmla="*/ 1334530 h 1892285"/>
              <a:gd name="connsiteX4" fmla="*/ 1482811 w 2586681"/>
              <a:gd name="connsiteY4" fmla="*/ 1367481 h 1892285"/>
              <a:gd name="connsiteX5" fmla="*/ 1499286 w 2586681"/>
              <a:gd name="connsiteY5" fmla="*/ 1425146 h 1892285"/>
              <a:gd name="connsiteX6" fmla="*/ 1507524 w 2586681"/>
              <a:gd name="connsiteY6" fmla="*/ 1499287 h 1892285"/>
              <a:gd name="connsiteX7" fmla="*/ 1499286 w 2586681"/>
              <a:gd name="connsiteY7" fmla="*/ 1696995 h 1892285"/>
              <a:gd name="connsiteX8" fmla="*/ 1466335 w 2586681"/>
              <a:gd name="connsiteY8" fmla="*/ 1771136 h 1892285"/>
              <a:gd name="connsiteX9" fmla="*/ 1408670 w 2586681"/>
              <a:gd name="connsiteY9" fmla="*/ 1804087 h 1892285"/>
              <a:gd name="connsiteX10" fmla="*/ 1359243 w 2586681"/>
              <a:gd name="connsiteY10" fmla="*/ 1837038 h 1892285"/>
              <a:gd name="connsiteX11" fmla="*/ 1318054 w 2586681"/>
              <a:gd name="connsiteY11" fmla="*/ 1845276 h 1892285"/>
              <a:gd name="connsiteX12" fmla="*/ 1268627 w 2586681"/>
              <a:gd name="connsiteY12" fmla="*/ 1861752 h 1892285"/>
              <a:gd name="connsiteX13" fmla="*/ 1210962 w 2586681"/>
              <a:gd name="connsiteY13" fmla="*/ 1869990 h 1892285"/>
              <a:gd name="connsiteX14" fmla="*/ 1186248 w 2586681"/>
              <a:gd name="connsiteY14" fmla="*/ 1878227 h 1892285"/>
              <a:gd name="connsiteX15" fmla="*/ 906162 w 2586681"/>
              <a:gd name="connsiteY15" fmla="*/ 1878227 h 1892285"/>
              <a:gd name="connsiteX16" fmla="*/ 815546 w 2586681"/>
              <a:gd name="connsiteY16" fmla="*/ 1861752 h 1892285"/>
              <a:gd name="connsiteX17" fmla="*/ 749643 w 2586681"/>
              <a:gd name="connsiteY17" fmla="*/ 1845276 h 1892285"/>
              <a:gd name="connsiteX18" fmla="*/ 716692 w 2586681"/>
              <a:gd name="connsiteY18" fmla="*/ 1837038 h 1892285"/>
              <a:gd name="connsiteX19" fmla="*/ 691978 w 2586681"/>
              <a:gd name="connsiteY19" fmla="*/ 1828800 h 1892285"/>
              <a:gd name="connsiteX20" fmla="*/ 650789 w 2586681"/>
              <a:gd name="connsiteY20" fmla="*/ 1820563 h 1892285"/>
              <a:gd name="connsiteX21" fmla="*/ 601362 w 2586681"/>
              <a:gd name="connsiteY21" fmla="*/ 1804087 h 1892285"/>
              <a:gd name="connsiteX22" fmla="*/ 551935 w 2586681"/>
              <a:gd name="connsiteY22" fmla="*/ 1787611 h 1892285"/>
              <a:gd name="connsiteX23" fmla="*/ 527221 w 2586681"/>
              <a:gd name="connsiteY23" fmla="*/ 1779373 h 1892285"/>
              <a:gd name="connsiteX24" fmla="*/ 502508 w 2586681"/>
              <a:gd name="connsiteY24" fmla="*/ 1771136 h 1892285"/>
              <a:gd name="connsiteX25" fmla="*/ 436605 w 2586681"/>
              <a:gd name="connsiteY25" fmla="*/ 1738184 h 1892285"/>
              <a:gd name="connsiteX26" fmla="*/ 411892 w 2586681"/>
              <a:gd name="connsiteY26" fmla="*/ 1721709 h 1892285"/>
              <a:gd name="connsiteX27" fmla="*/ 378940 w 2586681"/>
              <a:gd name="connsiteY27" fmla="*/ 1713471 h 1892285"/>
              <a:gd name="connsiteX28" fmla="*/ 354227 w 2586681"/>
              <a:gd name="connsiteY28" fmla="*/ 1696995 h 1892285"/>
              <a:gd name="connsiteX29" fmla="*/ 304800 w 2586681"/>
              <a:gd name="connsiteY29" fmla="*/ 1672281 h 1892285"/>
              <a:gd name="connsiteX30" fmla="*/ 280086 w 2586681"/>
              <a:gd name="connsiteY30" fmla="*/ 1647568 h 1892285"/>
              <a:gd name="connsiteX31" fmla="*/ 255373 w 2586681"/>
              <a:gd name="connsiteY31" fmla="*/ 1639330 h 1892285"/>
              <a:gd name="connsiteX32" fmla="*/ 181232 w 2586681"/>
              <a:gd name="connsiteY32" fmla="*/ 1598141 h 1892285"/>
              <a:gd name="connsiteX33" fmla="*/ 131805 w 2586681"/>
              <a:gd name="connsiteY33" fmla="*/ 1556952 h 1892285"/>
              <a:gd name="connsiteX34" fmla="*/ 82378 w 2586681"/>
              <a:gd name="connsiteY34" fmla="*/ 1515763 h 1892285"/>
              <a:gd name="connsiteX35" fmla="*/ 49427 w 2586681"/>
              <a:gd name="connsiteY35" fmla="*/ 1466336 h 1892285"/>
              <a:gd name="connsiteX36" fmla="*/ 32951 w 2586681"/>
              <a:gd name="connsiteY36" fmla="*/ 1441622 h 1892285"/>
              <a:gd name="connsiteX37" fmla="*/ 24713 w 2586681"/>
              <a:gd name="connsiteY37" fmla="*/ 1416909 h 1892285"/>
              <a:gd name="connsiteX38" fmla="*/ 16475 w 2586681"/>
              <a:gd name="connsiteY38" fmla="*/ 1367481 h 1892285"/>
              <a:gd name="connsiteX39" fmla="*/ 8238 w 2586681"/>
              <a:gd name="connsiteY39" fmla="*/ 1334530 h 1892285"/>
              <a:gd name="connsiteX40" fmla="*/ 0 w 2586681"/>
              <a:gd name="connsiteY40" fmla="*/ 1128584 h 1892285"/>
              <a:gd name="connsiteX41" fmla="*/ 8238 w 2586681"/>
              <a:gd name="connsiteY41" fmla="*/ 609600 h 1892285"/>
              <a:gd name="connsiteX42" fmla="*/ 24713 w 2586681"/>
              <a:gd name="connsiteY42" fmla="*/ 543698 h 1892285"/>
              <a:gd name="connsiteX43" fmla="*/ 82378 w 2586681"/>
              <a:gd name="connsiteY43" fmla="*/ 469557 h 1892285"/>
              <a:gd name="connsiteX44" fmla="*/ 148281 w 2586681"/>
              <a:gd name="connsiteY44" fmla="*/ 395417 h 1892285"/>
              <a:gd name="connsiteX45" fmla="*/ 181232 w 2586681"/>
              <a:gd name="connsiteY45" fmla="*/ 362465 h 1892285"/>
              <a:gd name="connsiteX46" fmla="*/ 238897 w 2586681"/>
              <a:gd name="connsiteY46" fmla="*/ 321276 h 1892285"/>
              <a:gd name="connsiteX47" fmla="*/ 288324 w 2586681"/>
              <a:gd name="connsiteY47" fmla="*/ 288325 h 1892285"/>
              <a:gd name="connsiteX48" fmla="*/ 551935 w 2586681"/>
              <a:gd name="connsiteY48" fmla="*/ 280087 h 1892285"/>
              <a:gd name="connsiteX49" fmla="*/ 601362 w 2586681"/>
              <a:gd name="connsiteY49" fmla="*/ 263611 h 1892285"/>
              <a:gd name="connsiteX50" fmla="*/ 626075 w 2586681"/>
              <a:gd name="connsiteY50" fmla="*/ 255373 h 1892285"/>
              <a:gd name="connsiteX51" fmla="*/ 667265 w 2586681"/>
              <a:gd name="connsiteY51" fmla="*/ 230660 h 1892285"/>
              <a:gd name="connsiteX52" fmla="*/ 700216 w 2586681"/>
              <a:gd name="connsiteY52" fmla="*/ 222422 h 1892285"/>
              <a:gd name="connsiteX53" fmla="*/ 766119 w 2586681"/>
              <a:gd name="connsiteY53" fmla="*/ 189471 h 1892285"/>
              <a:gd name="connsiteX54" fmla="*/ 790832 w 2586681"/>
              <a:gd name="connsiteY54" fmla="*/ 172995 h 1892285"/>
              <a:gd name="connsiteX55" fmla="*/ 832021 w 2586681"/>
              <a:gd name="connsiteY55" fmla="*/ 156519 h 1892285"/>
              <a:gd name="connsiteX56" fmla="*/ 856735 w 2586681"/>
              <a:gd name="connsiteY56" fmla="*/ 140044 h 1892285"/>
              <a:gd name="connsiteX57" fmla="*/ 881448 w 2586681"/>
              <a:gd name="connsiteY57" fmla="*/ 131806 h 1892285"/>
              <a:gd name="connsiteX58" fmla="*/ 906162 w 2586681"/>
              <a:gd name="connsiteY58" fmla="*/ 115330 h 1892285"/>
              <a:gd name="connsiteX59" fmla="*/ 939113 w 2586681"/>
              <a:gd name="connsiteY59" fmla="*/ 98854 h 1892285"/>
              <a:gd name="connsiteX60" fmla="*/ 996778 w 2586681"/>
              <a:gd name="connsiteY60" fmla="*/ 57665 h 1892285"/>
              <a:gd name="connsiteX61" fmla="*/ 1021492 w 2586681"/>
              <a:gd name="connsiteY61" fmla="*/ 49427 h 1892285"/>
              <a:gd name="connsiteX62" fmla="*/ 1087394 w 2586681"/>
              <a:gd name="connsiteY62" fmla="*/ 32952 h 1892285"/>
              <a:gd name="connsiteX63" fmla="*/ 1153297 w 2586681"/>
              <a:gd name="connsiteY63" fmla="*/ 16476 h 1892285"/>
              <a:gd name="connsiteX64" fmla="*/ 1186248 w 2586681"/>
              <a:gd name="connsiteY64" fmla="*/ 8238 h 1892285"/>
              <a:gd name="connsiteX65" fmla="*/ 1268627 w 2586681"/>
              <a:gd name="connsiteY65" fmla="*/ 0 h 1892285"/>
              <a:gd name="connsiteX66" fmla="*/ 2042984 w 2586681"/>
              <a:gd name="connsiteY66" fmla="*/ 8238 h 1892285"/>
              <a:gd name="connsiteX67" fmla="*/ 2150075 w 2586681"/>
              <a:gd name="connsiteY67" fmla="*/ 16476 h 1892285"/>
              <a:gd name="connsiteX68" fmla="*/ 2215978 w 2586681"/>
              <a:gd name="connsiteY68" fmla="*/ 32952 h 1892285"/>
              <a:gd name="connsiteX69" fmla="*/ 2298357 w 2586681"/>
              <a:gd name="connsiteY69" fmla="*/ 49427 h 1892285"/>
              <a:gd name="connsiteX70" fmla="*/ 2388973 w 2586681"/>
              <a:gd name="connsiteY70" fmla="*/ 74141 h 1892285"/>
              <a:gd name="connsiteX71" fmla="*/ 2421924 w 2586681"/>
              <a:gd name="connsiteY71" fmla="*/ 82379 h 1892285"/>
              <a:gd name="connsiteX72" fmla="*/ 2454875 w 2586681"/>
              <a:gd name="connsiteY72" fmla="*/ 90617 h 1892285"/>
              <a:gd name="connsiteX73" fmla="*/ 2504302 w 2586681"/>
              <a:gd name="connsiteY73" fmla="*/ 107092 h 1892285"/>
              <a:gd name="connsiteX74" fmla="*/ 2545492 w 2586681"/>
              <a:gd name="connsiteY74" fmla="*/ 164757 h 1892285"/>
              <a:gd name="connsiteX75" fmla="*/ 2561967 w 2586681"/>
              <a:gd name="connsiteY75" fmla="*/ 189471 h 1892285"/>
              <a:gd name="connsiteX76" fmla="*/ 2570205 w 2586681"/>
              <a:gd name="connsiteY76" fmla="*/ 214184 h 1892285"/>
              <a:gd name="connsiteX77" fmla="*/ 2586681 w 2586681"/>
              <a:gd name="connsiteY77" fmla="*/ 313038 h 1892285"/>
              <a:gd name="connsiteX78" fmla="*/ 2561967 w 2586681"/>
              <a:gd name="connsiteY78" fmla="*/ 477795 h 1892285"/>
              <a:gd name="connsiteX79" fmla="*/ 2529016 w 2586681"/>
              <a:gd name="connsiteY79" fmla="*/ 527222 h 1892285"/>
              <a:gd name="connsiteX80" fmla="*/ 2446638 w 2586681"/>
              <a:gd name="connsiteY80" fmla="*/ 576649 h 1892285"/>
              <a:gd name="connsiteX81" fmla="*/ 2421924 w 2586681"/>
              <a:gd name="connsiteY81" fmla="*/ 584887 h 1892285"/>
              <a:gd name="connsiteX82" fmla="*/ 2388973 w 2586681"/>
              <a:gd name="connsiteY82" fmla="*/ 601363 h 1892285"/>
              <a:gd name="connsiteX83" fmla="*/ 2248929 w 2586681"/>
              <a:gd name="connsiteY83" fmla="*/ 617838 h 1892285"/>
              <a:gd name="connsiteX84" fmla="*/ 1680519 w 2586681"/>
              <a:gd name="connsiteY84" fmla="*/ 642552 h 1892285"/>
              <a:gd name="connsiteX85" fmla="*/ 1606378 w 2586681"/>
              <a:gd name="connsiteY85" fmla="*/ 650790 h 1892285"/>
              <a:gd name="connsiteX86" fmla="*/ 1507524 w 2586681"/>
              <a:gd name="connsiteY86" fmla="*/ 659027 h 1892285"/>
              <a:gd name="connsiteX87" fmla="*/ 1458097 w 2586681"/>
              <a:gd name="connsiteY87" fmla="*/ 667265 h 1892285"/>
              <a:gd name="connsiteX88" fmla="*/ 1383957 w 2586681"/>
              <a:gd name="connsiteY88" fmla="*/ 700217 h 1892285"/>
              <a:gd name="connsiteX89" fmla="*/ 1367481 w 2586681"/>
              <a:gd name="connsiteY89" fmla="*/ 724930 h 1892285"/>
              <a:gd name="connsiteX90" fmla="*/ 1342767 w 2586681"/>
              <a:gd name="connsiteY90" fmla="*/ 741406 h 1892285"/>
              <a:gd name="connsiteX91" fmla="*/ 1309816 w 2586681"/>
              <a:gd name="connsiteY91" fmla="*/ 790833 h 1892285"/>
              <a:gd name="connsiteX92" fmla="*/ 1293340 w 2586681"/>
              <a:gd name="connsiteY92" fmla="*/ 815546 h 1892285"/>
              <a:gd name="connsiteX93" fmla="*/ 1276865 w 2586681"/>
              <a:gd name="connsiteY93" fmla="*/ 864973 h 1892285"/>
              <a:gd name="connsiteX94" fmla="*/ 1268627 w 2586681"/>
              <a:gd name="connsiteY94" fmla="*/ 889687 h 1892285"/>
              <a:gd name="connsiteX95" fmla="*/ 1260389 w 2586681"/>
              <a:gd name="connsiteY95" fmla="*/ 922638 h 1892285"/>
              <a:gd name="connsiteX96" fmla="*/ 1285102 w 2586681"/>
              <a:gd name="connsiteY96" fmla="*/ 1046206 h 1892285"/>
              <a:gd name="connsiteX97" fmla="*/ 1301578 w 2586681"/>
              <a:gd name="connsiteY97" fmla="*/ 1070919 h 1892285"/>
              <a:gd name="connsiteX98" fmla="*/ 1351005 w 2586681"/>
              <a:gd name="connsiteY98" fmla="*/ 1103871 h 1892285"/>
              <a:gd name="connsiteX99" fmla="*/ 1375719 w 2586681"/>
              <a:gd name="connsiteY99" fmla="*/ 1120346 h 1892285"/>
              <a:gd name="connsiteX100" fmla="*/ 1359243 w 2586681"/>
              <a:gd name="connsiteY100" fmla="*/ 1128584 h 1892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586681" h="1892285">
                <a:moveTo>
                  <a:pt x="1359243" y="1128584"/>
                </a:moveTo>
                <a:cubicBezTo>
                  <a:pt x="1417798" y="1187139"/>
                  <a:pt x="1391750" y="1152408"/>
                  <a:pt x="1433384" y="1235676"/>
                </a:cubicBezTo>
                <a:lnTo>
                  <a:pt x="1449859" y="1268627"/>
                </a:lnTo>
                <a:cubicBezTo>
                  <a:pt x="1470752" y="1373094"/>
                  <a:pt x="1442754" y="1260289"/>
                  <a:pt x="1474573" y="1334530"/>
                </a:cubicBezTo>
                <a:cubicBezTo>
                  <a:pt x="1479033" y="1344936"/>
                  <a:pt x="1479701" y="1356595"/>
                  <a:pt x="1482811" y="1367481"/>
                </a:cubicBezTo>
                <a:cubicBezTo>
                  <a:pt x="1506446" y="1450208"/>
                  <a:pt x="1473533" y="1322137"/>
                  <a:pt x="1499286" y="1425146"/>
                </a:cubicBezTo>
                <a:cubicBezTo>
                  <a:pt x="1502032" y="1449860"/>
                  <a:pt x="1507524" y="1474421"/>
                  <a:pt x="1507524" y="1499287"/>
                </a:cubicBezTo>
                <a:cubicBezTo>
                  <a:pt x="1507524" y="1565247"/>
                  <a:pt x="1505849" y="1631362"/>
                  <a:pt x="1499286" y="1696995"/>
                </a:cubicBezTo>
                <a:cubicBezTo>
                  <a:pt x="1497473" y="1715122"/>
                  <a:pt x="1482300" y="1755171"/>
                  <a:pt x="1466335" y="1771136"/>
                </a:cubicBezTo>
                <a:cubicBezTo>
                  <a:pt x="1452090" y="1785380"/>
                  <a:pt x="1424817" y="1794399"/>
                  <a:pt x="1408670" y="1804087"/>
                </a:cubicBezTo>
                <a:cubicBezTo>
                  <a:pt x="1391691" y="1814275"/>
                  <a:pt x="1378660" y="1833155"/>
                  <a:pt x="1359243" y="1837038"/>
                </a:cubicBezTo>
                <a:cubicBezTo>
                  <a:pt x="1345513" y="1839784"/>
                  <a:pt x="1331562" y="1841592"/>
                  <a:pt x="1318054" y="1845276"/>
                </a:cubicBezTo>
                <a:cubicBezTo>
                  <a:pt x="1301299" y="1849846"/>
                  <a:pt x="1285549" y="1857847"/>
                  <a:pt x="1268627" y="1861752"/>
                </a:cubicBezTo>
                <a:cubicBezTo>
                  <a:pt x="1249707" y="1866118"/>
                  <a:pt x="1230184" y="1867244"/>
                  <a:pt x="1210962" y="1869990"/>
                </a:cubicBezTo>
                <a:cubicBezTo>
                  <a:pt x="1202724" y="1872736"/>
                  <a:pt x="1194597" y="1875842"/>
                  <a:pt x="1186248" y="1878227"/>
                </a:cubicBezTo>
                <a:cubicBezTo>
                  <a:pt x="1085967" y="1906877"/>
                  <a:pt x="1072642" y="1883776"/>
                  <a:pt x="906162" y="1878227"/>
                </a:cubicBezTo>
                <a:cubicBezTo>
                  <a:pt x="847915" y="1858814"/>
                  <a:pt x="922011" y="1881715"/>
                  <a:pt x="815546" y="1861752"/>
                </a:cubicBezTo>
                <a:cubicBezTo>
                  <a:pt x="793290" y="1857579"/>
                  <a:pt x="771611" y="1850768"/>
                  <a:pt x="749643" y="1845276"/>
                </a:cubicBezTo>
                <a:cubicBezTo>
                  <a:pt x="738659" y="1842530"/>
                  <a:pt x="727433" y="1840618"/>
                  <a:pt x="716692" y="1837038"/>
                </a:cubicBezTo>
                <a:cubicBezTo>
                  <a:pt x="708454" y="1834292"/>
                  <a:pt x="700402" y="1830906"/>
                  <a:pt x="691978" y="1828800"/>
                </a:cubicBezTo>
                <a:cubicBezTo>
                  <a:pt x="678394" y="1825404"/>
                  <a:pt x="664297" y="1824247"/>
                  <a:pt x="650789" y="1820563"/>
                </a:cubicBezTo>
                <a:cubicBezTo>
                  <a:pt x="634034" y="1815994"/>
                  <a:pt x="617838" y="1809579"/>
                  <a:pt x="601362" y="1804087"/>
                </a:cubicBezTo>
                <a:lnTo>
                  <a:pt x="551935" y="1787611"/>
                </a:lnTo>
                <a:lnTo>
                  <a:pt x="527221" y="1779373"/>
                </a:lnTo>
                <a:cubicBezTo>
                  <a:pt x="518983" y="1776627"/>
                  <a:pt x="510274" y="1775019"/>
                  <a:pt x="502508" y="1771136"/>
                </a:cubicBezTo>
                <a:cubicBezTo>
                  <a:pt x="480540" y="1760152"/>
                  <a:pt x="457041" y="1751808"/>
                  <a:pt x="436605" y="1738184"/>
                </a:cubicBezTo>
                <a:cubicBezTo>
                  <a:pt x="428367" y="1732692"/>
                  <a:pt x="420992" y="1725609"/>
                  <a:pt x="411892" y="1721709"/>
                </a:cubicBezTo>
                <a:cubicBezTo>
                  <a:pt x="401485" y="1717249"/>
                  <a:pt x="389924" y="1716217"/>
                  <a:pt x="378940" y="1713471"/>
                </a:cubicBezTo>
                <a:cubicBezTo>
                  <a:pt x="370702" y="1707979"/>
                  <a:pt x="363082" y="1701423"/>
                  <a:pt x="354227" y="1696995"/>
                </a:cubicBezTo>
                <a:cubicBezTo>
                  <a:pt x="317070" y="1678416"/>
                  <a:pt x="340216" y="1701795"/>
                  <a:pt x="304800" y="1672281"/>
                </a:cubicBezTo>
                <a:cubicBezTo>
                  <a:pt x="295850" y="1664823"/>
                  <a:pt x="289779" y="1654030"/>
                  <a:pt x="280086" y="1647568"/>
                </a:cubicBezTo>
                <a:cubicBezTo>
                  <a:pt x="272861" y="1642751"/>
                  <a:pt x="262964" y="1643547"/>
                  <a:pt x="255373" y="1639330"/>
                </a:cubicBezTo>
                <a:cubicBezTo>
                  <a:pt x="170397" y="1592121"/>
                  <a:pt x="237152" y="1616781"/>
                  <a:pt x="181232" y="1598141"/>
                </a:cubicBezTo>
                <a:cubicBezTo>
                  <a:pt x="109033" y="1525939"/>
                  <a:pt x="200619" y="1614297"/>
                  <a:pt x="131805" y="1556952"/>
                </a:cubicBezTo>
                <a:cubicBezTo>
                  <a:pt x="68376" y="1504095"/>
                  <a:pt x="143738" y="1556667"/>
                  <a:pt x="82378" y="1515763"/>
                </a:cubicBezTo>
                <a:lnTo>
                  <a:pt x="49427" y="1466336"/>
                </a:lnTo>
                <a:cubicBezTo>
                  <a:pt x="43935" y="1458098"/>
                  <a:pt x="36082" y="1451015"/>
                  <a:pt x="32951" y="1441622"/>
                </a:cubicBezTo>
                <a:lnTo>
                  <a:pt x="24713" y="1416909"/>
                </a:lnTo>
                <a:cubicBezTo>
                  <a:pt x="21967" y="1400433"/>
                  <a:pt x="19751" y="1383860"/>
                  <a:pt x="16475" y="1367481"/>
                </a:cubicBezTo>
                <a:cubicBezTo>
                  <a:pt x="14255" y="1356379"/>
                  <a:pt x="9017" y="1345825"/>
                  <a:pt x="8238" y="1334530"/>
                </a:cubicBezTo>
                <a:cubicBezTo>
                  <a:pt x="3511" y="1265989"/>
                  <a:pt x="2746" y="1197233"/>
                  <a:pt x="0" y="1128584"/>
                </a:cubicBezTo>
                <a:cubicBezTo>
                  <a:pt x="2746" y="955589"/>
                  <a:pt x="3152" y="782542"/>
                  <a:pt x="8238" y="609600"/>
                </a:cubicBezTo>
                <a:cubicBezTo>
                  <a:pt x="8465" y="601885"/>
                  <a:pt x="18071" y="555654"/>
                  <a:pt x="24713" y="543698"/>
                </a:cubicBezTo>
                <a:cubicBezTo>
                  <a:pt x="77694" y="448334"/>
                  <a:pt x="35682" y="529596"/>
                  <a:pt x="82378" y="469557"/>
                </a:cubicBezTo>
                <a:cubicBezTo>
                  <a:pt x="165528" y="362648"/>
                  <a:pt x="69962" y="463946"/>
                  <a:pt x="148281" y="395417"/>
                </a:cubicBezTo>
                <a:cubicBezTo>
                  <a:pt x="159971" y="385188"/>
                  <a:pt x="169542" y="372694"/>
                  <a:pt x="181232" y="362465"/>
                </a:cubicBezTo>
                <a:cubicBezTo>
                  <a:pt x="299873" y="258654"/>
                  <a:pt x="146681" y="398122"/>
                  <a:pt x="238897" y="321276"/>
                </a:cubicBezTo>
                <a:cubicBezTo>
                  <a:pt x="259300" y="304274"/>
                  <a:pt x="260349" y="289924"/>
                  <a:pt x="288324" y="288325"/>
                </a:cubicBezTo>
                <a:cubicBezTo>
                  <a:pt x="376094" y="283309"/>
                  <a:pt x="464065" y="282833"/>
                  <a:pt x="551935" y="280087"/>
                </a:cubicBezTo>
                <a:lnTo>
                  <a:pt x="601362" y="263611"/>
                </a:lnTo>
                <a:cubicBezTo>
                  <a:pt x="609600" y="260865"/>
                  <a:pt x="618629" y="259840"/>
                  <a:pt x="626075" y="255373"/>
                </a:cubicBezTo>
                <a:cubicBezTo>
                  <a:pt x="639805" y="247135"/>
                  <a:pt x="652633" y="237163"/>
                  <a:pt x="667265" y="230660"/>
                </a:cubicBezTo>
                <a:cubicBezTo>
                  <a:pt x="677611" y="226062"/>
                  <a:pt x="689765" y="226776"/>
                  <a:pt x="700216" y="222422"/>
                </a:cubicBezTo>
                <a:cubicBezTo>
                  <a:pt x="722887" y="212976"/>
                  <a:pt x="745684" y="203095"/>
                  <a:pt x="766119" y="189471"/>
                </a:cubicBezTo>
                <a:cubicBezTo>
                  <a:pt x="774357" y="183979"/>
                  <a:pt x="781977" y="177423"/>
                  <a:pt x="790832" y="172995"/>
                </a:cubicBezTo>
                <a:cubicBezTo>
                  <a:pt x="804058" y="166382"/>
                  <a:pt x="818795" y="163132"/>
                  <a:pt x="832021" y="156519"/>
                </a:cubicBezTo>
                <a:cubicBezTo>
                  <a:pt x="840876" y="152091"/>
                  <a:pt x="847880" y="144472"/>
                  <a:pt x="856735" y="140044"/>
                </a:cubicBezTo>
                <a:cubicBezTo>
                  <a:pt x="864502" y="136161"/>
                  <a:pt x="873681" y="135689"/>
                  <a:pt x="881448" y="131806"/>
                </a:cubicBezTo>
                <a:cubicBezTo>
                  <a:pt x="890304" y="127378"/>
                  <a:pt x="897566" y="120242"/>
                  <a:pt x="906162" y="115330"/>
                </a:cubicBezTo>
                <a:cubicBezTo>
                  <a:pt x="916824" y="109237"/>
                  <a:pt x="928699" y="105362"/>
                  <a:pt x="939113" y="98854"/>
                </a:cubicBezTo>
                <a:cubicBezTo>
                  <a:pt x="954022" y="89536"/>
                  <a:pt x="979363" y="66372"/>
                  <a:pt x="996778" y="57665"/>
                </a:cubicBezTo>
                <a:cubicBezTo>
                  <a:pt x="1004545" y="53782"/>
                  <a:pt x="1013114" y="51712"/>
                  <a:pt x="1021492" y="49427"/>
                </a:cubicBezTo>
                <a:cubicBezTo>
                  <a:pt x="1043338" y="43469"/>
                  <a:pt x="1065427" y="38444"/>
                  <a:pt x="1087394" y="32952"/>
                </a:cubicBezTo>
                <a:lnTo>
                  <a:pt x="1153297" y="16476"/>
                </a:lnTo>
                <a:cubicBezTo>
                  <a:pt x="1164281" y="13730"/>
                  <a:pt x="1174982" y="9365"/>
                  <a:pt x="1186248" y="8238"/>
                </a:cubicBezTo>
                <a:lnTo>
                  <a:pt x="1268627" y="0"/>
                </a:lnTo>
                <a:lnTo>
                  <a:pt x="2042984" y="8238"/>
                </a:lnTo>
                <a:cubicBezTo>
                  <a:pt x="2078780" y="8907"/>
                  <a:pt x="2114492" y="12522"/>
                  <a:pt x="2150075" y="16476"/>
                </a:cubicBezTo>
                <a:cubicBezTo>
                  <a:pt x="2215384" y="23733"/>
                  <a:pt x="2168304" y="21951"/>
                  <a:pt x="2215978" y="32952"/>
                </a:cubicBezTo>
                <a:cubicBezTo>
                  <a:pt x="2243264" y="39249"/>
                  <a:pt x="2271791" y="40571"/>
                  <a:pt x="2298357" y="49427"/>
                </a:cubicBezTo>
                <a:cubicBezTo>
                  <a:pt x="2344552" y="64826"/>
                  <a:pt x="2314645" y="55559"/>
                  <a:pt x="2388973" y="74141"/>
                </a:cubicBezTo>
                <a:lnTo>
                  <a:pt x="2421924" y="82379"/>
                </a:lnTo>
                <a:cubicBezTo>
                  <a:pt x="2432908" y="85125"/>
                  <a:pt x="2444134" y="87037"/>
                  <a:pt x="2454875" y="90617"/>
                </a:cubicBezTo>
                <a:lnTo>
                  <a:pt x="2504302" y="107092"/>
                </a:lnTo>
                <a:cubicBezTo>
                  <a:pt x="2543144" y="165354"/>
                  <a:pt x="2494384" y="93205"/>
                  <a:pt x="2545492" y="164757"/>
                </a:cubicBezTo>
                <a:cubicBezTo>
                  <a:pt x="2551247" y="172814"/>
                  <a:pt x="2557539" y="180616"/>
                  <a:pt x="2561967" y="189471"/>
                </a:cubicBezTo>
                <a:cubicBezTo>
                  <a:pt x="2565850" y="197238"/>
                  <a:pt x="2568099" y="205760"/>
                  <a:pt x="2570205" y="214184"/>
                </a:cubicBezTo>
                <a:cubicBezTo>
                  <a:pt x="2578236" y="246306"/>
                  <a:pt x="2582031" y="280490"/>
                  <a:pt x="2586681" y="313038"/>
                </a:cubicBezTo>
                <a:cubicBezTo>
                  <a:pt x="2584839" y="338827"/>
                  <a:pt x="2587191" y="439958"/>
                  <a:pt x="2561967" y="477795"/>
                </a:cubicBezTo>
                <a:cubicBezTo>
                  <a:pt x="2550983" y="494271"/>
                  <a:pt x="2545492" y="516238"/>
                  <a:pt x="2529016" y="527222"/>
                </a:cubicBezTo>
                <a:cubicBezTo>
                  <a:pt x="2493882" y="550644"/>
                  <a:pt x="2482099" y="561451"/>
                  <a:pt x="2446638" y="576649"/>
                </a:cubicBezTo>
                <a:cubicBezTo>
                  <a:pt x="2438657" y="580070"/>
                  <a:pt x="2429905" y="581466"/>
                  <a:pt x="2421924" y="584887"/>
                </a:cubicBezTo>
                <a:cubicBezTo>
                  <a:pt x="2410637" y="589724"/>
                  <a:pt x="2400735" y="597834"/>
                  <a:pt x="2388973" y="601363"/>
                </a:cubicBezTo>
                <a:cubicBezTo>
                  <a:pt x="2359326" y="610257"/>
                  <a:pt x="2265936" y="615948"/>
                  <a:pt x="2248929" y="617838"/>
                </a:cubicBezTo>
                <a:cubicBezTo>
                  <a:pt x="1931092" y="653154"/>
                  <a:pt x="2298137" y="630899"/>
                  <a:pt x="1680519" y="642552"/>
                </a:cubicBezTo>
                <a:lnTo>
                  <a:pt x="1606378" y="650790"/>
                </a:lnTo>
                <a:cubicBezTo>
                  <a:pt x="1573461" y="653925"/>
                  <a:pt x="1540387" y="655376"/>
                  <a:pt x="1507524" y="659027"/>
                </a:cubicBezTo>
                <a:cubicBezTo>
                  <a:pt x="1490923" y="660871"/>
                  <a:pt x="1474573" y="664519"/>
                  <a:pt x="1458097" y="667265"/>
                </a:cubicBezTo>
                <a:cubicBezTo>
                  <a:pt x="1399278" y="686872"/>
                  <a:pt x="1423120" y="674107"/>
                  <a:pt x="1383957" y="700217"/>
                </a:cubicBezTo>
                <a:cubicBezTo>
                  <a:pt x="1378465" y="708455"/>
                  <a:pt x="1374482" y="717929"/>
                  <a:pt x="1367481" y="724930"/>
                </a:cubicBezTo>
                <a:cubicBezTo>
                  <a:pt x="1360480" y="731931"/>
                  <a:pt x="1349287" y="733955"/>
                  <a:pt x="1342767" y="741406"/>
                </a:cubicBezTo>
                <a:cubicBezTo>
                  <a:pt x="1329728" y="756308"/>
                  <a:pt x="1320800" y="774357"/>
                  <a:pt x="1309816" y="790833"/>
                </a:cubicBezTo>
                <a:lnTo>
                  <a:pt x="1293340" y="815546"/>
                </a:lnTo>
                <a:lnTo>
                  <a:pt x="1276865" y="864973"/>
                </a:lnTo>
                <a:cubicBezTo>
                  <a:pt x="1274119" y="873211"/>
                  <a:pt x="1270733" y="881263"/>
                  <a:pt x="1268627" y="889687"/>
                </a:cubicBezTo>
                <a:lnTo>
                  <a:pt x="1260389" y="922638"/>
                </a:lnTo>
                <a:cubicBezTo>
                  <a:pt x="1263575" y="951308"/>
                  <a:pt x="1265632" y="1017003"/>
                  <a:pt x="1285102" y="1046206"/>
                </a:cubicBezTo>
                <a:cubicBezTo>
                  <a:pt x="1290594" y="1054444"/>
                  <a:pt x="1294127" y="1064399"/>
                  <a:pt x="1301578" y="1070919"/>
                </a:cubicBezTo>
                <a:cubicBezTo>
                  <a:pt x="1316480" y="1083958"/>
                  <a:pt x="1334529" y="1092887"/>
                  <a:pt x="1351005" y="1103871"/>
                </a:cubicBezTo>
                <a:lnTo>
                  <a:pt x="1375719" y="1120346"/>
                </a:lnTo>
                <a:cubicBezTo>
                  <a:pt x="1384623" y="1155962"/>
                  <a:pt x="1383957" y="1141976"/>
                  <a:pt x="1359243" y="11285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Freeform 17"/>
          <p:cNvSpPr/>
          <p:nvPr/>
        </p:nvSpPr>
        <p:spPr>
          <a:xfrm>
            <a:off x="4481513" y="2438400"/>
            <a:ext cx="2784475" cy="1879600"/>
          </a:xfrm>
          <a:custGeom>
            <a:avLst/>
            <a:gdLst>
              <a:gd name="connsiteX0" fmla="*/ 1309816 w 2784389"/>
              <a:gd name="connsiteY0" fmla="*/ 1705232 h 1879168"/>
              <a:gd name="connsiteX1" fmla="*/ 1235675 w 2784389"/>
              <a:gd name="connsiteY1" fmla="*/ 1729946 h 1879168"/>
              <a:gd name="connsiteX2" fmla="*/ 1210962 w 2784389"/>
              <a:gd name="connsiteY2" fmla="*/ 1738184 h 1879168"/>
              <a:gd name="connsiteX3" fmla="*/ 1161535 w 2784389"/>
              <a:gd name="connsiteY3" fmla="*/ 1771135 h 1879168"/>
              <a:gd name="connsiteX4" fmla="*/ 1128584 w 2784389"/>
              <a:gd name="connsiteY4" fmla="*/ 1779373 h 1879168"/>
              <a:gd name="connsiteX5" fmla="*/ 1054443 w 2784389"/>
              <a:gd name="connsiteY5" fmla="*/ 1812324 h 1879168"/>
              <a:gd name="connsiteX6" fmla="*/ 996778 w 2784389"/>
              <a:gd name="connsiteY6" fmla="*/ 1828800 h 1879168"/>
              <a:gd name="connsiteX7" fmla="*/ 930875 w 2784389"/>
              <a:gd name="connsiteY7" fmla="*/ 1861751 h 1879168"/>
              <a:gd name="connsiteX8" fmla="*/ 799070 w 2784389"/>
              <a:gd name="connsiteY8" fmla="*/ 1878227 h 1879168"/>
              <a:gd name="connsiteX9" fmla="*/ 502508 w 2784389"/>
              <a:gd name="connsiteY9" fmla="*/ 1861751 h 1879168"/>
              <a:gd name="connsiteX10" fmla="*/ 477794 w 2784389"/>
              <a:gd name="connsiteY10" fmla="*/ 1853514 h 1879168"/>
              <a:gd name="connsiteX11" fmla="*/ 395416 w 2784389"/>
              <a:gd name="connsiteY11" fmla="*/ 1779373 h 1879168"/>
              <a:gd name="connsiteX12" fmla="*/ 337751 w 2784389"/>
              <a:gd name="connsiteY12" fmla="*/ 1705232 h 1879168"/>
              <a:gd name="connsiteX13" fmla="*/ 313038 w 2784389"/>
              <a:gd name="connsiteY13" fmla="*/ 1655805 h 1879168"/>
              <a:gd name="connsiteX14" fmla="*/ 280086 w 2784389"/>
              <a:gd name="connsiteY14" fmla="*/ 1589903 h 1879168"/>
              <a:gd name="connsiteX15" fmla="*/ 255373 w 2784389"/>
              <a:gd name="connsiteY15" fmla="*/ 1515762 h 1879168"/>
              <a:gd name="connsiteX16" fmla="*/ 247135 w 2784389"/>
              <a:gd name="connsiteY16" fmla="*/ 1491049 h 1879168"/>
              <a:gd name="connsiteX17" fmla="*/ 238897 w 2784389"/>
              <a:gd name="connsiteY17" fmla="*/ 1449859 h 1879168"/>
              <a:gd name="connsiteX18" fmla="*/ 222421 w 2784389"/>
              <a:gd name="connsiteY18" fmla="*/ 1425146 h 1879168"/>
              <a:gd name="connsiteX19" fmla="*/ 205946 w 2784389"/>
              <a:gd name="connsiteY19" fmla="*/ 1392195 h 1879168"/>
              <a:gd name="connsiteX20" fmla="*/ 197708 w 2784389"/>
              <a:gd name="connsiteY20" fmla="*/ 1351005 h 1879168"/>
              <a:gd name="connsiteX21" fmla="*/ 164757 w 2784389"/>
              <a:gd name="connsiteY21" fmla="*/ 1285103 h 1879168"/>
              <a:gd name="connsiteX22" fmla="*/ 140043 w 2784389"/>
              <a:gd name="connsiteY22" fmla="*/ 1235676 h 1879168"/>
              <a:gd name="connsiteX23" fmla="*/ 98854 w 2784389"/>
              <a:gd name="connsiteY23" fmla="*/ 1161535 h 1879168"/>
              <a:gd name="connsiteX24" fmla="*/ 74140 w 2784389"/>
              <a:gd name="connsiteY24" fmla="*/ 1145059 h 1879168"/>
              <a:gd name="connsiteX25" fmla="*/ 16475 w 2784389"/>
              <a:gd name="connsiteY25" fmla="*/ 1070919 h 1879168"/>
              <a:gd name="connsiteX26" fmla="*/ 0 w 2784389"/>
              <a:gd name="connsiteY26" fmla="*/ 996778 h 1879168"/>
              <a:gd name="connsiteX27" fmla="*/ 8238 w 2784389"/>
              <a:gd name="connsiteY27" fmla="*/ 774357 h 1879168"/>
              <a:gd name="connsiteX28" fmla="*/ 32951 w 2784389"/>
              <a:gd name="connsiteY28" fmla="*/ 675503 h 1879168"/>
              <a:gd name="connsiteX29" fmla="*/ 49427 w 2784389"/>
              <a:gd name="connsiteY29" fmla="*/ 593124 h 1879168"/>
              <a:gd name="connsiteX30" fmla="*/ 57665 w 2784389"/>
              <a:gd name="connsiteY30" fmla="*/ 568411 h 1879168"/>
              <a:gd name="connsiteX31" fmla="*/ 74140 w 2784389"/>
              <a:gd name="connsiteY31" fmla="*/ 494270 h 1879168"/>
              <a:gd name="connsiteX32" fmla="*/ 90616 w 2784389"/>
              <a:gd name="connsiteY32" fmla="*/ 444843 h 1879168"/>
              <a:gd name="connsiteX33" fmla="*/ 98854 w 2784389"/>
              <a:gd name="connsiteY33" fmla="*/ 420130 h 1879168"/>
              <a:gd name="connsiteX34" fmla="*/ 140043 w 2784389"/>
              <a:gd name="connsiteY34" fmla="*/ 370703 h 1879168"/>
              <a:gd name="connsiteX35" fmla="*/ 164757 w 2784389"/>
              <a:gd name="connsiteY35" fmla="*/ 345989 h 1879168"/>
              <a:gd name="connsiteX36" fmla="*/ 238897 w 2784389"/>
              <a:gd name="connsiteY36" fmla="*/ 255373 h 1879168"/>
              <a:gd name="connsiteX37" fmla="*/ 271848 w 2784389"/>
              <a:gd name="connsiteY37" fmla="*/ 222422 h 1879168"/>
              <a:gd name="connsiteX38" fmla="*/ 296562 w 2784389"/>
              <a:gd name="connsiteY38" fmla="*/ 205946 h 1879168"/>
              <a:gd name="connsiteX39" fmla="*/ 321275 w 2784389"/>
              <a:gd name="connsiteY39" fmla="*/ 181232 h 1879168"/>
              <a:gd name="connsiteX40" fmla="*/ 370702 w 2784389"/>
              <a:gd name="connsiteY40" fmla="*/ 148281 h 1879168"/>
              <a:gd name="connsiteX41" fmla="*/ 428367 w 2784389"/>
              <a:gd name="connsiteY41" fmla="*/ 107092 h 1879168"/>
              <a:gd name="connsiteX42" fmla="*/ 486032 w 2784389"/>
              <a:gd name="connsiteY42" fmla="*/ 74141 h 1879168"/>
              <a:gd name="connsiteX43" fmla="*/ 551935 w 2784389"/>
              <a:gd name="connsiteY43" fmla="*/ 41189 h 1879168"/>
              <a:gd name="connsiteX44" fmla="*/ 609600 w 2784389"/>
              <a:gd name="connsiteY44" fmla="*/ 24714 h 1879168"/>
              <a:gd name="connsiteX45" fmla="*/ 650789 w 2784389"/>
              <a:gd name="connsiteY45" fmla="*/ 8238 h 1879168"/>
              <a:gd name="connsiteX46" fmla="*/ 741405 w 2784389"/>
              <a:gd name="connsiteY46" fmla="*/ 0 h 1879168"/>
              <a:gd name="connsiteX47" fmla="*/ 1342767 w 2784389"/>
              <a:gd name="connsiteY47" fmla="*/ 8238 h 1879168"/>
              <a:gd name="connsiteX48" fmla="*/ 1589902 w 2784389"/>
              <a:gd name="connsiteY48" fmla="*/ 32951 h 1879168"/>
              <a:gd name="connsiteX49" fmla="*/ 1779373 w 2784389"/>
              <a:gd name="connsiteY49" fmla="*/ 49427 h 1879168"/>
              <a:gd name="connsiteX50" fmla="*/ 1804086 w 2784389"/>
              <a:gd name="connsiteY50" fmla="*/ 57665 h 1879168"/>
              <a:gd name="connsiteX51" fmla="*/ 1952367 w 2784389"/>
              <a:gd name="connsiteY51" fmla="*/ 82378 h 1879168"/>
              <a:gd name="connsiteX52" fmla="*/ 2018270 w 2784389"/>
              <a:gd name="connsiteY52" fmla="*/ 98854 h 1879168"/>
              <a:gd name="connsiteX53" fmla="*/ 2067697 w 2784389"/>
              <a:gd name="connsiteY53" fmla="*/ 107092 h 1879168"/>
              <a:gd name="connsiteX54" fmla="*/ 2100648 w 2784389"/>
              <a:gd name="connsiteY54" fmla="*/ 115330 h 1879168"/>
              <a:gd name="connsiteX55" fmla="*/ 2141838 w 2784389"/>
              <a:gd name="connsiteY55" fmla="*/ 123568 h 1879168"/>
              <a:gd name="connsiteX56" fmla="*/ 2174789 w 2784389"/>
              <a:gd name="connsiteY56" fmla="*/ 131805 h 1879168"/>
              <a:gd name="connsiteX57" fmla="*/ 2199502 w 2784389"/>
              <a:gd name="connsiteY57" fmla="*/ 140043 h 1879168"/>
              <a:gd name="connsiteX58" fmla="*/ 2248930 w 2784389"/>
              <a:gd name="connsiteY58" fmla="*/ 148281 h 1879168"/>
              <a:gd name="connsiteX59" fmla="*/ 2298357 w 2784389"/>
              <a:gd name="connsiteY59" fmla="*/ 164757 h 1879168"/>
              <a:gd name="connsiteX60" fmla="*/ 2331308 w 2784389"/>
              <a:gd name="connsiteY60" fmla="*/ 181232 h 1879168"/>
              <a:gd name="connsiteX61" fmla="*/ 2372497 w 2784389"/>
              <a:gd name="connsiteY61" fmla="*/ 189470 h 1879168"/>
              <a:gd name="connsiteX62" fmla="*/ 2397211 w 2784389"/>
              <a:gd name="connsiteY62" fmla="*/ 197708 h 1879168"/>
              <a:gd name="connsiteX63" fmla="*/ 2430162 w 2784389"/>
              <a:gd name="connsiteY63" fmla="*/ 205946 h 1879168"/>
              <a:gd name="connsiteX64" fmla="*/ 2463113 w 2784389"/>
              <a:gd name="connsiteY64" fmla="*/ 222422 h 1879168"/>
              <a:gd name="connsiteX65" fmla="*/ 2512540 w 2784389"/>
              <a:gd name="connsiteY65" fmla="*/ 238897 h 1879168"/>
              <a:gd name="connsiteX66" fmla="*/ 2553730 w 2784389"/>
              <a:gd name="connsiteY66" fmla="*/ 288324 h 1879168"/>
              <a:gd name="connsiteX67" fmla="*/ 2586681 w 2784389"/>
              <a:gd name="connsiteY67" fmla="*/ 313038 h 1879168"/>
              <a:gd name="connsiteX68" fmla="*/ 2611394 w 2784389"/>
              <a:gd name="connsiteY68" fmla="*/ 345989 h 1879168"/>
              <a:gd name="connsiteX69" fmla="*/ 2636108 w 2784389"/>
              <a:gd name="connsiteY69" fmla="*/ 370703 h 1879168"/>
              <a:gd name="connsiteX70" fmla="*/ 2644346 w 2784389"/>
              <a:gd name="connsiteY70" fmla="*/ 403654 h 1879168"/>
              <a:gd name="connsiteX71" fmla="*/ 2669059 w 2784389"/>
              <a:gd name="connsiteY71" fmla="*/ 428368 h 1879168"/>
              <a:gd name="connsiteX72" fmla="*/ 2685535 w 2784389"/>
              <a:gd name="connsiteY72" fmla="*/ 453081 h 1879168"/>
              <a:gd name="connsiteX73" fmla="*/ 2693773 w 2784389"/>
              <a:gd name="connsiteY73" fmla="*/ 477795 h 1879168"/>
              <a:gd name="connsiteX74" fmla="*/ 2710248 w 2784389"/>
              <a:gd name="connsiteY74" fmla="*/ 502508 h 1879168"/>
              <a:gd name="connsiteX75" fmla="*/ 2726724 w 2784389"/>
              <a:gd name="connsiteY75" fmla="*/ 535459 h 1879168"/>
              <a:gd name="connsiteX76" fmla="*/ 2759675 w 2784389"/>
              <a:gd name="connsiteY76" fmla="*/ 626076 h 1879168"/>
              <a:gd name="connsiteX77" fmla="*/ 2767913 w 2784389"/>
              <a:gd name="connsiteY77" fmla="*/ 659027 h 1879168"/>
              <a:gd name="connsiteX78" fmla="*/ 2776151 w 2784389"/>
              <a:gd name="connsiteY78" fmla="*/ 733168 h 1879168"/>
              <a:gd name="connsiteX79" fmla="*/ 2784389 w 2784389"/>
              <a:gd name="connsiteY79" fmla="*/ 774357 h 1879168"/>
              <a:gd name="connsiteX80" fmla="*/ 2776151 w 2784389"/>
              <a:gd name="connsiteY80" fmla="*/ 1062681 h 1879168"/>
              <a:gd name="connsiteX81" fmla="*/ 2743200 w 2784389"/>
              <a:gd name="connsiteY81" fmla="*/ 1120346 h 1879168"/>
              <a:gd name="connsiteX82" fmla="*/ 2660821 w 2784389"/>
              <a:gd name="connsiteY82" fmla="*/ 1210962 h 1879168"/>
              <a:gd name="connsiteX83" fmla="*/ 2611394 w 2784389"/>
              <a:gd name="connsiteY83" fmla="*/ 1252151 h 1879168"/>
              <a:gd name="connsiteX84" fmla="*/ 2586681 w 2784389"/>
              <a:gd name="connsiteY84" fmla="*/ 1260389 h 1879168"/>
              <a:gd name="connsiteX85" fmla="*/ 2520778 w 2784389"/>
              <a:gd name="connsiteY85" fmla="*/ 1293341 h 1879168"/>
              <a:gd name="connsiteX86" fmla="*/ 2487827 w 2784389"/>
              <a:gd name="connsiteY86" fmla="*/ 1309816 h 1879168"/>
              <a:gd name="connsiteX87" fmla="*/ 2438400 w 2784389"/>
              <a:gd name="connsiteY87" fmla="*/ 1326292 h 1879168"/>
              <a:gd name="connsiteX88" fmla="*/ 2372497 w 2784389"/>
              <a:gd name="connsiteY88" fmla="*/ 1359243 h 1879168"/>
              <a:gd name="connsiteX89" fmla="*/ 2339546 w 2784389"/>
              <a:gd name="connsiteY89" fmla="*/ 1375719 h 1879168"/>
              <a:gd name="connsiteX90" fmla="*/ 2273643 w 2784389"/>
              <a:gd name="connsiteY90" fmla="*/ 1400432 h 1879168"/>
              <a:gd name="connsiteX91" fmla="*/ 2240692 w 2784389"/>
              <a:gd name="connsiteY91" fmla="*/ 1408670 h 1879168"/>
              <a:gd name="connsiteX92" fmla="*/ 2166551 w 2784389"/>
              <a:gd name="connsiteY92" fmla="*/ 1433384 h 1879168"/>
              <a:gd name="connsiteX93" fmla="*/ 2141838 w 2784389"/>
              <a:gd name="connsiteY93" fmla="*/ 1441622 h 1879168"/>
              <a:gd name="connsiteX94" fmla="*/ 2108886 w 2784389"/>
              <a:gd name="connsiteY94" fmla="*/ 1449859 h 1879168"/>
              <a:gd name="connsiteX95" fmla="*/ 2084173 w 2784389"/>
              <a:gd name="connsiteY95" fmla="*/ 1458097 h 1879168"/>
              <a:gd name="connsiteX96" fmla="*/ 2042984 w 2784389"/>
              <a:gd name="connsiteY96" fmla="*/ 1466335 h 1879168"/>
              <a:gd name="connsiteX97" fmla="*/ 1952367 w 2784389"/>
              <a:gd name="connsiteY97" fmla="*/ 1491049 h 1879168"/>
              <a:gd name="connsiteX98" fmla="*/ 1911178 w 2784389"/>
              <a:gd name="connsiteY98" fmla="*/ 1507524 h 1879168"/>
              <a:gd name="connsiteX99" fmla="*/ 1837038 w 2784389"/>
              <a:gd name="connsiteY99" fmla="*/ 1532238 h 1879168"/>
              <a:gd name="connsiteX100" fmla="*/ 1713470 w 2784389"/>
              <a:gd name="connsiteY100" fmla="*/ 1573427 h 1879168"/>
              <a:gd name="connsiteX101" fmla="*/ 1688757 w 2784389"/>
              <a:gd name="connsiteY101" fmla="*/ 1581665 h 1879168"/>
              <a:gd name="connsiteX102" fmla="*/ 1664043 w 2784389"/>
              <a:gd name="connsiteY102" fmla="*/ 1598141 h 1879168"/>
              <a:gd name="connsiteX103" fmla="*/ 1581665 w 2784389"/>
              <a:gd name="connsiteY103" fmla="*/ 1614616 h 1879168"/>
              <a:gd name="connsiteX104" fmla="*/ 1532238 w 2784389"/>
              <a:gd name="connsiteY104" fmla="*/ 1631092 h 1879168"/>
              <a:gd name="connsiteX105" fmla="*/ 1491048 w 2784389"/>
              <a:gd name="connsiteY105" fmla="*/ 1639330 h 1879168"/>
              <a:gd name="connsiteX106" fmla="*/ 1466335 w 2784389"/>
              <a:gd name="connsiteY106" fmla="*/ 1647568 h 1879168"/>
              <a:gd name="connsiteX107" fmla="*/ 1392194 w 2784389"/>
              <a:gd name="connsiteY107" fmla="*/ 1664043 h 1879168"/>
              <a:gd name="connsiteX108" fmla="*/ 1342767 w 2784389"/>
              <a:gd name="connsiteY108" fmla="*/ 1680519 h 1879168"/>
              <a:gd name="connsiteX109" fmla="*/ 1318054 w 2784389"/>
              <a:gd name="connsiteY109" fmla="*/ 1688757 h 1879168"/>
              <a:gd name="connsiteX110" fmla="*/ 1309816 w 2784389"/>
              <a:gd name="connsiteY110" fmla="*/ 1705232 h 18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784389" h="1879168">
                <a:moveTo>
                  <a:pt x="1309816" y="1705232"/>
                </a:moveTo>
                <a:lnTo>
                  <a:pt x="1235675" y="1729946"/>
                </a:lnTo>
                <a:cubicBezTo>
                  <a:pt x="1227437" y="1732692"/>
                  <a:pt x="1218187" y="1733367"/>
                  <a:pt x="1210962" y="1738184"/>
                </a:cubicBezTo>
                <a:cubicBezTo>
                  <a:pt x="1194486" y="1749168"/>
                  <a:pt x="1180745" y="1766332"/>
                  <a:pt x="1161535" y="1771135"/>
                </a:cubicBezTo>
                <a:cubicBezTo>
                  <a:pt x="1150551" y="1773881"/>
                  <a:pt x="1139185" y="1775398"/>
                  <a:pt x="1128584" y="1779373"/>
                </a:cubicBezTo>
                <a:cubicBezTo>
                  <a:pt x="1013763" y="1822432"/>
                  <a:pt x="1189689" y="1767242"/>
                  <a:pt x="1054443" y="1812324"/>
                </a:cubicBezTo>
                <a:cubicBezTo>
                  <a:pt x="1035478" y="1818646"/>
                  <a:pt x="1016000" y="1823308"/>
                  <a:pt x="996778" y="1828800"/>
                </a:cubicBezTo>
                <a:cubicBezTo>
                  <a:pt x="971902" y="1845384"/>
                  <a:pt x="963124" y="1853689"/>
                  <a:pt x="930875" y="1861751"/>
                </a:cubicBezTo>
                <a:cubicBezTo>
                  <a:pt x="912065" y="1866453"/>
                  <a:pt x="811226" y="1876876"/>
                  <a:pt x="799070" y="1878227"/>
                </a:cubicBezTo>
                <a:cubicBezTo>
                  <a:pt x="652937" y="1873660"/>
                  <a:pt x="604161" y="1890793"/>
                  <a:pt x="502508" y="1861751"/>
                </a:cubicBezTo>
                <a:cubicBezTo>
                  <a:pt x="494159" y="1859366"/>
                  <a:pt x="486032" y="1856260"/>
                  <a:pt x="477794" y="1853514"/>
                </a:cubicBezTo>
                <a:cubicBezTo>
                  <a:pt x="345344" y="1754173"/>
                  <a:pt x="448263" y="1842788"/>
                  <a:pt x="395416" y="1779373"/>
                </a:cubicBezTo>
                <a:cubicBezTo>
                  <a:pt x="371723" y="1750942"/>
                  <a:pt x="351632" y="1746873"/>
                  <a:pt x="337751" y="1705232"/>
                </a:cubicBezTo>
                <a:cubicBezTo>
                  <a:pt x="317045" y="1643117"/>
                  <a:pt x="344975" y="1719681"/>
                  <a:pt x="313038" y="1655805"/>
                </a:cubicBezTo>
                <a:cubicBezTo>
                  <a:pt x="272739" y="1575206"/>
                  <a:pt x="318253" y="1647151"/>
                  <a:pt x="280086" y="1589903"/>
                </a:cubicBezTo>
                <a:lnTo>
                  <a:pt x="255373" y="1515762"/>
                </a:lnTo>
                <a:cubicBezTo>
                  <a:pt x="252627" y="1507524"/>
                  <a:pt x="248838" y="1499564"/>
                  <a:pt x="247135" y="1491049"/>
                </a:cubicBezTo>
                <a:cubicBezTo>
                  <a:pt x="244389" y="1477319"/>
                  <a:pt x="243813" y="1462969"/>
                  <a:pt x="238897" y="1449859"/>
                </a:cubicBezTo>
                <a:cubicBezTo>
                  <a:pt x="235421" y="1440589"/>
                  <a:pt x="227333" y="1433742"/>
                  <a:pt x="222421" y="1425146"/>
                </a:cubicBezTo>
                <a:cubicBezTo>
                  <a:pt x="216328" y="1414484"/>
                  <a:pt x="211438" y="1403179"/>
                  <a:pt x="205946" y="1392195"/>
                </a:cubicBezTo>
                <a:cubicBezTo>
                  <a:pt x="203200" y="1378465"/>
                  <a:pt x="202734" y="1364074"/>
                  <a:pt x="197708" y="1351005"/>
                </a:cubicBezTo>
                <a:cubicBezTo>
                  <a:pt x="188891" y="1328082"/>
                  <a:pt x="172524" y="1308403"/>
                  <a:pt x="164757" y="1285103"/>
                </a:cubicBezTo>
                <a:cubicBezTo>
                  <a:pt x="153388" y="1250996"/>
                  <a:pt x="161336" y="1267614"/>
                  <a:pt x="140043" y="1235676"/>
                </a:cubicBezTo>
                <a:cubicBezTo>
                  <a:pt x="131459" y="1209923"/>
                  <a:pt x="123133" y="1177721"/>
                  <a:pt x="98854" y="1161535"/>
                </a:cubicBezTo>
                <a:lnTo>
                  <a:pt x="74140" y="1145059"/>
                </a:lnTo>
                <a:cubicBezTo>
                  <a:pt x="34727" y="1085939"/>
                  <a:pt x="55191" y="1109633"/>
                  <a:pt x="16475" y="1070919"/>
                </a:cubicBezTo>
                <a:cubicBezTo>
                  <a:pt x="13299" y="1058213"/>
                  <a:pt x="0" y="1007233"/>
                  <a:pt x="0" y="996778"/>
                </a:cubicBezTo>
                <a:cubicBezTo>
                  <a:pt x="0" y="922587"/>
                  <a:pt x="3750" y="848412"/>
                  <a:pt x="8238" y="774357"/>
                </a:cubicBezTo>
                <a:cubicBezTo>
                  <a:pt x="12842" y="698385"/>
                  <a:pt x="17939" y="750564"/>
                  <a:pt x="32951" y="675503"/>
                </a:cubicBezTo>
                <a:cubicBezTo>
                  <a:pt x="38443" y="648043"/>
                  <a:pt x="40571" y="619690"/>
                  <a:pt x="49427" y="593124"/>
                </a:cubicBezTo>
                <a:cubicBezTo>
                  <a:pt x="52173" y="584886"/>
                  <a:pt x="55559" y="576835"/>
                  <a:pt x="57665" y="568411"/>
                </a:cubicBezTo>
                <a:cubicBezTo>
                  <a:pt x="69425" y="521368"/>
                  <a:pt x="61452" y="536562"/>
                  <a:pt x="74140" y="494270"/>
                </a:cubicBezTo>
                <a:cubicBezTo>
                  <a:pt x="79130" y="477636"/>
                  <a:pt x="85124" y="461319"/>
                  <a:pt x="90616" y="444843"/>
                </a:cubicBezTo>
                <a:cubicBezTo>
                  <a:pt x="93362" y="436605"/>
                  <a:pt x="92714" y="426270"/>
                  <a:pt x="98854" y="420130"/>
                </a:cubicBezTo>
                <a:cubicBezTo>
                  <a:pt x="171064" y="347918"/>
                  <a:pt x="82690" y="439525"/>
                  <a:pt x="140043" y="370703"/>
                </a:cubicBezTo>
                <a:cubicBezTo>
                  <a:pt x="147501" y="361753"/>
                  <a:pt x="156519" y="354227"/>
                  <a:pt x="164757" y="345989"/>
                </a:cubicBezTo>
                <a:cubicBezTo>
                  <a:pt x="193389" y="288724"/>
                  <a:pt x="172549" y="321721"/>
                  <a:pt x="238897" y="255373"/>
                </a:cubicBezTo>
                <a:cubicBezTo>
                  <a:pt x="249881" y="244389"/>
                  <a:pt x="258924" y="231038"/>
                  <a:pt x="271848" y="222422"/>
                </a:cubicBezTo>
                <a:cubicBezTo>
                  <a:pt x="280086" y="216930"/>
                  <a:pt x="288956" y="212284"/>
                  <a:pt x="296562" y="205946"/>
                </a:cubicBezTo>
                <a:cubicBezTo>
                  <a:pt x="305512" y="198488"/>
                  <a:pt x="312079" y="188384"/>
                  <a:pt x="321275" y="181232"/>
                </a:cubicBezTo>
                <a:cubicBezTo>
                  <a:pt x="336905" y="169075"/>
                  <a:pt x="356700" y="162282"/>
                  <a:pt x="370702" y="148281"/>
                </a:cubicBezTo>
                <a:cubicBezTo>
                  <a:pt x="417816" y="101169"/>
                  <a:pt x="370538" y="143236"/>
                  <a:pt x="428367" y="107092"/>
                </a:cubicBezTo>
                <a:cubicBezTo>
                  <a:pt x="485362" y="71470"/>
                  <a:pt x="437482" y="90323"/>
                  <a:pt x="486032" y="74141"/>
                </a:cubicBezTo>
                <a:cubicBezTo>
                  <a:pt x="516303" y="53960"/>
                  <a:pt x="511630" y="54624"/>
                  <a:pt x="551935" y="41189"/>
                </a:cubicBezTo>
                <a:cubicBezTo>
                  <a:pt x="629817" y="15228"/>
                  <a:pt x="546145" y="48509"/>
                  <a:pt x="609600" y="24714"/>
                </a:cubicBezTo>
                <a:cubicBezTo>
                  <a:pt x="623446" y="19522"/>
                  <a:pt x="636255" y="10963"/>
                  <a:pt x="650789" y="8238"/>
                </a:cubicBezTo>
                <a:cubicBezTo>
                  <a:pt x="680599" y="2648"/>
                  <a:pt x="711200" y="2746"/>
                  <a:pt x="741405" y="0"/>
                </a:cubicBezTo>
                <a:lnTo>
                  <a:pt x="1342767" y="8238"/>
                </a:lnTo>
                <a:cubicBezTo>
                  <a:pt x="1523041" y="12382"/>
                  <a:pt x="1395981" y="20023"/>
                  <a:pt x="1589902" y="32951"/>
                </a:cubicBezTo>
                <a:cubicBezTo>
                  <a:pt x="1735560" y="42662"/>
                  <a:pt x="1672508" y="36069"/>
                  <a:pt x="1779373" y="49427"/>
                </a:cubicBezTo>
                <a:cubicBezTo>
                  <a:pt x="1787611" y="52173"/>
                  <a:pt x="1795625" y="55712"/>
                  <a:pt x="1804086" y="57665"/>
                </a:cubicBezTo>
                <a:cubicBezTo>
                  <a:pt x="1877896" y="74698"/>
                  <a:pt x="1882614" y="73660"/>
                  <a:pt x="1952367" y="82378"/>
                </a:cubicBezTo>
                <a:cubicBezTo>
                  <a:pt x="1974335" y="87870"/>
                  <a:pt x="1995934" y="95131"/>
                  <a:pt x="2018270" y="98854"/>
                </a:cubicBezTo>
                <a:cubicBezTo>
                  <a:pt x="2034746" y="101600"/>
                  <a:pt x="2051318" y="103816"/>
                  <a:pt x="2067697" y="107092"/>
                </a:cubicBezTo>
                <a:cubicBezTo>
                  <a:pt x="2078799" y="109312"/>
                  <a:pt x="2089596" y="112874"/>
                  <a:pt x="2100648" y="115330"/>
                </a:cubicBezTo>
                <a:cubicBezTo>
                  <a:pt x="2114316" y="118367"/>
                  <a:pt x="2128169" y="120531"/>
                  <a:pt x="2141838" y="123568"/>
                </a:cubicBezTo>
                <a:cubicBezTo>
                  <a:pt x="2152890" y="126024"/>
                  <a:pt x="2163903" y="128695"/>
                  <a:pt x="2174789" y="131805"/>
                </a:cubicBezTo>
                <a:cubicBezTo>
                  <a:pt x="2183138" y="134190"/>
                  <a:pt x="2191025" y="138159"/>
                  <a:pt x="2199502" y="140043"/>
                </a:cubicBezTo>
                <a:cubicBezTo>
                  <a:pt x="2215808" y="143666"/>
                  <a:pt x="2232454" y="145535"/>
                  <a:pt x="2248930" y="148281"/>
                </a:cubicBezTo>
                <a:cubicBezTo>
                  <a:pt x="2265406" y="153773"/>
                  <a:pt x="2282823" y="156990"/>
                  <a:pt x="2298357" y="164757"/>
                </a:cubicBezTo>
                <a:cubicBezTo>
                  <a:pt x="2309341" y="170249"/>
                  <a:pt x="2319658" y="177349"/>
                  <a:pt x="2331308" y="181232"/>
                </a:cubicBezTo>
                <a:cubicBezTo>
                  <a:pt x="2344591" y="185660"/>
                  <a:pt x="2358913" y="186074"/>
                  <a:pt x="2372497" y="189470"/>
                </a:cubicBezTo>
                <a:cubicBezTo>
                  <a:pt x="2380921" y="191576"/>
                  <a:pt x="2388862" y="195322"/>
                  <a:pt x="2397211" y="197708"/>
                </a:cubicBezTo>
                <a:cubicBezTo>
                  <a:pt x="2408097" y="200818"/>
                  <a:pt x="2419561" y="201971"/>
                  <a:pt x="2430162" y="205946"/>
                </a:cubicBezTo>
                <a:cubicBezTo>
                  <a:pt x="2441660" y="210258"/>
                  <a:pt x="2451711" y="217861"/>
                  <a:pt x="2463113" y="222422"/>
                </a:cubicBezTo>
                <a:cubicBezTo>
                  <a:pt x="2479238" y="228872"/>
                  <a:pt x="2512540" y="238897"/>
                  <a:pt x="2512540" y="238897"/>
                </a:cubicBezTo>
                <a:cubicBezTo>
                  <a:pt x="2529490" y="264322"/>
                  <a:pt x="2529061" y="267179"/>
                  <a:pt x="2553730" y="288324"/>
                </a:cubicBezTo>
                <a:cubicBezTo>
                  <a:pt x="2564154" y="297259"/>
                  <a:pt x="2576973" y="303330"/>
                  <a:pt x="2586681" y="313038"/>
                </a:cubicBezTo>
                <a:cubicBezTo>
                  <a:pt x="2596389" y="322746"/>
                  <a:pt x="2602459" y="335565"/>
                  <a:pt x="2611394" y="345989"/>
                </a:cubicBezTo>
                <a:cubicBezTo>
                  <a:pt x="2618976" y="354835"/>
                  <a:pt x="2627870" y="362465"/>
                  <a:pt x="2636108" y="370703"/>
                </a:cubicBezTo>
                <a:cubicBezTo>
                  <a:pt x="2638854" y="381687"/>
                  <a:pt x="2638729" y="393824"/>
                  <a:pt x="2644346" y="403654"/>
                </a:cubicBezTo>
                <a:cubicBezTo>
                  <a:pt x="2650126" y="413769"/>
                  <a:pt x="2661601" y="419418"/>
                  <a:pt x="2669059" y="428368"/>
                </a:cubicBezTo>
                <a:cubicBezTo>
                  <a:pt x="2675397" y="435974"/>
                  <a:pt x="2680043" y="444843"/>
                  <a:pt x="2685535" y="453081"/>
                </a:cubicBezTo>
                <a:cubicBezTo>
                  <a:pt x="2688281" y="461319"/>
                  <a:pt x="2689890" y="470028"/>
                  <a:pt x="2693773" y="477795"/>
                </a:cubicBezTo>
                <a:cubicBezTo>
                  <a:pt x="2698201" y="486650"/>
                  <a:pt x="2705336" y="493912"/>
                  <a:pt x="2710248" y="502508"/>
                </a:cubicBezTo>
                <a:cubicBezTo>
                  <a:pt x="2716341" y="513170"/>
                  <a:pt x="2721736" y="524237"/>
                  <a:pt x="2726724" y="535459"/>
                </a:cubicBezTo>
                <a:cubicBezTo>
                  <a:pt x="2736085" y="556520"/>
                  <a:pt x="2754455" y="605196"/>
                  <a:pt x="2759675" y="626076"/>
                </a:cubicBezTo>
                <a:lnTo>
                  <a:pt x="2767913" y="659027"/>
                </a:lnTo>
                <a:cubicBezTo>
                  <a:pt x="2770659" y="683741"/>
                  <a:pt x="2772634" y="708552"/>
                  <a:pt x="2776151" y="733168"/>
                </a:cubicBezTo>
                <a:cubicBezTo>
                  <a:pt x="2778131" y="747029"/>
                  <a:pt x="2784389" y="760355"/>
                  <a:pt x="2784389" y="774357"/>
                </a:cubicBezTo>
                <a:cubicBezTo>
                  <a:pt x="2784389" y="870504"/>
                  <a:pt x="2783525" y="966817"/>
                  <a:pt x="2776151" y="1062681"/>
                </a:cubicBezTo>
                <a:cubicBezTo>
                  <a:pt x="2775319" y="1073496"/>
                  <a:pt x="2750304" y="1110400"/>
                  <a:pt x="2743200" y="1120346"/>
                </a:cubicBezTo>
                <a:cubicBezTo>
                  <a:pt x="2709017" y="1168202"/>
                  <a:pt x="2714649" y="1157134"/>
                  <a:pt x="2660821" y="1210962"/>
                </a:cubicBezTo>
                <a:cubicBezTo>
                  <a:pt x="2642598" y="1229185"/>
                  <a:pt x="2634337" y="1240680"/>
                  <a:pt x="2611394" y="1252151"/>
                </a:cubicBezTo>
                <a:cubicBezTo>
                  <a:pt x="2603627" y="1256034"/>
                  <a:pt x="2594586" y="1256796"/>
                  <a:pt x="2586681" y="1260389"/>
                </a:cubicBezTo>
                <a:cubicBezTo>
                  <a:pt x="2564322" y="1270552"/>
                  <a:pt x="2542746" y="1282357"/>
                  <a:pt x="2520778" y="1293341"/>
                </a:cubicBezTo>
                <a:cubicBezTo>
                  <a:pt x="2509794" y="1298833"/>
                  <a:pt x="2499477" y="1305933"/>
                  <a:pt x="2487827" y="1309816"/>
                </a:cubicBezTo>
                <a:cubicBezTo>
                  <a:pt x="2471351" y="1315308"/>
                  <a:pt x="2453933" y="1318525"/>
                  <a:pt x="2438400" y="1326292"/>
                </a:cubicBezTo>
                <a:lnTo>
                  <a:pt x="2372497" y="1359243"/>
                </a:lnTo>
                <a:cubicBezTo>
                  <a:pt x="2361513" y="1364735"/>
                  <a:pt x="2351460" y="1372741"/>
                  <a:pt x="2339546" y="1375719"/>
                </a:cubicBezTo>
                <a:cubicBezTo>
                  <a:pt x="2254966" y="1396864"/>
                  <a:pt x="2359796" y="1368125"/>
                  <a:pt x="2273643" y="1400432"/>
                </a:cubicBezTo>
                <a:cubicBezTo>
                  <a:pt x="2263042" y="1404407"/>
                  <a:pt x="2251536" y="1405417"/>
                  <a:pt x="2240692" y="1408670"/>
                </a:cubicBezTo>
                <a:cubicBezTo>
                  <a:pt x="2215740" y="1416156"/>
                  <a:pt x="2191265" y="1425146"/>
                  <a:pt x="2166551" y="1433384"/>
                </a:cubicBezTo>
                <a:cubicBezTo>
                  <a:pt x="2158313" y="1436130"/>
                  <a:pt x="2150262" y="1439516"/>
                  <a:pt x="2141838" y="1441622"/>
                </a:cubicBezTo>
                <a:cubicBezTo>
                  <a:pt x="2130854" y="1444368"/>
                  <a:pt x="2119772" y="1446749"/>
                  <a:pt x="2108886" y="1449859"/>
                </a:cubicBezTo>
                <a:cubicBezTo>
                  <a:pt x="2100537" y="1452244"/>
                  <a:pt x="2092597" y="1455991"/>
                  <a:pt x="2084173" y="1458097"/>
                </a:cubicBezTo>
                <a:cubicBezTo>
                  <a:pt x="2070589" y="1461493"/>
                  <a:pt x="2056395" y="1462312"/>
                  <a:pt x="2042984" y="1466335"/>
                </a:cubicBezTo>
                <a:cubicBezTo>
                  <a:pt x="1943764" y="1496101"/>
                  <a:pt x="2064410" y="1472375"/>
                  <a:pt x="1952367" y="1491049"/>
                </a:cubicBezTo>
                <a:cubicBezTo>
                  <a:pt x="1938637" y="1496541"/>
                  <a:pt x="1925075" y="1502471"/>
                  <a:pt x="1911178" y="1507524"/>
                </a:cubicBezTo>
                <a:cubicBezTo>
                  <a:pt x="1886696" y="1516426"/>
                  <a:pt x="1861751" y="1524000"/>
                  <a:pt x="1837038" y="1532238"/>
                </a:cubicBezTo>
                <a:lnTo>
                  <a:pt x="1713470" y="1573427"/>
                </a:lnTo>
                <a:cubicBezTo>
                  <a:pt x="1705232" y="1576173"/>
                  <a:pt x="1695982" y="1576848"/>
                  <a:pt x="1688757" y="1581665"/>
                </a:cubicBezTo>
                <a:cubicBezTo>
                  <a:pt x="1680519" y="1587157"/>
                  <a:pt x="1673143" y="1594241"/>
                  <a:pt x="1664043" y="1598141"/>
                </a:cubicBezTo>
                <a:cubicBezTo>
                  <a:pt x="1644882" y="1606353"/>
                  <a:pt x="1598009" y="1610530"/>
                  <a:pt x="1581665" y="1614616"/>
                </a:cubicBezTo>
                <a:cubicBezTo>
                  <a:pt x="1564817" y="1618828"/>
                  <a:pt x="1549268" y="1627686"/>
                  <a:pt x="1532238" y="1631092"/>
                </a:cubicBezTo>
                <a:cubicBezTo>
                  <a:pt x="1518508" y="1633838"/>
                  <a:pt x="1504632" y="1635934"/>
                  <a:pt x="1491048" y="1639330"/>
                </a:cubicBezTo>
                <a:cubicBezTo>
                  <a:pt x="1482624" y="1641436"/>
                  <a:pt x="1474759" y="1645462"/>
                  <a:pt x="1466335" y="1647568"/>
                </a:cubicBezTo>
                <a:cubicBezTo>
                  <a:pt x="1419292" y="1659328"/>
                  <a:pt x="1434486" y="1651355"/>
                  <a:pt x="1392194" y="1664043"/>
                </a:cubicBezTo>
                <a:cubicBezTo>
                  <a:pt x="1375560" y="1669033"/>
                  <a:pt x="1359243" y="1675027"/>
                  <a:pt x="1342767" y="1680519"/>
                </a:cubicBezTo>
                <a:cubicBezTo>
                  <a:pt x="1334529" y="1683265"/>
                  <a:pt x="1324194" y="1682617"/>
                  <a:pt x="1318054" y="1688757"/>
                </a:cubicBezTo>
                <a:lnTo>
                  <a:pt x="1309816" y="1705232"/>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sp>
        <p:nvSpPr>
          <p:cNvPr id="22533" name="TextBox 5"/>
          <p:cNvSpPr txBox="1">
            <a:spLocks noChangeArrowheads="1"/>
          </p:cNvSpPr>
          <p:nvPr/>
        </p:nvSpPr>
        <p:spPr bwMode="auto">
          <a:xfrm>
            <a:off x="2438400" y="129540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Q) Where do we need impedance </a:t>
            </a:r>
            <a:r>
              <a:rPr lang="en-US" sz="2000" b="1" dirty="0" smtClean="0">
                <a:solidFill>
                  <a:srgbClr val="0000FF"/>
                </a:solidFill>
                <a:latin typeface="Franklin Gothic Medium Cond" pitchFamily="34" charset="0"/>
              </a:rPr>
              <a:t>matching?</a:t>
            </a:r>
            <a:endParaRPr lang="en-US" sz="2000" b="1" dirty="0">
              <a:solidFill>
                <a:srgbClr val="0000FF"/>
              </a:solidFill>
              <a:latin typeface="Franklin Gothic Medium Cond" pitchFamily="34" charset="0"/>
            </a:endParaRPr>
          </a:p>
        </p:txBody>
      </p:sp>
      <p:sp>
        <p:nvSpPr>
          <p:cNvPr id="22534" name="TextBox 9"/>
          <p:cNvSpPr txBox="1">
            <a:spLocks noChangeArrowheads="1"/>
          </p:cNvSpPr>
          <p:nvPr/>
        </p:nvSpPr>
        <p:spPr bwMode="auto">
          <a:xfrm>
            <a:off x="1985963" y="4419600"/>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Ex) Video receiver (TV) system: Any interface with antenna (for terrestrial TV) and coaxial cable (for cable TV) needs to be matched with </a:t>
            </a:r>
            <a:r>
              <a:rPr lang="en-US" b="1" dirty="0" smtClean="0">
                <a:solidFill>
                  <a:srgbClr val="000000"/>
                </a:solidFill>
                <a:latin typeface="Franklin Gothic Medium Cond" pitchFamily="34" charset="0"/>
              </a:rPr>
              <a:t>75</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a:t>
            </a:r>
            <a:r>
              <a:rPr lang="en-US" b="1" dirty="0">
                <a:solidFill>
                  <a:srgbClr val="000000"/>
                </a:solidFill>
                <a:latin typeface="Franklin Gothic Medium Cond" pitchFamily="34" charset="0"/>
              </a:rPr>
              <a:t>. </a:t>
            </a:r>
          </a:p>
        </p:txBody>
      </p:sp>
      <p:sp>
        <p:nvSpPr>
          <p:cNvPr id="22535" name="TextBox 11"/>
          <p:cNvSpPr txBox="1">
            <a:spLocks noChangeArrowheads="1"/>
          </p:cNvSpPr>
          <p:nvPr/>
        </p:nvSpPr>
        <p:spPr bwMode="auto">
          <a:xfrm>
            <a:off x="2590800" y="5410200"/>
            <a:ext cx="2974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solidFill>
                  <a:srgbClr val="0000FF"/>
                </a:solidFill>
                <a:latin typeface="Franklin Gothic Medium Cond" pitchFamily="34" charset="0"/>
              </a:rPr>
              <a:t>Q) Again, why </a:t>
            </a:r>
            <a:r>
              <a:rPr lang="en-US" b="1" dirty="0" smtClean="0">
                <a:solidFill>
                  <a:srgbClr val="0000FF"/>
                </a:solidFill>
                <a:latin typeface="Franklin Gothic Medium Cond" pitchFamily="34" charset="0"/>
              </a:rPr>
              <a:t>75</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a:t>
            </a:r>
            <a:endParaRPr lang="en-US" b="1" dirty="0">
              <a:solidFill>
                <a:srgbClr val="0000FF"/>
              </a:solidFill>
              <a:latin typeface="Franklin Gothic Medium Cond" pitchFamily="34" charset="0"/>
            </a:endParaRPr>
          </a:p>
        </p:txBody>
      </p:sp>
      <p:sp>
        <p:nvSpPr>
          <p:cNvPr id="22536" name="TextBox 12"/>
          <p:cNvSpPr txBox="1">
            <a:spLocks noChangeArrowheads="1"/>
          </p:cNvSpPr>
          <p:nvPr/>
        </p:nvSpPr>
        <p:spPr bwMode="auto">
          <a:xfrm>
            <a:off x="6858000" y="1684338"/>
            <a:ext cx="1905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Usually we call this as </a:t>
            </a:r>
            <a:r>
              <a:rPr lang="en-US" b="1" dirty="0" smtClean="0">
                <a:solidFill>
                  <a:srgbClr val="000000"/>
                </a:solidFill>
                <a:latin typeface="Franklin Gothic Medium Cond" pitchFamily="34" charset="0"/>
              </a:rPr>
              <a:t>75</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a:t>
            </a:r>
            <a:r>
              <a:rPr lang="en-US" b="1" dirty="0">
                <a:solidFill>
                  <a:srgbClr val="000000"/>
                </a:solidFill>
                <a:latin typeface="Franklin Gothic Medium Cond" pitchFamily="34" charset="0"/>
              </a:rPr>
              <a:t>system.</a:t>
            </a:r>
          </a:p>
        </p:txBody>
      </p:sp>
      <p:sp>
        <p:nvSpPr>
          <p:cNvPr id="22537" name="TextBox 14"/>
          <p:cNvSpPr txBox="1">
            <a:spLocks noChangeArrowheads="1"/>
          </p:cNvSpPr>
          <p:nvPr/>
        </p:nvSpPr>
        <p:spPr bwMode="auto">
          <a:xfrm>
            <a:off x="685800" y="1905000"/>
            <a:ext cx="1828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000000"/>
                </a:solidFill>
                <a:latin typeface="Franklin Gothic Medium Cond" pitchFamily="34" charset="0"/>
              </a:rPr>
              <a:t>Video transmitter</a:t>
            </a:r>
          </a:p>
        </p:txBody>
      </p:sp>
      <p:sp>
        <p:nvSpPr>
          <p:cNvPr id="22538" name="TextBox 15"/>
          <p:cNvSpPr txBox="1">
            <a:spLocks noChangeArrowheads="1"/>
          </p:cNvSpPr>
          <p:nvPr/>
        </p:nvSpPr>
        <p:spPr bwMode="auto">
          <a:xfrm>
            <a:off x="4953000" y="2144713"/>
            <a:ext cx="1670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Video receiver</a:t>
            </a:r>
          </a:p>
        </p:txBody>
      </p:sp>
      <p:graphicFrame>
        <p:nvGraphicFramePr>
          <p:cNvPr id="22539" name="Object 7"/>
          <p:cNvGraphicFramePr>
            <a:graphicFrameLocks noChangeAspect="1"/>
          </p:cNvGraphicFramePr>
          <p:nvPr/>
        </p:nvGraphicFramePr>
        <p:xfrm>
          <a:off x="1676400" y="2008188"/>
          <a:ext cx="5511800" cy="2182812"/>
        </p:xfrm>
        <a:graphic>
          <a:graphicData uri="http://schemas.openxmlformats.org/presentationml/2006/ole">
            <mc:AlternateContent xmlns:mc="http://schemas.openxmlformats.org/markup-compatibility/2006">
              <mc:Choice xmlns:v="urn:schemas-microsoft-com:vml" Requires="v">
                <p:oleObj spid="_x0000_s22567" name="Visio" r:id="rId3" imgW="2946070" imgH="1166130" progId="Visio.Drawing.11">
                  <p:embed/>
                </p:oleObj>
              </mc:Choice>
              <mc:Fallback>
                <p:oleObj name="Visio" r:id="rId3" imgW="2946070" imgH="116613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008188"/>
                        <a:ext cx="5511800" cy="218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Striped Right Arrow 20"/>
          <p:cNvSpPr/>
          <p:nvPr/>
        </p:nvSpPr>
        <p:spPr>
          <a:xfrm rot="8699640">
            <a:off x="6502400" y="1960563"/>
            <a:ext cx="374650" cy="36988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4</a:t>
            </a:fld>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Bandwidth of Matching Network</a:t>
            </a:r>
            <a:endParaRPr lang="en-US" dirty="0"/>
          </a:p>
        </p:txBody>
      </p:sp>
      <p:graphicFrame>
        <p:nvGraphicFramePr>
          <p:cNvPr id="59395" name="Object 3"/>
          <p:cNvGraphicFramePr>
            <a:graphicFrameLocks noChangeAspect="1"/>
          </p:cNvGraphicFramePr>
          <p:nvPr/>
        </p:nvGraphicFramePr>
        <p:xfrm>
          <a:off x="2743200" y="1219200"/>
          <a:ext cx="3275013" cy="2305050"/>
        </p:xfrm>
        <a:graphic>
          <a:graphicData uri="http://schemas.openxmlformats.org/presentationml/2006/ole">
            <mc:AlternateContent xmlns:mc="http://schemas.openxmlformats.org/markup-compatibility/2006">
              <mc:Choice xmlns:v="urn:schemas-microsoft-com:vml" Requires="v">
                <p:oleObj spid="_x0000_s59438"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219200"/>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9396" name="Rectangle 10"/>
          <p:cNvSpPr>
            <a:spLocks noChangeArrowheads="1"/>
          </p:cNvSpPr>
          <p:nvPr/>
        </p:nvSpPr>
        <p:spPr bwMode="auto">
          <a:xfrm>
            <a:off x="5486400" y="34258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Freq (</a:t>
            </a:r>
            <a:r>
              <a:rPr lang="en-US" b="1">
                <a:latin typeface="Symbol" pitchFamily="18" charset="2"/>
                <a:cs typeface="Sakkal Majalla" pitchFamily="2" charset="-78"/>
              </a:rPr>
              <a:t>w</a:t>
            </a:r>
            <a:r>
              <a:rPr lang="en-US" b="1">
                <a:latin typeface="Franklin Gothic Medium Cond" pitchFamily="34" charset="0"/>
              </a:rPr>
              <a:t>)</a:t>
            </a:r>
          </a:p>
        </p:txBody>
      </p:sp>
      <p:sp>
        <p:nvSpPr>
          <p:cNvPr id="59397" name="Rectangle 10"/>
          <p:cNvSpPr>
            <a:spLocks noChangeArrowheads="1"/>
          </p:cNvSpPr>
          <p:nvPr/>
        </p:nvSpPr>
        <p:spPr bwMode="auto">
          <a:xfrm rot="-5400000">
            <a:off x="1688307" y="2062956"/>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latin typeface="Franklin Gothic Medium Cond" pitchFamily="34" charset="0"/>
              </a:rPr>
              <a:t>Voltage across R</a:t>
            </a:r>
            <a:r>
              <a:rPr lang="en-US" sz="1400" b="1" baseline="-25000" dirty="0">
                <a:latin typeface="Franklin Gothic Medium Cond" pitchFamily="34" charset="0"/>
              </a:rPr>
              <a:t>L</a:t>
            </a:r>
            <a:r>
              <a:rPr lang="en-US" b="1" dirty="0">
                <a:latin typeface="Franklin Gothic Medium Cond" pitchFamily="34" charset="0"/>
              </a:rPr>
              <a:t> </a:t>
            </a:r>
          </a:p>
        </p:txBody>
      </p:sp>
      <p:cxnSp>
        <p:nvCxnSpPr>
          <p:cNvPr id="9" name="Straight Connector 8"/>
          <p:cNvCxnSpPr/>
          <p:nvPr/>
        </p:nvCxnSpPr>
        <p:spPr>
          <a:xfrm>
            <a:off x="4233863" y="1676400"/>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9399" name="Rectangle 10"/>
          <p:cNvSpPr>
            <a:spLocks noChangeArrowheads="1"/>
          </p:cNvSpPr>
          <p:nvPr/>
        </p:nvSpPr>
        <p:spPr bwMode="auto">
          <a:xfrm>
            <a:off x="4076700" y="3352800"/>
            <a:ext cx="800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latin typeface="Symbol" pitchFamily="18" charset="2"/>
                <a:cs typeface="Sakkal Majalla" pitchFamily="2" charset="-78"/>
              </a:rPr>
              <a:t>w=</a:t>
            </a:r>
            <a:r>
              <a:rPr lang="en-US" b="1" dirty="0" err="1">
                <a:latin typeface="Symbol" pitchFamily="18" charset="2"/>
                <a:cs typeface="Sakkal Majalla" pitchFamily="2" charset="-78"/>
              </a:rPr>
              <a:t>w</a:t>
            </a:r>
            <a:r>
              <a:rPr lang="en-US" sz="1100" b="1" baseline="-25000" dirty="0" err="1">
                <a:latin typeface="Symbol" pitchFamily="18" charset="2"/>
                <a:cs typeface="Sakkal Majalla" pitchFamily="2" charset="-78"/>
              </a:rPr>
              <a:t>o</a:t>
            </a:r>
            <a:endParaRPr lang="en-US" b="1" baseline="-25000" dirty="0">
              <a:latin typeface="Franklin Gothic Medium Cond" pitchFamily="34" charset="0"/>
            </a:endParaRPr>
          </a:p>
        </p:txBody>
      </p:sp>
      <p:cxnSp>
        <p:nvCxnSpPr>
          <p:cNvPr id="11" name="Straight Connector 10"/>
          <p:cNvCxnSpPr/>
          <p:nvPr/>
        </p:nvCxnSpPr>
        <p:spPr>
          <a:xfrm>
            <a:off x="4038600"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848100" y="2819400"/>
            <a:ext cx="1905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217988" y="2819400"/>
            <a:ext cx="1905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403" name="Rectangle 10"/>
          <p:cNvSpPr>
            <a:spLocks noChangeArrowheads="1"/>
          </p:cNvSpPr>
          <p:nvPr/>
        </p:nvSpPr>
        <p:spPr bwMode="auto">
          <a:xfrm>
            <a:off x="4362450" y="2590800"/>
            <a:ext cx="590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Symbol" pitchFamily="18" charset="2"/>
                <a:cs typeface="Sakkal Majalla" pitchFamily="2" charset="-78"/>
              </a:rPr>
              <a:t>Dw</a:t>
            </a:r>
            <a:endParaRPr lang="en-US" b="1">
              <a:latin typeface="Franklin Gothic Medium Cond" pitchFamily="34" charset="0"/>
            </a:endParaRPr>
          </a:p>
        </p:txBody>
      </p:sp>
      <p:sp>
        <p:nvSpPr>
          <p:cNvPr id="59404" name="Rectangle 12"/>
          <p:cNvSpPr>
            <a:spLocks noChangeArrowheads="1"/>
          </p:cNvSpPr>
          <p:nvPr/>
        </p:nvSpPr>
        <p:spPr bwMode="auto">
          <a:xfrm>
            <a:off x="1905000" y="3795713"/>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Observation: Circuit delivers power to the load at other frequencies around </a:t>
            </a:r>
            <a:r>
              <a:rPr lang="en-US" b="1" dirty="0">
                <a:solidFill>
                  <a:srgbClr val="000000"/>
                </a:solidFill>
                <a:latin typeface="Symbol" pitchFamily="18" charset="2"/>
              </a:rPr>
              <a:t>w</a:t>
            </a:r>
            <a:r>
              <a:rPr lang="en-US" b="1" dirty="0">
                <a:solidFill>
                  <a:srgbClr val="000000"/>
                </a:solidFill>
                <a:latin typeface="Franklin Gothic Medium Cond" pitchFamily="34" charset="0"/>
              </a:rPr>
              <a:t>=</a:t>
            </a:r>
            <a:r>
              <a:rPr lang="en-US" b="1" dirty="0" err="1">
                <a:solidFill>
                  <a:srgbClr val="000000"/>
                </a:solidFill>
                <a:latin typeface="Symbol" pitchFamily="18" charset="2"/>
              </a:rPr>
              <a:t>w</a:t>
            </a:r>
            <a:r>
              <a:rPr lang="en-US" sz="1200" b="1" baseline="-25000" dirty="0" err="1">
                <a:solidFill>
                  <a:srgbClr val="000000"/>
                </a:solidFill>
                <a:latin typeface="Franklin Gothic Medium Cond" pitchFamily="34" charset="0"/>
              </a:rPr>
              <a:t>o</a:t>
            </a:r>
            <a:r>
              <a:rPr lang="en-US" b="1" dirty="0">
                <a:solidFill>
                  <a:srgbClr val="000000"/>
                </a:solidFill>
                <a:latin typeface="Franklin Gothic Medium Cond" pitchFamily="34" charset="0"/>
              </a:rPr>
              <a:t> which is resonance frequency of the circuit. This means there is a power loss around at </a:t>
            </a:r>
            <a:r>
              <a:rPr lang="en-US" b="1" dirty="0">
                <a:solidFill>
                  <a:srgbClr val="000000"/>
                </a:solidFill>
                <a:latin typeface="Symbol" pitchFamily="18" charset="2"/>
              </a:rPr>
              <a:t>w</a:t>
            </a:r>
            <a:r>
              <a:rPr lang="en-US" b="1" dirty="0">
                <a:solidFill>
                  <a:srgbClr val="000000"/>
                </a:solidFill>
                <a:latin typeface="Franklin Gothic Medium Cond" pitchFamily="34" charset="0"/>
              </a:rPr>
              <a:t>=</a:t>
            </a:r>
            <a:r>
              <a:rPr lang="en-US" b="1" dirty="0" err="1">
                <a:solidFill>
                  <a:srgbClr val="000000"/>
                </a:solidFill>
                <a:latin typeface="Symbol" pitchFamily="18" charset="2"/>
              </a:rPr>
              <a:t>w</a:t>
            </a:r>
            <a:r>
              <a:rPr lang="en-US" sz="1100" b="1" baseline="-25000" dirty="0" err="1">
                <a:solidFill>
                  <a:srgbClr val="000000"/>
                </a:solidFill>
                <a:latin typeface="Franklin Gothic Medium Cond" pitchFamily="34" charset="0"/>
              </a:rPr>
              <a:t>o</a:t>
            </a:r>
            <a:r>
              <a:rPr lang="en-US" b="1" dirty="0" err="1">
                <a:solidFill>
                  <a:srgbClr val="000000"/>
                </a:solidFill>
                <a:latin typeface="Franklin Gothic Medium Cond" pitchFamily="34" charset="0"/>
              </a:rPr>
              <a:t>+</a:t>
            </a:r>
            <a:r>
              <a:rPr lang="en-US" b="1" dirty="0" err="1">
                <a:solidFill>
                  <a:srgbClr val="000000"/>
                </a:solidFill>
                <a:latin typeface="Symbol" pitchFamily="18" charset="2"/>
              </a:rPr>
              <a:t>Dw</a:t>
            </a:r>
            <a:r>
              <a:rPr lang="en-US" b="1" dirty="0">
                <a:solidFill>
                  <a:srgbClr val="000000"/>
                </a:solidFill>
                <a:latin typeface="Franklin Gothic Medium Cond" pitchFamily="34" charset="0"/>
              </a:rPr>
              <a:t>.</a:t>
            </a:r>
          </a:p>
        </p:txBody>
      </p:sp>
      <p:sp>
        <p:nvSpPr>
          <p:cNvPr id="59405" name="TextBox 4"/>
          <p:cNvSpPr txBox="1">
            <a:spLocks noChangeArrowheads="1"/>
          </p:cNvSpPr>
          <p:nvPr/>
        </p:nvSpPr>
        <p:spPr bwMode="auto">
          <a:xfrm>
            <a:off x="4497388" y="1371600"/>
            <a:ext cx="28940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Typical simulation result (conceptual)</a:t>
            </a:r>
          </a:p>
        </p:txBody>
      </p:sp>
      <p:sp>
        <p:nvSpPr>
          <p:cNvPr id="59406" name="Rectangle 12"/>
          <p:cNvSpPr>
            <a:spLocks noChangeArrowheads="1"/>
          </p:cNvSpPr>
          <p:nvPr/>
        </p:nvSpPr>
        <p:spPr bwMode="auto">
          <a:xfrm>
            <a:off x="1905000" y="4887913"/>
            <a:ext cx="5486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FF"/>
                </a:solidFill>
                <a:latin typeface="Franklin Gothic Medium Cond" pitchFamily="34" charset="0"/>
              </a:rPr>
              <a:t>-3dB frequency can be calculated by equating this, </a:t>
            </a:r>
          </a:p>
        </p:txBody>
      </p:sp>
      <p:sp>
        <p:nvSpPr>
          <p:cNvPr id="20" name="Rectangle 19"/>
          <p:cNvSpPr>
            <a:spLocks noRot="1" noChangeAspect="1" noMove="1" noResize="1" noEditPoints="1" noAdjustHandles="1" noChangeArrowheads="1" noChangeShapeType="1" noTextEdit="1"/>
          </p:cNvSpPr>
          <p:nvPr/>
        </p:nvSpPr>
        <p:spPr>
          <a:xfrm>
            <a:off x="6248400" y="4724400"/>
            <a:ext cx="1371599" cy="612412"/>
          </a:xfrm>
          <a:prstGeom prst="rect">
            <a:avLst/>
          </a:prstGeom>
          <a:blipFill rotWithShape="1">
            <a:blip r:embed="rId5"/>
            <a:stretch>
              <a:fillRect/>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2564368" y="5336812"/>
            <a:ext cx="2271243" cy="847220"/>
          </a:xfrm>
          <a:prstGeom prst="rect">
            <a:avLst/>
          </a:prstGeom>
          <a:blipFill rotWithShape="1">
            <a:blip r:embed="rId6"/>
            <a:stretch>
              <a:fillRect t="-38129"/>
            </a:stretch>
          </a:blipFill>
        </p:spPr>
        <p:txBody>
          <a:bodyPr/>
          <a:lstStyle/>
          <a:p>
            <a:pPr>
              <a:defRPr/>
            </a:pPr>
            <a:r>
              <a:rPr lang="en-US">
                <a:noFill/>
              </a:rPr>
              <a:t> </a:t>
            </a:r>
          </a:p>
        </p:txBody>
      </p:sp>
      <p:sp>
        <p:nvSpPr>
          <p:cNvPr id="22" name="TextBox 21"/>
          <p:cNvSpPr txBox="1">
            <a:spLocks noRot="1" noChangeAspect="1" noMove="1" noResize="1" noEditPoints="1" noAdjustHandles="1" noChangeArrowheads="1" noChangeShapeType="1" noTextEdit="1"/>
          </p:cNvSpPr>
          <p:nvPr/>
        </p:nvSpPr>
        <p:spPr>
          <a:xfrm>
            <a:off x="4891557" y="5362363"/>
            <a:ext cx="3185643" cy="1093441"/>
          </a:xfrm>
          <a:prstGeom prst="rect">
            <a:avLst/>
          </a:prstGeom>
          <a:blipFill rotWithShape="1">
            <a:blip r:embed="rId7"/>
            <a:stretch>
              <a:fillRect/>
            </a:stretch>
          </a:blipFill>
        </p:spPr>
        <p:txBody>
          <a:bodyPr/>
          <a:lstStyle/>
          <a:p>
            <a:pPr>
              <a:defRPr/>
            </a:pPr>
            <a:r>
              <a:rPr lang="en-US">
                <a:noFill/>
              </a:rPr>
              <a:t> </a:t>
            </a:r>
          </a:p>
        </p:txBody>
      </p:sp>
      <p:sp>
        <p:nvSpPr>
          <p:cNvPr id="23" name="Striped Right Arrow 22"/>
          <p:cNvSpPr/>
          <p:nvPr/>
        </p:nvSpPr>
        <p:spPr>
          <a:xfrm>
            <a:off x="4362450" y="5486400"/>
            <a:ext cx="361950" cy="27463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40</a:t>
            </a:fld>
            <a:endParaRPr lang="en-US"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Bandwidth of Matching Network</a:t>
            </a:r>
            <a:endParaRPr lang="en-US" dirty="0"/>
          </a:p>
        </p:txBody>
      </p:sp>
      <p:graphicFrame>
        <p:nvGraphicFramePr>
          <p:cNvPr id="60419" name="Object 3"/>
          <p:cNvGraphicFramePr>
            <a:graphicFrameLocks noChangeAspect="1"/>
          </p:cNvGraphicFramePr>
          <p:nvPr/>
        </p:nvGraphicFramePr>
        <p:xfrm>
          <a:off x="2743200" y="1219200"/>
          <a:ext cx="3275013" cy="2305050"/>
        </p:xfrm>
        <a:graphic>
          <a:graphicData uri="http://schemas.openxmlformats.org/presentationml/2006/ole">
            <mc:AlternateContent xmlns:mc="http://schemas.openxmlformats.org/markup-compatibility/2006">
              <mc:Choice xmlns:v="urn:schemas-microsoft-com:vml" Requires="v">
                <p:oleObj spid="_x0000_s60458"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219200"/>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0420" name="Rectangle 10"/>
          <p:cNvSpPr>
            <a:spLocks noChangeArrowheads="1"/>
          </p:cNvSpPr>
          <p:nvPr/>
        </p:nvSpPr>
        <p:spPr bwMode="auto">
          <a:xfrm>
            <a:off x="5486400" y="34258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Freq (</a:t>
            </a:r>
            <a:r>
              <a:rPr lang="en-US" b="1">
                <a:solidFill>
                  <a:srgbClr val="000000"/>
                </a:solidFill>
                <a:latin typeface="Symbol" pitchFamily="18" charset="2"/>
                <a:cs typeface="Sakkal Majalla" pitchFamily="2" charset="-78"/>
              </a:rPr>
              <a:t>w</a:t>
            </a:r>
            <a:r>
              <a:rPr lang="en-US" b="1">
                <a:solidFill>
                  <a:srgbClr val="000000"/>
                </a:solidFill>
                <a:latin typeface="Franklin Gothic Medium Cond" pitchFamily="34" charset="0"/>
              </a:rPr>
              <a:t>)</a:t>
            </a:r>
          </a:p>
        </p:txBody>
      </p:sp>
      <p:sp>
        <p:nvSpPr>
          <p:cNvPr id="60421" name="Rectangle 10"/>
          <p:cNvSpPr>
            <a:spLocks noChangeArrowheads="1"/>
          </p:cNvSpPr>
          <p:nvPr/>
        </p:nvSpPr>
        <p:spPr bwMode="auto">
          <a:xfrm rot="-5400000">
            <a:off x="1688307" y="2062956"/>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Voltage across R</a:t>
            </a:r>
            <a:r>
              <a:rPr lang="en-US" sz="1400" b="1" baseline="-25000" dirty="0">
                <a:solidFill>
                  <a:srgbClr val="000000"/>
                </a:solidFill>
                <a:latin typeface="Franklin Gothic Medium Cond" pitchFamily="34" charset="0"/>
              </a:rPr>
              <a:t>L</a:t>
            </a:r>
            <a:r>
              <a:rPr lang="en-US" b="1" dirty="0">
                <a:solidFill>
                  <a:srgbClr val="000000"/>
                </a:solidFill>
                <a:latin typeface="Franklin Gothic Medium Cond" pitchFamily="34" charset="0"/>
              </a:rPr>
              <a:t> </a:t>
            </a:r>
          </a:p>
        </p:txBody>
      </p:sp>
      <p:cxnSp>
        <p:nvCxnSpPr>
          <p:cNvPr id="9" name="Straight Connector 8"/>
          <p:cNvCxnSpPr/>
          <p:nvPr/>
        </p:nvCxnSpPr>
        <p:spPr>
          <a:xfrm>
            <a:off x="4233863" y="1676400"/>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0423" name="Rectangle 10"/>
          <p:cNvSpPr>
            <a:spLocks noChangeArrowheads="1"/>
          </p:cNvSpPr>
          <p:nvPr/>
        </p:nvSpPr>
        <p:spPr bwMode="auto">
          <a:xfrm>
            <a:off x="4076700" y="3352800"/>
            <a:ext cx="800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Symbol" pitchFamily="18" charset="2"/>
                <a:cs typeface="Sakkal Majalla" pitchFamily="2" charset="-78"/>
              </a:rPr>
              <a:t>w=</a:t>
            </a:r>
            <a:r>
              <a:rPr lang="en-US" b="1" dirty="0" err="1">
                <a:solidFill>
                  <a:srgbClr val="000000"/>
                </a:solidFill>
                <a:latin typeface="Symbol" pitchFamily="18" charset="2"/>
                <a:cs typeface="Sakkal Majalla" pitchFamily="2" charset="-78"/>
              </a:rPr>
              <a:t>w</a:t>
            </a:r>
            <a:r>
              <a:rPr lang="en-US" sz="1100" b="1" baseline="-25000" dirty="0" err="1">
                <a:solidFill>
                  <a:srgbClr val="000000"/>
                </a:solidFill>
                <a:latin typeface="Symbol" pitchFamily="18" charset="2"/>
                <a:cs typeface="Sakkal Majalla" pitchFamily="2" charset="-78"/>
              </a:rPr>
              <a:t>o</a:t>
            </a:r>
            <a:endParaRPr lang="en-US" b="1" baseline="-25000" dirty="0">
              <a:solidFill>
                <a:srgbClr val="000000"/>
              </a:solidFill>
              <a:latin typeface="Franklin Gothic Medium Cond" pitchFamily="34" charset="0"/>
            </a:endParaRPr>
          </a:p>
        </p:txBody>
      </p:sp>
      <p:cxnSp>
        <p:nvCxnSpPr>
          <p:cNvPr id="11" name="Straight Connector 10"/>
          <p:cNvCxnSpPr/>
          <p:nvPr/>
        </p:nvCxnSpPr>
        <p:spPr>
          <a:xfrm>
            <a:off x="4005263"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962400" y="2057400"/>
            <a:ext cx="533400" cy="0"/>
          </a:xfrm>
          <a:prstGeom prst="straightConnector1">
            <a:avLst/>
          </a:prstGeom>
          <a:ln w="28575">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0426" name="Rectangle 12"/>
          <p:cNvSpPr>
            <a:spLocks noChangeArrowheads="1"/>
          </p:cNvSpPr>
          <p:nvPr/>
        </p:nvSpPr>
        <p:spPr bwMode="auto">
          <a:xfrm>
            <a:off x="1905000" y="3795713"/>
            <a:ext cx="5486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Observation: For a fixed impedance transform ratio (R</a:t>
            </a:r>
            <a:r>
              <a:rPr lang="en-US" sz="1400" b="1" baseline="-25000" dirty="0">
                <a:solidFill>
                  <a:srgbClr val="000000"/>
                </a:solidFill>
                <a:latin typeface="Franklin Gothic Medium Cond" pitchFamily="34" charset="0"/>
              </a:rPr>
              <a:t>s</a:t>
            </a:r>
            <a:r>
              <a:rPr lang="en-US" b="1" dirty="0">
                <a:solidFill>
                  <a:srgbClr val="000000"/>
                </a:solidFill>
                <a:latin typeface="Franklin Gothic Medium Cond" pitchFamily="34" charset="0"/>
              </a:rPr>
              <a:t>/R</a:t>
            </a:r>
            <a:r>
              <a:rPr lang="en-US" sz="1200" b="1" baseline="-25000" dirty="0">
                <a:solidFill>
                  <a:srgbClr val="000000"/>
                </a:solidFill>
                <a:latin typeface="Franklin Gothic Medium Cond" pitchFamily="34" charset="0"/>
              </a:rPr>
              <a:t>L</a:t>
            </a:r>
            <a:r>
              <a:rPr lang="en-US" b="1" dirty="0">
                <a:solidFill>
                  <a:srgbClr val="000000"/>
                </a:solidFill>
                <a:latin typeface="Franklin Gothic Medium Cond" pitchFamily="34" charset="0"/>
              </a:rPr>
              <a:t>), the bandwidth (BW) is fixed.</a:t>
            </a:r>
          </a:p>
        </p:txBody>
      </p:sp>
      <p:sp>
        <p:nvSpPr>
          <p:cNvPr id="22" name="TextBox 21"/>
          <p:cNvSpPr txBox="1">
            <a:spLocks noRot="1" noChangeAspect="1" noMove="1" noResize="1" noEditPoints="1" noAdjustHandles="1" noChangeArrowheads="1" noChangeShapeType="1" noTextEdit="1"/>
          </p:cNvSpPr>
          <p:nvPr/>
        </p:nvSpPr>
        <p:spPr>
          <a:xfrm>
            <a:off x="4572000" y="1828800"/>
            <a:ext cx="3185643" cy="1093441"/>
          </a:xfrm>
          <a:prstGeom prst="rect">
            <a:avLst/>
          </a:prstGeom>
          <a:blipFill rotWithShape="1">
            <a:blip r:embed="rId5"/>
            <a:stretch>
              <a:fillRect/>
            </a:stretch>
          </a:blipFill>
        </p:spPr>
        <p:txBody>
          <a:bodyPr/>
          <a:lstStyle/>
          <a:p>
            <a:pPr>
              <a:defRPr/>
            </a:pPr>
            <a:r>
              <a:rPr lang="en-US">
                <a:noFill/>
              </a:rPr>
              <a:t> </a:t>
            </a:r>
          </a:p>
        </p:txBody>
      </p:sp>
      <p:cxnSp>
        <p:nvCxnSpPr>
          <p:cNvPr id="24" name="Straight Connector 23"/>
          <p:cNvCxnSpPr/>
          <p:nvPr/>
        </p:nvCxnSpPr>
        <p:spPr>
          <a:xfrm>
            <a:off x="4462463"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0429" name="Rectangle 12"/>
          <p:cNvSpPr>
            <a:spLocks noChangeArrowheads="1"/>
          </p:cNvSpPr>
          <p:nvPr/>
        </p:nvSpPr>
        <p:spPr bwMode="auto">
          <a:xfrm>
            <a:off x="1905000" y="4535488"/>
            <a:ext cx="5486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In many RF systems, narrowband operation is preferable, since we don’t want to lose any input power around signal bandwidth. Also, narrower band means more filtering of unwanted signals.</a:t>
            </a:r>
          </a:p>
        </p:txBody>
      </p:sp>
      <p:sp>
        <p:nvSpPr>
          <p:cNvPr id="60430" name="Rectangle 12"/>
          <p:cNvSpPr>
            <a:spLocks noChangeArrowheads="1"/>
          </p:cNvSpPr>
          <p:nvPr/>
        </p:nvSpPr>
        <p:spPr bwMode="auto">
          <a:xfrm>
            <a:off x="1905000" y="5526088"/>
            <a:ext cx="5791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FF"/>
                </a:solidFill>
                <a:latin typeface="Franklin Gothic Medium Cond" pitchFamily="34" charset="0"/>
              </a:rPr>
              <a:t>Q) Can we design matching network to have more narrower band operation (</a:t>
            </a:r>
            <a:r>
              <a:rPr lang="en-US" b="1" dirty="0">
                <a:solidFill>
                  <a:srgbClr val="FF0000"/>
                </a:solidFill>
                <a:latin typeface="Franklin Gothic Medium Cond" pitchFamily="34" charset="0"/>
              </a:rPr>
              <a:t>red-curve</a:t>
            </a:r>
            <a:r>
              <a:rPr lang="en-US" b="1" dirty="0">
                <a:solidFill>
                  <a:srgbClr val="0000FF"/>
                </a:solidFill>
                <a:latin typeface="Franklin Gothic Medium Cond" pitchFamily="34" charset="0"/>
              </a:rPr>
              <a:t>) for a given fixed impedance transform ratio?</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41</a:t>
            </a:fld>
            <a:endParaRPr lang="en-US"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Quality Factor (Q)</a:t>
            </a:r>
            <a:endParaRPr lang="en-US" dirty="0"/>
          </a:p>
        </p:txBody>
      </p:sp>
      <p:sp>
        <p:nvSpPr>
          <p:cNvPr id="4" name="Rectangle 12"/>
          <p:cNvSpPr>
            <a:spLocks noChangeArrowheads="1"/>
          </p:cNvSpPr>
          <p:nvPr/>
        </p:nvSpPr>
        <p:spPr bwMode="auto">
          <a:xfrm>
            <a:off x="1905000" y="1447800"/>
            <a:ext cx="579120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b="1" dirty="0">
                <a:solidFill>
                  <a:srgbClr val="000000"/>
                </a:solidFill>
                <a:latin typeface="Franklin Gothic Medium Cond" pitchFamily="34" charset="0"/>
              </a:rPr>
              <a:t>To answer the question, we need to introduce a very important concept in RF systems, referred to as “Quality Factor (Q)”. </a:t>
            </a:r>
          </a:p>
          <a:p>
            <a:pPr>
              <a:defRPr/>
            </a:pPr>
            <a:endParaRPr lang="en-US" b="1" dirty="0">
              <a:solidFill>
                <a:srgbClr val="000000"/>
              </a:solidFill>
              <a:latin typeface="Franklin Gothic Medium Cond" pitchFamily="34" charset="0"/>
            </a:endParaRPr>
          </a:p>
          <a:p>
            <a:pPr>
              <a:defRPr/>
            </a:pPr>
            <a:r>
              <a:rPr lang="en-US" b="1" dirty="0">
                <a:solidFill>
                  <a:srgbClr val="000000"/>
                </a:solidFill>
                <a:latin typeface="Franklin Gothic Medium Cond" pitchFamily="34" charset="0"/>
              </a:rPr>
              <a:t>In its simplest form, Q is used to measure the “quality” of  capacitors and inductors </a:t>
            </a:r>
          </a:p>
          <a:p>
            <a:pPr marL="285750" indent="-285750">
              <a:buFontTx/>
              <a:buChar char="-"/>
              <a:defRPr/>
            </a:pPr>
            <a:r>
              <a:rPr lang="en-US" sz="1600" b="1" dirty="0">
                <a:solidFill>
                  <a:srgbClr val="000000"/>
                </a:solidFill>
                <a:latin typeface="Franklin Gothic Medium Cond" pitchFamily="34" charset="0"/>
              </a:rPr>
              <a:t>An inductor/capacitor with large resistor has poor Q</a:t>
            </a:r>
          </a:p>
          <a:p>
            <a:pPr marL="285750" indent="-285750">
              <a:buFontTx/>
              <a:buChar char="-"/>
              <a:defRPr/>
            </a:pPr>
            <a:r>
              <a:rPr lang="en-US" sz="1600" b="1" dirty="0">
                <a:solidFill>
                  <a:srgbClr val="000000"/>
                </a:solidFill>
                <a:latin typeface="Franklin Gothic Medium Cond" pitchFamily="34" charset="0"/>
              </a:rPr>
              <a:t>An inductor/capacitor with zero series resistance has infinite Q</a:t>
            </a:r>
          </a:p>
          <a:p>
            <a:pPr>
              <a:defRPr/>
            </a:pPr>
            <a:endParaRPr lang="en-US" sz="1600" b="1" dirty="0">
              <a:solidFill>
                <a:srgbClr val="000000"/>
              </a:solidFill>
              <a:latin typeface="Franklin Gothic Medium Cond" pitchFamily="34" charset="0"/>
            </a:endParaRPr>
          </a:p>
          <a:p>
            <a:pPr>
              <a:defRPr/>
            </a:pPr>
            <a:r>
              <a:rPr lang="en-US" b="1" dirty="0">
                <a:solidFill>
                  <a:srgbClr val="000000"/>
                </a:solidFill>
                <a:latin typeface="Franklin Gothic Medium Cond" pitchFamily="34" charset="0"/>
              </a:rPr>
              <a:t>Let us now define the quality factor for a general network :</a:t>
            </a:r>
            <a:endParaRPr lang="en-US" sz="2000" b="1" dirty="0">
              <a:solidFill>
                <a:srgbClr val="000000"/>
              </a:solidFill>
              <a:latin typeface="Franklin Gothic Medium Cond" pitchFamily="34" charset="0"/>
            </a:endParaRPr>
          </a:p>
        </p:txBody>
      </p:sp>
      <p:sp>
        <p:nvSpPr>
          <p:cNvPr id="5" name="TextBox 4"/>
          <p:cNvSpPr txBox="1">
            <a:spLocks noRot="1" noChangeAspect="1" noMove="1" noResize="1" noEditPoints="1" noAdjustHandles="1" noChangeArrowheads="1" noChangeShapeType="1" noTextEdit="1"/>
          </p:cNvSpPr>
          <p:nvPr/>
        </p:nvSpPr>
        <p:spPr>
          <a:xfrm>
            <a:off x="2438400" y="4114800"/>
            <a:ext cx="4572000" cy="1120307"/>
          </a:xfrm>
          <a:prstGeom prst="rect">
            <a:avLst/>
          </a:prstGeom>
          <a:blipFill rotWithShape="1">
            <a:blip r:embed="rId2"/>
            <a:stretch>
              <a:fillRect b="-1087"/>
            </a:stretch>
          </a:blipFill>
        </p:spPr>
        <p:txBody>
          <a:bodyPr/>
          <a:lstStyle/>
          <a:p>
            <a:pPr>
              <a:defRPr/>
            </a:pPr>
            <a:r>
              <a:rPr lang="en-US">
                <a:noFill/>
              </a:rPr>
              <a:t> </a:t>
            </a:r>
          </a:p>
        </p:txBody>
      </p:sp>
      <p:sp>
        <p:nvSpPr>
          <p:cNvPr id="61445" name="Rectangle 5"/>
          <p:cNvSpPr>
            <a:spLocks noChangeArrowheads="1"/>
          </p:cNvSpPr>
          <p:nvPr/>
        </p:nvSpPr>
        <p:spPr bwMode="auto">
          <a:xfrm>
            <a:off x="2667000" y="5334000"/>
            <a:ext cx="4648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solidFill>
                  <a:srgbClr val="0000FF"/>
                </a:solidFill>
                <a:latin typeface="Franklin Gothic Medium Cond" pitchFamily="34" charset="0"/>
              </a:rPr>
              <a:t>Recall, Energy (J)  = Average power (W) x Cycle period (T)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42</a:t>
            </a:fld>
            <a:endParaRPr 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err="1" smtClean="0"/>
              <a:t>Lossy</a:t>
            </a:r>
            <a:r>
              <a:rPr lang="en-US" dirty="0" smtClean="0"/>
              <a:t> Inductor</a:t>
            </a:r>
            <a:endParaRPr lang="en-US" dirty="0"/>
          </a:p>
        </p:txBody>
      </p:sp>
      <p:graphicFrame>
        <p:nvGraphicFramePr>
          <p:cNvPr id="62467" name="Object 3"/>
          <p:cNvGraphicFramePr>
            <a:graphicFrameLocks noChangeAspect="1"/>
          </p:cNvGraphicFramePr>
          <p:nvPr/>
        </p:nvGraphicFramePr>
        <p:xfrm>
          <a:off x="3124200" y="1905000"/>
          <a:ext cx="2727325" cy="658813"/>
        </p:xfrm>
        <a:graphic>
          <a:graphicData uri="http://schemas.openxmlformats.org/presentationml/2006/ole">
            <mc:AlternateContent xmlns:mc="http://schemas.openxmlformats.org/markup-compatibility/2006">
              <mc:Choice xmlns:v="urn:schemas-microsoft-com:vml" Requires="v">
                <p:oleObj spid="_x0000_s62497" name="Visio" r:id="rId3" imgW="1038391" imgH="250290" progId="Visio.Drawing.11">
                  <p:embed/>
                </p:oleObj>
              </mc:Choice>
              <mc:Fallback>
                <p:oleObj name="Visio" r:id="rId3" imgW="1038391" imgH="2502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905000"/>
                        <a:ext cx="2727325"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468" name="Rectangle 12"/>
          <p:cNvSpPr>
            <a:spLocks noChangeArrowheads="1"/>
          </p:cNvSpPr>
          <p:nvPr/>
        </p:nvSpPr>
        <p:spPr bwMode="auto">
          <a:xfrm>
            <a:off x="1676400" y="1447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simple example of a lossy inductor.</a:t>
            </a:r>
          </a:p>
        </p:txBody>
      </p:sp>
      <p:sp>
        <p:nvSpPr>
          <p:cNvPr id="6" name="TextBox 5"/>
          <p:cNvSpPr txBox="1">
            <a:spLocks noRot="1" noChangeAspect="1" noMove="1" noResize="1" noEditPoints="1" noAdjustHandles="1" noChangeArrowheads="1" noChangeShapeType="1" noTextEdit="1"/>
          </p:cNvSpPr>
          <p:nvPr/>
        </p:nvSpPr>
        <p:spPr>
          <a:xfrm>
            <a:off x="1828800" y="3048000"/>
            <a:ext cx="6172200" cy="801245"/>
          </a:xfrm>
          <a:prstGeom prst="rect">
            <a:avLst/>
          </a:prstGeom>
          <a:blipFill rotWithShape="1">
            <a:blip r:embed="rId5"/>
            <a:stretch>
              <a:fillRect b="-3053"/>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4572000" cy="1290931"/>
          </a:xfrm>
          <a:prstGeom prst="rect">
            <a:avLst/>
          </a:prstGeom>
          <a:blipFill rotWithShape="1">
            <a:blip r:embed="rId6"/>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43</a:t>
            </a:fld>
            <a:endParaRPr lang="en-US"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err="1" smtClean="0"/>
              <a:t>Lossy</a:t>
            </a:r>
            <a:r>
              <a:rPr lang="en-US" dirty="0" smtClean="0"/>
              <a:t> Capacitor</a:t>
            </a:r>
            <a:endParaRPr lang="en-US" dirty="0"/>
          </a:p>
        </p:txBody>
      </p:sp>
      <p:sp>
        <p:nvSpPr>
          <p:cNvPr id="63491" name="Rectangle 12"/>
          <p:cNvSpPr>
            <a:spLocks noChangeArrowheads="1"/>
          </p:cNvSpPr>
          <p:nvPr/>
        </p:nvSpPr>
        <p:spPr bwMode="auto">
          <a:xfrm>
            <a:off x="1676400" y="1447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simple example of a lossy capacitor.</a:t>
            </a:r>
          </a:p>
        </p:txBody>
      </p:sp>
      <p:sp>
        <p:nvSpPr>
          <p:cNvPr id="6" name="TextBox 5"/>
          <p:cNvSpPr txBox="1">
            <a:spLocks noRot="1" noChangeAspect="1" noMove="1" noResize="1" noEditPoints="1" noAdjustHandles="1" noChangeArrowheads="1" noChangeShapeType="1" noTextEdit="1"/>
          </p:cNvSpPr>
          <p:nvPr/>
        </p:nvSpPr>
        <p:spPr>
          <a:xfrm>
            <a:off x="1295400" y="3048000"/>
            <a:ext cx="6705600" cy="879215"/>
          </a:xfrm>
          <a:prstGeom prst="rect">
            <a:avLst/>
          </a:prstGeom>
          <a:blipFill rotWithShape="1">
            <a:blip r:embed="rId3"/>
            <a:stretch>
              <a:fillRect b="-2778"/>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4572000" cy="1407052"/>
          </a:xfrm>
          <a:prstGeom prst="rect">
            <a:avLst/>
          </a:prstGeom>
          <a:blipFill rotWithShape="1">
            <a:blip r:embed="rId4"/>
            <a:stretch>
              <a:fillRect/>
            </a:stretch>
          </a:blipFill>
        </p:spPr>
        <p:txBody>
          <a:bodyPr/>
          <a:lstStyle/>
          <a:p>
            <a:pPr>
              <a:defRPr/>
            </a:pPr>
            <a:r>
              <a:rPr lang="en-US">
                <a:noFill/>
              </a:rPr>
              <a:t> </a:t>
            </a:r>
          </a:p>
        </p:txBody>
      </p:sp>
      <p:graphicFrame>
        <p:nvGraphicFramePr>
          <p:cNvPr id="63494" name="Object 2"/>
          <p:cNvGraphicFramePr>
            <a:graphicFrameLocks noChangeAspect="1"/>
          </p:cNvGraphicFramePr>
          <p:nvPr/>
        </p:nvGraphicFramePr>
        <p:xfrm>
          <a:off x="3057525" y="1905000"/>
          <a:ext cx="2735263" cy="685800"/>
        </p:xfrm>
        <a:graphic>
          <a:graphicData uri="http://schemas.openxmlformats.org/presentationml/2006/ole">
            <mc:AlternateContent xmlns:mc="http://schemas.openxmlformats.org/markup-compatibility/2006">
              <mc:Choice xmlns:v="urn:schemas-microsoft-com:vml" Requires="v">
                <p:oleObj spid="_x0000_s63521" name="Visio" r:id="rId5" imgW="1038391" imgH="261090" progId="Visio.Drawing.11">
                  <p:embed/>
                </p:oleObj>
              </mc:Choice>
              <mc:Fallback>
                <p:oleObj name="Visio" r:id="rId5" imgW="1038391" imgH="261090" progId="Visio.Drawing.11">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7525" y="1905000"/>
                        <a:ext cx="27352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44</a:t>
            </a:fld>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Series LCR Network</a:t>
            </a:r>
            <a:endParaRPr lang="en-US" dirty="0"/>
          </a:p>
        </p:txBody>
      </p:sp>
      <p:sp>
        <p:nvSpPr>
          <p:cNvPr id="64515" name="Rectangle 12"/>
          <p:cNvSpPr>
            <a:spLocks noChangeArrowheads="1"/>
          </p:cNvSpPr>
          <p:nvPr/>
        </p:nvSpPr>
        <p:spPr bwMode="auto">
          <a:xfrm>
            <a:off x="1676400" y="1447800"/>
            <a:ext cx="556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another simple example of a series L-C-R network.</a:t>
            </a:r>
          </a:p>
        </p:txBody>
      </p:sp>
      <p:graphicFrame>
        <p:nvGraphicFramePr>
          <p:cNvPr id="64516" name="Object 4"/>
          <p:cNvGraphicFramePr>
            <a:graphicFrameLocks noChangeAspect="1"/>
          </p:cNvGraphicFramePr>
          <p:nvPr/>
        </p:nvGraphicFramePr>
        <p:xfrm>
          <a:off x="2743200" y="1963738"/>
          <a:ext cx="2971800" cy="641350"/>
        </p:xfrm>
        <a:graphic>
          <a:graphicData uri="http://schemas.openxmlformats.org/presentationml/2006/ole">
            <mc:AlternateContent xmlns:mc="http://schemas.openxmlformats.org/markup-compatibility/2006">
              <mc:Choice xmlns:v="urn:schemas-microsoft-com:vml" Requires="v">
                <p:oleObj spid="_x0000_s64546" name="Visio" r:id="rId3" imgW="1204523" imgH="261090" progId="Visio.Drawing.11">
                  <p:embed/>
                </p:oleObj>
              </mc:Choice>
              <mc:Fallback>
                <p:oleObj name="Visio" r:id="rId3" imgW="1204523" imgH="26109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963738"/>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a:spLocks noRot="1" noChangeAspect="1" noMove="1" noResize="1" noEditPoints="1" noAdjustHandles="1" noChangeArrowheads="1" noChangeShapeType="1" noTextEdit="1"/>
          </p:cNvSpPr>
          <p:nvPr/>
        </p:nvSpPr>
        <p:spPr>
          <a:xfrm>
            <a:off x="762000" y="3048000"/>
            <a:ext cx="8077200" cy="879215"/>
          </a:xfrm>
          <a:prstGeom prst="rect">
            <a:avLst/>
          </a:prstGeom>
          <a:blipFill rotWithShape="1">
            <a:blip r:embed="rId5"/>
            <a:stretch>
              <a:fillRect b="-2778"/>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5943600" cy="1407052"/>
          </a:xfrm>
          <a:prstGeom prst="rect">
            <a:avLst/>
          </a:prstGeom>
          <a:blipFill rotWithShape="1">
            <a:blip r:embed="rId6"/>
            <a:stretch>
              <a:fillRect/>
            </a:stretch>
          </a:blipFill>
        </p:spPr>
        <p:txBody>
          <a:bodyPr/>
          <a:lstStyle/>
          <a:p>
            <a:pPr>
              <a:defRPr/>
            </a:pPr>
            <a:r>
              <a:rPr lang="en-US">
                <a:noFill/>
              </a:rPr>
              <a:t> </a:t>
            </a:r>
          </a:p>
        </p:txBody>
      </p:sp>
      <p:sp>
        <p:nvSpPr>
          <p:cNvPr id="64519" name="Rectangle 7"/>
          <p:cNvSpPr>
            <a:spLocks noChangeArrowheads="1"/>
          </p:cNvSpPr>
          <p:nvPr/>
        </p:nvSpPr>
        <p:spPr bwMode="auto">
          <a:xfrm>
            <a:off x="1066800" y="5686425"/>
            <a:ext cx="7162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This is not correct ! What was wrong ? Don’t apply the formula in a blind manner !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45</a:t>
            </a:fld>
            <a:endParaRPr lang="en-US"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3773214" y="4267200"/>
            <a:ext cx="1439917" cy="914400"/>
          </a:xfrm>
          <a:custGeom>
            <a:avLst/>
            <a:gdLst>
              <a:gd name="connsiteX0" fmla="*/ 1187669 w 1439917"/>
              <a:gd name="connsiteY0" fmla="*/ 367862 h 914400"/>
              <a:gd name="connsiteX1" fmla="*/ 1166648 w 1439917"/>
              <a:gd name="connsiteY1" fmla="*/ 420414 h 914400"/>
              <a:gd name="connsiteX2" fmla="*/ 1156138 w 1439917"/>
              <a:gd name="connsiteY2" fmla="*/ 451945 h 914400"/>
              <a:gd name="connsiteX3" fmla="*/ 1093076 w 1439917"/>
              <a:gd name="connsiteY3" fmla="*/ 567559 h 914400"/>
              <a:gd name="connsiteX4" fmla="*/ 1019503 w 1439917"/>
              <a:gd name="connsiteY4" fmla="*/ 662152 h 914400"/>
              <a:gd name="connsiteX5" fmla="*/ 1008993 w 1439917"/>
              <a:gd name="connsiteY5" fmla="*/ 693683 h 914400"/>
              <a:gd name="connsiteX6" fmla="*/ 903889 w 1439917"/>
              <a:gd name="connsiteY6" fmla="*/ 788276 h 914400"/>
              <a:gd name="connsiteX7" fmla="*/ 840827 w 1439917"/>
              <a:gd name="connsiteY7" fmla="*/ 851338 h 914400"/>
              <a:gd name="connsiteX8" fmla="*/ 746234 w 1439917"/>
              <a:gd name="connsiteY8" fmla="*/ 903890 h 914400"/>
              <a:gd name="connsiteX9" fmla="*/ 672662 w 1439917"/>
              <a:gd name="connsiteY9" fmla="*/ 914400 h 914400"/>
              <a:gd name="connsiteX10" fmla="*/ 493986 w 1439917"/>
              <a:gd name="connsiteY10" fmla="*/ 903890 h 914400"/>
              <a:gd name="connsiteX11" fmla="*/ 462455 w 1439917"/>
              <a:gd name="connsiteY11" fmla="*/ 893379 h 914400"/>
              <a:gd name="connsiteX12" fmla="*/ 388883 w 1439917"/>
              <a:gd name="connsiteY12" fmla="*/ 872359 h 914400"/>
              <a:gd name="connsiteX13" fmla="*/ 346841 w 1439917"/>
              <a:gd name="connsiteY13" fmla="*/ 851338 h 914400"/>
              <a:gd name="connsiteX14" fmla="*/ 315310 w 1439917"/>
              <a:gd name="connsiteY14" fmla="*/ 840828 h 914400"/>
              <a:gd name="connsiteX15" fmla="*/ 262758 w 1439917"/>
              <a:gd name="connsiteY15" fmla="*/ 809297 h 914400"/>
              <a:gd name="connsiteX16" fmla="*/ 231227 w 1439917"/>
              <a:gd name="connsiteY16" fmla="*/ 788276 h 914400"/>
              <a:gd name="connsiteX17" fmla="*/ 189186 w 1439917"/>
              <a:gd name="connsiteY17" fmla="*/ 777766 h 914400"/>
              <a:gd name="connsiteX18" fmla="*/ 126124 w 1439917"/>
              <a:gd name="connsiteY18" fmla="*/ 735724 h 914400"/>
              <a:gd name="connsiteX19" fmla="*/ 73572 w 1439917"/>
              <a:gd name="connsiteY19" fmla="*/ 683172 h 914400"/>
              <a:gd name="connsiteX20" fmla="*/ 31531 w 1439917"/>
              <a:gd name="connsiteY20" fmla="*/ 609600 h 914400"/>
              <a:gd name="connsiteX21" fmla="*/ 0 w 1439917"/>
              <a:gd name="connsiteY21" fmla="*/ 525517 h 914400"/>
              <a:gd name="connsiteX22" fmla="*/ 21020 w 1439917"/>
              <a:gd name="connsiteY22" fmla="*/ 273269 h 914400"/>
              <a:gd name="connsiteX23" fmla="*/ 105103 w 1439917"/>
              <a:gd name="connsiteY23" fmla="*/ 168166 h 914400"/>
              <a:gd name="connsiteX24" fmla="*/ 252248 w 1439917"/>
              <a:gd name="connsiteY24" fmla="*/ 63062 h 914400"/>
              <a:gd name="connsiteX25" fmla="*/ 336331 w 1439917"/>
              <a:gd name="connsiteY25" fmla="*/ 31531 h 914400"/>
              <a:gd name="connsiteX26" fmla="*/ 451945 w 1439917"/>
              <a:gd name="connsiteY26" fmla="*/ 10510 h 914400"/>
              <a:gd name="connsiteX27" fmla="*/ 504496 w 1439917"/>
              <a:gd name="connsiteY27" fmla="*/ 0 h 914400"/>
              <a:gd name="connsiteX28" fmla="*/ 777765 w 1439917"/>
              <a:gd name="connsiteY28" fmla="*/ 10510 h 914400"/>
              <a:gd name="connsiteX29" fmla="*/ 819807 w 1439917"/>
              <a:gd name="connsiteY29" fmla="*/ 31531 h 914400"/>
              <a:gd name="connsiteX30" fmla="*/ 903889 w 1439917"/>
              <a:gd name="connsiteY30" fmla="*/ 52552 h 914400"/>
              <a:gd name="connsiteX31" fmla="*/ 966952 w 1439917"/>
              <a:gd name="connsiteY31" fmla="*/ 94593 h 914400"/>
              <a:gd name="connsiteX32" fmla="*/ 1008993 w 1439917"/>
              <a:gd name="connsiteY32" fmla="*/ 115614 h 914400"/>
              <a:gd name="connsiteX33" fmla="*/ 1040524 w 1439917"/>
              <a:gd name="connsiteY33" fmla="*/ 147145 h 914400"/>
              <a:gd name="connsiteX34" fmla="*/ 1103586 w 1439917"/>
              <a:gd name="connsiteY34" fmla="*/ 189186 h 914400"/>
              <a:gd name="connsiteX35" fmla="*/ 1156138 w 1439917"/>
              <a:gd name="connsiteY35" fmla="*/ 241738 h 914400"/>
              <a:gd name="connsiteX36" fmla="*/ 1187669 w 1439917"/>
              <a:gd name="connsiteY36" fmla="*/ 304800 h 914400"/>
              <a:gd name="connsiteX37" fmla="*/ 1240220 w 1439917"/>
              <a:gd name="connsiteY37" fmla="*/ 357352 h 914400"/>
              <a:gd name="connsiteX38" fmla="*/ 1292772 w 1439917"/>
              <a:gd name="connsiteY38" fmla="*/ 409903 h 914400"/>
              <a:gd name="connsiteX39" fmla="*/ 1324303 w 1439917"/>
              <a:gd name="connsiteY39" fmla="*/ 441434 h 914400"/>
              <a:gd name="connsiteX40" fmla="*/ 1355834 w 1439917"/>
              <a:gd name="connsiteY40" fmla="*/ 451945 h 914400"/>
              <a:gd name="connsiteX41" fmla="*/ 1439917 w 1439917"/>
              <a:gd name="connsiteY41" fmla="*/ 462455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39917" h="914400">
                <a:moveTo>
                  <a:pt x="1187669" y="367862"/>
                </a:moveTo>
                <a:cubicBezTo>
                  <a:pt x="1180662" y="385379"/>
                  <a:pt x="1173273" y="402748"/>
                  <a:pt x="1166648" y="420414"/>
                </a:cubicBezTo>
                <a:cubicBezTo>
                  <a:pt x="1162758" y="430787"/>
                  <a:pt x="1160638" y="441821"/>
                  <a:pt x="1156138" y="451945"/>
                </a:cubicBezTo>
                <a:cubicBezTo>
                  <a:pt x="1119799" y="533707"/>
                  <a:pt x="1132936" y="494482"/>
                  <a:pt x="1093076" y="567559"/>
                </a:cubicBezTo>
                <a:cubicBezTo>
                  <a:pt x="1047655" y="650831"/>
                  <a:pt x="1084860" y="613135"/>
                  <a:pt x="1019503" y="662152"/>
                </a:cubicBezTo>
                <a:cubicBezTo>
                  <a:pt x="1016000" y="672662"/>
                  <a:pt x="1015914" y="685032"/>
                  <a:pt x="1008993" y="693683"/>
                </a:cubicBezTo>
                <a:cubicBezTo>
                  <a:pt x="881577" y="852952"/>
                  <a:pt x="980635" y="720057"/>
                  <a:pt x="903889" y="788276"/>
                </a:cubicBezTo>
                <a:cubicBezTo>
                  <a:pt x="881670" y="808026"/>
                  <a:pt x="865562" y="834848"/>
                  <a:pt x="840827" y="851338"/>
                </a:cubicBezTo>
                <a:cubicBezTo>
                  <a:pt x="804710" y="875416"/>
                  <a:pt x="785873" y="895962"/>
                  <a:pt x="746234" y="903890"/>
                </a:cubicBezTo>
                <a:cubicBezTo>
                  <a:pt x="721942" y="908748"/>
                  <a:pt x="697186" y="910897"/>
                  <a:pt x="672662" y="914400"/>
                </a:cubicBezTo>
                <a:cubicBezTo>
                  <a:pt x="613103" y="910897"/>
                  <a:pt x="553352" y="909827"/>
                  <a:pt x="493986" y="903890"/>
                </a:cubicBezTo>
                <a:cubicBezTo>
                  <a:pt x="482962" y="902788"/>
                  <a:pt x="473108" y="896423"/>
                  <a:pt x="462455" y="893379"/>
                </a:cubicBezTo>
                <a:cubicBezTo>
                  <a:pt x="435788" y="885760"/>
                  <a:pt x="414083" y="883159"/>
                  <a:pt x="388883" y="872359"/>
                </a:cubicBezTo>
                <a:cubicBezTo>
                  <a:pt x="374482" y="866187"/>
                  <a:pt x="361242" y="857510"/>
                  <a:pt x="346841" y="851338"/>
                </a:cubicBezTo>
                <a:cubicBezTo>
                  <a:pt x="336658" y="846974"/>
                  <a:pt x="325219" y="845783"/>
                  <a:pt x="315310" y="840828"/>
                </a:cubicBezTo>
                <a:cubicBezTo>
                  <a:pt x="297038" y="831692"/>
                  <a:pt x="280081" y="820124"/>
                  <a:pt x="262758" y="809297"/>
                </a:cubicBezTo>
                <a:cubicBezTo>
                  <a:pt x="252046" y="802602"/>
                  <a:pt x="242838" y="793252"/>
                  <a:pt x="231227" y="788276"/>
                </a:cubicBezTo>
                <a:cubicBezTo>
                  <a:pt x="217950" y="782586"/>
                  <a:pt x="203200" y="781269"/>
                  <a:pt x="189186" y="777766"/>
                </a:cubicBezTo>
                <a:cubicBezTo>
                  <a:pt x="168165" y="763752"/>
                  <a:pt x="140138" y="756745"/>
                  <a:pt x="126124" y="735724"/>
                </a:cubicBezTo>
                <a:cubicBezTo>
                  <a:pt x="98096" y="693683"/>
                  <a:pt x="115613" y="711200"/>
                  <a:pt x="73572" y="683172"/>
                </a:cubicBezTo>
                <a:cubicBezTo>
                  <a:pt x="56149" y="657036"/>
                  <a:pt x="42960" y="640077"/>
                  <a:pt x="31531" y="609600"/>
                </a:cubicBezTo>
                <a:cubicBezTo>
                  <a:pt x="-11408" y="495101"/>
                  <a:pt x="58531" y="642584"/>
                  <a:pt x="0" y="525517"/>
                </a:cubicBezTo>
                <a:cubicBezTo>
                  <a:pt x="947" y="506568"/>
                  <a:pt x="-4388" y="341022"/>
                  <a:pt x="21020" y="273269"/>
                </a:cubicBezTo>
                <a:cubicBezTo>
                  <a:pt x="38303" y="227183"/>
                  <a:pt x="63281" y="199533"/>
                  <a:pt x="105103" y="168166"/>
                </a:cubicBezTo>
                <a:cubicBezTo>
                  <a:pt x="111971" y="163015"/>
                  <a:pt x="230289" y="71846"/>
                  <a:pt x="252248" y="63062"/>
                </a:cubicBezTo>
                <a:cubicBezTo>
                  <a:pt x="268327" y="56631"/>
                  <a:pt x="314359" y="37024"/>
                  <a:pt x="336331" y="31531"/>
                </a:cubicBezTo>
                <a:cubicBezTo>
                  <a:pt x="370935" y="22880"/>
                  <a:pt x="417601" y="16754"/>
                  <a:pt x="451945" y="10510"/>
                </a:cubicBezTo>
                <a:cubicBezTo>
                  <a:pt x="469521" y="7314"/>
                  <a:pt x="486979" y="3503"/>
                  <a:pt x="504496" y="0"/>
                </a:cubicBezTo>
                <a:cubicBezTo>
                  <a:pt x="595586" y="3503"/>
                  <a:pt x="687060" y="1440"/>
                  <a:pt x="777765" y="10510"/>
                </a:cubicBezTo>
                <a:cubicBezTo>
                  <a:pt x="793355" y="12069"/>
                  <a:pt x="804943" y="26576"/>
                  <a:pt x="819807" y="31531"/>
                </a:cubicBezTo>
                <a:cubicBezTo>
                  <a:pt x="847214" y="40667"/>
                  <a:pt x="903889" y="52552"/>
                  <a:pt x="903889" y="52552"/>
                </a:cubicBezTo>
                <a:cubicBezTo>
                  <a:pt x="924910" y="66566"/>
                  <a:pt x="944355" y="83294"/>
                  <a:pt x="966952" y="94593"/>
                </a:cubicBezTo>
                <a:cubicBezTo>
                  <a:pt x="980966" y="101600"/>
                  <a:pt x="996244" y="106507"/>
                  <a:pt x="1008993" y="115614"/>
                </a:cubicBezTo>
                <a:cubicBezTo>
                  <a:pt x="1021088" y="124254"/>
                  <a:pt x="1028791" y="138020"/>
                  <a:pt x="1040524" y="147145"/>
                </a:cubicBezTo>
                <a:cubicBezTo>
                  <a:pt x="1060466" y="162655"/>
                  <a:pt x="1103586" y="189186"/>
                  <a:pt x="1103586" y="189186"/>
                </a:cubicBezTo>
                <a:cubicBezTo>
                  <a:pt x="1159645" y="273273"/>
                  <a:pt x="1086066" y="171665"/>
                  <a:pt x="1156138" y="241738"/>
                </a:cubicBezTo>
                <a:cubicBezTo>
                  <a:pt x="1186256" y="271856"/>
                  <a:pt x="1170574" y="270610"/>
                  <a:pt x="1187669" y="304800"/>
                </a:cubicBezTo>
                <a:cubicBezTo>
                  <a:pt x="1205187" y="339835"/>
                  <a:pt x="1208688" y="336330"/>
                  <a:pt x="1240220" y="357352"/>
                </a:cubicBezTo>
                <a:cubicBezTo>
                  <a:pt x="1278759" y="415160"/>
                  <a:pt x="1240219" y="366110"/>
                  <a:pt x="1292772" y="409903"/>
                </a:cubicBezTo>
                <a:cubicBezTo>
                  <a:pt x="1304191" y="419419"/>
                  <a:pt x="1311936" y="433189"/>
                  <a:pt x="1324303" y="441434"/>
                </a:cubicBezTo>
                <a:cubicBezTo>
                  <a:pt x="1333521" y="447580"/>
                  <a:pt x="1345181" y="448901"/>
                  <a:pt x="1355834" y="451945"/>
                </a:cubicBezTo>
                <a:cubicBezTo>
                  <a:pt x="1404514" y="465854"/>
                  <a:pt x="1390180" y="462455"/>
                  <a:pt x="1439917" y="462455"/>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Q of Series LCR Network</a:t>
            </a:r>
            <a:endParaRPr lang="en-US" dirty="0"/>
          </a:p>
        </p:txBody>
      </p:sp>
      <p:sp>
        <p:nvSpPr>
          <p:cNvPr id="65539" name="Rectangle 12"/>
          <p:cNvSpPr>
            <a:spLocks noChangeArrowheads="1"/>
          </p:cNvSpPr>
          <p:nvPr/>
        </p:nvSpPr>
        <p:spPr bwMode="auto">
          <a:xfrm>
            <a:off x="1676400" y="1295400"/>
            <a:ext cx="5791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Note: in inductor  and capacitor, voltage and current have 90</a:t>
            </a:r>
            <a:r>
              <a:rPr lang="en-US" b="1" baseline="30000">
                <a:solidFill>
                  <a:srgbClr val="FF0000"/>
                </a:solidFill>
                <a:latin typeface="Franklin Gothic Medium Cond" pitchFamily="34" charset="0"/>
              </a:rPr>
              <a:t>o</a:t>
            </a:r>
            <a:r>
              <a:rPr lang="en-US" b="1">
                <a:solidFill>
                  <a:srgbClr val="FF0000"/>
                </a:solidFill>
                <a:latin typeface="Franklin Gothic Medium Cond" pitchFamily="34" charset="0"/>
              </a:rPr>
              <a:t> (quadrature, or orthogonal) phase relationship.  </a:t>
            </a:r>
          </a:p>
        </p:txBody>
      </p:sp>
      <p:graphicFrame>
        <p:nvGraphicFramePr>
          <p:cNvPr id="65540" name="Object 4"/>
          <p:cNvGraphicFramePr>
            <a:graphicFrameLocks noChangeAspect="1"/>
          </p:cNvGraphicFramePr>
          <p:nvPr/>
        </p:nvGraphicFramePr>
        <p:xfrm>
          <a:off x="2743200" y="1963738"/>
          <a:ext cx="2971800" cy="641350"/>
        </p:xfrm>
        <a:graphic>
          <a:graphicData uri="http://schemas.openxmlformats.org/presentationml/2006/ole">
            <mc:AlternateContent xmlns:mc="http://schemas.openxmlformats.org/markup-compatibility/2006">
              <mc:Choice xmlns:v="urn:schemas-microsoft-com:vml" Requires="v">
                <p:oleObj spid="_x0000_s65573" name="Visio" r:id="rId3" imgW="1204523" imgH="261090" progId="Visio.Drawing.11">
                  <p:embed/>
                </p:oleObj>
              </mc:Choice>
              <mc:Fallback>
                <p:oleObj name="Visio" r:id="rId3" imgW="1204523" imgH="26109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963738"/>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a:spLocks noRot="1" noChangeAspect="1" noMove="1" noResize="1" noEditPoints="1" noAdjustHandles="1" noChangeArrowheads="1" noChangeShapeType="1" noTextEdit="1"/>
          </p:cNvSpPr>
          <p:nvPr/>
        </p:nvSpPr>
        <p:spPr>
          <a:xfrm>
            <a:off x="2209800" y="2773333"/>
            <a:ext cx="4419600" cy="731867"/>
          </a:xfrm>
          <a:prstGeom prst="rect">
            <a:avLst/>
          </a:prstGeom>
          <a:blipFill rotWithShape="1">
            <a:blip r:embed="rId5"/>
            <a:stretch>
              <a:fillRect t="-19167" b="-91667"/>
            </a:stretch>
          </a:blipFill>
        </p:spPr>
        <p:txBody>
          <a:bodyPr/>
          <a:lstStyle/>
          <a:p>
            <a:pPr>
              <a:defRPr/>
            </a:pPr>
            <a:r>
              <a:rPr lang="en-US">
                <a:noFill/>
              </a:rPr>
              <a:t> </a:t>
            </a:r>
          </a:p>
        </p:txBody>
      </p:sp>
      <p:sp>
        <p:nvSpPr>
          <p:cNvPr id="10" name="Circular Arrow 9"/>
          <p:cNvSpPr/>
          <p:nvPr/>
        </p:nvSpPr>
        <p:spPr>
          <a:xfrm rot="1307187" flipH="1">
            <a:off x="5227638" y="2867025"/>
            <a:ext cx="658812" cy="376238"/>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1" name="TextBox 10"/>
          <p:cNvSpPr txBox="1">
            <a:spLocks noRot="1" noChangeAspect="1" noMove="1" noResize="1" noEditPoints="1" noAdjustHandles="1" noChangeArrowheads="1" noChangeShapeType="1" noTextEdit="1"/>
          </p:cNvSpPr>
          <p:nvPr/>
        </p:nvSpPr>
        <p:spPr>
          <a:xfrm>
            <a:off x="685800" y="3616585"/>
            <a:ext cx="7924800" cy="1980992"/>
          </a:xfrm>
          <a:prstGeom prst="rect">
            <a:avLst/>
          </a:prstGeom>
          <a:blipFill rotWithShape="1">
            <a:blip r:embed="rId6"/>
            <a:stretch>
              <a:fillRect b="-615"/>
            </a:stretch>
          </a:blipFill>
        </p:spPr>
        <p:txBody>
          <a:bodyPr/>
          <a:lstStyle/>
          <a:p>
            <a:pPr>
              <a:defRPr/>
            </a:pPr>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6934200" y="5181600"/>
            <a:ext cx="1548714" cy="894156"/>
          </a:xfrm>
          <a:prstGeom prst="rect">
            <a:avLst/>
          </a:prstGeom>
          <a:blipFill rotWithShape="1">
            <a:blip r:embed="rId7"/>
            <a:stretch>
              <a:fillRect l="-2362" b="-7483"/>
            </a:stretch>
          </a:blipFill>
        </p:spPr>
        <p:txBody>
          <a:bodyPr/>
          <a:lstStyle/>
          <a:p>
            <a:pPr>
              <a:defRPr/>
            </a:pPr>
            <a:r>
              <a:rPr lang="en-US">
                <a:noFill/>
              </a:rPr>
              <a:t> </a:t>
            </a:r>
          </a:p>
        </p:txBody>
      </p:sp>
      <p:sp>
        <p:nvSpPr>
          <p:cNvPr id="3" name="Striped Right Arrow 2"/>
          <p:cNvSpPr/>
          <p:nvPr/>
        </p:nvSpPr>
        <p:spPr>
          <a:xfrm rot="3174258">
            <a:off x="6377781" y="5087144"/>
            <a:ext cx="592138" cy="3810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546" name="Rectangle 12"/>
          <p:cNvSpPr>
            <a:spLocks noChangeArrowheads="1"/>
          </p:cNvSpPr>
          <p:nvPr/>
        </p:nvSpPr>
        <p:spPr bwMode="auto">
          <a:xfrm>
            <a:off x="5638800" y="2678113"/>
            <a:ext cx="236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90</a:t>
            </a:r>
            <a:r>
              <a:rPr lang="en-US" b="1" baseline="30000">
                <a:solidFill>
                  <a:srgbClr val="FF0000"/>
                </a:solidFill>
                <a:latin typeface="Franklin Gothic Medium Cond" pitchFamily="34" charset="0"/>
              </a:rPr>
              <a:t>o</a:t>
            </a:r>
            <a:r>
              <a:rPr lang="en-US" b="1">
                <a:solidFill>
                  <a:srgbClr val="FF0000"/>
                </a:solidFill>
                <a:latin typeface="Franklin Gothic Medium Cond" pitchFamily="34" charset="0"/>
              </a:rPr>
              <a:t> phase difference</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46</a:t>
            </a:fld>
            <a:endParaRPr lang="en-US" dirty="0"/>
          </a:p>
        </p:txBody>
      </p:sp>
      <p:cxnSp>
        <p:nvCxnSpPr>
          <p:cNvPr id="6" name="Straight Connector 5"/>
          <p:cNvCxnSpPr/>
          <p:nvPr/>
        </p:nvCxnSpPr>
        <p:spPr>
          <a:xfrm flipV="1">
            <a:off x="5029200" y="4495800"/>
            <a:ext cx="1143000" cy="533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81346" y="4495800"/>
            <a:ext cx="990854" cy="533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a:xfrm>
                <a:off x="3817576" y="4457309"/>
                <a:ext cx="1204048"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m:t>
                      </m:r>
                      <m:f>
                        <m:fPr>
                          <m:ctrlPr>
                            <a:rPr lang="en-US" b="1" i="1" smtClean="0">
                              <a:solidFill>
                                <a:srgbClr val="FF0000"/>
                              </a:solidFill>
                              <a:latin typeface="Cambria Math"/>
                            </a:rPr>
                          </m:ctrlPr>
                        </m:fPr>
                        <m:num>
                          <m:r>
                            <a:rPr lang="en-US" b="1" i="1" smtClean="0">
                              <a:solidFill>
                                <a:srgbClr val="FF0000"/>
                              </a:solidFill>
                              <a:latin typeface="Cambria Math"/>
                            </a:rPr>
                            <m:t>𝟏</m:t>
                          </m:r>
                        </m:num>
                        <m:den>
                          <m:r>
                            <a:rPr lang="en-US" b="1" i="1" smtClean="0">
                              <a:solidFill>
                                <a:srgbClr val="FF0000"/>
                              </a:solidFill>
                              <a:latin typeface="Cambria Math"/>
                            </a:rPr>
                            <m:t>𝟐</m:t>
                          </m:r>
                        </m:den>
                      </m:f>
                      <m:r>
                        <a:rPr lang="en-US" b="1" i="0" smtClean="0">
                          <a:solidFill>
                            <a:srgbClr val="FF0000"/>
                          </a:solidFill>
                          <a:latin typeface="Cambria Math"/>
                        </a:rPr>
                        <m:t>𝐋</m:t>
                      </m:r>
                      <m:sSup>
                        <m:sSupPr>
                          <m:ctrlPr>
                            <a:rPr lang="en-US" b="1" i="1" smtClean="0">
                              <a:solidFill>
                                <a:srgbClr val="FF0000"/>
                              </a:solidFill>
                              <a:latin typeface="Cambria Math"/>
                            </a:rPr>
                          </m:ctrlPr>
                        </m:sSupPr>
                        <m:e>
                          <m:sSubSup>
                            <m:sSubSupPr>
                              <m:ctrlPr>
                                <a:rPr lang="en-US" b="1" i="1" smtClean="0">
                                  <a:solidFill>
                                    <a:srgbClr val="FF0000"/>
                                  </a:solidFill>
                                  <a:latin typeface="Cambria Math"/>
                                </a:rPr>
                              </m:ctrlPr>
                            </m:sSubSupPr>
                            <m:e>
                              <m:r>
                                <a:rPr lang="en-US" b="1" i="1" smtClean="0">
                                  <a:solidFill>
                                    <a:srgbClr val="FF0000"/>
                                  </a:solidFill>
                                  <a:latin typeface="Cambria Math"/>
                                </a:rPr>
                                <m:t>𝒊</m:t>
                              </m:r>
                            </m:e>
                            <m:sub>
                              <m:r>
                                <a:rPr lang="en-US" b="1" i="1" smtClean="0">
                                  <a:solidFill>
                                    <a:srgbClr val="FF0000"/>
                                  </a:solidFill>
                                  <a:latin typeface="Cambria Math"/>
                                </a:rPr>
                                <m:t>𝒑𝒌</m:t>
                              </m:r>
                            </m:sub>
                            <m:sup/>
                          </m:sSubSup>
                        </m:e>
                        <m:sup>
                          <m:r>
                            <a:rPr lang="en-US" b="1" i="1" smtClean="0">
                              <a:solidFill>
                                <a:srgbClr val="FF0000"/>
                              </a:solidFill>
                              <a:latin typeface="Cambria Math"/>
                            </a:rPr>
                            <m:t>𝟐</m:t>
                          </m:r>
                        </m:sup>
                      </m:sSup>
                    </m:oMath>
                  </m:oMathPara>
                </a14:m>
                <a:endParaRPr lang="en-US" b="1" dirty="0">
                  <a:solidFill>
                    <a:srgbClr val="FF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817576" y="4457309"/>
                <a:ext cx="1204048" cy="610936"/>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81000" y="5410200"/>
                <a:ext cx="3352800" cy="102060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smtClean="0">
                          <a:solidFill>
                            <a:srgbClr val="FF0000"/>
                          </a:solidFill>
                          <a:latin typeface="Cambria Math"/>
                        </a:rPr>
                        <m:t>𝑸</m:t>
                      </m:r>
                      <m:r>
                        <a:rPr lang="en-US" sz="1600" b="1" i="1" smtClean="0">
                          <a:solidFill>
                            <a:srgbClr val="FF0000"/>
                          </a:solidFill>
                          <a:latin typeface="Cambria Math"/>
                        </a:rPr>
                        <m:t>=</m:t>
                      </m:r>
                      <m:r>
                        <a:rPr lang="en-US" sz="1600" b="1" i="1" smtClean="0">
                          <a:solidFill>
                            <a:srgbClr val="FF0000"/>
                          </a:solidFill>
                          <a:latin typeface="Cambria Math"/>
                          <a:ea typeface="Cambria Math"/>
                        </a:rPr>
                        <m:t>𝝎</m:t>
                      </m:r>
                      <m:f>
                        <m:fPr>
                          <m:ctrlPr>
                            <a:rPr lang="en-US" sz="1600" b="1" i="1" smtClean="0">
                              <a:solidFill>
                                <a:srgbClr val="FF0000"/>
                              </a:solidFill>
                              <a:latin typeface="Cambria Math"/>
                              <a:ea typeface="Cambria Math"/>
                            </a:rPr>
                          </m:ctrlPr>
                        </m:fPr>
                        <m:num>
                          <m:f>
                            <m:fPr>
                              <m:ctrlPr>
                                <a:rPr lang="en-US" sz="1600" b="1" i="1" smtClean="0">
                                  <a:solidFill>
                                    <a:srgbClr val="FF0000"/>
                                  </a:solidFill>
                                  <a:latin typeface="Cambria Math"/>
                                </a:rPr>
                              </m:ctrlPr>
                            </m:fPr>
                            <m:num>
                              <m:r>
                                <a:rPr lang="en-US" sz="1600" b="1" i="1" smtClean="0">
                                  <a:solidFill>
                                    <a:srgbClr val="FF0000"/>
                                  </a:solidFill>
                                  <a:latin typeface="Cambria Math"/>
                                </a:rPr>
                                <m:t>𝟏</m:t>
                              </m:r>
                            </m:num>
                            <m:den>
                              <m:r>
                                <a:rPr lang="en-US" sz="1600" b="1" i="1" smtClean="0">
                                  <a:solidFill>
                                    <a:srgbClr val="FF0000"/>
                                  </a:solidFill>
                                  <a:latin typeface="Cambria Math"/>
                                </a:rPr>
                                <m:t>𝟐</m:t>
                              </m:r>
                            </m:den>
                          </m:f>
                          <m:r>
                            <a:rPr lang="en-US" sz="1600" b="1" i="0" smtClean="0">
                              <a:solidFill>
                                <a:srgbClr val="FF0000"/>
                              </a:solidFill>
                              <a:latin typeface="Cambria Math"/>
                            </a:rPr>
                            <m:t>𝐋</m:t>
                          </m:r>
                          <m:sSup>
                            <m:sSupPr>
                              <m:ctrlPr>
                                <a:rPr lang="en-US" sz="1600" b="1" i="1" smtClean="0">
                                  <a:solidFill>
                                    <a:srgbClr val="FF0000"/>
                                  </a:solidFill>
                                  <a:latin typeface="Cambria Math"/>
                                </a:rPr>
                              </m:ctrlPr>
                            </m:sSupPr>
                            <m:e>
                              <m:sSubSup>
                                <m:sSubSupPr>
                                  <m:ctrlPr>
                                    <a:rPr lang="en-US" sz="1600" b="1" i="1" smtClean="0">
                                      <a:solidFill>
                                        <a:srgbClr val="FF0000"/>
                                      </a:solidFill>
                                      <a:latin typeface="Cambria Math"/>
                                    </a:rPr>
                                  </m:ctrlPr>
                                </m:sSubSupPr>
                                <m:e>
                                  <m:r>
                                    <a:rPr lang="en-US" sz="1600" b="1" i="1" smtClean="0">
                                      <a:solidFill>
                                        <a:srgbClr val="FF0000"/>
                                      </a:solidFill>
                                      <a:latin typeface="Cambria Math"/>
                                    </a:rPr>
                                    <m:t>𝒊</m:t>
                                  </m:r>
                                </m:e>
                                <m:sub>
                                  <m:r>
                                    <a:rPr lang="en-US" sz="1600" b="1" i="1" smtClean="0">
                                      <a:solidFill>
                                        <a:srgbClr val="FF0000"/>
                                      </a:solidFill>
                                      <a:latin typeface="Cambria Math"/>
                                    </a:rPr>
                                    <m:t>𝒑𝒌</m:t>
                                  </m:r>
                                </m:sub>
                                <m:sup/>
                              </m:sSubSup>
                            </m:e>
                            <m:sup>
                              <m:r>
                                <a:rPr lang="en-US" sz="1600" b="1" i="1" smtClean="0">
                                  <a:solidFill>
                                    <a:srgbClr val="FF0000"/>
                                  </a:solidFill>
                                  <a:latin typeface="Cambria Math"/>
                                </a:rPr>
                                <m:t>𝟐</m:t>
                              </m:r>
                            </m:sup>
                          </m:sSup>
                        </m:num>
                        <m:den>
                          <m:f>
                            <m:fPr>
                              <m:ctrlPr>
                                <a:rPr lang="en-US" sz="1600" b="1" i="1" smtClean="0">
                                  <a:solidFill>
                                    <a:srgbClr val="FF0000"/>
                                  </a:solidFill>
                                  <a:latin typeface="Cambria Math"/>
                                </a:rPr>
                              </m:ctrlPr>
                            </m:fPr>
                            <m:num>
                              <m:r>
                                <a:rPr lang="en-US" sz="1600" b="1" i="1" smtClean="0">
                                  <a:solidFill>
                                    <a:srgbClr val="FF0000"/>
                                  </a:solidFill>
                                  <a:latin typeface="Cambria Math"/>
                                </a:rPr>
                                <m:t>𝟏</m:t>
                              </m:r>
                            </m:num>
                            <m:den>
                              <m:r>
                                <a:rPr lang="en-US" sz="1600" b="1" i="1" smtClean="0">
                                  <a:solidFill>
                                    <a:srgbClr val="FF0000"/>
                                  </a:solidFill>
                                  <a:latin typeface="Cambria Math"/>
                                </a:rPr>
                                <m:t>𝟐</m:t>
                              </m:r>
                            </m:den>
                          </m:f>
                          <m:r>
                            <a:rPr lang="en-US" sz="1600" b="1" i="0" smtClean="0">
                              <a:solidFill>
                                <a:srgbClr val="FF0000"/>
                              </a:solidFill>
                              <a:latin typeface="Cambria Math"/>
                            </a:rPr>
                            <m:t>𝐑</m:t>
                          </m:r>
                          <m:sSup>
                            <m:sSupPr>
                              <m:ctrlPr>
                                <a:rPr lang="en-US" sz="1600" b="1" i="1" smtClean="0">
                                  <a:solidFill>
                                    <a:srgbClr val="FF0000"/>
                                  </a:solidFill>
                                  <a:latin typeface="Cambria Math"/>
                                </a:rPr>
                              </m:ctrlPr>
                            </m:sSupPr>
                            <m:e>
                              <m:sSubSup>
                                <m:sSubSupPr>
                                  <m:ctrlPr>
                                    <a:rPr lang="en-US" sz="1600" b="1" i="1" smtClean="0">
                                      <a:solidFill>
                                        <a:srgbClr val="FF0000"/>
                                      </a:solidFill>
                                      <a:latin typeface="Cambria Math"/>
                                    </a:rPr>
                                  </m:ctrlPr>
                                </m:sSubSupPr>
                                <m:e>
                                  <m:r>
                                    <a:rPr lang="en-US" sz="1600" b="1" i="1" smtClean="0">
                                      <a:solidFill>
                                        <a:srgbClr val="FF0000"/>
                                      </a:solidFill>
                                      <a:latin typeface="Cambria Math"/>
                                    </a:rPr>
                                    <m:t>𝒊</m:t>
                                  </m:r>
                                </m:e>
                                <m:sub>
                                  <m:r>
                                    <a:rPr lang="en-US" sz="1600" b="1" i="1" smtClean="0">
                                      <a:solidFill>
                                        <a:srgbClr val="FF0000"/>
                                      </a:solidFill>
                                      <a:latin typeface="Cambria Math"/>
                                    </a:rPr>
                                    <m:t>𝒑𝒌</m:t>
                                  </m:r>
                                </m:sub>
                                <m:sup/>
                              </m:sSubSup>
                            </m:e>
                            <m:sup>
                              <m:r>
                                <a:rPr lang="en-US" sz="1600" b="1" i="1" smtClean="0">
                                  <a:solidFill>
                                    <a:srgbClr val="FF0000"/>
                                  </a:solidFill>
                                  <a:latin typeface="Cambria Math"/>
                                </a:rPr>
                                <m:t>𝟐</m:t>
                              </m:r>
                            </m:sup>
                          </m:sSup>
                        </m:den>
                      </m:f>
                      <m:r>
                        <a:rPr lang="en-US" sz="1600" b="1" i="1" smtClean="0">
                          <a:solidFill>
                            <a:srgbClr val="FF0000"/>
                          </a:solidFill>
                          <a:latin typeface="Cambria Math"/>
                          <a:ea typeface="Cambria Math"/>
                        </a:rPr>
                        <m:t>=</m:t>
                      </m:r>
                      <m:f>
                        <m:fPr>
                          <m:ctrlPr>
                            <a:rPr lang="en-US" sz="1600" b="1" i="1" smtClean="0">
                              <a:solidFill>
                                <a:srgbClr val="FF0000"/>
                              </a:solidFill>
                              <a:latin typeface="Cambria Math"/>
                              <a:ea typeface="Cambria Math"/>
                            </a:rPr>
                          </m:ctrlPr>
                        </m:fPr>
                        <m:num>
                          <m:r>
                            <a:rPr lang="en-US" sz="1600" b="1" i="1" smtClean="0">
                              <a:solidFill>
                                <a:srgbClr val="FF0000"/>
                              </a:solidFill>
                              <a:latin typeface="Cambria Math"/>
                              <a:ea typeface="Cambria Math"/>
                            </a:rPr>
                            <m:t>𝝎</m:t>
                          </m:r>
                          <m:r>
                            <a:rPr lang="en-US" sz="1600" b="1" i="1" smtClean="0">
                              <a:solidFill>
                                <a:srgbClr val="FF0000"/>
                              </a:solidFill>
                              <a:latin typeface="Cambria Math"/>
                              <a:ea typeface="Cambria Math"/>
                            </a:rPr>
                            <m:t>𝑳</m:t>
                          </m:r>
                        </m:num>
                        <m:den>
                          <m:r>
                            <a:rPr lang="en-US" sz="1600" b="1" i="1" smtClean="0">
                              <a:solidFill>
                                <a:srgbClr val="FF0000"/>
                              </a:solidFill>
                              <a:latin typeface="Cambria Math"/>
                              <a:ea typeface="Cambria Math"/>
                            </a:rPr>
                            <m:t>𝑹</m:t>
                          </m:r>
                        </m:den>
                      </m:f>
                      <m:r>
                        <a:rPr lang="en-US" sz="1600" b="1" i="1" smtClean="0">
                          <a:solidFill>
                            <a:srgbClr val="FF0000"/>
                          </a:solidFill>
                          <a:latin typeface="Cambria Math"/>
                          <a:ea typeface="Cambria Math"/>
                        </a:rPr>
                        <m:t>=</m:t>
                      </m:r>
                      <m:f>
                        <m:fPr>
                          <m:ctrlPr>
                            <a:rPr lang="en-US" sz="1600" b="1" i="1" smtClean="0">
                              <a:solidFill>
                                <a:srgbClr val="FF0000"/>
                              </a:solidFill>
                              <a:latin typeface="Cambria Math"/>
                              <a:ea typeface="Cambria Math"/>
                            </a:rPr>
                          </m:ctrlPr>
                        </m:fPr>
                        <m:num>
                          <m:rad>
                            <m:radPr>
                              <m:degHide m:val="on"/>
                              <m:ctrlPr>
                                <a:rPr lang="en-US" sz="1600" b="1" i="1" smtClean="0">
                                  <a:solidFill>
                                    <a:srgbClr val="FF0000"/>
                                  </a:solidFill>
                                  <a:latin typeface="Cambria Math"/>
                                  <a:ea typeface="Cambria Math"/>
                                </a:rPr>
                              </m:ctrlPr>
                            </m:radPr>
                            <m:deg/>
                            <m:e>
                              <m:f>
                                <m:fPr>
                                  <m:ctrlPr>
                                    <a:rPr lang="en-US" sz="1600" b="1" i="1" smtClean="0">
                                      <a:solidFill>
                                        <a:srgbClr val="FF0000"/>
                                      </a:solidFill>
                                      <a:latin typeface="Cambria Math"/>
                                      <a:ea typeface="Cambria Math"/>
                                    </a:rPr>
                                  </m:ctrlPr>
                                </m:fPr>
                                <m:num>
                                  <m:r>
                                    <a:rPr lang="en-US" sz="1600" b="1" i="1" smtClean="0">
                                      <a:solidFill>
                                        <a:srgbClr val="FF0000"/>
                                      </a:solidFill>
                                      <a:latin typeface="Cambria Math"/>
                                      <a:ea typeface="Cambria Math"/>
                                    </a:rPr>
                                    <m:t>𝑳</m:t>
                                  </m:r>
                                </m:num>
                                <m:den>
                                  <m:r>
                                    <a:rPr lang="en-US" sz="1600" b="1" i="1" smtClean="0">
                                      <a:solidFill>
                                        <a:srgbClr val="FF0000"/>
                                      </a:solidFill>
                                      <a:latin typeface="Cambria Math"/>
                                      <a:ea typeface="Cambria Math"/>
                                    </a:rPr>
                                    <m:t>𝑪</m:t>
                                  </m:r>
                                </m:den>
                              </m:f>
                            </m:e>
                          </m:rad>
                        </m:num>
                        <m:den>
                          <m:r>
                            <a:rPr lang="en-US" sz="1600" b="1" i="1" smtClean="0">
                              <a:solidFill>
                                <a:srgbClr val="FF0000"/>
                              </a:solidFill>
                              <a:latin typeface="Cambria Math"/>
                              <a:ea typeface="Cambria Math"/>
                            </a:rPr>
                            <m:t>𝑹</m:t>
                          </m:r>
                        </m:den>
                      </m:f>
                    </m:oMath>
                  </m:oMathPara>
                </a14:m>
                <a:endParaRPr lang="en-US" sz="1600" b="1"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81000" y="5410200"/>
                <a:ext cx="3352800" cy="1020600"/>
              </a:xfrm>
              <a:prstGeom prst="rect">
                <a:avLst/>
              </a:prstGeom>
              <a:blipFill rotWithShape="1">
                <a:blip r:embed="rId9"/>
                <a:stretch>
                  <a:fillRect/>
                </a:stretch>
              </a:blipFill>
            </p:spPr>
            <p:txBody>
              <a:bodyPr/>
              <a:lstStyle/>
              <a:p>
                <a:r>
                  <a:rPr lang="en-US">
                    <a:noFill/>
                  </a:rPr>
                  <a:t> </a:t>
                </a:r>
              </a:p>
            </p:txBody>
          </p:sp>
        </mc:Fallback>
      </mc:AlternateContent>
      <p:sp>
        <p:nvSpPr>
          <p:cNvPr id="15" name="Freeform 14"/>
          <p:cNvSpPr/>
          <p:nvPr/>
        </p:nvSpPr>
        <p:spPr>
          <a:xfrm>
            <a:off x="609600" y="5444359"/>
            <a:ext cx="6285186" cy="1124607"/>
          </a:xfrm>
          <a:custGeom>
            <a:avLst/>
            <a:gdLst>
              <a:gd name="connsiteX0" fmla="*/ 2995448 w 6285186"/>
              <a:gd name="connsiteY0" fmla="*/ 105103 h 1124607"/>
              <a:gd name="connsiteX1" fmla="*/ 2900855 w 6285186"/>
              <a:gd name="connsiteY1" fmla="*/ 84082 h 1124607"/>
              <a:gd name="connsiteX2" fmla="*/ 2837793 w 6285186"/>
              <a:gd name="connsiteY2" fmla="*/ 42041 h 1124607"/>
              <a:gd name="connsiteX3" fmla="*/ 2774731 w 6285186"/>
              <a:gd name="connsiteY3" fmla="*/ 21020 h 1124607"/>
              <a:gd name="connsiteX4" fmla="*/ 2743200 w 6285186"/>
              <a:gd name="connsiteY4" fmla="*/ 10510 h 1124607"/>
              <a:gd name="connsiteX5" fmla="*/ 2701159 w 6285186"/>
              <a:gd name="connsiteY5" fmla="*/ 0 h 1124607"/>
              <a:gd name="connsiteX6" fmla="*/ 2596055 w 6285186"/>
              <a:gd name="connsiteY6" fmla="*/ 10510 h 1124607"/>
              <a:gd name="connsiteX7" fmla="*/ 2333297 w 6285186"/>
              <a:gd name="connsiteY7" fmla="*/ 31531 h 1124607"/>
              <a:gd name="connsiteX8" fmla="*/ 2217683 w 6285186"/>
              <a:gd name="connsiteY8" fmla="*/ 42041 h 1124607"/>
              <a:gd name="connsiteX9" fmla="*/ 2154621 w 6285186"/>
              <a:gd name="connsiteY9" fmla="*/ 52551 h 1124607"/>
              <a:gd name="connsiteX10" fmla="*/ 2028497 w 6285186"/>
              <a:gd name="connsiteY10" fmla="*/ 63062 h 1124607"/>
              <a:gd name="connsiteX11" fmla="*/ 714703 w 6285186"/>
              <a:gd name="connsiteY11" fmla="*/ 84082 h 1124607"/>
              <a:gd name="connsiteX12" fmla="*/ 609600 w 6285186"/>
              <a:gd name="connsiteY12" fmla="*/ 94593 h 1124607"/>
              <a:gd name="connsiteX13" fmla="*/ 536028 w 6285186"/>
              <a:gd name="connsiteY13" fmla="*/ 115613 h 1124607"/>
              <a:gd name="connsiteX14" fmla="*/ 430924 w 6285186"/>
              <a:gd name="connsiteY14" fmla="*/ 147144 h 1124607"/>
              <a:gd name="connsiteX15" fmla="*/ 399393 w 6285186"/>
              <a:gd name="connsiteY15" fmla="*/ 157655 h 1124607"/>
              <a:gd name="connsiteX16" fmla="*/ 357352 w 6285186"/>
              <a:gd name="connsiteY16" fmla="*/ 178675 h 1124607"/>
              <a:gd name="connsiteX17" fmla="*/ 294290 w 6285186"/>
              <a:gd name="connsiteY17" fmla="*/ 199696 h 1124607"/>
              <a:gd name="connsiteX18" fmla="*/ 262759 w 6285186"/>
              <a:gd name="connsiteY18" fmla="*/ 231227 h 1124607"/>
              <a:gd name="connsiteX19" fmla="*/ 220717 w 6285186"/>
              <a:gd name="connsiteY19" fmla="*/ 262758 h 1124607"/>
              <a:gd name="connsiteX20" fmla="*/ 178676 w 6285186"/>
              <a:gd name="connsiteY20" fmla="*/ 325820 h 1124607"/>
              <a:gd name="connsiteX21" fmla="*/ 157655 w 6285186"/>
              <a:gd name="connsiteY21" fmla="*/ 357351 h 1124607"/>
              <a:gd name="connsiteX22" fmla="*/ 105103 w 6285186"/>
              <a:gd name="connsiteY22" fmla="*/ 420413 h 1124607"/>
              <a:gd name="connsiteX23" fmla="*/ 94593 w 6285186"/>
              <a:gd name="connsiteY23" fmla="*/ 451944 h 1124607"/>
              <a:gd name="connsiteX24" fmla="*/ 52552 w 6285186"/>
              <a:gd name="connsiteY24" fmla="*/ 515007 h 1124607"/>
              <a:gd name="connsiteX25" fmla="*/ 31531 w 6285186"/>
              <a:gd name="connsiteY25" fmla="*/ 546538 h 1124607"/>
              <a:gd name="connsiteX26" fmla="*/ 0 w 6285186"/>
              <a:gd name="connsiteY26" fmla="*/ 662151 h 1124607"/>
              <a:gd name="connsiteX27" fmla="*/ 10510 w 6285186"/>
              <a:gd name="connsiteY27" fmla="*/ 809296 h 1124607"/>
              <a:gd name="connsiteX28" fmla="*/ 63062 w 6285186"/>
              <a:gd name="connsiteY28" fmla="*/ 882869 h 1124607"/>
              <a:gd name="connsiteX29" fmla="*/ 126124 w 6285186"/>
              <a:gd name="connsiteY29" fmla="*/ 924910 h 1124607"/>
              <a:gd name="connsiteX30" fmla="*/ 157655 w 6285186"/>
              <a:gd name="connsiteY30" fmla="*/ 945931 h 1124607"/>
              <a:gd name="connsiteX31" fmla="*/ 189186 w 6285186"/>
              <a:gd name="connsiteY31" fmla="*/ 956441 h 1124607"/>
              <a:gd name="connsiteX32" fmla="*/ 220717 w 6285186"/>
              <a:gd name="connsiteY32" fmla="*/ 977462 h 1124607"/>
              <a:gd name="connsiteX33" fmla="*/ 367862 w 6285186"/>
              <a:gd name="connsiteY33" fmla="*/ 1019503 h 1124607"/>
              <a:gd name="connsiteX34" fmla="*/ 451945 w 6285186"/>
              <a:gd name="connsiteY34" fmla="*/ 1040524 h 1124607"/>
              <a:gd name="connsiteX35" fmla="*/ 966952 w 6285186"/>
              <a:gd name="connsiteY35" fmla="*/ 1061544 h 1124607"/>
              <a:gd name="connsiteX36" fmla="*/ 1030014 w 6285186"/>
              <a:gd name="connsiteY36" fmla="*/ 1072055 h 1124607"/>
              <a:gd name="connsiteX37" fmla="*/ 1124607 w 6285186"/>
              <a:gd name="connsiteY37" fmla="*/ 1082565 h 1124607"/>
              <a:gd name="connsiteX38" fmla="*/ 1156138 w 6285186"/>
              <a:gd name="connsiteY38" fmla="*/ 1093075 h 1124607"/>
              <a:gd name="connsiteX39" fmla="*/ 1240221 w 6285186"/>
              <a:gd name="connsiteY39" fmla="*/ 1103586 h 1124607"/>
              <a:gd name="connsiteX40" fmla="*/ 1334814 w 6285186"/>
              <a:gd name="connsiteY40" fmla="*/ 1124607 h 1124607"/>
              <a:gd name="connsiteX41" fmla="*/ 1807779 w 6285186"/>
              <a:gd name="connsiteY41" fmla="*/ 1114096 h 1124607"/>
              <a:gd name="connsiteX42" fmla="*/ 1860331 w 6285186"/>
              <a:gd name="connsiteY42" fmla="*/ 1103586 h 1124607"/>
              <a:gd name="connsiteX43" fmla="*/ 1933903 w 6285186"/>
              <a:gd name="connsiteY43" fmla="*/ 1082565 h 1124607"/>
              <a:gd name="connsiteX44" fmla="*/ 1986455 w 6285186"/>
              <a:gd name="connsiteY44" fmla="*/ 1061544 h 1124607"/>
              <a:gd name="connsiteX45" fmla="*/ 2039007 w 6285186"/>
              <a:gd name="connsiteY45" fmla="*/ 1051034 h 1124607"/>
              <a:gd name="connsiteX46" fmla="*/ 2070538 w 6285186"/>
              <a:gd name="connsiteY46" fmla="*/ 1030013 h 1124607"/>
              <a:gd name="connsiteX47" fmla="*/ 2154621 w 6285186"/>
              <a:gd name="connsiteY47" fmla="*/ 1008993 h 1124607"/>
              <a:gd name="connsiteX48" fmla="*/ 2196662 w 6285186"/>
              <a:gd name="connsiteY48" fmla="*/ 987972 h 1124607"/>
              <a:gd name="connsiteX49" fmla="*/ 2301766 w 6285186"/>
              <a:gd name="connsiteY49" fmla="*/ 966951 h 1124607"/>
              <a:gd name="connsiteX50" fmla="*/ 2333297 w 6285186"/>
              <a:gd name="connsiteY50" fmla="*/ 956441 h 1124607"/>
              <a:gd name="connsiteX51" fmla="*/ 2385848 w 6285186"/>
              <a:gd name="connsiteY51" fmla="*/ 945931 h 1124607"/>
              <a:gd name="connsiteX52" fmla="*/ 2427890 w 6285186"/>
              <a:gd name="connsiteY52" fmla="*/ 935420 h 1124607"/>
              <a:gd name="connsiteX53" fmla="*/ 2659117 w 6285186"/>
              <a:gd name="connsiteY53" fmla="*/ 903889 h 1124607"/>
              <a:gd name="connsiteX54" fmla="*/ 2753710 w 6285186"/>
              <a:gd name="connsiteY54" fmla="*/ 872358 h 1124607"/>
              <a:gd name="connsiteX55" fmla="*/ 2816772 w 6285186"/>
              <a:gd name="connsiteY55" fmla="*/ 851338 h 1124607"/>
              <a:gd name="connsiteX56" fmla="*/ 2848303 w 6285186"/>
              <a:gd name="connsiteY56" fmla="*/ 840827 h 1124607"/>
              <a:gd name="connsiteX57" fmla="*/ 2942897 w 6285186"/>
              <a:gd name="connsiteY57" fmla="*/ 767255 h 1124607"/>
              <a:gd name="connsiteX58" fmla="*/ 2953407 w 6285186"/>
              <a:gd name="connsiteY58" fmla="*/ 735724 h 1124607"/>
              <a:gd name="connsiteX59" fmla="*/ 2974428 w 6285186"/>
              <a:gd name="connsiteY59" fmla="*/ 704193 h 1124607"/>
              <a:gd name="connsiteX60" fmla="*/ 2984938 w 6285186"/>
              <a:gd name="connsiteY60" fmla="*/ 662151 h 1124607"/>
              <a:gd name="connsiteX61" fmla="*/ 2974428 w 6285186"/>
              <a:gd name="connsiteY61" fmla="*/ 420413 h 1124607"/>
              <a:gd name="connsiteX62" fmla="*/ 2963917 w 6285186"/>
              <a:gd name="connsiteY62" fmla="*/ 367862 h 1124607"/>
              <a:gd name="connsiteX63" fmla="*/ 2984938 w 6285186"/>
              <a:gd name="connsiteY63" fmla="*/ 126124 h 1124607"/>
              <a:gd name="connsiteX64" fmla="*/ 3174124 w 6285186"/>
              <a:gd name="connsiteY64" fmla="*/ 136634 h 1124607"/>
              <a:gd name="connsiteX65" fmla="*/ 3247697 w 6285186"/>
              <a:gd name="connsiteY65" fmla="*/ 157655 h 1124607"/>
              <a:gd name="connsiteX66" fmla="*/ 3321269 w 6285186"/>
              <a:gd name="connsiteY66" fmla="*/ 178675 h 1124607"/>
              <a:gd name="connsiteX67" fmla="*/ 3415862 w 6285186"/>
              <a:gd name="connsiteY67" fmla="*/ 220717 h 1124607"/>
              <a:gd name="connsiteX68" fmla="*/ 3447393 w 6285186"/>
              <a:gd name="connsiteY68" fmla="*/ 231227 h 1124607"/>
              <a:gd name="connsiteX69" fmla="*/ 3510455 w 6285186"/>
              <a:gd name="connsiteY69" fmla="*/ 241738 h 1124607"/>
              <a:gd name="connsiteX70" fmla="*/ 3615559 w 6285186"/>
              <a:gd name="connsiteY70" fmla="*/ 283779 h 1124607"/>
              <a:gd name="connsiteX71" fmla="*/ 3657600 w 6285186"/>
              <a:gd name="connsiteY71" fmla="*/ 304800 h 1124607"/>
              <a:gd name="connsiteX72" fmla="*/ 3710152 w 6285186"/>
              <a:gd name="connsiteY72" fmla="*/ 315310 h 1124607"/>
              <a:gd name="connsiteX73" fmla="*/ 3825766 w 6285186"/>
              <a:gd name="connsiteY73" fmla="*/ 346841 h 1124607"/>
              <a:gd name="connsiteX74" fmla="*/ 3909848 w 6285186"/>
              <a:gd name="connsiteY74" fmla="*/ 378372 h 1124607"/>
              <a:gd name="connsiteX75" fmla="*/ 3993931 w 6285186"/>
              <a:gd name="connsiteY75" fmla="*/ 388882 h 1124607"/>
              <a:gd name="connsiteX76" fmla="*/ 4056993 w 6285186"/>
              <a:gd name="connsiteY76" fmla="*/ 409903 h 1124607"/>
              <a:gd name="connsiteX77" fmla="*/ 4120055 w 6285186"/>
              <a:gd name="connsiteY77" fmla="*/ 420413 h 1124607"/>
              <a:gd name="connsiteX78" fmla="*/ 4204138 w 6285186"/>
              <a:gd name="connsiteY78" fmla="*/ 430924 h 1124607"/>
              <a:gd name="connsiteX79" fmla="*/ 4330262 w 6285186"/>
              <a:gd name="connsiteY79" fmla="*/ 451944 h 1124607"/>
              <a:gd name="connsiteX80" fmla="*/ 4918841 w 6285186"/>
              <a:gd name="connsiteY80" fmla="*/ 441434 h 1124607"/>
              <a:gd name="connsiteX81" fmla="*/ 5076497 w 6285186"/>
              <a:gd name="connsiteY81" fmla="*/ 420413 h 1124607"/>
              <a:gd name="connsiteX82" fmla="*/ 5213131 w 6285186"/>
              <a:gd name="connsiteY82" fmla="*/ 409903 h 1124607"/>
              <a:gd name="connsiteX83" fmla="*/ 5423338 w 6285186"/>
              <a:gd name="connsiteY83" fmla="*/ 378372 h 1124607"/>
              <a:gd name="connsiteX84" fmla="*/ 5570483 w 6285186"/>
              <a:gd name="connsiteY84" fmla="*/ 346841 h 1124607"/>
              <a:gd name="connsiteX85" fmla="*/ 5612524 w 6285186"/>
              <a:gd name="connsiteY85" fmla="*/ 336331 h 1124607"/>
              <a:gd name="connsiteX86" fmla="*/ 5707117 w 6285186"/>
              <a:gd name="connsiteY86" fmla="*/ 325820 h 1124607"/>
              <a:gd name="connsiteX87" fmla="*/ 5759669 w 6285186"/>
              <a:gd name="connsiteY87" fmla="*/ 315310 h 1124607"/>
              <a:gd name="connsiteX88" fmla="*/ 5833241 w 6285186"/>
              <a:gd name="connsiteY88" fmla="*/ 294289 h 1124607"/>
              <a:gd name="connsiteX89" fmla="*/ 5980386 w 6285186"/>
              <a:gd name="connsiteY89" fmla="*/ 262758 h 1124607"/>
              <a:gd name="connsiteX90" fmla="*/ 6043448 w 6285186"/>
              <a:gd name="connsiteY90" fmla="*/ 241738 h 1124607"/>
              <a:gd name="connsiteX91" fmla="*/ 6074979 w 6285186"/>
              <a:gd name="connsiteY91" fmla="*/ 231227 h 1124607"/>
              <a:gd name="connsiteX92" fmla="*/ 6106510 w 6285186"/>
              <a:gd name="connsiteY92" fmla="*/ 210207 h 1124607"/>
              <a:gd name="connsiteX93" fmla="*/ 6138041 w 6285186"/>
              <a:gd name="connsiteY93" fmla="*/ 199696 h 1124607"/>
              <a:gd name="connsiteX94" fmla="*/ 6201103 w 6285186"/>
              <a:gd name="connsiteY94" fmla="*/ 168165 h 1124607"/>
              <a:gd name="connsiteX95" fmla="*/ 6285186 w 6285186"/>
              <a:gd name="connsiteY95" fmla="*/ 168165 h 112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285186" h="1124607">
                <a:moveTo>
                  <a:pt x="2995448" y="105103"/>
                </a:moveTo>
                <a:cubicBezTo>
                  <a:pt x="2978331" y="102250"/>
                  <a:pt x="2923036" y="96405"/>
                  <a:pt x="2900855" y="84082"/>
                </a:cubicBezTo>
                <a:cubicBezTo>
                  <a:pt x="2878771" y="71813"/>
                  <a:pt x="2861760" y="50030"/>
                  <a:pt x="2837793" y="42041"/>
                </a:cubicBezTo>
                <a:lnTo>
                  <a:pt x="2774731" y="21020"/>
                </a:lnTo>
                <a:cubicBezTo>
                  <a:pt x="2764221" y="17517"/>
                  <a:pt x="2753948" y="13197"/>
                  <a:pt x="2743200" y="10510"/>
                </a:cubicBezTo>
                <a:lnTo>
                  <a:pt x="2701159" y="0"/>
                </a:lnTo>
                <a:lnTo>
                  <a:pt x="2596055" y="10510"/>
                </a:lnTo>
                <a:lnTo>
                  <a:pt x="2333297" y="31531"/>
                </a:lnTo>
                <a:cubicBezTo>
                  <a:pt x="2294759" y="35034"/>
                  <a:pt x="2256115" y="37520"/>
                  <a:pt x="2217683" y="42041"/>
                </a:cubicBezTo>
                <a:cubicBezTo>
                  <a:pt x="2196518" y="44531"/>
                  <a:pt x="2175801" y="50198"/>
                  <a:pt x="2154621" y="52551"/>
                </a:cubicBezTo>
                <a:cubicBezTo>
                  <a:pt x="2112692" y="57210"/>
                  <a:pt x="2070538" y="59558"/>
                  <a:pt x="2028497" y="63062"/>
                </a:cubicBezTo>
                <a:cubicBezTo>
                  <a:pt x="1561604" y="156437"/>
                  <a:pt x="2042669" y="63651"/>
                  <a:pt x="714703" y="84082"/>
                </a:cubicBezTo>
                <a:cubicBezTo>
                  <a:pt x="679498" y="84624"/>
                  <a:pt x="644634" y="91089"/>
                  <a:pt x="609600" y="94593"/>
                </a:cubicBezTo>
                <a:cubicBezTo>
                  <a:pt x="478211" y="127439"/>
                  <a:pt x="641547" y="85465"/>
                  <a:pt x="536028" y="115613"/>
                </a:cubicBezTo>
                <a:cubicBezTo>
                  <a:pt x="424859" y="147376"/>
                  <a:pt x="580751" y="97202"/>
                  <a:pt x="430924" y="147144"/>
                </a:cubicBezTo>
                <a:cubicBezTo>
                  <a:pt x="420414" y="150647"/>
                  <a:pt x="409302" y="152700"/>
                  <a:pt x="399393" y="157655"/>
                </a:cubicBezTo>
                <a:cubicBezTo>
                  <a:pt x="385379" y="164662"/>
                  <a:pt x="371899" y="172856"/>
                  <a:pt x="357352" y="178675"/>
                </a:cubicBezTo>
                <a:cubicBezTo>
                  <a:pt x="336779" y="186904"/>
                  <a:pt x="294290" y="199696"/>
                  <a:pt x="294290" y="199696"/>
                </a:cubicBezTo>
                <a:cubicBezTo>
                  <a:pt x="283780" y="210206"/>
                  <a:pt x="274045" y="221554"/>
                  <a:pt x="262759" y="231227"/>
                </a:cubicBezTo>
                <a:cubicBezTo>
                  <a:pt x="249459" y="242627"/>
                  <a:pt x="232355" y="249665"/>
                  <a:pt x="220717" y="262758"/>
                </a:cubicBezTo>
                <a:cubicBezTo>
                  <a:pt x="203933" y="281640"/>
                  <a:pt x="192690" y="304799"/>
                  <a:pt x="178676" y="325820"/>
                </a:cubicBezTo>
                <a:lnTo>
                  <a:pt x="157655" y="357351"/>
                </a:lnTo>
                <a:cubicBezTo>
                  <a:pt x="133557" y="429646"/>
                  <a:pt x="168734" y="344057"/>
                  <a:pt x="105103" y="420413"/>
                </a:cubicBezTo>
                <a:cubicBezTo>
                  <a:pt x="98010" y="428924"/>
                  <a:pt x="99973" y="442259"/>
                  <a:pt x="94593" y="451944"/>
                </a:cubicBezTo>
                <a:cubicBezTo>
                  <a:pt x="82324" y="474029"/>
                  <a:pt x="66566" y="493986"/>
                  <a:pt x="52552" y="515007"/>
                </a:cubicBezTo>
                <a:lnTo>
                  <a:pt x="31531" y="546538"/>
                </a:lnTo>
                <a:cubicBezTo>
                  <a:pt x="4861" y="626547"/>
                  <a:pt x="14855" y="587873"/>
                  <a:pt x="0" y="662151"/>
                </a:cubicBezTo>
                <a:cubicBezTo>
                  <a:pt x="3503" y="711199"/>
                  <a:pt x="2426" y="760792"/>
                  <a:pt x="10510" y="809296"/>
                </a:cubicBezTo>
                <a:cubicBezTo>
                  <a:pt x="15074" y="836681"/>
                  <a:pt x="42370" y="866775"/>
                  <a:pt x="63062" y="882869"/>
                </a:cubicBezTo>
                <a:cubicBezTo>
                  <a:pt x="83004" y="898379"/>
                  <a:pt x="105103" y="910896"/>
                  <a:pt x="126124" y="924910"/>
                </a:cubicBezTo>
                <a:cubicBezTo>
                  <a:pt x="136634" y="931917"/>
                  <a:pt x="145671" y="941937"/>
                  <a:pt x="157655" y="945931"/>
                </a:cubicBezTo>
                <a:lnTo>
                  <a:pt x="189186" y="956441"/>
                </a:lnTo>
                <a:cubicBezTo>
                  <a:pt x="199696" y="963448"/>
                  <a:pt x="209174" y="972332"/>
                  <a:pt x="220717" y="977462"/>
                </a:cubicBezTo>
                <a:cubicBezTo>
                  <a:pt x="281434" y="1004447"/>
                  <a:pt x="301076" y="997242"/>
                  <a:pt x="367862" y="1019503"/>
                </a:cubicBezTo>
                <a:cubicBezTo>
                  <a:pt x="411618" y="1034088"/>
                  <a:pt x="396144" y="1030378"/>
                  <a:pt x="451945" y="1040524"/>
                </a:cubicBezTo>
                <a:cubicBezTo>
                  <a:pt x="643407" y="1075336"/>
                  <a:pt x="636814" y="1053867"/>
                  <a:pt x="966952" y="1061544"/>
                </a:cubicBezTo>
                <a:cubicBezTo>
                  <a:pt x="987973" y="1065048"/>
                  <a:pt x="1008890" y="1069238"/>
                  <a:pt x="1030014" y="1072055"/>
                </a:cubicBezTo>
                <a:cubicBezTo>
                  <a:pt x="1061461" y="1076248"/>
                  <a:pt x="1093314" y="1077350"/>
                  <a:pt x="1124607" y="1082565"/>
                </a:cubicBezTo>
                <a:cubicBezTo>
                  <a:pt x="1135535" y="1084386"/>
                  <a:pt x="1145238" y="1091093"/>
                  <a:pt x="1156138" y="1093075"/>
                </a:cubicBezTo>
                <a:cubicBezTo>
                  <a:pt x="1183928" y="1098128"/>
                  <a:pt x="1212304" y="1099291"/>
                  <a:pt x="1240221" y="1103586"/>
                </a:cubicBezTo>
                <a:cubicBezTo>
                  <a:pt x="1274921" y="1108925"/>
                  <a:pt x="1301331" y="1116236"/>
                  <a:pt x="1334814" y="1124607"/>
                </a:cubicBezTo>
                <a:lnTo>
                  <a:pt x="1807779" y="1114096"/>
                </a:lnTo>
                <a:cubicBezTo>
                  <a:pt x="1825629" y="1113382"/>
                  <a:pt x="1842892" y="1107461"/>
                  <a:pt x="1860331" y="1103586"/>
                </a:cubicBezTo>
                <a:cubicBezTo>
                  <a:pt x="1887428" y="1097564"/>
                  <a:pt x="1908373" y="1092139"/>
                  <a:pt x="1933903" y="1082565"/>
                </a:cubicBezTo>
                <a:cubicBezTo>
                  <a:pt x="1951569" y="1075940"/>
                  <a:pt x="1968384" y="1066965"/>
                  <a:pt x="1986455" y="1061544"/>
                </a:cubicBezTo>
                <a:cubicBezTo>
                  <a:pt x="2003566" y="1056411"/>
                  <a:pt x="2021490" y="1054537"/>
                  <a:pt x="2039007" y="1051034"/>
                </a:cubicBezTo>
                <a:cubicBezTo>
                  <a:pt x="2049517" y="1044027"/>
                  <a:pt x="2058667" y="1034330"/>
                  <a:pt x="2070538" y="1030013"/>
                </a:cubicBezTo>
                <a:cubicBezTo>
                  <a:pt x="2097689" y="1020140"/>
                  <a:pt x="2154621" y="1008993"/>
                  <a:pt x="2154621" y="1008993"/>
                </a:cubicBezTo>
                <a:cubicBezTo>
                  <a:pt x="2168635" y="1001986"/>
                  <a:pt x="2181992" y="993473"/>
                  <a:pt x="2196662" y="987972"/>
                </a:cubicBezTo>
                <a:cubicBezTo>
                  <a:pt x="2227115" y="976552"/>
                  <a:pt x="2272053" y="973554"/>
                  <a:pt x="2301766" y="966951"/>
                </a:cubicBezTo>
                <a:cubicBezTo>
                  <a:pt x="2312581" y="964548"/>
                  <a:pt x="2322549" y="959128"/>
                  <a:pt x="2333297" y="956441"/>
                </a:cubicBezTo>
                <a:cubicBezTo>
                  <a:pt x="2350628" y="952108"/>
                  <a:pt x="2368410" y="949806"/>
                  <a:pt x="2385848" y="945931"/>
                </a:cubicBezTo>
                <a:cubicBezTo>
                  <a:pt x="2399949" y="942797"/>
                  <a:pt x="2413692" y="938082"/>
                  <a:pt x="2427890" y="935420"/>
                </a:cubicBezTo>
                <a:cubicBezTo>
                  <a:pt x="2550434" y="912443"/>
                  <a:pt x="2543252" y="915476"/>
                  <a:pt x="2659117" y="903889"/>
                </a:cubicBezTo>
                <a:cubicBezTo>
                  <a:pt x="2735628" y="884762"/>
                  <a:pt x="2666634" y="904022"/>
                  <a:pt x="2753710" y="872358"/>
                </a:cubicBezTo>
                <a:cubicBezTo>
                  <a:pt x="2774534" y="864786"/>
                  <a:pt x="2795751" y="858345"/>
                  <a:pt x="2816772" y="851338"/>
                </a:cubicBezTo>
                <a:cubicBezTo>
                  <a:pt x="2827282" y="847835"/>
                  <a:pt x="2839085" y="846972"/>
                  <a:pt x="2848303" y="840827"/>
                </a:cubicBezTo>
                <a:cubicBezTo>
                  <a:pt x="2923734" y="790541"/>
                  <a:pt x="2893502" y="816650"/>
                  <a:pt x="2942897" y="767255"/>
                </a:cubicBezTo>
                <a:cubicBezTo>
                  <a:pt x="2946400" y="756745"/>
                  <a:pt x="2948452" y="745633"/>
                  <a:pt x="2953407" y="735724"/>
                </a:cubicBezTo>
                <a:cubicBezTo>
                  <a:pt x="2959056" y="724426"/>
                  <a:pt x="2969452" y="715804"/>
                  <a:pt x="2974428" y="704193"/>
                </a:cubicBezTo>
                <a:cubicBezTo>
                  <a:pt x="2980118" y="690916"/>
                  <a:pt x="2981435" y="676165"/>
                  <a:pt x="2984938" y="662151"/>
                </a:cubicBezTo>
                <a:cubicBezTo>
                  <a:pt x="2981435" y="581572"/>
                  <a:pt x="2980175" y="500863"/>
                  <a:pt x="2974428" y="420413"/>
                </a:cubicBezTo>
                <a:cubicBezTo>
                  <a:pt x="2973155" y="402594"/>
                  <a:pt x="2963917" y="385726"/>
                  <a:pt x="2963917" y="367862"/>
                </a:cubicBezTo>
                <a:cubicBezTo>
                  <a:pt x="2963917" y="179784"/>
                  <a:pt x="2953990" y="218970"/>
                  <a:pt x="2984938" y="126124"/>
                </a:cubicBezTo>
                <a:cubicBezTo>
                  <a:pt x="3048000" y="129627"/>
                  <a:pt x="3111415" y="129109"/>
                  <a:pt x="3174124" y="136634"/>
                </a:cubicBezTo>
                <a:cubicBezTo>
                  <a:pt x="3199448" y="139673"/>
                  <a:pt x="3223267" y="150326"/>
                  <a:pt x="3247697" y="157655"/>
                </a:cubicBezTo>
                <a:cubicBezTo>
                  <a:pt x="3323078" y="180269"/>
                  <a:pt x="3229174" y="155652"/>
                  <a:pt x="3321269" y="178675"/>
                </a:cubicBezTo>
                <a:cubicBezTo>
                  <a:pt x="3369039" y="202561"/>
                  <a:pt x="3362184" y="200588"/>
                  <a:pt x="3415862" y="220717"/>
                </a:cubicBezTo>
                <a:cubicBezTo>
                  <a:pt x="3426235" y="224607"/>
                  <a:pt x="3436578" y="228824"/>
                  <a:pt x="3447393" y="231227"/>
                </a:cubicBezTo>
                <a:cubicBezTo>
                  <a:pt x="3468196" y="235850"/>
                  <a:pt x="3489434" y="238234"/>
                  <a:pt x="3510455" y="241738"/>
                </a:cubicBezTo>
                <a:cubicBezTo>
                  <a:pt x="3619830" y="307362"/>
                  <a:pt x="3506681" y="247486"/>
                  <a:pt x="3615559" y="283779"/>
                </a:cubicBezTo>
                <a:cubicBezTo>
                  <a:pt x="3630423" y="288734"/>
                  <a:pt x="3642736" y="299845"/>
                  <a:pt x="3657600" y="304800"/>
                </a:cubicBezTo>
                <a:cubicBezTo>
                  <a:pt x="3674547" y="310449"/>
                  <a:pt x="3692917" y="310610"/>
                  <a:pt x="3710152" y="315310"/>
                </a:cubicBezTo>
                <a:cubicBezTo>
                  <a:pt x="3856836" y="355315"/>
                  <a:pt x="3697731" y="321235"/>
                  <a:pt x="3825766" y="346841"/>
                </a:cubicBezTo>
                <a:cubicBezTo>
                  <a:pt x="3830155" y="348597"/>
                  <a:pt x="3894741" y="375625"/>
                  <a:pt x="3909848" y="378372"/>
                </a:cubicBezTo>
                <a:cubicBezTo>
                  <a:pt x="3937638" y="383425"/>
                  <a:pt x="3965903" y="385379"/>
                  <a:pt x="3993931" y="388882"/>
                </a:cubicBezTo>
                <a:cubicBezTo>
                  <a:pt x="4014952" y="395889"/>
                  <a:pt x="4035137" y="406260"/>
                  <a:pt x="4056993" y="409903"/>
                </a:cubicBezTo>
                <a:cubicBezTo>
                  <a:pt x="4078014" y="413406"/>
                  <a:pt x="4098959" y="417399"/>
                  <a:pt x="4120055" y="420413"/>
                </a:cubicBezTo>
                <a:cubicBezTo>
                  <a:pt x="4148017" y="424408"/>
                  <a:pt x="4176205" y="426734"/>
                  <a:pt x="4204138" y="430924"/>
                </a:cubicBezTo>
                <a:cubicBezTo>
                  <a:pt x="4246288" y="437246"/>
                  <a:pt x="4330262" y="451944"/>
                  <a:pt x="4330262" y="451944"/>
                </a:cubicBezTo>
                <a:lnTo>
                  <a:pt x="4918841" y="441434"/>
                </a:lnTo>
                <a:cubicBezTo>
                  <a:pt x="4951512" y="440413"/>
                  <a:pt x="5041614" y="423901"/>
                  <a:pt x="5076497" y="420413"/>
                </a:cubicBezTo>
                <a:cubicBezTo>
                  <a:pt x="5121950" y="415868"/>
                  <a:pt x="5167586" y="413406"/>
                  <a:pt x="5213131" y="409903"/>
                </a:cubicBezTo>
                <a:cubicBezTo>
                  <a:pt x="5367116" y="384238"/>
                  <a:pt x="5296963" y="394168"/>
                  <a:pt x="5423338" y="378372"/>
                </a:cubicBezTo>
                <a:cubicBezTo>
                  <a:pt x="5610830" y="331499"/>
                  <a:pt x="5417896" y="377358"/>
                  <a:pt x="5570483" y="346841"/>
                </a:cubicBezTo>
                <a:cubicBezTo>
                  <a:pt x="5584647" y="344008"/>
                  <a:pt x="5598247" y="338527"/>
                  <a:pt x="5612524" y="336331"/>
                </a:cubicBezTo>
                <a:cubicBezTo>
                  <a:pt x="5643880" y="331507"/>
                  <a:pt x="5675711" y="330307"/>
                  <a:pt x="5707117" y="325820"/>
                </a:cubicBezTo>
                <a:cubicBezTo>
                  <a:pt x="5724802" y="323294"/>
                  <a:pt x="5742338" y="319643"/>
                  <a:pt x="5759669" y="315310"/>
                </a:cubicBezTo>
                <a:cubicBezTo>
                  <a:pt x="5839804" y="295277"/>
                  <a:pt x="5734948" y="313948"/>
                  <a:pt x="5833241" y="294289"/>
                </a:cubicBezTo>
                <a:cubicBezTo>
                  <a:pt x="5899406" y="281056"/>
                  <a:pt x="5910055" y="286201"/>
                  <a:pt x="5980386" y="262758"/>
                </a:cubicBezTo>
                <a:lnTo>
                  <a:pt x="6043448" y="241738"/>
                </a:lnTo>
                <a:cubicBezTo>
                  <a:pt x="6053958" y="238235"/>
                  <a:pt x="6065761" y="237372"/>
                  <a:pt x="6074979" y="231227"/>
                </a:cubicBezTo>
                <a:cubicBezTo>
                  <a:pt x="6085489" y="224220"/>
                  <a:pt x="6095212" y="215856"/>
                  <a:pt x="6106510" y="210207"/>
                </a:cubicBezTo>
                <a:cubicBezTo>
                  <a:pt x="6116419" y="205252"/>
                  <a:pt x="6128132" y="204651"/>
                  <a:pt x="6138041" y="199696"/>
                </a:cubicBezTo>
                <a:cubicBezTo>
                  <a:pt x="6165991" y="185720"/>
                  <a:pt x="6168814" y="171100"/>
                  <a:pt x="6201103" y="168165"/>
                </a:cubicBezTo>
                <a:cubicBezTo>
                  <a:pt x="6229016" y="165628"/>
                  <a:pt x="6257158" y="168165"/>
                  <a:pt x="6285186" y="168165"/>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Parallel LCR Network</a:t>
            </a:r>
            <a:endParaRPr lang="en-US" dirty="0"/>
          </a:p>
        </p:txBody>
      </p:sp>
      <p:graphicFrame>
        <p:nvGraphicFramePr>
          <p:cNvPr id="66563" name="Object 3"/>
          <p:cNvGraphicFramePr>
            <a:graphicFrameLocks noChangeAspect="1"/>
          </p:cNvGraphicFramePr>
          <p:nvPr/>
        </p:nvGraphicFramePr>
        <p:xfrm>
          <a:off x="3048000" y="1905000"/>
          <a:ext cx="2422525" cy="1455738"/>
        </p:xfrm>
        <a:graphic>
          <a:graphicData uri="http://schemas.openxmlformats.org/presentationml/2006/ole">
            <mc:AlternateContent xmlns:mc="http://schemas.openxmlformats.org/markup-compatibility/2006">
              <mc:Choice xmlns:v="urn:schemas-microsoft-com:vml" Requires="v">
                <p:oleObj spid="_x0000_s66595" name="Visio" r:id="rId3" imgW="1035149" imgH="622890" progId="Visio.Drawing.11">
                  <p:embed/>
                </p:oleObj>
              </mc:Choice>
              <mc:Fallback>
                <p:oleObj name="Visio" r:id="rId3" imgW="1035149" imgH="6228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1905000"/>
                        <a:ext cx="2422525" cy="145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6564" name="Rectangle 12"/>
          <p:cNvSpPr>
            <a:spLocks noChangeArrowheads="1"/>
          </p:cNvSpPr>
          <p:nvPr/>
        </p:nvSpPr>
        <p:spPr bwMode="auto">
          <a:xfrm>
            <a:off x="2590800" y="1447800"/>
            <a:ext cx="426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Another example of parallel LCR network.</a:t>
            </a:r>
          </a:p>
        </p:txBody>
      </p:sp>
      <p:sp>
        <p:nvSpPr>
          <p:cNvPr id="66565" name="Rectangle 12"/>
          <p:cNvSpPr>
            <a:spLocks noChangeArrowheads="1"/>
          </p:cNvSpPr>
          <p:nvPr/>
        </p:nvSpPr>
        <p:spPr bwMode="auto">
          <a:xfrm>
            <a:off x="1905000" y="3505200"/>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Following the same manner with applying AC-voltage,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pk</a:t>
            </a:r>
            <a:r>
              <a:rPr lang="en-US" b="1" dirty="0">
                <a:solidFill>
                  <a:srgbClr val="000000"/>
                </a:solidFill>
                <a:latin typeface="Franklin Gothic Medium Cond" pitchFamily="34" charset="0"/>
              </a:rPr>
              <a:t>, you can verify that the Q of the parallel of LCR network at resonance frequency will be given as, </a:t>
            </a:r>
          </a:p>
        </p:txBody>
      </p:sp>
      <p:sp>
        <p:nvSpPr>
          <p:cNvPr id="7" name="TextBox 6"/>
          <p:cNvSpPr txBox="1">
            <a:spLocks noRot="1" noChangeAspect="1" noMove="1" noResize="1" noEditPoints="1" noAdjustHandles="1" noChangeArrowheads="1" noChangeShapeType="1" noTextEdit="1"/>
          </p:cNvSpPr>
          <p:nvPr/>
        </p:nvSpPr>
        <p:spPr>
          <a:xfrm>
            <a:off x="3429000" y="4510216"/>
            <a:ext cx="3048000" cy="717056"/>
          </a:xfrm>
          <a:prstGeom prst="rect">
            <a:avLst/>
          </a:prstGeom>
          <a:blipFill rotWithShape="1">
            <a:blip r:embed="rId5"/>
            <a:stretch>
              <a:fillRect l="-400"/>
            </a:stretch>
          </a:blipFill>
        </p:spPr>
        <p:txBody>
          <a:bodyPr/>
          <a:lstStyle/>
          <a:p>
            <a:pPr>
              <a:defRPr/>
            </a:pPr>
            <a:r>
              <a:rPr lang="en-US">
                <a:noFill/>
              </a:rPr>
              <a:t> </a:t>
            </a:r>
          </a:p>
        </p:txBody>
      </p:sp>
      <mc:AlternateContent xmlns:mc="http://schemas.openxmlformats.org/markup-compatibility/2006">
        <mc:Choice xmlns:a14="http://schemas.microsoft.com/office/drawing/2010/main" Requires="a14">
          <p:sp>
            <p:nvSpPr>
              <p:cNvPr id="66567" name="Rectangle 12"/>
              <p:cNvSpPr>
                <a:spLocks noChangeArrowheads="1"/>
              </p:cNvSpPr>
              <p:nvPr/>
            </p:nvSpPr>
            <p:spPr bwMode="auto">
              <a:xfrm>
                <a:off x="1905000" y="5248275"/>
                <a:ext cx="5486400" cy="65601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Note, </a:t>
                </a:r>
                <a14:m>
                  <m:oMath xmlns:m="http://schemas.openxmlformats.org/officeDocument/2006/math">
                    <m:rad>
                      <m:radPr>
                        <m:degHide m:val="on"/>
                        <m:ctrlPr>
                          <a:rPr lang="en-US" b="1" i="1" smtClean="0">
                            <a:solidFill>
                              <a:srgbClr val="000000"/>
                            </a:solidFill>
                            <a:latin typeface="Cambria Math"/>
                          </a:rPr>
                        </m:ctrlPr>
                      </m:radPr>
                      <m:deg/>
                      <m:e>
                        <m:f>
                          <m:fPr>
                            <m:ctrlPr>
                              <a:rPr lang="en-US" b="1" i="1" smtClean="0">
                                <a:solidFill>
                                  <a:srgbClr val="000000"/>
                                </a:solidFill>
                                <a:latin typeface="Cambria Math"/>
                              </a:rPr>
                            </m:ctrlPr>
                          </m:fPr>
                          <m:num>
                            <m:r>
                              <m:rPr>
                                <m:nor/>
                              </m:rPr>
                              <a:rPr lang="en-US" b="1" dirty="0">
                                <a:solidFill>
                                  <a:srgbClr val="000000"/>
                                </a:solidFill>
                                <a:latin typeface="Franklin Gothic Medium Cond" pitchFamily="34" charset="0"/>
                              </a:rPr>
                              <m:t>L</m:t>
                            </m:r>
                          </m:num>
                          <m:den>
                            <m:r>
                              <m:rPr>
                                <m:nor/>
                              </m:rPr>
                              <a:rPr lang="en-US" b="1" dirty="0">
                                <a:solidFill>
                                  <a:srgbClr val="000000"/>
                                </a:solidFill>
                                <a:latin typeface="Franklin Gothic Medium Cond" pitchFamily="34" charset="0"/>
                              </a:rPr>
                              <m:t>C</m:t>
                            </m:r>
                          </m:den>
                        </m:f>
                      </m:e>
                    </m:rad>
                  </m:oMath>
                </a14:m>
                <a:r>
                  <a:rPr lang="en-US" b="1" dirty="0">
                    <a:solidFill>
                      <a:srgbClr val="000000"/>
                    </a:solidFill>
                    <a:latin typeface="Franklin Gothic Medium Cond" pitchFamily="34" charset="0"/>
                  </a:rPr>
                  <a:t> is the characteristic impedance of L-C network.</a:t>
                </a:r>
              </a:p>
            </p:txBody>
          </p:sp>
        </mc:Choice>
        <mc:Fallback>
          <p:sp>
            <p:nvSpPr>
              <p:cNvPr id="66567" name="Rectangle 12"/>
              <p:cNvSpPr>
                <a:spLocks noRot="1" noChangeAspect="1" noMove="1" noResize="1" noEditPoints="1" noAdjustHandles="1" noChangeArrowheads="1" noChangeShapeType="1" noTextEdit="1"/>
              </p:cNvSpPr>
              <p:nvPr/>
            </p:nvSpPr>
            <p:spPr bwMode="auto">
              <a:xfrm>
                <a:off x="1905000" y="5248275"/>
                <a:ext cx="5486400" cy="656013"/>
              </a:xfrm>
              <a:prstGeom prst="rect">
                <a:avLst/>
              </a:prstGeom>
              <a:blipFill rotWithShape="1">
                <a:blip r:embed="rId6"/>
                <a:stretch>
                  <a:fillRect l="-10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47</a:t>
            </a:fld>
            <a:endParaRPr lang="en-US"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Series L-R to Parallel L-R</a:t>
            </a:r>
            <a:endParaRPr lang="en-US" dirty="0"/>
          </a:p>
        </p:txBody>
      </p:sp>
      <p:sp>
        <p:nvSpPr>
          <p:cNvPr id="67587" name="Rectangle 12"/>
          <p:cNvSpPr>
            <a:spLocks noChangeArrowheads="1"/>
          </p:cNvSpPr>
          <p:nvPr/>
        </p:nvSpPr>
        <p:spPr bwMode="auto">
          <a:xfrm>
            <a:off x="1676400" y="14478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It is quite useful to change series network to parallel or vice versa, which allow great simplification of circuit analysis.</a:t>
            </a:r>
          </a:p>
        </p:txBody>
      </p:sp>
      <p:graphicFrame>
        <p:nvGraphicFramePr>
          <p:cNvPr id="67588" name="Object 4"/>
          <p:cNvGraphicFramePr>
            <a:graphicFrameLocks noChangeAspect="1"/>
          </p:cNvGraphicFramePr>
          <p:nvPr/>
        </p:nvGraphicFramePr>
        <p:xfrm>
          <a:off x="1590675" y="2438400"/>
          <a:ext cx="3768725" cy="1752600"/>
        </p:xfrm>
        <a:graphic>
          <a:graphicData uri="http://schemas.openxmlformats.org/presentationml/2006/ole">
            <mc:AlternateContent xmlns:mc="http://schemas.openxmlformats.org/markup-compatibility/2006">
              <mc:Choice xmlns:v="urn:schemas-microsoft-com:vml" Requires="v">
                <p:oleObj spid="_x0000_s67628" name="Visio" r:id="rId3" imgW="1924967" imgH="881820" progId="Visio.Drawing.11">
                  <p:embed/>
                </p:oleObj>
              </mc:Choice>
              <mc:Fallback>
                <p:oleObj name="Visio" r:id="rId3" imgW="1924967" imgH="8818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75" y="2438400"/>
                        <a:ext cx="37687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Bent Arrow 6"/>
          <p:cNvSpPr/>
          <p:nvPr/>
        </p:nvSpPr>
        <p:spPr>
          <a:xfrm>
            <a:off x="1295400" y="31242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Bent Arrow 7"/>
          <p:cNvSpPr/>
          <p:nvPr/>
        </p:nvSpPr>
        <p:spPr>
          <a:xfrm rot="10800000" flipH="1">
            <a:off x="3352800" y="28194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7591" name="Rectangle 12"/>
          <p:cNvSpPr>
            <a:spLocks noChangeArrowheads="1"/>
          </p:cNvSpPr>
          <p:nvPr/>
        </p:nvSpPr>
        <p:spPr bwMode="auto">
          <a:xfrm>
            <a:off x="5334000" y="2362200"/>
            <a:ext cx="243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If Z</a:t>
            </a:r>
            <a:r>
              <a:rPr lang="en-US" sz="1200" b="1" baseline="-25000" dirty="0">
                <a:solidFill>
                  <a:srgbClr val="000000"/>
                </a:solidFill>
                <a:latin typeface="Franklin Gothic Medium Cond" pitchFamily="34" charset="0"/>
              </a:rPr>
              <a:t>in, series</a:t>
            </a:r>
            <a:r>
              <a:rPr lang="en-US" sz="1200" b="1" dirty="0">
                <a:solidFill>
                  <a:srgbClr val="000000"/>
                </a:solidFill>
                <a:latin typeface="Franklin Gothic Medium Cond" pitchFamily="34" charset="0"/>
              </a:rPr>
              <a:t> </a:t>
            </a:r>
            <a:r>
              <a:rPr lang="en-US" b="1" dirty="0">
                <a:solidFill>
                  <a:srgbClr val="000000"/>
                </a:solidFill>
                <a:latin typeface="Franklin Gothic Medium Cond" pitchFamily="34" charset="0"/>
              </a:rPr>
              <a:t>= </a:t>
            </a:r>
            <a:r>
              <a:rPr lang="en-US" b="1" dirty="0" err="1">
                <a:solidFill>
                  <a:srgbClr val="000000"/>
                </a:solidFill>
                <a:latin typeface="Franklin Gothic Medium Cond" pitchFamily="34" charset="0"/>
              </a:rPr>
              <a:t>Z</a:t>
            </a:r>
            <a:r>
              <a:rPr lang="en-US" sz="1200" b="1" baseline="-25000" dirty="0" err="1">
                <a:solidFill>
                  <a:srgbClr val="000000"/>
                </a:solidFill>
                <a:latin typeface="Franklin Gothic Medium Cond" pitchFamily="34" charset="0"/>
              </a:rPr>
              <a:t>in,parallel</a:t>
            </a:r>
            <a:r>
              <a:rPr lang="en-US" b="1" dirty="0">
                <a:solidFill>
                  <a:srgbClr val="000000"/>
                </a:solidFill>
                <a:latin typeface="Franklin Gothic Medium Cond" pitchFamily="34" charset="0"/>
              </a:rPr>
              <a:t>, then two circuits are identical. </a:t>
            </a:r>
          </a:p>
        </p:txBody>
      </p:sp>
      <p:sp>
        <p:nvSpPr>
          <p:cNvPr id="67592" name="Rectangle 12"/>
          <p:cNvSpPr>
            <a:spLocks noChangeArrowheads="1"/>
          </p:cNvSpPr>
          <p:nvPr/>
        </p:nvSpPr>
        <p:spPr bwMode="auto">
          <a:xfrm>
            <a:off x="990600" y="3429000"/>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00"/>
                </a:solidFill>
                <a:latin typeface="Franklin Gothic Medium Cond" pitchFamily="34" charset="0"/>
              </a:rPr>
              <a:t>Z</a:t>
            </a:r>
            <a:r>
              <a:rPr lang="en-US" sz="1200" b="1" baseline="-25000" dirty="0">
                <a:solidFill>
                  <a:srgbClr val="000000"/>
                </a:solidFill>
                <a:latin typeface="Franklin Gothic Medium Cond" pitchFamily="34" charset="0"/>
              </a:rPr>
              <a:t>in, </a:t>
            </a:r>
            <a:r>
              <a:rPr lang="en-US" sz="1200" b="1" baseline="-25000" dirty="0" smtClean="0">
                <a:solidFill>
                  <a:srgbClr val="000000"/>
                </a:solidFill>
                <a:latin typeface="Franklin Gothic Medium Cond" pitchFamily="34" charset="0"/>
              </a:rPr>
              <a:t>series</a:t>
            </a:r>
            <a:endParaRPr lang="en-US" dirty="0"/>
          </a:p>
        </p:txBody>
      </p:sp>
      <p:sp>
        <p:nvSpPr>
          <p:cNvPr id="67593" name="Rectangle 13"/>
          <p:cNvSpPr>
            <a:spLocks noChangeArrowheads="1"/>
          </p:cNvSpPr>
          <p:nvPr/>
        </p:nvSpPr>
        <p:spPr bwMode="auto">
          <a:xfrm>
            <a:off x="2971800" y="2438400"/>
            <a:ext cx="678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00"/>
                </a:solidFill>
                <a:latin typeface="Franklin Gothic Medium Cond" pitchFamily="34" charset="0"/>
              </a:rPr>
              <a:t>Z</a:t>
            </a:r>
            <a:r>
              <a:rPr lang="en-US" sz="1200" b="1" baseline="-25000" dirty="0">
                <a:solidFill>
                  <a:srgbClr val="000000"/>
                </a:solidFill>
                <a:latin typeface="Franklin Gothic Medium Cond" pitchFamily="34" charset="0"/>
              </a:rPr>
              <a:t>in, parallel</a:t>
            </a:r>
            <a:endParaRPr lang="en-US" baseline="-25000" dirty="0"/>
          </a:p>
        </p:txBody>
      </p:sp>
      <p:sp>
        <p:nvSpPr>
          <p:cNvPr id="17" name="TextBox 16"/>
          <p:cNvSpPr txBox="1">
            <a:spLocks noRot="1" noChangeAspect="1" noMove="1" noResize="1" noEditPoints="1" noAdjustHandles="1" noChangeArrowheads="1" noChangeShapeType="1" noTextEdit="1"/>
          </p:cNvSpPr>
          <p:nvPr/>
        </p:nvSpPr>
        <p:spPr>
          <a:xfrm>
            <a:off x="5328850" y="3048000"/>
            <a:ext cx="1910149" cy="343877"/>
          </a:xfrm>
          <a:prstGeom prst="rect">
            <a:avLst/>
          </a:prstGeom>
          <a:blipFill rotWithShape="1">
            <a:blip r:embed="rId5"/>
            <a:stretch>
              <a:fillRect b="-8929"/>
            </a:stretch>
          </a:blipFill>
        </p:spPr>
        <p:txBody>
          <a:bodyPr/>
          <a:lstStyle/>
          <a:p>
            <a:pPr>
              <a:defRPr/>
            </a:pPr>
            <a:r>
              <a:rPr lang="en-US">
                <a:noFill/>
              </a:rPr>
              <a:t> </a:t>
            </a:r>
          </a:p>
        </p:txBody>
      </p:sp>
      <p:sp>
        <p:nvSpPr>
          <p:cNvPr id="18" name="TextBox 17"/>
          <p:cNvSpPr txBox="1">
            <a:spLocks noRot="1" noChangeAspect="1" noMove="1" noResize="1" noEditPoints="1" noAdjustHandles="1" noChangeArrowheads="1" noChangeShapeType="1" noTextEdit="1"/>
          </p:cNvSpPr>
          <p:nvPr/>
        </p:nvSpPr>
        <p:spPr>
          <a:xfrm>
            <a:off x="5334000" y="3352800"/>
            <a:ext cx="3429000" cy="672492"/>
          </a:xfrm>
          <a:prstGeom prst="rect">
            <a:avLst/>
          </a:prstGeom>
          <a:blipFill rotWithShape="1">
            <a:blip r:embed="rId6"/>
            <a:stretch>
              <a:fillRect/>
            </a:stretch>
          </a:blipFill>
        </p:spPr>
        <p:txBody>
          <a:bodyPr/>
          <a:lstStyle/>
          <a:p>
            <a:pPr>
              <a:defRPr/>
            </a:pPr>
            <a:r>
              <a:rPr lang="en-US">
                <a:noFill/>
              </a:rPr>
              <a:t> </a:t>
            </a:r>
          </a:p>
        </p:txBody>
      </p:sp>
      <p:sp>
        <p:nvSpPr>
          <p:cNvPr id="19" name="TextBox 18"/>
          <p:cNvSpPr txBox="1">
            <a:spLocks noRot="1" noChangeAspect="1" noMove="1" noResize="1" noEditPoints="1" noAdjustHandles="1" noChangeArrowheads="1" noChangeShapeType="1" noTextEdit="1"/>
          </p:cNvSpPr>
          <p:nvPr/>
        </p:nvSpPr>
        <p:spPr>
          <a:xfrm>
            <a:off x="2316892" y="4414088"/>
            <a:ext cx="2362200" cy="823302"/>
          </a:xfrm>
          <a:prstGeom prst="rect">
            <a:avLst/>
          </a:prstGeom>
          <a:blipFill rotWithShape="1">
            <a:blip r:embed="rId7"/>
            <a:stretch>
              <a:fillRect b="-5185"/>
            </a:stretch>
          </a:blipFill>
        </p:spPr>
        <p:txBody>
          <a:bodyPr/>
          <a:lstStyle/>
          <a:p>
            <a:pPr>
              <a:defRPr/>
            </a:pPr>
            <a:r>
              <a:rPr lang="en-US">
                <a:noFill/>
              </a:rPr>
              <a:t> </a:t>
            </a:r>
          </a:p>
        </p:txBody>
      </p:sp>
      <p:sp>
        <p:nvSpPr>
          <p:cNvPr id="20" name="TextBox 19"/>
          <p:cNvSpPr txBox="1">
            <a:spLocks noRot="1" noChangeAspect="1" noMove="1" noResize="1" noEditPoints="1" noAdjustHandles="1" noChangeArrowheads="1" noChangeShapeType="1" noTextEdit="1"/>
          </p:cNvSpPr>
          <p:nvPr/>
        </p:nvSpPr>
        <p:spPr>
          <a:xfrm>
            <a:off x="4419600" y="4343400"/>
            <a:ext cx="2362200" cy="1060418"/>
          </a:xfrm>
          <a:prstGeom prst="rect">
            <a:avLst/>
          </a:prstGeom>
          <a:blipFill rotWithShape="1">
            <a:blip r:embed="rId8"/>
            <a:stretch>
              <a:fillRect/>
            </a:stretch>
          </a:blipFill>
        </p:spPr>
        <p:txBody>
          <a:bodyPr/>
          <a:lstStyle/>
          <a:p>
            <a:pPr>
              <a:defRPr/>
            </a:pPr>
            <a:r>
              <a:rPr lang="en-US">
                <a:noFill/>
              </a:rPr>
              <a:t> </a:t>
            </a:r>
          </a:p>
        </p:txBody>
      </p:sp>
      <p:sp>
        <p:nvSpPr>
          <p:cNvPr id="23" name="Striped Right Arrow 22"/>
          <p:cNvSpPr/>
          <p:nvPr/>
        </p:nvSpPr>
        <p:spPr>
          <a:xfrm>
            <a:off x="2819400" y="3200400"/>
            <a:ext cx="5334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7599" name="Rectangle 12"/>
          <p:cNvSpPr>
            <a:spLocks noChangeArrowheads="1"/>
          </p:cNvSpPr>
          <p:nvPr/>
        </p:nvSpPr>
        <p:spPr bwMode="auto">
          <a:xfrm>
            <a:off x="2286000" y="5240338"/>
            <a:ext cx="22098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Resistance is increased in parallel from by a factor of Q</a:t>
            </a:r>
            <a:r>
              <a:rPr lang="en-US" b="1" baseline="-25000">
                <a:solidFill>
                  <a:srgbClr val="FF0000"/>
                </a:solidFill>
                <a:latin typeface="Franklin Gothic Medium Cond" pitchFamily="34" charset="0"/>
              </a:rPr>
              <a:t>s</a:t>
            </a:r>
            <a:r>
              <a:rPr lang="en-US" b="1" baseline="30000">
                <a:solidFill>
                  <a:srgbClr val="FF0000"/>
                </a:solidFill>
                <a:latin typeface="Franklin Gothic Medium Cond" pitchFamily="34" charset="0"/>
              </a:rPr>
              <a:t>2</a:t>
            </a:r>
            <a:r>
              <a:rPr lang="en-US" b="1">
                <a:solidFill>
                  <a:srgbClr val="FF0000"/>
                </a:solidFill>
                <a:latin typeface="Franklin Gothic Medium Cond" pitchFamily="34" charset="0"/>
              </a:rPr>
              <a:t> (if Q</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&gt;&gt;1)</a:t>
            </a:r>
          </a:p>
        </p:txBody>
      </p:sp>
      <p:sp>
        <p:nvSpPr>
          <p:cNvPr id="67600" name="Rectangle 12"/>
          <p:cNvSpPr>
            <a:spLocks noChangeArrowheads="1"/>
          </p:cNvSpPr>
          <p:nvPr/>
        </p:nvSpPr>
        <p:spPr bwMode="auto">
          <a:xfrm>
            <a:off x="4648200" y="5248275"/>
            <a:ext cx="24003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Inductance will be about the same in parallel form, if Q</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&gt;&gt;1</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48</a:t>
            </a:fld>
            <a:endParaRPr lang="en-US"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Parallel L-R to Series L-R</a:t>
            </a:r>
            <a:endParaRPr lang="en-US" dirty="0"/>
          </a:p>
        </p:txBody>
      </p:sp>
      <p:sp>
        <p:nvSpPr>
          <p:cNvPr id="68611" name="Rectangle 12"/>
          <p:cNvSpPr>
            <a:spLocks noChangeArrowheads="1"/>
          </p:cNvSpPr>
          <p:nvPr/>
        </p:nvSpPr>
        <p:spPr bwMode="auto">
          <a:xfrm>
            <a:off x="1676400" y="14478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It is quite useful to change series network to parallel or vice versa, which allow great simplification of circuit analysis.</a:t>
            </a:r>
          </a:p>
        </p:txBody>
      </p:sp>
      <p:graphicFrame>
        <p:nvGraphicFramePr>
          <p:cNvPr id="68612" name="Object 4"/>
          <p:cNvGraphicFramePr>
            <a:graphicFrameLocks noChangeAspect="1"/>
          </p:cNvGraphicFramePr>
          <p:nvPr/>
        </p:nvGraphicFramePr>
        <p:xfrm>
          <a:off x="1590675" y="2438400"/>
          <a:ext cx="3768725" cy="1752600"/>
        </p:xfrm>
        <a:graphic>
          <a:graphicData uri="http://schemas.openxmlformats.org/presentationml/2006/ole">
            <mc:AlternateContent xmlns:mc="http://schemas.openxmlformats.org/markup-compatibility/2006">
              <mc:Choice xmlns:v="urn:schemas-microsoft-com:vml" Requires="v">
                <p:oleObj spid="_x0000_s68653" name="Visio" r:id="rId3" imgW="1924967" imgH="881820" progId="Visio.Drawing.11">
                  <p:embed/>
                </p:oleObj>
              </mc:Choice>
              <mc:Fallback>
                <p:oleObj name="Visio" r:id="rId3" imgW="1924967" imgH="8818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75" y="2438400"/>
                        <a:ext cx="37687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Bent Arrow 6"/>
          <p:cNvSpPr/>
          <p:nvPr/>
        </p:nvSpPr>
        <p:spPr>
          <a:xfrm>
            <a:off x="1295400" y="31242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10800000" flipH="1">
            <a:off x="3352800" y="28194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68615" name="Rectangle 12"/>
          <p:cNvSpPr>
            <a:spLocks noChangeArrowheads="1"/>
          </p:cNvSpPr>
          <p:nvPr/>
        </p:nvSpPr>
        <p:spPr bwMode="auto">
          <a:xfrm>
            <a:off x="5334000" y="2362200"/>
            <a:ext cx="243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If Z</a:t>
            </a:r>
            <a:r>
              <a:rPr lang="en-US" sz="1200" b="1" baseline="-25000" dirty="0">
                <a:solidFill>
                  <a:srgbClr val="000000"/>
                </a:solidFill>
                <a:latin typeface="Franklin Gothic Medium Cond" pitchFamily="34" charset="0"/>
              </a:rPr>
              <a:t>in, series</a:t>
            </a:r>
            <a:r>
              <a:rPr lang="en-US" sz="1200" b="1" dirty="0">
                <a:solidFill>
                  <a:srgbClr val="000000"/>
                </a:solidFill>
                <a:latin typeface="Franklin Gothic Medium Cond" pitchFamily="34" charset="0"/>
              </a:rPr>
              <a:t> </a:t>
            </a:r>
            <a:r>
              <a:rPr lang="en-US" b="1" dirty="0">
                <a:solidFill>
                  <a:srgbClr val="000000"/>
                </a:solidFill>
                <a:latin typeface="Franklin Gothic Medium Cond" pitchFamily="34" charset="0"/>
              </a:rPr>
              <a:t>= </a:t>
            </a:r>
            <a:r>
              <a:rPr lang="en-US" b="1" dirty="0" err="1">
                <a:solidFill>
                  <a:srgbClr val="000000"/>
                </a:solidFill>
                <a:latin typeface="Franklin Gothic Medium Cond" pitchFamily="34" charset="0"/>
              </a:rPr>
              <a:t>Z</a:t>
            </a:r>
            <a:r>
              <a:rPr lang="en-US" sz="1200" b="1" baseline="-25000" dirty="0" err="1">
                <a:solidFill>
                  <a:srgbClr val="000000"/>
                </a:solidFill>
                <a:latin typeface="Franklin Gothic Medium Cond" pitchFamily="34" charset="0"/>
              </a:rPr>
              <a:t>in,parallel</a:t>
            </a:r>
            <a:r>
              <a:rPr lang="en-US" b="1" dirty="0">
                <a:solidFill>
                  <a:srgbClr val="000000"/>
                </a:solidFill>
                <a:latin typeface="Franklin Gothic Medium Cond" pitchFamily="34" charset="0"/>
              </a:rPr>
              <a:t>, then two circuits are identical. </a:t>
            </a:r>
          </a:p>
        </p:txBody>
      </p:sp>
      <p:sp>
        <p:nvSpPr>
          <p:cNvPr id="68616" name="Rectangle 12"/>
          <p:cNvSpPr>
            <a:spLocks noChangeArrowheads="1"/>
          </p:cNvSpPr>
          <p:nvPr/>
        </p:nvSpPr>
        <p:spPr bwMode="auto">
          <a:xfrm>
            <a:off x="990600" y="3429000"/>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00"/>
                </a:solidFill>
                <a:latin typeface="Franklin Gothic Medium Cond" pitchFamily="34" charset="0"/>
              </a:rPr>
              <a:t>Z</a:t>
            </a:r>
            <a:r>
              <a:rPr lang="en-US" sz="1200" b="1" baseline="-25000" dirty="0">
                <a:solidFill>
                  <a:srgbClr val="000000"/>
                </a:solidFill>
                <a:latin typeface="Franklin Gothic Medium Cond" pitchFamily="34" charset="0"/>
              </a:rPr>
              <a:t>in, </a:t>
            </a:r>
            <a:r>
              <a:rPr lang="en-US" sz="1200" b="1" baseline="-25000" dirty="0" smtClean="0">
                <a:solidFill>
                  <a:srgbClr val="000000"/>
                </a:solidFill>
                <a:latin typeface="Franklin Gothic Medium Cond" pitchFamily="34" charset="0"/>
              </a:rPr>
              <a:t>series</a:t>
            </a:r>
            <a:endParaRPr lang="en-US" baseline="-25000" dirty="0">
              <a:solidFill>
                <a:srgbClr val="000000"/>
              </a:solidFill>
            </a:endParaRPr>
          </a:p>
        </p:txBody>
      </p:sp>
      <p:sp>
        <p:nvSpPr>
          <p:cNvPr id="68617" name="Rectangle 13"/>
          <p:cNvSpPr>
            <a:spLocks noChangeArrowheads="1"/>
          </p:cNvSpPr>
          <p:nvPr/>
        </p:nvSpPr>
        <p:spPr bwMode="auto">
          <a:xfrm>
            <a:off x="2971800" y="2438400"/>
            <a:ext cx="678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00"/>
                </a:solidFill>
                <a:latin typeface="Franklin Gothic Medium Cond" pitchFamily="34" charset="0"/>
              </a:rPr>
              <a:t>Z</a:t>
            </a:r>
            <a:r>
              <a:rPr lang="en-US" sz="1200" b="1" baseline="-25000" dirty="0">
                <a:solidFill>
                  <a:srgbClr val="000000"/>
                </a:solidFill>
                <a:latin typeface="Franklin Gothic Medium Cond" pitchFamily="34" charset="0"/>
              </a:rPr>
              <a:t>in, parallel</a:t>
            </a:r>
            <a:endParaRPr lang="en-US" baseline="-25000" dirty="0">
              <a:solidFill>
                <a:srgbClr val="000000"/>
              </a:solidFill>
            </a:endParaRPr>
          </a:p>
        </p:txBody>
      </p:sp>
      <p:sp>
        <p:nvSpPr>
          <p:cNvPr id="17" name="TextBox 16"/>
          <p:cNvSpPr txBox="1">
            <a:spLocks noRot="1" noChangeAspect="1" noMove="1" noResize="1" noEditPoints="1" noAdjustHandles="1" noChangeArrowheads="1" noChangeShapeType="1" noTextEdit="1"/>
          </p:cNvSpPr>
          <p:nvPr/>
        </p:nvSpPr>
        <p:spPr>
          <a:xfrm>
            <a:off x="5328850" y="3048000"/>
            <a:ext cx="1910149" cy="343877"/>
          </a:xfrm>
          <a:prstGeom prst="rect">
            <a:avLst/>
          </a:prstGeom>
          <a:blipFill rotWithShape="1">
            <a:blip r:embed="rId5"/>
            <a:stretch>
              <a:fillRect b="-8929"/>
            </a:stretch>
          </a:blipFill>
        </p:spPr>
        <p:txBody>
          <a:bodyPr/>
          <a:lstStyle/>
          <a:p>
            <a:pPr>
              <a:defRPr/>
            </a:pPr>
            <a:r>
              <a:rPr lang="en-US">
                <a:noFill/>
              </a:rPr>
              <a:t> </a:t>
            </a:r>
          </a:p>
        </p:txBody>
      </p:sp>
      <p:sp>
        <p:nvSpPr>
          <p:cNvPr id="18" name="TextBox 17"/>
          <p:cNvSpPr txBox="1">
            <a:spLocks noRot="1" noChangeAspect="1" noMove="1" noResize="1" noEditPoints="1" noAdjustHandles="1" noChangeArrowheads="1" noChangeShapeType="1" noTextEdit="1"/>
          </p:cNvSpPr>
          <p:nvPr/>
        </p:nvSpPr>
        <p:spPr>
          <a:xfrm>
            <a:off x="5334000" y="3352800"/>
            <a:ext cx="3429000" cy="672492"/>
          </a:xfrm>
          <a:prstGeom prst="rect">
            <a:avLst/>
          </a:prstGeom>
          <a:blipFill rotWithShape="1">
            <a:blip r:embed="rId6"/>
            <a:stretch>
              <a:fillRect/>
            </a:stretch>
          </a:blipFill>
        </p:spPr>
        <p:txBody>
          <a:bodyPr/>
          <a:lstStyle/>
          <a:p>
            <a:pPr>
              <a:defRPr/>
            </a:pPr>
            <a:r>
              <a:rPr lang="en-US">
                <a:noFill/>
              </a:rPr>
              <a:t> </a:t>
            </a:r>
          </a:p>
        </p:txBody>
      </p:sp>
      <p:sp>
        <p:nvSpPr>
          <p:cNvPr id="19" name="TextBox 18"/>
          <p:cNvSpPr txBox="1">
            <a:spLocks noRot="1" noChangeAspect="1" noMove="1" noResize="1" noEditPoints="1" noAdjustHandles="1" noChangeArrowheads="1" noChangeShapeType="1" noTextEdit="1"/>
          </p:cNvSpPr>
          <p:nvPr/>
        </p:nvSpPr>
        <p:spPr>
          <a:xfrm>
            <a:off x="1905000" y="4444314"/>
            <a:ext cx="2362200" cy="823623"/>
          </a:xfrm>
          <a:prstGeom prst="rect">
            <a:avLst/>
          </a:prstGeom>
          <a:blipFill rotWithShape="1">
            <a:blip r:embed="rId7"/>
            <a:stretch>
              <a:fillRect/>
            </a:stretch>
          </a:blipFill>
        </p:spPr>
        <p:txBody>
          <a:bodyPr/>
          <a:lstStyle/>
          <a:p>
            <a:pPr>
              <a:defRPr/>
            </a:pPr>
            <a:r>
              <a:rPr lang="en-US">
                <a:noFill/>
              </a:rPr>
              <a:t> </a:t>
            </a:r>
          </a:p>
        </p:txBody>
      </p:sp>
      <p:sp>
        <p:nvSpPr>
          <p:cNvPr id="20" name="TextBox 19"/>
          <p:cNvSpPr txBox="1">
            <a:spLocks noRot="1" noChangeAspect="1" noMove="1" noResize="1" noEditPoints="1" noAdjustHandles="1" noChangeArrowheads="1" noChangeShapeType="1" noTextEdit="1"/>
          </p:cNvSpPr>
          <p:nvPr/>
        </p:nvSpPr>
        <p:spPr>
          <a:xfrm>
            <a:off x="4114800" y="4440010"/>
            <a:ext cx="2438400" cy="828047"/>
          </a:xfrm>
          <a:prstGeom prst="rect">
            <a:avLst/>
          </a:prstGeom>
          <a:blipFill rotWithShape="1">
            <a:blip r:embed="rId8"/>
            <a:stretch>
              <a:fillRect/>
            </a:stretch>
          </a:blipFill>
        </p:spPr>
        <p:txBody>
          <a:bodyPr/>
          <a:lstStyle/>
          <a:p>
            <a:pPr>
              <a:defRPr/>
            </a:pPr>
            <a:r>
              <a:rPr lang="en-US">
                <a:noFill/>
              </a:rPr>
              <a:t> </a:t>
            </a:r>
          </a:p>
        </p:txBody>
      </p:sp>
      <p:sp>
        <p:nvSpPr>
          <p:cNvPr id="23" name="Striped Right Arrow 22"/>
          <p:cNvSpPr/>
          <p:nvPr/>
        </p:nvSpPr>
        <p:spPr>
          <a:xfrm rot="10800000">
            <a:off x="2819400" y="3200400"/>
            <a:ext cx="5334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8623" name="Rectangle 12"/>
          <p:cNvSpPr>
            <a:spLocks noChangeArrowheads="1"/>
          </p:cNvSpPr>
          <p:nvPr/>
        </p:nvSpPr>
        <p:spPr bwMode="auto">
          <a:xfrm>
            <a:off x="1676400" y="5164138"/>
            <a:ext cx="22860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Resistance is decreased in series from by a factor of Q</a:t>
            </a:r>
            <a:r>
              <a:rPr lang="en-US" b="1" baseline="-25000">
                <a:solidFill>
                  <a:srgbClr val="FF0000"/>
                </a:solidFill>
                <a:latin typeface="Franklin Gothic Medium Cond" pitchFamily="34" charset="0"/>
              </a:rPr>
              <a:t>p</a:t>
            </a:r>
            <a:r>
              <a:rPr lang="en-US" b="1" baseline="30000">
                <a:solidFill>
                  <a:srgbClr val="FF0000"/>
                </a:solidFill>
                <a:latin typeface="Franklin Gothic Medium Cond" pitchFamily="34" charset="0"/>
              </a:rPr>
              <a:t>2</a:t>
            </a:r>
            <a:r>
              <a:rPr lang="en-US" b="1">
                <a:solidFill>
                  <a:srgbClr val="FF0000"/>
                </a:solidFill>
                <a:latin typeface="Franklin Gothic Medium Cond" pitchFamily="34" charset="0"/>
              </a:rPr>
              <a:t> (if Q</a:t>
            </a:r>
            <a:r>
              <a:rPr lang="en-US" b="1" baseline="-25000">
                <a:solidFill>
                  <a:srgbClr val="FF0000"/>
                </a:solidFill>
                <a:latin typeface="Franklin Gothic Medium Cond" pitchFamily="34" charset="0"/>
              </a:rPr>
              <a:t>p</a:t>
            </a:r>
            <a:r>
              <a:rPr lang="en-US" b="1">
                <a:solidFill>
                  <a:srgbClr val="FF0000"/>
                </a:solidFill>
                <a:latin typeface="Franklin Gothic Medium Cond" pitchFamily="34" charset="0"/>
              </a:rPr>
              <a:t> &gt;&gt;1)</a:t>
            </a:r>
          </a:p>
        </p:txBody>
      </p:sp>
      <p:sp>
        <p:nvSpPr>
          <p:cNvPr id="68624" name="Rectangle 12"/>
          <p:cNvSpPr>
            <a:spLocks noChangeArrowheads="1"/>
          </p:cNvSpPr>
          <p:nvPr/>
        </p:nvSpPr>
        <p:spPr bwMode="auto">
          <a:xfrm>
            <a:off x="4114800" y="5172075"/>
            <a:ext cx="24003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Inductance will be about the same in series form, </a:t>
            </a:r>
          </a:p>
          <a:p>
            <a:r>
              <a:rPr lang="en-US" b="1">
                <a:solidFill>
                  <a:srgbClr val="FF0000"/>
                </a:solidFill>
                <a:latin typeface="Franklin Gothic Medium Cond" pitchFamily="34" charset="0"/>
              </a:rPr>
              <a:t>if Q</a:t>
            </a:r>
            <a:r>
              <a:rPr lang="en-US" b="1" baseline="-25000">
                <a:solidFill>
                  <a:srgbClr val="FF0000"/>
                </a:solidFill>
                <a:latin typeface="Franklin Gothic Medium Cond" pitchFamily="34" charset="0"/>
              </a:rPr>
              <a:t>p</a:t>
            </a:r>
            <a:r>
              <a:rPr lang="en-US" b="1">
                <a:solidFill>
                  <a:srgbClr val="FF0000"/>
                </a:solidFill>
                <a:latin typeface="Franklin Gothic Medium Cond" pitchFamily="34" charset="0"/>
              </a:rPr>
              <a:t> &gt;&gt;1</a:t>
            </a:r>
          </a:p>
        </p:txBody>
      </p:sp>
      <p:sp>
        <p:nvSpPr>
          <p:cNvPr id="68625" name="Rectangle 12"/>
          <p:cNvSpPr>
            <a:spLocks noChangeArrowheads="1"/>
          </p:cNvSpPr>
          <p:nvPr/>
        </p:nvSpPr>
        <p:spPr bwMode="auto">
          <a:xfrm>
            <a:off x="6515100" y="5172075"/>
            <a:ext cx="22479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b="1">
                <a:solidFill>
                  <a:srgbClr val="0000FF"/>
                </a:solidFill>
                <a:latin typeface="Franklin Gothic Medium Cond" pitchFamily="34" charset="0"/>
              </a:rPr>
              <a:t>You can also verify that,</a:t>
            </a:r>
          </a:p>
          <a:p>
            <a:pPr algn="ct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s</a:t>
            </a: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p</a:t>
            </a:r>
          </a:p>
          <a:p>
            <a:pPr algn="ctr"/>
            <a:endParaRPr lang="en-US" b="1">
              <a:solidFill>
                <a:srgbClr val="0000FF"/>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49</a:t>
            </a:fld>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3557"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3592"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8"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 :</a:t>
            </a:r>
          </a:p>
        </p:txBody>
      </p:sp>
      <p:sp>
        <p:nvSpPr>
          <p:cNvPr id="23559"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23560" name="TextBox 2"/>
          <p:cNvSpPr txBox="1">
            <a:spLocks noChangeArrowheads="1"/>
          </p:cNvSpPr>
          <p:nvPr/>
        </p:nvSpPr>
        <p:spPr bwMode="auto">
          <a:xfrm>
            <a:off x="1447800" y="1524000"/>
            <a:ext cx="5257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latin typeface="Franklin Gothic Medium Cond" pitchFamily="34" charset="0"/>
              </a:rPr>
              <a:t>RF energy exists in the for m of E- &amp; H-field energy in the air, and it </a:t>
            </a:r>
            <a:r>
              <a:rPr lang="en-US" sz="1600" b="1" dirty="0" smtClean="0">
                <a:latin typeface="Franklin Gothic Medium Cond" pitchFamily="34" charset="0"/>
              </a:rPr>
              <a:t>propagates </a:t>
            </a:r>
            <a:r>
              <a:rPr lang="en-US" sz="1600" b="1" dirty="0">
                <a:latin typeface="Franklin Gothic Medium Cond" pitchFamily="34" charset="0"/>
              </a:rPr>
              <a:t>by alternating its form between E- &amp; </a:t>
            </a:r>
            <a:r>
              <a:rPr lang="en-US" sz="1600" b="1" dirty="0" smtClean="0">
                <a:latin typeface="Franklin Gothic Medium Cond" pitchFamily="34" charset="0"/>
              </a:rPr>
              <a:t>H-field</a:t>
            </a:r>
            <a:r>
              <a:rPr lang="en-US" sz="1600" b="1" dirty="0">
                <a:latin typeface="Franklin Gothic Medium Cond" pitchFamily="34" charset="0"/>
              </a:rPr>
              <a:t>. The ratio of strength of E- &amp; H-field is characteristic impedance, Z</a:t>
            </a:r>
            <a:r>
              <a:rPr lang="en-US" sz="1600" b="1" baseline="-25000" dirty="0">
                <a:latin typeface="Franklin Gothic Medium Cond" pitchFamily="34" charset="0"/>
              </a:rPr>
              <a:t>air </a:t>
            </a:r>
            <a:r>
              <a:rPr lang="en-US" sz="1600" b="1" dirty="0">
                <a:latin typeface="Franklin Gothic Medium Cond" pitchFamily="34" charset="0"/>
              </a:rPr>
              <a:t> (also called as “wave impedance”)</a:t>
            </a:r>
            <a:endParaRPr lang="en-US" sz="1600" b="1" baseline="-25000" dirty="0">
              <a:latin typeface="Franklin Gothic Medium Cond" pitchFamily="34" charset="0"/>
            </a:endParaRPr>
          </a:p>
        </p:txBody>
      </p:sp>
      <p:sp>
        <p:nvSpPr>
          <p:cNvPr id="17" name="TextBox 16"/>
          <p:cNvSpPr txBox="1">
            <a:spLocks noRot="1" noChangeAspect="1" noMove="1" noResize="1" noEditPoints="1" noAdjustHandles="1" noChangeArrowheads="1" noChangeShapeType="1" noTextEdit="1"/>
          </p:cNvSpPr>
          <p:nvPr/>
        </p:nvSpPr>
        <p:spPr>
          <a:xfrm>
            <a:off x="3276600" y="2228160"/>
            <a:ext cx="5409366" cy="819840"/>
          </a:xfrm>
          <a:prstGeom prst="rect">
            <a:avLst/>
          </a:prstGeom>
          <a:blipFill rotWithShape="1">
            <a:blip r:embed="rId5"/>
            <a:stretch>
              <a:fillRect/>
            </a:stretch>
          </a:blipFill>
        </p:spPr>
        <p:txBody>
          <a:bodyPr/>
          <a:lstStyle/>
          <a:p>
            <a:pPr>
              <a:defRPr/>
            </a:pPr>
            <a:r>
              <a:rPr lang="en-US">
                <a:noFill/>
              </a:rPr>
              <a:t> </a:t>
            </a:r>
          </a:p>
        </p:txBody>
      </p:sp>
      <p:sp>
        <p:nvSpPr>
          <p:cNvPr id="23562" name="TextBox 2"/>
          <p:cNvSpPr txBox="1">
            <a:spLocks noChangeArrowheads="1"/>
          </p:cNvSpPr>
          <p:nvPr/>
        </p:nvSpPr>
        <p:spPr bwMode="auto">
          <a:xfrm>
            <a:off x="5851525" y="3225800"/>
            <a:ext cx="2911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RF energy exists in the form of V &amp; I. </a:t>
            </a:r>
          </a:p>
          <a:p>
            <a:pPr eaLnBrk="1" hangingPunct="1"/>
            <a:r>
              <a:rPr lang="en-US" sz="1600" b="1">
                <a:latin typeface="Franklin Gothic Medium Cond" pitchFamily="34" charset="0"/>
              </a:rPr>
              <a:t>And characteristic  impedance will be expressed by the ratio of V/I. </a:t>
            </a:r>
            <a:endParaRPr lang="en-US" sz="1600" b="1" baseline="-25000">
              <a:latin typeface="Franklin Gothic Medium Cond" pitchFamily="34" charset="0"/>
            </a:endParaRPr>
          </a:p>
        </p:txBody>
      </p:sp>
      <p:sp>
        <p:nvSpPr>
          <p:cNvPr id="5" name="Freeform 4"/>
          <p:cNvSpPr/>
          <p:nvPr/>
        </p:nvSpPr>
        <p:spPr>
          <a:xfrm>
            <a:off x="1208088" y="2995613"/>
            <a:ext cx="7548562" cy="3132137"/>
          </a:xfrm>
          <a:custGeom>
            <a:avLst/>
            <a:gdLst>
              <a:gd name="connsiteX0" fmla="*/ 7514896 w 7548065"/>
              <a:gd name="connsiteY0" fmla="*/ 241738 h 3132083"/>
              <a:gd name="connsiteX1" fmla="*/ 6989379 w 7548065"/>
              <a:gd name="connsiteY1" fmla="*/ 231228 h 3132083"/>
              <a:gd name="connsiteX2" fmla="*/ 6915807 w 7548065"/>
              <a:gd name="connsiteY2" fmla="*/ 220718 h 3132083"/>
              <a:gd name="connsiteX3" fmla="*/ 6800193 w 7548065"/>
              <a:gd name="connsiteY3" fmla="*/ 210207 h 3132083"/>
              <a:gd name="connsiteX4" fmla="*/ 6705600 w 7548065"/>
              <a:gd name="connsiteY4" fmla="*/ 199697 h 3132083"/>
              <a:gd name="connsiteX5" fmla="*/ 6579476 w 7548065"/>
              <a:gd name="connsiteY5" fmla="*/ 189186 h 3132083"/>
              <a:gd name="connsiteX6" fmla="*/ 6484882 w 7548065"/>
              <a:gd name="connsiteY6" fmla="*/ 178676 h 3132083"/>
              <a:gd name="connsiteX7" fmla="*/ 6369269 w 7548065"/>
              <a:gd name="connsiteY7" fmla="*/ 168166 h 3132083"/>
              <a:gd name="connsiteX8" fmla="*/ 6295696 w 7548065"/>
              <a:gd name="connsiteY8" fmla="*/ 157655 h 3132083"/>
              <a:gd name="connsiteX9" fmla="*/ 6074979 w 7548065"/>
              <a:gd name="connsiteY9" fmla="*/ 136635 h 3132083"/>
              <a:gd name="connsiteX10" fmla="*/ 5906813 w 7548065"/>
              <a:gd name="connsiteY10" fmla="*/ 115614 h 3132083"/>
              <a:gd name="connsiteX11" fmla="*/ 5602013 w 7548065"/>
              <a:gd name="connsiteY11" fmla="*/ 105104 h 3132083"/>
              <a:gd name="connsiteX12" fmla="*/ 5339255 w 7548065"/>
              <a:gd name="connsiteY12" fmla="*/ 94593 h 3132083"/>
              <a:gd name="connsiteX13" fmla="*/ 5139558 w 7548065"/>
              <a:gd name="connsiteY13" fmla="*/ 84083 h 3132083"/>
              <a:gd name="connsiteX14" fmla="*/ 4824248 w 7548065"/>
              <a:gd name="connsiteY14" fmla="*/ 73573 h 3132083"/>
              <a:gd name="connsiteX15" fmla="*/ 4677103 w 7548065"/>
              <a:gd name="connsiteY15" fmla="*/ 63062 h 3132083"/>
              <a:gd name="connsiteX16" fmla="*/ 4593020 w 7548065"/>
              <a:gd name="connsiteY16" fmla="*/ 52552 h 3132083"/>
              <a:gd name="connsiteX17" fmla="*/ 4435365 w 7548065"/>
              <a:gd name="connsiteY17" fmla="*/ 42042 h 3132083"/>
              <a:gd name="connsiteX18" fmla="*/ 4277710 w 7548065"/>
              <a:gd name="connsiteY18" fmla="*/ 21021 h 3132083"/>
              <a:gd name="connsiteX19" fmla="*/ 3846786 w 7548065"/>
              <a:gd name="connsiteY19" fmla="*/ 0 h 3132083"/>
              <a:gd name="connsiteX20" fmla="*/ 3268717 w 7548065"/>
              <a:gd name="connsiteY20" fmla="*/ 10511 h 3132083"/>
              <a:gd name="connsiteX21" fmla="*/ 2995448 w 7548065"/>
              <a:gd name="connsiteY21" fmla="*/ 31531 h 3132083"/>
              <a:gd name="connsiteX22" fmla="*/ 2743200 w 7548065"/>
              <a:gd name="connsiteY22" fmla="*/ 42042 h 3132083"/>
              <a:gd name="connsiteX23" fmla="*/ 2638096 w 7548065"/>
              <a:gd name="connsiteY23" fmla="*/ 52552 h 3132083"/>
              <a:gd name="connsiteX24" fmla="*/ 2417379 w 7548065"/>
              <a:gd name="connsiteY24" fmla="*/ 63062 h 3132083"/>
              <a:gd name="connsiteX25" fmla="*/ 2333296 w 7548065"/>
              <a:gd name="connsiteY25" fmla="*/ 84083 h 3132083"/>
              <a:gd name="connsiteX26" fmla="*/ 2196662 w 7548065"/>
              <a:gd name="connsiteY26" fmla="*/ 105104 h 3132083"/>
              <a:gd name="connsiteX27" fmla="*/ 2123089 w 7548065"/>
              <a:gd name="connsiteY27" fmla="*/ 115614 h 3132083"/>
              <a:gd name="connsiteX28" fmla="*/ 2081048 w 7548065"/>
              <a:gd name="connsiteY28" fmla="*/ 126124 h 3132083"/>
              <a:gd name="connsiteX29" fmla="*/ 2017986 w 7548065"/>
              <a:gd name="connsiteY29" fmla="*/ 136635 h 3132083"/>
              <a:gd name="connsiteX30" fmla="*/ 1986455 w 7548065"/>
              <a:gd name="connsiteY30" fmla="*/ 147145 h 3132083"/>
              <a:gd name="connsiteX31" fmla="*/ 1944413 w 7548065"/>
              <a:gd name="connsiteY31" fmla="*/ 157655 h 3132083"/>
              <a:gd name="connsiteX32" fmla="*/ 1881351 w 7548065"/>
              <a:gd name="connsiteY32" fmla="*/ 189186 h 3132083"/>
              <a:gd name="connsiteX33" fmla="*/ 1818289 w 7548065"/>
              <a:gd name="connsiteY33" fmla="*/ 210207 h 3132083"/>
              <a:gd name="connsiteX34" fmla="*/ 1776248 w 7548065"/>
              <a:gd name="connsiteY34" fmla="*/ 220718 h 3132083"/>
              <a:gd name="connsiteX35" fmla="*/ 1723696 w 7548065"/>
              <a:gd name="connsiteY35" fmla="*/ 231228 h 3132083"/>
              <a:gd name="connsiteX36" fmla="*/ 1692165 w 7548065"/>
              <a:gd name="connsiteY36" fmla="*/ 241738 h 3132083"/>
              <a:gd name="connsiteX37" fmla="*/ 1660634 w 7548065"/>
              <a:gd name="connsiteY37" fmla="*/ 262759 h 3132083"/>
              <a:gd name="connsiteX38" fmla="*/ 1545020 w 7548065"/>
              <a:gd name="connsiteY38" fmla="*/ 283780 h 3132083"/>
              <a:gd name="connsiteX39" fmla="*/ 1513489 w 7548065"/>
              <a:gd name="connsiteY39" fmla="*/ 294290 h 3132083"/>
              <a:gd name="connsiteX40" fmla="*/ 1418896 w 7548065"/>
              <a:gd name="connsiteY40" fmla="*/ 315311 h 3132083"/>
              <a:gd name="connsiteX41" fmla="*/ 1387365 w 7548065"/>
              <a:gd name="connsiteY41" fmla="*/ 325821 h 3132083"/>
              <a:gd name="connsiteX42" fmla="*/ 1271751 w 7548065"/>
              <a:gd name="connsiteY42" fmla="*/ 346842 h 3132083"/>
              <a:gd name="connsiteX43" fmla="*/ 1240220 w 7548065"/>
              <a:gd name="connsiteY43" fmla="*/ 357352 h 3132083"/>
              <a:gd name="connsiteX44" fmla="*/ 1177158 w 7548065"/>
              <a:gd name="connsiteY44" fmla="*/ 409904 h 3132083"/>
              <a:gd name="connsiteX45" fmla="*/ 1145627 w 7548065"/>
              <a:gd name="connsiteY45" fmla="*/ 420414 h 3132083"/>
              <a:gd name="connsiteX46" fmla="*/ 1114096 w 7548065"/>
              <a:gd name="connsiteY46" fmla="*/ 441435 h 3132083"/>
              <a:gd name="connsiteX47" fmla="*/ 987972 w 7548065"/>
              <a:gd name="connsiteY47" fmla="*/ 472966 h 3132083"/>
              <a:gd name="connsiteX48" fmla="*/ 914400 w 7548065"/>
              <a:gd name="connsiteY48" fmla="*/ 483476 h 3132083"/>
              <a:gd name="connsiteX49" fmla="*/ 788276 w 7548065"/>
              <a:gd name="connsiteY49" fmla="*/ 525518 h 3132083"/>
              <a:gd name="connsiteX50" fmla="*/ 756744 w 7548065"/>
              <a:gd name="connsiteY50" fmla="*/ 536028 h 3132083"/>
              <a:gd name="connsiteX51" fmla="*/ 725213 w 7548065"/>
              <a:gd name="connsiteY51" fmla="*/ 546538 h 3132083"/>
              <a:gd name="connsiteX52" fmla="*/ 693682 w 7548065"/>
              <a:gd name="connsiteY52" fmla="*/ 567559 h 3132083"/>
              <a:gd name="connsiteX53" fmla="*/ 662151 w 7548065"/>
              <a:gd name="connsiteY53" fmla="*/ 578069 h 3132083"/>
              <a:gd name="connsiteX54" fmla="*/ 609600 w 7548065"/>
              <a:gd name="connsiteY54" fmla="*/ 620111 h 3132083"/>
              <a:gd name="connsiteX55" fmla="*/ 567558 w 7548065"/>
              <a:gd name="connsiteY55" fmla="*/ 662152 h 3132083"/>
              <a:gd name="connsiteX56" fmla="*/ 546538 w 7548065"/>
              <a:gd name="connsiteY56" fmla="*/ 693683 h 3132083"/>
              <a:gd name="connsiteX57" fmla="*/ 515007 w 7548065"/>
              <a:gd name="connsiteY57" fmla="*/ 725214 h 3132083"/>
              <a:gd name="connsiteX58" fmla="*/ 493986 w 7548065"/>
              <a:gd name="connsiteY58" fmla="*/ 756745 h 3132083"/>
              <a:gd name="connsiteX59" fmla="*/ 462455 w 7548065"/>
              <a:gd name="connsiteY59" fmla="*/ 767255 h 3132083"/>
              <a:gd name="connsiteX60" fmla="*/ 420413 w 7548065"/>
              <a:gd name="connsiteY60" fmla="*/ 819807 h 3132083"/>
              <a:gd name="connsiteX61" fmla="*/ 367862 w 7548065"/>
              <a:gd name="connsiteY61" fmla="*/ 872359 h 3132083"/>
              <a:gd name="connsiteX62" fmla="*/ 346841 w 7548065"/>
              <a:gd name="connsiteY62" fmla="*/ 903890 h 3132083"/>
              <a:gd name="connsiteX63" fmla="*/ 315310 w 7548065"/>
              <a:gd name="connsiteY63" fmla="*/ 914400 h 3132083"/>
              <a:gd name="connsiteX64" fmla="*/ 241738 w 7548065"/>
              <a:gd name="connsiteY64" fmla="*/ 998483 h 3132083"/>
              <a:gd name="connsiteX65" fmla="*/ 157655 w 7548065"/>
              <a:gd name="connsiteY65" fmla="*/ 1124607 h 3132083"/>
              <a:gd name="connsiteX66" fmla="*/ 136634 w 7548065"/>
              <a:gd name="connsiteY66" fmla="*/ 1156138 h 3132083"/>
              <a:gd name="connsiteX67" fmla="*/ 115613 w 7548065"/>
              <a:gd name="connsiteY67" fmla="*/ 1187669 h 3132083"/>
              <a:gd name="connsiteX68" fmla="*/ 105103 w 7548065"/>
              <a:gd name="connsiteY68" fmla="*/ 1219200 h 3132083"/>
              <a:gd name="connsiteX69" fmla="*/ 63062 w 7548065"/>
              <a:gd name="connsiteY69" fmla="*/ 1282262 h 3132083"/>
              <a:gd name="connsiteX70" fmla="*/ 42041 w 7548065"/>
              <a:gd name="connsiteY70" fmla="*/ 1345324 h 3132083"/>
              <a:gd name="connsiteX71" fmla="*/ 31531 w 7548065"/>
              <a:gd name="connsiteY71" fmla="*/ 1376855 h 3132083"/>
              <a:gd name="connsiteX72" fmla="*/ 21020 w 7548065"/>
              <a:gd name="connsiteY72" fmla="*/ 1408386 h 3132083"/>
              <a:gd name="connsiteX73" fmla="*/ 0 w 7548065"/>
              <a:gd name="connsiteY73" fmla="*/ 1629104 h 3132083"/>
              <a:gd name="connsiteX74" fmla="*/ 10510 w 7548065"/>
              <a:gd name="connsiteY74" fmla="*/ 1818290 h 3132083"/>
              <a:gd name="connsiteX75" fmla="*/ 31531 w 7548065"/>
              <a:gd name="connsiteY75" fmla="*/ 1954924 h 3132083"/>
              <a:gd name="connsiteX76" fmla="*/ 52551 w 7548065"/>
              <a:gd name="connsiteY76" fmla="*/ 2017986 h 3132083"/>
              <a:gd name="connsiteX77" fmla="*/ 63062 w 7548065"/>
              <a:gd name="connsiteY77" fmla="*/ 2049518 h 3132083"/>
              <a:gd name="connsiteX78" fmla="*/ 105103 w 7548065"/>
              <a:gd name="connsiteY78" fmla="*/ 2144111 h 3132083"/>
              <a:gd name="connsiteX79" fmla="*/ 115613 w 7548065"/>
              <a:gd name="connsiteY79" fmla="*/ 2186152 h 3132083"/>
              <a:gd name="connsiteX80" fmla="*/ 157655 w 7548065"/>
              <a:gd name="connsiteY80" fmla="*/ 2249214 h 3132083"/>
              <a:gd name="connsiteX81" fmla="*/ 168165 w 7548065"/>
              <a:gd name="connsiteY81" fmla="*/ 2280745 h 3132083"/>
              <a:gd name="connsiteX82" fmla="*/ 178676 w 7548065"/>
              <a:gd name="connsiteY82" fmla="*/ 2322786 h 3132083"/>
              <a:gd name="connsiteX83" fmla="*/ 220717 w 7548065"/>
              <a:gd name="connsiteY83" fmla="*/ 2385849 h 3132083"/>
              <a:gd name="connsiteX84" fmla="*/ 241738 w 7548065"/>
              <a:gd name="connsiteY84" fmla="*/ 2417380 h 3132083"/>
              <a:gd name="connsiteX85" fmla="*/ 262758 w 7548065"/>
              <a:gd name="connsiteY85" fmla="*/ 2448911 h 3132083"/>
              <a:gd name="connsiteX86" fmla="*/ 294289 w 7548065"/>
              <a:gd name="connsiteY86" fmla="*/ 2480442 h 3132083"/>
              <a:gd name="connsiteX87" fmla="*/ 336331 w 7548065"/>
              <a:gd name="connsiteY87" fmla="*/ 2532993 h 3132083"/>
              <a:gd name="connsiteX88" fmla="*/ 357351 w 7548065"/>
              <a:gd name="connsiteY88" fmla="*/ 2564524 h 3132083"/>
              <a:gd name="connsiteX89" fmla="*/ 420413 w 7548065"/>
              <a:gd name="connsiteY89" fmla="*/ 2606566 h 3132083"/>
              <a:gd name="connsiteX90" fmla="*/ 504496 w 7548065"/>
              <a:gd name="connsiteY90" fmla="*/ 2659118 h 3132083"/>
              <a:gd name="connsiteX91" fmla="*/ 536027 w 7548065"/>
              <a:gd name="connsiteY91" fmla="*/ 2680138 h 3132083"/>
              <a:gd name="connsiteX92" fmla="*/ 567558 w 7548065"/>
              <a:gd name="connsiteY92" fmla="*/ 2690649 h 3132083"/>
              <a:gd name="connsiteX93" fmla="*/ 662151 w 7548065"/>
              <a:gd name="connsiteY93" fmla="*/ 2743200 h 3132083"/>
              <a:gd name="connsiteX94" fmla="*/ 693682 w 7548065"/>
              <a:gd name="connsiteY94" fmla="*/ 2764221 h 3132083"/>
              <a:gd name="connsiteX95" fmla="*/ 735724 w 7548065"/>
              <a:gd name="connsiteY95" fmla="*/ 2795752 h 3132083"/>
              <a:gd name="connsiteX96" fmla="*/ 819807 w 7548065"/>
              <a:gd name="connsiteY96" fmla="*/ 2837793 h 3132083"/>
              <a:gd name="connsiteX97" fmla="*/ 861848 w 7548065"/>
              <a:gd name="connsiteY97" fmla="*/ 2858814 h 3132083"/>
              <a:gd name="connsiteX98" fmla="*/ 903889 w 7548065"/>
              <a:gd name="connsiteY98" fmla="*/ 2890345 h 3132083"/>
              <a:gd name="connsiteX99" fmla="*/ 977462 w 7548065"/>
              <a:gd name="connsiteY99" fmla="*/ 2911366 h 3132083"/>
              <a:gd name="connsiteX100" fmla="*/ 1030013 w 7548065"/>
              <a:gd name="connsiteY100" fmla="*/ 2932386 h 3132083"/>
              <a:gd name="connsiteX101" fmla="*/ 1061544 w 7548065"/>
              <a:gd name="connsiteY101" fmla="*/ 2942897 h 3132083"/>
              <a:gd name="connsiteX102" fmla="*/ 1114096 w 7548065"/>
              <a:gd name="connsiteY102" fmla="*/ 2963918 h 3132083"/>
              <a:gd name="connsiteX103" fmla="*/ 1166648 w 7548065"/>
              <a:gd name="connsiteY103" fmla="*/ 2974428 h 3132083"/>
              <a:gd name="connsiteX104" fmla="*/ 1271751 w 7548065"/>
              <a:gd name="connsiteY104" fmla="*/ 3005959 h 3132083"/>
              <a:gd name="connsiteX105" fmla="*/ 1313793 w 7548065"/>
              <a:gd name="connsiteY105" fmla="*/ 3026980 h 3132083"/>
              <a:gd name="connsiteX106" fmla="*/ 1387365 w 7548065"/>
              <a:gd name="connsiteY106" fmla="*/ 3037490 h 3132083"/>
              <a:gd name="connsiteX107" fmla="*/ 1618593 w 7548065"/>
              <a:gd name="connsiteY107" fmla="*/ 3090042 h 3132083"/>
              <a:gd name="connsiteX108" fmla="*/ 1702676 w 7548065"/>
              <a:gd name="connsiteY108" fmla="*/ 3100552 h 3132083"/>
              <a:gd name="connsiteX109" fmla="*/ 1807779 w 7548065"/>
              <a:gd name="connsiteY109" fmla="*/ 3121573 h 3132083"/>
              <a:gd name="connsiteX110" fmla="*/ 1965434 w 7548065"/>
              <a:gd name="connsiteY110" fmla="*/ 3132083 h 3132083"/>
              <a:gd name="connsiteX111" fmla="*/ 2974427 w 7548065"/>
              <a:gd name="connsiteY111" fmla="*/ 3121573 h 3132083"/>
              <a:gd name="connsiteX112" fmla="*/ 3048000 w 7548065"/>
              <a:gd name="connsiteY112" fmla="*/ 3111062 h 3132083"/>
              <a:gd name="connsiteX113" fmla="*/ 3132082 w 7548065"/>
              <a:gd name="connsiteY113" fmla="*/ 3100552 h 3132083"/>
              <a:gd name="connsiteX114" fmla="*/ 3268717 w 7548065"/>
              <a:gd name="connsiteY114" fmla="*/ 3090042 h 3132083"/>
              <a:gd name="connsiteX115" fmla="*/ 3331779 w 7548065"/>
              <a:gd name="connsiteY115" fmla="*/ 3079531 h 3132083"/>
              <a:gd name="connsiteX116" fmla="*/ 3647089 w 7548065"/>
              <a:gd name="connsiteY116" fmla="*/ 3048000 h 3132083"/>
              <a:gd name="connsiteX117" fmla="*/ 3773213 w 7548065"/>
              <a:gd name="connsiteY117" fmla="*/ 3037490 h 3132083"/>
              <a:gd name="connsiteX118" fmla="*/ 3825765 w 7548065"/>
              <a:gd name="connsiteY118" fmla="*/ 3026980 h 3132083"/>
              <a:gd name="connsiteX119" fmla="*/ 4056993 w 7548065"/>
              <a:gd name="connsiteY119" fmla="*/ 3005959 h 3132083"/>
              <a:gd name="connsiteX120" fmla="*/ 4162096 w 7548065"/>
              <a:gd name="connsiteY120" fmla="*/ 2984938 h 3132083"/>
              <a:gd name="connsiteX121" fmla="*/ 4235669 w 7548065"/>
              <a:gd name="connsiteY121" fmla="*/ 2974428 h 3132083"/>
              <a:gd name="connsiteX122" fmla="*/ 4277710 w 7548065"/>
              <a:gd name="connsiteY122" fmla="*/ 2963918 h 3132083"/>
              <a:gd name="connsiteX123" fmla="*/ 4309241 w 7548065"/>
              <a:gd name="connsiteY123" fmla="*/ 2953407 h 3132083"/>
              <a:gd name="connsiteX124" fmla="*/ 4403834 w 7548065"/>
              <a:gd name="connsiteY124" fmla="*/ 2942897 h 3132083"/>
              <a:gd name="connsiteX125" fmla="*/ 4540469 w 7548065"/>
              <a:gd name="connsiteY125" fmla="*/ 2911366 h 3132083"/>
              <a:gd name="connsiteX126" fmla="*/ 4645572 w 7548065"/>
              <a:gd name="connsiteY126" fmla="*/ 2879835 h 3132083"/>
              <a:gd name="connsiteX127" fmla="*/ 4761186 w 7548065"/>
              <a:gd name="connsiteY127" fmla="*/ 2848304 h 3132083"/>
              <a:gd name="connsiteX128" fmla="*/ 4855779 w 7548065"/>
              <a:gd name="connsiteY128" fmla="*/ 2816773 h 3132083"/>
              <a:gd name="connsiteX129" fmla="*/ 4908331 w 7548065"/>
              <a:gd name="connsiteY129" fmla="*/ 2795752 h 3132083"/>
              <a:gd name="connsiteX130" fmla="*/ 4939862 w 7548065"/>
              <a:gd name="connsiteY130" fmla="*/ 2785242 h 3132083"/>
              <a:gd name="connsiteX131" fmla="*/ 4992413 w 7548065"/>
              <a:gd name="connsiteY131" fmla="*/ 2764221 h 3132083"/>
              <a:gd name="connsiteX132" fmla="*/ 5076496 w 7548065"/>
              <a:gd name="connsiteY132" fmla="*/ 2743200 h 3132083"/>
              <a:gd name="connsiteX133" fmla="*/ 5108027 w 7548065"/>
              <a:gd name="connsiteY133" fmla="*/ 2732690 h 3132083"/>
              <a:gd name="connsiteX134" fmla="*/ 5202620 w 7548065"/>
              <a:gd name="connsiteY134" fmla="*/ 2701159 h 3132083"/>
              <a:gd name="connsiteX135" fmla="*/ 5286703 w 7548065"/>
              <a:gd name="connsiteY135" fmla="*/ 2669628 h 3132083"/>
              <a:gd name="connsiteX136" fmla="*/ 5318234 w 7548065"/>
              <a:gd name="connsiteY136" fmla="*/ 2648607 h 3132083"/>
              <a:gd name="connsiteX137" fmla="*/ 5381296 w 7548065"/>
              <a:gd name="connsiteY137" fmla="*/ 2627586 h 3132083"/>
              <a:gd name="connsiteX138" fmla="*/ 5433848 w 7548065"/>
              <a:gd name="connsiteY138" fmla="*/ 2606566 h 3132083"/>
              <a:gd name="connsiteX139" fmla="*/ 5465379 w 7548065"/>
              <a:gd name="connsiteY139" fmla="*/ 2596055 h 3132083"/>
              <a:gd name="connsiteX140" fmla="*/ 5507420 w 7548065"/>
              <a:gd name="connsiteY140" fmla="*/ 2575035 h 3132083"/>
              <a:gd name="connsiteX141" fmla="*/ 5538951 w 7548065"/>
              <a:gd name="connsiteY141" fmla="*/ 2564524 h 3132083"/>
              <a:gd name="connsiteX142" fmla="*/ 5570482 w 7548065"/>
              <a:gd name="connsiteY142" fmla="*/ 2543504 h 3132083"/>
              <a:gd name="connsiteX143" fmla="*/ 5623034 w 7548065"/>
              <a:gd name="connsiteY143" fmla="*/ 2522483 h 3132083"/>
              <a:gd name="connsiteX144" fmla="*/ 5696607 w 7548065"/>
              <a:gd name="connsiteY144" fmla="*/ 2490952 h 3132083"/>
              <a:gd name="connsiteX145" fmla="*/ 5728138 w 7548065"/>
              <a:gd name="connsiteY145" fmla="*/ 2469931 h 3132083"/>
              <a:gd name="connsiteX146" fmla="*/ 5759669 w 7548065"/>
              <a:gd name="connsiteY146" fmla="*/ 2459421 h 3132083"/>
              <a:gd name="connsiteX147" fmla="*/ 5801710 w 7548065"/>
              <a:gd name="connsiteY147" fmla="*/ 2438400 h 3132083"/>
              <a:gd name="connsiteX148" fmla="*/ 5854262 w 7548065"/>
              <a:gd name="connsiteY148" fmla="*/ 2406869 h 3132083"/>
              <a:gd name="connsiteX149" fmla="*/ 5917324 w 7548065"/>
              <a:gd name="connsiteY149" fmla="*/ 2385849 h 3132083"/>
              <a:gd name="connsiteX150" fmla="*/ 5959365 w 7548065"/>
              <a:gd name="connsiteY150" fmla="*/ 2364828 h 3132083"/>
              <a:gd name="connsiteX151" fmla="*/ 5990896 w 7548065"/>
              <a:gd name="connsiteY151" fmla="*/ 2343807 h 3132083"/>
              <a:gd name="connsiteX152" fmla="*/ 6032938 w 7548065"/>
              <a:gd name="connsiteY152" fmla="*/ 2312276 h 3132083"/>
              <a:gd name="connsiteX153" fmla="*/ 6064469 w 7548065"/>
              <a:gd name="connsiteY153" fmla="*/ 2301766 h 3132083"/>
              <a:gd name="connsiteX154" fmla="*/ 6096000 w 7548065"/>
              <a:gd name="connsiteY154" fmla="*/ 2280745 h 3132083"/>
              <a:gd name="connsiteX155" fmla="*/ 6190593 w 7548065"/>
              <a:gd name="connsiteY155" fmla="*/ 2207173 h 3132083"/>
              <a:gd name="connsiteX156" fmla="*/ 6222124 w 7548065"/>
              <a:gd name="connsiteY156" fmla="*/ 2196662 h 3132083"/>
              <a:gd name="connsiteX157" fmla="*/ 6274676 w 7548065"/>
              <a:gd name="connsiteY157" fmla="*/ 2154621 h 3132083"/>
              <a:gd name="connsiteX158" fmla="*/ 6337738 w 7548065"/>
              <a:gd name="connsiteY158" fmla="*/ 2112580 h 3132083"/>
              <a:gd name="connsiteX159" fmla="*/ 6432331 w 7548065"/>
              <a:gd name="connsiteY159" fmla="*/ 2017986 h 3132083"/>
              <a:gd name="connsiteX160" fmla="*/ 6463862 w 7548065"/>
              <a:gd name="connsiteY160" fmla="*/ 1986455 h 3132083"/>
              <a:gd name="connsiteX161" fmla="*/ 6495393 w 7548065"/>
              <a:gd name="connsiteY161" fmla="*/ 1965435 h 3132083"/>
              <a:gd name="connsiteX162" fmla="*/ 6516413 w 7548065"/>
              <a:gd name="connsiteY162" fmla="*/ 1933904 h 3132083"/>
              <a:gd name="connsiteX163" fmla="*/ 6621517 w 7548065"/>
              <a:gd name="connsiteY163" fmla="*/ 1828800 h 3132083"/>
              <a:gd name="connsiteX164" fmla="*/ 6653048 w 7548065"/>
              <a:gd name="connsiteY164" fmla="*/ 1797269 h 3132083"/>
              <a:gd name="connsiteX165" fmla="*/ 6684579 w 7548065"/>
              <a:gd name="connsiteY165" fmla="*/ 1755228 h 3132083"/>
              <a:gd name="connsiteX166" fmla="*/ 6705600 w 7548065"/>
              <a:gd name="connsiteY166" fmla="*/ 1723697 h 3132083"/>
              <a:gd name="connsiteX167" fmla="*/ 6747641 w 7548065"/>
              <a:gd name="connsiteY167" fmla="*/ 1692166 h 3132083"/>
              <a:gd name="connsiteX168" fmla="*/ 6768662 w 7548065"/>
              <a:gd name="connsiteY168" fmla="*/ 1660635 h 3132083"/>
              <a:gd name="connsiteX169" fmla="*/ 6800193 w 7548065"/>
              <a:gd name="connsiteY169" fmla="*/ 1629104 h 3132083"/>
              <a:gd name="connsiteX170" fmla="*/ 6821213 w 7548065"/>
              <a:gd name="connsiteY170" fmla="*/ 1597573 h 3132083"/>
              <a:gd name="connsiteX171" fmla="*/ 6863255 w 7548065"/>
              <a:gd name="connsiteY171" fmla="*/ 1566042 h 3132083"/>
              <a:gd name="connsiteX172" fmla="*/ 6884276 w 7548065"/>
              <a:gd name="connsiteY172" fmla="*/ 1534511 h 3132083"/>
              <a:gd name="connsiteX173" fmla="*/ 6947338 w 7548065"/>
              <a:gd name="connsiteY173" fmla="*/ 1471449 h 3132083"/>
              <a:gd name="connsiteX174" fmla="*/ 6999889 w 7548065"/>
              <a:gd name="connsiteY174" fmla="*/ 1418897 h 3132083"/>
              <a:gd name="connsiteX175" fmla="*/ 7031420 w 7548065"/>
              <a:gd name="connsiteY175" fmla="*/ 1397876 h 3132083"/>
              <a:gd name="connsiteX176" fmla="*/ 7094482 w 7548065"/>
              <a:gd name="connsiteY176" fmla="*/ 1334814 h 3132083"/>
              <a:gd name="connsiteX177" fmla="*/ 7126013 w 7548065"/>
              <a:gd name="connsiteY177" fmla="*/ 1303283 h 3132083"/>
              <a:gd name="connsiteX178" fmla="*/ 7157544 w 7548065"/>
              <a:gd name="connsiteY178" fmla="*/ 1271752 h 3132083"/>
              <a:gd name="connsiteX179" fmla="*/ 7199586 w 7548065"/>
              <a:gd name="connsiteY179" fmla="*/ 1240221 h 3132083"/>
              <a:gd name="connsiteX180" fmla="*/ 7220607 w 7548065"/>
              <a:gd name="connsiteY180" fmla="*/ 1208690 h 3132083"/>
              <a:gd name="connsiteX181" fmla="*/ 7283669 w 7548065"/>
              <a:gd name="connsiteY181" fmla="*/ 1145628 h 3132083"/>
              <a:gd name="connsiteX182" fmla="*/ 7315200 w 7548065"/>
              <a:gd name="connsiteY182" fmla="*/ 1103586 h 3132083"/>
              <a:gd name="connsiteX183" fmla="*/ 7346731 w 7548065"/>
              <a:gd name="connsiteY183" fmla="*/ 1072055 h 3132083"/>
              <a:gd name="connsiteX184" fmla="*/ 7367751 w 7548065"/>
              <a:gd name="connsiteY184" fmla="*/ 1040524 h 3132083"/>
              <a:gd name="connsiteX185" fmla="*/ 7399282 w 7548065"/>
              <a:gd name="connsiteY185" fmla="*/ 1008993 h 3132083"/>
              <a:gd name="connsiteX186" fmla="*/ 7430813 w 7548065"/>
              <a:gd name="connsiteY186" fmla="*/ 966952 h 3132083"/>
              <a:gd name="connsiteX187" fmla="*/ 7451834 w 7548065"/>
              <a:gd name="connsiteY187" fmla="*/ 935421 h 3132083"/>
              <a:gd name="connsiteX188" fmla="*/ 7483365 w 7548065"/>
              <a:gd name="connsiteY188" fmla="*/ 903890 h 3132083"/>
              <a:gd name="connsiteX189" fmla="*/ 7504386 w 7548065"/>
              <a:gd name="connsiteY189" fmla="*/ 788276 h 3132083"/>
              <a:gd name="connsiteX190" fmla="*/ 7514896 w 7548065"/>
              <a:gd name="connsiteY190" fmla="*/ 735724 h 3132083"/>
              <a:gd name="connsiteX191" fmla="*/ 7535917 w 7548065"/>
              <a:gd name="connsiteY191" fmla="*/ 525518 h 3132083"/>
              <a:gd name="connsiteX192" fmla="*/ 7525407 w 7548065"/>
              <a:gd name="connsiteY192" fmla="*/ 399393 h 3132083"/>
              <a:gd name="connsiteX193" fmla="*/ 7514896 w 7548065"/>
              <a:gd name="connsiteY193" fmla="*/ 367862 h 3132083"/>
              <a:gd name="connsiteX194" fmla="*/ 7504386 w 7548065"/>
              <a:gd name="connsiteY194" fmla="*/ 315311 h 3132083"/>
              <a:gd name="connsiteX195" fmla="*/ 7514896 w 7548065"/>
              <a:gd name="connsiteY195" fmla="*/ 241738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7548065" h="3132083">
                <a:moveTo>
                  <a:pt x="7514896" y="241738"/>
                </a:moveTo>
                <a:cubicBezTo>
                  <a:pt x="7429062" y="227724"/>
                  <a:pt x="7164479" y="237372"/>
                  <a:pt x="6989379" y="231228"/>
                </a:cubicBezTo>
                <a:cubicBezTo>
                  <a:pt x="6964621" y="230359"/>
                  <a:pt x="6940428" y="223454"/>
                  <a:pt x="6915807" y="220718"/>
                </a:cubicBezTo>
                <a:cubicBezTo>
                  <a:pt x="6877347" y="216445"/>
                  <a:pt x="6838698" y="214058"/>
                  <a:pt x="6800193" y="210207"/>
                </a:cubicBezTo>
                <a:cubicBezTo>
                  <a:pt x="6768625" y="207050"/>
                  <a:pt x="6737182" y="202705"/>
                  <a:pt x="6705600" y="199697"/>
                </a:cubicBezTo>
                <a:cubicBezTo>
                  <a:pt x="6663603" y="195697"/>
                  <a:pt x="6621473" y="193186"/>
                  <a:pt x="6579476" y="189186"/>
                </a:cubicBezTo>
                <a:cubicBezTo>
                  <a:pt x="6547894" y="186178"/>
                  <a:pt x="6516450" y="181833"/>
                  <a:pt x="6484882" y="178676"/>
                </a:cubicBezTo>
                <a:cubicBezTo>
                  <a:pt x="6446377" y="174826"/>
                  <a:pt x="6407729" y="172439"/>
                  <a:pt x="6369269" y="168166"/>
                </a:cubicBezTo>
                <a:cubicBezTo>
                  <a:pt x="6344647" y="165430"/>
                  <a:pt x="6320278" y="160728"/>
                  <a:pt x="6295696" y="157655"/>
                </a:cubicBezTo>
                <a:cubicBezTo>
                  <a:pt x="6204693" y="146280"/>
                  <a:pt x="6172188" y="144736"/>
                  <a:pt x="6074979" y="136635"/>
                </a:cubicBezTo>
                <a:cubicBezTo>
                  <a:pt x="6009460" y="125715"/>
                  <a:pt x="5979799" y="119357"/>
                  <a:pt x="5906813" y="115614"/>
                </a:cubicBezTo>
                <a:cubicBezTo>
                  <a:pt x="5805286" y="110408"/>
                  <a:pt x="5703604" y="108867"/>
                  <a:pt x="5602013" y="105104"/>
                </a:cubicBezTo>
                <a:lnTo>
                  <a:pt x="5339255" y="94593"/>
                </a:lnTo>
                <a:lnTo>
                  <a:pt x="5139558" y="84083"/>
                </a:lnTo>
                <a:lnTo>
                  <a:pt x="4824248" y="73573"/>
                </a:lnTo>
                <a:lnTo>
                  <a:pt x="4677103" y="63062"/>
                </a:lnTo>
                <a:cubicBezTo>
                  <a:pt x="4648973" y="60505"/>
                  <a:pt x="4621160" y="54999"/>
                  <a:pt x="4593020" y="52552"/>
                </a:cubicBezTo>
                <a:cubicBezTo>
                  <a:pt x="4540550" y="47990"/>
                  <a:pt x="4487917" y="45545"/>
                  <a:pt x="4435365" y="42042"/>
                </a:cubicBezTo>
                <a:cubicBezTo>
                  <a:pt x="4402044" y="37282"/>
                  <a:pt x="4308599" y="23492"/>
                  <a:pt x="4277710" y="21021"/>
                </a:cubicBezTo>
                <a:cubicBezTo>
                  <a:pt x="4160154" y="11617"/>
                  <a:pt x="3953930" y="4465"/>
                  <a:pt x="3846786" y="0"/>
                </a:cubicBezTo>
                <a:lnTo>
                  <a:pt x="3268717" y="10511"/>
                </a:lnTo>
                <a:cubicBezTo>
                  <a:pt x="2948164" y="19541"/>
                  <a:pt x="3229937" y="17737"/>
                  <a:pt x="2995448" y="31531"/>
                </a:cubicBezTo>
                <a:cubicBezTo>
                  <a:pt x="2911438" y="36473"/>
                  <a:pt x="2827283" y="38538"/>
                  <a:pt x="2743200" y="42042"/>
                </a:cubicBezTo>
                <a:cubicBezTo>
                  <a:pt x="2708165" y="45545"/>
                  <a:pt x="2673232" y="50285"/>
                  <a:pt x="2638096" y="52552"/>
                </a:cubicBezTo>
                <a:cubicBezTo>
                  <a:pt x="2564593" y="57294"/>
                  <a:pt x="2490644" y="55483"/>
                  <a:pt x="2417379" y="63062"/>
                </a:cubicBezTo>
                <a:cubicBezTo>
                  <a:pt x="2388642" y="66035"/>
                  <a:pt x="2361963" y="80500"/>
                  <a:pt x="2333296" y="84083"/>
                </a:cubicBezTo>
                <a:cubicBezTo>
                  <a:pt x="2129958" y="109499"/>
                  <a:pt x="2341122" y="81027"/>
                  <a:pt x="2196662" y="105104"/>
                </a:cubicBezTo>
                <a:cubicBezTo>
                  <a:pt x="2172226" y="109177"/>
                  <a:pt x="2147463" y="111183"/>
                  <a:pt x="2123089" y="115614"/>
                </a:cubicBezTo>
                <a:cubicBezTo>
                  <a:pt x="2108877" y="118198"/>
                  <a:pt x="2095212" y="123291"/>
                  <a:pt x="2081048" y="126124"/>
                </a:cubicBezTo>
                <a:cubicBezTo>
                  <a:pt x="2060151" y="130303"/>
                  <a:pt x="2038789" y="132012"/>
                  <a:pt x="2017986" y="136635"/>
                </a:cubicBezTo>
                <a:cubicBezTo>
                  <a:pt x="2007171" y="139038"/>
                  <a:pt x="1997108" y="144102"/>
                  <a:pt x="1986455" y="147145"/>
                </a:cubicBezTo>
                <a:cubicBezTo>
                  <a:pt x="1972565" y="151113"/>
                  <a:pt x="1958302" y="153687"/>
                  <a:pt x="1944413" y="157655"/>
                </a:cubicBezTo>
                <a:cubicBezTo>
                  <a:pt x="1863925" y="180652"/>
                  <a:pt x="1964256" y="152339"/>
                  <a:pt x="1881351" y="189186"/>
                </a:cubicBezTo>
                <a:cubicBezTo>
                  <a:pt x="1861103" y="198185"/>
                  <a:pt x="1839785" y="204833"/>
                  <a:pt x="1818289" y="210207"/>
                </a:cubicBezTo>
                <a:cubicBezTo>
                  <a:pt x="1804275" y="213711"/>
                  <a:pt x="1790349" y="217584"/>
                  <a:pt x="1776248" y="220718"/>
                </a:cubicBezTo>
                <a:cubicBezTo>
                  <a:pt x="1758809" y="224593"/>
                  <a:pt x="1741027" y="226895"/>
                  <a:pt x="1723696" y="231228"/>
                </a:cubicBezTo>
                <a:cubicBezTo>
                  <a:pt x="1712948" y="233915"/>
                  <a:pt x="1702675" y="238235"/>
                  <a:pt x="1692165" y="241738"/>
                </a:cubicBezTo>
                <a:cubicBezTo>
                  <a:pt x="1681655" y="248745"/>
                  <a:pt x="1672462" y="258324"/>
                  <a:pt x="1660634" y="262759"/>
                </a:cubicBezTo>
                <a:cubicBezTo>
                  <a:pt x="1646731" y="267973"/>
                  <a:pt x="1554669" y="281636"/>
                  <a:pt x="1545020" y="283780"/>
                </a:cubicBezTo>
                <a:cubicBezTo>
                  <a:pt x="1534205" y="286183"/>
                  <a:pt x="1524142" y="291246"/>
                  <a:pt x="1513489" y="294290"/>
                </a:cubicBezTo>
                <a:cubicBezTo>
                  <a:pt x="1437969" y="315867"/>
                  <a:pt x="1505583" y="293639"/>
                  <a:pt x="1418896" y="315311"/>
                </a:cubicBezTo>
                <a:cubicBezTo>
                  <a:pt x="1408148" y="317998"/>
                  <a:pt x="1398113" y="323134"/>
                  <a:pt x="1387365" y="325821"/>
                </a:cubicBezTo>
                <a:cubicBezTo>
                  <a:pt x="1310867" y="344945"/>
                  <a:pt x="1356072" y="328104"/>
                  <a:pt x="1271751" y="346842"/>
                </a:cubicBezTo>
                <a:cubicBezTo>
                  <a:pt x="1260936" y="349245"/>
                  <a:pt x="1250730" y="353849"/>
                  <a:pt x="1240220" y="357352"/>
                </a:cubicBezTo>
                <a:cubicBezTo>
                  <a:pt x="1216976" y="380596"/>
                  <a:pt x="1206423" y="395272"/>
                  <a:pt x="1177158" y="409904"/>
                </a:cubicBezTo>
                <a:cubicBezTo>
                  <a:pt x="1167249" y="414859"/>
                  <a:pt x="1156137" y="416911"/>
                  <a:pt x="1145627" y="420414"/>
                </a:cubicBezTo>
                <a:cubicBezTo>
                  <a:pt x="1135117" y="427421"/>
                  <a:pt x="1125639" y="436305"/>
                  <a:pt x="1114096" y="441435"/>
                </a:cubicBezTo>
                <a:cubicBezTo>
                  <a:pt x="1066559" y="462562"/>
                  <a:pt x="1038514" y="465190"/>
                  <a:pt x="987972" y="472966"/>
                </a:cubicBezTo>
                <a:cubicBezTo>
                  <a:pt x="963487" y="476733"/>
                  <a:pt x="938924" y="479973"/>
                  <a:pt x="914400" y="483476"/>
                </a:cubicBezTo>
                <a:lnTo>
                  <a:pt x="788276" y="525518"/>
                </a:lnTo>
                <a:lnTo>
                  <a:pt x="756744" y="536028"/>
                </a:lnTo>
                <a:lnTo>
                  <a:pt x="725213" y="546538"/>
                </a:lnTo>
                <a:cubicBezTo>
                  <a:pt x="714703" y="553545"/>
                  <a:pt x="704980" y="561910"/>
                  <a:pt x="693682" y="567559"/>
                </a:cubicBezTo>
                <a:cubicBezTo>
                  <a:pt x="683773" y="572514"/>
                  <a:pt x="670802" y="571148"/>
                  <a:pt x="662151" y="578069"/>
                </a:cubicBezTo>
                <a:cubicBezTo>
                  <a:pt x="594234" y="632403"/>
                  <a:pt x="688857" y="593690"/>
                  <a:pt x="609600" y="620111"/>
                </a:cubicBezTo>
                <a:cubicBezTo>
                  <a:pt x="586666" y="688908"/>
                  <a:pt x="618518" y="621384"/>
                  <a:pt x="567558" y="662152"/>
                </a:cubicBezTo>
                <a:cubicBezTo>
                  <a:pt x="557694" y="670043"/>
                  <a:pt x="554625" y="683979"/>
                  <a:pt x="546538" y="693683"/>
                </a:cubicBezTo>
                <a:cubicBezTo>
                  <a:pt x="537022" y="705102"/>
                  <a:pt x="524523" y="713795"/>
                  <a:pt x="515007" y="725214"/>
                </a:cubicBezTo>
                <a:cubicBezTo>
                  <a:pt x="506920" y="734918"/>
                  <a:pt x="503850" y="748854"/>
                  <a:pt x="493986" y="756745"/>
                </a:cubicBezTo>
                <a:cubicBezTo>
                  <a:pt x="485335" y="763666"/>
                  <a:pt x="472965" y="763752"/>
                  <a:pt x="462455" y="767255"/>
                </a:cubicBezTo>
                <a:cubicBezTo>
                  <a:pt x="441992" y="828641"/>
                  <a:pt x="467955" y="772264"/>
                  <a:pt x="420413" y="819807"/>
                </a:cubicBezTo>
                <a:cubicBezTo>
                  <a:pt x="350345" y="889877"/>
                  <a:pt x="451945" y="816303"/>
                  <a:pt x="367862" y="872359"/>
                </a:cubicBezTo>
                <a:cubicBezTo>
                  <a:pt x="360855" y="882869"/>
                  <a:pt x="356705" y="895999"/>
                  <a:pt x="346841" y="903890"/>
                </a:cubicBezTo>
                <a:cubicBezTo>
                  <a:pt x="338190" y="910811"/>
                  <a:pt x="323144" y="906566"/>
                  <a:pt x="315310" y="914400"/>
                </a:cubicBezTo>
                <a:cubicBezTo>
                  <a:pt x="192686" y="1037024"/>
                  <a:pt x="331078" y="938922"/>
                  <a:pt x="241738" y="998483"/>
                </a:cubicBezTo>
                <a:lnTo>
                  <a:pt x="157655" y="1124607"/>
                </a:lnTo>
                <a:lnTo>
                  <a:pt x="136634" y="1156138"/>
                </a:lnTo>
                <a:lnTo>
                  <a:pt x="115613" y="1187669"/>
                </a:lnTo>
                <a:cubicBezTo>
                  <a:pt x="112110" y="1198179"/>
                  <a:pt x="110483" y="1209515"/>
                  <a:pt x="105103" y="1219200"/>
                </a:cubicBezTo>
                <a:cubicBezTo>
                  <a:pt x="92834" y="1241284"/>
                  <a:pt x="71051" y="1258295"/>
                  <a:pt x="63062" y="1282262"/>
                </a:cubicBezTo>
                <a:lnTo>
                  <a:pt x="42041" y="1345324"/>
                </a:lnTo>
                <a:lnTo>
                  <a:pt x="31531" y="1376855"/>
                </a:lnTo>
                <a:lnTo>
                  <a:pt x="21020" y="1408386"/>
                </a:lnTo>
                <a:cubicBezTo>
                  <a:pt x="12683" y="1475087"/>
                  <a:pt x="0" y="1565720"/>
                  <a:pt x="0" y="1629104"/>
                </a:cubicBezTo>
                <a:cubicBezTo>
                  <a:pt x="0" y="1692263"/>
                  <a:pt x="5666" y="1755317"/>
                  <a:pt x="10510" y="1818290"/>
                </a:cubicBezTo>
                <a:cubicBezTo>
                  <a:pt x="12794" y="1847984"/>
                  <a:pt x="22084" y="1920285"/>
                  <a:pt x="31531" y="1954924"/>
                </a:cubicBezTo>
                <a:cubicBezTo>
                  <a:pt x="37361" y="1976301"/>
                  <a:pt x="45544" y="1996965"/>
                  <a:pt x="52551" y="2017986"/>
                </a:cubicBezTo>
                <a:cubicBezTo>
                  <a:pt x="56055" y="2028497"/>
                  <a:pt x="56916" y="2040299"/>
                  <a:pt x="63062" y="2049518"/>
                </a:cubicBezTo>
                <a:cubicBezTo>
                  <a:pt x="90668" y="2090928"/>
                  <a:pt x="90095" y="2084077"/>
                  <a:pt x="105103" y="2144111"/>
                </a:cubicBezTo>
                <a:cubicBezTo>
                  <a:pt x="108606" y="2158125"/>
                  <a:pt x="109153" y="2173232"/>
                  <a:pt x="115613" y="2186152"/>
                </a:cubicBezTo>
                <a:cubicBezTo>
                  <a:pt x="126911" y="2208749"/>
                  <a:pt x="157655" y="2249214"/>
                  <a:pt x="157655" y="2249214"/>
                </a:cubicBezTo>
                <a:cubicBezTo>
                  <a:pt x="161158" y="2259724"/>
                  <a:pt x="165121" y="2270092"/>
                  <a:pt x="168165" y="2280745"/>
                </a:cubicBezTo>
                <a:cubicBezTo>
                  <a:pt x="172133" y="2294634"/>
                  <a:pt x="172216" y="2309866"/>
                  <a:pt x="178676" y="2322786"/>
                </a:cubicBezTo>
                <a:cubicBezTo>
                  <a:pt x="189974" y="2345383"/>
                  <a:pt x="206703" y="2364828"/>
                  <a:pt x="220717" y="2385849"/>
                </a:cubicBezTo>
                <a:lnTo>
                  <a:pt x="241738" y="2417380"/>
                </a:lnTo>
                <a:cubicBezTo>
                  <a:pt x="248745" y="2427890"/>
                  <a:pt x="253826" y="2439979"/>
                  <a:pt x="262758" y="2448911"/>
                </a:cubicBezTo>
                <a:lnTo>
                  <a:pt x="294289" y="2480442"/>
                </a:lnTo>
                <a:cubicBezTo>
                  <a:pt x="314752" y="2541828"/>
                  <a:pt x="288789" y="2485451"/>
                  <a:pt x="336331" y="2532993"/>
                </a:cubicBezTo>
                <a:cubicBezTo>
                  <a:pt x="345263" y="2541925"/>
                  <a:pt x="347845" y="2556206"/>
                  <a:pt x="357351" y="2564524"/>
                </a:cubicBezTo>
                <a:cubicBezTo>
                  <a:pt x="376364" y="2581161"/>
                  <a:pt x="400202" y="2591408"/>
                  <a:pt x="420413" y="2606566"/>
                </a:cubicBezTo>
                <a:cubicBezTo>
                  <a:pt x="500794" y="2666851"/>
                  <a:pt x="423707" y="2612953"/>
                  <a:pt x="504496" y="2659118"/>
                </a:cubicBezTo>
                <a:cubicBezTo>
                  <a:pt x="515463" y="2665385"/>
                  <a:pt x="524729" y="2674489"/>
                  <a:pt x="536027" y="2680138"/>
                </a:cubicBezTo>
                <a:cubicBezTo>
                  <a:pt x="545936" y="2685093"/>
                  <a:pt x="557873" y="2685269"/>
                  <a:pt x="567558" y="2690649"/>
                </a:cubicBezTo>
                <a:cubicBezTo>
                  <a:pt x="675973" y="2750880"/>
                  <a:pt x="590807" y="2719419"/>
                  <a:pt x="662151" y="2743200"/>
                </a:cubicBezTo>
                <a:cubicBezTo>
                  <a:pt x="672661" y="2750207"/>
                  <a:pt x="683403" y="2756879"/>
                  <a:pt x="693682" y="2764221"/>
                </a:cubicBezTo>
                <a:cubicBezTo>
                  <a:pt x="707937" y="2774403"/>
                  <a:pt x="720593" y="2786926"/>
                  <a:pt x="735724" y="2795752"/>
                </a:cubicBezTo>
                <a:cubicBezTo>
                  <a:pt x="762791" y="2811541"/>
                  <a:pt x="791779" y="2823779"/>
                  <a:pt x="819807" y="2837793"/>
                </a:cubicBezTo>
                <a:cubicBezTo>
                  <a:pt x="833821" y="2844800"/>
                  <a:pt x="849314" y="2849413"/>
                  <a:pt x="861848" y="2858814"/>
                </a:cubicBezTo>
                <a:cubicBezTo>
                  <a:pt x="875862" y="2869324"/>
                  <a:pt x="888680" y="2881654"/>
                  <a:pt x="903889" y="2890345"/>
                </a:cubicBezTo>
                <a:cubicBezTo>
                  <a:pt x="918056" y="2898440"/>
                  <a:pt x="965181" y="2907272"/>
                  <a:pt x="977462" y="2911366"/>
                </a:cubicBezTo>
                <a:cubicBezTo>
                  <a:pt x="995360" y="2917332"/>
                  <a:pt x="1012348" y="2925762"/>
                  <a:pt x="1030013" y="2932386"/>
                </a:cubicBezTo>
                <a:cubicBezTo>
                  <a:pt x="1040387" y="2936276"/>
                  <a:pt x="1051171" y="2939007"/>
                  <a:pt x="1061544" y="2942897"/>
                </a:cubicBezTo>
                <a:cubicBezTo>
                  <a:pt x="1079209" y="2949522"/>
                  <a:pt x="1096025" y="2958497"/>
                  <a:pt x="1114096" y="2963918"/>
                </a:cubicBezTo>
                <a:cubicBezTo>
                  <a:pt x="1131207" y="2969051"/>
                  <a:pt x="1149131" y="2970925"/>
                  <a:pt x="1166648" y="2974428"/>
                </a:cubicBezTo>
                <a:cubicBezTo>
                  <a:pt x="1385862" y="3062115"/>
                  <a:pt x="1058601" y="2934909"/>
                  <a:pt x="1271751" y="3005959"/>
                </a:cubicBezTo>
                <a:cubicBezTo>
                  <a:pt x="1286615" y="3010914"/>
                  <a:pt x="1298677" y="3022857"/>
                  <a:pt x="1313793" y="3026980"/>
                </a:cubicBezTo>
                <a:cubicBezTo>
                  <a:pt x="1337693" y="3033498"/>
                  <a:pt x="1363073" y="3032632"/>
                  <a:pt x="1387365" y="3037490"/>
                </a:cubicBezTo>
                <a:cubicBezTo>
                  <a:pt x="1488354" y="3057688"/>
                  <a:pt x="1498340" y="3075011"/>
                  <a:pt x="1618593" y="3090042"/>
                </a:cubicBezTo>
                <a:cubicBezTo>
                  <a:pt x="1646621" y="3093545"/>
                  <a:pt x="1674815" y="3095908"/>
                  <a:pt x="1702676" y="3100552"/>
                </a:cubicBezTo>
                <a:cubicBezTo>
                  <a:pt x="1737918" y="3106426"/>
                  <a:pt x="1772130" y="3119196"/>
                  <a:pt x="1807779" y="3121573"/>
                </a:cubicBezTo>
                <a:lnTo>
                  <a:pt x="1965434" y="3132083"/>
                </a:lnTo>
                <a:lnTo>
                  <a:pt x="2974427" y="3121573"/>
                </a:lnTo>
                <a:cubicBezTo>
                  <a:pt x="2999196" y="3121092"/>
                  <a:pt x="3023444" y="3114336"/>
                  <a:pt x="3048000" y="3111062"/>
                </a:cubicBezTo>
                <a:cubicBezTo>
                  <a:pt x="3075998" y="3107329"/>
                  <a:pt x="3103964" y="3103230"/>
                  <a:pt x="3132082" y="3100552"/>
                </a:cubicBezTo>
                <a:cubicBezTo>
                  <a:pt x="3177556" y="3096221"/>
                  <a:pt x="3223172" y="3093545"/>
                  <a:pt x="3268717" y="3090042"/>
                </a:cubicBezTo>
                <a:cubicBezTo>
                  <a:pt x="3289738" y="3086538"/>
                  <a:pt x="3310655" y="3082348"/>
                  <a:pt x="3331779" y="3079531"/>
                </a:cubicBezTo>
                <a:cubicBezTo>
                  <a:pt x="3400728" y="3070338"/>
                  <a:pt x="3625642" y="3049950"/>
                  <a:pt x="3647089" y="3048000"/>
                </a:cubicBezTo>
                <a:lnTo>
                  <a:pt x="3773213" y="3037490"/>
                </a:lnTo>
                <a:cubicBezTo>
                  <a:pt x="3790730" y="3033987"/>
                  <a:pt x="3808010" y="3028953"/>
                  <a:pt x="3825765" y="3026980"/>
                </a:cubicBezTo>
                <a:cubicBezTo>
                  <a:pt x="4051328" y="3001917"/>
                  <a:pt x="3877207" y="3029930"/>
                  <a:pt x="4056993" y="3005959"/>
                </a:cubicBezTo>
                <a:cubicBezTo>
                  <a:pt x="4211284" y="2985388"/>
                  <a:pt x="4047201" y="3005828"/>
                  <a:pt x="4162096" y="2984938"/>
                </a:cubicBezTo>
                <a:cubicBezTo>
                  <a:pt x="4186470" y="2980506"/>
                  <a:pt x="4211295" y="2978859"/>
                  <a:pt x="4235669" y="2974428"/>
                </a:cubicBezTo>
                <a:cubicBezTo>
                  <a:pt x="4249881" y="2971844"/>
                  <a:pt x="4263821" y="2967886"/>
                  <a:pt x="4277710" y="2963918"/>
                </a:cubicBezTo>
                <a:cubicBezTo>
                  <a:pt x="4288363" y="2960874"/>
                  <a:pt x="4298313" y="2955228"/>
                  <a:pt x="4309241" y="2953407"/>
                </a:cubicBezTo>
                <a:cubicBezTo>
                  <a:pt x="4340534" y="2948191"/>
                  <a:pt x="4372303" y="2946400"/>
                  <a:pt x="4403834" y="2942897"/>
                </a:cubicBezTo>
                <a:cubicBezTo>
                  <a:pt x="4508363" y="2901085"/>
                  <a:pt x="4399112" y="2939637"/>
                  <a:pt x="4540469" y="2911366"/>
                </a:cubicBezTo>
                <a:cubicBezTo>
                  <a:pt x="4632317" y="2892996"/>
                  <a:pt x="4586533" y="2895937"/>
                  <a:pt x="4645572" y="2879835"/>
                </a:cubicBezTo>
                <a:cubicBezTo>
                  <a:pt x="4775965" y="2844274"/>
                  <a:pt x="4688610" y="2872495"/>
                  <a:pt x="4761186" y="2848304"/>
                </a:cubicBezTo>
                <a:cubicBezTo>
                  <a:pt x="4822501" y="2807427"/>
                  <a:pt x="4759924" y="2842915"/>
                  <a:pt x="4855779" y="2816773"/>
                </a:cubicBezTo>
                <a:cubicBezTo>
                  <a:pt x="4873981" y="2811809"/>
                  <a:pt x="4890665" y="2802377"/>
                  <a:pt x="4908331" y="2795752"/>
                </a:cubicBezTo>
                <a:cubicBezTo>
                  <a:pt x="4918704" y="2791862"/>
                  <a:pt x="4929489" y="2789132"/>
                  <a:pt x="4939862" y="2785242"/>
                </a:cubicBezTo>
                <a:cubicBezTo>
                  <a:pt x="4957527" y="2778617"/>
                  <a:pt x="4974381" y="2769769"/>
                  <a:pt x="4992413" y="2764221"/>
                </a:cubicBezTo>
                <a:cubicBezTo>
                  <a:pt x="5020026" y="2755725"/>
                  <a:pt x="5049088" y="2752336"/>
                  <a:pt x="5076496" y="2743200"/>
                </a:cubicBezTo>
                <a:lnTo>
                  <a:pt x="5108027" y="2732690"/>
                </a:lnTo>
                <a:cubicBezTo>
                  <a:pt x="5162885" y="2696118"/>
                  <a:pt x="5117658" y="2720039"/>
                  <a:pt x="5202620" y="2701159"/>
                </a:cubicBezTo>
                <a:cubicBezTo>
                  <a:pt x="5218996" y="2697520"/>
                  <a:pt x="5280154" y="2672903"/>
                  <a:pt x="5286703" y="2669628"/>
                </a:cubicBezTo>
                <a:cubicBezTo>
                  <a:pt x="5298001" y="2663979"/>
                  <a:pt x="5306691" y="2653737"/>
                  <a:pt x="5318234" y="2648607"/>
                </a:cubicBezTo>
                <a:cubicBezTo>
                  <a:pt x="5338482" y="2639608"/>
                  <a:pt x="5360723" y="2635815"/>
                  <a:pt x="5381296" y="2627586"/>
                </a:cubicBezTo>
                <a:cubicBezTo>
                  <a:pt x="5398813" y="2620579"/>
                  <a:pt x="5416183" y="2613190"/>
                  <a:pt x="5433848" y="2606566"/>
                </a:cubicBezTo>
                <a:cubicBezTo>
                  <a:pt x="5444222" y="2602676"/>
                  <a:pt x="5455196" y="2600419"/>
                  <a:pt x="5465379" y="2596055"/>
                </a:cubicBezTo>
                <a:cubicBezTo>
                  <a:pt x="5479780" y="2589883"/>
                  <a:pt x="5493019" y="2581207"/>
                  <a:pt x="5507420" y="2575035"/>
                </a:cubicBezTo>
                <a:cubicBezTo>
                  <a:pt x="5517603" y="2570671"/>
                  <a:pt x="5529042" y="2569479"/>
                  <a:pt x="5538951" y="2564524"/>
                </a:cubicBezTo>
                <a:cubicBezTo>
                  <a:pt x="5550249" y="2558875"/>
                  <a:pt x="5559184" y="2549153"/>
                  <a:pt x="5570482" y="2543504"/>
                </a:cubicBezTo>
                <a:cubicBezTo>
                  <a:pt x="5587357" y="2535067"/>
                  <a:pt x="5605793" y="2530146"/>
                  <a:pt x="5623034" y="2522483"/>
                </a:cubicBezTo>
                <a:cubicBezTo>
                  <a:pt x="5700957" y="2487851"/>
                  <a:pt x="5631848" y="2512538"/>
                  <a:pt x="5696607" y="2490952"/>
                </a:cubicBezTo>
                <a:cubicBezTo>
                  <a:pt x="5707117" y="2483945"/>
                  <a:pt x="5716840" y="2475580"/>
                  <a:pt x="5728138" y="2469931"/>
                </a:cubicBezTo>
                <a:cubicBezTo>
                  <a:pt x="5738047" y="2464976"/>
                  <a:pt x="5749486" y="2463785"/>
                  <a:pt x="5759669" y="2459421"/>
                </a:cubicBezTo>
                <a:cubicBezTo>
                  <a:pt x="5774070" y="2453249"/>
                  <a:pt x="5788014" y="2446009"/>
                  <a:pt x="5801710" y="2438400"/>
                </a:cubicBezTo>
                <a:cubicBezTo>
                  <a:pt x="5819568" y="2428479"/>
                  <a:pt x="5835665" y="2415322"/>
                  <a:pt x="5854262" y="2406869"/>
                </a:cubicBezTo>
                <a:cubicBezTo>
                  <a:pt x="5874434" y="2397700"/>
                  <a:pt x="5897506" y="2395758"/>
                  <a:pt x="5917324" y="2385849"/>
                </a:cubicBezTo>
                <a:cubicBezTo>
                  <a:pt x="5931338" y="2378842"/>
                  <a:pt x="5945762" y="2372602"/>
                  <a:pt x="5959365" y="2364828"/>
                </a:cubicBezTo>
                <a:cubicBezTo>
                  <a:pt x="5970333" y="2358561"/>
                  <a:pt x="5980617" y="2351149"/>
                  <a:pt x="5990896" y="2343807"/>
                </a:cubicBezTo>
                <a:cubicBezTo>
                  <a:pt x="6005151" y="2333625"/>
                  <a:pt x="6017729" y="2320967"/>
                  <a:pt x="6032938" y="2312276"/>
                </a:cubicBezTo>
                <a:cubicBezTo>
                  <a:pt x="6042557" y="2306779"/>
                  <a:pt x="6053959" y="2305269"/>
                  <a:pt x="6064469" y="2301766"/>
                </a:cubicBezTo>
                <a:cubicBezTo>
                  <a:pt x="6074979" y="2294759"/>
                  <a:pt x="6085894" y="2288324"/>
                  <a:pt x="6096000" y="2280745"/>
                </a:cubicBezTo>
                <a:cubicBezTo>
                  <a:pt x="6127956" y="2256778"/>
                  <a:pt x="6152698" y="2219806"/>
                  <a:pt x="6190593" y="2207173"/>
                </a:cubicBezTo>
                <a:lnTo>
                  <a:pt x="6222124" y="2196662"/>
                </a:lnTo>
                <a:cubicBezTo>
                  <a:pt x="6239641" y="2182648"/>
                  <a:pt x="6256534" y="2167815"/>
                  <a:pt x="6274676" y="2154621"/>
                </a:cubicBezTo>
                <a:cubicBezTo>
                  <a:pt x="6295108" y="2139762"/>
                  <a:pt x="6318330" y="2128753"/>
                  <a:pt x="6337738" y="2112580"/>
                </a:cubicBezTo>
                <a:cubicBezTo>
                  <a:pt x="6337755" y="2112566"/>
                  <a:pt x="6416558" y="2033759"/>
                  <a:pt x="6432331" y="2017986"/>
                </a:cubicBezTo>
                <a:cubicBezTo>
                  <a:pt x="6442841" y="2007476"/>
                  <a:pt x="6451494" y="1994700"/>
                  <a:pt x="6463862" y="1986455"/>
                </a:cubicBezTo>
                <a:lnTo>
                  <a:pt x="6495393" y="1965435"/>
                </a:lnTo>
                <a:cubicBezTo>
                  <a:pt x="6502400" y="1954925"/>
                  <a:pt x="6507963" y="1943293"/>
                  <a:pt x="6516413" y="1933904"/>
                </a:cubicBezTo>
                <a:lnTo>
                  <a:pt x="6621517" y="1828800"/>
                </a:lnTo>
                <a:cubicBezTo>
                  <a:pt x="6632027" y="1818290"/>
                  <a:pt x="6644130" y="1809160"/>
                  <a:pt x="6653048" y="1797269"/>
                </a:cubicBezTo>
                <a:cubicBezTo>
                  <a:pt x="6663558" y="1783255"/>
                  <a:pt x="6674397" y="1769482"/>
                  <a:pt x="6684579" y="1755228"/>
                </a:cubicBezTo>
                <a:cubicBezTo>
                  <a:pt x="6691921" y="1744949"/>
                  <a:pt x="6696668" y="1732629"/>
                  <a:pt x="6705600" y="1723697"/>
                </a:cubicBezTo>
                <a:cubicBezTo>
                  <a:pt x="6717986" y="1711311"/>
                  <a:pt x="6735255" y="1704552"/>
                  <a:pt x="6747641" y="1692166"/>
                </a:cubicBezTo>
                <a:cubicBezTo>
                  <a:pt x="6756573" y="1683234"/>
                  <a:pt x="6760575" y="1670339"/>
                  <a:pt x="6768662" y="1660635"/>
                </a:cubicBezTo>
                <a:cubicBezTo>
                  <a:pt x="6778178" y="1649216"/>
                  <a:pt x="6790677" y="1640523"/>
                  <a:pt x="6800193" y="1629104"/>
                </a:cubicBezTo>
                <a:cubicBezTo>
                  <a:pt x="6808280" y="1619400"/>
                  <a:pt x="6812281" y="1606505"/>
                  <a:pt x="6821213" y="1597573"/>
                </a:cubicBezTo>
                <a:cubicBezTo>
                  <a:pt x="6833600" y="1585186"/>
                  <a:pt x="6850868" y="1578429"/>
                  <a:pt x="6863255" y="1566042"/>
                </a:cubicBezTo>
                <a:cubicBezTo>
                  <a:pt x="6872187" y="1557110"/>
                  <a:pt x="6875884" y="1543952"/>
                  <a:pt x="6884276" y="1534511"/>
                </a:cubicBezTo>
                <a:cubicBezTo>
                  <a:pt x="6904026" y="1512292"/>
                  <a:pt x="6926317" y="1492470"/>
                  <a:pt x="6947338" y="1471449"/>
                </a:cubicBezTo>
                <a:cubicBezTo>
                  <a:pt x="6964855" y="1453932"/>
                  <a:pt x="6979277" y="1432639"/>
                  <a:pt x="6999889" y="1418897"/>
                </a:cubicBezTo>
                <a:cubicBezTo>
                  <a:pt x="7010399" y="1411890"/>
                  <a:pt x="7021979" y="1406268"/>
                  <a:pt x="7031420" y="1397876"/>
                </a:cubicBezTo>
                <a:cubicBezTo>
                  <a:pt x="7053639" y="1378126"/>
                  <a:pt x="7073461" y="1355835"/>
                  <a:pt x="7094482" y="1334814"/>
                </a:cubicBezTo>
                <a:lnTo>
                  <a:pt x="7126013" y="1303283"/>
                </a:lnTo>
                <a:cubicBezTo>
                  <a:pt x="7136523" y="1292773"/>
                  <a:pt x="7145653" y="1280670"/>
                  <a:pt x="7157544" y="1271752"/>
                </a:cubicBezTo>
                <a:cubicBezTo>
                  <a:pt x="7171558" y="1261242"/>
                  <a:pt x="7187199" y="1252608"/>
                  <a:pt x="7199586" y="1240221"/>
                </a:cubicBezTo>
                <a:cubicBezTo>
                  <a:pt x="7208518" y="1231289"/>
                  <a:pt x="7212215" y="1218131"/>
                  <a:pt x="7220607" y="1208690"/>
                </a:cubicBezTo>
                <a:cubicBezTo>
                  <a:pt x="7240357" y="1186471"/>
                  <a:pt x="7265833" y="1169410"/>
                  <a:pt x="7283669" y="1145628"/>
                </a:cubicBezTo>
                <a:cubicBezTo>
                  <a:pt x="7294179" y="1131614"/>
                  <a:pt x="7303800" y="1116886"/>
                  <a:pt x="7315200" y="1103586"/>
                </a:cubicBezTo>
                <a:cubicBezTo>
                  <a:pt x="7324873" y="1092300"/>
                  <a:pt x="7337215" y="1083474"/>
                  <a:pt x="7346731" y="1072055"/>
                </a:cubicBezTo>
                <a:cubicBezTo>
                  <a:pt x="7354818" y="1062351"/>
                  <a:pt x="7359664" y="1050228"/>
                  <a:pt x="7367751" y="1040524"/>
                </a:cubicBezTo>
                <a:cubicBezTo>
                  <a:pt x="7377267" y="1029105"/>
                  <a:pt x="7389609" y="1020278"/>
                  <a:pt x="7399282" y="1008993"/>
                </a:cubicBezTo>
                <a:cubicBezTo>
                  <a:pt x="7410682" y="995693"/>
                  <a:pt x="7420631" y="981206"/>
                  <a:pt x="7430813" y="966952"/>
                </a:cubicBezTo>
                <a:cubicBezTo>
                  <a:pt x="7438155" y="956673"/>
                  <a:pt x="7443747" y="945125"/>
                  <a:pt x="7451834" y="935421"/>
                </a:cubicBezTo>
                <a:cubicBezTo>
                  <a:pt x="7461350" y="924002"/>
                  <a:pt x="7472855" y="914400"/>
                  <a:pt x="7483365" y="903890"/>
                </a:cubicBezTo>
                <a:cubicBezTo>
                  <a:pt x="7504806" y="839571"/>
                  <a:pt x="7487409" y="898630"/>
                  <a:pt x="7504386" y="788276"/>
                </a:cubicBezTo>
                <a:cubicBezTo>
                  <a:pt x="7507102" y="770619"/>
                  <a:pt x="7512180" y="753380"/>
                  <a:pt x="7514896" y="735724"/>
                </a:cubicBezTo>
                <a:cubicBezTo>
                  <a:pt x="7526348" y="661288"/>
                  <a:pt x="7529472" y="602859"/>
                  <a:pt x="7535917" y="525518"/>
                </a:cubicBezTo>
                <a:cubicBezTo>
                  <a:pt x="7532414" y="483476"/>
                  <a:pt x="7530983" y="441210"/>
                  <a:pt x="7525407" y="399393"/>
                </a:cubicBezTo>
                <a:cubicBezTo>
                  <a:pt x="7523943" y="388411"/>
                  <a:pt x="7517583" y="378610"/>
                  <a:pt x="7514896" y="367862"/>
                </a:cubicBezTo>
                <a:cubicBezTo>
                  <a:pt x="7510563" y="350532"/>
                  <a:pt x="7508261" y="332750"/>
                  <a:pt x="7504386" y="315311"/>
                </a:cubicBezTo>
                <a:cubicBezTo>
                  <a:pt x="7491327" y="256544"/>
                  <a:pt x="7600730" y="255752"/>
                  <a:pt x="7514896" y="241738"/>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TextBox 6"/>
          <p:cNvSpPr txBox="1"/>
          <p:nvPr/>
        </p:nvSpPr>
        <p:spPr>
          <a:xfrm>
            <a:off x="2057400" y="4144963"/>
            <a:ext cx="6477000" cy="1569660"/>
          </a:xfrm>
          <a:prstGeom prst="rect">
            <a:avLst/>
          </a:prstGeom>
          <a:noFill/>
        </p:spPr>
        <p:txBody>
          <a:bodyPr>
            <a:spAutoFit/>
          </a:bodyPr>
          <a:lstStyle/>
          <a:p>
            <a:pPr>
              <a:defRPr/>
            </a:pPr>
            <a:r>
              <a:rPr lang="en-US" sz="1600" b="1" dirty="0">
                <a:latin typeface="+mn-lt"/>
              </a:rPr>
              <a:t>Example numbers, </a:t>
            </a:r>
          </a:p>
          <a:p>
            <a:pPr marL="285750" indent="-285750">
              <a:buFont typeface="Wingdings" pitchFamily="2" charset="2"/>
              <a:buChar char="q"/>
              <a:defRPr/>
            </a:pPr>
            <a:r>
              <a:rPr lang="en-US" sz="1600" b="1" dirty="0">
                <a:latin typeface="+mn-lt"/>
              </a:rPr>
              <a:t>If electrical field strength (E) is </a:t>
            </a:r>
            <a:r>
              <a:rPr lang="en-US" sz="1600" b="1" dirty="0" smtClean="0">
                <a:latin typeface="+mn-lt"/>
              </a:rPr>
              <a:t>measured </a:t>
            </a:r>
            <a:r>
              <a:rPr lang="en-US" sz="1600" b="1" dirty="0">
                <a:latin typeface="+mn-lt"/>
              </a:rPr>
              <a:t>at a receiving antenna is 1 </a:t>
            </a:r>
            <a:r>
              <a:rPr lang="en-US" sz="1600" b="1" dirty="0" err="1" smtClean="0">
                <a:latin typeface="Symbol" pitchFamily="18" charset="2"/>
              </a:rPr>
              <a:t>m</a:t>
            </a:r>
            <a:r>
              <a:rPr lang="en-US" sz="1600" b="1" dirty="0" err="1" smtClean="0">
                <a:latin typeface="+mn-lt"/>
              </a:rPr>
              <a:t>V</a:t>
            </a:r>
            <a:r>
              <a:rPr lang="en-US" sz="1600" b="1" baseline="-25000" dirty="0" err="1" smtClean="0">
                <a:latin typeface="+mn-lt"/>
              </a:rPr>
              <a:t>rms</a:t>
            </a:r>
            <a:r>
              <a:rPr lang="en-US" sz="1600" b="1" dirty="0" smtClean="0">
                <a:latin typeface="+mn-lt"/>
              </a:rPr>
              <a:t>/m. Then</a:t>
            </a:r>
            <a:r>
              <a:rPr lang="en-US" sz="1600" b="1" dirty="0">
                <a:latin typeface="+mn-lt"/>
              </a:rPr>
              <a:t>, magnetic field strength (H) = 1 (</a:t>
            </a:r>
            <a:r>
              <a:rPr lang="en-US" sz="1600" b="1" dirty="0" err="1">
                <a:latin typeface="Symbol" pitchFamily="18" charset="2"/>
              </a:rPr>
              <a:t>m</a:t>
            </a:r>
            <a:r>
              <a:rPr lang="en-US" sz="1600" b="1" dirty="0" err="1">
                <a:latin typeface="+mn-lt"/>
              </a:rPr>
              <a:t>V</a:t>
            </a:r>
            <a:r>
              <a:rPr lang="en-US" sz="1600" b="1" baseline="-25000" dirty="0" err="1">
                <a:latin typeface="+mn-lt"/>
              </a:rPr>
              <a:t>rms</a:t>
            </a:r>
            <a:r>
              <a:rPr lang="en-US" sz="1600" b="1" dirty="0">
                <a:latin typeface="+mn-lt"/>
              </a:rPr>
              <a:t>/m) / 377 </a:t>
            </a:r>
            <a:r>
              <a:rPr lang="en-US" sz="1600" b="1" dirty="0">
                <a:latin typeface="Symbol" pitchFamily="18" charset="2"/>
              </a:rPr>
              <a:t>W</a:t>
            </a:r>
            <a:r>
              <a:rPr lang="en-US" sz="1600" b="1" dirty="0">
                <a:latin typeface="+mn-lt"/>
              </a:rPr>
              <a:t> = 2.65 </a:t>
            </a:r>
            <a:r>
              <a:rPr lang="en-US" sz="1600" b="1" dirty="0" err="1" smtClean="0">
                <a:latin typeface="+mn-lt"/>
              </a:rPr>
              <a:t>nA</a:t>
            </a:r>
            <a:r>
              <a:rPr lang="en-US" sz="1600" b="1" baseline="-25000" dirty="0" err="1" smtClean="0">
                <a:latin typeface="+mn-lt"/>
              </a:rPr>
              <a:t>rms</a:t>
            </a:r>
            <a:r>
              <a:rPr lang="en-US" sz="1600" b="1" dirty="0" smtClean="0">
                <a:latin typeface="+mn-lt"/>
              </a:rPr>
              <a:t>/m.                Power </a:t>
            </a:r>
            <a:r>
              <a:rPr lang="en-US" sz="1600" b="1" dirty="0">
                <a:latin typeface="+mn-lt"/>
              </a:rPr>
              <a:t>density (P/m</a:t>
            </a:r>
            <a:r>
              <a:rPr lang="en-US" sz="1600" b="1" baseline="30000" dirty="0">
                <a:latin typeface="+mn-lt"/>
              </a:rPr>
              <a:t>2</a:t>
            </a:r>
            <a:r>
              <a:rPr lang="en-US" sz="1600" b="1" dirty="0">
                <a:latin typeface="+mn-lt"/>
              </a:rPr>
              <a:t>) = E x H = 1x 10</a:t>
            </a:r>
            <a:r>
              <a:rPr lang="en-US" sz="1600" b="1" baseline="30000" dirty="0">
                <a:latin typeface="+mn-lt"/>
              </a:rPr>
              <a:t>-6</a:t>
            </a:r>
            <a:r>
              <a:rPr lang="en-US" sz="1600" b="1" dirty="0">
                <a:latin typeface="+mn-lt"/>
              </a:rPr>
              <a:t> x 2.65 x 10</a:t>
            </a:r>
            <a:r>
              <a:rPr lang="en-US" sz="1600" b="1" baseline="30000" dirty="0">
                <a:latin typeface="+mn-lt"/>
              </a:rPr>
              <a:t>-9</a:t>
            </a:r>
            <a:r>
              <a:rPr lang="en-US" sz="1600" b="1" dirty="0">
                <a:latin typeface="+mn-lt"/>
              </a:rPr>
              <a:t> = 2.65 x10</a:t>
            </a:r>
            <a:r>
              <a:rPr lang="en-US" sz="1600" b="1" baseline="30000" dirty="0">
                <a:latin typeface="+mn-lt"/>
              </a:rPr>
              <a:t>-15</a:t>
            </a:r>
            <a:r>
              <a:rPr lang="en-US" sz="1600" b="1" dirty="0">
                <a:latin typeface="+mn-lt"/>
              </a:rPr>
              <a:t> </a:t>
            </a:r>
            <a:r>
              <a:rPr lang="en-US" sz="1600" b="1" dirty="0" smtClean="0">
                <a:latin typeface="+mn-lt"/>
              </a:rPr>
              <a:t>W/m</a:t>
            </a:r>
            <a:r>
              <a:rPr lang="en-US" sz="1600" b="1" baseline="30000" dirty="0" smtClean="0">
                <a:latin typeface="+mn-lt"/>
              </a:rPr>
              <a:t>2</a:t>
            </a:r>
            <a:r>
              <a:rPr lang="en-US" sz="1600" b="1" dirty="0" smtClean="0">
                <a:latin typeface="+mn-lt"/>
              </a:rPr>
              <a:t>.                       If </a:t>
            </a:r>
            <a:r>
              <a:rPr lang="en-US" sz="1600" b="1" dirty="0">
                <a:latin typeface="+mn-lt"/>
              </a:rPr>
              <a:t>receiving antenna effective area is 5 m</a:t>
            </a:r>
            <a:r>
              <a:rPr lang="en-US" sz="1600" b="1" baseline="30000" dirty="0">
                <a:latin typeface="+mn-lt"/>
              </a:rPr>
              <a:t>2</a:t>
            </a:r>
            <a:r>
              <a:rPr lang="en-US" sz="1600" b="1" dirty="0">
                <a:latin typeface="+mn-lt"/>
              </a:rPr>
              <a:t>, the overall incident power into antenna is P = 2.65 x10</a:t>
            </a:r>
            <a:r>
              <a:rPr lang="en-US" sz="1600" b="1" baseline="30000" dirty="0">
                <a:latin typeface="+mn-lt"/>
              </a:rPr>
              <a:t>-15</a:t>
            </a:r>
            <a:r>
              <a:rPr lang="en-US" sz="1600" b="1" dirty="0">
                <a:latin typeface="+mn-lt"/>
              </a:rPr>
              <a:t> W/m</a:t>
            </a:r>
            <a:r>
              <a:rPr lang="en-US" sz="1600" b="1" baseline="30000" dirty="0">
                <a:latin typeface="+mn-lt"/>
              </a:rPr>
              <a:t>2</a:t>
            </a:r>
            <a:r>
              <a:rPr lang="en-US" sz="1600" b="1" dirty="0">
                <a:latin typeface="+mn-lt"/>
              </a:rPr>
              <a:t>  x 5 m</a:t>
            </a:r>
            <a:r>
              <a:rPr lang="en-US" sz="1600" b="1" baseline="30000" dirty="0">
                <a:latin typeface="+mn-lt"/>
              </a:rPr>
              <a:t>2</a:t>
            </a:r>
            <a:r>
              <a:rPr lang="en-US" sz="1600" b="1" dirty="0">
                <a:latin typeface="+mn-lt"/>
              </a:rPr>
              <a:t> = 13.25 </a:t>
            </a:r>
            <a:r>
              <a:rPr lang="en-US" sz="1600" b="1" dirty="0" err="1">
                <a:latin typeface="+mn-lt"/>
              </a:rPr>
              <a:t>fW</a:t>
            </a:r>
            <a:r>
              <a:rPr lang="en-US" sz="1600" b="1" dirty="0">
                <a:latin typeface="+mn-lt"/>
              </a:rPr>
              <a:t> = -108.77 </a:t>
            </a:r>
            <a:r>
              <a:rPr lang="en-US" sz="1600" b="1" dirty="0" err="1">
                <a:latin typeface="+mn-lt"/>
              </a:rPr>
              <a:t>dBm</a:t>
            </a:r>
            <a:endParaRPr lang="en-US" sz="1600" b="1" dirty="0">
              <a:latin typeface="+mn-lt"/>
            </a:endParaRPr>
          </a:p>
        </p:txBody>
      </p:sp>
      <p:sp>
        <p:nvSpPr>
          <p:cNvPr id="8" name="Rectangle 7"/>
          <p:cNvSpPr/>
          <p:nvPr/>
        </p:nvSpPr>
        <p:spPr>
          <a:xfrm>
            <a:off x="3733800" y="2960688"/>
            <a:ext cx="4951413" cy="1077912"/>
          </a:xfrm>
          <a:prstGeom prst="rect">
            <a:avLst/>
          </a:prstGeom>
        </p:spPr>
        <p:txBody>
          <a:bodyPr>
            <a:spAutoFit/>
          </a:bodyPr>
          <a:lstStyle/>
          <a:p>
            <a:pPr>
              <a:defRPr/>
            </a:pPr>
            <a:r>
              <a:rPr lang="en-US" sz="1600" b="1" dirty="0" err="1">
                <a:latin typeface="Symbol" pitchFamily="18" charset="2"/>
              </a:rPr>
              <a:t>m</a:t>
            </a:r>
            <a:r>
              <a:rPr lang="en-US" sz="1600" b="1" baseline="-25000" dirty="0" err="1">
                <a:latin typeface="+mn-lt"/>
              </a:rPr>
              <a:t>o</a:t>
            </a:r>
            <a:r>
              <a:rPr lang="en-US" sz="1600" b="1" dirty="0">
                <a:latin typeface="+mn-lt"/>
              </a:rPr>
              <a:t>= permeability of air= 4</a:t>
            </a:r>
            <a:r>
              <a:rPr lang="en-US" sz="1600" b="1" dirty="0">
                <a:latin typeface="Symbol" pitchFamily="18" charset="2"/>
              </a:rPr>
              <a:t>p</a:t>
            </a:r>
            <a:r>
              <a:rPr lang="en-US" sz="1600" b="1" dirty="0">
                <a:latin typeface="+mn-lt"/>
              </a:rPr>
              <a:t> x 10</a:t>
            </a:r>
            <a:r>
              <a:rPr lang="en-US" sz="1600" b="1" baseline="30000" dirty="0">
                <a:latin typeface="+mn-lt"/>
              </a:rPr>
              <a:t>-7</a:t>
            </a:r>
            <a:r>
              <a:rPr lang="en-US" sz="1600" b="1" dirty="0">
                <a:latin typeface="+mn-lt"/>
              </a:rPr>
              <a:t>  H/m</a:t>
            </a:r>
          </a:p>
          <a:p>
            <a:pPr>
              <a:defRPr/>
            </a:pPr>
            <a:r>
              <a:rPr lang="en-US" sz="1600" b="1" dirty="0" err="1">
                <a:latin typeface="Symbol" pitchFamily="18" charset="2"/>
              </a:rPr>
              <a:t>e</a:t>
            </a:r>
            <a:r>
              <a:rPr lang="en-US" sz="1600" b="1" baseline="-25000" dirty="0" err="1"/>
              <a:t>o</a:t>
            </a:r>
            <a:r>
              <a:rPr lang="en-US" sz="1600" b="1" dirty="0">
                <a:latin typeface="+mn-lt"/>
              </a:rPr>
              <a:t>= permittivity (dielectric constant) of air= 8.854x 10</a:t>
            </a:r>
            <a:r>
              <a:rPr lang="en-US" sz="1600" b="1" baseline="30000" dirty="0">
                <a:latin typeface="+mn-lt"/>
              </a:rPr>
              <a:t>-12</a:t>
            </a:r>
            <a:r>
              <a:rPr lang="en-US" sz="1600" b="1" dirty="0">
                <a:latin typeface="+mn-lt"/>
              </a:rPr>
              <a:t>  F/m</a:t>
            </a:r>
          </a:p>
          <a:p>
            <a:pPr>
              <a:defRPr/>
            </a:pPr>
            <a:r>
              <a:rPr lang="en-US" sz="1600" b="1" dirty="0" err="1">
                <a:latin typeface="Symbol" pitchFamily="18" charset="2"/>
              </a:rPr>
              <a:t>m</a:t>
            </a:r>
            <a:r>
              <a:rPr lang="en-US" sz="1600" b="1" baseline="-25000" dirty="0" err="1"/>
              <a:t>r</a:t>
            </a:r>
            <a:r>
              <a:rPr lang="en-US" sz="1600" b="1" dirty="0">
                <a:latin typeface="+mn-lt"/>
              </a:rPr>
              <a:t>= relative permeability, air: </a:t>
            </a:r>
            <a:r>
              <a:rPr lang="en-US" sz="1600" b="1" dirty="0" err="1">
                <a:latin typeface="Symbol" pitchFamily="18" charset="2"/>
              </a:rPr>
              <a:t>m</a:t>
            </a:r>
            <a:r>
              <a:rPr lang="en-US" sz="1600" b="1" baseline="-25000" dirty="0" err="1"/>
              <a:t>r</a:t>
            </a:r>
            <a:r>
              <a:rPr lang="en-US" sz="1600" b="1" baseline="-25000" dirty="0"/>
              <a:t> </a:t>
            </a:r>
            <a:r>
              <a:rPr lang="en-US" sz="1600" b="1" dirty="0">
                <a:latin typeface="+mn-lt"/>
              </a:rPr>
              <a:t>= 1</a:t>
            </a:r>
          </a:p>
          <a:p>
            <a:pPr>
              <a:defRPr/>
            </a:pPr>
            <a:r>
              <a:rPr lang="en-US" sz="1600" b="1" dirty="0" err="1">
                <a:latin typeface="Symbol" pitchFamily="18" charset="2"/>
              </a:rPr>
              <a:t>e</a:t>
            </a:r>
            <a:r>
              <a:rPr lang="en-US" sz="1600" b="1" baseline="-25000" dirty="0" err="1"/>
              <a:t>r</a:t>
            </a:r>
            <a:r>
              <a:rPr lang="en-US" sz="1600" b="1" dirty="0">
                <a:latin typeface="+mn-lt"/>
                <a:cs typeface="Arial" pitchFamily="34" charset="0"/>
              </a:rPr>
              <a:t>= relative permittivity , air: </a:t>
            </a:r>
            <a:r>
              <a:rPr lang="en-US" sz="1600" b="1" dirty="0" err="1">
                <a:latin typeface="Symbol" pitchFamily="18" charset="2"/>
              </a:rPr>
              <a:t>e</a:t>
            </a:r>
            <a:r>
              <a:rPr lang="en-US" sz="1600" b="1" baseline="-25000" dirty="0" err="1"/>
              <a:t>r</a:t>
            </a:r>
            <a:r>
              <a:rPr lang="en-US" sz="1600" b="1" baseline="-25000" dirty="0"/>
              <a:t> </a:t>
            </a:r>
            <a:r>
              <a:rPr lang="en-US" sz="1600" b="1" dirty="0">
                <a:latin typeface="+mn-lt"/>
                <a:cs typeface="Arial" pitchFamily="34" charset="0"/>
              </a:rPr>
              <a:t>= 1</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a:t>
            </a:fld>
            <a:endParaRPr lang="en-US"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Series C-R to/from Parallel C-R</a:t>
            </a:r>
            <a:endParaRPr lang="en-US" dirty="0"/>
          </a:p>
        </p:txBody>
      </p:sp>
      <p:graphicFrame>
        <p:nvGraphicFramePr>
          <p:cNvPr id="69635" name="Object 5"/>
          <p:cNvGraphicFramePr>
            <a:graphicFrameLocks noChangeAspect="1"/>
          </p:cNvGraphicFramePr>
          <p:nvPr/>
        </p:nvGraphicFramePr>
        <p:xfrm>
          <a:off x="1676400" y="1828800"/>
          <a:ext cx="3482975" cy="1295400"/>
        </p:xfrm>
        <a:graphic>
          <a:graphicData uri="http://schemas.openxmlformats.org/presentationml/2006/ole">
            <mc:AlternateContent xmlns:mc="http://schemas.openxmlformats.org/markup-compatibility/2006">
              <mc:Choice xmlns:v="urn:schemas-microsoft-com:vml" Requires="v">
                <p:oleObj spid="_x0000_s69699" name="Visio" r:id="rId3" imgW="1582709" imgH="579960" progId="Visio.Drawing.11">
                  <p:embed/>
                </p:oleObj>
              </mc:Choice>
              <mc:Fallback>
                <p:oleObj name="Visio" r:id="rId3" imgW="1582709" imgH="57996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828800"/>
                        <a:ext cx="34829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9636" name="Object 6"/>
          <p:cNvGraphicFramePr>
            <a:graphicFrameLocks noChangeAspect="1"/>
          </p:cNvGraphicFramePr>
          <p:nvPr/>
        </p:nvGraphicFramePr>
        <p:xfrm>
          <a:off x="1676400" y="3741738"/>
          <a:ext cx="3482975" cy="1295400"/>
        </p:xfrm>
        <a:graphic>
          <a:graphicData uri="http://schemas.openxmlformats.org/presentationml/2006/ole">
            <mc:AlternateContent xmlns:mc="http://schemas.openxmlformats.org/markup-compatibility/2006">
              <mc:Choice xmlns:v="urn:schemas-microsoft-com:vml" Requires="v">
                <p:oleObj spid="_x0000_s69700" name="Visio" r:id="rId5" imgW="1582709" imgH="579960" progId="Visio.Drawing.11">
                  <p:embed/>
                </p:oleObj>
              </mc:Choice>
              <mc:Fallback>
                <p:oleObj name="Visio" r:id="rId5" imgW="1582709" imgH="57996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741738"/>
                        <a:ext cx="34829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Striped Right Arrow 7"/>
          <p:cNvSpPr/>
          <p:nvPr/>
        </p:nvSpPr>
        <p:spPr>
          <a:xfrm rot="10800000">
            <a:off x="3048000" y="4198938"/>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Striped Right Arrow 8"/>
          <p:cNvSpPr/>
          <p:nvPr/>
        </p:nvSpPr>
        <p:spPr>
          <a:xfrm>
            <a:off x="3090863" y="2362200"/>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TextBox 9"/>
          <p:cNvSpPr txBox="1">
            <a:spLocks noRot="1" noChangeAspect="1" noMove="1" noResize="1" noEditPoints="1" noAdjustHandles="1" noChangeArrowheads="1" noChangeShapeType="1" noTextEdit="1"/>
          </p:cNvSpPr>
          <p:nvPr/>
        </p:nvSpPr>
        <p:spPr>
          <a:xfrm>
            <a:off x="5257800" y="1676400"/>
            <a:ext cx="2362200" cy="823302"/>
          </a:xfrm>
          <a:prstGeom prst="rect">
            <a:avLst/>
          </a:prstGeom>
          <a:blipFill rotWithShape="1">
            <a:blip r:embed="rId6"/>
            <a:stretch>
              <a:fillRect b="-5185"/>
            </a:stretch>
          </a:blipFill>
        </p:spPr>
        <p:txBody>
          <a:bodyPr/>
          <a:lstStyle/>
          <a:p>
            <a:pPr>
              <a:defRPr/>
            </a:pPr>
            <a:r>
              <a:rPr lang="en-US">
                <a:noFill/>
              </a:rPr>
              <a:t> </a:t>
            </a:r>
          </a:p>
        </p:txBody>
      </p:sp>
      <p:sp>
        <p:nvSpPr>
          <p:cNvPr id="11" name="TextBox 10"/>
          <p:cNvSpPr txBox="1">
            <a:spLocks noRot="1" noChangeAspect="1" noMove="1" noResize="1" noEditPoints="1" noAdjustHandles="1" noChangeArrowheads="1" noChangeShapeType="1" noTextEdit="1"/>
          </p:cNvSpPr>
          <p:nvPr/>
        </p:nvSpPr>
        <p:spPr>
          <a:xfrm>
            <a:off x="5257800" y="2608610"/>
            <a:ext cx="2133600" cy="819520"/>
          </a:xfrm>
          <a:prstGeom prst="rect">
            <a:avLst/>
          </a:prstGeom>
          <a:blipFill rotWithShape="1">
            <a:blip r:embed="rId7"/>
            <a:stretch>
              <a:fillRect/>
            </a:stretch>
          </a:blipFill>
        </p:spPr>
        <p:txBody>
          <a:bodyPr/>
          <a:lstStyle/>
          <a:p>
            <a:pPr>
              <a:defRPr/>
            </a:pPr>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5257800" y="3733800"/>
            <a:ext cx="2362200" cy="617285"/>
          </a:xfrm>
          <a:prstGeom prst="rect">
            <a:avLst/>
          </a:prstGeom>
          <a:blipFill rotWithShape="1">
            <a:blip r:embed="rId8"/>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5257800" y="4440682"/>
            <a:ext cx="2362200" cy="748603"/>
          </a:xfrm>
          <a:prstGeom prst="rect">
            <a:avLst/>
          </a:prstGeom>
          <a:blipFill rotWithShape="1">
            <a:blip r:embed="rId9"/>
            <a:stretch>
              <a:fillRect/>
            </a:stretch>
          </a:blipFill>
        </p:spPr>
        <p:txBody>
          <a:bodyPr/>
          <a:lstStyle/>
          <a:p>
            <a:pPr>
              <a:defRPr/>
            </a:pPr>
            <a:r>
              <a:rPr lang="en-US">
                <a:noFill/>
              </a:rPr>
              <a:t> </a:t>
            </a:r>
          </a:p>
        </p:txBody>
      </p:sp>
      <p:sp>
        <p:nvSpPr>
          <p:cNvPr id="69643" name="Rectangle 12"/>
          <p:cNvSpPr>
            <a:spLocks noChangeArrowheads="1"/>
          </p:cNvSpPr>
          <p:nvPr/>
        </p:nvSpPr>
        <p:spPr bwMode="auto">
          <a:xfrm>
            <a:off x="1676400" y="1306513"/>
            <a:ext cx="556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You are encouraged to verify this. </a:t>
            </a:r>
          </a:p>
        </p:txBody>
      </p:sp>
      <p:sp>
        <p:nvSpPr>
          <p:cNvPr id="69644" name="Rectangle 12"/>
          <p:cNvSpPr>
            <a:spLocks noChangeArrowheads="1"/>
          </p:cNvSpPr>
          <p:nvPr/>
        </p:nvSpPr>
        <p:spPr bwMode="auto">
          <a:xfrm>
            <a:off x="1738313" y="5257800"/>
            <a:ext cx="61102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b="1">
                <a:solidFill>
                  <a:srgbClr val="0000FF"/>
                </a:solidFill>
                <a:latin typeface="Franklin Gothic Medium Cond" pitchFamily="34" charset="0"/>
              </a:rPr>
              <a:t>Point is that if network Q is large enough (Q</a:t>
            </a:r>
            <a:r>
              <a:rPr lang="en-US" b="1" baseline="-25000">
                <a:solidFill>
                  <a:srgbClr val="0000FF"/>
                </a:solidFill>
                <a:latin typeface="Franklin Gothic Medium Cond" pitchFamily="34" charset="0"/>
              </a:rPr>
              <a:t>s</a:t>
            </a: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p</a:t>
            </a:r>
            <a:r>
              <a:rPr lang="en-US" b="1">
                <a:solidFill>
                  <a:srgbClr val="0000FF"/>
                </a:solidFill>
                <a:latin typeface="Franklin Gothic Medium Cond" pitchFamily="34" charset="0"/>
              </a:rPr>
              <a:t> &gt;&gt;1), there will be little change in the capacitance, but  big change in resistance between series &amp; parallel forms (key to impedance up/down conversion).</a:t>
            </a:r>
            <a:endParaRPr lang="en-US" b="1" baseline="-25000">
              <a:solidFill>
                <a:srgbClr val="0000FF"/>
              </a:solidFill>
              <a:latin typeface="Franklin Gothic Medium Cond" pitchFamily="34" charset="0"/>
            </a:endParaRP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50</a:t>
            </a:fld>
            <a:endParaRPr lang="en-US"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Matching Network (Z up-conversion)</a:t>
            </a:r>
            <a:endParaRPr lang="en-US" dirty="0"/>
          </a:p>
        </p:txBody>
      </p:sp>
      <p:sp>
        <p:nvSpPr>
          <p:cNvPr id="6" name="TextBox 5"/>
          <p:cNvSpPr txBox="1">
            <a:spLocks noRot="1" noChangeAspect="1" noMove="1" noResize="1" noEditPoints="1" noAdjustHandles="1" noChangeArrowheads="1" noChangeShapeType="1" noTextEdit="1"/>
          </p:cNvSpPr>
          <p:nvPr/>
        </p:nvSpPr>
        <p:spPr>
          <a:xfrm>
            <a:off x="4572000" y="2209800"/>
            <a:ext cx="3886200" cy="2276842"/>
          </a:xfrm>
          <a:prstGeom prst="rect">
            <a:avLst/>
          </a:prstGeom>
          <a:blipFill rotWithShape="1">
            <a:blip r:embed="rId3"/>
            <a:stretch>
              <a:fillRect l="-784"/>
            </a:stretch>
          </a:blipFill>
        </p:spPr>
        <p:txBody>
          <a:bodyPr/>
          <a:lstStyle/>
          <a:p>
            <a:pPr>
              <a:defRPr/>
            </a:pPr>
            <a:r>
              <a:rPr lang="en-US">
                <a:noFill/>
              </a:rPr>
              <a:t> </a:t>
            </a:r>
          </a:p>
        </p:txBody>
      </p:sp>
      <p:graphicFrame>
        <p:nvGraphicFramePr>
          <p:cNvPr id="70660" name="Object 2"/>
          <p:cNvGraphicFramePr>
            <a:graphicFrameLocks noChangeAspect="1"/>
          </p:cNvGraphicFramePr>
          <p:nvPr/>
        </p:nvGraphicFramePr>
        <p:xfrm>
          <a:off x="609600" y="1371600"/>
          <a:ext cx="3581400" cy="1676400"/>
        </p:xfrm>
        <a:graphic>
          <a:graphicData uri="http://schemas.openxmlformats.org/presentationml/2006/ole">
            <mc:AlternateContent xmlns:mc="http://schemas.openxmlformats.org/markup-compatibility/2006">
              <mc:Choice xmlns:v="urn:schemas-microsoft-com:vml" Requires="v">
                <p:oleObj spid="_x0000_s70721" name="Visio" r:id="rId4" imgW="1495996" imgH="700380" progId="Visio.Drawing.11">
                  <p:embed/>
                </p:oleObj>
              </mc:Choice>
              <mc:Fallback>
                <p:oleObj name="Visio" r:id="rId4" imgW="1495996" imgH="700380" progId="Visio.Drawing.11">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371600"/>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Freeform 11"/>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0662" name="Object 13"/>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0722" name="Visio" r:id="rId6" imgW="1499778" imgH="558900" progId="Visio.Drawing.11">
                  <p:embed/>
                </p:oleObj>
              </mc:Choice>
              <mc:Fallback>
                <p:oleObj name="Visio" r:id="rId6" imgW="1499778" imgH="558900" progId="Visio.Drawing.11">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Freeform 14"/>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Curved Up Arrow 16"/>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8" name="TextBox 17"/>
          <p:cNvSpPr txBox="1">
            <a:spLocks noRot="1" noChangeAspect="1" noMove="1" noResize="1" noEditPoints="1" noAdjustHandles="1" noChangeArrowheads="1" noChangeShapeType="1" noTextEdit="1"/>
          </p:cNvSpPr>
          <p:nvPr/>
        </p:nvSpPr>
        <p:spPr>
          <a:xfrm>
            <a:off x="4572000" y="3822010"/>
            <a:ext cx="3886200" cy="1207190"/>
          </a:xfrm>
          <a:prstGeom prst="rect">
            <a:avLst/>
          </a:prstGeom>
          <a:blipFill rotWithShape="1">
            <a:blip r:embed="rId8"/>
            <a:stretch>
              <a:fillRect b="-3030"/>
            </a:stretch>
          </a:blipFill>
        </p:spPr>
        <p:txBody>
          <a:bodyPr/>
          <a:lstStyle/>
          <a:p>
            <a:pPr>
              <a:defRPr/>
            </a:pPr>
            <a:r>
              <a:rPr lang="en-US">
                <a:noFill/>
              </a:rPr>
              <a:t> </a:t>
            </a:r>
          </a:p>
        </p:txBody>
      </p:sp>
      <p:sp>
        <p:nvSpPr>
          <p:cNvPr id="19" name="Freeform 18"/>
          <p:cNvSpPr/>
          <p:nvPr/>
        </p:nvSpPr>
        <p:spPr>
          <a:xfrm>
            <a:off x="1738313" y="3179763"/>
            <a:ext cx="1614487" cy="1738312"/>
          </a:xfrm>
          <a:custGeom>
            <a:avLst/>
            <a:gdLst>
              <a:gd name="connsiteX0" fmla="*/ 601984 w 1557573"/>
              <a:gd name="connsiteY0" fmla="*/ 16703 h 1738412"/>
              <a:gd name="connsiteX1" fmla="*/ 478416 w 1557573"/>
              <a:gd name="connsiteY1" fmla="*/ 228 h 1738412"/>
              <a:gd name="connsiteX2" fmla="*/ 354849 w 1557573"/>
              <a:gd name="connsiteY2" fmla="*/ 8466 h 1738412"/>
              <a:gd name="connsiteX3" fmla="*/ 280708 w 1557573"/>
              <a:gd name="connsiteY3" fmla="*/ 66130 h 1738412"/>
              <a:gd name="connsiteX4" fmla="*/ 165379 w 1557573"/>
              <a:gd name="connsiteY4" fmla="*/ 156747 h 1738412"/>
              <a:gd name="connsiteX5" fmla="*/ 148903 w 1557573"/>
              <a:gd name="connsiteY5" fmla="*/ 181460 h 1738412"/>
              <a:gd name="connsiteX6" fmla="*/ 107714 w 1557573"/>
              <a:gd name="connsiteY6" fmla="*/ 255601 h 1738412"/>
              <a:gd name="connsiteX7" fmla="*/ 91238 w 1557573"/>
              <a:gd name="connsiteY7" fmla="*/ 280314 h 1738412"/>
              <a:gd name="connsiteX8" fmla="*/ 83000 w 1557573"/>
              <a:gd name="connsiteY8" fmla="*/ 313266 h 1738412"/>
              <a:gd name="connsiteX9" fmla="*/ 58287 w 1557573"/>
              <a:gd name="connsiteY9" fmla="*/ 362693 h 1738412"/>
              <a:gd name="connsiteX10" fmla="*/ 50049 w 1557573"/>
              <a:gd name="connsiteY10" fmla="*/ 395644 h 1738412"/>
              <a:gd name="connsiteX11" fmla="*/ 33573 w 1557573"/>
              <a:gd name="connsiteY11" fmla="*/ 469784 h 1738412"/>
              <a:gd name="connsiteX12" fmla="*/ 8860 w 1557573"/>
              <a:gd name="connsiteY12" fmla="*/ 543925 h 1738412"/>
              <a:gd name="connsiteX13" fmla="*/ 8860 w 1557573"/>
              <a:gd name="connsiteY13" fmla="*/ 848725 h 1738412"/>
              <a:gd name="connsiteX14" fmla="*/ 17097 w 1557573"/>
              <a:gd name="connsiteY14" fmla="*/ 873439 h 1738412"/>
              <a:gd name="connsiteX15" fmla="*/ 33573 w 1557573"/>
              <a:gd name="connsiteY15" fmla="*/ 939341 h 1738412"/>
              <a:gd name="connsiteX16" fmla="*/ 58287 w 1557573"/>
              <a:gd name="connsiteY16" fmla="*/ 1021720 h 1738412"/>
              <a:gd name="connsiteX17" fmla="*/ 74762 w 1557573"/>
              <a:gd name="connsiteY17" fmla="*/ 1062909 h 1738412"/>
              <a:gd name="connsiteX18" fmla="*/ 83000 w 1557573"/>
              <a:gd name="connsiteY18" fmla="*/ 1120574 h 1738412"/>
              <a:gd name="connsiteX19" fmla="*/ 99476 w 1557573"/>
              <a:gd name="connsiteY19" fmla="*/ 1145287 h 1738412"/>
              <a:gd name="connsiteX20" fmla="*/ 124189 w 1557573"/>
              <a:gd name="connsiteY20" fmla="*/ 1252379 h 1738412"/>
              <a:gd name="connsiteX21" fmla="*/ 148903 w 1557573"/>
              <a:gd name="connsiteY21" fmla="*/ 1293568 h 1738412"/>
              <a:gd name="connsiteX22" fmla="*/ 157141 w 1557573"/>
              <a:gd name="connsiteY22" fmla="*/ 1318282 h 1738412"/>
              <a:gd name="connsiteX23" fmla="*/ 173616 w 1557573"/>
              <a:gd name="connsiteY23" fmla="*/ 1359471 h 1738412"/>
              <a:gd name="connsiteX24" fmla="*/ 223043 w 1557573"/>
              <a:gd name="connsiteY24" fmla="*/ 1441849 h 1738412"/>
              <a:gd name="connsiteX25" fmla="*/ 239519 w 1557573"/>
              <a:gd name="connsiteY25" fmla="*/ 1466563 h 1738412"/>
              <a:gd name="connsiteX26" fmla="*/ 264233 w 1557573"/>
              <a:gd name="connsiteY26" fmla="*/ 1483039 h 1738412"/>
              <a:gd name="connsiteX27" fmla="*/ 280708 w 1557573"/>
              <a:gd name="connsiteY27" fmla="*/ 1507752 h 1738412"/>
              <a:gd name="connsiteX28" fmla="*/ 305422 w 1557573"/>
              <a:gd name="connsiteY28" fmla="*/ 1524228 h 1738412"/>
              <a:gd name="connsiteX29" fmla="*/ 338373 w 1557573"/>
              <a:gd name="connsiteY29" fmla="*/ 1548941 h 1738412"/>
              <a:gd name="connsiteX30" fmla="*/ 379562 w 1557573"/>
              <a:gd name="connsiteY30" fmla="*/ 1573655 h 1738412"/>
              <a:gd name="connsiteX31" fmla="*/ 404276 w 1557573"/>
              <a:gd name="connsiteY31" fmla="*/ 1598368 h 1738412"/>
              <a:gd name="connsiteX32" fmla="*/ 453703 w 1557573"/>
              <a:gd name="connsiteY32" fmla="*/ 1623082 h 1738412"/>
              <a:gd name="connsiteX33" fmla="*/ 478416 w 1557573"/>
              <a:gd name="connsiteY33" fmla="*/ 1639557 h 1738412"/>
              <a:gd name="connsiteX34" fmla="*/ 536081 w 1557573"/>
              <a:gd name="connsiteY34" fmla="*/ 1656033 h 1738412"/>
              <a:gd name="connsiteX35" fmla="*/ 569033 w 1557573"/>
              <a:gd name="connsiteY35" fmla="*/ 1672509 h 1738412"/>
              <a:gd name="connsiteX36" fmla="*/ 593746 w 1557573"/>
              <a:gd name="connsiteY36" fmla="*/ 1680747 h 1738412"/>
              <a:gd name="connsiteX37" fmla="*/ 626697 w 1557573"/>
              <a:gd name="connsiteY37" fmla="*/ 1697222 h 1738412"/>
              <a:gd name="connsiteX38" fmla="*/ 676124 w 1557573"/>
              <a:gd name="connsiteY38" fmla="*/ 1705460 h 1738412"/>
              <a:gd name="connsiteX39" fmla="*/ 725552 w 1557573"/>
              <a:gd name="connsiteY39" fmla="*/ 1721936 h 1738412"/>
              <a:gd name="connsiteX40" fmla="*/ 774979 w 1557573"/>
              <a:gd name="connsiteY40" fmla="*/ 1730174 h 1738412"/>
              <a:gd name="connsiteX41" fmla="*/ 816168 w 1557573"/>
              <a:gd name="connsiteY41" fmla="*/ 1738412 h 1738412"/>
              <a:gd name="connsiteX42" fmla="*/ 1055065 w 1557573"/>
              <a:gd name="connsiteY42" fmla="*/ 1730174 h 1738412"/>
              <a:gd name="connsiteX43" fmla="*/ 1079779 w 1557573"/>
              <a:gd name="connsiteY43" fmla="*/ 1713698 h 1738412"/>
              <a:gd name="connsiteX44" fmla="*/ 1129206 w 1557573"/>
              <a:gd name="connsiteY44" fmla="*/ 1664271 h 1738412"/>
              <a:gd name="connsiteX45" fmla="*/ 1153919 w 1557573"/>
              <a:gd name="connsiteY45" fmla="*/ 1639557 h 1738412"/>
              <a:gd name="connsiteX46" fmla="*/ 1178633 w 1557573"/>
              <a:gd name="connsiteY46" fmla="*/ 1614844 h 1738412"/>
              <a:gd name="connsiteX47" fmla="*/ 1219822 w 1557573"/>
              <a:gd name="connsiteY47" fmla="*/ 1565417 h 1738412"/>
              <a:gd name="connsiteX48" fmla="*/ 1261011 w 1557573"/>
              <a:gd name="connsiteY48" fmla="*/ 1515990 h 1738412"/>
              <a:gd name="connsiteX49" fmla="*/ 1277487 w 1557573"/>
              <a:gd name="connsiteY49" fmla="*/ 1483039 h 1738412"/>
              <a:gd name="connsiteX50" fmla="*/ 1302200 w 1557573"/>
              <a:gd name="connsiteY50" fmla="*/ 1466563 h 1738412"/>
              <a:gd name="connsiteX51" fmla="*/ 1310438 w 1557573"/>
              <a:gd name="connsiteY51" fmla="*/ 1441849 h 1738412"/>
              <a:gd name="connsiteX52" fmla="*/ 1326914 w 1557573"/>
              <a:gd name="connsiteY52" fmla="*/ 1417136 h 1738412"/>
              <a:gd name="connsiteX53" fmla="*/ 1368103 w 1557573"/>
              <a:gd name="connsiteY53" fmla="*/ 1342995 h 1738412"/>
              <a:gd name="connsiteX54" fmla="*/ 1384579 w 1557573"/>
              <a:gd name="connsiteY54" fmla="*/ 1285330 h 1738412"/>
              <a:gd name="connsiteX55" fmla="*/ 1401054 w 1557573"/>
              <a:gd name="connsiteY55" fmla="*/ 1260617 h 1738412"/>
              <a:gd name="connsiteX56" fmla="*/ 1409292 w 1557573"/>
              <a:gd name="connsiteY56" fmla="*/ 1227666 h 1738412"/>
              <a:gd name="connsiteX57" fmla="*/ 1425768 w 1557573"/>
              <a:gd name="connsiteY57" fmla="*/ 1170001 h 1738412"/>
              <a:gd name="connsiteX58" fmla="*/ 1434006 w 1557573"/>
              <a:gd name="connsiteY58" fmla="*/ 1120574 h 1738412"/>
              <a:gd name="connsiteX59" fmla="*/ 1442243 w 1557573"/>
              <a:gd name="connsiteY59" fmla="*/ 1095860 h 1738412"/>
              <a:gd name="connsiteX60" fmla="*/ 1450481 w 1557573"/>
              <a:gd name="connsiteY60" fmla="*/ 1054671 h 1738412"/>
              <a:gd name="connsiteX61" fmla="*/ 1458719 w 1557573"/>
              <a:gd name="connsiteY61" fmla="*/ 1029957 h 1738412"/>
              <a:gd name="connsiteX62" fmla="*/ 1466957 w 1557573"/>
              <a:gd name="connsiteY62" fmla="*/ 997006 h 1738412"/>
              <a:gd name="connsiteX63" fmla="*/ 1483433 w 1557573"/>
              <a:gd name="connsiteY63" fmla="*/ 972293 h 1738412"/>
              <a:gd name="connsiteX64" fmla="*/ 1508146 w 1557573"/>
              <a:gd name="connsiteY64" fmla="*/ 922866 h 1738412"/>
              <a:gd name="connsiteX65" fmla="*/ 1532860 w 1557573"/>
              <a:gd name="connsiteY65" fmla="*/ 873439 h 1738412"/>
              <a:gd name="connsiteX66" fmla="*/ 1557573 w 1557573"/>
              <a:gd name="connsiteY66" fmla="*/ 758109 h 1738412"/>
              <a:gd name="connsiteX67" fmla="*/ 1549335 w 1557573"/>
              <a:gd name="connsiteY67" fmla="*/ 634541 h 1738412"/>
              <a:gd name="connsiteX68" fmla="*/ 1524622 w 1557573"/>
              <a:gd name="connsiteY68" fmla="*/ 560401 h 1738412"/>
              <a:gd name="connsiteX69" fmla="*/ 1516384 w 1557573"/>
              <a:gd name="connsiteY69" fmla="*/ 535687 h 1738412"/>
              <a:gd name="connsiteX70" fmla="*/ 1483433 w 1557573"/>
              <a:gd name="connsiteY70" fmla="*/ 486260 h 1738412"/>
              <a:gd name="connsiteX71" fmla="*/ 1450481 w 1557573"/>
              <a:gd name="connsiteY71" fmla="*/ 436833 h 1738412"/>
              <a:gd name="connsiteX72" fmla="*/ 1425768 w 1557573"/>
              <a:gd name="connsiteY72" fmla="*/ 387406 h 1738412"/>
              <a:gd name="connsiteX73" fmla="*/ 1417530 w 1557573"/>
              <a:gd name="connsiteY73" fmla="*/ 362693 h 1738412"/>
              <a:gd name="connsiteX74" fmla="*/ 1401054 w 1557573"/>
              <a:gd name="connsiteY74" fmla="*/ 337979 h 1738412"/>
              <a:gd name="connsiteX75" fmla="*/ 1376341 w 1557573"/>
              <a:gd name="connsiteY75" fmla="*/ 255601 h 1738412"/>
              <a:gd name="connsiteX76" fmla="*/ 1359865 w 1557573"/>
              <a:gd name="connsiteY76" fmla="*/ 189698 h 1738412"/>
              <a:gd name="connsiteX77" fmla="*/ 1343389 w 1557573"/>
              <a:gd name="connsiteY77" fmla="*/ 164984 h 1738412"/>
              <a:gd name="connsiteX78" fmla="*/ 1335152 w 1557573"/>
              <a:gd name="connsiteY78" fmla="*/ 140271 h 1738412"/>
              <a:gd name="connsiteX79" fmla="*/ 1252773 w 1557573"/>
              <a:gd name="connsiteY79" fmla="*/ 82606 h 1738412"/>
              <a:gd name="connsiteX80" fmla="*/ 1186870 w 1557573"/>
              <a:gd name="connsiteY80" fmla="*/ 49655 h 1738412"/>
              <a:gd name="connsiteX81" fmla="*/ 1153919 w 1557573"/>
              <a:gd name="connsiteY81" fmla="*/ 41417 h 1738412"/>
              <a:gd name="connsiteX82" fmla="*/ 1104492 w 1557573"/>
              <a:gd name="connsiteY82" fmla="*/ 24941 h 1738412"/>
              <a:gd name="connsiteX83" fmla="*/ 1071541 w 1557573"/>
              <a:gd name="connsiteY83" fmla="*/ 16703 h 1738412"/>
              <a:gd name="connsiteX84" fmla="*/ 1005638 w 1557573"/>
              <a:gd name="connsiteY84" fmla="*/ 228 h 1738412"/>
              <a:gd name="connsiteX85" fmla="*/ 601984 w 1557573"/>
              <a:gd name="connsiteY85" fmla="*/ 16703 h 1738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557573" h="1738412">
                <a:moveTo>
                  <a:pt x="601984" y="16703"/>
                </a:moveTo>
                <a:cubicBezTo>
                  <a:pt x="514114" y="16703"/>
                  <a:pt x="489053" y="228"/>
                  <a:pt x="478416" y="228"/>
                </a:cubicBezTo>
                <a:cubicBezTo>
                  <a:pt x="437136" y="228"/>
                  <a:pt x="396038" y="5720"/>
                  <a:pt x="354849" y="8466"/>
                </a:cubicBezTo>
                <a:cubicBezTo>
                  <a:pt x="293869" y="49117"/>
                  <a:pt x="377643" y="-7997"/>
                  <a:pt x="280708" y="66130"/>
                </a:cubicBezTo>
                <a:cubicBezTo>
                  <a:pt x="247356" y="91634"/>
                  <a:pt x="195700" y="120362"/>
                  <a:pt x="165379" y="156747"/>
                </a:cubicBezTo>
                <a:cubicBezTo>
                  <a:pt x="159041" y="164353"/>
                  <a:pt x="154395" y="173222"/>
                  <a:pt x="148903" y="181460"/>
                </a:cubicBezTo>
                <a:cubicBezTo>
                  <a:pt x="134404" y="224958"/>
                  <a:pt x="145481" y="198951"/>
                  <a:pt x="107714" y="255601"/>
                </a:cubicBezTo>
                <a:lnTo>
                  <a:pt x="91238" y="280314"/>
                </a:lnTo>
                <a:cubicBezTo>
                  <a:pt x="88492" y="291298"/>
                  <a:pt x="87460" y="302859"/>
                  <a:pt x="83000" y="313266"/>
                </a:cubicBezTo>
                <a:cubicBezTo>
                  <a:pt x="52051" y="385478"/>
                  <a:pt x="78123" y="293263"/>
                  <a:pt x="58287" y="362693"/>
                </a:cubicBezTo>
                <a:cubicBezTo>
                  <a:pt x="55177" y="373579"/>
                  <a:pt x="52505" y="384592"/>
                  <a:pt x="50049" y="395644"/>
                </a:cubicBezTo>
                <a:cubicBezTo>
                  <a:pt x="44039" y="422690"/>
                  <a:pt x="41610" y="443662"/>
                  <a:pt x="33573" y="469784"/>
                </a:cubicBezTo>
                <a:cubicBezTo>
                  <a:pt x="25912" y="494682"/>
                  <a:pt x="8860" y="543925"/>
                  <a:pt x="8860" y="543925"/>
                </a:cubicBezTo>
                <a:cubicBezTo>
                  <a:pt x="-1016" y="692066"/>
                  <a:pt x="-4746" y="678649"/>
                  <a:pt x="8860" y="848725"/>
                </a:cubicBezTo>
                <a:cubicBezTo>
                  <a:pt x="9552" y="857381"/>
                  <a:pt x="14812" y="865061"/>
                  <a:pt x="17097" y="873439"/>
                </a:cubicBezTo>
                <a:cubicBezTo>
                  <a:pt x="23055" y="895285"/>
                  <a:pt x="27738" y="917462"/>
                  <a:pt x="33573" y="939341"/>
                </a:cubicBezTo>
                <a:cubicBezTo>
                  <a:pt x="37769" y="955076"/>
                  <a:pt x="50098" y="999881"/>
                  <a:pt x="58287" y="1021720"/>
                </a:cubicBezTo>
                <a:cubicBezTo>
                  <a:pt x="63479" y="1035566"/>
                  <a:pt x="69270" y="1049179"/>
                  <a:pt x="74762" y="1062909"/>
                </a:cubicBezTo>
                <a:cubicBezTo>
                  <a:pt x="77508" y="1082131"/>
                  <a:pt x="77420" y="1101976"/>
                  <a:pt x="83000" y="1120574"/>
                </a:cubicBezTo>
                <a:cubicBezTo>
                  <a:pt x="85845" y="1130057"/>
                  <a:pt x="96000" y="1136017"/>
                  <a:pt x="99476" y="1145287"/>
                </a:cubicBezTo>
                <a:cubicBezTo>
                  <a:pt x="113066" y="1181527"/>
                  <a:pt x="102844" y="1216806"/>
                  <a:pt x="124189" y="1252379"/>
                </a:cubicBezTo>
                <a:cubicBezTo>
                  <a:pt x="132427" y="1266109"/>
                  <a:pt x="141742" y="1279247"/>
                  <a:pt x="148903" y="1293568"/>
                </a:cubicBezTo>
                <a:cubicBezTo>
                  <a:pt x="152786" y="1301335"/>
                  <a:pt x="154092" y="1310151"/>
                  <a:pt x="157141" y="1318282"/>
                </a:cubicBezTo>
                <a:cubicBezTo>
                  <a:pt x="162333" y="1332128"/>
                  <a:pt x="167610" y="1345958"/>
                  <a:pt x="173616" y="1359471"/>
                </a:cubicBezTo>
                <a:cubicBezTo>
                  <a:pt x="190501" y="1397463"/>
                  <a:pt x="196900" y="1402634"/>
                  <a:pt x="223043" y="1441849"/>
                </a:cubicBezTo>
                <a:cubicBezTo>
                  <a:pt x="228535" y="1450087"/>
                  <a:pt x="231281" y="1461071"/>
                  <a:pt x="239519" y="1466563"/>
                </a:cubicBezTo>
                <a:lnTo>
                  <a:pt x="264233" y="1483039"/>
                </a:lnTo>
                <a:cubicBezTo>
                  <a:pt x="269725" y="1491277"/>
                  <a:pt x="273707" y="1500751"/>
                  <a:pt x="280708" y="1507752"/>
                </a:cubicBezTo>
                <a:cubicBezTo>
                  <a:pt x="287709" y="1514753"/>
                  <a:pt x="297365" y="1518473"/>
                  <a:pt x="305422" y="1524228"/>
                </a:cubicBezTo>
                <a:cubicBezTo>
                  <a:pt x="316594" y="1532208"/>
                  <a:pt x="326949" y="1541325"/>
                  <a:pt x="338373" y="1548941"/>
                </a:cubicBezTo>
                <a:cubicBezTo>
                  <a:pt x="351695" y="1557823"/>
                  <a:pt x="366753" y="1564048"/>
                  <a:pt x="379562" y="1573655"/>
                </a:cubicBezTo>
                <a:cubicBezTo>
                  <a:pt x="388882" y="1580645"/>
                  <a:pt x="394583" y="1591906"/>
                  <a:pt x="404276" y="1598368"/>
                </a:cubicBezTo>
                <a:cubicBezTo>
                  <a:pt x="419603" y="1608586"/>
                  <a:pt x="437601" y="1614136"/>
                  <a:pt x="453703" y="1623082"/>
                </a:cubicBezTo>
                <a:cubicBezTo>
                  <a:pt x="462357" y="1627890"/>
                  <a:pt x="469561" y="1635129"/>
                  <a:pt x="478416" y="1639557"/>
                </a:cubicBezTo>
                <a:cubicBezTo>
                  <a:pt x="498333" y="1649515"/>
                  <a:pt x="514964" y="1648114"/>
                  <a:pt x="536081" y="1656033"/>
                </a:cubicBezTo>
                <a:cubicBezTo>
                  <a:pt x="547580" y="1660345"/>
                  <a:pt x="557745" y="1667671"/>
                  <a:pt x="569033" y="1672509"/>
                </a:cubicBezTo>
                <a:cubicBezTo>
                  <a:pt x="577014" y="1675930"/>
                  <a:pt x="585765" y="1677326"/>
                  <a:pt x="593746" y="1680747"/>
                </a:cubicBezTo>
                <a:cubicBezTo>
                  <a:pt x="605033" y="1685584"/>
                  <a:pt x="614935" y="1693693"/>
                  <a:pt x="626697" y="1697222"/>
                </a:cubicBezTo>
                <a:cubicBezTo>
                  <a:pt x="642696" y="1702021"/>
                  <a:pt x="659920" y="1701409"/>
                  <a:pt x="676124" y="1705460"/>
                </a:cubicBezTo>
                <a:cubicBezTo>
                  <a:pt x="692973" y="1709672"/>
                  <a:pt x="708703" y="1717724"/>
                  <a:pt x="725552" y="1721936"/>
                </a:cubicBezTo>
                <a:cubicBezTo>
                  <a:pt x="741756" y="1725987"/>
                  <a:pt x="758545" y="1727186"/>
                  <a:pt x="774979" y="1730174"/>
                </a:cubicBezTo>
                <a:cubicBezTo>
                  <a:pt x="788755" y="1732679"/>
                  <a:pt x="802438" y="1735666"/>
                  <a:pt x="816168" y="1738412"/>
                </a:cubicBezTo>
                <a:cubicBezTo>
                  <a:pt x="895800" y="1735666"/>
                  <a:pt x="975733" y="1737611"/>
                  <a:pt x="1055065" y="1730174"/>
                </a:cubicBezTo>
                <a:cubicBezTo>
                  <a:pt x="1064923" y="1729250"/>
                  <a:pt x="1072379" y="1720276"/>
                  <a:pt x="1079779" y="1713698"/>
                </a:cubicBezTo>
                <a:cubicBezTo>
                  <a:pt x="1097194" y="1698218"/>
                  <a:pt x="1112730" y="1680747"/>
                  <a:pt x="1129206" y="1664271"/>
                </a:cubicBezTo>
                <a:lnTo>
                  <a:pt x="1153919" y="1639557"/>
                </a:lnTo>
                <a:cubicBezTo>
                  <a:pt x="1162157" y="1631319"/>
                  <a:pt x="1172171" y="1624538"/>
                  <a:pt x="1178633" y="1614844"/>
                </a:cubicBezTo>
                <a:cubicBezTo>
                  <a:pt x="1219537" y="1553484"/>
                  <a:pt x="1166965" y="1628846"/>
                  <a:pt x="1219822" y="1565417"/>
                </a:cubicBezTo>
                <a:cubicBezTo>
                  <a:pt x="1277167" y="1496603"/>
                  <a:pt x="1188809" y="1588189"/>
                  <a:pt x="1261011" y="1515990"/>
                </a:cubicBezTo>
                <a:cubicBezTo>
                  <a:pt x="1266503" y="1505006"/>
                  <a:pt x="1269625" y="1492473"/>
                  <a:pt x="1277487" y="1483039"/>
                </a:cubicBezTo>
                <a:cubicBezTo>
                  <a:pt x="1283825" y="1475433"/>
                  <a:pt x="1296015" y="1474294"/>
                  <a:pt x="1302200" y="1466563"/>
                </a:cubicBezTo>
                <a:cubicBezTo>
                  <a:pt x="1307625" y="1459782"/>
                  <a:pt x="1306555" y="1449616"/>
                  <a:pt x="1310438" y="1441849"/>
                </a:cubicBezTo>
                <a:cubicBezTo>
                  <a:pt x="1314866" y="1432994"/>
                  <a:pt x="1321422" y="1425374"/>
                  <a:pt x="1326914" y="1417136"/>
                </a:cubicBezTo>
                <a:cubicBezTo>
                  <a:pt x="1347073" y="1356657"/>
                  <a:pt x="1331109" y="1379989"/>
                  <a:pt x="1368103" y="1342995"/>
                </a:cubicBezTo>
                <a:cubicBezTo>
                  <a:pt x="1370743" y="1332437"/>
                  <a:pt x="1378670" y="1297148"/>
                  <a:pt x="1384579" y="1285330"/>
                </a:cubicBezTo>
                <a:cubicBezTo>
                  <a:pt x="1389007" y="1276475"/>
                  <a:pt x="1395562" y="1268855"/>
                  <a:pt x="1401054" y="1260617"/>
                </a:cubicBezTo>
                <a:cubicBezTo>
                  <a:pt x="1403800" y="1249633"/>
                  <a:pt x="1406182" y="1238552"/>
                  <a:pt x="1409292" y="1227666"/>
                </a:cubicBezTo>
                <a:cubicBezTo>
                  <a:pt x="1419760" y="1191029"/>
                  <a:pt x="1417184" y="1212918"/>
                  <a:pt x="1425768" y="1170001"/>
                </a:cubicBezTo>
                <a:cubicBezTo>
                  <a:pt x="1429044" y="1153622"/>
                  <a:pt x="1430383" y="1136879"/>
                  <a:pt x="1434006" y="1120574"/>
                </a:cubicBezTo>
                <a:cubicBezTo>
                  <a:pt x="1435890" y="1112097"/>
                  <a:pt x="1440137" y="1104284"/>
                  <a:pt x="1442243" y="1095860"/>
                </a:cubicBezTo>
                <a:cubicBezTo>
                  <a:pt x="1445639" y="1082276"/>
                  <a:pt x="1447085" y="1068255"/>
                  <a:pt x="1450481" y="1054671"/>
                </a:cubicBezTo>
                <a:cubicBezTo>
                  <a:pt x="1452587" y="1046247"/>
                  <a:pt x="1456333" y="1038306"/>
                  <a:pt x="1458719" y="1029957"/>
                </a:cubicBezTo>
                <a:cubicBezTo>
                  <a:pt x="1461829" y="1019071"/>
                  <a:pt x="1462497" y="1007412"/>
                  <a:pt x="1466957" y="997006"/>
                </a:cubicBezTo>
                <a:cubicBezTo>
                  <a:pt x="1470857" y="987906"/>
                  <a:pt x="1477941" y="980531"/>
                  <a:pt x="1483433" y="972293"/>
                </a:cubicBezTo>
                <a:cubicBezTo>
                  <a:pt x="1504135" y="910180"/>
                  <a:pt x="1476211" y="986736"/>
                  <a:pt x="1508146" y="922866"/>
                </a:cubicBezTo>
                <a:cubicBezTo>
                  <a:pt x="1542253" y="854654"/>
                  <a:pt x="1485643" y="944262"/>
                  <a:pt x="1532860" y="873439"/>
                </a:cubicBezTo>
                <a:cubicBezTo>
                  <a:pt x="1553386" y="791332"/>
                  <a:pt x="1545612" y="829872"/>
                  <a:pt x="1557573" y="758109"/>
                </a:cubicBezTo>
                <a:cubicBezTo>
                  <a:pt x="1554827" y="716920"/>
                  <a:pt x="1555173" y="675407"/>
                  <a:pt x="1549335" y="634541"/>
                </a:cubicBezTo>
                <a:cubicBezTo>
                  <a:pt x="1549334" y="634532"/>
                  <a:pt x="1528742" y="572762"/>
                  <a:pt x="1524622" y="560401"/>
                </a:cubicBezTo>
                <a:cubicBezTo>
                  <a:pt x="1521876" y="552163"/>
                  <a:pt x="1521201" y="542912"/>
                  <a:pt x="1516384" y="535687"/>
                </a:cubicBezTo>
                <a:cubicBezTo>
                  <a:pt x="1505400" y="519211"/>
                  <a:pt x="1489695" y="505045"/>
                  <a:pt x="1483433" y="486260"/>
                </a:cubicBezTo>
                <a:cubicBezTo>
                  <a:pt x="1471511" y="450495"/>
                  <a:pt x="1481335" y="467687"/>
                  <a:pt x="1450481" y="436833"/>
                </a:cubicBezTo>
                <a:cubicBezTo>
                  <a:pt x="1429775" y="374717"/>
                  <a:pt x="1457706" y="451283"/>
                  <a:pt x="1425768" y="387406"/>
                </a:cubicBezTo>
                <a:cubicBezTo>
                  <a:pt x="1421885" y="379639"/>
                  <a:pt x="1421413" y="370460"/>
                  <a:pt x="1417530" y="362693"/>
                </a:cubicBezTo>
                <a:cubicBezTo>
                  <a:pt x="1413102" y="353837"/>
                  <a:pt x="1405075" y="347027"/>
                  <a:pt x="1401054" y="337979"/>
                </a:cubicBezTo>
                <a:cubicBezTo>
                  <a:pt x="1391929" y="317448"/>
                  <a:pt x="1381665" y="279560"/>
                  <a:pt x="1376341" y="255601"/>
                </a:cubicBezTo>
                <a:cubicBezTo>
                  <a:pt x="1372581" y="238681"/>
                  <a:pt x="1368697" y="207363"/>
                  <a:pt x="1359865" y="189698"/>
                </a:cubicBezTo>
                <a:cubicBezTo>
                  <a:pt x="1355437" y="180842"/>
                  <a:pt x="1348881" y="173222"/>
                  <a:pt x="1343389" y="164984"/>
                </a:cubicBezTo>
                <a:cubicBezTo>
                  <a:pt x="1340643" y="156746"/>
                  <a:pt x="1340711" y="146942"/>
                  <a:pt x="1335152" y="140271"/>
                </a:cubicBezTo>
                <a:cubicBezTo>
                  <a:pt x="1327772" y="131415"/>
                  <a:pt x="1253899" y="83169"/>
                  <a:pt x="1252773" y="82606"/>
                </a:cubicBezTo>
                <a:cubicBezTo>
                  <a:pt x="1230805" y="71622"/>
                  <a:pt x="1210697" y="55612"/>
                  <a:pt x="1186870" y="49655"/>
                </a:cubicBezTo>
                <a:cubicBezTo>
                  <a:pt x="1175886" y="46909"/>
                  <a:pt x="1164763" y="44670"/>
                  <a:pt x="1153919" y="41417"/>
                </a:cubicBezTo>
                <a:cubicBezTo>
                  <a:pt x="1137285" y="36427"/>
                  <a:pt x="1121340" y="29153"/>
                  <a:pt x="1104492" y="24941"/>
                </a:cubicBezTo>
                <a:cubicBezTo>
                  <a:pt x="1093508" y="22195"/>
                  <a:pt x="1082427" y="19813"/>
                  <a:pt x="1071541" y="16703"/>
                </a:cubicBezTo>
                <a:cubicBezTo>
                  <a:pt x="1047793" y="9918"/>
                  <a:pt x="1032366" y="689"/>
                  <a:pt x="1005638" y="228"/>
                </a:cubicBezTo>
                <a:cubicBezTo>
                  <a:pt x="860125" y="-2281"/>
                  <a:pt x="689854" y="16703"/>
                  <a:pt x="601984" y="16703"/>
                </a:cubicBezTo>
                <a:close/>
              </a:path>
            </a:pathLst>
          </a:custGeom>
          <a:noFill/>
          <a:ln>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0667" name="TextBox 3"/>
          <p:cNvSpPr txBox="1">
            <a:spLocks noChangeArrowheads="1"/>
          </p:cNvSpPr>
          <p:nvPr/>
        </p:nvSpPr>
        <p:spPr bwMode="auto">
          <a:xfrm>
            <a:off x="1177925" y="5002213"/>
            <a:ext cx="366553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These L-C will be resonated at the target frequency. As a result there will be pure matched resistances, 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and </a:t>
            </a:r>
            <a:r>
              <a:rPr lang="en-US" b="1" dirty="0" err="1">
                <a:solidFill>
                  <a:srgbClr val="0000FF"/>
                </a:solidFill>
                <a:latin typeface="Franklin Gothic Medium Cond" pitchFamily="34" charset="0"/>
              </a:rPr>
              <a:t>R</a:t>
            </a:r>
            <a:r>
              <a:rPr lang="en-US" sz="1200" b="1" dirty="0" err="1">
                <a:solidFill>
                  <a:srgbClr val="0000FF"/>
                </a:solidFill>
                <a:latin typeface="Franklin Gothic Medium Cond" pitchFamily="34" charset="0"/>
              </a:rPr>
              <a:t>p</a:t>
            </a:r>
            <a:r>
              <a:rPr lang="en-US" b="1" dirty="0">
                <a:solidFill>
                  <a:srgbClr val="0000FF"/>
                </a:solidFill>
                <a:latin typeface="Franklin Gothic Medium Cond" pitchFamily="34" charset="0"/>
              </a:rPr>
              <a:t>.  </a:t>
            </a:r>
          </a:p>
        </p:txBody>
      </p:sp>
      <p:sp>
        <p:nvSpPr>
          <p:cNvPr id="70668" name="TextBox 3"/>
          <p:cNvSpPr txBox="1">
            <a:spLocks noChangeArrowheads="1"/>
          </p:cNvSpPr>
          <p:nvPr/>
        </p:nvSpPr>
        <p:spPr bwMode="auto">
          <a:xfrm>
            <a:off x="4648200" y="1425575"/>
            <a:ext cx="342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Let’s revisit this matching circuit </a:t>
            </a:r>
          </a:p>
          <a:p>
            <a:pPr eaLnBrk="1" hangingPunct="1"/>
            <a:r>
              <a:rPr lang="en-US" b="1" dirty="0">
                <a:solidFill>
                  <a:srgbClr val="0000FF"/>
                </a:solidFill>
                <a:latin typeface="Franklin Gothic Medium Cond" pitchFamily="34" charset="0"/>
              </a:rPr>
              <a:t>(R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&gt; R</a:t>
            </a:r>
            <a:r>
              <a:rPr lang="en-US" sz="1100" b="1" dirty="0">
                <a:solidFill>
                  <a:srgbClr val="0000FF"/>
                </a:solidFill>
                <a:latin typeface="Franklin Gothic Medium Cond" pitchFamily="34" charset="0"/>
              </a:rPr>
              <a:t>L</a:t>
            </a:r>
            <a:r>
              <a:rPr lang="en-US" b="1" dirty="0">
                <a:solidFill>
                  <a:srgbClr val="0000FF"/>
                </a:solidFill>
                <a:latin typeface="Franklin Gothic Medium Cond" pitchFamily="34" charset="0"/>
              </a:rPr>
              <a: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51</a:t>
            </a:fld>
            <a:endParaRPr lang="en-US" dirty="0"/>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“Loaded Q” vs. “Unloaded Q”</a:t>
            </a:r>
            <a:endParaRPr lang="en-US" dirty="0"/>
          </a:p>
        </p:txBody>
      </p:sp>
      <p:sp>
        <p:nvSpPr>
          <p:cNvPr id="71683" name="TextBox 3"/>
          <p:cNvSpPr txBox="1">
            <a:spLocks noChangeArrowheads="1"/>
          </p:cNvSpPr>
          <p:nvPr/>
        </p:nvSpPr>
        <p:spPr bwMode="auto">
          <a:xfrm>
            <a:off x="4648200" y="1425575"/>
            <a:ext cx="3962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use this matching circuit to illustrate between “loaded Q” and “unloaded Q”.</a:t>
            </a:r>
          </a:p>
        </p:txBody>
      </p:sp>
      <p:graphicFrame>
        <p:nvGraphicFramePr>
          <p:cNvPr id="71684" name="Object 2"/>
          <p:cNvGraphicFramePr>
            <a:graphicFrameLocks noChangeAspect="1"/>
          </p:cNvGraphicFramePr>
          <p:nvPr/>
        </p:nvGraphicFramePr>
        <p:xfrm>
          <a:off x="427038" y="1371600"/>
          <a:ext cx="3897312" cy="1824038"/>
        </p:xfrm>
        <a:graphic>
          <a:graphicData uri="http://schemas.openxmlformats.org/presentationml/2006/ole">
            <mc:AlternateContent xmlns:mc="http://schemas.openxmlformats.org/markup-compatibility/2006">
              <mc:Choice xmlns:v="urn:schemas-microsoft-com:vml" Requires="v">
                <p:oleObj spid="_x0000_s71745" name="Visio" r:id="rId3" imgW="1709131" imgH="702000" progId="Visio.Drawing.11">
                  <p:embed/>
                </p:oleObj>
              </mc:Choice>
              <mc:Fallback>
                <p:oleObj name="Visio" r:id="rId3" imgW="1709131" imgH="70200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038" y="1371600"/>
                        <a:ext cx="389731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Freeform 8"/>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1686" name="Object 9"/>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1746" name="Visio" r:id="rId5" imgW="1499778" imgH="558900" progId="Visio.Drawing.11">
                  <p:embed/>
                </p:oleObj>
              </mc:Choice>
              <mc:Fallback>
                <p:oleObj name="Visio" r:id="rId5" imgW="1499778" imgH="558900" progId="Visio.Drawing.11">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Freeform 10"/>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Curved Up Arrow 11"/>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1689" name="TextBox 3"/>
          <p:cNvSpPr txBox="1">
            <a:spLocks noChangeArrowheads="1"/>
          </p:cNvSpPr>
          <p:nvPr/>
        </p:nvSpPr>
        <p:spPr bwMode="auto">
          <a:xfrm>
            <a:off x="4797425" y="2209800"/>
            <a:ext cx="3663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Unloaded Q: the driving source impedance is not included in the measurement of Q.  </a:t>
            </a:r>
          </a:p>
        </p:txBody>
      </p:sp>
      <p:sp>
        <p:nvSpPr>
          <p:cNvPr id="14" name="TextBox 13"/>
          <p:cNvSpPr txBox="1">
            <a:spLocks noRot="1" noChangeAspect="1" noMove="1" noResize="1" noEditPoints="1" noAdjustHandles="1" noChangeArrowheads="1" noChangeShapeType="1" noTextEdit="1"/>
          </p:cNvSpPr>
          <p:nvPr/>
        </p:nvSpPr>
        <p:spPr>
          <a:xfrm>
            <a:off x="4953000" y="3133130"/>
            <a:ext cx="3200400" cy="733662"/>
          </a:xfrm>
          <a:prstGeom prst="rect">
            <a:avLst/>
          </a:prstGeom>
          <a:blipFill rotWithShape="1">
            <a:blip r:embed="rId7"/>
            <a:stretch>
              <a:fillRect l="-381"/>
            </a:stretch>
          </a:blipFill>
        </p:spPr>
        <p:txBody>
          <a:bodyPr/>
          <a:lstStyle/>
          <a:p>
            <a:pPr>
              <a:defRPr/>
            </a:pPr>
            <a:r>
              <a:rPr lang="en-US">
                <a:noFill/>
              </a:rPr>
              <a:t> </a:t>
            </a:r>
          </a:p>
        </p:txBody>
      </p:sp>
      <p:sp>
        <p:nvSpPr>
          <p:cNvPr id="71691" name="TextBox 3"/>
          <p:cNvSpPr txBox="1">
            <a:spLocks noChangeArrowheads="1"/>
          </p:cNvSpPr>
          <p:nvPr/>
        </p:nvSpPr>
        <p:spPr bwMode="auto">
          <a:xfrm>
            <a:off x="4800600" y="3933825"/>
            <a:ext cx="36655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Loaded Q: the driving source impedance is included in the measurement of Q.  </a:t>
            </a:r>
          </a:p>
        </p:txBody>
      </p:sp>
      <p:sp>
        <p:nvSpPr>
          <p:cNvPr id="16" name="TextBox 15"/>
          <p:cNvSpPr txBox="1">
            <a:spLocks noRot="1" noChangeAspect="1" noMove="1" noResize="1" noEditPoints="1" noAdjustHandles="1" noChangeArrowheads="1" noChangeShapeType="1" noTextEdit="1"/>
          </p:cNvSpPr>
          <p:nvPr/>
        </p:nvSpPr>
        <p:spPr>
          <a:xfrm>
            <a:off x="4956605" y="4600338"/>
            <a:ext cx="3200400" cy="733662"/>
          </a:xfrm>
          <a:prstGeom prst="rect">
            <a:avLst/>
          </a:prstGeom>
          <a:blipFill rotWithShape="1">
            <a:blip r:embed="rId8"/>
            <a:stretch>
              <a:fillRect l="-190"/>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52</a:t>
            </a:fld>
            <a:endParaRPr lang="en-US" dirty="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Various Forms of Q (unloaded)</a:t>
            </a:r>
            <a:endParaRPr lang="en-US" dirty="0"/>
          </a:p>
        </p:txBody>
      </p:sp>
      <p:graphicFrame>
        <p:nvGraphicFramePr>
          <p:cNvPr id="72707" name="Object 2"/>
          <p:cNvGraphicFramePr>
            <a:graphicFrameLocks noChangeAspect="1"/>
          </p:cNvGraphicFramePr>
          <p:nvPr/>
        </p:nvGraphicFramePr>
        <p:xfrm>
          <a:off x="381000" y="1371600"/>
          <a:ext cx="4038600" cy="1676400"/>
        </p:xfrm>
        <a:graphic>
          <a:graphicData uri="http://schemas.openxmlformats.org/presentationml/2006/ole">
            <mc:AlternateContent xmlns:mc="http://schemas.openxmlformats.org/markup-compatibility/2006">
              <mc:Choice xmlns:v="urn:schemas-microsoft-com:vml" Requires="v">
                <p:oleObj spid="_x0000_s72773" name="Visio" r:id="rId3" imgW="1709131" imgH="702000" progId="Visio.Drawing.11">
                  <p:embed/>
                </p:oleObj>
              </mc:Choice>
              <mc:Fallback>
                <p:oleObj name="Visio" r:id="rId3" imgW="1709131" imgH="70200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371600"/>
                        <a:ext cx="40386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eform 4"/>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2709" name="Object 5"/>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2774" name="Visio" r:id="rId5" imgW="1499778" imgH="558900" progId="Visio.Drawing.11">
                  <p:embed/>
                </p:oleObj>
              </mc:Choice>
              <mc:Fallback>
                <p:oleObj name="Visio" r:id="rId5" imgW="1499778" imgH="55890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6"/>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Curved Up Arrow 7"/>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2712" name="TextBox 3"/>
          <p:cNvSpPr txBox="1">
            <a:spLocks noChangeArrowheads="1"/>
          </p:cNvSpPr>
          <p:nvPr/>
        </p:nvSpPr>
        <p:spPr bwMode="auto">
          <a:xfrm>
            <a:off x="4648200" y="1425575"/>
            <a:ext cx="3962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When we call Q (or network Q), it usually means unloaded Q.</a:t>
            </a:r>
          </a:p>
        </p:txBody>
      </p:sp>
      <p:sp>
        <p:nvSpPr>
          <p:cNvPr id="10" name="TextBox 9"/>
          <p:cNvSpPr txBox="1">
            <a:spLocks noRot="1" noChangeAspect="1" noMove="1" noResize="1" noEditPoints="1" noAdjustHandles="1" noChangeArrowheads="1" noChangeShapeType="1" noTextEdit="1"/>
          </p:cNvSpPr>
          <p:nvPr/>
        </p:nvSpPr>
        <p:spPr>
          <a:xfrm>
            <a:off x="4800600" y="2133600"/>
            <a:ext cx="2438400" cy="3547446"/>
          </a:xfrm>
          <a:prstGeom prst="rect">
            <a:avLst/>
          </a:prstGeom>
          <a:blipFill rotWithShape="1">
            <a:blip r:embed="rId7"/>
            <a:stretch>
              <a:fillRect/>
            </a:stretch>
          </a:blipFill>
        </p:spPr>
        <p:txBody>
          <a:bodyPr/>
          <a:lstStyle/>
          <a:p>
            <a:pPr>
              <a:defRPr/>
            </a:pPr>
            <a:r>
              <a:rPr lang="en-US">
                <a:noFill/>
              </a:rPr>
              <a:t> </a:t>
            </a:r>
          </a:p>
        </p:txBody>
      </p:sp>
      <p:sp>
        <p:nvSpPr>
          <p:cNvPr id="11" name="Striped Right Arrow 10"/>
          <p:cNvSpPr/>
          <p:nvPr/>
        </p:nvSpPr>
        <p:spPr>
          <a:xfrm>
            <a:off x="6705600" y="2516188"/>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5" name="TextBox 3"/>
          <p:cNvSpPr txBox="1">
            <a:spLocks noChangeArrowheads="1"/>
          </p:cNvSpPr>
          <p:nvPr/>
        </p:nvSpPr>
        <p:spPr bwMode="auto">
          <a:xfrm>
            <a:off x="7010400" y="2327275"/>
            <a:ext cx="1219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series R-L</a:t>
            </a:r>
          </a:p>
        </p:txBody>
      </p:sp>
      <p:sp>
        <p:nvSpPr>
          <p:cNvPr id="13" name="Striped Right Arrow 12"/>
          <p:cNvSpPr/>
          <p:nvPr/>
        </p:nvSpPr>
        <p:spPr>
          <a:xfrm>
            <a:off x="6705600" y="3354388"/>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7" name="TextBox 3"/>
          <p:cNvSpPr txBox="1">
            <a:spLocks noChangeArrowheads="1"/>
          </p:cNvSpPr>
          <p:nvPr/>
        </p:nvSpPr>
        <p:spPr bwMode="auto">
          <a:xfrm>
            <a:off x="7010400" y="3165475"/>
            <a:ext cx="137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parallel R-L</a:t>
            </a:r>
          </a:p>
        </p:txBody>
      </p:sp>
      <p:sp>
        <p:nvSpPr>
          <p:cNvPr id="15" name="Striped Right Arrow 14"/>
          <p:cNvSpPr/>
          <p:nvPr/>
        </p:nvSpPr>
        <p:spPr>
          <a:xfrm>
            <a:off x="6705600" y="4381500"/>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9" name="TextBox 3"/>
          <p:cNvSpPr txBox="1">
            <a:spLocks noChangeArrowheads="1"/>
          </p:cNvSpPr>
          <p:nvPr/>
        </p:nvSpPr>
        <p:spPr bwMode="auto">
          <a:xfrm>
            <a:off x="7010400" y="4032250"/>
            <a:ext cx="1828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terms of impedance transform ratio</a:t>
            </a:r>
          </a:p>
        </p:txBody>
      </p:sp>
      <p:sp>
        <p:nvSpPr>
          <p:cNvPr id="72720" name="Rectangle 16"/>
          <p:cNvSpPr>
            <a:spLocks noChangeArrowheads="1"/>
          </p:cNvSpPr>
          <p:nvPr/>
        </p:nvSpPr>
        <p:spPr bwMode="auto">
          <a:xfrm>
            <a:off x="1219200" y="2189163"/>
            <a:ext cx="752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FF"/>
                </a:solidFill>
                <a:latin typeface="Franklin Gothic Medium Cond" pitchFamily="34" charset="0"/>
              </a:rPr>
              <a:t>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&gt; R</a:t>
            </a:r>
            <a:r>
              <a:rPr lang="en-US" sz="1100" b="1" dirty="0">
                <a:solidFill>
                  <a:srgbClr val="0000FF"/>
                </a:solidFill>
                <a:latin typeface="Franklin Gothic Medium Cond" pitchFamily="34" charset="0"/>
              </a:rPr>
              <a:t>L</a:t>
            </a:r>
            <a:endParaRPr lang="en-US" dirty="0"/>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53</a:t>
            </a:fld>
            <a:endParaRPr lang="en-US" dirty="0"/>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With Higher Q</a:t>
            </a:r>
            <a:endParaRPr lang="en-US" dirty="0"/>
          </a:p>
        </p:txBody>
      </p:sp>
      <p:graphicFrame>
        <p:nvGraphicFramePr>
          <p:cNvPr id="73731" name="Object 3"/>
          <p:cNvGraphicFramePr>
            <a:graphicFrameLocks noChangeAspect="1"/>
          </p:cNvGraphicFramePr>
          <p:nvPr/>
        </p:nvGraphicFramePr>
        <p:xfrm>
          <a:off x="4918075" y="1385888"/>
          <a:ext cx="3275013" cy="2305050"/>
        </p:xfrm>
        <a:graphic>
          <a:graphicData uri="http://schemas.openxmlformats.org/presentationml/2006/ole">
            <mc:AlternateContent xmlns:mc="http://schemas.openxmlformats.org/markup-compatibility/2006">
              <mc:Choice xmlns:v="urn:schemas-microsoft-com:vml" Requires="v">
                <p:oleObj spid="_x0000_s73799"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8075" y="1385888"/>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3732" name="Rectangle 10"/>
          <p:cNvSpPr>
            <a:spLocks noChangeArrowheads="1"/>
          </p:cNvSpPr>
          <p:nvPr/>
        </p:nvSpPr>
        <p:spPr bwMode="auto">
          <a:xfrm>
            <a:off x="7661275" y="3592513"/>
            <a:ext cx="990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Freq (</a:t>
            </a:r>
            <a:r>
              <a:rPr lang="en-US" b="1">
                <a:solidFill>
                  <a:srgbClr val="000000"/>
                </a:solidFill>
                <a:latin typeface="Symbol" pitchFamily="18" charset="2"/>
                <a:cs typeface="Sakkal Majalla" pitchFamily="2" charset="-78"/>
              </a:rPr>
              <a:t>w</a:t>
            </a:r>
            <a:r>
              <a:rPr lang="en-US" b="1">
                <a:solidFill>
                  <a:srgbClr val="000000"/>
                </a:solidFill>
                <a:latin typeface="Franklin Gothic Medium Cond" pitchFamily="34" charset="0"/>
              </a:rPr>
              <a:t>)</a:t>
            </a:r>
          </a:p>
        </p:txBody>
      </p:sp>
      <p:sp>
        <p:nvSpPr>
          <p:cNvPr id="73733" name="Rectangle 10"/>
          <p:cNvSpPr>
            <a:spLocks noChangeArrowheads="1"/>
          </p:cNvSpPr>
          <p:nvPr/>
        </p:nvSpPr>
        <p:spPr bwMode="auto">
          <a:xfrm rot="-5400000">
            <a:off x="3939382" y="2229644"/>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Voltage across R</a:t>
            </a:r>
            <a:r>
              <a:rPr lang="en-US" sz="1400" b="1">
                <a:solidFill>
                  <a:srgbClr val="000000"/>
                </a:solidFill>
                <a:latin typeface="Franklin Gothic Medium Cond" pitchFamily="34" charset="0"/>
              </a:rPr>
              <a:t>L</a:t>
            </a:r>
            <a:r>
              <a:rPr lang="en-US" b="1">
                <a:solidFill>
                  <a:srgbClr val="000000"/>
                </a:solidFill>
                <a:latin typeface="Franklin Gothic Medium Cond" pitchFamily="34" charset="0"/>
              </a:rPr>
              <a:t> </a:t>
            </a:r>
          </a:p>
        </p:txBody>
      </p:sp>
      <p:cxnSp>
        <p:nvCxnSpPr>
          <p:cNvPr id="7" name="Straight Connector 6"/>
          <p:cNvCxnSpPr/>
          <p:nvPr/>
        </p:nvCxnSpPr>
        <p:spPr>
          <a:xfrm>
            <a:off x="6408738" y="1843088"/>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735" name="Rectangle 10"/>
          <p:cNvSpPr>
            <a:spLocks noChangeArrowheads="1"/>
          </p:cNvSpPr>
          <p:nvPr/>
        </p:nvSpPr>
        <p:spPr bwMode="auto">
          <a:xfrm>
            <a:off x="6251575" y="3519488"/>
            <a:ext cx="800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Symbol" pitchFamily="18" charset="2"/>
                <a:cs typeface="Sakkal Majalla" pitchFamily="2" charset="-78"/>
              </a:rPr>
              <a:t>w=w</a:t>
            </a:r>
            <a:r>
              <a:rPr lang="en-US" sz="1100" b="1">
                <a:solidFill>
                  <a:srgbClr val="000000"/>
                </a:solidFill>
                <a:latin typeface="Symbol" pitchFamily="18" charset="2"/>
                <a:cs typeface="Sakkal Majalla" pitchFamily="2" charset="-78"/>
              </a:rPr>
              <a:t>o</a:t>
            </a:r>
            <a:endParaRPr lang="en-US" b="1">
              <a:solidFill>
                <a:srgbClr val="000000"/>
              </a:solidFill>
              <a:latin typeface="Franklin Gothic Medium Cond" pitchFamily="34" charset="0"/>
            </a:endParaRPr>
          </a:p>
        </p:txBody>
      </p:sp>
      <p:cxnSp>
        <p:nvCxnSpPr>
          <p:cNvPr id="9" name="Straight Connector 8"/>
          <p:cNvCxnSpPr/>
          <p:nvPr/>
        </p:nvCxnSpPr>
        <p:spPr>
          <a:xfrm>
            <a:off x="6180138" y="2147888"/>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137275" y="2224088"/>
            <a:ext cx="533400" cy="0"/>
          </a:xfrm>
          <a:prstGeom prst="straightConnector1">
            <a:avLst/>
          </a:prstGeom>
          <a:ln w="28575">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637338" y="2147888"/>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3739" name="TextBox 3"/>
          <p:cNvSpPr txBox="1">
            <a:spLocks noChangeArrowheads="1"/>
          </p:cNvSpPr>
          <p:nvPr/>
        </p:nvSpPr>
        <p:spPr bwMode="auto">
          <a:xfrm>
            <a:off x="1049338" y="1382713"/>
            <a:ext cx="4038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Revisiting bandwidth consideration </a:t>
            </a:r>
          </a:p>
          <a:p>
            <a:pPr eaLnBrk="1" hangingPunct="1"/>
            <a:r>
              <a:rPr lang="en-US" b="1" dirty="0">
                <a:solidFill>
                  <a:srgbClr val="0000FF"/>
                </a:solidFill>
                <a:latin typeface="Franklin Gothic Medium Cond" pitchFamily="34" charset="0"/>
              </a:rPr>
              <a:t>(R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&gt; R</a:t>
            </a:r>
            <a:r>
              <a:rPr lang="en-US" sz="1100" b="1" dirty="0">
                <a:solidFill>
                  <a:srgbClr val="0000FF"/>
                </a:solidFill>
                <a:latin typeface="Franklin Gothic Medium Cond" pitchFamily="34" charset="0"/>
              </a:rPr>
              <a:t>L</a:t>
            </a:r>
            <a:r>
              <a:rPr lang="en-US" b="1" dirty="0">
                <a:solidFill>
                  <a:srgbClr val="0000FF"/>
                </a:solidFill>
                <a:latin typeface="Franklin Gothic Medium Cond" pitchFamily="34" charset="0"/>
              </a:rPr>
              <a:t>) </a:t>
            </a:r>
            <a:r>
              <a:rPr lang="en-US" b="1" dirty="0">
                <a:latin typeface="Franklin Gothic Medium Cond" pitchFamily="34" charset="0"/>
              </a:rPr>
              <a:t>:</a:t>
            </a:r>
          </a:p>
        </p:txBody>
      </p:sp>
      <p:graphicFrame>
        <p:nvGraphicFramePr>
          <p:cNvPr id="73740" name="Object 13"/>
          <p:cNvGraphicFramePr>
            <a:graphicFrameLocks noChangeAspect="1"/>
          </p:cNvGraphicFramePr>
          <p:nvPr/>
        </p:nvGraphicFramePr>
        <p:xfrm>
          <a:off x="838200" y="1784350"/>
          <a:ext cx="3716338" cy="1644650"/>
        </p:xfrm>
        <a:graphic>
          <a:graphicData uri="http://schemas.openxmlformats.org/presentationml/2006/ole">
            <mc:AlternateContent xmlns:mc="http://schemas.openxmlformats.org/markup-compatibility/2006">
              <mc:Choice xmlns:v="urn:schemas-microsoft-com:vml" Requires="v">
                <p:oleObj spid="_x0000_s73800" name="Visio" r:id="rId5" imgW="1709131" imgH="702000" progId="Visio.Drawing.11">
                  <p:embed/>
                </p:oleObj>
              </mc:Choice>
              <mc:Fallback>
                <p:oleObj name="Visio" r:id="rId5" imgW="1709131" imgH="702000" progId="Visio.Drawing.11">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1784350"/>
                        <a:ext cx="371633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TextBox 14"/>
          <p:cNvSpPr txBox="1">
            <a:spLocks noRot="1" noChangeAspect="1" noMove="1" noResize="1" noEditPoints="1" noAdjustHandles="1" noChangeArrowheads="1" noChangeShapeType="1" noTextEdit="1"/>
          </p:cNvSpPr>
          <p:nvPr/>
        </p:nvSpPr>
        <p:spPr>
          <a:xfrm>
            <a:off x="1647568" y="3936418"/>
            <a:ext cx="1629032" cy="718658"/>
          </a:xfrm>
          <a:prstGeom prst="rect">
            <a:avLst/>
          </a:prstGeom>
          <a:blipFill rotWithShape="1">
            <a:blip r:embed="rId7"/>
            <a:stretch>
              <a:fillRect/>
            </a:stretch>
          </a:blipFill>
        </p:spPr>
        <p:txBody>
          <a:bodyPr/>
          <a:lstStyle/>
          <a:p>
            <a:pPr>
              <a:defRPr/>
            </a:pPr>
            <a:r>
              <a:rPr lang="en-US">
                <a:noFill/>
              </a:rPr>
              <a:t> </a:t>
            </a:r>
          </a:p>
        </p:txBody>
      </p:sp>
      <p:sp>
        <p:nvSpPr>
          <p:cNvPr id="16" name="TextBox 15"/>
          <p:cNvSpPr txBox="1">
            <a:spLocks noRot="1" noChangeAspect="1" noMove="1" noResize="1" noEditPoints="1" noAdjustHandles="1" noChangeArrowheads="1" noChangeShapeType="1" noTextEdit="1"/>
          </p:cNvSpPr>
          <p:nvPr/>
        </p:nvSpPr>
        <p:spPr>
          <a:xfrm>
            <a:off x="3657600" y="4038600"/>
            <a:ext cx="3657600" cy="1075807"/>
          </a:xfrm>
          <a:prstGeom prst="rect">
            <a:avLst/>
          </a:prstGeom>
          <a:blipFill rotWithShape="1">
            <a:blip r:embed="rId8"/>
            <a:stretch>
              <a:fillRect/>
            </a:stretch>
          </a:blipFill>
        </p:spPr>
        <p:txBody>
          <a:bodyPr/>
          <a:lstStyle/>
          <a:p>
            <a:pPr>
              <a:defRPr/>
            </a:pPr>
            <a:r>
              <a:rPr lang="en-US">
                <a:noFill/>
              </a:rPr>
              <a:t> </a:t>
            </a:r>
          </a:p>
        </p:txBody>
      </p:sp>
      <p:sp>
        <p:nvSpPr>
          <p:cNvPr id="73743" name="TextBox 3"/>
          <p:cNvSpPr txBox="1">
            <a:spLocks noChangeArrowheads="1"/>
          </p:cNvSpPr>
          <p:nvPr/>
        </p:nvSpPr>
        <p:spPr bwMode="auto">
          <a:xfrm>
            <a:off x="6688138" y="1981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a:solidFill>
                  <a:srgbClr val="0000FF"/>
                </a:solidFill>
                <a:latin typeface="Franklin Gothic Medium Cond" pitchFamily="34" charset="0"/>
              </a:rPr>
              <a:t>BW</a:t>
            </a:r>
          </a:p>
        </p:txBody>
      </p:sp>
      <p:sp>
        <p:nvSpPr>
          <p:cNvPr id="18" name="Striped Right Arrow 17"/>
          <p:cNvSpPr/>
          <p:nvPr/>
        </p:nvSpPr>
        <p:spPr>
          <a:xfrm>
            <a:off x="4343400" y="2590800"/>
            <a:ext cx="287338" cy="279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3745" name="TextBox 3"/>
          <p:cNvSpPr txBox="1">
            <a:spLocks noChangeArrowheads="1"/>
          </p:cNvSpPr>
          <p:nvPr/>
        </p:nvSpPr>
        <p:spPr bwMode="auto">
          <a:xfrm>
            <a:off x="914400" y="4953000"/>
            <a:ext cx="7391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The higher the Q of the network, the narrower the BW of the matching network.</a:t>
            </a:r>
          </a:p>
          <a:p>
            <a:pPr eaLnBrk="1" hangingPunct="1"/>
            <a:r>
              <a:rPr lang="en-US" b="1">
                <a:latin typeface="Franklin Gothic Medium Cond" pitchFamily="34" charset="0"/>
              </a:rPr>
              <a:t>For a given impedance ratio, the BW is fixed. </a:t>
            </a:r>
          </a:p>
        </p:txBody>
      </p:sp>
      <p:sp>
        <p:nvSpPr>
          <p:cNvPr id="73746" name="TextBox 3"/>
          <p:cNvSpPr txBox="1">
            <a:spLocks noChangeArrowheads="1"/>
          </p:cNvSpPr>
          <p:nvPr/>
        </p:nvSpPr>
        <p:spPr bwMode="auto">
          <a:xfrm>
            <a:off x="914400" y="5602288"/>
            <a:ext cx="7391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Q) How can we design a network with higher Q for a given R</a:t>
            </a:r>
            <a:r>
              <a:rPr lang="en-US" sz="1400" b="1" dirty="0">
                <a:solidFill>
                  <a:srgbClr val="0000FF"/>
                </a:solidFill>
                <a:latin typeface="Franklin Gothic Medium Cond" pitchFamily="34" charset="0"/>
              </a:rPr>
              <a:t>s</a:t>
            </a:r>
            <a:r>
              <a:rPr lang="en-US" b="1" dirty="0">
                <a:solidFill>
                  <a:srgbClr val="0000FF"/>
                </a:solidFill>
                <a:latin typeface="Franklin Gothic Medium Cond" pitchFamily="34" charset="0"/>
              </a:rPr>
              <a:t> and R</a:t>
            </a:r>
            <a:r>
              <a:rPr lang="en-US" sz="1200" b="1" dirty="0">
                <a:solidFill>
                  <a:srgbClr val="0000FF"/>
                </a:solidFill>
                <a:latin typeface="Franklin Gothic Medium Cond" pitchFamily="34" charset="0"/>
              </a:rPr>
              <a:t>L</a:t>
            </a:r>
            <a:r>
              <a:rPr lang="en-US" b="1" dirty="0">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54</a:t>
            </a:fld>
            <a:endParaRPr lang="en-US" dirty="0"/>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An Idea for Impedance Matching With Higher Q</a:t>
            </a:r>
            <a:endParaRPr lang="en-US" dirty="0"/>
          </a:p>
        </p:txBody>
      </p:sp>
      <p:sp>
        <p:nvSpPr>
          <p:cNvPr id="74755" name="TextBox 5"/>
          <p:cNvSpPr txBox="1">
            <a:spLocks noChangeArrowheads="1"/>
          </p:cNvSpPr>
          <p:nvPr/>
        </p:nvSpPr>
        <p:spPr bwMode="auto">
          <a:xfrm>
            <a:off x="1143000" y="1828800"/>
            <a:ext cx="7315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Tx/>
              <a:buChar char="-"/>
            </a:pPr>
            <a:r>
              <a:rPr lang="en-US" b="1" dirty="0">
                <a:latin typeface="Franklin Gothic Medium Cond" pitchFamily="34" charset="0"/>
              </a:rPr>
              <a:t>The network Q depends on the impedance ratio.</a:t>
            </a:r>
          </a:p>
          <a:p>
            <a:pPr eaLnBrk="1" hangingPunct="1">
              <a:buFontTx/>
              <a:buChar char="-"/>
            </a:pPr>
            <a:r>
              <a:rPr lang="en-US" b="1" dirty="0">
                <a:latin typeface="Franklin Gothic Medium Cond" pitchFamily="34" charset="0"/>
              </a:rPr>
              <a:t>For single L-C matching circuit, the impedances of R</a:t>
            </a:r>
            <a:r>
              <a:rPr lang="en-US" sz="1400" b="1" dirty="0">
                <a:latin typeface="Franklin Gothic Medium Cond" pitchFamily="34" charset="0"/>
              </a:rPr>
              <a:t>s </a:t>
            </a:r>
            <a:r>
              <a:rPr lang="en-US" b="1" dirty="0">
                <a:latin typeface="Franklin Gothic Medium Cond" pitchFamily="34" charset="0"/>
              </a:rPr>
              <a:t>and R</a:t>
            </a:r>
            <a:r>
              <a:rPr lang="en-US" sz="1200" b="1" dirty="0">
                <a:latin typeface="Franklin Gothic Medium Cond" pitchFamily="34" charset="0"/>
              </a:rPr>
              <a:t>L </a:t>
            </a:r>
            <a:r>
              <a:rPr lang="en-US" b="1" dirty="0">
                <a:latin typeface="Franklin Gothic Medium Cond" pitchFamily="34" charset="0"/>
              </a:rPr>
              <a:t>are fixed, and so is Q.</a:t>
            </a:r>
          </a:p>
          <a:p>
            <a:pPr eaLnBrk="1" hangingPunct="1">
              <a:buFontTx/>
              <a:buChar char="-"/>
            </a:pPr>
            <a:r>
              <a:rPr lang="en-US" b="1" dirty="0">
                <a:latin typeface="Franklin Gothic Medium Cond" pitchFamily="34" charset="0"/>
              </a:rPr>
              <a:t>What if we down-convert the R</a:t>
            </a:r>
            <a:r>
              <a:rPr lang="en-US" sz="1200" b="1" dirty="0">
                <a:latin typeface="Franklin Gothic Medium Cond" pitchFamily="34" charset="0"/>
              </a:rPr>
              <a:t>L</a:t>
            </a:r>
            <a:r>
              <a:rPr lang="en-US" b="1" dirty="0">
                <a:latin typeface="Franklin Gothic Medium Cond" pitchFamily="34" charset="0"/>
              </a:rPr>
              <a:t> to a smaller value of R</a:t>
            </a:r>
            <a:r>
              <a:rPr lang="en-US" sz="1200" b="1" dirty="0">
                <a:latin typeface="Franklin Gothic Medium Cond" pitchFamily="34" charset="0"/>
              </a:rPr>
              <a:t>I</a:t>
            </a:r>
            <a:r>
              <a:rPr lang="en-US" b="1" dirty="0">
                <a:latin typeface="Franklin Gothic Medium Cond" pitchFamily="34" charset="0"/>
              </a:rPr>
              <a:t> (intermediate impedance), and then up-convert to the desired R</a:t>
            </a:r>
            <a:r>
              <a:rPr lang="en-US" sz="1400" b="1" dirty="0">
                <a:latin typeface="Franklin Gothic Medium Cond" pitchFamily="34" charset="0"/>
              </a:rPr>
              <a:t>s</a:t>
            </a:r>
            <a:r>
              <a:rPr lang="en-US" b="1" dirty="0">
                <a:latin typeface="Franklin Gothic Medium Cond" pitchFamily="34" charset="0"/>
              </a:rPr>
              <a:t> in second stage (2-step conversion) ? </a:t>
            </a:r>
          </a:p>
        </p:txBody>
      </p:sp>
      <p:sp>
        <p:nvSpPr>
          <p:cNvPr id="74756"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propose this !</a:t>
            </a:r>
          </a:p>
        </p:txBody>
      </p:sp>
      <p:sp>
        <p:nvSpPr>
          <p:cNvPr id="74757" name="TextBox 3"/>
          <p:cNvSpPr txBox="1">
            <a:spLocks noChangeArrowheads="1"/>
          </p:cNvSpPr>
          <p:nvPr/>
        </p:nvSpPr>
        <p:spPr bwMode="auto">
          <a:xfrm>
            <a:off x="2430463" y="4594225"/>
            <a:ext cx="107473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400" b="1">
                <a:latin typeface="Franklin Gothic Medium Cond" pitchFamily="34" charset="0"/>
              </a:rPr>
              <a:t>s</a:t>
            </a:r>
            <a:r>
              <a:rPr lang="en-US" b="1">
                <a:latin typeface="Franklin Gothic Medium Cond" pitchFamily="34" charset="0"/>
              </a:rPr>
              <a:t>=50 </a:t>
            </a:r>
            <a:r>
              <a:rPr lang="en-US" b="1">
                <a:latin typeface="Symbol" pitchFamily="18" charset="2"/>
              </a:rPr>
              <a:t>W</a:t>
            </a:r>
          </a:p>
        </p:txBody>
      </p:sp>
      <p:sp>
        <p:nvSpPr>
          <p:cNvPr id="74758" name="TextBox 3"/>
          <p:cNvSpPr txBox="1">
            <a:spLocks noChangeArrowheads="1"/>
          </p:cNvSpPr>
          <p:nvPr/>
        </p:nvSpPr>
        <p:spPr bwMode="auto">
          <a:xfrm>
            <a:off x="5326063" y="4581525"/>
            <a:ext cx="10747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200" b="1">
                <a:latin typeface="Franklin Gothic Medium Cond" pitchFamily="34" charset="0"/>
              </a:rPr>
              <a:t>L</a:t>
            </a:r>
            <a:r>
              <a:rPr lang="en-US" b="1">
                <a:latin typeface="Franklin Gothic Medium Cond" pitchFamily="34" charset="0"/>
              </a:rPr>
              <a:t>=10 </a:t>
            </a:r>
            <a:r>
              <a:rPr lang="en-US" b="1">
                <a:latin typeface="Symbol" pitchFamily="18" charset="2"/>
              </a:rPr>
              <a:t>W</a:t>
            </a:r>
          </a:p>
        </p:txBody>
      </p:sp>
      <p:sp>
        <p:nvSpPr>
          <p:cNvPr id="74759" name="TextBox 3"/>
          <p:cNvSpPr txBox="1">
            <a:spLocks noChangeArrowheads="1"/>
          </p:cNvSpPr>
          <p:nvPr/>
        </p:nvSpPr>
        <p:spPr bwMode="auto">
          <a:xfrm>
            <a:off x="3886200" y="3429000"/>
            <a:ext cx="1074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200" b="1">
                <a:latin typeface="Franklin Gothic Medium Cond" pitchFamily="34" charset="0"/>
              </a:rPr>
              <a:t>I</a:t>
            </a:r>
            <a:r>
              <a:rPr lang="en-US" b="1">
                <a:latin typeface="Franklin Gothic Medium Cond" pitchFamily="34" charset="0"/>
              </a:rPr>
              <a:t>=2 </a:t>
            </a:r>
            <a:r>
              <a:rPr lang="en-US" b="1">
                <a:latin typeface="Symbol" pitchFamily="18" charset="2"/>
              </a:rPr>
              <a:t>W</a:t>
            </a:r>
          </a:p>
        </p:txBody>
      </p:sp>
      <p:cxnSp>
        <p:nvCxnSpPr>
          <p:cNvPr id="12" name="Straight Arrow Connector 11"/>
          <p:cNvCxnSpPr/>
          <p:nvPr/>
        </p:nvCxnSpPr>
        <p:spPr>
          <a:xfrm flipH="1">
            <a:off x="3581400" y="4749800"/>
            <a:ext cx="15240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762500" y="3657600"/>
            <a:ext cx="6477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276600" y="3754438"/>
            <a:ext cx="552450" cy="7413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4763" name="TextBox 3"/>
          <p:cNvSpPr txBox="1">
            <a:spLocks noChangeArrowheads="1"/>
          </p:cNvSpPr>
          <p:nvPr/>
        </p:nvSpPr>
        <p:spPr bwMode="auto">
          <a:xfrm>
            <a:off x="3581400" y="4724400"/>
            <a:ext cx="17526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FF"/>
                </a:solidFill>
                <a:latin typeface="Franklin Gothic Medium Cond" pitchFamily="34" charset="0"/>
              </a:rPr>
              <a:t>Direct conversion</a:t>
            </a:r>
            <a:endParaRPr lang="en-US" sz="1600" b="1">
              <a:solidFill>
                <a:srgbClr val="0000FF"/>
              </a:solidFill>
              <a:latin typeface="Symbol" pitchFamily="18" charset="2"/>
            </a:endParaRPr>
          </a:p>
        </p:txBody>
      </p:sp>
      <p:sp>
        <p:nvSpPr>
          <p:cNvPr id="74764" name="TextBox 3"/>
          <p:cNvSpPr txBox="1">
            <a:spLocks noChangeArrowheads="1"/>
          </p:cNvSpPr>
          <p:nvPr/>
        </p:nvSpPr>
        <p:spPr bwMode="auto">
          <a:xfrm>
            <a:off x="3448050" y="3886200"/>
            <a:ext cx="1809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Indirect (2-step) conversion</a:t>
            </a:r>
            <a:endParaRPr lang="en-US" sz="1600" b="1">
              <a:solidFill>
                <a:srgbClr val="FF0000"/>
              </a:solidFill>
              <a:latin typeface="Symbol" pitchFamily="18" charset="2"/>
            </a:endParaRPr>
          </a:p>
        </p:txBody>
      </p:sp>
      <p:sp>
        <p:nvSpPr>
          <p:cNvPr id="28" name="Striped Right Arrow 27"/>
          <p:cNvSpPr/>
          <p:nvPr/>
        </p:nvSpPr>
        <p:spPr>
          <a:xfrm rot="12943100">
            <a:off x="3225800" y="3886200"/>
            <a:ext cx="323850" cy="1905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4766" name="TextBox 3"/>
          <p:cNvSpPr txBox="1">
            <a:spLocks noChangeArrowheads="1"/>
          </p:cNvSpPr>
          <p:nvPr/>
        </p:nvSpPr>
        <p:spPr bwMode="auto">
          <a:xfrm>
            <a:off x="1371600" y="3454400"/>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This is higher Q path than direct conversion </a:t>
            </a:r>
            <a:endParaRPr lang="en-US" sz="1600" b="1">
              <a:solidFill>
                <a:srgbClr val="FF0000"/>
              </a:solidFill>
              <a:latin typeface="Symbol" pitchFamily="18" charset="2"/>
            </a:endParaRPr>
          </a:p>
        </p:txBody>
      </p:sp>
      <p:sp>
        <p:nvSpPr>
          <p:cNvPr id="74767" name="TextBox 8"/>
          <p:cNvSpPr txBox="1">
            <a:spLocks noChangeArrowheads="1"/>
          </p:cNvSpPr>
          <p:nvPr/>
        </p:nvSpPr>
        <p:spPr bwMode="auto">
          <a:xfrm>
            <a:off x="1371600" y="5314950"/>
            <a:ext cx="6781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Let’s examine this idea to see if this would allow us to design a network with higher Q for a give impedance transform from R</a:t>
            </a:r>
            <a:r>
              <a:rPr lang="en-US" sz="1200" b="1" dirty="0">
                <a:solidFill>
                  <a:srgbClr val="0000FF"/>
                </a:solidFill>
                <a:latin typeface="Franklin Gothic Medium Cond" pitchFamily="34" charset="0"/>
              </a:rPr>
              <a:t>L</a:t>
            </a:r>
            <a:r>
              <a:rPr lang="en-US" sz="2000" b="1" dirty="0">
                <a:solidFill>
                  <a:srgbClr val="0000FF"/>
                </a:solidFill>
                <a:latin typeface="Franklin Gothic Medium Cond" pitchFamily="34" charset="0"/>
              </a:rPr>
              <a:t> to R</a:t>
            </a:r>
            <a:r>
              <a:rPr lang="en-US" sz="1600" b="1" dirty="0">
                <a:solidFill>
                  <a:srgbClr val="0000FF"/>
                </a:solidFill>
                <a:latin typeface="Franklin Gothic Medium Cond" pitchFamily="34" charset="0"/>
              </a:rPr>
              <a:t>s</a:t>
            </a:r>
            <a:r>
              <a:rPr lang="en-US" sz="2000" b="1" dirty="0">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55</a:t>
            </a:fld>
            <a:endParaRPr lang="en-US" dirty="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1036637"/>
          </a:xfrm>
        </p:spPr>
        <p:txBody>
          <a:bodyPr/>
          <a:lstStyle/>
          <a:p>
            <a:pPr>
              <a:defRPr/>
            </a:pPr>
            <a:r>
              <a:rPr lang="en-US" dirty="0" smtClean="0"/>
              <a:t>Implementation of Higher Q Impedance Matching (</a:t>
            </a:r>
            <a:r>
              <a:rPr lang="en-US" dirty="0" smtClean="0">
                <a:latin typeface="Symbol" pitchFamily="18" charset="2"/>
              </a:rPr>
              <a:t>p</a:t>
            </a:r>
            <a:r>
              <a:rPr lang="en-US" dirty="0" smtClean="0"/>
              <a:t>-Matching)</a:t>
            </a:r>
            <a:endParaRPr lang="en-US" dirty="0"/>
          </a:p>
        </p:txBody>
      </p:sp>
      <p:graphicFrame>
        <p:nvGraphicFramePr>
          <p:cNvPr id="75779" name="Object 3"/>
          <p:cNvGraphicFramePr>
            <a:graphicFrameLocks noChangeAspect="1"/>
          </p:cNvGraphicFramePr>
          <p:nvPr/>
        </p:nvGraphicFramePr>
        <p:xfrm>
          <a:off x="2254250" y="2763838"/>
          <a:ext cx="5213350" cy="1760537"/>
        </p:xfrm>
        <a:graphic>
          <a:graphicData uri="http://schemas.openxmlformats.org/presentationml/2006/ole">
            <mc:AlternateContent xmlns:mc="http://schemas.openxmlformats.org/markup-compatibility/2006">
              <mc:Choice xmlns:v="urn:schemas-microsoft-com:vml" Requires="v">
                <p:oleObj spid="_x0000_s75816" name="Visio" r:id="rId3" imgW="2188887" imgH="704970" progId="Visio.Drawing.11">
                  <p:embed/>
                </p:oleObj>
              </mc:Choice>
              <mc:Fallback>
                <p:oleObj name="Visio" r:id="rId3" imgW="2188887" imgH="7049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4250" y="2763838"/>
                        <a:ext cx="5213350" cy="176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Bent Arrow 4"/>
          <p:cNvSpPr/>
          <p:nvPr/>
        </p:nvSpPr>
        <p:spPr>
          <a:xfrm>
            <a:off x="495300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441960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2" name="TextBox 3"/>
          <p:cNvSpPr txBox="1">
            <a:spLocks noChangeArrowheads="1"/>
          </p:cNvSpPr>
          <p:nvPr/>
        </p:nvSpPr>
        <p:spPr bwMode="auto">
          <a:xfrm>
            <a:off x="4832350" y="45529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I</a:t>
            </a:r>
            <a:endParaRPr lang="en-US" sz="2000" b="1">
              <a:solidFill>
                <a:srgbClr val="0000FF"/>
              </a:solidFill>
              <a:latin typeface="Symbol" pitchFamily="18" charset="2"/>
            </a:endParaRPr>
          </a:p>
        </p:txBody>
      </p:sp>
      <p:sp>
        <p:nvSpPr>
          <p:cNvPr id="75783" name="TextBox 3"/>
          <p:cNvSpPr txBox="1">
            <a:spLocks noChangeArrowheads="1"/>
          </p:cNvSpPr>
          <p:nvPr/>
        </p:nvSpPr>
        <p:spPr bwMode="auto">
          <a:xfrm>
            <a:off x="4424363" y="4552950"/>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I</a:t>
            </a:r>
            <a:r>
              <a:rPr lang="en-US" sz="2000" b="1" baseline="30000">
                <a:solidFill>
                  <a:srgbClr val="0000FF"/>
                </a:solidFill>
                <a:latin typeface="Franklin Gothic Medium Cond" pitchFamily="34" charset="0"/>
              </a:rPr>
              <a:t>’</a:t>
            </a:r>
            <a:endParaRPr lang="en-US" sz="2000" b="1" baseline="30000">
              <a:solidFill>
                <a:srgbClr val="0000FF"/>
              </a:solidFill>
              <a:latin typeface="Symbol" pitchFamily="18" charset="2"/>
            </a:endParaRPr>
          </a:p>
        </p:txBody>
      </p:sp>
      <p:sp>
        <p:nvSpPr>
          <p:cNvPr id="75784" name="TextBox 3"/>
          <p:cNvSpPr txBox="1">
            <a:spLocks noChangeArrowheads="1"/>
          </p:cNvSpPr>
          <p:nvPr/>
        </p:nvSpPr>
        <p:spPr bwMode="auto">
          <a:xfrm>
            <a:off x="1676400" y="1819275"/>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cascade two L-matching networks such that first L-matching  (</a:t>
            </a:r>
            <a:r>
              <a:rPr lang="en-US" b="1">
                <a:solidFill>
                  <a:srgbClr val="0000FF"/>
                </a:solidFill>
                <a:latin typeface="Franklin Gothic Medium Cond" pitchFamily="34" charset="0"/>
              </a:rPr>
              <a:t>L1-C1</a:t>
            </a:r>
            <a:r>
              <a:rPr lang="en-US" b="1">
                <a:latin typeface="Franklin Gothic Medium Cond" pitchFamily="34" charset="0"/>
              </a:rPr>
              <a:t>) down-converts the load impedance to RI, and the second L-matching  (</a:t>
            </a:r>
            <a:r>
              <a:rPr lang="en-US" b="1">
                <a:solidFill>
                  <a:srgbClr val="0000FF"/>
                </a:solidFill>
                <a:latin typeface="Franklin Gothic Medium Cond" pitchFamily="34" charset="0"/>
              </a:rPr>
              <a:t>L2-C2</a:t>
            </a:r>
            <a:r>
              <a:rPr lang="en-US" b="1">
                <a:latin typeface="Franklin Gothic Medium Cond" pitchFamily="34" charset="0"/>
              </a:rPr>
              <a:t>) up-converts the impedance to the desired value. </a:t>
            </a:r>
          </a:p>
        </p:txBody>
      </p:sp>
      <p:sp>
        <p:nvSpPr>
          <p:cNvPr id="75785" name="TextBox 3"/>
          <p:cNvSpPr txBox="1">
            <a:spLocks noChangeArrowheads="1"/>
          </p:cNvSpPr>
          <p:nvPr/>
        </p:nvSpPr>
        <p:spPr bwMode="auto">
          <a:xfrm>
            <a:off x="1676400" y="5019675"/>
            <a:ext cx="6248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Apparently, R</a:t>
            </a:r>
            <a:r>
              <a:rPr lang="en-US" sz="1200" b="1">
                <a:solidFill>
                  <a:srgbClr val="FF0000"/>
                </a:solidFill>
                <a:latin typeface="Franklin Gothic Medium Cond" pitchFamily="34" charset="0"/>
              </a:rPr>
              <a:t>I</a:t>
            </a:r>
            <a:r>
              <a:rPr lang="en-US" b="1">
                <a:solidFill>
                  <a:srgbClr val="FF0000"/>
                </a:solidFill>
                <a:latin typeface="Franklin Gothic Medium Cond" pitchFamily="34" charset="0"/>
              </a:rPr>
              <a:t>’=R</a:t>
            </a:r>
            <a:r>
              <a:rPr lang="en-US" sz="1200" b="1">
                <a:solidFill>
                  <a:srgbClr val="FF0000"/>
                </a:solidFill>
                <a:latin typeface="Franklin Gothic Medium Cond" pitchFamily="34" charset="0"/>
              </a:rPr>
              <a:t>I</a:t>
            </a:r>
            <a:r>
              <a:rPr lang="en-US" b="1">
                <a:solidFill>
                  <a:srgbClr val="FF0000"/>
                </a:solidFill>
                <a:latin typeface="Franklin Gothic Medium Cond" pitchFamily="34" charset="0"/>
              </a:rPr>
              <a:t> </a:t>
            </a:r>
            <a:r>
              <a:rPr lang="en-US" b="1">
                <a:latin typeface="Franklin Gothic Medium Cond" pitchFamily="34" charset="0"/>
              </a:rPr>
              <a:t>(why ?)</a:t>
            </a:r>
          </a:p>
          <a:p>
            <a:pPr eaLnBrk="1" hangingPunct="1"/>
            <a:r>
              <a:rPr lang="en-US" b="1">
                <a:latin typeface="Franklin Gothic Medium Cond" pitchFamily="34" charset="0"/>
              </a:rPr>
              <a:t>Let’s continue the analysis.</a:t>
            </a:r>
          </a:p>
        </p:txBody>
      </p:sp>
      <p:sp>
        <p:nvSpPr>
          <p:cNvPr id="11" name="Bent Arrow 10"/>
          <p:cNvSpPr/>
          <p:nvPr/>
        </p:nvSpPr>
        <p:spPr>
          <a:xfrm>
            <a:off x="6450013"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7" name="TextBox 3"/>
          <p:cNvSpPr txBox="1">
            <a:spLocks noChangeArrowheads="1"/>
          </p:cNvSpPr>
          <p:nvPr/>
        </p:nvSpPr>
        <p:spPr bwMode="auto">
          <a:xfrm>
            <a:off x="6329363" y="4552950"/>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L</a:t>
            </a:r>
            <a:endParaRPr lang="en-US" sz="2000" b="1">
              <a:solidFill>
                <a:srgbClr val="0000FF"/>
              </a:solidFill>
              <a:latin typeface="Symbol" pitchFamily="18" charset="2"/>
            </a:endParaRPr>
          </a:p>
        </p:txBody>
      </p:sp>
      <p:sp>
        <p:nvSpPr>
          <p:cNvPr id="13" name="Bent Arrow 12"/>
          <p:cNvSpPr/>
          <p:nvPr/>
        </p:nvSpPr>
        <p:spPr>
          <a:xfrm>
            <a:off x="324485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9" name="TextBox 3"/>
          <p:cNvSpPr txBox="1">
            <a:spLocks noChangeArrowheads="1"/>
          </p:cNvSpPr>
          <p:nvPr/>
        </p:nvSpPr>
        <p:spPr bwMode="auto">
          <a:xfrm>
            <a:off x="3124200" y="45529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dirty="0">
                <a:solidFill>
                  <a:srgbClr val="0000FF"/>
                </a:solidFill>
                <a:latin typeface="Franklin Gothic Medium Cond" pitchFamily="34" charset="0"/>
              </a:rPr>
              <a:t>R</a:t>
            </a:r>
            <a:r>
              <a:rPr lang="en-US" sz="1400" b="1" dirty="0">
                <a:solidFill>
                  <a:srgbClr val="0000FF"/>
                </a:solidFill>
                <a:latin typeface="Franklin Gothic Medium Cond" pitchFamily="34" charset="0"/>
              </a:rPr>
              <a:t>s</a:t>
            </a:r>
            <a:endParaRPr lang="en-US" sz="2000" b="1" dirty="0">
              <a:solidFill>
                <a:srgbClr val="0000FF"/>
              </a:solidFill>
              <a:latin typeface="Symbol" pitchFamily="18" charset="2"/>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56</a:t>
            </a:fld>
            <a:endParaRPr lang="en-US" dirty="0"/>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smtClean="0">
                <a:latin typeface="Symbol" pitchFamily="18" charset="2"/>
              </a:rPr>
              <a:t>P</a:t>
            </a:r>
            <a:r>
              <a:rPr lang="en-US" dirty="0" smtClean="0"/>
              <a:t>-Matching Network (Up-Conversion) </a:t>
            </a:r>
            <a:endParaRPr lang="en-US" dirty="0"/>
          </a:p>
        </p:txBody>
      </p:sp>
      <p:sp>
        <p:nvSpPr>
          <p:cNvPr id="5" name="Bent Arrow 4"/>
          <p:cNvSpPr/>
          <p:nvPr/>
        </p:nvSpPr>
        <p:spPr>
          <a:xfrm flipV="1">
            <a:off x="4848225" y="2070100"/>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4419600" y="2133600"/>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6805" name="TextBox 3"/>
          <p:cNvSpPr txBox="1">
            <a:spLocks noChangeArrowheads="1"/>
          </p:cNvSpPr>
          <p:nvPr/>
        </p:nvSpPr>
        <p:spPr bwMode="auto">
          <a:xfrm>
            <a:off x="4689475" y="17335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6806" name="TextBox 3"/>
          <p:cNvSpPr txBox="1">
            <a:spLocks noChangeArrowheads="1"/>
          </p:cNvSpPr>
          <p:nvPr/>
        </p:nvSpPr>
        <p:spPr bwMode="auto">
          <a:xfrm>
            <a:off x="4367213" y="2327275"/>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graphicFrame>
        <p:nvGraphicFramePr>
          <p:cNvPr id="76807" name="Object 8"/>
          <p:cNvGraphicFramePr>
            <a:graphicFrameLocks noChangeAspect="1"/>
          </p:cNvGraphicFramePr>
          <p:nvPr/>
        </p:nvGraphicFramePr>
        <p:xfrm>
          <a:off x="2438400" y="1371600"/>
          <a:ext cx="4441825" cy="3009900"/>
        </p:xfrm>
        <a:graphic>
          <a:graphicData uri="http://schemas.openxmlformats.org/presentationml/2006/ole">
            <mc:AlternateContent xmlns:mc="http://schemas.openxmlformats.org/markup-compatibility/2006">
              <mc:Choice xmlns:v="urn:schemas-microsoft-com:vml" Requires="v">
                <p:oleObj spid="_x0000_s76852" name="Visio" r:id="rId3" imgW="2342323" imgH="1477170" progId="Visio.Drawing.11">
                  <p:embed/>
                </p:oleObj>
              </mc:Choice>
              <mc:Fallback>
                <p:oleObj name="Visio" r:id="rId3" imgW="2342323" imgH="1477170" progId="Visio.Drawing.11">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371600"/>
                        <a:ext cx="444182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Freeform 9"/>
          <p:cNvSpPr/>
          <p:nvPr/>
        </p:nvSpPr>
        <p:spPr>
          <a:xfrm>
            <a:off x="2633663" y="1449388"/>
            <a:ext cx="1468437" cy="1360487"/>
          </a:xfrm>
          <a:custGeom>
            <a:avLst/>
            <a:gdLst>
              <a:gd name="connsiteX0" fmla="*/ 233307 w 1468982"/>
              <a:gd name="connsiteY0" fmla="*/ 90617 h 1359244"/>
              <a:gd name="connsiteX1" fmla="*/ 192117 w 1468982"/>
              <a:gd name="connsiteY1" fmla="*/ 123568 h 1359244"/>
              <a:gd name="connsiteX2" fmla="*/ 175642 w 1468982"/>
              <a:gd name="connsiteY2" fmla="*/ 148282 h 1359244"/>
              <a:gd name="connsiteX3" fmla="*/ 142690 w 1468982"/>
              <a:gd name="connsiteY3" fmla="*/ 172995 h 1359244"/>
              <a:gd name="connsiteX4" fmla="*/ 93263 w 1468982"/>
              <a:gd name="connsiteY4" fmla="*/ 222422 h 1359244"/>
              <a:gd name="connsiteX5" fmla="*/ 68550 w 1468982"/>
              <a:gd name="connsiteY5" fmla="*/ 280087 h 1359244"/>
              <a:gd name="connsiteX6" fmla="*/ 35598 w 1468982"/>
              <a:gd name="connsiteY6" fmla="*/ 329514 h 1359244"/>
              <a:gd name="connsiteX7" fmla="*/ 27361 w 1468982"/>
              <a:gd name="connsiteY7" fmla="*/ 370703 h 1359244"/>
              <a:gd name="connsiteX8" fmla="*/ 19123 w 1468982"/>
              <a:gd name="connsiteY8" fmla="*/ 395417 h 1359244"/>
              <a:gd name="connsiteX9" fmla="*/ 10885 w 1468982"/>
              <a:gd name="connsiteY9" fmla="*/ 428368 h 1359244"/>
              <a:gd name="connsiteX10" fmla="*/ 10885 w 1468982"/>
              <a:gd name="connsiteY10" fmla="*/ 733168 h 1359244"/>
              <a:gd name="connsiteX11" fmla="*/ 19123 w 1468982"/>
              <a:gd name="connsiteY11" fmla="*/ 757882 h 1359244"/>
              <a:gd name="connsiteX12" fmla="*/ 35598 w 1468982"/>
              <a:gd name="connsiteY12" fmla="*/ 815546 h 1359244"/>
              <a:gd name="connsiteX13" fmla="*/ 52074 w 1468982"/>
              <a:gd name="connsiteY13" fmla="*/ 856736 h 1359244"/>
              <a:gd name="connsiteX14" fmla="*/ 76788 w 1468982"/>
              <a:gd name="connsiteY14" fmla="*/ 889687 h 1359244"/>
              <a:gd name="connsiteX15" fmla="*/ 117977 w 1468982"/>
              <a:gd name="connsiteY15" fmla="*/ 955590 h 1359244"/>
              <a:gd name="connsiteX16" fmla="*/ 159166 w 1468982"/>
              <a:gd name="connsiteY16" fmla="*/ 1029730 h 1359244"/>
              <a:gd name="connsiteX17" fmla="*/ 225069 w 1468982"/>
              <a:gd name="connsiteY17" fmla="*/ 1103871 h 1359244"/>
              <a:gd name="connsiteX18" fmla="*/ 258020 w 1468982"/>
              <a:gd name="connsiteY18" fmla="*/ 1128584 h 1359244"/>
              <a:gd name="connsiteX19" fmla="*/ 274496 w 1468982"/>
              <a:gd name="connsiteY19" fmla="*/ 1153298 h 1359244"/>
              <a:gd name="connsiteX20" fmla="*/ 299209 w 1468982"/>
              <a:gd name="connsiteY20" fmla="*/ 1169773 h 1359244"/>
              <a:gd name="connsiteX21" fmla="*/ 332161 w 1468982"/>
              <a:gd name="connsiteY21" fmla="*/ 1194487 h 1359244"/>
              <a:gd name="connsiteX22" fmla="*/ 373350 w 1468982"/>
              <a:gd name="connsiteY22" fmla="*/ 1210963 h 1359244"/>
              <a:gd name="connsiteX23" fmla="*/ 439253 w 1468982"/>
              <a:gd name="connsiteY23" fmla="*/ 1243914 h 1359244"/>
              <a:gd name="connsiteX24" fmla="*/ 529869 w 1468982"/>
              <a:gd name="connsiteY24" fmla="*/ 1285103 h 1359244"/>
              <a:gd name="connsiteX25" fmla="*/ 612247 w 1468982"/>
              <a:gd name="connsiteY25" fmla="*/ 1309817 h 1359244"/>
              <a:gd name="connsiteX26" fmla="*/ 694625 w 1468982"/>
              <a:gd name="connsiteY26" fmla="*/ 1334530 h 1359244"/>
              <a:gd name="connsiteX27" fmla="*/ 842907 w 1468982"/>
              <a:gd name="connsiteY27" fmla="*/ 1351006 h 1359244"/>
              <a:gd name="connsiteX28" fmla="*/ 900571 w 1468982"/>
              <a:gd name="connsiteY28" fmla="*/ 1359244 h 1359244"/>
              <a:gd name="connsiteX29" fmla="*/ 1114755 w 1468982"/>
              <a:gd name="connsiteY29" fmla="*/ 1351006 h 1359244"/>
              <a:gd name="connsiteX30" fmla="*/ 1139469 w 1468982"/>
              <a:gd name="connsiteY30" fmla="*/ 1342768 h 1359244"/>
              <a:gd name="connsiteX31" fmla="*/ 1180658 w 1468982"/>
              <a:gd name="connsiteY31" fmla="*/ 1334530 h 1359244"/>
              <a:gd name="connsiteX32" fmla="*/ 1230085 w 1468982"/>
              <a:gd name="connsiteY32" fmla="*/ 1318055 h 1359244"/>
              <a:gd name="connsiteX33" fmla="*/ 1279512 w 1468982"/>
              <a:gd name="connsiteY33" fmla="*/ 1293341 h 1359244"/>
              <a:gd name="connsiteX34" fmla="*/ 1304225 w 1468982"/>
              <a:gd name="connsiteY34" fmla="*/ 1276865 h 1359244"/>
              <a:gd name="connsiteX35" fmla="*/ 1320701 w 1468982"/>
              <a:gd name="connsiteY35" fmla="*/ 1252152 h 1359244"/>
              <a:gd name="connsiteX36" fmla="*/ 1337177 w 1468982"/>
              <a:gd name="connsiteY36" fmla="*/ 1219200 h 1359244"/>
              <a:gd name="connsiteX37" fmla="*/ 1361890 w 1468982"/>
              <a:gd name="connsiteY37" fmla="*/ 1194487 h 1359244"/>
              <a:gd name="connsiteX38" fmla="*/ 1386604 w 1468982"/>
              <a:gd name="connsiteY38" fmla="*/ 1136822 h 1359244"/>
              <a:gd name="connsiteX39" fmla="*/ 1394842 w 1468982"/>
              <a:gd name="connsiteY39" fmla="*/ 1112109 h 1359244"/>
              <a:gd name="connsiteX40" fmla="*/ 1411317 w 1468982"/>
              <a:gd name="connsiteY40" fmla="*/ 1087395 h 1359244"/>
              <a:gd name="connsiteX41" fmla="*/ 1436031 w 1468982"/>
              <a:gd name="connsiteY41" fmla="*/ 988541 h 1359244"/>
              <a:gd name="connsiteX42" fmla="*/ 1444269 w 1468982"/>
              <a:gd name="connsiteY42" fmla="*/ 955590 h 1359244"/>
              <a:gd name="connsiteX43" fmla="*/ 1460744 w 1468982"/>
              <a:gd name="connsiteY43" fmla="*/ 741406 h 1359244"/>
              <a:gd name="connsiteX44" fmla="*/ 1468982 w 1468982"/>
              <a:gd name="connsiteY44" fmla="*/ 642552 h 1359244"/>
              <a:gd name="connsiteX45" fmla="*/ 1460744 w 1468982"/>
              <a:gd name="connsiteY45" fmla="*/ 428368 h 1359244"/>
              <a:gd name="connsiteX46" fmla="*/ 1452507 w 1468982"/>
              <a:gd name="connsiteY46" fmla="*/ 403655 h 1359244"/>
              <a:gd name="connsiteX47" fmla="*/ 1419555 w 1468982"/>
              <a:gd name="connsiteY47" fmla="*/ 313038 h 1359244"/>
              <a:gd name="connsiteX48" fmla="*/ 1394842 w 1468982"/>
              <a:gd name="connsiteY48" fmla="*/ 255373 h 1359244"/>
              <a:gd name="connsiteX49" fmla="*/ 1353653 w 1468982"/>
              <a:gd name="connsiteY49" fmla="*/ 205946 h 1359244"/>
              <a:gd name="connsiteX50" fmla="*/ 1312463 w 1468982"/>
              <a:gd name="connsiteY50" fmla="*/ 156519 h 1359244"/>
              <a:gd name="connsiteX51" fmla="*/ 1279512 w 1468982"/>
              <a:gd name="connsiteY51" fmla="*/ 140044 h 1359244"/>
              <a:gd name="connsiteX52" fmla="*/ 1230085 w 1468982"/>
              <a:gd name="connsiteY52" fmla="*/ 107092 h 1359244"/>
              <a:gd name="connsiteX53" fmla="*/ 1205371 w 1468982"/>
              <a:gd name="connsiteY53" fmla="*/ 90617 h 1359244"/>
              <a:gd name="connsiteX54" fmla="*/ 1122993 w 1468982"/>
              <a:gd name="connsiteY54" fmla="*/ 57665 h 1359244"/>
              <a:gd name="connsiteX55" fmla="*/ 1081804 w 1468982"/>
              <a:gd name="connsiteY55" fmla="*/ 41190 h 1359244"/>
              <a:gd name="connsiteX56" fmla="*/ 1032377 w 1468982"/>
              <a:gd name="connsiteY56" fmla="*/ 32952 h 1359244"/>
              <a:gd name="connsiteX57" fmla="*/ 949998 w 1468982"/>
              <a:gd name="connsiteY57" fmla="*/ 16476 h 1359244"/>
              <a:gd name="connsiteX58" fmla="*/ 851144 w 1468982"/>
              <a:gd name="connsiteY58" fmla="*/ 0 h 1359244"/>
              <a:gd name="connsiteX59" fmla="*/ 496917 w 1468982"/>
              <a:gd name="connsiteY59" fmla="*/ 8238 h 1359244"/>
              <a:gd name="connsiteX60" fmla="*/ 455728 w 1468982"/>
              <a:gd name="connsiteY60" fmla="*/ 16476 h 1359244"/>
              <a:gd name="connsiteX61" fmla="*/ 332161 w 1468982"/>
              <a:gd name="connsiteY61" fmla="*/ 32952 h 1359244"/>
              <a:gd name="connsiteX62" fmla="*/ 282734 w 1468982"/>
              <a:gd name="connsiteY62" fmla="*/ 49427 h 1359244"/>
              <a:gd name="connsiteX63" fmla="*/ 225069 w 1468982"/>
              <a:gd name="connsiteY63" fmla="*/ 65903 h 1359244"/>
              <a:gd name="connsiteX64" fmla="*/ 233307 w 1468982"/>
              <a:gd name="connsiteY64" fmla="*/ 90617 h 13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468982" h="1359244">
                <a:moveTo>
                  <a:pt x="233307" y="90617"/>
                </a:moveTo>
                <a:cubicBezTo>
                  <a:pt x="227815" y="100228"/>
                  <a:pt x="204550" y="111135"/>
                  <a:pt x="192117" y="123568"/>
                </a:cubicBezTo>
                <a:cubicBezTo>
                  <a:pt x="185116" y="130569"/>
                  <a:pt x="182643" y="141281"/>
                  <a:pt x="175642" y="148282"/>
                </a:cubicBezTo>
                <a:cubicBezTo>
                  <a:pt x="165934" y="157990"/>
                  <a:pt x="152399" y="163287"/>
                  <a:pt x="142690" y="172995"/>
                </a:cubicBezTo>
                <a:cubicBezTo>
                  <a:pt x="81379" y="234305"/>
                  <a:pt x="151509" y="183591"/>
                  <a:pt x="93263" y="222422"/>
                </a:cubicBezTo>
                <a:cubicBezTo>
                  <a:pt x="84741" y="247987"/>
                  <a:pt x="83818" y="254641"/>
                  <a:pt x="68550" y="280087"/>
                </a:cubicBezTo>
                <a:cubicBezTo>
                  <a:pt x="58362" y="297067"/>
                  <a:pt x="35598" y="329514"/>
                  <a:pt x="35598" y="329514"/>
                </a:cubicBezTo>
                <a:cubicBezTo>
                  <a:pt x="32852" y="343244"/>
                  <a:pt x="30757" y="357119"/>
                  <a:pt x="27361" y="370703"/>
                </a:cubicBezTo>
                <a:cubicBezTo>
                  <a:pt x="25255" y="379127"/>
                  <a:pt x="21509" y="387068"/>
                  <a:pt x="19123" y="395417"/>
                </a:cubicBezTo>
                <a:cubicBezTo>
                  <a:pt x="16013" y="406303"/>
                  <a:pt x="13631" y="417384"/>
                  <a:pt x="10885" y="428368"/>
                </a:cubicBezTo>
                <a:cubicBezTo>
                  <a:pt x="-4344" y="565431"/>
                  <a:pt x="-2896" y="519561"/>
                  <a:pt x="10885" y="733168"/>
                </a:cubicBezTo>
                <a:cubicBezTo>
                  <a:pt x="11444" y="741834"/>
                  <a:pt x="16737" y="749533"/>
                  <a:pt x="19123" y="757882"/>
                </a:cubicBezTo>
                <a:cubicBezTo>
                  <a:pt x="29506" y="794223"/>
                  <a:pt x="23751" y="783953"/>
                  <a:pt x="35598" y="815546"/>
                </a:cubicBezTo>
                <a:cubicBezTo>
                  <a:pt x="40790" y="829392"/>
                  <a:pt x="44892" y="843809"/>
                  <a:pt x="52074" y="856736"/>
                </a:cubicBezTo>
                <a:cubicBezTo>
                  <a:pt x="58742" y="868738"/>
                  <a:pt x="68550" y="878703"/>
                  <a:pt x="76788" y="889687"/>
                </a:cubicBezTo>
                <a:cubicBezTo>
                  <a:pt x="93743" y="940555"/>
                  <a:pt x="73206" y="888435"/>
                  <a:pt x="117977" y="955590"/>
                </a:cubicBezTo>
                <a:cubicBezTo>
                  <a:pt x="180627" y="1049563"/>
                  <a:pt x="77268" y="917120"/>
                  <a:pt x="159166" y="1029730"/>
                </a:cubicBezTo>
                <a:cubicBezTo>
                  <a:pt x="171123" y="1046170"/>
                  <a:pt x="205121" y="1086773"/>
                  <a:pt x="225069" y="1103871"/>
                </a:cubicBezTo>
                <a:cubicBezTo>
                  <a:pt x="235493" y="1112806"/>
                  <a:pt x="247036" y="1120346"/>
                  <a:pt x="258020" y="1128584"/>
                </a:cubicBezTo>
                <a:cubicBezTo>
                  <a:pt x="263512" y="1136822"/>
                  <a:pt x="267495" y="1146297"/>
                  <a:pt x="274496" y="1153298"/>
                </a:cubicBezTo>
                <a:cubicBezTo>
                  <a:pt x="281497" y="1160299"/>
                  <a:pt x="291153" y="1164019"/>
                  <a:pt x="299209" y="1169773"/>
                </a:cubicBezTo>
                <a:cubicBezTo>
                  <a:pt x="310382" y="1177753"/>
                  <a:pt x="320159" y="1187819"/>
                  <a:pt x="332161" y="1194487"/>
                </a:cubicBezTo>
                <a:cubicBezTo>
                  <a:pt x="345087" y="1201668"/>
                  <a:pt x="359924" y="1204766"/>
                  <a:pt x="373350" y="1210963"/>
                </a:cubicBezTo>
                <a:cubicBezTo>
                  <a:pt x="395650" y="1221255"/>
                  <a:pt x="416449" y="1234792"/>
                  <a:pt x="439253" y="1243914"/>
                </a:cubicBezTo>
                <a:cubicBezTo>
                  <a:pt x="539458" y="1283997"/>
                  <a:pt x="415005" y="1232892"/>
                  <a:pt x="529869" y="1285103"/>
                </a:cubicBezTo>
                <a:cubicBezTo>
                  <a:pt x="591327" y="1313038"/>
                  <a:pt x="549675" y="1292752"/>
                  <a:pt x="612247" y="1309817"/>
                </a:cubicBezTo>
                <a:cubicBezTo>
                  <a:pt x="655225" y="1321538"/>
                  <a:pt x="656032" y="1327513"/>
                  <a:pt x="694625" y="1334530"/>
                </a:cubicBezTo>
                <a:cubicBezTo>
                  <a:pt x="754108" y="1345345"/>
                  <a:pt x="777015" y="1343685"/>
                  <a:pt x="842907" y="1351006"/>
                </a:cubicBezTo>
                <a:cubicBezTo>
                  <a:pt x="862205" y="1353150"/>
                  <a:pt x="881350" y="1356498"/>
                  <a:pt x="900571" y="1359244"/>
                </a:cubicBezTo>
                <a:cubicBezTo>
                  <a:pt x="971966" y="1356498"/>
                  <a:pt x="1043477" y="1355922"/>
                  <a:pt x="1114755" y="1351006"/>
                </a:cubicBezTo>
                <a:cubicBezTo>
                  <a:pt x="1123418" y="1350409"/>
                  <a:pt x="1131045" y="1344874"/>
                  <a:pt x="1139469" y="1342768"/>
                </a:cubicBezTo>
                <a:cubicBezTo>
                  <a:pt x="1153053" y="1339372"/>
                  <a:pt x="1167150" y="1338214"/>
                  <a:pt x="1180658" y="1334530"/>
                </a:cubicBezTo>
                <a:cubicBezTo>
                  <a:pt x="1197413" y="1329961"/>
                  <a:pt x="1230085" y="1318055"/>
                  <a:pt x="1230085" y="1318055"/>
                </a:cubicBezTo>
                <a:cubicBezTo>
                  <a:pt x="1300908" y="1270838"/>
                  <a:pt x="1211300" y="1327448"/>
                  <a:pt x="1279512" y="1293341"/>
                </a:cubicBezTo>
                <a:cubicBezTo>
                  <a:pt x="1288367" y="1288913"/>
                  <a:pt x="1295987" y="1282357"/>
                  <a:pt x="1304225" y="1276865"/>
                </a:cubicBezTo>
                <a:cubicBezTo>
                  <a:pt x="1309717" y="1268627"/>
                  <a:pt x="1315789" y="1260748"/>
                  <a:pt x="1320701" y="1252152"/>
                </a:cubicBezTo>
                <a:cubicBezTo>
                  <a:pt x="1326794" y="1241490"/>
                  <a:pt x="1330039" y="1229193"/>
                  <a:pt x="1337177" y="1219200"/>
                </a:cubicBezTo>
                <a:cubicBezTo>
                  <a:pt x="1343948" y="1209720"/>
                  <a:pt x="1353652" y="1202725"/>
                  <a:pt x="1361890" y="1194487"/>
                </a:cubicBezTo>
                <a:cubicBezTo>
                  <a:pt x="1381208" y="1136532"/>
                  <a:pt x="1356067" y="1208074"/>
                  <a:pt x="1386604" y="1136822"/>
                </a:cubicBezTo>
                <a:cubicBezTo>
                  <a:pt x="1390025" y="1128841"/>
                  <a:pt x="1390959" y="1119876"/>
                  <a:pt x="1394842" y="1112109"/>
                </a:cubicBezTo>
                <a:cubicBezTo>
                  <a:pt x="1399270" y="1103254"/>
                  <a:pt x="1407296" y="1096442"/>
                  <a:pt x="1411317" y="1087395"/>
                </a:cubicBezTo>
                <a:cubicBezTo>
                  <a:pt x="1431336" y="1042352"/>
                  <a:pt x="1426610" y="1035643"/>
                  <a:pt x="1436031" y="988541"/>
                </a:cubicBezTo>
                <a:cubicBezTo>
                  <a:pt x="1438251" y="977439"/>
                  <a:pt x="1441523" y="966574"/>
                  <a:pt x="1444269" y="955590"/>
                </a:cubicBezTo>
                <a:cubicBezTo>
                  <a:pt x="1464796" y="709265"/>
                  <a:pt x="1439558" y="1016841"/>
                  <a:pt x="1460744" y="741406"/>
                </a:cubicBezTo>
                <a:cubicBezTo>
                  <a:pt x="1463280" y="708438"/>
                  <a:pt x="1466236" y="675503"/>
                  <a:pt x="1468982" y="642552"/>
                </a:cubicBezTo>
                <a:cubicBezTo>
                  <a:pt x="1466236" y="571157"/>
                  <a:pt x="1465660" y="499646"/>
                  <a:pt x="1460744" y="428368"/>
                </a:cubicBezTo>
                <a:cubicBezTo>
                  <a:pt x="1460147" y="419705"/>
                  <a:pt x="1454792" y="412032"/>
                  <a:pt x="1452507" y="403655"/>
                </a:cubicBezTo>
                <a:cubicBezTo>
                  <a:pt x="1421685" y="290641"/>
                  <a:pt x="1453814" y="372992"/>
                  <a:pt x="1419555" y="313038"/>
                </a:cubicBezTo>
                <a:cubicBezTo>
                  <a:pt x="1350977" y="193025"/>
                  <a:pt x="1441061" y="347809"/>
                  <a:pt x="1394842" y="255373"/>
                </a:cubicBezTo>
                <a:cubicBezTo>
                  <a:pt x="1379504" y="224699"/>
                  <a:pt x="1376423" y="233270"/>
                  <a:pt x="1353653" y="205946"/>
                </a:cubicBezTo>
                <a:cubicBezTo>
                  <a:pt x="1332404" y="180447"/>
                  <a:pt x="1342190" y="177752"/>
                  <a:pt x="1312463" y="156519"/>
                </a:cubicBezTo>
                <a:cubicBezTo>
                  <a:pt x="1302470" y="149381"/>
                  <a:pt x="1290496" y="145536"/>
                  <a:pt x="1279512" y="140044"/>
                </a:cubicBezTo>
                <a:cubicBezTo>
                  <a:pt x="1232665" y="93197"/>
                  <a:pt x="1277770" y="130934"/>
                  <a:pt x="1230085" y="107092"/>
                </a:cubicBezTo>
                <a:cubicBezTo>
                  <a:pt x="1221230" y="102664"/>
                  <a:pt x="1213967" y="95529"/>
                  <a:pt x="1205371" y="90617"/>
                </a:cubicBezTo>
                <a:cubicBezTo>
                  <a:pt x="1160292" y="64858"/>
                  <a:pt x="1179254" y="80169"/>
                  <a:pt x="1122993" y="57665"/>
                </a:cubicBezTo>
                <a:cubicBezTo>
                  <a:pt x="1109263" y="52173"/>
                  <a:pt x="1096070" y="45081"/>
                  <a:pt x="1081804" y="41190"/>
                </a:cubicBezTo>
                <a:cubicBezTo>
                  <a:pt x="1065690" y="36795"/>
                  <a:pt x="1048794" y="36030"/>
                  <a:pt x="1032377" y="32952"/>
                </a:cubicBezTo>
                <a:cubicBezTo>
                  <a:pt x="1004853" y="27791"/>
                  <a:pt x="977785" y="19950"/>
                  <a:pt x="949998" y="16476"/>
                </a:cubicBezTo>
                <a:cubicBezTo>
                  <a:pt x="872861" y="6834"/>
                  <a:pt x="905573" y="13607"/>
                  <a:pt x="851144" y="0"/>
                </a:cubicBezTo>
                <a:lnTo>
                  <a:pt x="496917" y="8238"/>
                </a:lnTo>
                <a:cubicBezTo>
                  <a:pt x="482928" y="8821"/>
                  <a:pt x="469589" y="14496"/>
                  <a:pt x="455728" y="16476"/>
                </a:cubicBezTo>
                <a:cubicBezTo>
                  <a:pt x="423726" y="21048"/>
                  <a:pt x="366659" y="24328"/>
                  <a:pt x="332161" y="32952"/>
                </a:cubicBezTo>
                <a:cubicBezTo>
                  <a:pt x="315313" y="37164"/>
                  <a:pt x="299582" y="45215"/>
                  <a:pt x="282734" y="49427"/>
                </a:cubicBezTo>
                <a:cubicBezTo>
                  <a:pt x="241358" y="59771"/>
                  <a:pt x="260523" y="54085"/>
                  <a:pt x="225069" y="65903"/>
                </a:cubicBezTo>
                <a:cubicBezTo>
                  <a:pt x="215963" y="93222"/>
                  <a:pt x="238799" y="81006"/>
                  <a:pt x="233307" y="90617"/>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Freeform 10"/>
          <p:cNvSpPr/>
          <p:nvPr/>
        </p:nvSpPr>
        <p:spPr>
          <a:xfrm>
            <a:off x="2397125" y="2973388"/>
            <a:ext cx="1301750" cy="1293812"/>
          </a:xfrm>
          <a:custGeom>
            <a:avLst/>
            <a:gdLst>
              <a:gd name="connsiteX0" fmla="*/ 708454 w 1301578"/>
              <a:gd name="connsiteY0" fmla="*/ 24860 h 1293487"/>
              <a:gd name="connsiteX1" fmla="*/ 650789 w 1301578"/>
              <a:gd name="connsiteY1" fmla="*/ 33098 h 1293487"/>
              <a:gd name="connsiteX2" fmla="*/ 609600 w 1301578"/>
              <a:gd name="connsiteY2" fmla="*/ 49573 h 1293487"/>
              <a:gd name="connsiteX3" fmla="*/ 584886 w 1301578"/>
              <a:gd name="connsiteY3" fmla="*/ 57811 h 1293487"/>
              <a:gd name="connsiteX4" fmla="*/ 461319 w 1301578"/>
              <a:gd name="connsiteY4" fmla="*/ 82525 h 1293487"/>
              <a:gd name="connsiteX5" fmla="*/ 428367 w 1301578"/>
              <a:gd name="connsiteY5" fmla="*/ 99001 h 1293487"/>
              <a:gd name="connsiteX6" fmla="*/ 395416 w 1301578"/>
              <a:gd name="connsiteY6" fmla="*/ 123714 h 1293487"/>
              <a:gd name="connsiteX7" fmla="*/ 354227 w 1301578"/>
              <a:gd name="connsiteY7" fmla="*/ 140190 h 1293487"/>
              <a:gd name="connsiteX8" fmla="*/ 321275 w 1301578"/>
              <a:gd name="connsiteY8" fmla="*/ 164903 h 1293487"/>
              <a:gd name="connsiteX9" fmla="*/ 288324 w 1301578"/>
              <a:gd name="connsiteY9" fmla="*/ 181379 h 1293487"/>
              <a:gd name="connsiteX10" fmla="*/ 189470 w 1301578"/>
              <a:gd name="connsiteY10" fmla="*/ 271995 h 1293487"/>
              <a:gd name="connsiteX11" fmla="*/ 123567 w 1301578"/>
              <a:gd name="connsiteY11" fmla="*/ 329660 h 1293487"/>
              <a:gd name="connsiteX12" fmla="*/ 107092 w 1301578"/>
              <a:gd name="connsiteY12" fmla="*/ 362611 h 1293487"/>
              <a:gd name="connsiteX13" fmla="*/ 82378 w 1301578"/>
              <a:gd name="connsiteY13" fmla="*/ 379087 h 1293487"/>
              <a:gd name="connsiteX14" fmla="*/ 57665 w 1301578"/>
              <a:gd name="connsiteY14" fmla="*/ 428514 h 1293487"/>
              <a:gd name="connsiteX15" fmla="*/ 41189 w 1301578"/>
              <a:gd name="connsiteY15" fmla="*/ 469703 h 1293487"/>
              <a:gd name="connsiteX16" fmla="*/ 24713 w 1301578"/>
              <a:gd name="connsiteY16" fmla="*/ 519130 h 1293487"/>
              <a:gd name="connsiteX17" fmla="*/ 16475 w 1301578"/>
              <a:gd name="connsiteY17" fmla="*/ 576795 h 1293487"/>
              <a:gd name="connsiteX18" fmla="*/ 0 w 1301578"/>
              <a:gd name="connsiteY18" fmla="*/ 634460 h 1293487"/>
              <a:gd name="connsiteX19" fmla="*/ 8238 w 1301578"/>
              <a:gd name="connsiteY19" fmla="*/ 939260 h 1293487"/>
              <a:gd name="connsiteX20" fmla="*/ 16475 w 1301578"/>
              <a:gd name="connsiteY20" fmla="*/ 996925 h 1293487"/>
              <a:gd name="connsiteX21" fmla="*/ 32951 w 1301578"/>
              <a:gd name="connsiteY21" fmla="*/ 1029876 h 1293487"/>
              <a:gd name="connsiteX22" fmla="*/ 65903 w 1301578"/>
              <a:gd name="connsiteY22" fmla="*/ 1112255 h 1293487"/>
              <a:gd name="connsiteX23" fmla="*/ 140043 w 1301578"/>
              <a:gd name="connsiteY23" fmla="*/ 1178157 h 1293487"/>
              <a:gd name="connsiteX24" fmla="*/ 172994 w 1301578"/>
              <a:gd name="connsiteY24" fmla="*/ 1202871 h 1293487"/>
              <a:gd name="connsiteX25" fmla="*/ 214184 w 1301578"/>
              <a:gd name="connsiteY25" fmla="*/ 1219346 h 1293487"/>
              <a:gd name="connsiteX26" fmla="*/ 238897 w 1301578"/>
              <a:gd name="connsiteY26" fmla="*/ 1235822 h 1293487"/>
              <a:gd name="connsiteX27" fmla="*/ 321275 w 1301578"/>
              <a:gd name="connsiteY27" fmla="*/ 1268773 h 1293487"/>
              <a:gd name="connsiteX28" fmla="*/ 362465 w 1301578"/>
              <a:gd name="connsiteY28" fmla="*/ 1285249 h 1293487"/>
              <a:gd name="connsiteX29" fmla="*/ 411892 w 1301578"/>
              <a:gd name="connsiteY29" fmla="*/ 1293487 h 1293487"/>
              <a:gd name="connsiteX30" fmla="*/ 551935 w 1301578"/>
              <a:gd name="connsiteY30" fmla="*/ 1285249 h 1293487"/>
              <a:gd name="connsiteX31" fmla="*/ 576648 w 1301578"/>
              <a:gd name="connsiteY31" fmla="*/ 1277011 h 1293487"/>
              <a:gd name="connsiteX32" fmla="*/ 609600 w 1301578"/>
              <a:gd name="connsiteY32" fmla="*/ 1268773 h 1293487"/>
              <a:gd name="connsiteX33" fmla="*/ 691978 w 1301578"/>
              <a:gd name="connsiteY33" fmla="*/ 1227584 h 1293487"/>
              <a:gd name="connsiteX34" fmla="*/ 724930 w 1301578"/>
              <a:gd name="connsiteY34" fmla="*/ 1211109 h 1293487"/>
              <a:gd name="connsiteX35" fmla="*/ 757881 w 1301578"/>
              <a:gd name="connsiteY35" fmla="*/ 1202871 h 1293487"/>
              <a:gd name="connsiteX36" fmla="*/ 782594 w 1301578"/>
              <a:gd name="connsiteY36" fmla="*/ 1186395 h 1293487"/>
              <a:gd name="connsiteX37" fmla="*/ 832021 w 1301578"/>
              <a:gd name="connsiteY37" fmla="*/ 1136968 h 1293487"/>
              <a:gd name="connsiteX38" fmla="*/ 914400 w 1301578"/>
              <a:gd name="connsiteY38" fmla="*/ 1062828 h 1293487"/>
              <a:gd name="connsiteX39" fmla="*/ 947351 w 1301578"/>
              <a:gd name="connsiteY39" fmla="*/ 1013401 h 1293487"/>
              <a:gd name="connsiteX40" fmla="*/ 963827 w 1301578"/>
              <a:gd name="connsiteY40" fmla="*/ 988687 h 1293487"/>
              <a:gd name="connsiteX41" fmla="*/ 988540 w 1301578"/>
              <a:gd name="connsiteY41" fmla="*/ 963973 h 1293487"/>
              <a:gd name="connsiteX42" fmla="*/ 1021492 w 1301578"/>
              <a:gd name="connsiteY42" fmla="*/ 914546 h 1293487"/>
              <a:gd name="connsiteX43" fmla="*/ 1046205 w 1301578"/>
              <a:gd name="connsiteY43" fmla="*/ 889833 h 1293487"/>
              <a:gd name="connsiteX44" fmla="*/ 1062681 w 1301578"/>
              <a:gd name="connsiteY44" fmla="*/ 856882 h 1293487"/>
              <a:gd name="connsiteX45" fmla="*/ 1112108 w 1301578"/>
              <a:gd name="connsiteY45" fmla="*/ 790979 h 1293487"/>
              <a:gd name="connsiteX46" fmla="*/ 1161535 w 1301578"/>
              <a:gd name="connsiteY46" fmla="*/ 725076 h 1293487"/>
              <a:gd name="connsiteX47" fmla="*/ 1169773 w 1301578"/>
              <a:gd name="connsiteY47" fmla="*/ 692125 h 1293487"/>
              <a:gd name="connsiteX48" fmla="*/ 1219200 w 1301578"/>
              <a:gd name="connsiteY48" fmla="*/ 609746 h 1293487"/>
              <a:gd name="connsiteX49" fmla="*/ 1235675 w 1301578"/>
              <a:gd name="connsiteY49" fmla="*/ 560319 h 1293487"/>
              <a:gd name="connsiteX50" fmla="*/ 1243913 w 1301578"/>
              <a:gd name="connsiteY50" fmla="*/ 535606 h 1293487"/>
              <a:gd name="connsiteX51" fmla="*/ 1260389 w 1301578"/>
              <a:gd name="connsiteY51" fmla="*/ 510892 h 1293487"/>
              <a:gd name="connsiteX52" fmla="*/ 1268627 w 1301578"/>
              <a:gd name="connsiteY52" fmla="*/ 469703 h 1293487"/>
              <a:gd name="connsiteX53" fmla="*/ 1293340 w 1301578"/>
              <a:gd name="connsiteY53" fmla="*/ 379087 h 1293487"/>
              <a:gd name="connsiteX54" fmla="*/ 1301578 w 1301578"/>
              <a:gd name="connsiteY54" fmla="*/ 329660 h 1293487"/>
              <a:gd name="connsiteX55" fmla="*/ 1293340 w 1301578"/>
              <a:gd name="connsiteY55" fmla="*/ 140190 h 1293487"/>
              <a:gd name="connsiteX56" fmla="*/ 1252151 w 1301578"/>
              <a:gd name="connsiteY56" fmla="*/ 99001 h 1293487"/>
              <a:gd name="connsiteX57" fmla="*/ 1227438 w 1301578"/>
              <a:gd name="connsiteY57" fmla="*/ 90763 h 1293487"/>
              <a:gd name="connsiteX58" fmla="*/ 1202724 w 1301578"/>
              <a:gd name="connsiteY58" fmla="*/ 74287 h 1293487"/>
              <a:gd name="connsiteX59" fmla="*/ 1145059 w 1301578"/>
              <a:gd name="connsiteY59" fmla="*/ 57811 h 1293487"/>
              <a:gd name="connsiteX60" fmla="*/ 1120346 w 1301578"/>
              <a:gd name="connsiteY60" fmla="*/ 41336 h 1293487"/>
              <a:gd name="connsiteX61" fmla="*/ 1087394 w 1301578"/>
              <a:gd name="connsiteY61" fmla="*/ 33098 h 1293487"/>
              <a:gd name="connsiteX62" fmla="*/ 1013254 w 1301578"/>
              <a:gd name="connsiteY62" fmla="*/ 16622 h 1293487"/>
              <a:gd name="connsiteX63" fmla="*/ 914400 w 1301578"/>
              <a:gd name="connsiteY63" fmla="*/ 146 h 1293487"/>
              <a:gd name="connsiteX64" fmla="*/ 708454 w 1301578"/>
              <a:gd name="connsiteY64" fmla="*/ 24860 h 129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301578" h="1293487">
                <a:moveTo>
                  <a:pt x="708454" y="24860"/>
                </a:moveTo>
                <a:cubicBezTo>
                  <a:pt x="664519" y="30352"/>
                  <a:pt x="669626" y="28389"/>
                  <a:pt x="650789" y="33098"/>
                </a:cubicBezTo>
                <a:cubicBezTo>
                  <a:pt x="636443" y="36684"/>
                  <a:pt x="623446" y="44381"/>
                  <a:pt x="609600" y="49573"/>
                </a:cubicBezTo>
                <a:cubicBezTo>
                  <a:pt x="601469" y="52622"/>
                  <a:pt x="593235" y="55425"/>
                  <a:pt x="584886" y="57811"/>
                </a:cubicBezTo>
                <a:cubicBezTo>
                  <a:pt x="544433" y="69369"/>
                  <a:pt x="502728" y="75623"/>
                  <a:pt x="461319" y="82525"/>
                </a:cubicBezTo>
                <a:cubicBezTo>
                  <a:pt x="450335" y="88017"/>
                  <a:pt x="438781" y="92492"/>
                  <a:pt x="428367" y="99001"/>
                </a:cubicBezTo>
                <a:cubicBezTo>
                  <a:pt x="416724" y="106278"/>
                  <a:pt x="407418" y="117046"/>
                  <a:pt x="395416" y="123714"/>
                </a:cubicBezTo>
                <a:cubicBezTo>
                  <a:pt x="382490" y="130895"/>
                  <a:pt x="367154" y="133009"/>
                  <a:pt x="354227" y="140190"/>
                </a:cubicBezTo>
                <a:cubicBezTo>
                  <a:pt x="342225" y="146858"/>
                  <a:pt x="332918" y="157626"/>
                  <a:pt x="321275" y="164903"/>
                </a:cubicBezTo>
                <a:cubicBezTo>
                  <a:pt x="310861" y="171411"/>
                  <a:pt x="298542" y="174567"/>
                  <a:pt x="288324" y="181379"/>
                </a:cubicBezTo>
                <a:cubicBezTo>
                  <a:pt x="189768" y="247084"/>
                  <a:pt x="315443" y="177512"/>
                  <a:pt x="189470" y="271995"/>
                </a:cubicBezTo>
                <a:cubicBezTo>
                  <a:pt x="144092" y="306029"/>
                  <a:pt x="166228" y="287001"/>
                  <a:pt x="123567" y="329660"/>
                </a:cubicBezTo>
                <a:cubicBezTo>
                  <a:pt x="118075" y="340644"/>
                  <a:pt x="114953" y="353177"/>
                  <a:pt x="107092" y="362611"/>
                </a:cubicBezTo>
                <a:cubicBezTo>
                  <a:pt x="100754" y="370217"/>
                  <a:pt x="88318" y="371166"/>
                  <a:pt x="82378" y="379087"/>
                </a:cubicBezTo>
                <a:cubicBezTo>
                  <a:pt x="71326" y="393823"/>
                  <a:pt x="65287" y="411745"/>
                  <a:pt x="57665" y="428514"/>
                </a:cubicBezTo>
                <a:cubicBezTo>
                  <a:pt x="51546" y="441976"/>
                  <a:pt x="46243" y="455806"/>
                  <a:pt x="41189" y="469703"/>
                </a:cubicBezTo>
                <a:cubicBezTo>
                  <a:pt x="35254" y="486024"/>
                  <a:pt x="24713" y="519130"/>
                  <a:pt x="24713" y="519130"/>
                </a:cubicBezTo>
                <a:cubicBezTo>
                  <a:pt x="21967" y="538352"/>
                  <a:pt x="19948" y="557691"/>
                  <a:pt x="16475" y="576795"/>
                </a:cubicBezTo>
                <a:cubicBezTo>
                  <a:pt x="12337" y="599557"/>
                  <a:pt x="7059" y="613282"/>
                  <a:pt x="0" y="634460"/>
                </a:cubicBezTo>
                <a:cubicBezTo>
                  <a:pt x="2746" y="736060"/>
                  <a:pt x="3623" y="837728"/>
                  <a:pt x="8238" y="939260"/>
                </a:cubicBezTo>
                <a:cubicBezTo>
                  <a:pt x="9120" y="958657"/>
                  <a:pt x="11366" y="978192"/>
                  <a:pt x="16475" y="996925"/>
                </a:cubicBezTo>
                <a:cubicBezTo>
                  <a:pt x="19706" y="1008772"/>
                  <a:pt x="28114" y="1018589"/>
                  <a:pt x="32951" y="1029876"/>
                </a:cubicBezTo>
                <a:cubicBezTo>
                  <a:pt x="44601" y="1057060"/>
                  <a:pt x="44990" y="1091342"/>
                  <a:pt x="65903" y="1112255"/>
                </a:cubicBezTo>
                <a:cubicBezTo>
                  <a:pt x="139637" y="1185989"/>
                  <a:pt x="88590" y="1141404"/>
                  <a:pt x="140043" y="1178157"/>
                </a:cubicBezTo>
                <a:cubicBezTo>
                  <a:pt x="151215" y="1186137"/>
                  <a:pt x="160992" y="1196203"/>
                  <a:pt x="172994" y="1202871"/>
                </a:cubicBezTo>
                <a:cubicBezTo>
                  <a:pt x="185921" y="1210052"/>
                  <a:pt x="200958" y="1212733"/>
                  <a:pt x="214184" y="1219346"/>
                </a:cubicBezTo>
                <a:cubicBezTo>
                  <a:pt x="223039" y="1223774"/>
                  <a:pt x="229908" y="1231673"/>
                  <a:pt x="238897" y="1235822"/>
                </a:cubicBezTo>
                <a:cubicBezTo>
                  <a:pt x="265749" y="1248216"/>
                  <a:pt x="293816" y="1257789"/>
                  <a:pt x="321275" y="1268773"/>
                </a:cubicBezTo>
                <a:cubicBezTo>
                  <a:pt x="335005" y="1274265"/>
                  <a:pt x="347879" y="1282818"/>
                  <a:pt x="362465" y="1285249"/>
                </a:cubicBezTo>
                <a:lnTo>
                  <a:pt x="411892" y="1293487"/>
                </a:lnTo>
                <a:cubicBezTo>
                  <a:pt x="458573" y="1290741"/>
                  <a:pt x="505405" y="1289902"/>
                  <a:pt x="551935" y="1285249"/>
                </a:cubicBezTo>
                <a:cubicBezTo>
                  <a:pt x="560575" y="1284385"/>
                  <a:pt x="568299" y="1279397"/>
                  <a:pt x="576648" y="1277011"/>
                </a:cubicBezTo>
                <a:cubicBezTo>
                  <a:pt x="587534" y="1273901"/>
                  <a:pt x="598616" y="1271519"/>
                  <a:pt x="609600" y="1268773"/>
                </a:cubicBezTo>
                <a:cubicBezTo>
                  <a:pt x="752486" y="1187125"/>
                  <a:pt x="615794" y="1260234"/>
                  <a:pt x="691978" y="1227584"/>
                </a:cubicBezTo>
                <a:cubicBezTo>
                  <a:pt x="703265" y="1222747"/>
                  <a:pt x="713432" y="1215421"/>
                  <a:pt x="724930" y="1211109"/>
                </a:cubicBezTo>
                <a:cubicBezTo>
                  <a:pt x="735531" y="1207134"/>
                  <a:pt x="746897" y="1205617"/>
                  <a:pt x="757881" y="1202871"/>
                </a:cubicBezTo>
                <a:cubicBezTo>
                  <a:pt x="766119" y="1197379"/>
                  <a:pt x="775194" y="1192973"/>
                  <a:pt x="782594" y="1186395"/>
                </a:cubicBezTo>
                <a:cubicBezTo>
                  <a:pt x="800009" y="1170915"/>
                  <a:pt x="813381" y="1150948"/>
                  <a:pt x="832021" y="1136968"/>
                </a:cubicBezTo>
                <a:cubicBezTo>
                  <a:pt x="860383" y="1115697"/>
                  <a:pt x="894687" y="1092398"/>
                  <a:pt x="914400" y="1062828"/>
                </a:cubicBezTo>
                <a:lnTo>
                  <a:pt x="947351" y="1013401"/>
                </a:lnTo>
                <a:cubicBezTo>
                  <a:pt x="952843" y="1005163"/>
                  <a:pt x="956826" y="995688"/>
                  <a:pt x="963827" y="988687"/>
                </a:cubicBezTo>
                <a:cubicBezTo>
                  <a:pt x="972065" y="980449"/>
                  <a:pt x="981388" y="973169"/>
                  <a:pt x="988540" y="963973"/>
                </a:cubicBezTo>
                <a:cubicBezTo>
                  <a:pt x="1000697" y="948343"/>
                  <a:pt x="1007490" y="928548"/>
                  <a:pt x="1021492" y="914546"/>
                </a:cubicBezTo>
                <a:cubicBezTo>
                  <a:pt x="1029730" y="906308"/>
                  <a:pt x="1039434" y="899313"/>
                  <a:pt x="1046205" y="889833"/>
                </a:cubicBezTo>
                <a:cubicBezTo>
                  <a:pt x="1053343" y="879840"/>
                  <a:pt x="1055869" y="867100"/>
                  <a:pt x="1062681" y="856882"/>
                </a:cubicBezTo>
                <a:cubicBezTo>
                  <a:pt x="1077913" y="834034"/>
                  <a:pt x="1097980" y="814525"/>
                  <a:pt x="1112108" y="790979"/>
                </a:cubicBezTo>
                <a:cubicBezTo>
                  <a:pt x="1142815" y="739800"/>
                  <a:pt x="1125499" y="761112"/>
                  <a:pt x="1161535" y="725076"/>
                </a:cubicBezTo>
                <a:cubicBezTo>
                  <a:pt x="1164281" y="714092"/>
                  <a:pt x="1164710" y="702251"/>
                  <a:pt x="1169773" y="692125"/>
                </a:cubicBezTo>
                <a:cubicBezTo>
                  <a:pt x="1184094" y="663483"/>
                  <a:pt x="1209074" y="640126"/>
                  <a:pt x="1219200" y="609746"/>
                </a:cubicBezTo>
                <a:lnTo>
                  <a:pt x="1235675" y="560319"/>
                </a:lnTo>
                <a:cubicBezTo>
                  <a:pt x="1238421" y="552081"/>
                  <a:pt x="1239096" y="542831"/>
                  <a:pt x="1243913" y="535606"/>
                </a:cubicBezTo>
                <a:lnTo>
                  <a:pt x="1260389" y="510892"/>
                </a:lnTo>
                <a:cubicBezTo>
                  <a:pt x="1263135" y="497162"/>
                  <a:pt x="1265231" y="483287"/>
                  <a:pt x="1268627" y="469703"/>
                </a:cubicBezTo>
                <a:cubicBezTo>
                  <a:pt x="1284601" y="405809"/>
                  <a:pt x="1273259" y="499569"/>
                  <a:pt x="1293340" y="379087"/>
                </a:cubicBezTo>
                <a:lnTo>
                  <a:pt x="1301578" y="329660"/>
                </a:lnTo>
                <a:cubicBezTo>
                  <a:pt x="1298832" y="266503"/>
                  <a:pt x="1300586" y="202990"/>
                  <a:pt x="1293340" y="140190"/>
                </a:cubicBezTo>
                <a:cubicBezTo>
                  <a:pt x="1291322" y="122703"/>
                  <a:pt x="1265154" y="105502"/>
                  <a:pt x="1252151" y="99001"/>
                </a:cubicBezTo>
                <a:cubicBezTo>
                  <a:pt x="1244384" y="95118"/>
                  <a:pt x="1235205" y="94646"/>
                  <a:pt x="1227438" y="90763"/>
                </a:cubicBezTo>
                <a:cubicBezTo>
                  <a:pt x="1218582" y="86335"/>
                  <a:pt x="1211824" y="78187"/>
                  <a:pt x="1202724" y="74287"/>
                </a:cubicBezTo>
                <a:cubicBezTo>
                  <a:pt x="1165766" y="58447"/>
                  <a:pt x="1177126" y="73844"/>
                  <a:pt x="1145059" y="57811"/>
                </a:cubicBezTo>
                <a:cubicBezTo>
                  <a:pt x="1136204" y="53383"/>
                  <a:pt x="1129446" y="45236"/>
                  <a:pt x="1120346" y="41336"/>
                </a:cubicBezTo>
                <a:cubicBezTo>
                  <a:pt x="1109939" y="36876"/>
                  <a:pt x="1098280" y="36208"/>
                  <a:pt x="1087394" y="33098"/>
                </a:cubicBezTo>
                <a:cubicBezTo>
                  <a:pt x="990033" y="5280"/>
                  <a:pt x="1180509" y="53790"/>
                  <a:pt x="1013254" y="16622"/>
                </a:cubicBezTo>
                <a:cubicBezTo>
                  <a:pt x="950218" y="2614"/>
                  <a:pt x="1039358" y="3350"/>
                  <a:pt x="914400" y="146"/>
                </a:cubicBezTo>
                <a:cubicBezTo>
                  <a:pt x="832049" y="-1966"/>
                  <a:pt x="752389" y="19368"/>
                  <a:pt x="708454" y="24860"/>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Freeform 11"/>
          <p:cNvSpPr/>
          <p:nvPr/>
        </p:nvSpPr>
        <p:spPr>
          <a:xfrm>
            <a:off x="5370513" y="1554163"/>
            <a:ext cx="1368425" cy="1370012"/>
          </a:xfrm>
          <a:custGeom>
            <a:avLst/>
            <a:gdLst>
              <a:gd name="connsiteX0" fmla="*/ 222422 w 1367481"/>
              <a:gd name="connsiteY0" fmla="*/ 2841 h 1370322"/>
              <a:gd name="connsiteX1" fmla="*/ 214184 w 1367481"/>
              <a:gd name="connsiteY1" fmla="*/ 68744 h 1370322"/>
              <a:gd name="connsiteX2" fmla="*/ 181233 w 1367481"/>
              <a:gd name="connsiteY2" fmla="*/ 151122 h 1370322"/>
              <a:gd name="connsiteX3" fmla="*/ 164757 w 1367481"/>
              <a:gd name="connsiteY3" fmla="*/ 200549 h 1370322"/>
              <a:gd name="connsiteX4" fmla="*/ 156519 w 1367481"/>
              <a:gd name="connsiteY4" fmla="*/ 225263 h 1370322"/>
              <a:gd name="connsiteX5" fmla="*/ 140044 w 1367481"/>
              <a:gd name="connsiteY5" fmla="*/ 258214 h 1370322"/>
              <a:gd name="connsiteX6" fmla="*/ 123568 w 1367481"/>
              <a:gd name="connsiteY6" fmla="*/ 307641 h 1370322"/>
              <a:gd name="connsiteX7" fmla="*/ 90616 w 1367481"/>
              <a:gd name="connsiteY7" fmla="*/ 365306 h 1370322"/>
              <a:gd name="connsiteX8" fmla="*/ 65903 w 1367481"/>
              <a:gd name="connsiteY8" fmla="*/ 422971 h 1370322"/>
              <a:gd name="connsiteX9" fmla="*/ 41189 w 1367481"/>
              <a:gd name="connsiteY9" fmla="*/ 505349 h 1370322"/>
              <a:gd name="connsiteX10" fmla="*/ 32952 w 1367481"/>
              <a:gd name="connsiteY10" fmla="*/ 530063 h 1370322"/>
              <a:gd name="connsiteX11" fmla="*/ 16476 w 1367481"/>
              <a:gd name="connsiteY11" fmla="*/ 595966 h 1370322"/>
              <a:gd name="connsiteX12" fmla="*/ 0 w 1367481"/>
              <a:gd name="connsiteY12" fmla="*/ 653631 h 1370322"/>
              <a:gd name="connsiteX13" fmla="*/ 16476 w 1367481"/>
              <a:gd name="connsiteY13" fmla="*/ 876052 h 1370322"/>
              <a:gd name="connsiteX14" fmla="*/ 24714 w 1367481"/>
              <a:gd name="connsiteY14" fmla="*/ 900766 h 1370322"/>
              <a:gd name="connsiteX15" fmla="*/ 49427 w 1367481"/>
              <a:gd name="connsiteY15" fmla="*/ 983144 h 1370322"/>
              <a:gd name="connsiteX16" fmla="*/ 65903 w 1367481"/>
              <a:gd name="connsiteY16" fmla="*/ 1007858 h 1370322"/>
              <a:gd name="connsiteX17" fmla="*/ 90616 w 1367481"/>
              <a:gd name="connsiteY17" fmla="*/ 1057285 h 1370322"/>
              <a:gd name="connsiteX18" fmla="*/ 140044 w 1367481"/>
              <a:gd name="connsiteY18" fmla="*/ 1106712 h 1370322"/>
              <a:gd name="connsiteX19" fmla="*/ 189471 w 1367481"/>
              <a:gd name="connsiteY19" fmla="*/ 1156139 h 1370322"/>
              <a:gd name="connsiteX20" fmla="*/ 214184 w 1367481"/>
              <a:gd name="connsiteY20" fmla="*/ 1180852 h 1370322"/>
              <a:gd name="connsiteX21" fmla="*/ 238898 w 1367481"/>
              <a:gd name="connsiteY21" fmla="*/ 1189090 h 1370322"/>
              <a:gd name="connsiteX22" fmla="*/ 337752 w 1367481"/>
              <a:gd name="connsiteY22" fmla="*/ 1230279 h 1370322"/>
              <a:gd name="connsiteX23" fmla="*/ 370703 w 1367481"/>
              <a:gd name="connsiteY23" fmla="*/ 1254993 h 1370322"/>
              <a:gd name="connsiteX24" fmla="*/ 395416 w 1367481"/>
              <a:gd name="connsiteY24" fmla="*/ 1263231 h 1370322"/>
              <a:gd name="connsiteX25" fmla="*/ 428368 w 1367481"/>
              <a:gd name="connsiteY25" fmla="*/ 1279706 h 1370322"/>
              <a:gd name="connsiteX26" fmla="*/ 502508 w 1367481"/>
              <a:gd name="connsiteY26" fmla="*/ 1296182 h 1370322"/>
              <a:gd name="connsiteX27" fmla="*/ 527222 w 1367481"/>
              <a:gd name="connsiteY27" fmla="*/ 1312658 h 1370322"/>
              <a:gd name="connsiteX28" fmla="*/ 601362 w 1367481"/>
              <a:gd name="connsiteY28" fmla="*/ 1329133 h 1370322"/>
              <a:gd name="connsiteX29" fmla="*/ 675503 w 1367481"/>
              <a:gd name="connsiteY29" fmla="*/ 1345609 h 1370322"/>
              <a:gd name="connsiteX30" fmla="*/ 741406 w 1367481"/>
              <a:gd name="connsiteY30" fmla="*/ 1353847 h 1370322"/>
              <a:gd name="connsiteX31" fmla="*/ 774357 w 1367481"/>
              <a:gd name="connsiteY31" fmla="*/ 1362085 h 1370322"/>
              <a:gd name="connsiteX32" fmla="*/ 799071 w 1367481"/>
              <a:gd name="connsiteY32" fmla="*/ 1370322 h 1370322"/>
              <a:gd name="connsiteX33" fmla="*/ 1046206 w 1367481"/>
              <a:gd name="connsiteY33" fmla="*/ 1362085 h 1370322"/>
              <a:gd name="connsiteX34" fmla="*/ 1070919 w 1367481"/>
              <a:gd name="connsiteY34" fmla="*/ 1353847 h 1370322"/>
              <a:gd name="connsiteX35" fmla="*/ 1120346 w 1367481"/>
              <a:gd name="connsiteY35" fmla="*/ 1329133 h 1370322"/>
              <a:gd name="connsiteX36" fmla="*/ 1153298 w 1367481"/>
              <a:gd name="connsiteY36" fmla="*/ 1287944 h 1370322"/>
              <a:gd name="connsiteX37" fmla="*/ 1219200 w 1367481"/>
              <a:gd name="connsiteY37" fmla="*/ 1230279 h 1370322"/>
              <a:gd name="connsiteX38" fmla="*/ 1260389 w 1367481"/>
              <a:gd name="connsiteY38" fmla="*/ 1172614 h 1370322"/>
              <a:gd name="connsiteX39" fmla="*/ 1285103 w 1367481"/>
              <a:gd name="connsiteY39" fmla="*/ 1139663 h 1370322"/>
              <a:gd name="connsiteX40" fmla="*/ 1301579 w 1367481"/>
              <a:gd name="connsiteY40" fmla="*/ 1098474 h 1370322"/>
              <a:gd name="connsiteX41" fmla="*/ 1334530 w 1367481"/>
              <a:gd name="connsiteY41" fmla="*/ 1040809 h 1370322"/>
              <a:gd name="connsiteX42" fmla="*/ 1359244 w 1367481"/>
              <a:gd name="connsiteY42" fmla="*/ 950193 h 1370322"/>
              <a:gd name="connsiteX43" fmla="*/ 1367481 w 1367481"/>
              <a:gd name="connsiteY43" fmla="*/ 900766 h 1370322"/>
              <a:gd name="connsiteX44" fmla="*/ 1359244 w 1367481"/>
              <a:gd name="connsiteY44" fmla="*/ 513587 h 1370322"/>
              <a:gd name="connsiteX45" fmla="*/ 1342768 w 1367481"/>
              <a:gd name="connsiteY45" fmla="*/ 472398 h 1370322"/>
              <a:gd name="connsiteX46" fmla="*/ 1318054 w 1367481"/>
              <a:gd name="connsiteY46" fmla="*/ 381782 h 1370322"/>
              <a:gd name="connsiteX47" fmla="*/ 1301579 w 1367481"/>
              <a:gd name="connsiteY47" fmla="*/ 340593 h 1370322"/>
              <a:gd name="connsiteX48" fmla="*/ 1276865 w 1367481"/>
              <a:gd name="connsiteY48" fmla="*/ 291166 h 1370322"/>
              <a:gd name="connsiteX49" fmla="*/ 1243914 w 1367481"/>
              <a:gd name="connsiteY49" fmla="*/ 266452 h 1370322"/>
              <a:gd name="connsiteX50" fmla="*/ 1145060 w 1367481"/>
              <a:gd name="connsiteY50" fmla="*/ 184074 h 1370322"/>
              <a:gd name="connsiteX51" fmla="*/ 1120346 w 1367481"/>
              <a:gd name="connsiteY51" fmla="*/ 167598 h 1370322"/>
              <a:gd name="connsiteX52" fmla="*/ 1062681 w 1367481"/>
              <a:gd name="connsiteY52" fmla="*/ 134647 h 1370322"/>
              <a:gd name="connsiteX53" fmla="*/ 1029730 w 1367481"/>
              <a:gd name="connsiteY53" fmla="*/ 126409 h 1370322"/>
              <a:gd name="connsiteX54" fmla="*/ 955589 w 1367481"/>
              <a:gd name="connsiteY54" fmla="*/ 93458 h 1370322"/>
              <a:gd name="connsiteX55" fmla="*/ 930876 w 1367481"/>
              <a:gd name="connsiteY55" fmla="*/ 85220 h 1370322"/>
              <a:gd name="connsiteX56" fmla="*/ 823784 w 1367481"/>
              <a:gd name="connsiteY56" fmla="*/ 68744 h 1370322"/>
              <a:gd name="connsiteX57" fmla="*/ 799071 w 1367481"/>
              <a:gd name="connsiteY57" fmla="*/ 60506 h 1370322"/>
              <a:gd name="connsiteX58" fmla="*/ 667265 w 1367481"/>
              <a:gd name="connsiteY58" fmla="*/ 35793 h 1370322"/>
              <a:gd name="connsiteX59" fmla="*/ 560173 w 1367481"/>
              <a:gd name="connsiteY59" fmla="*/ 19317 h 1370322"/>
              <a:gd name="connsiteX60" fmla="*/ 527222 w 1367481"/>
              <a:gd name="connsiteY60" fmla="*/ 11079 h 1370322"/>
              <a:gd name="connsiteX61" fmla="*/ 222422 w 1367481"/>
              <a:gd name="connsiteY61" fmla="*/ 2841 h 1370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367481" h="1370322">
                <a:moveTo>
                  <a:pt x="222422" y="2841"/>
                </a:moveTo>
                <a:cubicBezTo>
                  <a:pt x="170249" y="12452"/>
                  <a:pt x="218823" y="47097"/>
                  <a:pt x="214184" y="68744"/>
                </a:cubicBezTo>
                <a:cubicBezTo>
                  <a:pt x="201575" y="127585"/>
                  <a:pt x="199994" y="104219"/>
                  <a:pt x="181233" y="151122"/>
                </a:cubicBezTo>
                <a:cubicBezTo>
                  <a:pt x="174783" y="167247"/>
                  <a:pt x="170249" y="184073"/>
                  <a:pt x="164757" y="200549"/>
                </a:cubicBezTo>
                <a:cubicBezTo>
                  <a:pt x="162011" y="208787"/>
                  <a:pt x="160402" y="217496"/>
                  <a:pt x="156519" y="225263"/>
                </a:cubicBezTo>
                <a:cubicBezTo>
                  <a:pt x="151027" y="236247"/>
                  <a:pt x="144605" y="246812"/>
                  <a:pt x="140044" y="258214"/>
                </a:cubicBezTo>
                <a:cubicBezTo>
                  <a:pt x="133594" y="274339"/>
                  <a:pt x="131335" y="292108"/>
                  <a:pt x="123568" y="307641"/>
                </a:cubicBezTo>
                <a:cubicBezTo>
                  <a:pt x="102664" y="349448"/>
                  <a:pt x="113904" y="330375"/>
                  <a:pt x="90616" y="365306"/>
                </a:cubicBezTo>
                <a:cubicBezTo>
                  <a:pt x="64112" y="444828"/>
                  <a:pt x="106605" y="321219"/>
                  <a:pt x="65903" y="422971"/>
                </a:cubicBezTo>
                <a:cubicBezTo>
                  <a:pt x="46331" y="471900"/>
                  <a:pt x="53324" y="462876"/>
                  <a:pt x="41189" y="505349"/>
                </a:cubicBezTo>
                <a:cubicBezTo>
                  <a:pt x="38804" y="513698"/>
                  <a:pt x="35237" y="521685"/>
                  <a:pt x="32952" y="530063"/>
                </a:cubicBezTo>
                <a:cubicBezTo>
                  <a:pt x="26994" y="551909"/>
                  <a:pt x="23637" y="574484"/>
                  <a:pt x="16476" y="595966"/>
                </a:cubicBezTo>
                <a:cubicBezTo>
                  <a:pt x="4658" y="631420"/>
                  <a:pt x="10344" y="612255"/>
                  <a:pt x="0" y="653631"/>
                </a:cubicBezTo>
                <a:cubicBezTo>
                  <a:pt x="3161" y="716844"/>
                  <a:pt x="2597" y="806657"/>
                  <a:pt x="16476" y="876052"/>
                </a:cubicBezTo>
                <a:cubicBezTo>
                  <a:pt x="18179" y="884567"/>
                  <a:pt x="22328" y="892417"/>
                  <a:pt x="24714" y="900766"/>
                </a:cubicBezTo>
                <a:cubicBezTo>
                  <a:pt x="30470" y="920910"/>
                  <a:pt x="39641" y="968465"/>
                  <a:pt x="49427" y="983144"/>
                </a:cubicBezTo>
                <a:cubicBezTo>
                  <a:pt x="54919" y="991382"/>
                  <a:pt x="61475" y="999002"/>
                  <a:pt x="65903" y="1007858"/>
                </a:cubicBezTo>
                <a:cubicBezTo>
                  <a:pt x="82259" y="1040570"/>
                  <a:pt x="63638" y="1026935"/>
                  <a:pt x="90616" y="1057285"/>
                </a:cubicBezTo>
                <a:cubicBezTo>
                  <a:pt x="106096" y="1074700"/>
                  <a:pt x="126064" y="1088072"/>
                  <a:pt x="140044" y="1106712"/>
                </a:cubicBezTo>
                <a:cubicBezTo>
                  <a:pt x="187401" y="1169855"/>
                  <a:pt x="141288" y="1115987"/>
                  <a:pt x="189471" y="1156139"/>
                </a:cubicBezTo>
                <a:cubicBezTo>
                  <a:pt x="198421" y="1163597"/>
                  <a:pt x="204491" y="1174390"/>
                  <a:pt x="214184" y="1180852"/>
                </a:cubicBezTo>
                <a:cubicBezTo>
                  <a:pt x="221409" y="1185669"/>
                  <a:pt x="231131" y="1185207"/>
                  <a:pt x="238898" y="1189090"/>
                </a:cubicBezTo>
                <a:cubicBezTo>
                  <a:pt x="324449" y="1231866"/>
                  <a:pt x="230706" y="1199696"/>
                  <a:pt x="337752" y="1230279"/>
                </a:cubicBezTo>
                <a:cubicBezTo>
                  <a:pt x="348736" y="1238517"/>
                  <a:pt x="358782" y="1248181"/>
                  <a:pt x="370703" y="1254993"/>
                </a:cubicBezTo>
                <a:cubicBezTo>
                  <a:pt x="378242" y="1259301"/>
                  <a:pt x="387435" y="1259811"/>
                  <a:pt x="395416" y="1263231"/>
                </a:cubicBezTo>
                <a:cubicBezTo>
                  <a:pt x="406703" y="1268068"/>
                  <a:pt x="417081" y="1274869"/>
                  <a:pt x="428368" y="1279706"/>
                </a:cubicBezTo>
                <a:cubicBezTo>
                  <a:pt x="454181" y="1290768"/>
                  <a:pt x="472880" y="1291244"/>
                  <a:pt x="502508" y="1296182"/>
                </a:cubicBezTo>
                <a:cubicBezTo>
                  <a:pt x="510746" y="1301674"/>
                  <a:pt x="518366" y="1308230"/>
                  <a:pt x="527222" y="1312658"/>
                </a:cubicBezTo>
                <a:cubicBezTo>
                  <a:pt x="548595" y="1323344"/>
                  <a:pt x="580276" y="1324916"/>
                  <a:pt x="601362" y="1329133"/>
                </a:cubicBezTo>
                <a:cubicBezTo>
                  <a:pt x="656023" y="1340065"/>
                  <a:pt x="613164" y="1336018"/>
                  <a:pt x="675503" y="1345609"/>
                </a:cubicBezTo>
                <a:cubicBezTo>
                  <a:pt x="697384" y="1348975"/>
                  <a:pt x="719438" y="1351101"/>
                  <a:pt x="741406" y="1353847"/>
                </a:cubicBezTo>
                <a:cubicBezTo>
                  <a:pt x="752390" y="1356593"/>
                  <a:pt x="763471" y="1358975"/>
                  <a:pt x="774357" y="1362085"/>
                </a:cubicBezTo>
                <a:cubicBezTo>
                  <a:pt x="782706" y="1364470"/>
                  <a:pt x="790387" y="1370322"/>
                  <a:pt x="799071" y="1370322"/>
                </a:cubicBezTo>
                <a:cubicBezTo>
                  <a:pt x="881495" y="1370322"/>
                  <a:pt x="963828" y="1364831"/>
                  <a:pt x="1046206" y="1362085"/>
                </a:cubicBezTo>
                <a:cubicBezTo>
                  <a:pt x="1054444" y="1359339"/>
                  <a:pt x="1063152" y="1357730"/>
                  <a:pt x="1070919" y="1353847"/>
                </a:cubicBezTo>
                <a:cubicBezTo>
                  <a:pt x="1134796" y="1321908"/>
                  <a:pt x="1058230" y="1349839"/>
                  <a:pt x="1120346" y="1329133"/>
                </a:cubicBezTo>
                <a:cubicBezTo>
                  <a:pt x="1131330" y="1315403"/>
                  <a:pt x="1140865" y="1300377"/>
                  <a:pt x="1153298" y="1287944"/>
                </a:cubicBezTo>
                <a:cubicBezTo>
                  <a:pt x="1207876" y="1233366"/>
                  <a:pt x="1179211" y="1276933"/>
                  <a:pt x="1219200" y="1230279"/>
                </a:cubicBezTo>
                <a:cubicBezTo>
                  <a:pt x="1242294" y="1203336"/>
                  <a:pt x="1241751" y="1198708"/>
                  <a:pt x="1260389" y="1172614"/>
                </a:cubicBezTo>
                <a:cubicBezTo>
                  <a:pt x="1268369" y="1161442"/>
                  <a:pt x="1278435" y="1151665"/>
                  <a:pt x="1285103" y="1139663"/>
                </a:cubicBezTo>
                <a:cubicBezTo>
                  <a:pt x="1292285" y="1126737"/>
                  <a:pt x="1295573" y="1111987"/>
                  <a:pt x="1301579" y="1098474"/>
                </a:cubicBezTo>
                <a:cubicBezTo>
                  <a:pt x="1315517" y="1067112"/>
                  <a:pt x="1316857" y="1067318"/>
                  <a:pt x="1334530" y="1040809"/>
                </a:cubicBezTo>
                <a:cubicBezTo>
                  <a:pt x="1358010" y="899931"/>
                  <a:pt x="1325223" y="1074940"/>
                  <a:pt x="1359244" y="950193"/>
                </a:cubicBezTo>
                <a:cubicBezTo>
                  <a:pt x="1363639" y="934079"/>
                  <a:pt x="1364735" y="917242"/>
                  <a:pt x="1367481" y="900766"/>
                </a:cubicBezTo>
                <a:cubicBezTo>
                  <a:pt x="1364735" y="771706"/>
                  <a:pt x="1366679" y="642462"/>
                  <a:pt x="1359244" y="513587"/>
                </a:cubicBezTo>
                <a:cubicBezTo>
                  <a:pt x="1358392" y="498824"/>
                  <a:pt x="1346093" y="486807"/>
                  <a:pt x="1342768" y="472398"/>
                </a:cubicBezTo>
                <a:cubicBezTo>
                  <a:pt x="1304645" y="307202"/>
                  <a:pt x="1359626" y="464926"/>
                  <a:pt x="1318054" y="381782"/>
                </a:cubicBezTo>
                <a:cubicBezTo>
                  <a:pt x="1311441" y="368556"/>
                  <a:pt x="1306771" y="354439"/>
                  <a:pt x="1301579" y="340593"/>
                </a:cubicBezTo>
                <a:cubicBezTo>
                  <a:pt x="1293539" y="319152"/>
                  <a:pt x="1294363" y="308664"/>
                  <a:pt x="1276865" y="291166"/>
                </a:cubicBezTo>
                <a:cubicBezTo>
                  <a:pt x="1267157" y="281458"/>
                  <a:pt x="1254119" y="275637"/>
                  <a:pt x="1243914" y="266452"/>
                </a:cubicBezTo>
                <a:cubicBezTo>
                  <a:pt x="1153305" y="184903"/>
                  <a:pt x="1236973" y="245349"/>
                  <a:pt x="1145060" y="184074"/>
                </a:cubicBezTo>
                <a:lnTo>
                  <a:pt x="1120346" y="167598"/>
                </a:lnTo>
                <a:cubicBezTo>
                  <a:pt x="1099855" y="153937"/>
                  <a:pt x="1086577" y="143608"/>
                  <a:pt x="1062681" y="134647"/>
                </a:cubicBezTo>
                <a:cubicBezTo>
                  <a:pt x="1052080" y="130672"/>
                  <a:pt x="1040714" y="129155"/>
                  <a:pt x="1029730" y="126409"/>
                </a:cubicBezTo>
                <a:cubicBezTo>
                  <a:pt x="990565" y="100299"/>
                  <a:pt x="1014410" y="113065"/>
                  <a:pt x="955589" y="93458"/>
                </a:cubicBezTo>
                <a:cubicBezTo>
                  <a:pt x="947351" y="90712"/>
                  <a:pt x="939492" y="86297"/>
                  <a:pt x="930876" y="85220"/>
                </a:cubicBezTo>
                <a:cubicBezTo>
                  <a:pt x="890860" y="80218"/>
                  <a:pt x="861522" y="78179"/>
                  <a:pt x="823784" y="68744"/>
                </a:cubicBezTo>
                <a:cubicBezTo>
                  <a:pt x="815360" y="66638"/>
                  <a:pt x="807532" y="62458"/>
                  <a:pt x="799071" y="60506"/>
                </a:cubicBezTo>
                <a:cubicBezTo>
                  <a:pt x="659124" y="28211"/>
                  <a:pt x="768882" y="56117"/>
                  <a:pt x="667265" y="35793"/>
                </a:cubicBezTo>
                <a:cubicBezTo>
                  <a:pt x="578086" y="17957"/>
                  <a:pt x="716078" y="36640"/>
                  <a:pt x="560173" y="19317"/>
                </a:cubicBezTo>
                <a:cubicBezTo>
                  <a:pt x="549189" y="16571"/>
                  <a:pt x="538544" y="11079"/>
                  <a:pt x="527222" y="11079"/>
                </a:cubicBezTo>
                <a:cubicBezTo>
                  <a:pt x="417350" y="11079"/>
                  <a:pt x="274595" y="-6770"/>
                  <a:pt x="222422" y="2841"/>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Freeform 12"/>
          <p:cNvSpPr/>
          <p:nvPr/>
        </p:nvSpPr>
        <p:spPr>
          <a:xfrm>
            <a:off x="5519738" y="3032125"/>
            <a:ext cx="1166812" cy="1103313"/>
          </a:xfrm>
          <a:custGeom>
            <a:avLst/>
            <a:gdLst>
              <a:gd name="connsiteX0" fmla="*/ 955590 w 1167593"/>
              <a:gd name="connsiteY0" fmla="*/ 131806 h 1103871"/>
              <a:gd name="connsiteX1" fmla="*/ 906163 w 1167593"/>
              <a:gd name="connsiteY1" fmla="*/ 107092 h 1103871"/>
              <a:gd name="connsiteX2" fmla="*/ 823784 w 1167593"/>
              <a:gd name="connsiteY2" fmla="*/ 65903 h 1103871"/>
              <a:gd name="connsiteX3" fmla="*/ 774357 w 1167593"/>
              <a:gd name="connsiteY3" fmla="*/ 57665 h 1103871"/>
              <a:gd name="connsiteX4" fmla="*/ 700217 w 1167593"/>
              <a:gd name="connsiteY4" fmla="*/ 32952 h 1103871"/>
              <a:gd name="connsiteX5" fmla="*/ 675503 w 1167593"/>
              <a:gd name="connsiteY5" fmla="*/ 24714 h 1103871"/>
              <a:gd name="connsiteX6" fmla="*/ 593125 w 1167593"/>
              <a:gd name="connsiteY6" fmla="*/ 16476 h 1103871"/>
              <a:gd name="connsiteX7" fmla="*/ 535460 w 1167593"/>
              <a:gd name="connsiteY7" fmla="*/ 8238 h 1103871"/>
              <a:gd name="connsiteX8" fmla="*/ 181233 w 1167593"/>
              <a:gd name="connsiteY8" fmla="*/ 0 h 1103871"/>
              <a:gd name="connsiteX9" fmla="*/ 90617 w 1167593"/>
              <a:gd name="connsiteY9" fmla="*/ 8238 h 1103871"/>
              <a:gd name="connsiteX10" fmla="*/ 74141 w 1167593"/>
              <a:gd name="connsiteY10" fmla="*/ 32952 h 1103871"/>
              <a:gd name="connsiteX11" fmla="*/ 24714 w 1167593"/>
              <a:gd name="connsiteY11" fmla="*/ 107092 h 1103871"/>
              <a:gd name="connsiteX12" fmla="*/ 8238 w 1167593"/>
              <a:gd name="connsiteY12" fmla="*/ 172995 h 1103871"/>
              <a:gd name="connsiteX13" fmla="*/ 0 w 1167593"/>
              <a:gd name="connsiteY13" fmla="*/ 205946 h 1103871"/>
              <a:gd name="connsiteX14" fmla="*/ 8238 w 1167593"/>
              <a:gd name="connsiteY14" fmla="*/ 362465 h 1103871"/>
              <a:gd name="connsiteX15" fmla="*/ 16476 w 1167593"/>
              <a:gd name="connsiteY15" fmla="*/ 469557 h 1103871"/>
              <a:gd name="connsiteX16" fmla="*/ 24714 w 1167593"/>
              <a:gd name="connsiteY16" fmla="*/ 494271 h 1103871"/>
              <a:gd name="connsiteX17" fmla="*/ 32952 w 1167593"/>
              <a:gd name="connsiteY17" fmla="*/ 535460 h 1103871"/>
              <a:gd name="connsiteX18" fmla="*/ 49427 w 1167593"/>
              <a:gd name="connsiteY18" fmla="*/ 576649 h 1103871"/>
              <a:gd name="connsiteX19" fmla="*/ 65903 w 1167593"/>
              <a:gd name="connsiteY19" fmla="*/ 642552 h 1103871"/>
              <a:gd name="connsiteX20" fmla="*/ 74141 w 1167593"/>
              <a:gd name="connsiteY20" fmla="*/ 667265 h 1103871"/>
              <a:gd name="connsiteX21" fmla="*/ 107092 w 1167593"/>
              <a:gd name="connsiteY21" fmla="*/ 733168 h 1103871"/>
              <a:gd name="connsiteX22" fmla="*/ 123568 w 1167593"/>
              <a:gd name="connsiteY22" fmla="*/ 757881 h 1103871"/>
              <a:gd name="connsiteX23" fmla="*/ 263611 w 1167593"/>
              <a:gd name="connsiteY23" fmla="*/ 782595 h 1103871"/>
              <a:gd name="connsiteX24" fmla="*/ 288325 w 1167593"/>
              <a:gd name="connsiteY24" fmla="*/ 790833 h 1103871"/>
              <a:gd name="connsiteX25" fmla="*/ 362465 w 1167593"/>
              <a:gd name="connsiteY25" fmla="*/ 799071 h 1103871"/>
              <a:gd name="connsiteX26" fmla="*/ 420130 w 1167593"/>
              <a:gd name="connsiteY26" fmla="*/ 823784 h 1103871"/>
              <a:gd name="connsiteX27" fmla="*/ 444844 w 1167593"/>
              <a:gd name="connsiteY27" fmla="*/ 848498 h 1103871"/>
              <a:gd name="connsiteX28" fmla="*/ 469557 w 1167593"/>
              <a:gd name="connsiteY28" fmla="*/ 864973 h 1103871"/>
              <a:gd name="connsiteX29" fmla="*/ 551935 w 1167593"/>
              <a:gd name="connsiteY29" fmla="*/ 947352 h 1103871"/>
              <a:gd name="connsiteX30" fmla="*/ 576649 w 1167593"/>
              <a:gd name="connsiteY30" fmla="*/ 972065 h 1103871"/>
              <a:gd name="connsiteX31" fmla="*/ 601363 w 1167593"/>
              <a:gd name="connsiteY31" fmla="*/ 988541 h 1103871"/>
              <a:gd name="connsiteX32" fmla="*/ 659027 w 1167593"/>
              <a:gd name="connsiteY32" fmla="*/ 1021492 h 1103871"/>
              <a:gd name="connsiteX33" fmla="*/ 749644 w 1167593"/>
              <a:gd name="connsiteY33" fmla="*/ 1054444 h 1103871"/>
              <a:gd name="connsiteX34" fmla="*/ 749644 w 1167593"/>
              <a:gd name="connsiteY34" fmla="*/ 1054444 h 1103871"/>
              <a:gd name="connsiteX35" fmla="*/ 815546 w 1167593"/>
              <a:gd name="connsiteY35" fmla="*/ 1079157 h 1103871"/>
              <a:gd name="connsiteX36" fmla="*/ 848498 w 1167593"/>
              <a:gd name="connsiteY36" fmla="*/ 1095633 h 1103871"/>
              <a:gd name="connsiteX37" fmla="*/ 955590 w 1167593"/>
              <a:gd name="connsiteY37" fmla="*/ 1103871 h 1103871"/>
              <a:gd name="connsiteX38" fmla="*/ 1095633 w 1167593"/>
              <a:gd name="connsiteY38" fmla="*/ 1095633 h 1103871"/>
              <a:gd name="connsiteX39" fmla="*/ 1120346 w 1167593"/>
              <a:gd name="connsiteY39" fmla="*/ 1079157 h 1103871"/>
              <a:gd name="connsiteX40" fmla="*/ 1136822 w 1167593"/>
              <a:gd name="connsiteY40" fmla="*/ 1029730 h 1103871"/>
              <a:gd name="connsiteX41" fmla="*/ 1153298 w 1167593"/>
              <a:gd name="connsiteY41" fmla="*/ 972065 h 1103871"/>
              <a:gd name="connsiteX42" fmla="*/ 1153298 w 1167593"/>
              <a:gd name="connsiteY42" fmla="*/ 617838 h 1103871"/>
              <a:gd name="connsiteX43" fmla="*/ 1145060 w 1167593"/>
              <a:gd name="connsiteY43" fmla="*/ 551935 h 1103871"/>
              <a:gd name="connsiteX44" fmla="*/ 1128584 w 1167593"/>
              <a:gd name="connsiteY44" fmla="*/ 461319 h 1103871"/>
              <a:gd name="connsiteX45" fmla="*/ 1103871 w 1167593"/>
              <a:gd name="connsiteY45" fmla="*/ 403654 h 1103871"/>
              <a:gd name="connsiteX46" fmla="*/ 1079157 w 1167593"/>
              <a:gd name="connsiteY46" fmla="*/ 345990 h 1103871"/>
              <a:gd name="connsiteX47" fmla="*/ 1029730 w 1167593"/>
              <a:gd name="connsiteY47" fmla="*/ 247135 h 1103871"/>
              <a:gd name="connsiteX48" fmla="*/ 1013254 w 1167593"/>
              <a:gd name="connsiteY48" fmla="*/ 222422 h 1103871"/>
              <a:gd name="connsiteX49" fmla="*/ 988541 w 1167593"/>
              <a:gd name="connsiteY49" fmla="*/ 172995 h 1103871"/>
              <a:gd name="connsiteX50" fmla="*/ 980303 w 1167593"/>
              <a:gd name="connsiteY50" fmla="*/ 148281 h 1103871"/>
              <a:gd name="connsiteX51" fmla="*/ 955590 w 1167593"/>
              <a:gd name="connsiteY51" fmla="*/ 131806 h 110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167593" h="1103871">
                <a:moveTo>
                  <a:pt x="955590" y="131806"/>
                </a:moveTo>
                <a:cubicBezTo>
                  <a:pt x="943233" y="124941"/>
                  <a:pt x="922334" y="115913"/>
                  <a:pt x="906163" y="107092"/>
                </a:cubicBezTo>
                <a:cubicBezTo>
                  <a:pt x="869849" y="87285"/>
                  <a:pt x="863626" y="76769"/>
                  <a:pt x="823784" y="65903"/>
                </a:cubicBezTo>
                <a:cubicBezTo>
                  <a:pt x="807670" y="61508"/>
                  <a:pt x="790833" y="60411"/>
                  <a:pt x="774357" y="57665"/>
                </a:cubicBezTo>
                <a:lnTo>
                  <a:pt x="700217" y="32952"/>
                </a:lnTo>
                <a:cubicBezTo>
                  <a:pt x="691979" y="30206"/>
                  <a:pt x="684144" y="25578"/>
                  <a:pt x="675503" y="24714"/>
                </a:cubicBezTo>
                <a:lnTo>
                  <a:pt x="593125" y="16476"/>
                </a:lnTo>
                <a:cubicBezTo>
                  <a:pt x="573841" y="14207"/>
                  <a:pt x="554861" y="9014"/>
                  <a:pt x="535460" y="8238"/>
                </a:cubicBezTo>
                <a:cubicBezTo>
                  <a:pt x="417447" y="3517"/>
                  <a:pt x="299309" y="2746"/>
                  <a:pt x="181233" y="0"/>
                </a:cubicBezTo>
                <a:cubicBezTo>
                  <a:pt x="151028" y="2746"/>
                  <a:pt x="119606" y="-682"/>
                  <a:pt x="90617" y="8238"/>
                </a:cubicBezTo>
                <a:cubicBezTo>
                  <a:pt x="81154" y="11150"/>
                  <a:pt x="79896" y="24895"/>
                  <a:pt x="74141" y="32952"/>
                </a:cubicBezTo>
                <a:cubicBezTo>
                  <a:pt x="31239" y="93013"/>
                  <a:pt x="66497" y="37452"/>
                  <a:pt x="24714" y="107092"/>
                </a:cubicBezTo>
                <a:lnTo>
                  <a:pt x="8238" y="172995"/>
                </a:lnTo>
                <a:lnTo>
                  <a:pt x="0" y="205946"/>
                </a:lnTo>
                <a:cubicBezTo>
                  <a:pt x="2746" y="258119"/>
                  <a:pt x="4979" y="310322"/>
                  <a:pt x="8238" y="362465"/>
                </a:cubicBezTo>
                <a:cubicBezTo>
                  <a:pt x="10471" y="398198"/>
                  <a:pt x="12035" y="434031"/>
                  <a:pt x="16476" y="469557"/>
                </a:cubicBezTo>
                <a:cubicBezTo>
                  <a:pt x="17553" y="478174"/>
                  <a:pt x="22608" y="485847"/>
                  <a:pt x="24714" y="494271"/>
                </a:cubicBezTo>
                <a:cubicBezTo>
                  <a:pt x="28110" y="507855"/>
                  <a:pt x="28929" y="522049"/>
                  <a:pt x="32952" y="535460"/>
                </a:cubicBezTo>
                <a:cubicBezTo>
                  <a:pt x="37201" y="549624"/>
                  <a:pt x="45078" y="562516"/>
                  <a:pt x="49427" y="576649"/>
                </a:cubicBezTo>
                <a:cubicBezTo>
                  <a:pt x="56086" y="598291"/>
                  <a:pt x="58742" y="621070"/>
                  <a:pt x="65903" y="642552"/>
                </a:cubicBezTo>
                <a:cubicBezTo>
                  <a:pt x="68649" y="650790"/>
                  <a:pt x="71755" y="658916"/>
                  <a:pt x="74141" y="667265"/>
                </a:cubicBezTo>
                <a:cubicBezTo>
                  <a:pt x="89288" y="720279"/>
                  <a:pt x="71246" y="682984"/>
                  <a:pt x="107092" y="733168"/>
                </a:cubicBezTo>
                <a:cubicBezTo>
                  <a:pt x="112847" y="741224"/>
                  <a:pt x="114429" y="754073"/>
                  <a:pt x="123568" y="757881"/>
                </a:cubicBezTo>
                <a:cubicBezTo>
                  <a:pt x="144735" y="766700"/>
                  <a:pt x="233869" y="778346"/>
                  <a:pt x="263611" y="782595"/>
                </a:cubicBezTo>
                <a:cubicBezTo>
                  <a:pt x="271849" y="785341"/>
                  <a:pt x="279760" y="789405"/>
                  <a:pt x="288325" y="790833"/>
                </a:cubicBezTo>
                <a:cubicBezTo>
                  <a:pt x="312852" y="794921"/>
                  <a:pt x="337938" y="794983"/>
                  <a:pt x="362465" y="799071"/>
                </a:cubicBezTo>
                <a:cubicBezTo>
                  <a:pt x="376498" y="801410"/>
                  <a:pt x="410992" y="817257"/>
                  <a:pt x="420130" y="823784"/>
                </a:cubicBezTo>
                <a:cubicBezTo>
                  <a:pt x="429610" y="830556"/>
                  <a:pt x="435894" y="841040"/>
                  <a:pt x="444844" y="848498"/>
                </a:cubicBezTo>
                <a:cubicBezTo>
                  <a:pt x="452450" y="854836"/>
                  <a:pt x="462198" y="858350"/>
                  <a:pt x="469557" y="864973"/>
                </a:cubicBezTo>
                <a:cubicBezTo>
                  <a:pt x="469598" y="865010"/>
                  <a:pt x="536227" y="931644"/>
                  <a:pt x="551935" y="947352"/>
                </a:cubicBezTo>
                <a:cubicBezTo>
                  <a:pt x="560173" y="955590"/>
                  <a:pt x="566956" y="965603"/>
                  <a:pt x="576649" y="972065"/>
                </a:cubicBezTo>
                <a:cubicBezTo>
                  <a:pt x="584887" y="977557"/>
                  <a:pt x="593757" y="982203"/>
                  <a:pt x="601363" y="988541"/>
                </a:cubicBezTo>
                <a:cubicBezTo>
                  <a:pt x="643430" y="1023597"/>
                  <a:pt x="605689" y="1008157"/>
                  <a:pt x="659027" y="1021492"/>
                </a:cubicBezTo>
                <a:cubicBezTo>
                  <a:pt x="702582" y="1050529"/>
                  <a:pt x="674136" y="1035567"/>
                  <a:pt x="749644" y="1054444"/>
                </a:cubicBezTo>
                <a:lnTo>
                  <a:pt x="749644" y="1054444"/>
                </a:lnTo>
                <a:cubicBezTo>
                  <a:pt x="841391" y="1100316"/>
                  <a:pt x="725810" y="1045506"/>
                  <a:pt x="815546" y="1079157"/>
                </a:cubicBezTo>
                <a:cubicBezTo>
                  <a:pt x="827045" y="1083469"/>
                  <a:pt x="836404" y="1093499"/>
                  <a:pt x="848498" y="1095633"/>
                </a:cubicBezTo>
                <a:cubicBezTo>
                  <a:pt x="883756" y="1101855"/>
                  <a:pt x="919893" y="1101125"/>
                  <a:pt x="955590" y="1103871"/>
                </a:cubicBezTo>
                <a:cubicBezTo>
                  <a:pt x="1002271" y="1101125"/>
                  <a:pt x="1049389" y="1102570"/>
                  <a:pt x="1095633" y="1095633"/>
                </a:cubicBezTo>
                <a:cubicBezTo>
                  <a:pt x="1105424" y="1094164"/>
                  <a:pt x="1115099" y="1087553"/>
                  <a:pt x="1120346" y="1079157"/>
                </a:cubicBezTo>
                <a:cubicBezTo>
                  <a:pt x="1129550" y="1064430"/>
                  <a:pt x="1132610" y="1046578"/>
                  <a:pt x="1136822" y="1029730"/>
                </a:cubicBezTo>
                <a:cubicBezTo>
                  <a:pt x="1147166" y="988355"/>
                  <a:pt x="1141480" y="1007520"/>
                  <a:pt x="1153298" y="972065"/>
                </a:cubicBezTo>
                <a:cubicBezTo>
                  <a:pt x="1177516" y="826743"/>
                  <a:pt x="1166407" y="912806"/>
                  <a:pt x="1153298" y="617838"/>
                </a:cubicBezTo>
                <a:cubicBezTo>
                  <a:pt x="1152315" y="595721"/>
                  <a:pt x="1147986" y="573879"/>
                  <a:pt x="1145060" y="551935"/>
                </a:cubicBezTo>
                <a:cubicBezTo>
                  <a:pt x="1139227" y="508186"/>
                  <a:pt x="1139195" y="498458"/>
                  <a:pt x="1128584" y="461319"/>
                </a:cubicBezTo>
                <a:cubicBezTo>
                  <a:pt x="1112221" y="404048"/>
                  <a:pt x="1130228" y="473942"/>
                  <a:pt x="1103871" y="403654"/>
                </a:cubicBezTo>
                <a:cubicBezTo>
                  <a:pt x="1081076" y="342865"/>
                  <a:pt x="1112544" y="396068"/>
                  <a:pt x="1079157" y="345990"/>
                </a:cubicBezTo>
                <a:cubicBezTo>
                  <a:pt x="1056420" y="277779"/>
                  <a:pt x="1072314" y="311010"/>
                  <a:pt x="1029730" y="247135"/>
                </a:cubicBezTo>
                <a:lnTo>
                  <a:pt x="1013254" y="222422"/>
                </a:lnTo>
                <a:cubicBezTo>
                  <a:pt x="992552" y="160309"/>
                  <a:pt x="1020476" y="236865"/>
                  <a:pt x="988541" y="172995"/>
                </a:cubicBezTo>
                <a:cubicBezTo>
                  <a:pt x="984658" y="165228"/>
                  <a:pt x="985728" y="155062"/>
                  <a:pt x="980303" y="148281"/>
                </a:cubicBezTo>
                <a:cubicBezTo>
                  <a:pt x="974118" y="140550"/>
                  <a:pt x="967947" y="138671"/>
                  <a:pt x="955590" y="131806"/>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 name="Straight Connector 14"/>
          <p:cNvCxnSpPr/>
          <p:nvPr/>
        </p:nvCxnSpPr>
        <p:spPr>
          <a:xfrm>
            <a:off x="4752975" y="1449388"/>
            <a:ext cx="0" cy="3122612"/>
          </a:xfrm>
          <a:prstGeom prst="line">
            <a:avLst/>
          </a:prstGeom>
          <a:ln w="2857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Bent Arrow 15"/>
          <p:cNvSpPr/>
          <p:nvPr/>
        </p:nvSpPr>
        <p:spPr>
          <a:xfrm flipV="1">
            <a:off x="4881563" y="3679825"/>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7" name="Bent Arrow 16"/>
          <p:cNvSpPr/>
          <p:nvPr/>
        </p:nvSpPr>
        <p:spPr>
          <a:xfrm flipH="1">
            <a:off x="4452938" y="3743325"/>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6815" name="TextBox 3"/>
          <p:cNvSpPr txBox="1">
            <a:spLocks noChangeArrowheads="1"/>
          </p:cNvSpPr>
          <p:nvPr/>
        </p:nvSpPr>
        <p:spPr bwMode="auto">
          <a:xfrm>
            <a:off x="4681538" y="3343275"/>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6816" name="TextBox 3"/>
          <p:cNvSpPr txBox="1">
            <a:spLocks noChangeArrowheads="1"/>
          </p:cNvSpPr>
          <p:nvPr/>
        </p:nvSpPr>
        <p:spPr bwMode="auto">
          <a:xfrm>
            <a:off x="4400550" y="393700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sp>
        <p:nvSpPr>
          <p:cNvPr id="21" name="Curved Up Arrow 20"/>
          <p:cNvSpPr/>
          <p:nvPr/>
        </p:nvSpPr>
        <p:spPr>
          <a:xfrm rot="16200000" flipH="1">
            <a:off x="6357937" y="2843213"/>
            <a:ext cx="963613" cy="420688"/>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2" name="Curved Up Arrow 21"/>
          <p:cNvSpPr/>
          <p:nvPr/>
        </p:nvSpPr>
        <p:spPr>
          <a:xfrm rot="5400000">
            <a:off x="1940720" y="2510631"/>
            <a:ext cx="963612" cy="4222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3" name="TextBox 22"/>
          <p:cNvSpPr txBox="1">
            <a:spLocks noRot="1" noChangeAspect="1" noMove="1" noResize="1" noEditPoints="1" noAdjustHandles="1" noChangeArrowheads="1" noChangeShapeType="1" noTextEdit="1"/>
          </p:cNvSpPr>
          <p:nvPr/>
        </p:nvSpPr>
        <p:spPr>
          <a:xfrm>
            <a:off x="7108835" y="1828800"/>
            <a:ext cx="1530901" cy="567399"/>
          </a:xfrm>
          <a:prstGeom prst="rect">
            <a:avLst/>
          </a:prstGeom>
          <a:blipFill rotWithShape="1">
            <a:blip r:embed="rId5"/>
            <a:stretch>
              <a:fillRect b="-3226"/>
            </a:stretch>
          </a:blipFill>
        </p:spPr>
        <p:txBody>
          <a:bodyPr/>
          <a:lstStyle/>
          <a:p>
            <a:pPr>
              <a:defRPr/>
            </a:pPr>
            <a:r>
              <a:rPr lang="en-US">
                <a:noFill/>
              </a:rPr>
              <a:t> </a:t>
            </a:r>
          </a:p>
        </p:txBody>
      </p:sp>
      <p:sp>
        <p:nvSpPr>
          <p:cNvPr id="24" name="TextBox 23"/>
          <p:cNvSpPr txBox="1">
            <a:spLocks noRot="1" noChangeAspect="1" noMove="1" noResize="1" noEditPoints="1" noAdjustHandles="1" noChangeArrowheads="1" noChangeShapeType="1" noTextEdit="1"/>
          </p:cNvSpPr>
          <p:nvPr/>
        </p:nvSpPr>
        <p:spPr>
          <a:xfrm>
            <a:off x="7108834" y="2535682"/>
            <a:ext cx="1546235" cy="707886"/>
          </a:xfrm>
          <a:prstGeom prst="rect">
            <a:avLst/>
          </a:prstGeom>
          <a:blipFill rotWithShape="1">
            <a:blip r:embed="rId6"/>
            <a:stretch>
              <a:fillRect b="-1724"/>
            </a:stretch>
          </a:blipFill>
        </p:spPr>
        <p:txBody>
          <a:bodyPr/>
          <a:lstStyle/>
          <a:p>
            <a:pPr>
              <a:defRPr/>
            </a:pPr>
            <a:r>
              <a:rPr lang="en-US">
                <a:noFill/>
              </a:rPr>
              <a:t> </a:t>
            </a:r>
          </a:p>
        </p:txBody>
      </p:sp>
      <p:sp>
        <p:nvSpPr>
          <p:cNvPr id="25" name="TextBox 24"/>
          <p:cNvSpPr txBox="1">
            <a:spLocks noRot="1" noChangeAspect="1" noMove="1" noResize="1" noEditPoints="1" noAdjustHandles="1" noChangeArrowheads="1" noChangeShapeType="1" noTextEdit="1"/>
          </p:cNvSpPr>
          <p:nvPr/>
        </p:nvSpPr>
        <p:spPr>
          <a:xfrm>
            <a:off x="609600" y="1752600"/>
            <a:ext cx="1676399" cy="587469"/>
          </a:xfrm>
          <a:prstGeom prst="rect">
            <a:avLst/>
          </a:prstGeom>
          <a:blipFill rotWithShape="1">
            <a:blip r:embed="rId7"/>
            <a:stretch>
              <a:fillRect b="-2083"/>
            </a:stretch>
          </a:blipFill>
        </p:spPr>
        <p:txBody>
          <a:bodyPr/>
          <a:lstStyle/>
          <a:p>
            <a:pPr>
              <a:defRPr/>
            </a:pPr>
            <a:r>
              <a:rPr lang="en-US">
                <a:noFill/>
              </a:rPr>
              <a:t> </a:t>
            </a:r>
          </a:p>
        </p:txBody>
      </p:sp>
      <p:sp>
        <p:nvSpPr>
          <p:cNvPr id="26" name="TextBox 25"/>
          <p:cNvSpPr txBox="1">
            <a:spLocks noRot="1" noChangeAspect="1" noMove="1" noResize="1" noEditPoints="1" noAdjustHandles="1" noChangeArrowheads="1" noChangeShapeType="1" noTextEdit="1"/>
          </p:cNvSpPr>
          <p:nvPr/>
        </p:nvSpPr>
        <p:spPr>
          <a:xfrm>
            <a:off x="609600" y="2459482"/>
            <a:ext cx="1693190" cy="748603"/>
          </a:xfrm>
          <a:prstGeom prst="rect">
            <a:avLst/>
          </a:prstGeom>
          <a:blipFill rotWithShape="1">
            <a:blip r:embed="rId8"/>
            <a:stretch>
              <a:fillRect b="-1626"/>
            </a:stretch>
          </a:blipFill>
        </p:spPr>
        <p:txBody>
          <a:bodyPr/>
          <a:lstStyle/>
          <a:p>
            <a:pPr>
              <a:defRPr/>
            </a:pPr>
            <a:r>
              <a:rPr lang="en-US">
                <a:noFill/>
              </a:rPr>
              <a:t> </a:t>
            </a:r>
          </a:p>
        </p:txBody>
      </p:sp>
      <p:sp>
        <p:nvSpPr>
          <p:cNvPr id="27" name="TextBox 26"/>
          <p:cNvSpPr txBox="1">
            <a:spLocks noRot="1" noChangeAspect="1" noMove="1" noResize="1" noEditPoints="1" noAdjustHandles="1" noChangeArrowheads="1" noChangeShapeType="1" noTextEdit="1"/>
          </p:cNvSpPr>
          <p:nvPr/>
        </p:nvSpPr>
        <p:spPr>
          <a:xfrm>
            <a:off x="609600" y="3336803"/>
            <a:ext cx="1565632" cy="728854"/>
          </a:xfrm>
          <a:prstGeom prst="rect">
            <a:avLst/>
          </a:prstGeom>
          <a:blipFill rotWithShape="1">
            <a:blip r:embed="rId9"/>
            <a:stretch>
              <a:fillRect/>
            </a:stretch>
          </a:blipFill>
        </p:spPr>
        <p:txBody>
          <a:bodyPr/>
          <a:lstStyle/>
          <a:p>
            <a:pPr>
              <a:defRPr/>
            </a:pPr>
            <a:r>
              <a:rPr lang="en-US">
                <a:noFill/>
              </a:rPr>
              <a:t> </a:t>
            </a:r>
          </a:p>
        </p:txBody>
      </p:sp>
      <p:sp>
        <p:nvSpPr>
          <p:cNvPr id="28" name="TextBox 27"/>
          <p:cNvSpPr txBox="1">
            <a:spLocks noRot="1" noChangeAspect="1" noMove="1" noResize="1" noEditPoints="1" noAdjustHandles="1" noChangeArrowheads="1" noChangeShapeType="1" noTextEdit="1"/>
          </p:cNvSpPr>
          <p:nvPr/>
        </p:nvSpPr>
        <p:spPr>
          <a:xfrm>
            <a:off x="7120341" y="3243568"/>
            <a:ext cx="1565632" cy="728854"/>
          </a:xfrm>
          <a:prstGeom prst="rect">
            <a:avLst/>
          </a:prstGeom>
          <a:blipFill rotWithShape="1">
            <a:blip r:embed="rId10"/>
            <a:stretch>
              <a:fillRect/>
            </a:stretch>
          </a:blipFill>
        </p:spPr>
        <p:txBody>
          <a:bodyPr/>
          <a:lstStyle/>
          <a:p>
            <a:pPr>
              <a:defRPr/>
            </a:pPr>
            <a:r>
              <a:rPr lang="en-US">
                <a:noFill/>
              </a:rPr>
              <a:t> </a:t>
            </a:r>
          </a:p>
        </p:txBody>
      </p:sp>
      <p:sp>
        <p:nvSpPr>
          <p:cNvPr id="29" name="TextBox 28"/>
          <p:cNvSpPr txBox="1">
            <a:spLocks noRot="1" noChangeAspect="1" noMove="1" noResize="1" noEditPoints="1" noAdjustHandles="1" noChangeArrowheads="1" noChangeShapeType="1" noTextEdit="1"/>
          </p:cNvSpPr>
          <p:nvPr/>
        </p:nvSpPr>
        <p:spPr>
          <a:xfrm>
            <a:off x="1600200" y="4724400"/>
            <a:ext cx="6705600" cy="1479059"/>
          </a:xfrm>
          <a:prstGeom prst="rect">
            <a:avLst/>
          </a:prstGeom>
          <a:blipFill rotWithShape="1">
            <a:blip r:embed="rId11"/>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57</a:t>
            </a:fld>
            <a:endParaRPr lang="en-US" dirty="0"/>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Q of T-matching Network (Down-Conversion)</a:t>
            </a:r>
            <a:endParaRPr lang="en-US" dirty="0"/>
          </a:p>
        </p:txBody>
      </p:sp>
      <p:sp>
        <p:nvSpPr>
          <p:cNvPr id="77827" name="TextBox 3"/>
          <p:cNvSpPr txBox="1">
            <a:spLocks noChangeArrowheads="1"/>
          </p:cNvSpPr>
          <p:nvPr/>
        </p:nvSpPr>
        <p:spPr bwMode="auto">
          <a:xfrm>
            <a:off x="2430463" y="4213225"/>
            <a:ext cx="107473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400" b="1">
                <a:solidFill>
                  <a:srgbClr val="000000"/>
                </a:solidFill>
                <a:latin typeface="Franklin Gothic Medium Cond" pitchFamily="34" charset="0"/>
              </a:rPr>
              <a:t>s</a:t>
            </a:r>
            <a:r>
              <a:rPr lang="en-US" b="1">
                <a:solidFill>
                  <a:srgbClr val="000000"/>
                </a:solidFill>
                <a:latin typeface="Franklin Gothic Medium Cond" pitchFamily="34" charset="0"/>
              </a:rPr>
              <a:t>=50 </a:t>
            </a:r>
            <a:r>
              <a:rPr lang="en-US" b="1">
                <a:solidFill>
                  <a:srgbClr val="000000"/>
                </a:solidFill>
                <a:latin typeface="Symbol" pitchFamily="18" charset="2"/>
              </a:rPr>
              <a:t>W</a:t>
            </a:r>
          </a:p>
        </p:txBody>
      </p:sp>
      <p:sp>
        <p:nvSpPr>
          <p:cNvPr id="77828" name="TextBox 3"/>
          <p:cNvSpPr txBox="1">
            <a:spLocks noChangeArrowheads="1"/>
          </p:cNvSpPr>
          <p:nvPr/>
        </p:nvSpPr>
        <p:spPr bwMode="auto">
          <a:xfrm>
            <a:off x="5326063" y="4200525"/>
            <a:ext cx="1074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=500 </a:t>
            </a:r>
            <a:r>
              <a:rPr lang="en-US" b="1">
                <a:solidFill>
                  <a:srgbClr val="000000"/>
                </a:solidFill>
                <a:latin typeface="Symbol" pitchFamily="18" charset="2"/>
              </a:rPr>
              <a:t>W</a:t>
            </a:r>
          </a:p>
        </p:txBody>
      </p:sp>
      <p:sp>
        <p:nvSpPr>
          <p:cNvPr id="77829" name="TextBox 3"/>
          <p:cNvSpPr txBox="1">
            <a:spLocks noChangeArrowheads="1"/>
          </p:cNvSpPr>
          <p:nvPr/>
        </p:nvSpPr>
        <p:spPr bwMode="auto">
          <a:xfrm>
            <a:off x="3733800" y="2971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200" b="1">
                <a:solidFill>
                  <a:srgbClr val="000000"/>
                </a:solidFill>
                <a:latin typeface="Franklin Gothic Medium Cond" pitchFamily="34" charset="0"/>
              </a:rPr>
              <a:t>I</a:t>
            </a:r>
            <a:r>
              <a:rPr lang="en-US" b="1">
                <a:solidFill>
                  <a:srgbClr val="000000"/>
                </a:solidFill>
                <a:latin typeface="Franklin Gothic Medium Cond" pitchFamily="34" charset="0"/>
              </a:rPr>
              <a:t>=5000 </a:t>
            </a:r>
            <a:r>
              <a:rPr lang="en-US" b="1">
                <a:solidFill>
                  <a:srgbClr val="000000"/>
                </a:solidFill>
                <a:latin typeface="Symbol" pitchFamily="18" charset="2"/>
              </a:rPr>
              <a:t>W</a:t>
            </a:r>
          </a:p>
        </p:txBody>
      </p:sp>
      <p:cxnSp>
        <p:nvCxnSpPr>
          <p:cNvPr id="12" name="Straight Arrow Connector 11"/>
          <p:cNvCxnSpPr/>
          <p:nvPr/>
        </p:nvCxnSpPr>
        <p:spPr>
          <a:xfrm flipH="1">
            <a:off x="3581400" y="4368800"/>
            <a:ext cx="15240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762500" y="3276600"/>
            <a:ext cx="6477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276600" y="3373438"/>
            <a:ext cx="552450" cy="7413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7833" name="TextBox 3"/>
          <p:cNvSpPr txBox="1">
            <a:spLocks noChangeArrowheads="1"/>
          </p:cNvSpPr>
          <p:nvPr/>
        </p:nvSpPr>
        <p:spPr bwMode="auto">
          <a:xfrm>
            <a:off x="3581400" y="4343400"/>
            <a:ext cx="17526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FF"/>
                </a:solidFill>
                <a:latin typeface="Franklin Gothic Medium Cond" pitchFamily="34" charset="0"/>
              </a:rPr>
              <a:t>Direct conversion</a:t>
            </a:r>
            <a:endParaRPr lang="en-US" sz="1600" b="1">
              <a:solidFill>
                <a:srgbClr val="0000FF"/>
              </a:solidFill>
              <a:latin typeface="Symbol" pitchFamily="18" charset="2"/>
            </a:endParaRPr>
          </a:p>
        </p:txBody>
      </p:sp>
      <p:sp>
        <p:nvSpPr>
          <p:cNvPr id="77834" name="TextBox 3"/>
          <p:cNvSpPr txBox="1">
            <a:spLocks noChangeArrowheads="1"/>
          </p:cNvSpPr>
          <p:nvPr/>
        </p:nvSpPr>
        <p:spPr bwMode="auto">
          <a:xfrm>
            <a:off x="3448050" y="3505200"/>
            <a:ext cx="1809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Indirect (2-step) conversion</a:t>
            </a:r>
            <a:endParaRPr lang="en-US" sz="1600" b="1">
              <a:solidFill>
                <a:srgbClr val="FF0000"/>
              </a:solidFill>
              <a:latin typeface="Symbol" pitchFamily="18" charset="2"/>
            </a:endParaRPr>
          </a:p>
        </p:txBody>
      </p:sp>
      <p:sp>
        <p:nvSpPr>
          <p:cNvPr id="28" name="Striped Right Arrow 27"/>
          <p:cNvSpPr/>
          <p:nvPr/>
        </p:nvSpPr>
        <p:spPr>
          <a:xfrm rot="12943100">
            <a:off x="3225800" y="3505200"/>
            <a:ext cx="323850" cy="1905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7836" name="TextBox 3"/>
          <p:cNvSpPr txBox="1">
            <a:spLocks noChangeArrowheads="1"/>
          </p:cNvSpPr>
          <p:nvPr/>
        </p:nvSpPr>
        <p:spPr bwMode="auto">
          <a:xfrm>
            <a:off x="1371600" y="3073400"/>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This is higher Q path than direct conversion </a:t>
            </a:r>
            <a:endParaRPr lang="en-US" sz="1600" b="1">
              <a:solidFill>
                <a:srgbClr val="FF0000"/>
              </a:solidFill>
              <a:latin typeface="Symbol" pitchFamily="18" charset="2"/>
            </a:endParaRPr>
          </a:p>
        </p:txBody>
      </p:sp>
      <p:sp>
        <p:nvSpPr>
          <p:cNvPr id="77837" name="TextBox 3"/>
          <p:cNvSpPr txBox="1">
            <a:spLocks noChangeArrowheads="1"/>
          </p:cNvSpPr>
          <p:nvPr/>
        </p:nvSpPr>
        <p:spPr bwMode="auto">
          <a:xfrm>
            <a:off x="1676400" y="1819275"/>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Similarly, we can think 2-step high Q matching network to down-convert from high load resistance to smaller source resistance; First, up-convert to higher impedance, and then down-convert to the desired impedance.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58</a:t>
            </a:fld>
            <a:endParaRPr lang="en-US" dirty="0"/>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Q of T-matching Network (Down-Conversion)</a:t>
            </a:r>
            <a:endParaRPr lang="en-US" dirty="0"/>
          </a:p>
        </p:txBody>
      </p:sp>
      <p:graphicFrame>
        <p:nvGraphicFramePr>
          <p:cNvPr id="78851" name="Object 2"/>
          <p:cNvGraphicFramePr>
            <a:graphicFrameLocks noChangeAspect="1"/>
          </p:cNvGraphicFramePr>
          <p:nvPr/>
        </p:nvGraphicFramePr>
        <p:xfrm>
          <a:off x="1600200" y="2209800"/>
          <a:ext cx="5684838" cy="1828800"/>
        </p:xfrm>
        <a:graphic>
          <a:graphicData uri="http://schemas.openxmlformats.org/presentationml/2006/ole">
            <mc:AlternateContent xmlns:mc="http://schemas.openxmlformats.org/markup-compatibility/2006">
              <mc:Choice xmlns:v="urn:schemas-microsoft-com:vml" Requires="v">
                <p:oleObj spid="_x0000_s78885" name="Visio" r:id="rId3" imgW="2335299" imgH="704160" progId="Visio.Drawing.11">
                  <p:embed/>
                </p:oleObj>
              </mc:Choice>
              <mc:Fallback>
                <p:oleObj name="Visio" r:id="rId3" imgW="2335299" imgH="7041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209800"/>
                        <a:ext cx="568483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Bent Arrow 18"/>
          <p:cNvSpPr/>
          <p:nvPr/>
        </p:nvSpPr>
        <p:spPr>
          <a:xfrm flipV="1">
            <a:off x="4672013" y="2774950"/>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0" name="Bent Arrow 19"/>
          <p:cNvSpPr/>
          <p:nvPr/>
        </p:nvSpPr>
        <p:spPr>
          <a:xfrm flipH="1">
            <a:off x="4243388" y="3427413"/>
            <a:ext cx="228600" cy="3000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8854" name="TextBox 3"/>
          <p:cNvSpPr txBox="1">
            <a:spLocks noChangeArrowheads="1"/>
          </p:cNvSpPr>
          <p:nvPr/>
        </p:nvSpPr>
        <p:spPr bwMode="auto">
          <a:xfrm>
            <a:off x="4513263" y="2438400"/>
            <a:ext cx="454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8855" name="TextBox 3"/>
          <p:cNvSpPr txBox="1">
            <a:spLocks noChangeArrowheads="1"/>
          </p:cNvSpPr>
          <p:nvPr/>
        </p:nvSpPr>
        <p:spPr bwMode="auto">
          <a:xfrm>
            <a:off x="4191000" y="361950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cxnSp>
        <p:nvCxnSpPr>
          <p:cNvPr id="23" name="Straight Connector 22"/>
          <p:cNvCxnSpPr/>
          <p:nvPr/>
        </p:nvCxnSpPr>
        <p:spPr>
          <a:xfrm>
            <a:off x="4578350" y="2363788"/>
            <a:ext cx="0" cy="1903412"/>
          </a:xfrm>
          <a:prstGeom prst="line">
            <a:avLst/>
          </a:prstGeom>
          <a:ln w="2857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TextBox 23"/>
          <p:cNvSpPr txBox="1">
            <a:spLocks noRot="1" noChangeAspect="1" noMove="1" noResize="1" noEditPoints="1" noAdjustHandles="1" noChangeArrowheads="1" noChangeShapeType="1" noTextEdit="1"/>
          </p:cNvSpPr>
          <p:nvPr/>
        </p:nvSpPr>
        <p:spPr>
          <a:xfrm>
            <a:off x="1295400" y="4388405"/>
            <a:ext cx="7086600" cy="1478995"/>
          </a:xfrm>
          <a:prstGeom prst="rect">
            <a:avLst/>
          </a:prstGeom>
          <a:blipFill rotWithShape="1">
            <a:blip r:embed="rId5"/>
            <a:stretch>
              <a:fillRect/>
            </a:stretch>
          </a:blipFill>
        </p:spPr>
        <p:txBody>
          <a:bodyPr/>
          <a:lstStyle/>
          <a:p>
            <a:pPr>
              <a:defRPr/>
            </a:pPr>
            <a:r>
              <a:rPr lang="en-US">
                <a:noFill/>
              </a:rPr>
              <a:t> </a:t>
            </a:r>
          </a:p>
        </p:txBody>
      </p:sp>
      <p:sp>
        <p:nvSpPr>
          <p:cNvPr id="78858" name="TextBox 3"/>
          <p:cNvSpPr txBox="1">
            <a:spLocks noChangeArrowheads="1"/>
          </p:cNvSpPr>
          <p:nvPr/>
        </p:nvSpPr>
        <p:spPr bwMode="auto">
          <a:xfrm>
            <a:off x="1676400" y="13716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L</a:t>
            </a:r>
            <a:r>
              <a:rPr lang="en-US" sz="1200" b="1" dirty="0">
                <a:latin typeface="Franklin Gothic Medium Cond" pitchFamily="34" charset="0"/>
              </a:rPr>
              <a:t>1</a:t>
            </a:r>
            <a:r>
              <a:rPr lang="en-US" b="1" dirty="0">
                <a:latin typeface="Franklin Gothic Medium Cond" pitchFamily="34" charset="0"/>
              </a:rPr>
              <a:t>-C</a:t>
            </a:r>
            <a:r>
              <a:rPr lang="en-US" sz="1200" b="1" dirty="0">
                <a:latin typeface="Franklin Gothic Medium Cond" pitchFamily="34" charset="0"/>
              </a:rPr>
              <a:t>1</a:t>
            </a:r>
            <a:r>
              <a:rPr lang="en-US" b="1" dirty="0">
                <a:latin typeface="Franklin Gothic Medium Cond" pitchFamily="34" charset="0"/>
              </a:rPr>
              <a:t> up-converts R</a:t>
            </a:r>
            <a:r>
              <a:rPr lang="en-US" sz="1200" b="1" dirty="0">
                <a:latin typeface="Franklin Gothic Medium Cond" pitchFamily="34" charset="0"/>
              </a:rPr>
              <a:t>L</a:t>
            </a:r>
            <a:r>
              <a:rPr lang="en-US" b="1" dirty="0">
                <a:latin typeface="Franklin Gothic Medium Cond" pitchFamily="34" charset="0"/>
              </a:rPr>
              <a:t> to R</a:t>
            </a:r>
            <a:r>
              <a:rPr lang="en-US" sz="1200" b="1" dirty="0">
                <a:latin typeface="Franklin Gothic Medium Cond" pitchFamily="34" charset="0"/>
              </a:rPr>
              <a:t>I</a:t>
            </a:r>
            <a:r>
              <a:rPr lang="en-US" b="1" dirty="0">
                <a:latin typeface="Franklin Gothic Medium Cond" pitchFamily="34" charset="0"/>
              </a:rPr>
              <a:t>, after that, C</a:t>
            </a:r>
            <a:r>
              <a:rPr lang="en-US" sz="1200" b="1" dirty="0">
                <a:latin typeface="Franklin Gothic Medium Cond" pitchFamily="34" charset="0"/>
              </a:rPr>
              <a:t>2</a:t>
            </a:r>
            <a:r>
              <a:rPr lang="en-US" b="1" dirty="0">
                <a:latin typeface="Franklin Gothic Medium Cond" pitchFamily="34" charset="0"/>
              </a:rPr>
              <a:t>-L</a:t>
            </a:r>
            <a:r>
              <a:rPr lang="en-US" sz="1200" b="1" dirty="0">
                <a:latin typeface="Franklin Gothic Medium Cond" pitchFamily="34" charset="0"/>
              </a:rPr>
              <a:t>2</a:t>
            </a:r>
            <a:r>
              <a:rPr lang="en-US" b="1" dirty="0">
                <a:latin typeface="Franklin Gothic Medium Cond" pitchFamily="34" charset="0"/>
              </a:rPr>
              <a:t> down-converts R</a:t>
            </a:r>
            <a:r>
              <a:rPr lang="en-US" sz="1200" b="1" dirty="0">
                <a:latin typeface="Franklin Gothic Medium Cond" pitchFamily="34" charset="0"/>
              </a:rPr>
              <a:t>I</a:t>
            </a:r>
            <a:r>
              <a:rPr lang="en-US" b="1" dirty="0">
                <a:latin typeface="Franklin Gothic Medium Cond" pitchFamily="34" charset="0"/>
              </a:rPr>
              <a:t> to Rs. (Students are encouraged to verify this.)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59</a:t>
            </a:fld>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4581"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4613"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2"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 :</a:t>
            </a:r>
          </a:p>
        </p:txBody>
      </p:sp>
      <p:sp>
        <p:nvSpPr>
          <p:cNvPr id="24583"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24584" name="TextBox 2"/>
          <p:cNvSpPr txBox="1">
            <a:spLocks noChangeArrowheads="1"/>
          </p:cNvSpPr>
          <p:nvPr/>
        </p:nvSpPr>
        <p:spPr bwMode="auto">
          <a:xfrm>
            <a:off x="1447800" y="1524000"/>
            <a:ext cx="5257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000000"/>
                </a:solidFill>
                <a:latin typeface="Franklin Gothic Medium Cond" pitchFamily="34" charset="0"/>
              </a:rPr>
              <a:t>RF energy exists in the for m of E- &amp; H-field energy in the air, and it </a:t>
            </a:r>
            <a:r>
              <a:rPr lang="en-US" sz="1600" b="1" dirty="0" smtClean="0">
                <a:solidFill>
                  <a:srgbClr val="000000"/>
                </a:solidFill>
                <a:latin typeface="Franklin Gothic Medium Cond" pitchFamily="34" charset="0"/>
              </a:rPr>
              <a:t>propagates </a:t>
            </a:r>
            <a:r>
              <a:rPr lang="en-US" sz="1600" b="1" dirty="0">
                <a:solidFill>
                  <a:srgbClr val="000000"/>
                </a:solidFill>
                <a:latin typeface="Franklin Gothic Medium Cond" pitchFamily="34" charset="0"/>
              </a:rPr>
              <a:t>by alternating its form between E- &amp; </a:t>
            </a:r>
            <a:r>
              <a:rPr lang="en-US" sz="1600" b="1" dirty="0" smtClean="0">
                <a:solidFill>
                  <a:srgbClr val="000000"/>
                </a:solidFill>
                <a:latin typeface="Franklin Gothic Medium Cond" pitchFamily="34" charset="0"/>
              </a:rPr>
              <a:t>H-field</a:t>
            </a:r>
            <a:r>
              <a:rPr lang="en-US" sz="1600" b="1" dirty="0">
                <a:solidFill>
                  <a:srgbClr val="000000"/>
                </a:solidFill>
                <a:latin typeface="Franklin Gothic Medium Cond" pitchFamily="34" charset="0"/>
              </a:rPr>
              <a:t>. The ratio of strength of E- &amp; H-field is characteristic impedance, Z</a:t>
            </a:r>
            <a:r>
              <a:rPr lang="en-US" sz="1600" b="1" baseline="-25000" dirty="0">
                <a:solidFill>
                  <a:srgbClr val="000000"/>
                </a:solidFill>
                <a:latin typeface="Franklin Gothic Medium Cond" pitchFamily="34" charset="0"/>
              </a:rPr>
              <a:t>air </a:t>
            </a:r>
            <a:r>
              <a:rPr lang="en-US" sz="1600" b="1" dirty="0">
                <a:solidFill>
                  <a:srgbClr val="000000"/>
                </a:solidFill>
                <a:latin typeface="Franklin Gothic Medium Cond" pitchFamily="34" charset="0"/>
              </a:rPr>
              <a:t> (also called as “wave impedance”)</a:t>
            </a:r>
            <a:endParaRPr lang="en-US" sz="1600" b="1" baseline="-25000" dirty="0">
              <a:solidFill>
                <a:srgbClr val="000000"/>
              </a:solidFill>
              <a:latin typeface="Franklin Gothic Medium Cond" pitchFamily="34" charset="0"/>
            </a:endParaRPr>
          </a:p>
        </p:txBody>
      </p:sp>
      <p:sp>
        <p:nvSpPr>
          <p:cNvPr id="17" name="TextBox 16"/>
          <p:cNvSpPr txBox="1">
            <a:spLocks noRot="1" noChangeAspect="1" noMove="1" noResize="1" noEditPoints="1" noAdjustHandles="1" noChangeArrowheads="1" noChangeShapeType="1" noTextEdit="1"/>
          </p:cNvSpPr>
          <p:nvPr/>
        </p:nvSpPr>
        <p:spPr>
          <a:xfrm>
            <a:off x="3276600" y="2228160"/>
            <a:ext cx="5409366" cy="819840"/>
          </a:xfrm>
          <a:prstGeom prst="rect">
            <a:avLst/>
          </a:prstGeom>
          <a:blipFill rotWithShape="1">
            <a:blip r:embed="rId5"/>
            <a:stretch>
              <a:fillRect/>
            </a:stretch>
          </a:blipFill>
        </p:spPr>
        <p:txBody>
          <a:bodyPr/>
          <a:lstStyle/>
          <a:p>
            <a:pPr>
              <a:defRPr/>
            </a:pPr>
            <a:r>
              <a:rPr lang="en-US">
                <a:noFill/>
              </a:rPr>
              <a:t> </a:t>
            </a:r>
          </a:p>
        </p:txBody>
      </p:sp>
      <p:sp>
        <p:nvSpPr>
          <p:cNvPr id="24586" name="TextBox 2"/>
          <p:cNvSpPr txBox="1">
            <a:spLocks noChangeArrowheads="1"/>
          </p:cNvSpPr>
          <p:nvPr/>
        </p:nvSpPr>
        <p:spPr bwMode="auto">
          <a:xfrm>
            <a:off x="5851525" y="3225800"/>
            <a:ext cx="2911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000000"/>
                </a:solidFill>
                <a:latin typeface="Franklin Gothic Medium Cond" pitchFamily="34" charset="0"/>
              </a:rPr>
              <a:t>RF energy exists in the form of V &amp; I. </a:t>
            </a:r>
          </a:p>
          <a:p>
            <a:pPr eaLnBrk="1" hangingPunct="1"/>
            <a:r>
              <a:rPr lang="en-US" sz="1600" b="1" dirty="0">
                <a:solidFill>
                  <a:srgbClr val="000000"/>
                </a:solidFill>
                <a:latin typeface="Franklin Gothic Medium Cond" pitchFamily="34" charset="0"/>
              </a:rPr>
              <a:t>And characteristic </a:t>
            </a:r>
            <a:r>
              <a:rPr lang="en-US" sz="1600" b="1" dirty="0" smtClean="0">
                <a:solidFill>
                  <a:srgbClr val="000000"/>
                </a:solidFill>
                <a:latin typeface="Franklin Gothic Medium Cond" pitchFamily="34" charset="0"/>
              </a:rPr>
              <a:t>impedance </a:t>
            </a:r>
            <a:r>
              <a:rPr lang="en-US" sz="1600" b="1" dirty="0">
                <a:solidFill>
                  <a:srgbClr val="000000"/>
                </a:solidFill>
                <a:latin typeface="Franklin Gothic Medium Cond" pitchFamily="34" charset="0"/>
              </a:rPr>
              <a:t>will be expressed by the ratio of V/I. </a:t>
            </a:r>
            <a:endParaRPr lang="en-US" sz="1600" b="1" baseline="-25000" dirty="0">
              <a:solidFill>
                <a:srgbClr val="000000"/>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a:t>
            </a:fld>
            <a:endParaRPr lang="en-US"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79875"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79910"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9876"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FF"/>
                </a:solidFill>
                <a:latin typeface="Franklin Gothic Medium Cond" pitchFamily="34" charset="0"/>
              </a:rPr>
              <a:t>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&gt; R</a:t>
            </a:r>
            <a:r>
              <a:rPr lang="en-US" sz="1100" b="1" dirty="0">
                <a:solidFill>
                  <a:srgbClr val="0000FF"/>
                </a:solidFill>
                <a:latin typeface="Franklin Gothic Medium Cond" pitchFamily="34" charset="0"/>
              </a:rPr>
              <a:t>L</a:t>
            </a:r>
            <a:endParaRPr lang="en-US" dirty="0"/>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9881"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p>
        </p:txBody>
      </p:sp>
      <p:sp>
        <p:nvSpPr>
          <p:cNvPr id="79882"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p>
        </p:txBody>
      </p:sp>
      <p:sp>
        <p:nvSpPr>
          <p:cNvPr id="79883" name="TextBox 3"/>
          <p:cNvSpPr txBox="1">
            <a:spLocks noChangeArrowheads="1"/>
          </p:cNvSpPr>
          <p:nvPr/>
        </p:nvSpPr>
        <p:spPr bwMode="auto">
          <a:xfrm>
            <a:off x="1676400" y="1524000"/>
            <a:ext cx="624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So far we have seen that </a:t>
            </a:r>
            <a:r>
              <a:rPr lang="en-US" b="1">
                <a:latin typeface="Symbol" pitchFamily="18" charset="2"/>
              </a:rPr>
              <a:t>P</a:t>
            </a:r>
            <a:r>
              <a:rPr lang="en-US" b="1">
                <a:latin typeface="Franklin Gothic Medium Cond" pitchFamily="34" charset="0"/>
              </a:rPr>
              <a:t>- and T-matching networks provide more flexibility in choosing Q of the network. This is yet another example for higher Q matching network, and called as “capacitor tapped resonator transformer”.</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60</a:t>
            </a:fld>
            <a:endParaRPr lang="en-US" dirty="0"/>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0900"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0968"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0901"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FF"/>
                </a:solidFill>
                <a:latin typeface="Franklin Gothic Medium Cond" pitchFamily="34" charset="0"/>
              </a:rPr>
              <a:t>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&gt; R</a:t>
            </a:r>
            <a:r>
              <a:rPr lang="en-US" sz="1100" b="1" dirty="0">
                <a:solidFill>
                  <a:srgbClr val="0000FF"/>
                </a:solidFill>
                <a:latin typeface="Franklin Gothic Medium Cond" pitchFamily="34" charset="0"/>
              </a:rPr>
              <a:t>L</a:t>
            </a:r>
            <a:endParaRPr lang="en-US" dirty="0">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0906"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0907"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sp>
        <p:nvSpPr>
          <p:cNvPr id="80908" name="TextBox 3"/>
          <p:cNvSpPr txBox="1">
            <a:spLocks noChangeArrowheads="1"/>
          </p:cNvSpPr>
          <p:nvPr/>
        </p:nvSpPr>
        <p:spPr bwMode="auto">
          <a:xfrm>
            <a:off x="1676400" y="1524000"/>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without C2, it is a simple L-C matching circuit. But  with C2, the C2 will reduce RL effectively by a factor of (1+Q</a:t>
            </a:r>
            <a:r>
              <a:rPr lang="en-US" b="1" baseline="30000">
                <a:solidFill>
                  <a:srgbClr val="000000"/>
                </a:solidFill>
                <a:latin typeface="Franklin Gothic Medium Cond" pitchFamily="34" charset="0"/>
              </a:rPr>
              <a:t>2</a:t>
            </a:r>
            <a:r>
              <a:rPr lang="en-US" b="1">
                <a:solidFill>
                  <a:srgbClr val="000000"/>
                </a:solidFill>
                <a:latin typeface="Franklin Gothic Medium Cond" pitchFamily="34" charset="0"/>
              </a:rPr>
              <a:t>), where Q is unloaded-Q formed by C2-RL parallel network.</a:t>
            </a:r>
          </a:p>
        </p:txBody>
      </p:sp>
      <p:sp>
        <p:nvSpPr>
          <p:cNvPr id="3" name="Freeform 2"/>
          <p:cNvSpPr/>
          <p:nvPr/>
        </p:nvSpPr>
        <p:spPr>
          <a:xfrm>
            <a:off x="4324350" y="4122738"/>
            <a:ext cx="601663" cy="304800"/>
          </a:xfrm>
          <a:custGeom>
            <a:avLst/>
            <a:gdLst>
              <a:gd name="connsiteX0" fmla="*/ 601362 w 601362"/>
              <a:gd name="connsiteY0" fmla="*/ 0 h 304800"/>
              <a:gd name="connsiteX1" fmla="*/ 560173 w 601362"/>
              <a:gd name="connsiteY1" fmla="*/ 16475 h 304800"/>
              <a:gd name="connsiteX2" fmla="*/ 486032 w 601362"/>
              <a:gd name="connsiteY2" fmla="*/ 49427 h 304800"/>
              <a:gd name="connsiteX3" fmla="*/ 370703 w 601362"/>
              <a:gd name="connsiteY3" fmla="*/ 90616 h 304800"/>
              <a:gd name="connsiteX4" fmla="*/ 255373 w 601362"/>
              <a:gd name="connsiteY4" fmla="*/ 140043 h 304800"/>
              <a:gd name="connsiteX5" fmla="*/ 205946 w 601362"/>
              <a:gd name="connsiteY5" fmla="*/ 156518 h 304800"/>
              <a:gd name="connsiteX6" fmla="*/ 115330 w 601362"/>
              <a:gd name="connsiteY6" fmla="*/ 197708 h 304800"/>
              <a:gd name="connsiteX7" fmla="*/ 65903 w 601362"/>
              <a:gd name="connsiteY7" fmla="*/ 214183 h 304800"/>
              <a:gd name="connsiteX8" fmla="*/ 0 w 601362"/>
              <a:gd name="connsiteY8" fmla="*/ 296562 h 304800"/>
              <a:gd name="connsiteX9" fmla="*/ 0 w 601362"/>
              <a:gd name="connsiteY9"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362" h="304800">
                <a:moveTo>
                  <a:pt x="601362" y="0"/>
                </a:moveTo>
                <a:cubicBezTo>
                  <a:pt x="587632" y="5492"/>
                  <a:pt x="573686" y="10469"/>
                  <a:pt x="560173" y="16475"/>
                </a:cubicBezTo>
                <a:cubicBezTo>
                  <a:pt x="501903" y="42372"/>
                  <a:pt x="553183" y="25009"/>
                  <a:pt x="486032" y="49427"/>
                </a:cubicBezTo>
                <a:cubicBezTo>
                  <a:pt x="412146" y="76294"/>
                  <a:pt x="455840" y="55787"/>
                  <a:pt x="370703" y="90616"/>
                </a:cubicBezTo>
                <a:cubicBezTo>
                  <a:pt x="331992" y="106452"/>
                  <a:pt x="295052" y="126817"/>
                  <a:pt x="255373" y="140043"/>
                </a:cubicBezTo>
                <a:cubicBezTo>
                  <a:pt x="238897" y="145535"/>
                  <a:pt x="221977" y="149838"/>
                  <a:pt x="205946" y="156518"/>
                </a:cubicBezTo>
                <a:cubicBezTo>
                  <a:pt x="94635" y="202898"/>
                  <a:pt x="212683" y="162307"/>
                  <a:pt x="115330" y="197708"/>
                </a:cubicBezTo>
                <a:cubicBezTo>
                  <a:pt x="99009" y="203643"/>
                  <a:pt x="65903" y="214183"/>
                  <a:pt x="65903" y="214183"/>
                </a:cubicBezTo>
                <a:cubicBezTo>
                  <a:pt x="27951" y="239485"/>
                  <a:pt x="0" y="243509"/>
                  <a:pt x="0" y="296562"/>
                </a:cubicBezTo>
                <a:lnTo>
                  <a:pt x="0" y="30480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5"/>
          <p:cNvSpPr/>
          <p:nvPr/>
        </p:nvSpPr>
        <p:spPr>
          <a:xfrm>
            <a:off x="4373563" y="4048125"/>
            <a:ext cx="446087" cy="496888"/>
          </a:xfrm>
          <a:custGeom>
            <a:avLst/>
            <a:gdLst>
              <a:gd name="connsiteX0" fmla="*/ 0 w 444909"/>
              <a:gd name="connsiteY0" fmla="*/ 0 h 496970"/>
              <a:gd name="connsiteX1" fmla="*/ 24713 w 444909"/>
              <a:gd name="connsiteY1" fmla="*/ 49427 h 496970"/>
              <a:gd name="connsiteX2" fmla="*/ 65903 w 444909"/>
              <a:gd name="connsiteY2" fmla="*/ 98854 h 496970"/>
              <a:gd name="connsiteX3" fmla="*/ 90616 w 444909"/>
              <a:gd name="connsiteY3" fmla="*/ 123568 h 496970"/>
              <a:gd name="connsiteX4" fmla="*/ 107092 w 444909"/>
              <a:gd name="connsiteY4" fmla="*/ 156519 h 496970"/>
              <a:gd name="connsiteX5" fmla="*/ 172994 w 444909"/>
              <a:gd name="connsiteY5" fmla="*/ 214184 h 496970"/>
              <a:gd name="connsiteX6" fmla="*/ 214184 w 444909"/>
              <a:gd name="connsiteY6" fmla="*/ 280087 h 496970"/>
              <a:gd name="connsiteX7" fmla="*/ 247135 w 444909"/>
              <a:gd name="connsiteY7" fmla="*/ 304800 h 496970"/>
              <a:gd name="connsiteX8" fmla="*/ 271849 w 444909"/>
              <a:gd name="connsiteY8" fmla="*/ 329514 h 496970"/>
              <a:gd name="connsiteX9" fmla="*/ 304800 w 444909"/>
              <a:gd name="connsiteY9" fmla="*/ 387178 h 496970"/>
              <a:gd name="connsiteX10" fmla="*/ 321276 w 444909"/>
              <a:gd name="connsiteY10" fmla="*/ 411892 h 496970"/>
              <a:gd name="connsiteX11" fmla="*/ 378940 w 444909"/>
              <a:gd name="connsiteY11" fmla="*/ 461319 h 496970"/>
              <a:gd name="connsiteX12" fmla="*/ 420130 w 444909"/>
              <a:gd name="connsiteY12" fmla="*/ 486032 h 496970"/>
              <a:gd name="connsiteX13" fmla="*/ 444843 w 444909"/>
              <a:gd name="connsiteY13" fmla="*/ 486032 h 496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4909" h="496970">
                <a:moveTo>
                  <a:pt x="0" y="0"/>
                </a:moveTo>
                <a:cubicBezTo>
                  <a:pt x="8238" y="16476"/>
                  <a:pt x="14495" y="34100"/>
                  <a:pt x="24713" y="49427"/>
                </a:cubicBezTo>
                <a:cubicBezTo>
                  <a:pt x="36610" y="67272"/>
                  <a:pt x="51655" y="82825"/>
                  <a:pt x="65903" y="98854"/>
                </a:cubicBezTo>
                <a:cubicBezTo>
                  <a:pt x="73643" y="107561"/>
                  <a:pt x="83845" y="114088"/>
                  <a:pt x="90616" y="123568"/>
                </a:cubicBezTo>
                <a:cubicBezTo>
                  <a:pt x="97754" y="133561"/>
                  <a:pt x="99724" y="146695"/>
                  <a:pt x="107092" y="156519"/>
                </a:cubicBezTo>
                <a:cubicBezTo>
                  <a:pt x="125374" y="180895"/>
                  <a:pt x="149163" y="196311"/>
                  <a:pt x="172994" y="214184"/>
                </a:cubicBezTo>
                <a:cubicBezTo>
                  <a:pt x="186045" y="240285"/>
                  <a:pt x="192797" y="258700"/>
                  <a:pt x="214184" y="280087"/>
                </a:cubicBezTo>
                <a:cubicBezTo>
                  <a:pt x="223892" y="289795"/>
                  <a:pt x="236711" y="295865"/>
                  <a:pt x="247135" y="304800"/>
                </a:cubicBezTo>
                <a:cubicBezTo>
                  <a:pt x="255981" y="312382"/>
                  <a:pt x="263611" y="321276"/>
                  <a:pt x="271849" y="329514"/>
                </a:cubicBezTo>
                <a:cubicBezTo>
                  <a:pt x="285216" y="369618"/>
                  <a:pt x="273629" y="343539"/>
                  <a:pt x="304800" y="387178"/>
                </a:cubicBezTo>
                <a:cubicBezTo>
                  <a:pt x="310555" y="395235"/>
                  <a:pt x="314833" y="404375"/>
                  <a:pt x="321276" y="411892"/>
                </a:cubicBezTo>
                <a:cubicBezTo>
                  <a:pt x="344389" y="438857"/>
                  <a:pt x="352035" y="444504"/>
                  <a:pt x="378940" y="461319"/>
                </a:cubicBezTo>
                <a:cubicBezTo>
                  <a:pt x="392518" y="469805"/>
                  <a:pt x="405809" y="478871"/>
                  <a:pt x="420130" y="486032"/>
                </a:cubicBezTo>
                <a:cubicBezTo>
                  <a:pt x="447448" y="499691"/>
                  <a:pt x="444843" y="501514"/>
                  <a:pt x="444843" y="486032"/>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80911" name="Object 13"/>
          <p:cNvGraphicFramePr>
            <a:graphicFrameLocks noChangeAspect="1"/>
          </p:cNvGraphicFramePr>
          <p:nvPr>
            <p:extLst>
              <p:ext uri="{D42A27DB-BD31-4B8C-83A1-F6EECF244321}">
                <p14:modId xmlns:p14="http://schemas.microsoft.com/office/powerpoint/2010/main" val="3331135233"/>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0969"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0914"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0915"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61</a:t>
            </a:fld>
            <a:endParaRPr lang="en-US" dirty="0"/>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1924"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1994"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25"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FF"/>
                </a:solidFill>
                <a:latin typeface="Franklin Gothic Medium Cond" pitchFamily="34" charset="0"/>
              </a:rPr>
              <a:t>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&gt; R</a:t>
            </a:r>
            <a:r>
              <a:rPr lang="en-US" sz="1100" b="1" dirty="0">
                <a:solidFill>
                  <a:srgbClr val="0000FF"/>
                </a:solidFill>
                <a:latin typeface="Franklin Gothic Medium Cond" pitchFamily="34" charset="0"/>
              </a:rPr>
              <a:t>L</a:t>
            </a:r>
            <a:endParaRPr lang="en-US" dirty="0">
              <a:solidFill>
                <a:srgbClr val="000000"/>
              </a:solidFill>
            </a:endParaRPr>
          </a:p>
        </p:txBody>
      </p:sp>
      <p:graphicFrame>
        <p:nvGraphicFramePr>
          <p:cNvPr id="81926" name="Object 13"/>
          <p:cNvGraphicFramePr>
            <a:graphicFrameLocks noChangeAspect="1"/>
          </p:cNvGraphicFramePr>
          <p:nvPr>
            <p:extLst>
              <p:ext uri="{D42A27DB-BD31-4B8C-83A1-F6EECF244321}">
                <p14:modId xmlns:p14="http://schemas.microsoft.com/office/powerpoint/2010/main" val="2904310010"/>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1995"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1929"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1930"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20" name="TextBox 19"/>
          <p:cNvSpPr txBox="1">
            <a:spLocks noRot="1" noChangeAspect="1" noMove="1" noResize="1" noEditPoints="1" noAdjustHandles="1" noChangeArrowheads="1" noChangeShapeType="1" noTextEdit="1"/>
          </p:cNvSpPr>
          <p:nvPr/>
        </p:nvSpPr>
        <p:spPr>
          <a:xfrm>
            <a:off x="678899" y="2373302"/>
            <a:ext cx="1530901" cy="1769908"/>
          </a:xfrm>
          <a:prstGeom prst="rect">
            <a:avLst/>
          </a:prstGeom>
          <a:blipFill rotWithShape="1">
            <a:blip r:embed="rId7"/>
            <a:stretch>
              <a:fillRect l="-794"/>
            </a:stretch>
          </a:blipFill>
        </p:spPr>
        <p:txBody>
          <a:bodyPr/>
          <a:lstStyle/>
          <a:p>
            <a:pPr>
              <a:defRPr/>
            </a:pPr>
            <a:r>
              <a:rPr lang="en-US">
                <a:noFill/>
              </a:rPr>
              <a:t> </a:t>
            </a:r>
          </a:p>
        </p:txBody>
      </p:sp>
      <p:sp>
        <p:nvSpPr>
          <p:cNvPr id="22" name="Striped Right Arrow 21"/>
          <p:cNvSpPr/>
          <p:nvPr/>
        </p:nvSpPr>
        <p:spPr>
          <a:xfrm rot="5400000">
            <a:off x="1159669" y="4148931"/>
            <a:ext cx="274638"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3" name="TextBox 22"/>
          <p:cNvSpPr txBox="1">
            <a:spLocks noRot="1" noChangeAspect="1" noMove="1" noResize="1" noEditPoints="1" noAdjustHandles="1" noChangeArrowheads="1" noChangeShapeType="1" noTextEdit="1"/>
          </p:cNvSpPr>
          <p:nvPr/>
        </p:nvSpPr>
        <p:spPr>
          <a:xfrm>
            <a:off x="502974" y="4538757"/>
            <a:ext cx="2392626" cy="1365374"/>
          </a:xfrm>
          <a:prstGeom prst="rect">
            <a:avLst/>
          </a:prstGeom>
          <a:blipFill rotWithShape="1">
            <a:blip r:embed="rId8"/>
            <a:stretch>
              <a:fillRect/>
            </a:stretch>
          </a:blipFill>
        </p:spPr>
        <p:txBody>
          <a:bodyPr/>
          <a:lstStyle/>
          <a:p>
            <a:pPr>
              <a:defRPr/>
            </a:pPr>
            <a:r>
              <a:rPr lang="en-US">
                <a:noFill/>
              </a:rPr>
              <a:t> </a:t>
            </a:r>
          </a:p>
        </p:txBody>
      </p:sp>
      <p:sp>
        <p:nvSpPr>
          <p:cNvPr id="81934" name="TextBox 3"/>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This is similar concept of 2-step conversion in </a:t>
            </a:r>
            <a:r>
              <a:rPr lang="en-US" b="1" dirty="0">
                <a:solidFill>
                  <a:srgbClr val="000000"/>
                </a:solidFill>
                <a:latin typeface="Symbol" pitchFamily="18" charset="2"/>
              </a:rPr>
              <a:t>P</a:t>
            </a:r>
            <a:r>
              <a:rPr lang="en-US" b="1" dirty="0">
                <a:solidFill>
                  <a:srgbClr val="000000"/>
                </a:solidFill>
                <a:latin typeface="Franklin Gothic Medium Cond" pitchFamily="34" charset="0"/>
              </a:rPr>
              <a:t>- or T-matching network; i.e., R</a:t>
            </a:r>
            <a:r>
              <a:rPr lang="en-US" sz="1200" b="1" dirty="0">
                <a:solidFill>
                  <a:srgbClr val="000000"/>
                </a:solidFill>
                <a:latin typeface="Franklin Gothic Medium Cond" pitchFamily="34" charset="0"/>
              </a:rPr>
              <a:t>L</a:t>
            </a:r>
            <a:r>
              <a:rPr lang="en-US" b="1" dirty="0">
                <a:solidFill>
                  <a:srgbClr val="000000"/>
                </a:solidFill>
                <a:latin typeface="Franklin Gothic Medium Cond" pitchFamily="34" charset="0"/>
              </a:rPr>
              <a:t> </a:t>
            </a:r>
            <a:r>
              <a:rPr lang="en-US" b="1" dirty="0">
                <a:solidFill>
                  <a:srgbClr val="000000"/>
                </a:solidFill>
                <a:latin typeface="Franklin Gothic Medium Cond" pitchFamily="34" charset="0"/>
                <a:sym typeface="Wingdings" pitchFamily="2" charset="2"/>
              </a:rPr>
              <a:t> R</a:t>
            </a:r>
            <a:r>
              <a:rPr lang="en-US" sz="1200" b="1" dirty="0">
                <a:solidFill>
                  <a:srgbClr val="000000"/>
                </a:solidFill>
                <a:latin typeface="Franklin Gothic Medium Cond" pitchFamily="34" charset="0"/>
                <a:sym typeface="Wingdings" pitchFamily="2" charset="2"/>
              </a:rPr>
              <a:t>I</a:t>
            </a:r>
            <a:r>
              <a:rPr lang="en-US" b="1" dirty="0">
                <a:solidFill>
                  <a:srgbClr val="000000"/>
                </a:solidFill>
                <a:latin typeface="Franklin Gothic Medium Cond" pitchFamily="34" charset="0"/>
                <a:sym typeface="Wingdings" pitchFamily="2" charset="2"/>
              </a:rPr>
              <a:t> (= </a:t>
            </a:r>
            <a:r>
              <a:rPr lang="en-US" b="1" dirty="0" err="1">
                <a:solidFill>
                  <a:srgbClr val="000000"/>
                </a:solidFill>
                <a:latin typeface="Franklin Gothic Medium Cond" pitchFamily="34" charset="0"/>
                <a:sym typeface="Wingdings" pitchFamily="2" charset="2"/>
              </a:rPr>
              <a:t>R</a:t>
            </a:r>
            <a:r>
              <a:rPr lang="en-US" sz="1200" b="1" dirty="0" err="1">
                <a:solidFill>
                  <a:srgbClr val="000000"/>
                </a:solidFill>
                <a:latin typeface="Franklin Gothic Medium Cond" pitchFamily="34" charset="0"/>
                <a:sym typeface="Wingdings" pitchFamily="2" charset="2"/>
              </a:rPr>
              <a:t>eq</a:t>
            </a:r>
            <a:r>
              <a:rPr lang="en-US" b="1" dirty="0">
                <a:solidFill>
                  <a:srgbClr val="000000"/>
                </a:solidFill>
                <a:latin typeface="Franklin Gothic Medium Cond" pitchFamily="34" charset="0"/>
                <a:sym typeface="Wingdings" pitchFamily="2" charset="2"/>
              </a:rPr>
              <a:t>)  R</a:t>
            </a:r>
            <a:r>
              <a:rPr lang="en-US" sz="1400" b="1" dirty="0">
                <a:solidFill>
                  <a:srgbClr val="000000"/>
                </a:solidFill>
                <a:latin typeface="Franklin Gothic Medium Cond" pitchFamily="34" charset="0"/>
                <a:sym typeface="Wingdings" pitchFamily="2" charset="2"/>
              </a:rPr>
              <a:t>s</a:t>
            </a:r>
            <a:r>
              <a:rPr lang="en-US" b="1" dirty="0">
                <a:solidFill>
                  <a:srgbClr val="000000"/>
                </a:solidFill>
                <a:latin typeface="Franklin Gothic Medium Cond" pitchFamily="34" charset="0"/>
              </a:rPr>
              <a:t>.</a:t>
            </a:r>
          </a:p>
        </p:txBody>
      </p:sp>
      <p:sp>
        <p:nvSpPr>
          <p:cNvPr id="25" name="Bent Arrow 24"/>
          <p:cNvSpPr/>
          <p:nvPr/>
        </p:nvSpPr>
        <p:spPr>
          <a:xfrm flipV="1">
            <a:off x="3962400" y="3546475"/>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6" name="Bent Arrow 25"/>
          <p:cNvSpPr/>
          <p:nvPr/>
        </p:nvSpPr>
        <p:spPr>
          <a:xfrm flipH="1">
            <a:off x="3846513" y="4168775"/>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1937" name="TextBox 3"/>
          <p:cNvSpPr txBox="1">
            <a:spLocks noChangeArrowheads="1"/>
          </p:cNvSpPr>
          <p:nvPr/>
        </p:nvSpPr>
        <p:spPr bwMode="auto">
          <a:xfrm>
            <a:off x="3810000" y="3217863"/>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81938" name="TextBox 3"/>
          <p:cNvSpPr txBox="1">
            <a:spLocks noChangeArrowheads="1"/>
          </p:cNvSpPr>
          <p:nvPr/>
        </p:nvSpPr>
        <p:spPr bwMode="auto">
          <a:xfrm>
            <a:off x="3794125" y="4360863"/>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r>
              <a:rPr lang="en-US" sz="1400" b="1" baseline="30000">
                <a:solidFill>
                  <a:srgbClr val="FF0000"/>
                </a:solidFill>
                <a:latin typeface="Franklin Gothic Medium Cond" pitchFamily="34" charset="0"/>
              </a:rPr>
              <a:t>*</a:t>
            </a:r>
            <a:endParaRPr lang="en-US" sz="2000" b="1" baseline="30000">
              <a:solidFill>
                <a:srgbClr val="FF0000"/>
              </a:solidFill>
              <a:latin typeface="Symbol" pitchFamily="18" charset="2"/>
            </a:endParaRPr>
          </a:p>
        </p:txBody>
      </p:sp>
      <p:sp>
        <p:nvSpPr>
          <p:cNvPr id="29" name="Freeform 28"/>
          <p:cNvSpPr/>
          <p:nvPr/>
        </p:nvSpPr>
        <p:spPr>
          <a:xfrm>
            <a:off x="2322513" y="2565400"/>
            <a:ext cx="1360487" cy="2851150"/>
          </a:xfrm>
          <a:custGeom>
            <a:avLst/>
            <a:gdLst>
              <a:gd name="connsiteX0" fmla="*/ 222422 w 1359244"/>
              <a:gd name="connsiteY0" fmla="*/ 2850292 h 2850292"/>
              <a:gd name="connsiteX1" fmla="*/ 313038 w 1359244"/>
              <a:gd name="connsiteY1" fmla="*/ 2800865 h 2850292"/>
              <a:gd name="connsiteX2" fmla="*/ 337752 w 1359244"/>
              <a:gd name="connsiteY2" fmla="*/ 2784389 h 2850292"/>
              <a:gd name="connsiteX3" fmla="*/ 362465 w 1359244"/>
              <a:gd name="connsiteY3" fmla="*/ 2767914 h 2850292"/>
              <a:gd name="connsiteX4" fmla="*/ 321276 w 1359244"/>
              <a:gd name="connsiteY4" fmla="*/ 2520779 h 2850292"/>
              <a:gd name="connsiteX5" fmla="*/ 296562 w 1359244"/>
              <a:gd name="connsiteY5" fmla="*/ 2496065 h 2850292"/>
              <a:gd name="connsiteX6" fmla="*/ 280087 w 1359244"/>
              <a:gd name="connsiteY6" fmla="*/ 2463114 h 2850292"/>
              <a:gd name="connsiteX7" fmla="*/ 263611 w 1359244"/>
              <a:gd name="connsiteY7" fmla="*/ 2421925 h 2850292"/>
              <a:gd name="connsiteX8" fmla="*/ 222422 w 1359244"/>
              <a:gd name="connsiteY8" fmla="*/ 2364260 h 2850292"/>
              <a:gd name="connsiteX9" fmla="*/ 189471 w 1359244"/>
              <a:gd name="connsiteY9" fmla="*/ 2314833 h 2850292"/>
              <a:gd name="connsiteX10" fmla="*/ 172995 w 1359244"/>
              <a:gd name="connsiteY10" fmla="*/ 2281881 h 2850292"/>
              <a:gd name="connsiteX11" fmla="*/ 148281 w 1359244"/>
              <a:gd name="connsiteY11" fmla="*/ 2248930 h 2850292"/>
              <a:gd name="connsiteX12" fmla="*/ 123568 w 1359244"/>
              <a:gd name="connsiteY12" fmla="*/ 2199503 h 2850292"/>
              <a:gd name="connsiteX13" fmla="*/ 98854 w 1359244"/>
              <a:gd name="connsiteY13" fmla="*/ 2150076 h 2850292"/>
              <a:gd name="connsiteX14" fmla="*/ 90616 w 1359244"/>
              <a:gd name="connsiteY14" fmla="*/ 2125362 h 2850292"/>
              <a:gd name="connsiteX15" fmla="*/ 74141 w 1359244"/>
              <a:gd name="connsiteY15" fmla="*/ 2100649 h 2850292"/>
              <a:gd name="connsiteX16" fmla="*/ 49427 w 1359244"/>
              <a:gd name="connsiteY16" fmla="*/ 2026508 h 2850292"/>
              <a:gd name="connsiteX17" fmla="*/ 41189 w 1359244"/>
              <a:gd name="connsiteY17" fmla="*/ 1985319 h 2850292"/>
              <a:gd name="connsiteX18" fmla="*/ 32952 w 1359244"/>
              <a:gd name="connsiteY18" fmla="*/ 1960606 h 2850292"/>
              <a:gd name="connsiteX19" fmla="*/ 16476 w 1359244"/>
              <a:gd name="connsiteY19" fmla="*/ 1894703 h 2850292"/>
              <a:gd name="connsiteX20" fmla="*/ 8238 w 1359244"/>
              <a:gd name="connsiteY20" fmla="*/ 1655806 h 2850292"/>
              <a:gd name="connsiteX21" fmla="*/ 0 w 1359244"/>
              <a:gd name="connsiteY21" fmla="*/ 1581665 h 2850292"/>
              <a:gd name="connsiteX22" fmla="*/ 8238 w 1359244"/>
              <a:gd name="connsiteY22" fmla="*/ 1367481 h 2850292"/>
              <a:gd name="connsiteX23" fmla="*/ 24714 w 1359244"/>
              <a:gd name="connsiteY23" fmla="*/ 1260389 h 2850292"/>
              <a:gd name="connsiteX24" fmla="*/ 41189 w 1359244"/>
              <a:gd name="connsiteY24" fmla="*/ 1145060 h 2850292"/>
              <a:gd name="connsiteX25" fmla="*/ 49427 w 1359244"/>
              <a:gd name="connsiteY25" fmla="*/ 1120346 h 2850292"/>
              <a:gd name="connsiteX26" fmla="*/ 74141 w 1359244"/>
              <a:gd name="connsiteY26" fmla="*/ 1029730 h 2850292"/>
              <a:gd name="connsiteX27" fmla="*/ 90616 w 1359244"/>
              <a:gd name="connsiteY27" fmla="*/ 980303 h 2850292"/>
              <a:gd name="connsiteX28" fmla="*/ 98854 w 1359244"/>
              <a:gd name="connsiteY28" fmla="*/ 939114 h 2850292"/>
              <a:gd name="connsiteX29" fmla="*/ 148281 w 1359244"/>
              <a:gd name="connsiteY29" fmla="*/ 757881 h 2850292"/>
              <a:gd name="connsiteX30" fmla="*/ 181233 w 1359244"/>
              <a:gd name="connsiteY30" fmla="*/ 683741 h 2850292"/>
              <a:gd name="connsiteX31" fmla="*/ 189471 w 1359244"/>
              <a:gd name="connsiteY31" fmla="*/ 634314 h 2850292"/>
              <a:gd name="connsiteX32" fmla="*/ 214184 w 1359244"/>
              <a:gd name="connsiteY32" fmla="*/ 601362 h 2850292"/>
              <a:gd name="connsiteX33" fmla="*/ 230660 w 1359244"/>
              <a:gd name="connsiteY33" fmla="*/ 568411 h 2850292"/>
              <a:gd name="connsiteX34" fmla="*/ 238898 w 1359244"/>
              <a:gd name="connsiteY34" fmla="*/ 535460 h 2850292"/>
              <a:gd name="connsiteX35" fmla="*/ 255373 w 1359244"/>
              <a:gd name="connsiteY35" fmla="*/ 510746 h 2850292"/>
              <a:gd name="connsiteX36" fmla="*/ 271849 w 1359244"/>
              <a:gd name="connsiteY36" fmla="*/ 477795 h 2850292"/>
              <a:gd name="connsiteX37" fmla="*/ 288325 w 1359244"/>
              <a:gd name="connsiteY37" fmla="*/ 453081 h 2850292"/>
              <a:gd name="connsiteX38" fmla="*/ 313038 w 1359244"/>
              <a:gd name="connsiteY38" fmla="*/ 411892 h 2850292"/>
              <a:gd name="connsiteX39" fmla="*/ 362465 w 1359244"/>
              <a:gd name="connsiteY39" fmla="*/ 362465 h 2850292"/>
              <a:gd name="connsiteX40" fmla="*/ 370703 w 1359244"/>
              <a:gd name="connsiteY40" fmla="*/ 337752 h 2850292"/>
              <a:gd name="connsiteX41" fmla="*/ 428368 w 1359244"/>
              <a:gd name="connsiteY41" fmla="*/ 288325 h 2850292"/>
              <a:gd name="connsiteX42" fmla="*/ 453081 w 1359244"/>
              <a:gd name="connsiteY42" fmla="*/ 263611 h 2850292"/>
              <a:gd name="connsiteX43" fmla="*/ 477795 w 1359244"/>
              <a:gd name="connsiteY43" fmla="*/ 247135 h 2850292"/>
              <a:gd name="connsiteX44" fmla="*/ 527222 w 1359244"/>
              <a:gd name="connsiteY44" fmla="*/ 197708 h 2850292"/>
              <a:gd name="connsiteX45" fmla="*/ 593125 w 1359244"/>
              <a:gd name="connsiteY45" fmla="*/ 164757 h 2850292"/>
              <a:gd name="connsiteX46" fmla="*/ 724930 w 1359244"/>
              <a:gd name="connsiteY46" fmla="*/ 140043 h 2850292"/>
              <a:gd name="connsiteX47" fmla="*/ 823784 w 1359244"/>
              <a:gd name="connsiteY47" fmla="*/ 115330 h 2850292"/>
              <a:gd name="connsiteX48" fmla="*/ 963827 w 1359244"/>
              <a:gd name="connsiteY48" fmla="*/ 90616 h 2850292"/>
              <a:gd name="connsiteX49" fmla="*/ 1062681 w 1359244"/>
              <a:gd name="connsiteY49" fmla="*/ 74141 h 2850292"/>
              <a:gd name="connsiteX50" fmla="*/ 1103871 w 1359244"/>
              <a:gd name="connsiteY50" fmla="*/ 65903 h 2850292"/>
              <a:gd name="connsiteX51" fmla="*/ 1169773 w 1359244"/>
              <a:gd name="connsiteY51" fmla="*/ 49427 h 2850292"/>
              <a:gd name="connsiteX52" fmla="*/ 1227438 w 1359244"/>
              <a:gd name="connsiteY52" fmla="*/ 41189 h 2850292"/>
              <a:gd name="connsiteX53" fmla="*/ 1276865 w 1359244"/>
              <a:gd name="connsiteY53" fmla="*/ 24714 h 2850292"/>
              <a:gd name="connsiteX54" fmla="*/ 1301579 w 1359244"/>
              <a:gd name="connsiteY54" fmla="*/ 16476 h 2850292"/>
              <a:gd name="connsiteX55" fmla="*/ 1334530 w 1359244"/>
              <a:gd name="connsiteY55" fmla="*/ 8238 h 2850292"/>
              <a:gd name="connsiteX56" fmla="*/ 1359244 w 1359244"/>
              <a:gd name="connsiteY56" fmla="*/ 0 h 28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359244" h="2850292">
                <a:moveTo>
                  <a:pt x="222422" y="2850292"/>
                </a:moveTo>
                <a:cubicBezTo>
                  <a:pt x="281996" y="2826462"/>
                  <a:pt x="251308" y="2842018"/>
                  <a:pt x="313038" y="2800865"/>
                </a:cubicBezTo>
                <a:lnTo>
                  <a:pt x="337752" y="2784389"/>
                </a:lnTo>
                <a:lnTo>
                  <a:pt x="362465" y="2767914"/>
                </a:lnTo>
                <a:cubicBezTo>
                  <a:pt x="354390" y="2675047"/>
                  <a:pt x="367593" y="2597973"/>
                  <a:pt x="321276" y="2520779"/>
                </a:cubicBezTo>
                <a:cubicBezTo>
                  <a:pt x="315282" y="2510789"/>
                  <a:pt x="304800" y="2504303"/>
                  <a:pt x="296562" y="2496065"/>
                </a:cubicBezTo>
                <a:cubicBezTo>
                  <a:pt x="291070" y="2485081"/>
                  <a:pt x="285074" y="2474336"/>
                  <a:pt x="280087" y="2463114"/>
                </a:cubicBezTo>
                <a:cubicBezTo>
                  <a:pt x="274081" y="2449601"/>
                  <a:pt x="270224" y="2435151"/>
                  <a:pt x="263611" y="2421925"/>
                </a:cubicBezTo>
                <a:cubicBezTo>
                  <a:pt x="257588" y="2409879"/>
                  <a:pt x="228019" y="2371723"/>
                  <a:pt x="222422" y="2364260"/>
                </a:cubicBezTo>
                <a:cubicBezTo>
                  <a:pt x="204750" y="2311245"/>
                  <a:pt x="228038" y="2368827"/>
                  <a:pt x="189471" y="2314833"/>
                </a:cubicBezTo>
                <a:cubicBezTo>
                  <a:pt x="182333" y="2304840"/>
                  <a:pt x="179504" y="2292295"/>
                  <a:pt x="172995" y="2281881"/>
                </a:cubicBezTo>
                <a:cubicBezTo>
                  <a:pt x="165718" y="2270238"/>
                  <a:pt x="156519" y="2259914"/>
                  <a:pt x="148281" y="2248930"/>
                </a:cubicBezTo>
                <a:cubicBezTo>
                  <a:pt x="127579" y="2186817"/>
                  <a:pt x="155503" y="2263373"/>
                  <a:pt x="123568" y="2199503"/>
                </a:cubicBezTo>
                <a:cubicBezTo>
                  <a:pt x="89461" y="2131291"/>
                  <a:pt x="146071" y="2220899"/>
                  <a:pt x="98854" y="2150076"/>
                </a:cubicBezTo>
                <a:cubicBezTo>
                  <a:pt x="96108" y="2141838"/>
                  <a:pt x="94499" y="2133129"/>
                  <a:pt x="90616" y="2125362"/>
                </a:cubicBezTo>
                <a:cubicBezTo>
                  <a:pt x="86188" y="2116507"/>
                  <a:pt x="77617" y="2109919"/>
                  <a:pt x="74141" y="2100649"/>
                </a:cubicBezTo>
                <a:cubicBezTo>
                  <a:pt x="26236" y="1972901"/>
                  <a:pt x="104844" y="2137341"/>
                  <a:pt x="49427" y="2026508"/>
                </a:cubicBezTo>
                <a:cubicBezTo>
                  <a:pt x="46681" y="2012778"/>
                  <a:pt x="44585" y="1998903"/>
                  <a:pt x="41189" y="1985319"/>
                </a:cubicBezTo>
                <a:cubicBezTo>
                  <a:pt x="39083" y="1976895"/>
                  <a:pt x="35058" y="1969030"/>
                  <a:pt x="32952" y="1960606"/>
                </a:cubicBezTo>
                <a:lnTo>
                  <a:pt x="16476" y="1894703"/>
                </a:lnTo>
                <a:cubicBezTo>
                  <a:pt x="13730" y="1815071"/>
                  <a:pt x="12426" y="1735376"/>
                  <a:pt x="8238" y="1655806"/>
                </a:cubicBezTo>
                <a:cubicBezTo>
                  <a:pt x="6931" y="1630975"/>
                  <a:pt x="0" y="1606531"/>
                  <a:pt x="0" y="1581665"/>
                </a:cubicBezTo>
                <a:cubicBezTo>
                  <a:pt x="0" y="1510218"/>
                  <a:pt x="4275" y="1438818"/>
                  <a:pt x="8238" y="1367481"/>
                </a:cubicBezTo>
                <a:cubicBezTo>
                  <a:pt x="12486" y="1291026"/>
                  <a:pt x="9277" y="1306701"/>
                  <a:pt x="24714" y="1260389"/>
                </a:cubicBezTo>
                <a:cubicBezTo>
                  <a:pt x="30206" y="1221946"/>
                  <a:pt x="28909" y="1181900"/>
                  <a:pt x="41189" y="1145060"/>
                </a:cubicBezTo>
                <a:cubicBezTo>
                  <a:pt x="43935" y="1136822"/>
                  <a:pt x="47041" y="1128695"/>
                  <a:pt x="49427" y="1120346"/>
                </a:cubicBezTo>
                <a:cubicBezTo>
                  <a:pt x="77601" y="1021737"/>
                  <a:pt x="27914" y="1179969"/>
                  <a:pt x="74141" y="1029730"/>
                </a:cubicBezTo>
                <a:cubicBezTo>
                  <a:pt x="79248" y="1013131"/>
                  <a:pt x="87210" y="997333"/>
                  <a:pt x="90616" y="980303"/>
                </a:cubicBezTo>
                <a:cubicBezTo>
                  <a:pt x="93362" y="966573"/>
                  <a:pt x="95647" y="952743"/>
                  <a:pt x="98854" y="939114"/>
                </a:cubicBezTo>
                <a:cubicBezTo>
                  <a:pt x="117792" y="858631"/>
                  <a:pt x="124553" y="833811"/>
                  <a:pt x="148281" y="757881"/>
                </a:cubicBezTo>
                <a:cubicBezTo>
                  <a:pt x="165580" y="702523"/>
                  <a:pt x="156439" y="720931"/>
                  <a:pt x="181233" y="683741"/>
                </a:cubicBezTo>
                <a:cubicBezTo>
                  <a:pt x="183979" y="667265"/>
                  <a:pt x="183268" y="649822"/>
                  <a:pt x="189471" y="634314"/>
                </a:cubicBezTo>
                <a:cubicBezTo>
                  <a:pt x="194570" y="621566"/>
                  <a:pt x="206907" y="613005"/>
                  <a:pt x="214184" y="601362"/>
                </a:cubicBezTo>
                <a:cubicBezTo>
                  <a:pt x="220692" y="590948"/>
                  <a:pt x="226348" y="579909"/>
                  <a:pt x="230660" y="568411"/>
                </a:cubicBezTo>
                <a:cubicBezTo>
                  <a:pt x="234635" y="557810"/>
                  <a:pt x="234438" y="545866"/>
                  <a:pt x="238898" y="535460"/>
                </a:cubicBezTo>
                <a:cubicBezTo>
                  <a:pt x="242798" y="526360"/>
                  <a:pt x="250461" y="519342"/>
                  <a:pt x="255373" y="510746"/>
                </a:cubicBezTo>
                <a:cubicBezTo>
                  <a:pt x="261466" y="500084"/>
                  <a:pt x="265756" y="488457"/>
                  <a:pt x="271849" y="477795"/>
                </a:cubicBezTo>
                <a:cubicBezTo>
                  <a:pt x="276761" y="469199"/>
                  <a:pt x="283078" y="461477"/>
                  <a:pt x="288325" y="453081"/>
                </a:cubicBezTo>
                <a:cubicBezTo>
                  <a:pt x="296811" y="439503"/>
                  <a:pt x="302899" y="424284"/>
                  <a:pt x="313038" y="411892"/>
                </a:cubicBezTo>
                <a:cubicBezTo>
                  <a:pt x="327792" y="393859"/>
                  <a:pt x="362465" y="362465"/>
                  <a:pt x="362465" y="362465"/>
                </a:cubicBezTo>
                <a:cubicBezTo>
                  <a:pt x="365211" y="354227"/>
                  <a:pt x="365886" y="344977"/>
                  <a:pt x="370703" y="337752"/>
                </a:cubicBezTo>
                <a:cubicBezTo>
                  <a:pt x="384334" y="317306"/>
                  <a:pt x="410598" y="303557"/>
                  <a:pt x="428368" y="288325"/>
                </a:cubicBezTo>
                <a:cubicBezTo>
                  <a:pt x="437213" y="280743"/>
                  <a:pt x="444131" y="271069"/>
                  <a:pt x="453081" y="263611"/>
                </a:cubicBezTo>
                <a:cubicBezTo>
                  <a:pt x="460687" y="257273"/>
                  <a:pt x="470395" y="253713"/>
                  <a:pt x="477795" y="247135"/>
                </a:cubicBezTo>
                <a:cubicBezTo>
                  <a:pt x="495210" y="231655"/>
                  <a:pt x="506382" y="208128"/>
                  <a:pt x="527222" y="197708"/>
                </a:cubicBezTo>
                <a:cubicBezTo>
                  <a:pt x="549190" y="186724"/>
                  <a:pt x="568899" y="168795"/>
                  <a:pt x="593125" y="164757"/>
                </a:cubicBezTo>
                <a:cubicBezTo>
                  <a:pt x="634835" y="157805"/>
                  <a:pt x="685422" y="149920"/>
                  <a:pt x="724930" y="140043"/>
                </a:cubicBezTo>
                <a:cubicBezTo>
                  <a:pt x="757881" y="131805"/>
                  <a:pt x="790335" y="121233"/>
                  <a:pt x="823784" y="115330"/>
                </a:cubicBezTo>
                <a:lnTo>
                  <a:pt x="963827" y="90616"/>
                </a:lnTo>
                <a:cubicBezTo>
                  <a:pt x="996747" y="84940"/>
                  <a:pt x="1029924" y="80692"/>
                  <a:pt x="1062681" y="74141"/>
                </a:cubicBezTo>
                <a:cubicBezTo>
                  <a:pt x="1076411" y="71395"/>
                  <a:pt x="1090228" y="69052"/>
                  <a:pt x="1103871" y="65903"/>
                </a:cubicBezTo>
                <a:cubicBezTo>
                  <a:pt x="1125935" y="60811"/>
                  <a:pt x="1147357" y="52629"/>
                  <a:pt x="1169773" y="49427"/>
                </a:cubicBezTo>
                <a:lnTo>
                  <a:pt x="1227438" y="41189"/>
                </a:lnTo>
                <a:lnTo>
                  <a:pt x="1276865" y="24714"/>
                </a:lnTo>
                <a:cubicBezTo>
                  <a:pt x="1285103" y="21968"/>
                  <a:pt x="1293155" y="18582"/>
                  <a:pt x="1301579" y="16476"/>
                </a:cubicBezTo>
                <a:cubicBezTo>
                  <a:pt x="1312563" y="13730"/>
                  <a:pt x="1323644" y="11348"/>
                  <a:pt x="1334530" y="8238"/>
                </a:cubicBezTo>
                <a:cubicBezTo>
                  <a:pt x="1342879" y="5852"/>
                  <a:pt x="1359244" y="0"/>
                  <a:pt x="1359244"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TextBox 29"/>
          <p:cNvSpPr txBox="1">
            <a:spLocks noRot="1" noChangeAspect="1" noMove="1" noResize="1" noEditPoints="1" noAdjustHandles="1" noChangeArrowheads="1" noChangeShapeType="1" noTextEdit="1"/>
          </p:cNvSpPr>
          <p:nvPr/>
        </p:nvSpPr>
        <p:spPr>
          <a:xfrm>
            <a:off x="3633039" y="2246531"/>
            <a:ext cx="3224961" cy="719299"/>
          </a:xfrm>
          <a:prstGeom prst="rect">
            <a:avLst/>
          </a:prstGeom>
          <a:blipFill rotWithShape="1">
            <a:blip r:embed="rId9"/>
            <a:stretch>
              <a:fillRect/>
            </a:stretch>
          </a:blipFill>
        </p:spPr>
        <p:txBody>
          <a:bodyPr/>
          <a:lstStyle/>
          <a:p>
            <a:pPr>
              <a:defRPr/>
            </a:pPr>
            <a:r>
              <a:rPr lang="en-US">
                <a:noFill/>
              </a:rPr>
              <a:t> </a:t>
            </a:r>
          </a:p>
        </p:txBody>
      </p:sp>
      <p:sp>
        <p:nvSpPr>
          <p:cNvPr id="31" name="TextBox 30"/>
          <p:cNvSpPr txBox="1">
            <a:spLocks noRot="1" noChangeAspect="1" noMove="1" noResize="1" noEditPoints="1" noAdjustHandles="1" noChangeArrowheads="1" noChangeShapeType="1" noTextEdit="1"/>
          </p:cNvSpPr>
          <p:nvPr/>
        </p:nvSpPr>
        <p:spPr>
          <a:xfrm>
            <a:off x="2590800" y="5218331"/>
            <a:ext cx="3598573" cy="728854"/>
          </a:xfrm>
          <a:prstGeom prst="rect">
            <a:avLst/>
          </a:prstGeom>
          <a:blipFill rotWithShape="1">
            <a:blip r:embed="rId10"/>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62</a:t>
            </a:fld>
            <a:endParaRPr lang="en-US" dirty="0"/>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2948"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3016"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2949"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FF"/>
                </a:solidFill>
                <a:latin typeface="Franklin Gothic Medium Cond" pitchFamily="34" charset="0"/>
              </a:rPr>
              <a:t>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&gt; R</a:t>
            </a:r>
            <a:r>
              <a:rPr lang="en-US" sz="1100" b="1" dirty="0">
                <a:solidFill>
                  <a:srgbClr val="0000FF"/>
                </a:solidFill>
                <a:latin typeface="Franklin Gothic Medium Cond" pitchFamily="34" charset="0"/>
              </a:rPr>
              <a:t>L</a:t>
            </a:r>
            <a:endParaRPr lang="en-US" dirty="0">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954"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2955"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graphicFrame>
        <p:nvGraphicFramePr>
          <p:cNvPr id="82956" name="Object 13"/>
          <p:cNvGraphicFramePr>
            <a:graphicFrameLocks noChangeAspect="1"/>
          </p:cNvGraphicFramePr>
          <p:nvPr>
            <p:extLst>
              <p:ext uri="{D42A27DB-BD31-4B8C-83A1-F6EECF244321}">
                <p14:modId xmlns:p14="http://schemas.microsoft.com/office/powerpoint/2010/main" val="1717270162"/>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3017"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959"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2960"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82961" name="TextBox 3"/>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Also, it can be easily verified that the impedance transform ratio will be given by the capacitance ratio, approximately; i.e.,   </a:t>
            </a:r>
          </a:p>
        </p:txBody>
      </p:sp>
      <p:sp>
        <p:nvSpPr>
          <p:cNvPr id="3" name="Rectangle 2"/>
          <p:cNvSpPr>
            <a:spLocks noRot="1" noChangeAspect="1" noMove="1" noResize="1" noEditPoints="1" noAdjustHandles="1" noChangeArrowheads="1" noChangeShapeType="1" noTextEdit="1"/>
          </p:cNvSpPr>
          <p:nvPr/>
        </p:nvSpPr>
        <p:spPr>
          <a:xfrm>
            <a:off x="6019800" y="1819912"/>
            <a:ext cx="2438400" cy="731419"/>
          </a:xfrm>
          <a:prstGeom prst="rect">
            <a:avLst/>
          </a:prstGeom>
          <a:blipFill rotWithShape="1">
            <a:blip r:embed="rId7"/>
            <a:stretch>
              <a:fillRect/>
            </a:stretch>
          </a:blipFill>
        </p:spPr>
        <p:txBody>
          <a:bodyPr/>
          <a:lstStyle/>
          <a:p>
            <a:pPr>
              <a:defRPr/>
            </a:pPr>
            <a:r>
              <a:rPr lang="en-US">
                <a:noFill/>
              </a:rPr>
              <a:t> </a:t>
            </a:r>
          </a:p>
        </p:txBody>
      </p:sp>
      <p:sp>
        <p:nvSpPr>
          <p:cNvPr id="82963" name="TextBox 3"/>
          <p:cNvSpPr txBox="1">
            <a:spLocks noChangeArrowheads="1"/>
          </p:cNvSpPr>
          <p:nvPr/>
        </p:nvSpPr>
        <p:spPr bwMode="auto">
          <a:xfrm>
            <a:off x="1676400" y="5294313"/>
            <a:ext cx="6629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tapped capacitor resonator is used popularly in “Colpitts VCO” designs, which we will discuss later.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63</a:t>
            </a:fld>
            <a:endParaRPr lang="en-US" dirty="0"/>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Ind. Resonator</a:t>
            </a:r>
            <a:endParaRPr lang="en-US" dirty="0"/>
          </a:p>
        </p:txBody>
      </p:sp>
      <p:graphicFrame>
        <p:nvGraphicFramePr>
          <p:cNvPr id="83971"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4007"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3972"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solidFill>
                  <a:srgbClr val="0000FF"/>
                </a:solidFill>
                <a:latin typeface="Franklin Gothic Medium Cond" pitchFamily="34" charset="0"/>
              </a:rPr>
              <a:t>R</a:t>
            </a:r>
            <a:r>
              <a:rPr lang="en-US" sz="1200" b="1" dirty="0">
                <a:solidFill>
                  <a:srgbClr val="0000FF"/>
                </a:solidFill>
                <a:latin typeface="Franklin Gothic Medium Cond" pitchFamily="34" charset="0"/>
              </a:rPr>
              <a:t>s</a:t>
            </a:r>
            <a:r>
              <a:rPr lang="en-US" b="1" dirty="0">
                <a:solidFill>
                  <a:srgbClr val="0000FF"/>
                </a:solidFill>
                <a:latin typeface="Franklin Gothic Medium Cond" pitchFamily="34" charset="0"/>
              </a:rPr>
              <a:t> &gt; R</a:t>
            </a:r>
            <a:r>
              <a:rPr lang="en-US" sz="1100" b="1" dirty="0">
                <a:solidFill>
                  <a:srgbClr val="0000FF"/>
                </a:solidFill>
                <a:latin typeface="Franklin Gothic Medium Cond" pitchFamily="34" charset="0"/>
              </a:rPr>
              <a:t>L</a:t>
            </a:r>
            <a:endParaRPr lang="en-US" dirty="0">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3977"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3978"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sp>
        <p:nvSpPr>
          <p:cNvPr id="83979" name="TextBox 3"/>
          <p:cNvSpPr txBox="1">
            <a:spLocks noChangeArrowheads="1"/>
          </p:cNvSpPr>
          <p:nvPr/>
        </p:nvSpPr>
        <p:spPr bwMode="auto">
          <a:xfrm>
            <a:off x="1676400" y="1524000"/>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Using the same logic and mathematical flow, you can verify that this transformer network, called as “tapped inductor resonator”, also provides higher Q-matching. </a:t>
            </a:r>
          </a:p>
        </p:txBody>
      </p:sp>
      <p:sp>
        <p:nvSpPr>
          <p:cNvPr id="83980" name="TextBox 3"/>
          <p:cNvSpPr txBox="1">
            <a:spLocks noChangeArrowheads="1"/>
          </p:cNvSpPr>
          <p:nvPr/>
        </p:nvSpPr>
        <p:spPr bwMode="auto">
          <a:xfrm>
            <a:off x="1676400" y="5210175"/>
            <a:ext cx="6629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This topology is not popular compared with previous topology, since it needs two inductors which will take more space than previous one in IC designs (But students are encouraged to develop math for this).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64</a:t>
            </a:fld>
            <a:endParaRPr lang="en-US" dirty="0"/>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4995" name="TextBox 3"/>
          <p:cNvSpPr txBox="1">
            <a:spLocks noChangeArrowheads="1"/>
          </p:cNvSpPr>
          <p:nvPr/>
        </p:nvSpPr>
        <p:spPr bwMode="auto">
          <a:xfrm>
            <a:off x="1676400" y="1379538"/>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Transformer is also widely used for impedance matching at board level as an external component, mainly at low-frequencies. </a:t>
            </a:r>
          </a:p>
        </p:txBody>
      </p:sp>
      <p:graphicFrame>
        <p:nvGraphicFramePr>
          <p:cNvPr id="84996" name="Object 6"/>
          <p:cNvGraphicFramePr>
            <a:graphicFrameLocks noChangeAspect="1"/>
          </p:cNvGraphicFramePr>
          <p:nvPr/>
        </p:nvGraphicFramePr>
        <p:xfrm>
          <a:off x="2438400" y="2065338"/>
          <a:ext cx="3581400" cy="1905000"/>
        </p:xfrm>
        <a:graphic>
          <a:graphicData uri="http://schemas.openxmlformats.org/presentationml/2006/ole">
            <mc:AlternateContent xmlns:mc="http://schemas.openxmlformats.org/markup-compatibility/2006">
              <mc:Choice xmlns:v="urn:schemas-microsoft-com:vml" Requires="v">
                <p:oleObj spid="_x0000_s85024"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065338"/>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Box 3"/>
          <p:cNvSpPr txBox="1">
            <a:spLocks noChangeArrowheads="1"/>
          </p:cNvSpPr>
          <p:nvPr/>
        </p:nvSpPr>
        <p:spPr bwMode="auto">
          <a:xfrm>
            <a:off x="1676400" y="3856038"/>
            <a:ext cx="64008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Transformer basics: </a:t>
            </a:r>
          </a:p>
          <a:p>
            <a:pPr marL="285750" indent="-285750" eaLnBrk="1" hangingPunct="1">
              <a:buFontTx/>
              <a:buChar char="-"/>
              <a:defRPr/>
            </a:pPr>
            <a:r>
              <a:rPr lang="en-US" b="1" dirty="0" smtClean="0">
                <a:solidFill>
                  <a:srgbClr val="000000"/>
                </a:solidFill>
                <a:latin typeface="Franklin Gothic Medium Cond" pitchFamily="34" charset="0"/>
              </a:rPr>
              <a:t>Voltage will be amplified by a factor of turn ratio (N) at the output; i.e., </a:t>
            </a:r>
            <a:r>
              <a:rPr lang="en-US" b="1" dirty="0" err="1" smtClean="0">
                <a:solidFill>
                  <a:srgbClr val="0000FF"/>
                </a:solidFill>
                <a:latin typeface="Franklin Gothic Medium Cond" pitchFamily="34" charset="0"/>
              </a:rPr>
              <a:t>V</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=N x V</a:t>
            </a:r>
            <a:r>
              <a:rPr lang="en-US" sz="1200" b="1" dirty="0" smtClean="0">
                <a:solidFill>
                  <a:srgbClr val="0000FF"/>
                </a:solidFill>
                <a:latin typeface="Franklin Gothic Medium Cond" pitchFamily="34" charset="0"/>
              </a:rPr>
              <a:t>in</a:t>
            </a:r>
            <a:r>
              <a:rPr lang="en-US" b="1" dirty="0" smtClean="0">
                <a:solidFill>
                  <a:srgbClr val="000000"/>
                </a:solidFill>
                <a:latin typeface="Franklin Gothic Medium Cond" pitchFamily="34" charset="0"/>
              </a:rPr>
              <a:t>.</a:t>
            </a:r>
          </a:p>
          <a:p>
            <a:pPr marL="285750" indent="-285750" eaLnBrk="1" hangingPunct="1">
              <a:buFontTx/>
              <a:buChar char="-"/>
              <a:defRPr/>
            </a:pPr>
            <a:r>
              <a:rPr lang="en-US" b="1" dirty="0" smtClean="0">
                <a:solidFill>
                  <a:srgbClr val="000000"/>
                </a:solidFill>
                <a:latin typeface="Franklin Gothic Medium Cond" pitchFamily="34" charset="0"/>
              </a:rPr>
              <a:t>ideal transformer is pure passive and no loss, therefore there will not be any power loss; i.e., </a:t>
            </a:r>
            <a:r>
              <a:rPr lang="en-US" b="1" dirty="0" smtClean="0">
                <a:solidFill>
                  <a:srgbClr val="0000FF"/>
                </a:solidFill>
                <a:latin typeface="Franklin Gothic Medium Cond" pitchFamily="34" charset="0"/>
              </a:rPr>
              <a:t>P</a:t>
            </a:r>
            <a:r>
              <a:rPr lang="en-US" sz="1200" b="1"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 V</a:t>
            </a:r>
            <a:r>
              <a:rPr lang="en-US" sz="1200" b="1"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x i</a:t>
            </a:r>
            <a:r>
              <a:rPr lang="en-US" sz="1200" b="1"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 </a:t>
            </a:r>
            <a:r>
              <a:rPr lang="en-US" b="1" dirty="0" err="1" smtClean="0">
                <a:solidFill>
                  <a:srgbClr val="0000FF"/>
                </a:solidFill>
                <a:latin typeface="Franklin Gothic Medium Cond" pitchFamily="34" charset="0"/>
              </a:rPr>
              <a:t>V</a:t>
            </a:r>
            <a:r>
              <a:rPr lang="en-US" sz="1200" b="1" dirty="0" err="1" smtClean="0">
                <a:solidFill>
                  <a:srgbClr val="0000FF"/>
                </a:solidFill>
                <a:latin typeface="Franklin Gothic Medium Cond" pitchFamily="34" charset="0"/>
              </a:rPr>
              <a:t>out</a:t>
            </a:r>
            <a:r>
              <a:rPr lang="en-US" sz="1200" b="1" dirty="0" smtClean="0">
                <a:solidFill>
                  <a:srgbClr val="0000FF"/>
                </a:solidFill>
                <a:latin typeface="Franklin Gothic Medium Cond" pitchFamily="34" charset="0"/>
              </a:rPr>
              <a:t> </a:t>
            </a:r>
            <a:r>
              <a:rPr lang="en-US" b="1" dirty="0" smtClean="0">
                <a:solidFill>
                  <a:srgbClr val="0000FF"/>
                </a:solidFill>
                <a:latin typeface="Franklin Gothic Medium Cond" pitchFamily="34" charset="0"/>
              </a:rPr>
              <a:t>x </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=P</a:t>
            </a:r>
            <a:r>
              <a:rPr lang="en-US" sz="1200" b="1" dirty="0"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&amp; </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=i</a:t>
            </a:r>
            <a:r>
              <a:rPr lang="en-US" sz="1200" b="1"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/N (why ?).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65</a:t>
            </a:fld>
            <a:endParaRPr lang="en-US"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6019" name="TextBox 3"/>
          <p:cNvSpPr txBox="1">
            <a:spLocks noChangeArrowheads="1"/>
          </p:cNvSpPr>
          <p:nvPr/>
        </p:nvSpPr>
        <p:spPr bwMode="auto">
          <a:xfrm>
            <a:off x="1676400" y="1379538"/>
            <a:ext cx="6248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find input and output impedance relationships.</a:t>
            </a:r>
          </a:p>
        </p:txBody>
      </p:sp>
      <p:graphicFrame>
        <p:nvGraphicFramePr>
          <p:cNvPr id="86020" name="Object 6"/>
          <p:cNvGraphicFramePr>
            <a:graphicFrameLocks noChangeAspect="1"/>
          </p:cNvGraphicFramePr>
          <p:nvPr/>
        </p:nvGraphicFramePr>
        <p:xfrm>
          <a:off x="2438400" y="1695450"/>
          <a:ext cx="3581400" cy="1905000"/>
        </p:xfrm>
        <a:graphic>
          <a:graphicData uri="http://schemas.openxmlformats.org/presentationml/2006/ole">
            <mc:AlternateContent xmlns:mc="http://schemas.openxmlformats.org/markup-compatibility/2006">
              <mc:Choice xmlns:v="urn:schemas-microsoft-com:vml" Requires="v">
                <p:oleObj spid="_x0000_s86058"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695450"/>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Bent Arrow 1"/>
          <p:cNvSpPr/>
          <p:nvPr/>
        </p:nvSpPr>
        <p:spPr>
          <a:xfrm>
            <a:off x="32766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6022" name="TextBox 3"/>
          <p:cNvSpPr txBox="1">
            <a:spLocks noChangeArrowheads="1"/>
          </p:cNvSpPr>
          <p:nvPr/>
        </p:nvSpPr>
        <p:spPr bwMode="auto">
          <a:xfrm>
            <a:off x="30480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in</a:t>
            </a:r>
            <a:endParaRPr lang="en-US" b="1">
              <a:solidFill>
                <a:srgbClr val="0000FF"/>
              </a:solidFill>
              <a:latin typeface="Franklin Gothic Medium Cond" pitchFamily="34" charset="0"/>
            </a:endParaRPr>
          </a:p>
        </p:txBody>
      </p:sp>
      <p:sp>
        <p:nvSpPr>
          <p:cNvPr id="10" name="Bent Arrow 9"/>
          <p:cNvSpPr/>
          <p:nvPr/>
        </p:nvSpPr>
        <p:spPr>
          <a:xfrm>
            <a:off x="47244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6024" name="TextBox 3"/>
          <p:cNvSpPr txBox="1">
            <a:spLocks noChangeArrowheads="1"/>
          </p:cNvSpPr>
          <p:nvPr/>
        </p:nvSpPr>
        <p:spPr bwMode="auto">
          <a:xfrm>
            <a:off x="44958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out</a:t>
            </a:r>
            <a:endParaRPr lang="en-US" b="1">
              <a:solidFill>
                <a:srgbClr val="0000FF"/>
              </a:solidFill>
              <a:latin typeface="Franklin Gothic Medium Cond" pitchFamily="34" charset="0"/>
            </a:endParaRPr>
          </a:p>
        </p:txBody>
      </p:sp>
      <p:sp>
        <p:nvSpPr>
          <p:cNvPr id="12" name="Rectangle 11"/>
          <p:cNvSpPr>
            <a:spLocks noRot="1" noChangeAspect="1" noMove="1" noResize="1" noEditPoints="1" noAdjustHandles="1" noChangeArrowheads="1" noChangeShapeType="1" noTextEdit="1"/>
          </p:cNvSpPr>
          <p:nvPr/>
        </p:nvSpPr>
        <p:spPr>
          <a:xfrm>
            <a:off x="2286000" y="3802797"/>
            <a:ext cx="4038600" cy="752257"/>
          </a:xfrm>
          <a:prstGeom prst="rect">
            <a:avLst/>
          </a:prstGeom>
          <a:blipFill rotWithShape="1">
            <a:blip r:embed="rId5"/>
            <a:stretch>
              <a:fillRect/>
            </a:stretch>
          </a:blipFill>
        </p:spPr>
        <p:txBody>
          <a:bodyPr/>
          <a:lstStyle/>
          <a:p>
            <a:pPr>
              <a:defRPr/>
            </a:pPr>
            <a:r>
              <a:rPr lang="en-US">
                <a:noFill/>
              </a:rPr>
              <a:t> </a:t>
            </a:r>
          </a:p>
        </p:txBody>
      </p:sp>
      <p:sp>
        <p:nvSpPr>
          <p:cNvPr id="86026" name="TextBox 3"/>
          <p:cNvSpPr txBox="1">
            <a:spLocks noChangeArrowheads="1"/>
          </p:cNvSpPr>
          <p:nvPr/>
        </p:nvSpPr>
        <p:spPr bwMode="auto">
          <a:xfrm>
            <a:off x="1676400" y="4648200"/>
            <a:ext cx="6858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Maximum input power will be delivered to the load via transformer when input impedance is matched, i.e, R</a:t>
            </a:r>
            <a:r>
              <a:rPr lang="en-US" sz="1400" b="1">
                <a:solidFill>
                  <a:srgbClr val="000000"/>
                </a:solidFill>
                <a:latin typeface="Franklin Gothic Medium Cond" pitchFamily="34" charset="0"/>
              </a:rPr>
              <a:t>s</a:t>
            </a:r>
            <a:r>
              <a:rPr lang="en-US" b="1">
                <a:solidFill>
                  <a:srgbClr val="000000"/>
                </a:solidFill>
                <a:latin typeface="Franklin Gothic Medium Cond" pitchFamily="34" charset="0"/>
              </a:rPr>
              <a:t>=R</a:t>
            </a:r>
            <a:r>
              <a:rPr lang="en-US" sz="1400" b="1">
                <a:solidFill>
                  <a:srgbClr val="000000"/>
                </a:solidFill>
                <a:latin typeface="Franklin Gothic Medium Cond" pitchFamily="34" charset="0"/>
              </a:rPr>
              <a:t>in </a:t>
            </a:r>
            <a:r>
              <a:rPr lang="en-US" b="1">
                <a:solidFill>
                  <a:srgbClr val="000000"/>
                </a:solidFill>
                <a:latin typeface="Franklin Gothic Medium Cond" pitchFamily="34" charset="0"/>
              </a:rPr>
              <a:t>(recall “maximum power transfer theory”);  </a:t>
            </a:r>
          </a:p>
        </p:txBody>
      </p:sp>
      <p:sp>
        <p:nvSpPr>
          <p:cNvPr id="14" name="Rectangle 13"/>
          <p:cNvSpPr>
            <a:spLocks noRot="1" noChangeAspect="1" noMove="1" noResize="1" noEditPoints="1" noAdjustHandles="1" noChangeArrowheads="1" noChangeShapeType="1" noTextEdit="1"/>
          </p:cNvSpPr>
          <p:nvPr/>
        </p:nvSpPr>
        <p:spPr>
          <a:xfrm>
            <a:off x="2209800" y="5257800"/>
            <a:ext cx="2019300" cy="575735"/>
          </a:xfrm>
          <a:prstGeom prst="rect">
            <a:avLst/>
          </a:prstGeom>
          <a:blipFill rotWithShape="1">
            <a:blip r:embed="rId6"/>
            <a:stretch>
              <a:fillRect/>
            </a:stretch>
          </a:blipFill>
        </p:spPr>
        <p:txBody>
          <a:bodyPr/>
          <a:lstStyle/>
          <a:p>
            <a:pPr>
              <a:defRPr/>
            </a:pPr>
            <a:r>
              <a:rPr lang="en-US">
                <a:noFill/>
              </a:rPr>
              <a:t> </a:t>
            </a:r>
          </a:p>
        </p:txBody>
      </p:sp>
      <p:sp>
        <p:nvSpPr>
          <p:cNvPr id="15" name="Striped Right Arrow 14"/>
          <p:cNvSpPr/>
          <p:nvPr/>
        </p:nvSpPr>
        <p:spPr>
          <a:xfrm>
            <a:off x="4114800" y="5456238"/>
            <a:ext cx="307975" cy="2587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a:spLocks noRot="1" noChangeAspect="1" noMove="1" noResize="1" noEditPoints="1" noAdjustHandles="1" noChangeArrowheads="1" noChangeShapeType="1" noTextEdit="1"/>
          </p:cNvSpPr>
          <p:nvPr/>
        </p:nvSpPr>
        <p:spPr>
          <a:xfrm>
            <a:off x="4495800" y="5288976"/>
            <a:ext cx="1066800" cy="596958"/>
          </a:xfrm>
          <a:prstGeom prst="rect">
            <a:avLst/>
          </a:prstGeom>
          <a:blipFill rotWithShape="1">
            <a:blip r:embed="rId7"/>
            <a:stretch>
              <a:fillRect/>
            </a:stretch>
          </a:blipFill>
        </p:spPr>
        <p:txBody>
          <a:bodyPr/>
          <a:lstStyle/>
          <a:p>
            <a:pPr>
              <a:defRPr/>
            </a:pPr>
            <a:r>
              <a:rPr lang="en-US">
                <a:noFill/>
              </a:rPr>
              <a:t> </a:t>
            </a:r>
          </a:p>
        </p:txBody>
      </p:sp>
      <p:sp>
        <p:nvSpPr>
          <p:cNvPr id="17" name="Rectangle 16"/>
          <p:cNvSpPr/>
          <p:nvPr/>
        </p:nvSpPr>
        <p:spPr>
          <a:xfrm>
            <a:off x="4533900" y="5294313"/>
            <a:ext cx="952500" cy="5921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6031" name="TextBox 3"/>
          <p:cNvSpPr txBox="1">
            <a:spLocks noChangeArrowheads="1"/>
          </p:cNvSpPr>
          <p:nvPr/>
        </p:nvSpPr>
        <p:spPr bwMode="auto">
          <a:xfrm>
            <a:off x="5486400" y="5334000"/>
            <a:ext cx="28670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0000FF"/>
                </a:solidFill>
                <a:latin typeface="Franklin Gothic Medium Cond" pitchFamily="34" charset="0"/>
              </a:rPr>
              <a:t>Once R</a:t>
            </a:r>
            <a:r>
              <a:rPr lang="en-US" sz="1100" b="1" dirty="0">
                <a:solidFill>
                  <a:srgbClr val="0000FF"/>
                </a:solidFill>
                <a:latin typeface="Franklin Gothic Medium Cond" pitchFamily="34" charset="0"/>
              </a:rPr>
              <a:t>L</a:t>
            </a:r>
            <a:r>
              <a:rPr lang="en-US" sz="1600" b="1" dirty="0">
                <a:solidFill>
                  <a:srgbClr val="0000FF"/>
                </a:solidFill>
                <a:latin typeface="Franklin Gothic Medium Cond" pitchFamily="34" charset="0"/>
              </a:rPr>
              <a:t> and R</a:t>
            </a:r>
            <a:r>
              <a:rPr lang="en-US" sz="1200" b="1" dirty="0">
                <a:solidFill>
                  <a:srgbClr val="0000FF"/>
                </a:solidFill>
                <a:latin typeface="Franklin Gothic Medium Cond" pitchFamily="34" charset="0"/>
              </a:rPr>
              <a:t>s</a:t>
            </a:r>
            <a:r>
              <a:rPr lang="en-US" sz="1600" b="1" dirty="0">
                <a:solidFill>
                  <a:srgbClr val="0000FF"/>
                </a:solidFill>
                <a:latin typeface="Franklin Gothic Medium Cond" pitchFamily="34" charset="0"/>
              </a:rPr>
              <a:t> is given, you can determine N for maximum power  delivered to load.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66</a:t>
            </a:fld>
            <a:endParaRPr lang="en-US" dirty="0"/>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7043" name="TextBox 3"/>
          <p:cNvSpPr txBox="1">
            <a:spLocks noChangeArrowheads="1"/>
          </p:cNvSpPr>
          <p:nvPr/>
        </p:nvSpPr>
        <p:spPr bwMode="auto">
          <a:xfrm>
            <a:off x="1676400" y="1379538"/>
            <a:ext cx="6248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find input and output impedance relationships.</a:t>
            </a:r>
          </a:p>
        </p:txBody>
      </p:sp>
      <p:graphicFrame>
        <p:nvGraphicFramePr>
          <p:cNvPr id="87044" name="Object 6"/>
          <p:cNvGraphicFramePr>
            <a:graphicFrameLocks noChangeAspect="1"/>
          </p:cNvGraphicFramePr>
          <p:nvPr/>
        </p:nvGraphicFramePr>
        <p:xfrm>
          <a:off x="2438400" y="1695450"/>
          <a:ext cx="3581400" cy="1905000"/>
        </p:xfrm>
        <a:graphic>
          <a:graphicData uri="http://schemas.openxmlformats.org/presentationml/2006/ole">
            <mc:AlternateContent xmlns:mc="http://schemas.openxmlformats.org/markup-compatibility/2006">
              <mc:Choice xmlns:v="urn:schemas-microsoft-com:vml" Requires="v">
                <p:oleObj spid="_x0000_s87081"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695450"/>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Bent Arrow 1"/>
          <p:cNvSpPr/>
          <p:nvPr/>
        </p:nvSpPr>
        <p:spPr>
          <a:xfrm>
            <a:off x="32766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7046" name="TextBox 3"/>
          <p:cNvSpPr txBox="1">
            <a:spLocks noChangeArrowheads="1"/>
          </p:cNvSpPr>
          <p:nvPr/>
        </p:nvSpPr>
        <p:spPr bwMode="auto">
          <a:xfrm>
            <a:off x="30480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in</a:t>
            </a:r>
            <a:endParaRPr lang="en-US" b="1">
              <a:solidFill>
                <a:srgbClr val="0000FF"/>
              </a:solidFill>
              <a:latin typeface="Franklin Gothic Medium Cond" pitchFamily="34" charset="0"/>
            </a:endParaRPr>
          </a:p>
        </p:txBody>
      </p:sp>
      <p:sp>
        <p:nvSpPr>
          <p:cNvPr id="10" name="Bent Arrow 9"/>
          <p:cNvSpPr/>
          <p:nvPr/>
        </p:nvSpPr>
        <p:spPr>
          <a:xfrm>
            <a:off x="47244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7048" name="TextBox 3"/>
          <p:cNvSpPr txBox="1">
            <a:spLocks noChangeArrowheads="1"/>
          </p:cNvSpPr>
          <p:nvPr/>
        </p:nvSpPr>
        <p:spPr bwMode="auto">
          <a:xfrm>
            <a:off x="44958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out</a:t>
            </a:r>
            <a:endParaRPr lang="en-US" b="1">
              <a:solidFill>
                <a:srgbClr val="0000FF"/>
              </a:solidFill>
              <a:latin typeface="Franklin Gothic Medium Cond" pitchFamily="34" charset="0"/>
            </a:endParaRPr>
          </a:p>
        </p:txBody>
      </p:sp>
      <p:sp>
        <p:nvSpPr>
          <p:cNvPr id="12" name="Rectangle 11"/>
          <p:cNvSpPr>
            <a:spLocks noRot="1" noChangeAspect="1" noMove="1" noResize="1" noEditPoints="1" noAdjustHandles="1" noChangeArrowheads="1" noChangeShapeType="1" noTextEdit="1"/>
          </p:cNvSpPr>
          <p:nvPr/>
        </p:nvSpPr>
        <p:spPr>
          <a:xfrm>
            <a:off x="2286000" y="3802797"/>
            <a:ext cx="4038600" cy="752257"/>
          </a:xfrm>
          <a:prstGeom prst="rect">
            <a:avLst/>
          </a:prstGeom>
          <a:blipFill rotWithShape="1">
            <a:blip r:embed="rId5"/>
            <a:stretch>
              <a:fillRect/>
            </a:stretch>
          </a:blipFill>
        </p:spPr>
        <p:txBody>
          <a:bodyPr/>
          <a:lstStyle/>
          <a:p>
            <a:pPr>
              <a:defRPr/>
            </a:pPr>
            <a:r>
              <a:rPr lang="en-US">
                <a:noFill/>
              </a:rPr>
              <a:t> </a:t>
            </a:r>
          </a:p>
        </p:txBody>
      </p:sp>
      <p:sp>
        <p:nvSpPr>
          <p:cNvPr id="87050" name="TextBox 3"/>
          <p:cNvSpPr txBox="1">
            <a:spLocks noChangeArrowheads="1"/>
          </p:cNvSpPr>
          <p:nvPr/>
        </p:nvSpPr>
        <p:spPr bwMode="auto">
          <a:xfrm>
            <a:off x="2362200" y="4648200"/>
            <a:ext cx="388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How much is voltage gain in this system?  </a:t>
            </a:r>
          </a:p>
        </p:txBody>
      </p:sp>
      <p:sp>
        <p:nvSpPr>
          <p:cNvPr id="19" name="Rectangle 18"/>
          <p:cNvSpPr>
            <a:spLocks noRot="1" noChangeAspect="1" noMove="1" noResize="1" noEditPoints="1" noAdjustHandles="1" noChangeArrowheads="1" noChangeShapeType="1" noTextEdit="1"/>
          </p:cNvSpPr>
          <p:nvPr/>
        </p:nvSpPr>
        <p:spPr>
          <a:xfrm>
            <a:off x="2438400" y="5069439"/>
            <a:ext cx="3048000" cy="645561"/>
          </a:xfrm>
          <a:prstGeom prst="rect">
            <a:avLst/>
          </a:prstGeom>
          <a:blipFill rotWithShape="1">
            <a:blip r:embed="rId6"/>
            <a:stretch>
              <a:fillRect/>
            </a:stretch>
          </a:blipFill>
        </p:spPr>
        <p:txBody>
          <a:bodyPr/>
          <a:lstStyle/>
          <a:p>
            <a:pPr>
              <a:defRPr/>
            </a:pPr>
            <a:r>
              <a:rPr lang="en-US">
                <a:noFill/>
              </a:rPr>
              <a:t> </a:t>
            </a:r>
          </a:p>
        </p:txBody>
      </p:sp>
      <p:sp>
        <p:nvSpPr>
          <p:cNvPr id="20" name="Striped Right Arrow 19"/>
          <p:cNvSpPr/>
          <p:nvPr/>
        </p:nvSpPr>
        <p:spPr>
          <a:xfrm>
            <a:off x="5257800" y="5272088"/>
            <a:ext cx="307975" cy="2587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a:spLocks noRot="1" noChangeAspect="1" noMove="1" noResize="1" noEditPoints="1" noAdjustHandles="1" noChangeArrowheads="1" noChangeShapeType="1" noTextEdit="1"/>
          </p:cNvSpPr>
          <p:nvPr/>
        </p:nvSpPr>
        <p:spPr>
          <a:xfrm>
            <a:off x="5638800" y="4996248"/>
            <a:ext cx="1752600" cy="819840"/>
          </a:xfrm>
          <a:prstGeom prst="rect">
            <a:avLst/>
          </a:prstGeom>
          <a:blipFill rotWithShape="1">
            <a:blip r:embed="rId7"/>
            <a:stretch>
              <a:fillRect/>
            </a:stretch>
          </a:blipFill>
        </p:spPr>
        <p:txBody>
          <a:bodyPr/>
          <a:lstStyle/>
          <a:p>
            <a:pPr>
              <a:defRPr/>
            </a:pPr>
            <a:r>
              <a:rPr lang="en-US">
                <a:noFill/>
              </a:rPr>
              <a:t> </a:t>
            </a:r>
          </a:p>
        </p:txBody>
      </p:sp>
      <p:sp>
        <p:nvSpPr>
          <p:cNvPr id="22" name="Rectangle 21"/>
          <p:cNvSpPr/>
          <p:nvPr/>
        </p:nvSpPr>
        <p:spPr>
          <a:xfrm>
            <a:off x="5630863" y="4987925"/>
            <a:ext cx="1828800" cy="819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67</a:t>
            </a:fld>
            <a:endParaRPr lang="en-US" dirty="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38400" y="1881188"/>
            <a:ext cx="1371600" cy="1862137"/>
          </a:xfrm>
          <a:prstGeom prst="rect">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Similarity btw Transformer and LC matching</a:t>
            </a:r>
            <a:endParaRPr lang="en-US" dirty="0"/>
          </a:p>
        </p:txBody>
      </p:sp>
      <p:sp>
        <p:nvSpPr>
          <p:cNvPr id="6" name="Rectangle 5"/>
          <p:cNvSpPr/>
          <p:nvPr/>
        </p:nvSpPr>
        <p:spPr>
          <a:xfrm>
            <a:off x="5638800" y="1881188"/>
            <a:ext cx="1371600" cy="1862137"/>
          </a:xfrm>
          <a:prstGeom prst="rect">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88069" name="Object 3"/>
          <p:cNvGraphicFramePr>
            <a:graphicFrameLocks noChangeAspect="1"/>
          </p:cNvGraphicFramePr>
          <p:nvPr/>
        </p:nvGraphicFramePr>
        <p:xfrm>
          <a:off x="1371600" y="1839913"/>
          <a:ext cx="6604000" cy="1600200"/>
        </p:xfrm>
        <a:graphic>
          <a:graphicData uri="http://schemas.openxmlformats.org/presentationml/2006/ole">
            <mc:AlternateContent xmlns:mc="http://schemas.openxmlformats.org/markup-compatibility/2006">
              <mc:Choice xmlns:v="urn:schemas-microsoft-com:vml" Requires="v">
                <p:oleObj spid="_x0000_s88106" name="Visio" r:id="rId3" imgW="3054393" imgH="707400" progId="Visio.Drawing.11">
                  <p:embed/>
                </p:oleObj>
              </mc:Choice>
              <mc:Fallback>
                <p:oleObj name="Visio" r:id="rId3" imgW="3054393" imgH="70740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839913"/>
                        <a:ext cx="6604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a:spLocks noRot="1" noChangeAspect="1" noMove="1" noResize="1" noEditPoints="1" noAdjustHandles="1" noChangeArrowheads="1" noChangeShapeType="1" noTextEdit="1"/>
          </p:cNvSpPr>
          <p:nvPr/>
        </p:nvSpPr>
        <p:spPr>
          <a:xfrm>
            <a:off x="2057400" y="4431268"/>
            <a:ext cx="2095500" cy="910699"/>
          </a:xfrm>
          <a:prstGeom prst="rect">
            <a:avLst/>
          </a:prstGeom>
          <a:blipFill rotWithShape="1">
            <a:blip r:embed="rId5"/>
            <a:stretch>
              <a:fillRect/>
            </a:stretch>
          </a:blipFill>
        </p:spPr>
        <p:txBody>
          <a:bodyPr/>
          <a:lstStyle/>
          <a:p>
            <a:pPr>
              <a:defRPr/>
            </a:pPr>
            <a:r>
              <a:rPr lang="en-US">
                <a:noFill/>
              </a:rPr>
              <a:t> </a:t>
            </a:r>
          </a:p>
        </p:txBody>
      </p:sp>
      <p:sp>
        <p:nvSpPr>
          <p:cNvPr id="88071" name="Rectangle 7"/>
          <p:cNvSpPr>
            <a:spLocks noChangeArrowheads="1"/>
          </p:cNvSpPr>
          <p:nvPr/>
        </p:nvSpPr>
        <p:spPr bwMode="auto">
          <a:xfrm>
            <a:off x="5867400" y="3352800"/>
            <a:ext cx="75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latin typeface="Franklin Gothic Medium Cond" pitchFamily="34" charset="0"/>
              </a:rPr>
              <a:t>R</a:t>
            </a:r>
            <a:r>
              <a:rPr lang="en-US" sz="1200" b="1" dirty="0">
                <a:latin typeface="Franklin Gothic Medium Cond" pitchFamily="34" charset="0"/>
              </a:rPr>
              <a:t>s</a:t>
            </a:r>
            <a:r>
              <a:rPr lang="en-US" b="1" dirty="0">
                <a:latin typeface="Franklin Gothic Medium Cond" pitchFamily="34" charset="0"/>
              </a:rPr>
              <a:t> &lt; R</a:t>
            </a:r>
            <a:r>
              <a:rPr lang="en-US" sz="1100" b="1" dirty="0">
                <a:latin typeface="Franklin Gothic Medium Cond" pitchFamily="34" charset="0"/>
              </a:rPr>
              <a:t>L</a:t>
            </a:r>
            <a:endParaRPr lang="en-US" dirty="0"/>
          </a:p>
        </p:txBody>
      </p:sp>
      <p:sp>
        <p:nvSpPr>
          <p:cNvPr id="9" name="Rectangle 8"/>
          <p:cNvSpPr>
            <a:spLocks noRot="1" noChangeAspect="1" noMove="1" noResize="1" noEditPoints="1" noAdjustHandles="1" noChangeArrowheads="1" noChangeShapeType="1" noTextEdit="1"/>
          </p:cNvSpPr>
          <p:nvPr/>
        </p:nvSpPr>
        <p:spPr>
          <a:xfrm>
            <a:off x="2286000" y="3821668"/>
            <a:ext cx="1376536" cy="650819"/>
          </a:xfrm>
          <a:prstGeom prst="rect">
            <a:avLst/>
          </a:prstGeom>
          <a:blipFill rotWithShape="1">
            <a:blip r:embed="rId6"/>
            <a:stretch>
              <a:fillRect/>
            </a:stretch>
          </a:blipFill>
        </p:spPr>
        <p:txBody>
          <a:bodyPr/>
          <a:lstStyle/>
          <a:p>
            <a:pPr>
              <a:defRPr/>
            </a:pPr>
            <a:r>
              <a:rPr lang="en-US">
                <a:noFill/>
              </a:rPr>
              <a:t> </a:t>
            </a:r>
          </a:p>
        </p:txBody>
      </p:sp>
      <p:sp>
        <p:nvSpPr>
          <p:cNvPr id="88073" name="Rectangle 11"/>
          <p:cNvSpPr>
            <a:spLocks noChangeArrowheads="1"/>
          </p:cNvSpPr>
          <p:nvPr/>
        </p:nvSpPr>
        <p:spPr bwMode="auto">
          <a:xfrm>
            <a:off x="2033588" y="1535113"/>
            <a:ext cx="22336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Transformer matching</a:t>
            </a:r>
            <a:endParaRPr lang="en-US"/>
          </a:p>
        </p:txBody>
      </p:sp>
      <p:sp>
        <p:nvSpPr>
          <p:cNvPr id="88074" name="Rectangle 12"/>
          <p:cNvSpPr>
            <a:spLocks noChangeArrowheads="1"/>
          </p:cNvSpPr>
          <p:nvPr/>
        </p:nvSpPr>
        <p:spPr bwMode="auto">
          <a:xfrm>
            <a:off x="5638800" y="1535113"/>
            <a:ext cx="1600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L-C matching</a:t>
            </a:r>
            <a:endParaRPr lang="en-US"/>
          </a:p>
        </p:txBody>
      </p:sp>
      <p:sp>
        <p:nvSpPr>
          <p:cNvPr id="14" name="Rectangle 13"/>
          <p:cNvSpPr>
            <a:spLocks noRot="1" noChangeAspect="1" noMove="1" noResize="1" noEditPoints="1" noAdjustHandles="1" noChangeArrowheads="1" noChangeShapeType="1" noTextEdit="1"/>
          </p:cNvSpPr>
          <p:nvPr/>
        </p:nvSpPr>
        <p:spPr>
          <a:xfrm>
            <a:off x="7467600" y="1954677"/>
            <a:ext cx="1069268" cy="602986"/>
          </a:xfrm>
          <a:prstGeom prst="rect">
            <a:avLst/>
          </a:prstGeom>
          <a:blipFill rotWithShape="1">
            <a:blip r:embed="rId7"/>
            <a:stretch>
              <a:fillRect/>
            </a:stretch>
          </a:blipFill>
        </p:spPr>
        <p:txBody>
          <a:bodyPr/>
          <a:lstStyle/>
          <a:p>
            <a:pPr>
              <a:defRPr/>
            </a:pPr>
            <a:r>
              <a:rPr lang="en-US">
                <a:noFill/>
              </a:rPr>
              <a:t> </a:t>
            </a:r>
          </a:p>
        </p:txBody>
      </p:sp>
      <p:sp>
        <p:nvSpPr>
          <p:cNvPr id="88076" name="TextBox 3"/>
          <p:cNvSpPr txBox="1">
            <a:spLocks noChangeArrowheads="1"/>
          </p:cNvSpPr>
          <p:nvPr/>
        </p:nvSpPr>
        <p:spPr bwMode="auto">
          <a:xfrm>
            <a:off x="1524000" y="5421313"/>
            <a:ext cx="6858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N in the transformer and Q in the LC matching network play similar role. </a:t>
            </a:r>
          </a:p>
        </p:txBody>
      </p:sp>
      <p:sp>
        <p:nvSpPr>
          <p:cNvPr id="88077" name="Rectangle 15"/>
          <p:cNvSpPr>
            <a:spLocks noChangeArrowheads="1"/>
          </p:cNvSpPr>
          <p:nvPr/>
        </p:nvSpPr>
        <p:spPr bwMode="auto">
          <a:xfrm>
            <a:off x="2819400" y="3352800"/>
            <a:ext cx="75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latin typeface="Franklin Gothic Medium Cond" pitchFamily="34" charset="0"/>
              </a:rPr>
              <a:t>R</a:t>
            </a:r>
            <a:r>
              <a:rPr lang="en-US" sz="1200" b="1" dirty="0">
                <a:latin typeface="Franklin Gothic Medium Cond" pitchFamily="34" charset="0"/>
              </a:rPr>
              <a:t>s</a:t>
            </a:r>
            <a:r>
              <a:rPr lang="en-US" b="1" dirty="0">
                <a:latin typeface="Franklin Gothic Medium Cond" pitchFamily="34" charset="0"/>
              </a:rPr>
              <a:t> &lt; R</a:t>
            </a:r>
            <a:r>
              <a:rPr lang="en-US" sz="1100" b="1" dirty="0">
                <a:latin typeface="Franklin Gothic Medium Cond" pitchFamily="34" charset="0"/>
              </a:rPr>
              <a:t>L</a:t>
            </a:r>
            <a:endParaRPr lang="en-US" dirty="0"/>
          </a:p>
        </p:txBody>
      </p:sp>
      <p:sp>
        <p:nvSpPr>
          <p:cNvPr id="3" name="TextBox 2"/>
          <p:cNvSpPr txBox="1">
            <a:spLocks noRot="1" noChangeAspect="1" noMove="1" noResize="1" noEditPoints="1" noAdjustHandles="1" noChangeArrowheads="1" noChangeShapeType="1" noTextEdit="1"/>
          </p:cNvSpPr>
          <p:nvPr/>
        </p:nvSpPr>
        <p:spPr>
          <a:xfrm>
            <a:off x="5307368" y="3821668"/>
            <a:ext cx="2084032" cy="657552"/>
          </a:xfrm>
          <a:prstGeom prst="rect">
            <a:avLst/>
          </a:prstGeom>
          <a:blipFill rotWithShape="1">
            <a:blip r:embed="rId8"/>
            <a:stretch>
              <a:fillRect/>
            </a:stretch>
          </a:blipFill>
        </p:spPr>
        <p:txBody>
          <a:bodyPr/>
          <a:lstStyle/>
          <a:p>
            <a:r>
              <a:rPr lang="en-US">
                <a:noFill/>
              </a:rPr>
              <a:t> </a:t>
            </a:r>
          </a:p>
        </p:txBody>
      </p:sp>
      <p:sp>
        <p:nvSpPr>
          <p:cNvPr id="17" name="TextBox 16"/>
          <p:cNvSpPr txBox="1">
            <a:spLocks noRot="1" noChangeAspect="1" noMove="1" noResize="1" noEditPoints="1" noAdjustHandles="1" noChangeArrowheads="1" noChangeShapeType="1" noTextEdit="1"/>
          </p:cNvSpPr>
          <p:nvPr/>
        </p:nvSpPr>
        <p:spPr>
          <a:xfrm>
            <a:off x="5181600" y="4419600"/>
            <a:ext cx="2246192" cy="910699"/>
          </a:xfrm>
          <a:prstGeom prst="rect">
            <a:avLst/>
          </a:prstGeom>
          <a:blipFill rotWithShape="1">
            <a:blip r:embed="rId9"/>
            <a:stretch>
              <a:fillRect/>
            </a:stretch>
          </a:blipFill>
        </p:spPr>
        <p:txBody>
          <a:bodyPr/>
          <a:lstStyle/>
          <a:p>
            <a:r>
              <a:rPr lang="en-US">
                <a:noFill/>
              </a:rPr>
              <a:t>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68</a:t>
            </a:fld>
            <a:endParaRPr lang="en-US" dirty="0"/>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Transformer Matching Example: Audio App.</a:t>
            </a:r>
            <a:endParaRPr lang="en-US" dirty="0"/>
          </a:p>
        </p:txBody>
      </p:sp>
      <p:graphicFrame>
        <p:nvGraphicFramePr>
          <p:cNvPr id="89091" name="Object 3"/>
          <p:cNvGraphicFramePr>
            <a:graphicFrameLocks noChangeAspect="1"/>
          </p:cNvGraphicFramePr>
          <p:nvPr/>
        </p:nvGraphicFramePr>
        <p:xfrm>
          <a:off x="1752600" y="1970088"/>
          <a:ext cx="5418138" cy="1981200"/>
        </p:xfrm>
        <a:graphic>
          <a:graphicData uri="http://schemas.openxmlformats.org/presentationml/2006/ole">
            <mc:AlternateContent xmlns:mc="http://schemas.openxmlformats.org/markup-compatibility/2006">
              <mc:Choice xmlns:v="urn:schemas-microsoft-com:vml" Requires="v">
                <p:oleObj spid="_x0000_s89127" name="Visio" r:id="rId3" imgW="2664591" imgH="968490" progId="Visio.Drawing.11">
                  <p:embed/>
                </p:oleObj>
              </mc:Choice>
              <mc:Fallback>
                <p:oleObj name="Visio" r:id="rId3" imgW="2664591" imgH="9684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970088"/>
                        <a:ext cx="541813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9092" name="TextBox 3"/>
          <p:cNvSpPr txBox="1">
            <a:spLocks noChangeArrowheads="1"/>
          </p:cNvSpPr>
          <p:nvPr/>
        </p:nvSpPr>
        <p:spPr bwMode="auto">
          <a:xfrm>
            <a:off x="1676400" y="1379538"/>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One popular use of transformer matching is in the loudspeaker driving systems. </a:t>
            </a:r>
          </a:p>
        </p:txBody>
      </p:sp>
      <p:cxnSp>
        <p:nvCxnSpPr>
          <p:cNvPr id="9" name="Straight Arrow Connector 8"/>
          <p:cNvCxnSpPr/>
          <p:nvPr/>
        </p:nvCxnSpPr>
        <p:spPr>
          <a:xfrm flipH="1" flipV="1">
            <a:off x="6629400" y="2960688"/>
            <a:ext cx="990600" cy="4572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9094" name="TextBox 3"/>
          <p:cNvSpPr txBox="1">
            <a:spLocks noChangeArrowheads="1"/>
          </p:cNvSpPr>
          <p:nvPr/>
        </p:nvSpPr>
        <p:spPr bwMode="auto">
          <a:xfrm>
            <a:off x="7086600" y="3352800"/>
            <a:ext cx="152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Typically 4-8 </a:t>
            </a:r>
            <a:r>
              <a:rPr lang="en-US" b="1">
                <a:solidFill>
                  <a:srgbClr val="0000FF"/>
                </a:solidFill>
                <a:latin typeface="Symbol" pitchFamily="18" charset="2"/>
              </a:rPr>
              <a:t>W</a:t>
            </a:r>
            <a:endParaRPr lang="en-US" b="1">
              <a:solidFill>
                <a:srgbClr val="0000FF"/>
              </a:solidFill>
              <a:latin typeface="Franklin Gothic Medium Cond" pitchFamily="34" charset="0"/>
            </a:endParaRPr>
          </a:p>
        </p:txBody>
      </p:sp>
      <p:cxnSp>
        <p:nvCxnSpPr>
          <p:cNvPr id="14" name="Straight Arrow Connector 13"/>
          <p:cNvCxnSpPr/>
          <p:nvPr/>
        </p:nvCxnSpPr>
        <p:spPr>
          <a:xfrm flipV="1">
            <a:off x="2514600" y="2779713"/>
            <a:ext cx="381000" cy="94297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9096" name="TextBox 3"/>
          <p:cNvSpPr txBox="1">
            <a:spLocks noChangeArrowheads="1"/>
          </p:cNvSpPr>
          <p:nvPr/>
        </p:nvSpPr>
        <p:spPr bwMode="auto">
          <a:xfrm>
            <a:off x="1600200" y="3648075"/>
            <a:ext cx="22479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Output impedance is very low,  &lt; 0.1 </a:t>
            </a:r>
            <a:r>
              <a:rPr lang="en-US" b="1">
                <a:solidFill>
                  <a:srgbClr val="0000FF"/>
                </a:solidFill>
                <a:latin typeface="Symbol" pitchFamily="18" charset="2"/>
              </a:rPr>
              <a:t>W</a:t>
            </a:r>
            <a:r>
              <a:rPr lang="en-US" b="1">
                <a:solidFill>
                  <a:srgbClr val="0000FF"/>
                </a:solidFill>
                <a:latin typeface="Franklin Gothic Medium Cond" pitchFamily="34" charset="0"/>
              </a:rPr>
              <a:t>, for maximum efficiency.</a:t>
            </a:r>
          </a:p>
        </p:txBody>
      </p:sp>
      <p:sp>
        <p:nvSpPr>
          <p:cNvPr id="17" name="Striped Right Arrow 16"/>
          <p:cNvSpPr/>
          <p:nvPr/>
        </p:nvSpPr>
        <p:spPr>
          <a:xfrm>
            <a:off x="3962400" y="3979863"/>
            <a:ext cx="307975" cy="2603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9098" name="TextBox 3"/>
          <p:cNvSpPr txBox="1">
            <a:spLocks noChangeArrowheads="1"/>
          </p:cNvSpPr>
          <p:nvPr/>
        </p:nvSpPr>
        <p:spPr bwMode="auto">
          <a:xfrm>
            <a:off x="4343400" y="3798888"/>
            <a:ext cx="2247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For maximum power transfer, </a:t>
            </a:r>
          </a:p>
        </p:txBody>
      </p:sp>
      <p:sp>
        <p:nvSpPr>
          <p:cNvPr id="19" name="Rectangle 18"/>
          <p:cNvSpPr>
            <a:spLocks noRot="1" noChangeAspect="1" noMove="1" noResize="1" noEditPoints="1" noAdjustHandles="1" noChangeArrowheads="1" noChangeShapeType="1" noTextEdit="1"/>
          </p:cNvSpPr>
          <p:nvPr/>
        </p:nvSpPr>
        <p:spPr>
          <a:xfrm>
            <a:off x="4343400" y="4384293"/>
            <a:ext cx="2286000" cy="492507"/>
          </a:xfrm>
          <a:prstGeom prst="rect">
            <a:avLst/>
          </a:prstGeom>
          <a:blipFill rotWithShape="1">
            <a:blip r:embed="rId5"/>
            <a:stretch>
              <a:fillRect b="-6173"/>
            </a:stretch>
          </a:blipFill>
        </p:spPr>
        <p:txBody>
          <a:bodyPr/>
          <a:lstStyle/>
          <a:p>
            <a:pPr>
              <a:defRPr/>
            </a:pPr>
            <a:r>
              <a:rPr lang="en-US">
                <a:noFill/>
              </a:rPr>
              <a:t> </a:t>
            </a:r>
          </a:p>
        </p:txBody>
      </p:sp>
      <p:sp>
        <p:nvSpPr>
          <p:cNvPr id="89100" name="TextBox 3"/>
          <p:cNvSpPr txBox="1">
            <a:spLocks noChangeArrowheads="1"/>
          </p:cNvSpPr>
          <p:nvPr/>
        </p:nvSpPr>
        <p:spPr bwMode="auto">
          <a:xfrm>
            <a:off x="1676400" y="5105400"/>
            <a:ext cx="6400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In RFIC (&lt; 5GHz), impedance conversion using transformer is not popular, because of unavailability of good quality on-chip transformer.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69</a:t>
            </a:fld>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5605"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5637"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6"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2995613" y="27273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609" name="TextBox 2"/>
          <p:cNvSpPr txBox="1">
            <a:spLocks noChangeArrowheads="1"/>
          </p:cNvSpPr>
          <p:nvPr/>
        </p:nvSpPr>
        <p:spPr bwMode="auto">
          <a:xfrm>
            <a:off x="3581400" y="1981200"/>
            <a:ext cx="518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So, antenna can be regarded as a “sensor” or “transducer” which transforms the RF energy from wave energy (in E- &amp; H-fields) to </a:t>
            </a:r>
            <a:r>
              <a:rPr lang="en-US" b="1" dirty="0" smtClean="0">
                <a:latin typeface="Franklin Gothic Medium Cond" pitchFamily="34" charset="0"/>
              </a:rPr>
              <a:t>electrical </a:t>
            </a:r>
            <a:r>
              <a:rPr lang="en-US" b="1" dirty="0">
                <a:latin typeface="Franklin Gothic Medium Cond" pitchFamily="34" charset="0"/>
              </a:rPr>
              <a:t>energy (in V and </a:t>
            </a:r>
            <a:r>
              <a:rPr lang="en-US" b="1" dirty="0" smtClean="0">
                <a:latin typeface="Franklin Gothic Medium Cond" pitchFamily="34" charset="0"/>
              </a:rPr>
              <a:t>I forms).     </a:t>
            </a:r>
            <a:endParaRPr lang="en-US" b="1" baseline="-25000" dirty="0">
              <a:latin typeface="Franklin Gothic Medium Cond" pitchFamily="34" charset="0"/>
            </a:endParaRPr>
          </a:p>
        </p:txBody>
      </p:sp>
      <p:sp>
        <p:nvSpPr>
          <p:cNvPr id="25610"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7</a:t>
            </a:fld>
            <a:endParaRPr lang="en-US" dirty="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50 </a:t>
            </a:r>
            <a:r>
              <a:rPr lang="en-US" dirty="0" smtClean="0">
                <a:latin typeface="Symbol" pitchFamily="18" charset="2"/>
              </a:rPr>
              <a:t>W</a:t>
            </a:r>
            <a:r>
              <a:rPr lang="en-US" dirty="0" smtClean="0"/>
              <a:t> Question ?</a:t>
            </a:r>
            <a:endParaRPr lang="en-US" dirty="0"/>
          </a:p>
        </p:txBody>
      </p:sp>
      <p:sp>
        <p:nvSpPr>
          <p:cNvPr id="4" name="TextBox 3"/>
          <p:cNvSpPr txBox="1">
            <a:spLocks noChangeArrowheads="1"/>
          </p:cNvSpPr>
          <p:nvPr/>
        </p:nvSpPr>
        <p:spPr bwMode="auto">
          <a:xfrm>
            <a:off x="1676400" y="1524000"/>
            <a:ext cx="62484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Very often in RF IC designs, it is required that the input &amp; output ports are matched with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One might ask </a:t>
            </a:r>
          </a:p>
          <a:p>
            <a:pPr marL="285750" indent="-285750" eaLnBrk="1" hangingPunct="1">
              <a:buFontTx/>
              <a:buChar char="-"/>
              <a:defRPr/>
            </a:pPr>
            <a:r>
              <a:rPr lang="en-US" b="1" dirty="0" smtClean="0">
                <a:solidFill>
                  <a:srgbClr val="000000"/>
                </a:solidFill>
                <a:latin typeface="Franklin Gothic Medium Cond" pitchFamily="34" charset="0"/>
              </a:rPr>
              <a:t>Why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a:t>
            </a:r>
          </a:p>
          <a:p>
            <a:pPr marL="285750" indent="-285750" eaLnBrk="1" hangingPunct="1">
              <a:buFontTx/>
              <a:buChar char="-"/>
              <a:defRPr/>
            </a:pPr>
            <a:r>
              <a:rPr lang="en-US" b="1" dirty="0" smtClean="0">
                <a:solidFill>
                  <a:srgbClr val="000000"/>
                </a:solidFill>
                <a:latin typeface="Franklin Gothic Medium Cond" pitchFamily="34" charset="0"/>
              </a:rPr>
              <a:t>Why not 500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a:t>
            </a:r>
          </a:p>
          <a:p>
            <a:pPr marL="285750" indent="-285750" eaLnBrk="1" hangingPunct="1">
              <a:buFontTx/>
              <a:buChar char="-"/>
              <a:defRPr/>
            </a:pPr>
            <a:endParaRPr lang="en-US" b="1" dirty="0" smtClean="0">
              <a:solidFill>
                <a:srgbClr val="000000"/>
              </a:solidFill>
              <a:latin typeface="Franklin Gothic Medium Cond" pitchFamily="34" charset="0"/>
            </a:endParaRPr>
          </a:p>
          <a:p>
            <a:pPr eaLnBrk="1" hangingPunct="1">
              <a:defRPr/>
            </a:pPr>
            <a:r>
              <a:rPr lang="en-US" b="1" dirty="0" smtClean="0">
                <a:solidFill>
                  <a:srgbClr val="000000"/>
                </a:solidFill>
                <a:latin typeface="Franklin Gothic Medium Cond" pitchFamily="34" charset="0"/>
              </a:rPr>
              <a:t>Once we understand the reason for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we can judiciously choose when to follow the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match, and when to choose another level of impedance match condition (500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for example).</a:t>
            </a:r>
          </a:p>
        </p:txBody>
      </p:sp>
      <p:graphicFrame>
        <p:nvGraphicFramePr>
          <p:cNvPr id="90116" name="Object 4"/>
          <p:cNvGraphicFramePr>
            <a:graphicFrameLocks noChangeAspect="1"/>
          </p:cNvGraphicFramePr>
          <p:nvPr/>
        </p:nvGraphicFramePr>
        <p:xfrm>
          <a:off x="1981200" y="3962400"/>
          <a:ext cx="4965700" cy="1600200"/>
        </p:xfrm>
        <a:graphic>
          <a:graphicData uri="http://schemas.openxmlformats.org/presentationml/2006/ole">
            <mc:AlternateContent xmlns:mc="http://schemas.openxmlformats.org/markup-compatibility/2006">
              <mc:Choice xmlns:v="urn:schemas-microsoft-com:vml" Requires="v">
                <p:oleObj spid="_x0000_s90146" name="Visio" r:id="rId3" imgW="2352858" imgH="712260" progId="Visio.Drawing.11">
                  <p:embed/>
                </p:oleObj>
              </mc:Choice>
              <mc:Fallback>
                <p:oleObj name="Visio" r:id="rId3" imgW="2352858" imgH="71226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962400"/>
                        <a:ext cx="4965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Arrow Connector 6"/>
          <p:cNvCxnSpPr/>
          <p:nvPr/>
        </p:nvCxnSpPr>
        <p:spPr>
          <a:xfrm flipH="1">
            <a:off x="3048000" y="4343400"/>
            <a:ext cx="914400" cy="685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800600" y="4432300"/>
            <a:ext cx="381000" cy="6096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90119" name="Rectangle 10"/>
          <p:cNvSpPr>
            <a:spLocks noChangeArrowheads="1"/>
          </p:cNvSpPr>
          <p:nvPr/>
        </p:nvSpPr>
        <p:spPr bwMode="auto">
          <a:xfrm>
            <a:off x="3919538" y="4125913"/>
            <a:ext cx="1949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50 </a:t>
            </a:r>
            <a:r>
              <a:rPr lang="en-US" b="1">
                <a:solidFill>
                  <a:srgbClr val="0000FF"/>
                </a:solidFill>
                <a:latin typeface="Symbol" pitchFamily="18" charset="2"/>
              </a:rPr>
              <a:t>W</a:t>
            </a:r>
            <a:r>
              <a:rPr lang="en-US" b="1">
                <a:solidFill>
                  <a:srgbClr val="0000FF"/>
                </a:solidFill>
                <a:latin typeface="Franklin Gothic Medium Cond" pitchFamily="34" charset="0"/>
              </a:rPr>
              <a:t> –cable (why ?) </a:t>
            </a: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70</a:t>
            </a:fld>
            <a:endParaRPr lang="en-US" dirty="0"/>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Power Delivered Using Coax Cable</a:t>
            </a:r>
            <a:endParaRPr lang="en-US" dirty="0"/>
          </a:p>
        </p:txBody>
      </p:sp>
      <p:graphicFrame>
        <p:nvGraphicFramePr>
          <p:cNvPr id="91139" name="Object 3"/>
          <p:cNvGraphicFramePr>
            <a:graphicFrameLocks noChangeAspect="1"/>
          </p:cNvGraphicFramePr>
          <p:nvPr/>
        </p:nvGraphicFramePr>
        <p:xfrm>
          <a:off x="2743200" y="2209800"/>
          <a:ext cx="3068638" cy="1193800"/>
        </p:xfrm>
        <a:graphic>
          <a:graphicData uri="http://schemas.openxmlformats.org/presentationml/2006/ole">
            <mc:AlternateContent xmlns:mc="http://schemas.openxmlformats.org/markup-compatibility/2006">
              <mc:Choice xmlns:v="urn:schemas-microsoft-com:vml" Requires="v">
                <p:oleObj spid="_x0000_s91173" name="Visio" r:id="rId3" imgW="1044874" imgH="407160" progId="Visio.Drawing.11">
                  <p:embed/>
                </p:oleObj>
              </mc:Choice>
              <mc:Fallback>
                <p:oleObj name="Visio" r:id="rId3" imgW="1044874" imgH="4071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209800"/>
                        <a:ext cx="306863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40" name="TextBox 4"/>
          <p:cNvSpPr txBox="1">
            <a:spLocks noChangeArrowheads="1"/>
          </p:cNvSpPr>
          <p:nvPr/>
        </p:nvSpPr>
        <p:spPr bwMode="auto">
          <a:xfrm>
            <a:off x="1676400" y="1524000"/>
            <a:ext cx="624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00"/>
                </a:solidFill>
                <a:latin typeface="Franklin Gothic Medium Cond" pitchFamily="34" charset="0"/>
              </a:rPr>
              <a:t>Let’s examine a coaxial cable with a characteristic impedance of Z</a:t>
            </a:r>
            <a:r>
              <a:rPr lang="en-US" sz="1200" b="1" dirty="0">
                <a:solidFill>
                  <a:srgbClr val="000000"/>
                </a:solidFill>
                <a:latin typeface="Franklin Gothic Medium Cond" pitchFamily="34" charset="0"/>
              </a:rPr>
              <a:t>o</a:t>
            </a:r>
            <a:r>
              <a:rPr lang="en-US" b="1" dirty="0">
                <a:solidFill>
                  <a:srgbClr val="000000"/>
                </a:solidFill>
                <a:latin typeface="Franklin Gothic Medium Cond" pitchFamily="34" charset="0"/>
              </a:rPr>
              <a:t>:</a:t>
            </a:r>
          </a:p>
        </p:txBody>
      </p:sp>
      <p:cxnSp>
        <p:nvCxnSpPr>
          <p:cNvPr id="7" name="Straight Arrow Connector 6"/>
          <p:cNvCxnSpPr/>
          <p:nvPr/>
        </p:nvCxnSpPr>
        <p:spPr>
          <a:xfrm flipH="1">
            <a:off x="5486400" y="2286000"/>
            <a:ext cx="53340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1142" name="TextBox 7"/>
          <p:cNvSpPr txBox="1">
            <a:spLocks noChangeArrowheads="1"/>
          </p:cNvSpPr>
          <p:nvPr/>
        </p:nvSpPr>
        <p:spPr bwMode="auto">
          <a:xfrm>
            <a:off x="5943600" y="2068513"/>
            <a:ext cx="2057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Dielectric (Air, Teflon, Polyethylene …)</a:t>
            </a:r>
          </a:p>
        </p:txBody>
      </p:sp>
      <p:sp>
        <p:nvSpPr>
          <p:cNvPr id="91143" name="TextBox 8"/>
          <p:cNvSpPr txBox="1">
            <a:spLocks noChangeArrowheads="1"/>
          </p:cNvSpPr>
          <p:nvPr/>
        </p:nvSpPr>
        <p:spPr bwMode="auto">
          <a:xfrm>
            <a:off x="1676400" y="3592513"/>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Maximum power (P) delivered to the load using such a coaxial cable can be expressed as:</a:t>
            </a:r>
          </a:p>
        </p:txBody>
      </p:sp>
      <p:sp>
        <p:nvSpPr>
          <p:cNvPr id="10" name="Rectangle 9"/>
          <p:cNvSpPr>
            <a:spLocks noRot="1" noChangeAspect="1" noMove="1" noResize="1" noEditPoints="1" noAdjustHandles="1" noChangeArrowheads="1" noChangeShapeType="1" noTextEdit="1"/>
          </p:cNvSpPr>
          <p:nvPr/>
        </p:nvSpPr>
        <p:spPr>
          <a:xfrm>
            <a:off x="3505200" y="4038600"/>
            <a:ext cx="2438400" cy="654795"/>
          </a:xfrm>
          <a:prstGeom prst="rect">
            <a:avLst/>
          </a:prstGeom>
          <a:blipFill rotWithShape="1">
            <a:blip r:embed="rId5"/>
            <a:stretch>
              <a:fillRect/>
            </a:stretch>
          </a:blipFill>
        </p:spPr>
        <p:txBody>
          <a:bodyPr/>
          <a:lstStyle/>
          <a:p>
            <a:pPr>
              <a:defRPr/>
            </a:pPr>
            <a:r>
              <a:rPr lang="en-US">
                <a:noFill/>
              </a:rPr>
              <a:t> </a:t>
            </a:r>
          </a:p>
        </p:txBody>
      </p:sp>
      <p:sp>
        <p:nvSpPr>
          <p:cNvPr id="11" name="TextBox 10"/>
          <p:cNvSpPr txBox="1">
            <a:spLocks noChangeArrowheads="1"/>
          </p:cNvSpPr>
          <p:nvPr/>
        </p:nvSpPr>
        <p:spPr bwMode="auto">
          <a:xfrm>
            <a:off x="1676400" y="4764088"/>
            <a:ext cx="6248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Maximum power will be delivered to the load when </a:t>
            </a:r>
          </a:p>
          <a:p>
            <a:pPr marL="285750" indent="-285750" eaLnBrk="1" hangingPunct="1">
              <a:buFontTx/>
              <a:buChar char="-"/>
              <a:defRPr/>
            </a:pPr>
            <a:r>
              <a:rPr lang="en-US" b="1" dirty="0" smtClean="0">
                <a:solidFill>
                  <a:srgbClr val="000000"/>
                </a:solidFill>
                <a:latin typeface="Franklin Gothic Medium Cond" pitchFamily="34" charset="0"/>
              </a:rPr>
              <a:t>V is maximized, and</a:t>
            </a:r>
          </a:p>
          <a:p>
            <a:pPr marL="285750" indent="-285750" eaLnBrk="1" hangingPunct="1">
              <a:buFontTx/>
              <a:buChar char="-"/>
              <a:defRPr/>
            </a:pPr>
            <a:r>
              <a:rPr lang="en-US" b="1" dirty="0" smtClean="0">
                <a:solidFill>
                  <a:srgbClr val="000000"/>
                </a:solidFill>
                <a:latin typeface="Franklin Gothic Medium Cond" pitchFamily="34" charset="0"/>
              </a:rPr>
              <a:t>Z</a:t>
            </a:r>
            <a:r>
              <a:rPr lang="en-US" sz="1200" b="1" dirty="0" smtClean="0">
                <a:solidFill>
                  <a:srgbClr val="000000"/>
                </a:solidFill>
                <a:latin typeface="Franklin Gothic Medium Cond" pitchFamily="34" charset="0"/>
              </a:rPr>
              <a:t>o</a:t>
            </a:r>
            <a:r>
              <a:rPr lang="en-US" b="1" dirty="0" smtClean="0">
                <a:solidFill>
                  <a:srgbClr val="000000"/>
                </a:solidFill>
                <a:latin typeface="Franklin Gothic Medium Cond" pitchFamily="34" charset="0"/>
              </a:rPr>
              <a:t> is minimized. </a:t>
            </a:r>
          </a:p>
        </p:txBody>
      </p:sp>
      <p:sp>
        <p:nvSpPr>
          <p:cNvPr id="91146" name="TextBox 11"/>
          <p:cNvSpPr txBox="1">
            <a:spLocks noChangeArrowheads="1"/>
          </p:cNvSpPr>
          <p:nvPr/>
        </p:nvSpPr>
        <p:spPr bwMode="auto">
          <a:xfrm>
            <a:off x="1676400" y="5726113"/>
            <a:ext cx="624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calculate the characteristic impedance of the coaxial cable.</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71</a:t>
            </a:fld>
            <a:endParaRPr lang="en-US" dirty="0"/>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3492500" y="2047875"/>
            <a:ext cx="2719388" cy="1301750"/>
          </a:xfrm>
          <a:custGeom>
            <a:avLst/>
            <a:gdLst>
              <a:gd name="connsiteX0" fmla="*/ 2067698 w 2718487"/>
              <a:gd name="connsiteY0" fmla="*/ 181232 h 1301578"/>
              <a:gd name="connsiteX1" fmla="*/ 1878227 w 2718487"/>
              <a:gd name="connsiteY1" fmla="*/ 156519 h 1301578"/>
              <a:gd name="connsiteX2" fmla="*/ 1787611 w 2718487"/>
              <a:gd name="connsiteY2" fmla="*/ 140043 h 1301578"/>
              <a:gd name="connsiteX3" fmla="*/ 1540476 w 2718487"/>
              <a:gd name="connsiteY3" fmla="*/ 123567 h 1301578"/>
              <a:gd name="connsiteX4" fmla="*/ 1342768 w 2718487"/>
              <a:gd name="connsiteY4" fmla="*/ 98854 h 1301578"/>
              <a:gd name="connsiteX5" fmla="*/ 1301579 w 2718487"/>
              <a:gd name="connsiteY5" fmla="*/ 90616 h 1301578"/>
              <a:gd name="connsiteX6" fmla="*/ 1276865 w 2718487"/>
              <a:gd name="connsiteY6" fmla="*/ 82378 h 1301578"/>
              <a:gd name="connsiteX7" fmla="*/ 1210962 w 2718487"/>
              <a:gd name="connsiteY7" fmla="*/ 74140 h 1301578"/>
              <a:gd name="connsiteX8" fmla="*/ 1112108 w 2718487"/>
              <a:gd name="connsiteY8" fmla="*/ 57665 h 1301578"/>
              <a:gd name="connsiteX9" fmla="*/ 939114 w 2718487"/>
              <a:gd name="connsiteY9" fmla="*/ 32951 h 1301578"/>
              <a:gd name="connsiteX10" fmla="*/ 749643 w 2718487"/>
              <a:gd name="connsiteY10" fmla="*/ 8238 h 1301578"/>
              <a:gd name="connsiteX11" fmla="*/ 560173 w 2718487"/>
              <a:gd name="connsiteY11" fmla="*/ 0 h 1301578"/>
              <a:gd name="connsiteX12" fmla="*/ 296562 w 2718487"/>
              <a:gd name="connsiteY12" fmla="*/ 8238 h 1301578"/>
              <a:gd name="connsiteX13" fmla="*/ 271849 w 2718487"/>
              <a:gd name="connsiteY13" fmla="*/ 16475 h 1301578"/>
              <a:gd name="connsiteX14" fmla="*/ 222422 w 2718487"/>
              <a:gd name="connsiteY14" fmla="*/ 24713 h 1301578"/>
              <a:gd name="connsiteX15" fmla="*/ 172995 w 2718487"/>
              <a:gd name="connsiteY15" fmla="*/ 41189 h 1301578"/>
              <a:gd name="connsiteX16" fmla="*/ 148281 w 2718487"/>
              <a:gd name="connsiteY16" fmla="*/ 49427 h 1301578"/>
              <a:gd name="connsiteX17" fmla="*/ 98854 w 2718487"/>
              <a:gd name="connsiteY17" fmla="*/ 82378 h 1301578"/>
              <a:gd name="connsiteX18" fmla="*/ 74141 w 2718487"/>
              <a:gd name="connsiteY18" fmla="*/ 98854 h 1301578"/>
              <a:gd name="connsiteX19" fmla="*/ 41189 w 2718487"/>
              <a:gd name="connsiteY19" fmla="*/ 148281 h 1301578"/>
              <a:gd name="connsiteX20" fmla="*/ 24714 w 2718487"/>
              <a:gd name="connsiteY20" fmla="*/ 172994 h 1301578"/>
              <a:gd name="connsiteX21" fmla="*/ 0 w 2718487"/>
              <a:gd name="connsiteY21" fmla="*/ 263611 h 1301578"/>
              <a:gd name="connsiteX22" fmla="*/ 16476 w 2718487"/>
              <a:gd name="connsiteY22" fmla="*/ 469556 h 1301578"/>
              <a:gd name="connsiteX23" fmla="*/ 32952 w 2718487"/>
              <a:gd name="connsiteY23" fmla="*/ 518984 h 1301578"/>
              <a:gd name="connsiteX24" fmla="*/ 74141 w 2718487"/>
              <a:gd name="connsiteY24" fmla="*/ 593124 h 1301578"/>
              <a:gd name="connsiteX25" fmla="*/ 98854 w 2718487"/>
              <a:gd name="connsiteY25" fmla="*/ 601362 h 1301578"/>
              <a:gd name="connsiteX26" fmla="*/ 123568 w 2718487"/>
              <a:gd name="connsiteY26" fmla="*/ 626075 h 1301578"/>
              <a:gd name="connsiteX27" fmla="*/ 156519 w 2718487"/>
              <a:gd name="connsiteY27" fmla="*/ 634313 h 1301578"/>
              <a:gd name="connsiteX28" fmla="*/ 263611 w 2718487"/>
              <a:gd name="connsiteY28" fmla="*/ 659027 h 1301578"/>
              <a:gd name="connsiteX29" fmla="*/ 313038 w 2718487"/>
              <a:gd name="connsiteY29" fmla="*/ 675502 h 1301578"/>
              <a:gd name="connsiteX30" fmla="*/ 337752 w 2718487"/>
              <a:gd name="connsiteY30" fmla="*/ 683740 h 1301578"/>
              <a:gd name="connsiteX31" fmla="*/ 378941 w 2718487"/>
              <a:gd name="connsiteY31" fmla="*/ 766119 h 1301578"/>
              <a:gd name="connsiteX32" fmla="*/ 370703 w 2718487"/>
              <a:gd name="connsiteY32" fmla="*/ 897924 h 1301578"/>
              <a:gd name="connsiteX33" fmla="*/ 362465 w 2718487"/>
              <a:gd name="connsiteY33" fmla="*/ 922638 h 1301578"/>
              <a:gd name="connsiteX34" fmla="*/ 354227 w 2718487"/>
              <a:gd name="connsiteY34" fmla="*/ 996778 h 1301578"/>
              <a:gd name="connsiteX35" fmla="*/ 362465 w 2718487"/>
              <a:gd name="connsiteY35" fmla="*/ 1153297 h 1301578"/>
              <a:gd name="connsiteX36" fmla="*/ 370703 w 2718487"/>
              <a:gd name="connsiteY36" fmla="*/ 1178011 h 1301578"/>
              <a:gd name="connsiteX37" fmla="*/ 444843 w 2718487"/>
              <a:gd name="connsiteY37" fmla="*/ 1219200 h 1301578"/>
              <a:gd name="connsiteX38" fmla="*/ 477795 w 2718487"/>
              <a:gd name="connsiteY38" fmla="*/ 1235675 h 1301578"/>
              <a:gd name="connsiteX39" fmla="*/ 527222 w 2718487"/>
              <a:gd name="connsiteY39" fmla="*/ 1243913 h 1301578"/>
              <a:gd name="connsiteX40" fmla="*/ 568411 w 2718487"/>
              <a:gd name="connsiteY40" fmla="*/ 1252151 h 1301578"/>
              <a:gd name="connsiteX41" fmla="*/ 675503 w 2718487"/>
              <a:gd name="connsiteY41" fmla="*/ 1268627 h 1301578"/>
              <a:gd name="connsiteX42" fmla="*/ 1021492 w 2718487"/>
              <a:gd name="connsiteY42" fmla="*/ 1276865 h 1301578"/>
              <a:gd name="connsiteX43" fmla="*/ 1186249 w 2718487"/>
              <a:gd name="connsiteY43" fmla="*/ 1285102 h 1301578"/>
              <a:gd name="connsiteX44" fmla="*/ 1235676 w 2718487"/>
              <a:gd name="connsiteY44" fmla="*/ 1293340 h 1301578"/>
              <a:gd name="connsiteX45" fmla="*/ 1318054 w 2718487"/>
              <a:gd name="connsiteY45" fmla="*/ 1301578 h 1301578"/>
              <a:gd name="connsiteX46" fmla="*/ 2174789 w 2718487"/>
              <a:gd name="connsiteY46" fmla="*/ 1293340 h 1301578"/>
              <a:gd name="connsiteX47" fmla="*/ 2257168 w 2718487"/>
              <a:gd name="connsiteY47" fmla="*/ 1276865 h 1301578"/>
              <a:gd name="connsiteX48" fmla="*/ 2281881 w 2718487"/>
              <a:gd name="connsiteY48" fmla="*/ 1268627 h 1301578"/>
              <a:gd name="connsiteX49" fmla="*/ 2413687 w 2718487"/>
              <a:gd name="connsiteY49" fmla="*/ 1235675 h 1301578"/>
              <a:gd name="connsiteX50" fmla="*/ 2487827 w 2718487"/>
              <a:gd name="connsiteY50" fmla="*/ 1186248 h 1301578"/>
              <a:gd name="connsiteX51" fmla="*/ 2512541 w 2718487"/>
              <a:gd name="connsiteY51" fmla="*/ 1169773 h 1301578"/>
              <a:gd name="connsiteX52" fmla="*/ 2586681 w 2718487"/>
              <a:gd name="connsiteY52" fmla="*/ 1103870 h 1301578"/>
              <a:gd name="connsiteX53" fmla="*/ 2603157 w 2718487"/>
              <a:gd name="connsiteY53" fmla="*/ 1079156 h 1301578"/>
              <a:gd name="connsiteX54" fmla="*/ 2627871 w 2718487"/>
              <a:gd name="connsiteY54" fmla="*/ 1062681 h 1301578"/>
              <a:gd name="connsiteX55" fmla="*/ 2660822 w 2718487"/>
              <a:gd name="connsiteY55" fmla="*/ 1013254 h 1301578"/>
              <a:gd name="connsiteX56" fmla="*/ 2685535 w 2718487"/>
              <a:gd name="connsiteY56" fmla="*/ 988540 h 1301578"/>
              <a:gd name="connsiteX57" fmla="*/ 2710249 w 2718487"/>
              <a:gd name="connsiteY57" fmla="*/ 914400 h 1301578"/>
              <a:gd name="connsiteX58" fmla="*/ 2718487 w 2718487"/>
              <a:gd name="connsiteY58" fmla="*/ 889686 h 1301578"/>
              <a:gd name="connsiteX59" fmla="*/ 2702011 w 2718487"/>
              <a:gd name="connsiteY59" fmla="*/ 799070 h 1301578"/>
              <a:gd name="connsiteX60" fmla="*/ 2669060 w 2718487"/>
              <a:gd name="connsiteY60" fmla="*/ 733167 h 1301578"/>
              <a:gd name="connsiteX61" fmla="*/ 2636108 w 2718487"/>
              <a:gd name="connsiteY61" fmla="*/ 650789 h 1301578"/>
              <a:gd name="connsiteX62" fmla="*/ 2603157 w 2718487"/>
              <a:gd name="connsiteY62" fmla="*/ 601362 h 1301578"/>
              <a:gd name="connsiteX63" fmla="*/ 2586681 w 2718487"/>
              <a:gd name="connsiteY63" fmla="*/ 568411 h 1301578"/>
              <a:gd name="connsiteX64" fmla="*/ 2578443 w 2718487"/>
              <a:gd name="connsiteY64" fmla="*/ 543697 h 1301578"/>
              <a:gd name="connsiteX65" fmla="*/ 2553730 w 2718487"/>
              <a:gd name="connsiteY65" fmla="*/ 510746 h 1301578"/>
              <a:gd name="connsiteX66" fmla="*/ 2512541 w 2718487"/>
              <a:gd name="connsiteY66" fmla="*/ 436605 h 1301578"/>
              <a:gd name="connsiteX67" fmla="*/ 2496065 w 2718487"/>
              <a:gd name="connsiteY67" fmla="*/ 411892 h 1301578"/>
              <a:gd name="connsiteX68" fmla="*/ 2471352 w 2718487"/>
              <a:gd name="connsiteY68" fmla="*/ 354227 h 1301578"/>
              <a:gd name="connsiteX69" fmla="*/ 2463114 w 2718487"/>
              <a:gd name="connsiteY69" fmla="*/ 329513 h 1301578"/>
              <a:gd name="connsiteX70" fmla="*/ 2413687 w 2718487"/>
              <a:gd name="connsiteY70" fmla="*/ 296562 h 1301578"/>
              <a:gd name="connsiteX71" fmla="*/ 2388973 w 2718487"/>
              <a:gd name="connsiteY71" fmla="*/ 280086 h 1301578"/>
              <a:gd name="connsiteX72" fmla="*/ 2339546 w 2718487"/>
              <a:gd name="connsiteY72" fmla="*/ 263611 h 1301578"/>
              <a:gd name="connsiteX73" fmla="*/ 2314833 w 2718487"/>
              <a:gd name="connsiteY73" fmla="*/ 247135 h 1301578"/>
              <a:gd name="connsiteX74" fmla="*/ 2240692 w 2718487"/>
              <a:gd name="connsiteY74" fmla="*/ 230659 h 1301578"/>
              <a:gd name="connsiteX75" fmla="*/ 2108887 w 2718487"/>
              <a:gd name="connsiteY75" fmla="*/ 214184 h 1301578"/>
              <a:gd name="connsiteX76" fmla="*/ 2067698 w 2718487"/>
              <a:gd name="connsiteY76" fmla="*/ 205946 h 1301578"/>
              <a:gd name="connsiteX77" fmla="*/ 2067698 w 2718487"/>
              <a:gd name="connsiteY77" fmla="*/ 181232 h 130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718487" h="1301578">
                <a:moveTo>
                  <a:pt x="2067698" y="181232"/>
                </a:moveTo>
                <a:cubicBezTo>
                  <a:pt x="2036120" y="172994"/>
                  <a:pt x="2002112" y="167780"/>
                  <a:pt x="1878227" y="156519"/>
                </a:cubicBezTo>
                <a:cubicBezTo>
                  <a:pt x="1834338" y="141889"/>
                  <a:pt x="1857473" y="147806"/>
                  <a:pt x="1787611" y="140043"/>
                </a:cubicBezTo>
                <a:cubicBezTo>
                  <a:pt x="1675443" y="127580"/>
                  <a:pt x="1683130" y="130700"/>
                  <a:pt x="1540476" y="123567"/>
                </a:cubicBezTo>
                <a:cubicBezTo>
                  <a:pt x="1409006" y="101656"/>
                  <a:pt x="1474912" y="109866"/>
                  <a:pt x="1342768" y="98854"/>
                </a:cubicBezTo>
                <a:cubicBezTo>
                  <a:pt x="1329038" y="96108"/>
                  <a:pt x="1315163" y="94012"/>
                  <a:pt x="1301579" y="90616"/>
                </a:cubicBezTo>
                <a:cubicBezTo>
                  <a:pt x="1293155" y="88510"/>
                  <a:pt x="1285409" y="83931"/>
                  <a:pt x="1276865" y="82378"/>
                </a:cubicBezTo>
                <a:cubicBezTo>
                  <a:pt x="1255083" y="78418"/>
                  <a:pt x="1232930" y="76886"/>
                  <a:pt x="1210962" y="74140"/>
                </a:cubicBezTo>
                <a:cubicBezTo>
                  <a:pt x="1136807" y="55601"/>
                  <a:pt x="1227818" y="76950"/>
                  <a:pt x="1112108" y="57665"/>
                </a:cubicBezTo>
                <a:cubicBezTo>
                  <a:pt x="851660" y="14258"/>
                  <a:pt x="1218272" y="66451"/>
                  <a:pt x="939114" y="32951"/>
                </a:cubicBezTo>
                <a:cubicBezTo>
                  <a:pt x="892348" y="27339"/>
                  <a:pt x="802716" y="11555"/>
                  <a:pt x="749643" y="8238"/>
                </a:cubicBezTo>
                <a:cubicBezTo>
                  <a:pt x="686550" y="4295"/>
                  <a:pt x="623330" y="2746"/>
                  <a:pt x="560173" y="0"/>
                </a:cubicBezTo>
                <a:cubicBezTo>
                  <a:pt x="472303" y="2746"/>
                  <a:pt x="384332" y="3223"/>
                  <a:pt x="296562" y="8238"/>
                </a:cubicBezTo>
                <a:cubicBezTo>
                  <a:pt x="287893" y="8733"/>
                  <a:pt x="280325" y="14591"/>
                  <a:pt x="271849" y="16475"/>
                </a:cubicBezTo>
                <a:cubicBezTo>
                  <a:pt x="255544" y="20098"/>
                  <a:pt x="238626" y="20662"/>
                  <a:pt x="222422" y="24713"/>
                </a:cubicBezTo>
                <a:cubicBezTo>
                  <a:pt x="205574" y="28925"/>
                  <a:pt x="189471" y="35697"/>
                  <a:pt x="172995" y="41189"/>
                </a:cubicBezTo>
                <a:cubicBezTo>
                  <a:pt x="164757" y="43935"/>
                  <a:pt x="155506" y="44610"/>
                  <a:pt x="148281" y="49427"/>
                </a:cubicBezTo>
                <a:lnTo>
                  <a:pt x="98854" y="82378"/>
                </a:lnTo>
                <a:lnTo>
                  <a:pt x="74141" y="98854"/>
                </a:lnTo>
                <a:lnTo>
                  <a:pt x="41189" y="148281"/>
                </a:lnTo>
                <a:cubicBezTo>
                  <a:pt x="35697" y="156519"/>
                  <a:pt x="27845" y="163602"/>
                  <a:pt x="24714" y="172994"/>
                </a:cubicBezTo>
                <a:cubicBezTo>
                  <a:pt x="3810" y="235704"/>
                  <a:pt x="11644" y="205391"/>
                  <a:pt x="0" y="263611"/>
                </a:cubicBezTo>
                <a:cubicBezTo>
                  <a:pt x="2098" y="303476"/>
                  <a:pt x="1892" y="411222"/>
                  <a:pt x="16476" y="469556"/>
                </a:cubicBezTo>
                <a:cubicBezTo>
                  <a:pt x="20688" y="486405"/>
                  <a:pt x="27460" y="502508"/>
                  <a:pt x="32952" y="518984"/>
                </a:cubicBezTo>
                <a:cubicBezTo>
                  <a:pt x="40206" y="540746"/>
                  <a:pt x="52893" y="586041"/>
                  <a:pt x="74141" y="593124"/>
                </a:cubicBezTo>
                <a:lnTo>
                  <a:pt x="98854" y="601362"/>
                </a:lnTo>
                <a:cubicBezTo>
                  <a:pt x="107092" y="609600"/>
                  <a:pt x="113453" y="620295"/>
                  <a:pt x="123568" y="626075"/>
                </a:cubicBezTo>
                <a:cubicBezTo>
                  <a:pt x="133398" y="631692"/>
                  <a:pt x="145675" y="631060"/>
                  <a:pt x="156519" y="634313"/>
                </a:cubicBezTo>
                <a:cubicBezTo>
                  <a:pt x="238758" y="658985"/>
                  <a:pt x="172664" y="646034"/>
                  <a:pt x="263611" y="659027"/>
                </a:cubicBezTo>
                <a:lnTo>
                  <a:pt x="313038" y="675502"/>
                </a:lnTo>
                <a:lnTo>
                  <a:pt x="337752" y="683740"/>
                </a:lnTo>
                <a:cubicBezTo>
                  <a:pt x="376983" y="742588"/>
                  <a:pt x="365900" y="713957"/>
                  <a:pt x="378941" y="766119"/>
                </a:cubicBezTo>
                <a:cubicBezTo>
                  <a:pt x="376195" y="810054"/>
                  <a:pt x="375311" y="854145"/>
                  <a:pt x="370703" y="897924"/>
                </a:cubicBezTo>
                <a:cubicBezTo>
                  <a:pt x="369794" y="906560"/>
                  <a:pt x="363893" y="914073"/>
                  <a:pt x="362465" y="922638"/>
                </a:cubicBezTo>
                <a:cubicBezTo>
                  <a:pt x="358377" y="947165"/>
                  <a:pt x="356973" y="972065"/>
                  <a:pt x="354227" y="996778"/>
                </a:cubicBezTo>
                <a:cubicBezTo>
                  <a:pt x="356973" y="1048951"/>
                  <a:pt x="357735" y="1101266"/>
                  <a:pt x="362465" y="1153297"/>
                </a:cubicBezTo>
                <a:cubicBezTo>
                  <a:pt x="363251" y="1161945"/>
                  <a:pt x="365886" y="1170786"/>
                  <a:pt x="370703" y="1178011"/>
                </a:cubicBezTo>
                <a:cubicBezTo>
                  <a:pt x="395960" y="1215896"/>
                  <a:pt x="401860" y="1197710"/>
                  <a:pt x="444843" y="1219200"/>
                </a:cubicBezTo>
                <a:cubicBezTo>
                  <a:pt x="455827" y="1224692"/>
                  <a:pt x="466033" y="1232146"/>
                  <a:pt x="477795" y="1235675"/>
                </a:cubicBezTo>
                <a:cubicBezTo>
                  <a:pt x="493794" y="1240474"/>
                  <a:pt x="510788" y="1240925"/>
                  <a:pt x="527222" y="1243913"/>
                </a:cubicBezTo>
                <a:cubicBezTo>
                  <a:pt x="540998" y="1246418"/>
                  <a:pt x="554743" y="1249114"/>
                  <a:pt x="568411" y="1252151"/>
                </a:cubicBezTo>
                <a:cubicBezTo>
                  <a:pt x="618874" y="1263365"/>
                  <a:pt x="604629" y="1265848"/>
                  <a:pt x="675503" y="1268627"/>
                </a:cubicBezTo>
                <a:cubicBezTo>
                  <a:pt x="790777" y="1273148"/>
                  <a:pt x="906162" y="1274119"/>
                  <a:pt x="1021492" y="1276865"/>
                </a:cubicBezTo>
                <a:cubicBezTo>
                  <a:pt x="1076411" y="1279611"/>
                  <a:pt x="1131423" y="1280885"/>
                  <a:pt x="1186249" y="1285102"/>
                </a:cubicBezTo>
                <a:cubicBezTo>
                  <a:pt x="1202903" y="1286383"/>
                  <a:pt x="1219102" y="1291268"/>
                  <a:pt x="1235676" y="1293340"/>
                </a:cubicBezTo>
                <a:cubicBezTo>
                  <a:pt x="1263059" y="1296763"/>
                  <a:pt x="1290595" y="1298832"/>
                  <a:pt x="1318054" y="1301578"/>
                </a:cubicBezTo>
                <a:lnTo>
                  <a:pt x="2174789" y="1293340"/>
                </a:lnTo>
                <a:cubicBezTo>
                  <a:pt x="2192064" y="1293026"/>
                  <a:pt x="2237376" y="1282520"/>
                  <a:pt x="2257168" y="1276865"/>
                </a:cubicBezTo>
                <a:cubicBezTo>
                  <a:pt x="2265517" y="1274480"/>
                  <a:pt x="2273420" y="1270580"/>
                  <a:pt x="2281881" y="1268627"/>
                </a:cubicBezTo>
                <a:cubicBezTo>
                  <a:pt x="2294604" y="1265691"/>
                  <a:pt x="2391453" y="1250497"/>
                  <a:pt x="2413687" y="1235675"/>
                </a:cubicBezTo>
                <a:lnTo>
                  <a:pt x="2487827" y="1186248"/>
                </a:lnTo>
                <a:cubicBezTo>
                  <a:pt x="2496065" y="1180756"/>
                  <a:pt x="2505540" y="1176774"/>
                  <a:pt x="2512541" y="1169773"/>
                </a:cubicBezTo>
                <a:cubicBezTo>
                  <a:pt x="2568969" y="1113345"/>
                  <a:pt x="2542581" y="1133271"/>
                  <a:pt x="2586681" y="1103870"/>
                </a:cubicBezTo>
                <a:cubicBezTo>
                  <a:pt x="2592173" y="1095632"/>
                  <a:pt x="2596156" y="1086157"/>
                  <a:pt x="2603157" y="1079156"/>
                </a:cubicBezTo>
                <a:cubicBezTo>
                  <a:pt x="2610158" y="1072155"/>
                  <a:pt x="2621351" y="1070132"/>
                  <a:pt x="2627871" y="1062681"/>
                </a:cubicBezTo>
                <a:cubicBezTo>
                  <a:pt x="2640910" y="1047779"/>
                  <a:pt x="2646821" y="1027256"/>
                  <a:pt x="2660822" y="1013254"/>
                </a:cubicBezTo>
                <a:lnTo>
                  <a:pt x="2685535" y="988540"/>
                </a:lnTo>
                <a:lnTo>
                  <a:pt x="2710249" y="914400"/>
                </a:lnTo>
                <a:lnTo>
                  <a:pt x="2718487" y="889686"/>
                </a:lnTo>
                <a:cubicBezTo>
                  <a:pt x="2714531" y="858036"/>
                  <a:pt x="2715148" y="827971"/>
                  <a:pt x="2702011" y="799070"/>
                </a:cubicBezTo>
                <a:cubicBezTo>
                  <a:pt x="2691848" y="776711"/>
                  <a:pt x="2676827" y="756467"/>
                  <a:pt x="2669060" y="733167"/>
                </a:cubicBezTo>
                <a:cubicBezTo>
                  <a:pt x="2657271" y="697800"/>
                  <a:pt x="2654291" y="681094"/>
                  <a:pt x="2636108" y="650789"/>
                </a:cubicBezTo>
                <a:cubicBezTo>
                  <a:pt x="2625920" y="633810"/>
                  <a:pt x="2612013" y="619073"/>
                  <a:pt x="2603157" y="601362"/>
                </a:cubicBezTo>
                <a:cubicBezTo>
                  <a:pt x="2597665" y="590378"/>
                  <a:pt x="2591518" y="579698"/>
                  <a:pt x="2586681" y="568411"/>
                </a:cubicBezTo>
                <a:cubicBezTo>
                  <a:pt x="2583260" y="560430"/>
                  <a:pt x="2582751" y="551237"/>
                  <a:pt x="2578443" y="543697"/>
                </a:cubicBezTo>
                <a:cubicBezTo>
                  <a:pt x="2571631" y="531776"/>
                  <a:pt x="2561968" y="521730"/>
                  <a:pt x="2553730" y="510746"/>
                </a:cubicBezTo>
                <a:cubicBezTo>
                  <a:pt x="2539231" y="467248"/>
                  <a:pt x="2550308" y="493255"/>
                  <a:pt x="2512541" y="436605"/>
                </a:cubicBezTo>
                <a:lnTo>
                  <a:pt x="2496065" y="411892"/>
                </a:lnTo>
                <a:cubicBezTo>
                  <a:pt x="2476745" y="353933"/>
                  <a:pt x="2501890" y="425484"/>
                  <a:pt x="2471352" y="354227"/>
                </a:cubicBezTo>
                <a:cubicBezTo>
                  <a:pt x="2467931" y="346245"/>
                  <a:pt x="2469254" y="335653"/>
                  <a:pt x="2463114" y="329513"/>
                </a:cubicBezTo>
                <a:cubicBezTo>
                  <a:pt x="2449112" y="315511"/>
                  <a:pt x="2430163" y="307546"/>
                  <a:pt x="2413687" y="296562"/>
                </a:cubicBezTo>
                <a:cubicBezTo>
                  <a:pt x="2405449" y="291070"/>
                  <a:pt x="2398366" y="283217"/>
                  <a:pt x="2388973" y="280086"/>
                </a:cubicBezTo>
                <a:lnTo>
                  <a:pt x="2339546" y="263611"/>
                </a:lnTo>
                <a:cubicBezTo>
                  <a:pt x="2331308" y="258119"/>
                  <a:pt x="2323688" y="251563"/>
                  <a:pt x="2314833" y="247135"/>
                </a:cubicBezTo>
                <a:cubicBezTo>
                  <a:pt x="2294554" y="236995"/>
                  <a:pt x="2259674" y="233823"/>
                  <a:pt x="2240692" y="230659"/>
                </a:cubicBezTo>
                <a:cubicBezTo>
                  <a:pt x="2177695" y="209659"/>
                  <a:pt x="2242445" y="229023"/>
                  <a:pt x="2108887" y="214184"/>
                </a:cubicBezTo>
                <a:cubicBezTo>
                  <a:pt x="2094971" y="212638"/>
                  <a:pt x="2081428" y="208692"/>
                  <a:pt x="2067698" y="205946"/>
                </a:cubicBezTo>
                <a:cubicBezTo>
                  <a:pt x="2039753" y="187316"/>
                  <a:pt x="2099276" y="189470"/>
                  <a:pt x="2067698" y="181232"/>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Characteristic Impedance of Coaxial T-Line</a:t>
            </a:r>
            <a:endParaRPr lang="en-US" dirty="0"/>
          </a:p>
        </p:txBody>
      </p:sp>
      <p:graphicFrame>
        <p:nvGraphicFramePr>
          <p:cNvPr id="92164" name="Object 3"/>
          <p:cNvGraphicFramePr>
            <a:graphicFrameLocks noChangeAspect="1"/>
          </p:cNvGraphicFramePr>
          <p:nvPr/>
        </p:nvGraphicFramePr>
        <p:xfrm>
          <a:off x="2209800" y="2068513"/>
          <a:ext cx="3962400" cy="2503487"/>
        </p:xfrm>
        <a:graphic>
          <a:graphicData uri="http://schemas.openxmlformats.org/presentationml/2006/ole">
            <mc:AlternateContent xmlns:mc="http://schemas.openxmlformats.org/markup-compatibility/2006">
              <mc:Choice xmlns:v="urn:schemas-microsoft-com:vml" Requires="v">
                <p:oleObj spid="_x0000_s92198" name="Visio" r:id="rId3" imgW="1720207" imgH="1050030" progId="Visio.Drawing.11">
                  <p:embed/>
                </p:oleObj>
              </mc:Choice>
              <mc:Fallback>
                <p:oleObj name="Visio" r:id="rId3" imgW="1720207" imgH="10500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68513"/>
                        <a:ext cx="3962400"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5913000">
            <a:off x="4128293" y="3498057"/>
            <a:ext cx="652463"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Striped Right Arrow 7"/>
          <p:cNvSpPr/>
          <p:nvPr/>
        </p:nvSpPr>
        <p:spPr>
          <a:xfrm>
            <a:off x="2590800" y="26955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Striped Right Arrow 8"/>
          <p:cNvSpPr/>
          <p:nvPr/>
        </p:nvSpPr>
        <p:spPr>
          <a:xfrm>
            <a:off x="2590800" y="39909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168" name="TextBox 9"/>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coaxial transmission line can be represented as shown in figure below:</a:t>
            </a:r>
          </a:p>
        </p:txBody>
      </p:sp>
      <p:sp>
        <p:nvSpPr>
          <p:cNvPr id="11" name="Rectangle 10"/>
          <p:cNvSpPr>
            <a:spLocks noRot="1" noChangeAspect="1" noMove="1" noResize="1" noEditPoints="1" noAdjustHandles="1" noChangeArrowheads="1" noChangeShapeType="1" noTextEdit="1"/>
          </p:cNvSpPr>
          <p:nvPr/>
        </p:nvSpPr>
        <p:spPr>
          <a:xfrm>
            <a:off x="4992130" y="3742313"/>
            <a:ext cx="3694670" cy="1286378"/>
          </a:xfrm>
          <a:prstGeom prst="rect">
            <a:avLst/>
          </a:prstGeom>
          <a:blipFill rotWithShape="1">
            <a:blip r:embed="rId5"/>
            <a:stretch>
              <a:fillRect/>
            </a:stretch>
          </a:blipFill>
        </p:spPr>
        <p:txBody>
          <a:bodyPr/>
          <a:lstStyle/>
          <a:p>
            <a:pPr>
              <a:defRPr/>
            </a:pPr>
            <a:r>
              <a:rPr lang="en-US">
                <a:noFill/>
              </a:rPr>
              <a:t> </a:t>
            </a:r>
          </a:p>
        </p:txBody>
      </p:sp>
      <p:sp>
        <p:nvSpPr>
          <p:cNvPr id="92170" name="TextBox 11"/>
          <p:cNvSpPr txBox="1">
            <a:spLocks noChangeArrowheads="1"/>
          </p:cNvSpPr>
          <p:nvPr/>
        </p:nvSpPr>
        <p:spPr bwMode="auto">
          <a:xfrm>
            <a:off x="1676400" y="5181600"/>
            <a:ext cx="6477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 &amp; C represent line inductance and capacitance with infinitesimal length (this is common technique to extract characteristic impedance of a T-line). </a:t>
            </a:r>
          </a:p>
        </p:txBody>
      </p:sp>
      <p:sp>
        <p:nvSpPr>
          <p:cNvPr id="13" name="Rectangle 12"/>
          <p:cNvSpPr/>
          <p:nvPr/>
        </p:nvSpPr>
        <p:spPr>
          <a:xfrm>
            <a:off x="6629400" y="4386263"/>
            <a:ext cx="457200" cy="6429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72</a:t>
            </a:fld>
            <a:endParaRPr lang="en-US" dirty="0"/>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Characteristic Impedance of Coaxial T-Line</a:t>
            </a:r>
            <a:endParaRPr lang="en-US" dirty="0"/>
          </a:p>
        </p:txBody>
      </p:sp>
      <p:graphicFrame>
        <p:nvGraphicFramePr>
          <p:cNvPr id="93187" name="Object 3"/>
          <p:cNvGraphicFramePr>
            <a:graphicFrameLocks noChangeAspect="1"/>
          </p:cNvGraphicFramePr>
          <p:nvPr/>
        </p:nvGraphicFramePr>
        <p:xfrm>
          <a:off x="2209800" y="2068513"/>
          <a:ext cx="3962400" cy="2503487"/>
        </p:xfrm>
        <a:graphic>
          <a:graphicData uri="http://schemas.openxmlformats.org/presentationml/2006/ole">
            <mc:AlternateContent xmlns:mc="http://schemas.openxmlformats.org/markup-compatibility/2006">
              <mc:Choice xmlns:v="urn:schemas-microsoft-com:vml" Requires="v">
                <p:oleObj spid="_x0000_s93254" name="Visio" r:id="rId3" imgW="1720207" imgH="1050030" progId="Visio.Drawing.11">
                  <p:embed/>
                </p:oleObj>
              </mc:Choice>
              <mc:Fallback>
                <p:oleObj name="Visio" r:id="rId3" imgW="1720207" imgH="10500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68513"/>
                        <a:ext cx="3962400"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2590800" y="39909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3189" name="TextBox 9"/>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capacitance and inductance of a coaxial cable are given as </a:t>
            </a:r>
          </a:p>
          <a:p>
            <a:pPr eaLnBrk="1" hangingPunct="1"/>
            <a:r>
              <a:rPr lang="en-US" b="1">
                <a:solidFill>
                  <a:srgbClr val="000000"/>
                </a:solidFill>
                <a:latin typeface="Franklin Gothic Medium Cond" pitchFamily="34" charset="0"/>
              </a:rPr>
              <a:t>(refer to any microwave textbook):</a:t>
            </a:r>
          </a:p>
        </p:txBody>
      </p:sp>
      <p:sp>
        <p:nvSpPr>
          <p:cNvPr id="11" name="Rectangle 10"/>
          <p:cNvSpPr>
            <a:spLocks noRot="1" noChangeAspect="1" noMove="1" noResize="1" noEditPoints="1" noAdjustHandles="1" noChangeArrowheads="1" noChangeShapeType="1" noTextEdit="1"/>
          </p:cNvSpPr>
          <p:nvPr/>
        </p:nvSpPr>
        <p:spPr>
          <a:xfrm>
            <a:off x="4992130" y="3742313"/>
            <a:ext cx="3694670" cy="894284"/>
          </a:xfrm>
          <a:prstGeom prst="rect">
            <a:avLst/>
          </a:prstGeom>
          <a:blipFill rotWithShape="1">
            <a:blip r:embed="rId5"/>
            <a:stretch>
              <a:fillRect/>
            </a:stretch>
          </a:blipFill>
        </p:spPr>
        <p:txBody>
          <a:bodyPr/>
          <a:lstStyle/>
          <a:p>
            <a:pPr>
              <a:defRPr/>
            </a:pPr>
            <a:r>
              <a:rPr lang="en-US">
                <a:noFill/>
              </a:rPr>
              <a:t> </a:t>
            </a:r>
          </a:p>
        </p:txBody>
      </p:sp>
      <p:sp>
        <p:nvSpPr>
          <p:cNvPr id="93191" name="TextBox 11"/>
          <p:cNvSpPr txBox="1">
            <a:spLocks noChangeArrowheads="1"/>
          </p:cNvSpPr>
          <p:nvPr/>
        </p:nvSpPr>
        <p:spPr bwMode="auto">
          <a:xfrm>
            <a:off x="1676400" y="4876800"/>
            <a:ext cx="647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To maximize power delivered to load, V needs to be maximized in the coaxial transmission line. But there is a limit of V because of breakdown of the dielectric beyond some point of  V across the inner and outer diameter.</a:t>
            </a:r>
          </a:p>
        </p:txBody>
      </p:sp>
      <p:sp>
        <p:nvSpPr>
          <p:cNvPr id="3" name="Rectangle 2"/>
          <p:cNvSpPr>
            <a:spLocks noRot="1" noChangeAspect="1" noMove="1" noResize="1" noEditPoints="1" noAdjustHandles="1" noChangeArrowheads="1" noChangeShapeType="1" noTextEdit="1"/>
          </p:cNvSpPr>
          <p:nvPr/>
        </p:nvSpPr>
        <p:spPr>
          <a:xfrm>
            <a:off x="5791200" y="2057400"/>
            <a:ext cx="1246239" cy="815095"/>
          </a:xfrm>
          <a:prstGeom prst="rect">
            <a:avLst/>
          </a:prstGeom>
          <a:blipFill rotWithShape="1">
            <a:blip r:embed="rId6"/>
            <a:stretch>
              <a:fillRect/>
            </a:stretch>
          </a:blipFill>
        </p:spPr>
        <p:txBody>
          <a:bodyPr/>
          <a:lstStyle/>
          <a:p>
            <a:pPr>
              <a:defRPr/>
            </a:pPr>
            <a:r>
              <a:rPr lang="en-US">
                <a:noFill/>
              </a:rPr>
              <a:t> </a:t>
            </a:r>
          </a:p>
        </p:txBody>
      </p:sp>
      <p:graphicFrame>
        <p:nvGraphicFramePr>
          <p:cNvPr id="93193" name="Object 5"/>
          <p:cNvGraphicFramePr>
            <a:graphicFrameLocks noChangeAspect="1"/>
          </p:cNvGraphicFramePr>
          <p:nvPr/>
        </p:nvGraphicFramePr>
        <p:xfrm>
          <a:off x="2722563" y="2170113"/>
          <a:ext cx="3068637" cy="1193800"/>
        </p:xfrm>
        <a:graphic>
          <a:graphicData uri="http://schemas.openxmlformats.org/presentationml/2006/ole">
            <mc:AlternateContent xmlns:mc="http://schemas.openxmlformats.org/markup-compatibility/2006">
              <mc:Choice xmlns:v="urn:schemas-microsoft-com:vml" Requires="v">
                <p:oleObj spid="_x0000_s93255" name="Visio" r:id="rId7" imgW="1057570" imgH="419850" progId="Visio.Drawing.11">
                  <p:embed/>
                </p:oleObj>
              </mc:Choice>
              <mc:Fallback>
                <p:oleObj name="Visio" r:id="rId7" imgW="1057570" imgH="419850" progId="Visio.Drawing.11">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2563" y="2170113"/>
                        <a:ext cx="3068637"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4" name="Straight Arrow Connector 13"/>
          <p:cNvCxnSpPr/>
          <p:nvPr/>
        </p:nvCxnSpPr>
        <p:spPr>
          <a:xfrm flipV="1">
            <a:off x="5181600" y="2362200"/>
            <a:ext cx="2286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181600" y="2743200"/>
            <a:ext cx="114300" cy="14287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92725" y="2497138"/>
            <a:ext cx="457200" cy="307975"/>
          </a:xfrm>
          <a:prstGeom prst="rect">
            <a:avLst/>
          </a:prstGeom>
          <a:noFill/>
        </p:spPr>
        <p:txBody>
          <a:bodyPr>
            <a:spAutoFit/>
          </a:bodyPr>
          <a:lstStyle/>
          <a:p>
            <a:pPr>
              <a:defRPr/>
            </a:pPr>
            <a:r>
              <a:rPr lang="en-US" sz="1400" dirty="0">
                <a:solidFill>
                  <a:srgbClr val="0000FF"/>
                </a:solidFill>
                <a:latin typeface="+mj-lt"/>
              </a:rPr>
              <a:t>R</a:t>
            </a:r>
            <a:r>
              <a:rPr lang="en-US" sz="1050" dirty="0">
                <a:solidFill>
                  <a:srgbClr val="0000FF"/>
                </a:solidFill>
                <a:latin typeface="+mj-lt"/>
              </a:rPr>
              <a:t>o</a:t>
            </a:r>
            <a:endParaRPr lang="en-US" sz="1400" dirty="0">
              <a:solidFill>
                <a:srgbClr val="0000FF"/>
              </a:solidFill>
              <a:latin typeface="+mj-lt"/>
            </a:endParaRPr>
          </a:p>
        </p:txBody>
      </p:sp>
      <p:sp>
        <p:nvSpPr>
          <p:cNvPr id="18" name="TextBox 17"/>
          <p:cNvSpPr txBox="1"/>
          <p:nvPr/>
        </p:nvSpPr>
        <p:spPr>
          <a:xfrm>
            <a:off x="4937125" y="2663825"/>
            <a:ext cx="414338" cy="307975"/>
          </a:xfrm>
          <a:prstGeom prst="rect">
            <a:avLst/>
          </a:prstGeom>
          <a:noFill/>
        </p:spPr>
        <p:txBody>
          <a:bodyPr>
            <a:spAutoFit/>
          </a:bodyPr>
          <a:lstStyle/>
          <a:p>
            <a:pPr>
              <a:defRPr/>
            </a:pPr>
            <a:r>
              <a:rPr lang="en-US" sz="1400" dirty="0" err="1">
                <a:solidFill>
                  <a:srgbClr val="0000FF"/>
                </a:solidFill>
                <a:latin typeface="+mj-lt"/>
              </a:rPr>
              <a:t>R</a:t>
            </a:r>
            <a:r>
              <a:rPr lang="en-US" sz="1050" dirty="0" err="1">
                <a:solidFill>
                  <a:srgbClr val="0000FF"/>
                </a:solidFill>
                <a:latin typeface="+mj-lt"/>
              </a:rPr>
              <a:t>i</a:t>
            </a:r>
            <a:endParaRPr lang="en-US" sz="1400" dirty="0">
              <a:solidFill>
                <a:srgbClr val="0000FF"/>
              </a:solidFill>
              <a:latin typeface="+mj-lt"/>
            </a:endParaRPr>
          </a:p>
        </p:txBody>
      </p:sp>
      <p:sp>
        <p:nvSpPr>
          <p:cNvPr id="19" name="Rectangle 18"/>
          <p:cNvSpPr>
            <a:spLocks noRot="1" noChangeAspect="1" noMove="1" noResize="1" noEditPoints="1" noAdjustHandles="1" noChangeArrowheads="1" noChangeShapeType="1" noTextEdit="1"/>
          </p:cNvSpPr>
          <p:nvPr/>
        </p:nvSpPr>
        <p:spPr>
          <a:xfrm>
            <a:off x="7059561" y="2057400"/>
            <a:ext cx="1555169" cy="645561"/>
          </a:xfrm>
          <a:prstGeom prst="rect">
            <a:avLst/>
          </a:prstGeom>
          <a:blipFill rotWithShape="1">
            <a:blip r:embed="rId9"/>
            <a:stretch>
              <a:fillRect/>
            </a:stretch>
          </a:blipFill>
        </p:spPr>
        <p:txBody>
          <a:bodyPr/>
          <a:lstStyle/>
          <a:p>
            <a:pPr>
              <a:defRPr/>
            </a:pPr>
            <a:r>
              <a:rPr lang="en-US">
                <a:noFill/>
              </a:rPr>
              <a:t> </a:t>
            </a:r>
          </a:p>
        </p:txBody>
      </p:sp>
      <p:sp>
        <p:nvSpPr>
          <p:cNvPr id="93199" name="TextBox 19"/>
          <p:cNvSpPr txBox="1">
            <a:spLocks noChangeArrowheads="1"/>
          </p:cNvSpPr>
          <p:nvPr/>
        </p:nvSpPr>
        <p:spPr bwMode="auto">
          <a:xfrm>
            <a:off x="5943600" y="2828925"/>
            <a:ext cx="20574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R</a:t>
            </a:r>
            <a:r>
              <a:rPr lang="en-US" sz="1100" b="1">
                <a:latin typeface="Franklin Gothic Medium Cond" pitchFamily="34" charset="0"/>
              </a:rPr>
              <a:t>o</a:t>
            </a:r>
            <a:r>
              <a:rPr lang="en-US" sz="1600" b="1">
                <a:latin typeface="Franklin Gothic Medium Cond" pitchFamily="34" charset="0"/>
              </a:rPr>
              <a:t>: outer diameter</a:t>
            </a:r>
          </a:p>
          <a:p>
            <a:pPr eaLnBrk="1" hangingPunct="1"/>
            <a:r>
              <a:rPr lang="en-US" sz="1600" b="1">
                <a:latin typeface="Franklin Gothic Medium Cond" pitchFamily="34" charset="0"/>
              </a:rPr>
              <a:t>R</a:t>
            </a:r>
            <a:r>
              <a:rPr lang="en-US" sz="1100" b="1">
                <a:latin typeface="Franklin Gothic Medium Cond" pitchFamily="34" charset="0"/>
              </a:rPr>
              <a:t>i</a:t>
            </a:r>
            <a:r>
              <a:rPr lang="en-US" sz="1600" b="1">
                <a:latin typeface="Franklin Gothic Medium Cond" pitchFamily="34" charset="0"/>
              </a:rPr>
              <a:t>: inner diameter</a:t>
            </a:r>
          </a:p>
        </p:txBody>
      </p:sp>
      <p:sp>
        <p:nvSpPr>
          <p:cNvPr id="21" name="Striped Right Arrow 20"/>
          <p:cNvSpPr/>
          <p:nvPr/>
        </p:nvSpPr>
        <p:spPr>
          <a:xfrm rot="5400000">
            <a:off x="6796881" y="3456782"/>
            <a:ext cx="420687"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2" name="Striped Right Arrow 21"/>
          <p:cNvSpPr/>
          <p:nvPr/>
        </p:nvSpPr>
        <p:spPr>
          <a:xfrm rot="5400000">
            <a:off x="3233738" y="3167062"/>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73</a:t>
            </a:fld>
            <a:endParaRPr lang="en-US" dirty="0"/>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Electric Field in a Coaxial Cable</a:t>
            </a:r>
            <a:endParaRPr lang="en-US" dirty="0"/>
          </a:p>
        </p:txBody>
      </p:sp>
      <p:sp>
        <p:nvSpPr>
          <p:cNvPr id="94211" name="TextBox 3"/>
          <p:cNvSpPr txBox="1">
            <a:spLocks noChangeArrowheads="1"/>
          </p:cNvSpPr>
          <p:nvPr/>
        </p:nvSpPr>
        <p:spPr bwMode="auto">
          <a:xfrm>
            <a:off x="1676400" y="1300163"/>
            <a:ext cx="63246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When we increase V, electric field will be increased between inner and outer conductors.  And the maximum E-field depends on the radius of the inner and outer conductors as well as the voltage across the conductors.</a:t>
            </a:r>
          </a:p>
        </p:txBody>
      </p:sp>
      <p:graphicFrame>
        <p:nvGraphicFramePr>
          <p:cNvPr id="94212" name="Object 5"/>
          <p:cNvGraphicFramePr>
            <a:graphicFrameLocks noChangeAspect="1"/>
          </p:cNvGraphicFramePr>
          <p:nvPr/>
        </p:nvGraphicFramePr>
        <p:xfrm>
          <a:off x="2743200" y="2366963"/>
          <a:ext cx="3344863" cy="1422400"/>
        </p:xfrm>
        <a:graphic>
          <a:graphicData uri="http://schemas.openxmlformats.org/presentationml/2006/ole">
            <mc:AlternateContent xmlns:mc="http://schemas.openxmlformats.org/markup-compatibility/2006">
              <mc:Choice xmlns:v="urn:schemas-microsoft-com:vml" Requires="v">
                <p:oleObj spid="_x0000_s94248" name="Visio" r:id="rId3" imgW="955730" imgH="407160" progId="Visio.Drawing.11">
                  <p:embed/>
                </p:oleObj>
              </mc:Choice>
              <mc:Fallback>
                <p:oleObj name="Visio" r:id="rId3" imgW="955730" imgH="40716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366963"/>
                        <a:ext cx="3344863"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a:off x="4227513" y="2900363"/>
            <a:ext cx="420687"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8" name="Straight Arrow Connector 7"/>
          <p:cNvCxnSpPr/>
          <p:nvPr/>
        </p:nvCxnSpPr>
        <p:spPr>
          <a:xfrm flipV="1">
            <a:off x="3444875" y="2519363"/>
            <a:ext cx="228600" cy="56515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444875" y="3084513"/>
            <a:ext cx="228600" cy="15081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56000" y="2620963"/>
            <a:ext cx="457200" cy="369887"/>
          </a:xfrm>
          <a:prstGeom prst="rect">
            <a:avLst/>
          </a:prstGeom>
          <a:noFill/>
        </p:spPr>
        <p:txBody>
          <a:bodyPr>
            <a:spAutoFit/>
          </a:bodyPr>
          <a:lstStyle/>
          <a:p>
            <a:pPr>
              <a:defRPr/>
            </a:pPr>
            <a:r>
              <a:rPr lang="en-US" dirty="0">
                <a:solidFill>
                  <a:srgbClr val="0000FF"/>
                </a:solidFill>
                <a:latin typeface="+mj-lt"/>
              </a:rPr>
              <a:t>R</a:t>
            </a:r>
            <a:r>
              <a:rPr lang="en-US" sz="1200" dirty="0">
                <a:solidFill>
                  <a:srgbClr val="0000FF"/>
                </a:solidFill>
                <a:latin typeface="+mj-lt"/>
              </a:rPr>
              <a:t>o</a:t>
            </a:r>
            <a:endParaRPr lang="en-US" dirty="0">
              <a:solidFill>
                <a:srgbClr val="0000FF"/>
              </a:solidFill>
              <a:latin typeface="+mj-lt"/>
            </a:endParaRPr>
          </a:p>
        </p:txBody>
      </p:sp>
      <p:sp>
        <p:nvSpPr>
          <p:cNvPr id="11" name="TextBox 10"/>
          <p:cNvSpPr txBox="1"/>
          <p:nvPr/>
        </p:nvSpPr>
        <p:spPr>
          <a:xfrm>
            <a:off x="3157538" y="2900363"/>
            <a:ext cx="415925" cy="368300"/>
          </a:xfrm>
          <a:prstGeom prst="rect">
            <a:avLst/>
          </a:prstGeom>
          <a:noFill/>
        </p:spPr>
        <p:txBody>
          <a:bodyPr>
            <a:spAutoFit/>
          </a:bodyPr>
          <a:lstStyle/>
          <a:p>
            <a:pPr>
              <a:defRPr/>
            </a:pPr>
            <a:r>
              <a:rPr lang="en-US" dirty="0" err="1">
                <a:solidFill>
                  <a:srgbClr val="0000FF"/>
                </a:solidFill>
                <a:latin typeface="+mj-lt"/>
              </a:rPr>
              <a:t>R</a:t>
            </a:r>
            <a:r>
              <a:rPr lang="en-US" sz="1200" dirty="0" err="1">
                <a:solidFill>
                  <a:srgbClr val="0000FF"/>
                </a:solidFill>
                <a:latin typeface="+mj-lt"/>
              </a:rPr>
              <a:t>i</a:t>
            </a:r>
            <a:endParaRPr lang="en-US" dirty="0">
              <a:solidFill>
                <a:srgbClr val="0000FF"/>
              </a:solidFill>
              <a:latin typeface="+mj-lt"/>
            </a:endParaRPr>
          </a:p>
        </p:txBody>
      </p:sp>
      <p:sp>
        <p:nvSpPr>
          <p:cNvPr id="14" name="TextBox 13"/>
          <p:cNvSpPr txBox="1">
            <a:spLocks noChangeArrowheads="1"/>
          </p:cNvSpPr>
          <p:nvPr/>
        </p:nvSpPr>
        <p:spPr bwMode="auto">
          <a:xfrm>
            <a:off x="1676400" y="3805238"/>
            <a:ext cx="63246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What happens when we decrease the diameter of the inner conductor?</a:t>
            </a:r>
          </a:p>
          <a:p>
            <a:pPr marL="285750" indent="-285750" eaLnBrk="1" hangingPunct="1">
              <a:buFontTx/>
              <a:buChar char="-"/>
              <a:defRPr/>
            </a:pPr>
            <a:r>
              <a:rPr lang="en-US" b="1" dirty="0" err="1" smtClean="0">
                <a:solidFill>
                  <a:srgbClr val="0000FF"/>
                </a:solidFill>
                <a:latin typeface="Franklin Gothic Medium Cond" pitchFamily="34" charset="0"/>
              </a:rPr>
              <a:t>Ans</a:t>
            </a:r>
            <a:r>
              <a:rPr lang="en-US" b="1" dirty="0" smtClean="0">
                <a:solidFill>
                  <a:srgbClr val="0000FF"/>
                </a:solidFill>
                <a:latin typeface="Franklin Gothic Medium Cond" pitchFamily="34" charset="0"/>
              </a:rPr>
              <a:t>)</a:t>
            </a:r>
            <a:r>
              <a:rPr lang="en-US" b="1" dirty="0" smtClean="0">
                <a:solidFill>
                  <a:srgbClr val="000000"/>
                </a:solidFill>
                <a:latin typeface="Franklin Gothic Medium Cond" pitchFamily="34" charset="0"/>
              </a:rPr>
              <a:t> The electric field increases significantly as the radius of the inner conductor, </a:t>
            </a:r>
            <a:r>
              <a:rPr lang="en-US" b="1" dirty="0" err="1" smtClean="0">
                <a:solidFill>
                  <a:srgbClr val="000000"/>
                </a:solidFill>
                <a:latin typeface="Franklin Gothic Medium Cond" pitchFamily="34" charset="0"/>
              </a:rPr>
              <a:t>R</a:t>
            </a:r>
            <a:r>
              <a:rPr lang="en-US" sz="1400" b="1" dirty="0" err="1" smtClean="0">
                <a:solidFill>
                  <a:srgbClr val="000000"/>
                </a:solidFill>
                <a:latin typeface="Franklin Gothic Medium Cond" pitchFamily="34" charset="0"/>
              </a:rPr>
              <a:t>i</a:t>
            </a:r>
            <a:r>
              <a:rPr lang="en-US" sz="1400" b="1" dirty="0" smtClean="0">
                <a:solidFill>
                  <a:srgbClr val="000000"/>
                </a:solidFill>
                <a:latin typeface="Franklin Gothic Medium Cond" pitchFamily="34" charset="0"/>
              </a:rPr>
              <a:t>,</a:t>
            </a:r>
            <a:r>
              <a:rPr lang="en-US" b="1" dirty="0" smtClean="0">
                <a:solidFill>
                  <a:srgbClr val="000000"/>
                </a:solidFill>
                <a:latin typeface="Franklin Gothic Medium Cond" pitchFamily="34" charset="0"/>
              </a:rPr>
              <a:t> is made smaller and smaller. </a:t>
            </a:r>
          </a:p>
          <a:p>
            <a:pPr marL="285750" indent="-285750" eaLnBrk="1" hangingPunct="1">
              <a:buFontTx/>
              <a:buChar char="-"/>
              <a:defRPr/>
            </a:pPr>
            <a:r>
              <a:rPr lang="en-US" b="1" dirty="0" err="1" smtClean="0">
                <a:solidFill>
                  <a:srgbClr val="0000FF"/>
                </a:solidFill>
                <a:latin typeface="Franklin Gothic Medium Cond" pitchFamily="34" charset="0"/>
              </a:rPr>
              <a:t>Ans</a:t>
            </a:r>
            <a:r>
              <a:rPr lang="en-US" b="1" dirty="0" smtClean="0">
                <a:solidFill>
                  <a:srgbClr val="0000FF"/>
                </a:solidFill>
                <a:latin typeface="Franklin Gothic Medium Cond" pitchFamily="34" charset="0"/>
              </a:rPr>
              <a:t>)</a:t>
            </a:r>
            <a:r>
              <a:rPr lang="en-US" b="1" dirty="0" smtClean="0">
                <a:solidFill>
                  <a:srgbClr val="000000"/>
                </a:solidFill>
                <a:latin typeface="Franklin Gothic Medium Cond" pitchFamily="34" charset="0"/>
              </a:rPr>
              <a:t> This increase in E-field strength eventually causes a breakdown of the dielectric between the two conductors (at a fixed voltage).  </a:t>
            </a:r>
          </a:p>
        </p:txBody>
      </p:sp>
      <p:sp>
        <p:nvSpPr>
          <p:cNvPr id="16" name="Rectangle 15"/>
          <p:cNvSpPr>
            <a:spLocks noRot="1" noChangeAspect="1" noMove="1" noResize="1" noEditPoints="1" noAdjustHandles="1" noChangeArrowheads="1" noChangeShapeType="1" noTextEdit="1"/>
          </p:cNvSpPr>
          <p:nvPr/>
        </p:nvSpPr>
        <p:spPr>
          <a:xfrm>
            <a:off x="2133600" y="5282508"/>
            <a:ext cx="2018117" cy="813492"/>
          </a:xfrm>
          <a:prstGeom prst="rect">
            <a:avLst/>
          </a:prstGeom>
          <a:blipFill rotWithShape="1">
            <a:blip r:embed="rId5"/>
            <a:stretch>
              <a:fillRect/>
            </a:stretch>
          </a:blipFill>
        </p:spPr>
        <p:txBody>
          <a:bodyPr/>
          <a:lstStyle/>
          <a:p>
            <a:pPr>
              <a:defRPr/>
            </a:pPr>
            <a:r>
              <a:rPr lang="en-US">
                <a:noFill/>
              </a:rPr>
              <a:t> </a:t>
            </a:r>
          </a:p>
        </p:txBody>
      </p:sp>
      <p:sp>
        <p:nvSpPr>
          <p:cNvPr id="17" name="Rectangle 16"/>
          <p:cNvSpPr>
            <a:spLocks noRot="1" noChangeAspect="1" noMove="1" noResize="1" noEditPoints="1" noAdjustHandles="1" noChangeArrowheads="1" noChangeShapeType="1" noTextEdit="1"/>
          </p:cNvSpPr>
          <p:nvPr/>
        </p:nvSpPr>
        <p:spPr>
          <a:xfrm>
            <a:off x="4593305" y="5257800"/>
            <a:ext cx="2734916" cy="645561"/>
          </a:xfrm>
          <a:prstGeom prst="rect">
            <a:avLst/>
          </a:prstGeom>
          <a:blipFill rotWithShape="1">
            <a:blip r:embed="rId6"/>
            <a:stretch>
              <a:fillRect/>
            </a:stretch>
          </a:blipFill>
        </p:spPr>
        <p:txBody>
          <a:bodyPr/>
          <a:lstStyle/>
          <a:p>
            <a:pPr>
              <a:defRPr/>
            </a:pPr>
            <a:r>
              <a:rPr lang="en-US">
                <a:noFill/>
              </a:rPr>
              <a:t> </a:t>
            </a:r>
          </a:p>
        </p:txBody>
      </p:sp>
      <p:sp>
        <p:nvSpPr>
          <p:cNvPr id="18" name="Striped Right Arrow 17"/>
          <p:cNvSpPr/>
          <p:nvPr/>
        </p:nvSpPr>
        <p:spPr>
          <a:xfrm>
            <a:off x="4203700" y="5413375"/>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74</a:t>
            </a:fld>
            <a:endParaRPr lang="en-US" dirty="0"/>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Z</a:t>
            </a:r>
            <a:r>
              <a:rPr lang="en-US" sz="2000" dirty="0" smtClean="0"/>
              <a:t>o</a:t>
            </a:r>
            <a:r>
              <a:rPr lang="en-US" dirty="0" smtClean="0"/>
              <a:t> for Max. Power Handling</a:t>
            </a:r>
            <a:endParaRPr lang="en-US" dirty="0"/>
          </a:p>
        </p:txBody>
      </p:sp>
      <p:sp>
        <p:nvSpPr>
          <p:cNvPr id="95235" name="TextBox 3"/>
          <p:cNvSpPr txBox="1">
            <a:spLocks noChangeArrowheads="1"/>
          </p:cNvSpPr>
          <p:nvPr/>
        </p:nvSpPr>
        <p:spPr bwMode="auto">
          <a:xfrm>
            <a:off x="1676400" y="1300163"/>
            <a:ext cx="6324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Now we have everything to re-evaluate the maximum power deliverable to the load.</a:t>
            </a:r>
          </a:p>
        </p:txBody>
      </p:sp>
      <p:sp>
        <p:nvSpPr>
          <p:cNvPr id="5" name="Rectangle 4"/>
          <p:cNvSpPr>
            <a:spLocks noRot="1" noChangeAspect="1" noMove="1" noResize="1" noEditPoints="1" noAdjustHandles="1" noChangeArrowheads="1" noChangeShapeType="1" noTextEdit="1"/>
          </p:cNvSpPr>
          <p:nvPr/>
        </p:nvSpPr>
        <p:spPr>
          <a:xfrm>
            <a:off x="1905000" y="1752600"/>
            <a:ext cx="5867400" cy="1329275"/>
          </a:xfrm>
          <a:prstGeom prst="rect">
            <a:avLst/>
          </a:prstGeom>
          <a:blipFill rotWithShape="1">
            <a:blip r:embed="rId2"/>
            <a:stretch>
              <a:fillRect/>
            </a:stretch>
          </a:blipFill>
        </p:spPr>
        <p:txBody>
          <a:bodyPr/>
          <a:lstStyle/>
          <a:p>
            <a:pPr>
              <a:defRPr/>
            </a:pPr>
            <a:r>
              <a:rPr lang="en-US">
                <a:noFill/>
              </a:rPr>
              <a:t> </a:t>
            </a:r>
          </a:p>
        </p:txBody>
      </p:sp>
      <p:sp>
        <p:nvSpPr>
          <p:cNvPr id="95237" name="TextBox 5"/>
          <p:cNvSpPr txBox="1">
            <a:spLocks noChangeArrowheads="1"/>
          </p:cNvSpPr>
          <p:nvPr/>
        </p:nvSpPr>
        <p:spPr bwMode="auto">
          <a:xfrm>
            <a:off x="1676400" y="32004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condition for maximum of power delivered can be obtained by differentiating the P with respect to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 and setting it to zero: </a:t>
            </a:r>
          </a:p>
        </p:txBody>
      </p:sp>
      <p:sp>
        <p:nvSpPr>
          <p:cNvPr id="7" name="Rectangle 6"/>
          <p:cNvSpPr>
            <a:spLocks noRot="1" noChangeAspect="1" noMove="1" noResize="1" noEditPoints="1" noAdjustHandles="1" noChangeArrowheads="1" noChangeShapeType="1" noTextEdit="1"/>
          </p:cNvSpPr>
          <p:nvPr/>
        </p:nvSpPr>
        <p:spPr>
          <a:xfrm>
            <a:off x="1905000" y="3928525"/>
            <a:ext cx="4038600" cy="907364"/>
          </a:xfrm>
          <a:prstGeom prst="rect">
            <a:avLst/>
          </a:prstGeom>
          <a:blipFill rotWithShape="1">
            <a:blip r:embed="rId3"/>
            <a:stretch>
              <a:fillRect/>
            </a:stretch>
          </a:blipFill>
        </p:spPr>
        <p:txBody>
          <a:bodyPr/>
          <a:lstStyle/>
          <a:p>
            <a:pPr>
              <a:defRPr/>
            </a:pPr>
            <a:r>
              <a:rPr lang="en-US">
                <a:noFill/>
              </a:rPr>
              <a:t> </a:t>
            </a:r>
          </a:p>
        </p:txBody>
      </p:sp>
      <p:sp>
        <p:nvSpPr>
          <p:cNvPr id="8" name="Striped Right Arrow 7"/>
          <p:cNvSpPr/>
          <p:nvPr/>
        </p:nvSpPr>
        <p:spPr>
          <a:xfrm>
            <a:off x="5791200" y="4084638"/>
            <a:ext cx="420688"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Rectangle 8"/>
          <p:cNvSpPr>
            <a:spLocks noRot="1" noChangeAspect="1" noMove="1" noResize="1" noEditPoints="1" noAdjustHandles="1" noChangeArrowheads="1" noChangeShapeType="1" noTextEdit="1"/>
          </p:cNvSpPr>
          <p:nvPr/>
        </p:nvSpPr>
        <p:spPr>
          <a:xfrm>
            <a:off x="6248400" y="3932821"/>
            <a:ext cx="1066800" cy="605102"/>
          </a:xfrm>
          <a:prstGeom prst="rect">
            <a:avLst/>
          </a:prstGeom>
          <a:blipFill rotWithShape="1">
            <a:blip r:embed="rId4"/>
            <a:stretch>
              <a:fillRect/>
            </a:stretch>
          </a:blipFill>
        </p:spPr>
        <p:txBody>
          <a:bodyPr/>
          <a:lstStyle/>
          <a:p>
            <a:pPr>
              <a:defRPr/>
            </a:pPr>
            <a:r>
              <a:rPr lang="en-US">
                <a:noFill/>
              </a:rPr>
              <a:t> </a:t>
            </a:r>
          </a:p>
        </p:txBody>
      </p:sp>
      <p:sp>
        <p:nvSpPr>
          <p:cNvPr id="95241" name="TextBox 9"/>
          <p:cNvSpPr txBox="1">
            <a:spLocks noChangeArrowheads="1"/>
          </p:cNvSpPr>
          <p:nvPr/>
        </p:nvSpPr>
        <p:spPr bwMode="auto">
          <a:xfrm>
            <a:off x="1676400" y="49530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result gives the optimum characteristic impedance for the maximum power handling capability as: </a:t>
            </a:r>
          </a:p>
        </p:txBody>
      </p:sp>
      <p:sp>
        <p:nvSpPr>
          <p:cNvPr id="11" name="Rectangle 10"/>
          <p:cNvSpPr>
            <a:spLocks noRot="1" noChangeAspect="1" noMove="1" noResize="1" noEditPoints="1" noAdjustHandles="1" noChangeArrowheads="1" noChangeShapeType="1" noTextEdit="1"/>
          </p:cNvSpPr>
          <p:nvPr/>
        </p:nvSpPr>
        <p:spPr>
          <a:xfrm>
            <a:off x="2819400" y="5419712"/>
            <a:ext cx="4572000" cy="828688"/>
          </a:xfrm>
          <a:prstGeom prst="rect">
            <a:avLst/>
          </a:prstGeom>
          <a:blipFill rotWithShape="1">
            <a:blip r:embed="rId5"/>
            <a:stretch>
              <a:fillRect/>
            </a:stretch>
          </a:blipFill>
        </p:spPr>
        <p:txBody>
          <a:bodyPr/>
          <a:lstStyle/>
          <a:p>
            <a:pPr>
              <a:defRPr/>
            </a:pPr>
            <a:r>
              <a:rPr lang="en-US">
                <a:noFill/>
              </a:rPr>
              <a:t> </a:t>
            </a:r>
          </a:p>
        </p:txBody>
      </p:sp>
      <p:sp>
        <p:nvSpPr>
          <p:cNvPr id="12" name="Rectangle 11"/>
          <p:cNvSpPr/>
          <p:nvPr/>
        </p:nvSpPr>
        <p:spPr>
          <a:xfrm>
            <a:off x="6384925" y="5753100"/>
            <a:ext cx="609600" cy="4206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Freeform 2"/>
          <p:cNvSpPr/>
          <p:nvPr/>
        </p:nvSpPr>
        <p:spPr>
          <a:xfrm>
            <a:off x="3887788" y="5634038"/>
            <a:ext cx="996950" cy="709612"/>
          </a:xfrm>
          <a:custGeom>
            <a:avLst/>
            <a:gdLst>
              <a:gd name="connsiteX0" fmla="*/ 996779 w 996779"/>
              <a:gd name="connsiteY0" fmla="*/ 453081 h 708454"/>
              <a:gd name="connsiteX1" fmla="*/ 955590 w 996779"/>
              <a:gd name="connsiteY1" fmla="*/ 420130 h 708454"/>
              <a:gd name="connsiteX2" fmla="*/ 906163 w 996779"/>
              <a:gd name="connsiteY2" fmla="*/ 403654 h 708454"/>
              <a:gd name="connsiteX3" fmla="*/ 832022 w 996779"/>
              <a:gd name="connsiteY3" fmla="*/ 387178 h 708454"/>
              <a:gd name="connsiteX4" fmla="*/ 807309 w 996779"/>
              <a:gd name="connsiteY4" fmla="*/ 378941 h 708454"/>
              <a:gd name="connsiteX5" fmla="*/ 733168 w 996779"/>
              <a:gd name="connsiteY5" fmla="*/ 370703 h 708454"/>
              <a:gd name="connsiteX6" fmla="*/ 675503 w 996779"/>
              <a:gd name="connsiteY6" fmla="*/ 362465 h 708454"/>
              <a:gd name="connsiteX7" fmla="*/ 601363 w 996779"/>
              <a:gd name="connsiteY7" fmla="*/ 329514 h 708454"/>
              <a:gd name="connsiteX8" fmla="*/ 568411 w 996779"/>
              <a:gd name="connsiteY8" fmla="*/ 280087 h 708454"/>
              <a:gd name="connsiteX9" fmla="*/ 551936 w 996779"/>
              <a:gd name="connsiteY9" fmla="*/ 255373 h 708454"/>
              <a:gd name="connsiteX10" fmla="*/ 543698 w 996779"/>
              <a:gd name="connsiteY10" fmla="*/ 230660 h 708454"/>
              <a:gd name="connsiteX11" fmla="*/ 527222 w 996779"/>
              <a:gd name="connsiteY11" fmla="*/ 205946 h 708454"/>
              <a:gd name="connsiteX12" fmla="*/ 510746 w 996779"/>
              <a:gd name="connsiteY12" fmla="*/ 156519 h 708454"/>
              <a:gd name="connsiteX13" fmla="*/ 477795 w 996779"/>
              <a:gd name="connsiteY13" fmla="*/ 131805 h 708454"/>
              <a:gd name="connsiteX14" fmla="*/ 461319 w 996779"/>
              <a:gd name="connsiteY14" fmla="*/ 107092 h 708454"/>
              <a:gd name="connsiteX15" fmla="*/ 436606 w 996779"/>
              <a:gd name="connsiteY15" fmla="*/ 90616 h 708454"/>
              <a:gd name="connsiteX16" fmla="*/ 387179 w 996779"/>
              <a:gd name="connsiteY16" fmla="*/ 57665 h 708454"/>
              <a:gd name="connsiteX17" fmla="*/ 304800 w 996779"/>
              <a:gd name="connsiteY17" fmla="*/ 16476 h 708454"/>
              <a:gd name="connsiteX18" fmla="*/ 280087 w 996779"/>
              <a:gd name="connsiteY18" fmla="*/ 8238 h 708454"/>
              <a:gd name="connsiteX19" fmla="*/ 255373 w 996779"/>
              <a:gd name="connsiteY19" fmla="*/ 0 h 708454"/>
              <a:gd name="connsiteX20" fmla="*/ 82379 w 996779"/>
              <a:gd name="connsiteY20" fmla="*/ 8238 h 708454"/>
              <a:gd name="connsiteX21" fmla="*/ 24714 w 996779"/>
              <a:gd name="connsiteY21" fmla="*/ 74141 h 708454"/>
              <a:gd name="connsiteX22" fmla="*/ 8238 w 996779"/>
              <a:gd name="connsiteY22" fmla="*/ 98854 h 708454"/>
              <a:gd name="connsiteX23" fmla="*/ 0 w 996779"/>
              <a:gd name="connsiteY23" fmla="*/ 148281 h 708454"/>
              <a:gd name="connsiteX24" fmla="*/ 8238 w 996779"/>
              <a:gd name="connsiteY24" fmla="*/ 387178 h 708454"/>
              <a:gd name="connsiteX25" fmla="*/ 24714 w 996779"/>
              <a:gd name="connsiteY25" fmla="*/ 436605 h 708454"/>
              <a:gd name="connsiteX26" fmla="*/ 49427 w 996779"/>
              <a:gd name="connsiteY26" fmla="*/ 518984 h 708454"/>
              <a:gd name="connsiteX27" fmla="*/ 57665 w 996779"/>
              <a:gd name="connsiteY27" fmla="*/ 543697 h 708454"/>
              <a:gd name="connsiteX28" fmla="*/ 98855 w 996779"/>
              <a:gd name="connsiteY28" fmla="*/ 617838 h 708454"/>
              <a:gd name="connsiteX29" fmla="*/ 123568 w 996779"/>
              <a:gd name="connsiteY29" fmla="*/ 634314 h 708454"/>
              <a:gd name="connsiteX30" fmla="*/ 148282 w 996779"/>
              <a:gd name="connsiteY30" fmla="*/ 659027 h 708454"/>
              <a:gd name="connsiteX31" fmla="*/ 280087 w 996779"/>
              <a:gd name="connsiteY31" fmla="*/ 691978 h 708454"/>
              <a:gd name="connsiteX32" fmla="*/ 345990 w 996779"/>
              <a:gd name="connsiteY32" fmla="*/ 708454 h 708454"/>
              <a:gd name="connsiteX33" fmla="*/ 601363 w 996779"/>
              <a:gd name="connsiteY33" fmla="*/ 691978 h 708454"/>
              <a:gd name="connsiteX34" fmla="*/ 650790 w 996779"/>
              <a:gd name="connsiteY34" fmla="*/ 675503 h 708454"/>
              <a:gd name="connsiteX35" fmla="*/ 724930 w 996779"/>
              <a:gd name="connsiteY35" fmla="*/ 650789 h 708454"/>
              <a:gd name="connsiteX36" fmla="*/ 749644 w 996779"/>
              <a:gd name="connsiteY36" fmla="*/ 642551 h 708454"/>
              <a:gd name="connsiteX37" fmla="*/ 774357 w 996779"/>
              <a:gd name="connsiteY37" fmla="*/ 634314 h 708454"/>
              <a:gd name="connsiteX38" fmla="*/ 799071 w 996779"/>
              <a:gd name="connsiteY38" fmla="*/ 617838 h 708454"/>
              <a:gd name="connsiteX39" fmla="*/ 848498 w 996779"/>
              <a:gd name="connsiteY39" fmla="*/ 601362 h 708454"/>
              <a:gd name="connsiteX40" fmla="*/ 897925 w 996779"/>
              <a:gd name="connsiteY40" fmla="*/ 568411 h 708454"/>
              <a:gd name="connsiteX41" fmla="*/ 922638 w 996779"/>
              <a:gd name="connsiteY41" fmla="*/ 551935 h 708454"/>
              <a:gd name="connsiteX42" fmla="*/ 955590 w 996779"/>
              <a:gd name="connsiteY42" fmla="*/ 477795 h 708454"/>
              <a:gd name="connsiteX43" fmla="*/ 996779 w 996779"/>
              <a:gd name="connsiteY43" fmla="*/ 453081 h 708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96779" h="708454">
                <a:moveTo>
                  <a:pt x="996779" y="453081"/>
                </a:moveTo>
                <a:cubicBezTo>
                  <a:pt x="996779" y="443470"/>
                  <a:pt x="971026" y="428549"/>
                  <a:pt x="955590" y="420130"/>
                </a:cubicBezTo>
                <a:cubicBezTo>
                  <a:pt x="940344" y="411814"/>
                  <a:pt x="922639" y="409146"/>
                  <a:pt x="906163" y="403654"/>
                </a:cubicBezTo>
                <a:cubicBezTo>
                  <a:pt x="850535" y="385111"/>
                  <a:pt x="918999" y="406506"/>
                  <a:pt x="832022" y="387178"/>
                </a:cubicBezTo>
                <a:cubicBezTo>
                  <a:pt x="823546" y="385294"/>
                  <a:pt x="815874" y="380368"/>
                  <a:pt x="807309" y="378941"/>
                </a:cubicBezTo>
                <a:cubicBezTo>
                  <a:pt x="782782" y="374853"/>
                  <a:pt x="757842" y="373787"/>
                  <a:pt x="733168" y="370703"/>
                </a:cubicBezTo>
                <a:cubicBezTo>
                  <a:pt x="713901" y="368295"/>
                  <a:pt x="694725" y="365211"/>
                  <a:pt x="675503" y="362465"/>
                </a:cubicBezTo>
                <a:cubicBezTo>
                  <a:pt x="616684" y="342858"/>
                  <a:pt x="640526" y="355622"/>
                  <a:pt x="601363" y="329514"/>
                </a:cubicBezTo>
                <a:lnTo>
                  <a:pt x="568411" y="280087"/>
                </a:lnTo>
                <a:cubicBezTo>
                  <a:pt x="562919" y="271849"/>
                  <a:pt x="555067" y="264766"/>
                  <a:pt x="551936" y="255373"/>
                </a:cubicBezTo>
                <a:cubicBezTo>
                  <a:pt x="549190" y="247135"/>
                  <a:pt x="547581" y="238427"/>
                  <a:pt x="543698" y="230660"/>
                </a:cubicBezTo>
                <a:cubicBezTo>
                  <a:pt x="539270" y="221804"/>
                  <a:pt x="531243" y="214993"/>
                  <a:pt x="527222" y="205946"/>
                </a:cubicBezTo>
                <a:cubicBezTo>
                  <a:pt x="520169" y="190076"/>
                  <a:pt x="524639" y="166939"/>
                  <a:pt x="510746" y="156519"/>
                </a:cubicBezTo>
                <a:cubicBezTo>
                  <a:pt x="499762" y="148281"/>
                  <a:pt x="487503" y="141513"/>
                  <a:pt x="477795" y="131805"/>
                </a:cubicBezTo>
                <a:cubicBezTo>
                  <a:pt x="470794" y="124804"/>
                  <a:pt x="468320" y="114093"/>
                  <a:pt x="461319" y="107092"/>
                </a:cubicBezTo>
                <a:cubicBezTo>
                  <a:pt x="454318" y="100091"/>
                  <a:pt x="444212" y="96954"/>
                  <a:pt x="436606" y="90616"/>
                </a:cubicBezTo>
                <a:cubicBezTo>
                  <a:pt x="395469" y="56335"/>
                  <a:pt x="430608" y="72142"/>
                  <a:pt x="387179" y="57665"/>
                </a:cubicBezTo>
                <a:cubicBezTo>
                  <a:pt x="340332" y="22530"/>
                  <a:pt x="367254" y="37294"/>
                  <a:pt x="304800" y="16476"/>
                </a:cubicBezTo>
                <a:lnTo>
                  <a:pt x="280087" y="8238"/>
                </a:lnTo>
                <a:lnTo>
                  <a:pt x="255373" y="0"/>
                </a:lnTo>
                <a:cubicBezTo>
                  <a:pt x="197708" y="2746"/>
                  <a:pt x="139663" y="1077"/>
                  <a:pt x="82379" y="8238"/>
                </a:cubicBezTo>
                <a:cubicBezTo>
                  <a:pt x="57415" y="11359"/>
                  <a:pt x="30706" y="65153"/>
                  <a:pt x="24714" y="74141"/>
                </a:cubicBezTo>
                <a:lnTo>
                  <a:pt x="8238" y="98854"/>
                </a:lnTo>
                <a:cubicBezTo>
                  <a:pt x="5492" y="115330"/>
                  <a:pt x="0" y="131578"/>
                  <a:pt x="0" y="148281"/>
                </a:cubicBezTo>
                <a:cubicBezTo>
                  <a:pt x="0" y="227961"/>
                  <a:pt x="1433" y="307789"/>
                  <a:pt x="8238" y="387178"/>
                </a:cubicBezTo>
                <a:cubicBezTo>
                  <a:pt x="9721" y="404481"/>
                  <a:pt x="20502" y="419757"/>
                  <a:pt x="24714" y="436605"/>
                </a:cubicBezTo>
                <a:cubicBezTo>
                  <a:pt x="37163" y="486401"/>
                  <a:pt x="29373" y="458822"/>
                  <a:pt x="49427" y="518984"/>
                </a:cubicBezTo>
                <a:lnTo>
                  <a:pt x="57665" y="543697"/>
                </a:lnTo>
                <a:cubicBezTo>
                  <a:pt x="66250" y="569451"/>
                  <a:pt x="74574" y="601650"/>
                  <a:pt x="98855" y="617838"/>
                </a:cubicBezTo>
                <a:cubicBezTo>
                  <a:pt x="107093" y="623330"/>
                  <a:pt x="115962" y="627976"/>
                  <a:pt x="123568" y="634314"/>
                </a:cubicBezTo>
                <a:cubicBezTo>
                  <a:pt x="132518" y="641772"/>
                  <a:pt x="138098" y="653369"/>
                  <a:pt x="148282" y="659027"/>
                </a:cubicBezTo>
                <a:cubicBezTo>
                  <a:pt x="179100" y="676148"/>
                  <a:pt x="253522" y="685337"/>
                  <a:pt x="280087" y="691978"/>
                </a:cubicBezTo>
                <a:lnTo>
                  <a:pt x="345990" y="708454"/>
                </a:lnTo>
                <a:cubicBezTo>
                  <a:pt x="377347" y="707200"/>
                  <a:pt x="530670" y="709651"/>
                  <a:pt x="601363" y="691978"/>
                </a:cubicBezTo>
                <a:cubicBezTo>
                  <a:pt x="618211" y="687766"/>
                  <a:pt x="634314" y="680995"/>
                  <a:pt x="650790" y="675503"/>
                </a:cubicBezTo>
                <a:lnTo>
                  <a:pt x="724930" y="650789"/>
                </a:lnTo>
                <a:lnTo>
                  <a:pt x="749644" y="642551"/>
                </a:lnTo>
                <a:lnTo>
                  <a:pt x="774357" y="634314"/>
                </a:lnTo>
                <a:cubicBezTo>
                  <a:pt x="782595" y="628822"/>
                  <a:pt x="790024" y="621859"/>
                  <a:pt x="799071" y="617838"/>
                </a:cubicBezTo>
                <a:cubicBezTo>
                  <a:pt x="814941" y="610785"/>
                  <a:pt x="834048" y="610995"/>
                  <a:pt x="848498" y="601362"/>
                </a:cubicBezTo>
                <a:lnTo>
                  <a:pt x="897925" y="568411"/>
                </a:lnTo>
                <a:lnTo>
                  <a:pt x="922638" y="551935"/>
                </a:lnTo>
                <a:cubicBezTo>
                  <a:pt x="948747" y="512774"/>
                  <a:pt x="935985" y="536612"/>
                  <a:pt x="955590" y="477795"/>
                </a:cubicBezTo>
                <a:cubicBezTo>
                  <a:pt x="965564" y="447874"/>
                  <a:pt x="996779" y="462692"/>
                  <a:pt x="996779" y="453081"/>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extBox 3"/>
          <p:cNvSpPr txBox="1"/>
          <p:nvPr/>
        </p:nvSpPr>
        <p:spPr>
          <a:xfrm rot="773941">
            <a:off x="4770438" y="6116638"/>
            <a:ext cx="914400" cy="369887"/>
          </a:xfrm>
          <a:prstGeom prst="rect">
            <a:avLst/>
          </a:prstGeom>
          <a:noFill/>
        </p:spPr>
        <p:txBody>
          <a:bodyPr>
            <a:spAutoFit/>
          </a:bodyPr>
          <a:lstStyle/>
          <a:p>
            <a:pPr>
              <a:defRPr/>
            </a:pPr>
            <a:r>
              <a:rPr lang="en-US" b="1" dirty="0">
                <a:solidFill>
                  <a:srgbClr val="FF0000"/>
                </a:solidFill>
                <a:latin typeface="+mj-lt"/>
              </a:rPr>
              <a:t>=60 </a:t>
            </a:r>
            <a:r>
              <a:rPr lang="en-US" b="1" dirty="0">
                <a:solidFill>
                  <a:srgbClr val="FF0000"/>
                </a:solidFill>
                <a:latin typeface="Symbol" pitchFamily="18" charset="2"/>
              </a:rPr>
              <a:t>W</a:t>
            </a:r>
          </a:p>
        </p:txBody>
      </p:sp>
      <p:sp>
        <p:nvSpPr>
          <p:cNvPr id="6" name="Slide Number Placeholder 5"/>
          <p:cNvSpPr>
            <a:spLocks noGrp="1"/>
          </p:cNvSpPr>
          <p:nvPr>
            <p:ph type="sldNum" sz="quarter" idx="11"/>
          </p:nvPr>
        </p:nvSpPr>
        <p:spPr/>
        <p:txBody>
          <a:bodyPr/>
          <a:lstStyle/>
          <a:p>
            <a:pPr>
              <a:defRPr/>
            </a:pPr>
            <a:fld id="{6D4896F4-2973-40D7-9C01-01FD65689C1F}" type="slidenum">
              <a:rPr lang="en-US" smtClean="0"/>
              <a:pPr>
                <a:defRPr/>
              </a:pPr>
              <a:t>75</a:t>
            </a:fld>
            <a:endParaRPr lang="en-US" dirty="0"/>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Minimum Attenuation using Coaxial Cable</a:t>
            </a:r>
            <a:endParaRPr lang="en-US" dirty="0"/>
          </a:p>
        </p:txBody>
      </p:sp>
      <p:sp>
        <p:nvSpPr>
          <p:cNvPr id="96259" name="TextBox 3"/>
          <p:cNvSpPr txBox="1">
            <a:spLocks noChangeArrowheads="1"/>
          </p:cNvSpPr>
          <p:nvPr/>
        </p:nvSpPr>
        <p:spPr bwMode="auto">
          <a:xfrm>
            <a:off x="1676400" y="1300163"/>
            <a:ext cx="63246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re-examine the coax cable from the standpoint of signal attenuation. The metal conductors used for the coax cable have finite resistance which causes signal attenuation, even for the case of perfect matching. </a:t>
            </a:r>
          </a:p>
        </p:txBody>
      </p:sp>
      <p:graphicFrame>
        <p:nvGraphicFramePr>
          <p:cNvPr id="96260" name="Object 4"/>
          <p:cNvGraphicFramePr>
            <a:graphicFrameLocks noChangeAspect="1"/>
          </p:cNvGraphicFramePr>
          <p:nvPr/>
        </p:nvGraphicFramePr>
        <p:xfrm>
          <a:off x="2743200" y="2366963"/>
          <a:ext cx="3344863" cy="1422400"/>
        </p:xfrm>
        <a:graphic>
          <a:graphicData uri="http://schemas.openxmlformats.org/presentationml/2006/ole">
            <mc:AlternateContent xmlns:mc="http://schemas.openxmlformats.org/markup-compatibility/2006">
              <mc:Choice xmlns:v="urn:schemas-microsoft-com:vml" Requires="v">
                <p:oleObj spid="_x0000_s96294" name="Visio" r:id="rId3" imgW="955730" imgH="407160" progId="Visio.Drawing.11">
                  <p:embed/>
                </p:oleObj>
              </mc:Choice>
              <mc:Fallback>
                <p:oleObj name="Visio" r:id="rId3" imgW="955730" imgH="40716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366963"/>
                        <a:ext cx="3344863"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Striped Right Arrow 5"/>
          <p:cNvSpPr/>
          <p:nvPr/>
        </p:nvSpPr>
        <p:spPr>
          <a:xfrm>
            <a:off x="4227513" y="2900363"/>
            <a:ext cx="420687"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7" name="Straight Arrow Connector 6"/>
          <p:cNvCxnSpPr/>
          <p:nvPr/>
        </p:nvCxnSpPr>
        <p:spPr>
          <a:xfrm flipV="1">
            <a:off x="3444875" y="2519363"/>
            <a:ext cx="228600" cy="56515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444875" y="3084513"/>
            <a:ext cx="228600" cy="15081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56000" y="2620963"/>
            <a:ext cx="457200" cy="369887"/>
          </a:xfrm>
          <a:prstGeom prst="rect">
            <a:avLst/>
          </a:prstGeom>
          <a:noFill/>
        </p:spPr>
        <p:txBody>
          <a:bodyPr>
            <a:spAutoFit/>
          </a:bodyPr>
          <a:lstStyle/>
          <a:p>
            <a:pPr>
              <a:defRPr/>
            </a:pPr>
            <a:r>
              <a:rPr lang="en-US" dirty="0">
                <a:solidFill>
                  <a:srgbClr val="0000FF"/>
                </a:solidFill>
                <a:latin typeface="+mj-lt"/>
              </a:rPr>
              <a:t>R</a:t>
            </a:r>
            <a:r>
              <a:rPr lang="en-US" sz="1200" dirty="0">
                <a:solidFill>
                  <a:srgbClr val="0000FF"/>
                </a:solidFill>
                <a:latin typeface="+mj-lt"/>
              </a:rPr>
              <a:t>o</a:t>
            </a:r>
            <a:endParaRPr lang="en-US" dirty="0">
              <a:solidFill>
                <a:srgbClr val="0000FF"/>
              </a:solidFill>
              <a:latin typeface="+mj-lt"/>
            </a:endParaRPr>
          </a:p>
        </p:txBody>
      </p:sp>
      <p:sp>
        <p:nvSpPr>
          <p:cNvPr id="10" name="TextBox 9"/>
          <p:cNvSpPr txBox="1"/>
          <p:nvPr/>
        </p:nvSpPr>
        <p:spPr>
          <a:xfrm>
            <a:off x="3157538" y="2900363"/>
            <a:ext cx="415925" cy="368300"/>
          </a:xfrm>
          <a:prstGeom prst="rect">
            <a:avLst/>
          </a:prstGeom>
          <a:noFill/>
        </p:spPr>
        <p:txBody>
          <a:bodyPr>
            <a:spAutoFit/>
          </a:bodyPr>
          <a:lstStyle/>
          <a:p>
            <a:pPr>
              <a:defRPr/>
            </a:pPr>
            <a:r>
              <a:rPr lang="en-US" dirty="0" err="1">
                <a:solidFill>
                  <a:srgbClr val="0000FF"/>
                </a:solidFill>
                <a:latin typeface="+mj-lt"/>
              </a:rPr>
              <a:t>R</a:t>
            </a:r>
            <a:r>
              <a:rPr lang="en-US" sz="1200" dirty="0" err="1">
                <a:solidFill>
                  <a:srgbClr val="0000FF"/>
                </a:solidFill>
                <a:latin typeface="+mj-lt"/>
              </a:rPr>
              <a:t>i</a:t>
            </a:r>
            <a:endParaRPr lang="en-US" dirty="0">
              <a:solidFill>
                <a:srgbClr val="0000FF"/>
              </a:solidFill>
              <a:latin typeface="+mj-lt"/>
            </a:endParaRPr>
          </a:p>
        </p:txBody>
      </p:sp>
      <p:sp>
        <p:nvSpPr>
          <p:cNvPr id="96266" name="TextBox 10"/>
          <p:cNvSpPr txBox="1">
            <a:spLocks noChangeArrowheads="1"/>
          </p:cNvSpPr>
          <p:nvPr/>
        </p:nvSpPr>
        <p:spPr bwMode="auto">
          <a:xfrm>
            <a:off x="1676400" y="3800475"/>
            <a:ext cx="6553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resistance of the cable keeps increasing as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 and R</a:t>
            </a:r>
            <a:r>
              <a:rPr lang="en-US" sz="1400" b="1">
                <a:solidFill>
                  <a:srgbClr val="000000"/>
                </a:solidFill>
                <a:latin typeface="Franklin Gothic Medium Cond" pitchFamily="34" charset="0"/>
              </a:rPr>
              <a:t>o</a:t>
            </a:r>
            <a:r>
              <a:rPr lang="en-US" b="1">
                <a:solidFill>
                  <a:srgbClr val="000000"/>
                </a:solidFill>
                <a:latin typeface="Franklin Gothic Medium Cond" pitchFamily="34" charset="0"/>
              </a:rPr>
              <a:t> decreased (note that at RF, current flows through only the skin of the conductors). As the resistance  of the cable keeps increasing, the signal gets more attenuated. </a:t>
            </a:r>
          </a:p>
        </p:txBody>
      </p:sp>
      <p:sp>
        <p:nvSpPr>
          <p:cNvPr id="12" name="Rectangle 11"/>
          <p:cNvSpPr>
            <a:spLocks noRot="1" noChangeAspect="1" noMove="1" noResize="1" noEditPoints="1" noAdjustHandles="1" noChangeArrowheads="1" noChangeShapeType="1" noTextEdit="1"/>
          </p:cNvSpPr>
          <p:nvPr/>
        </p:nvSpPr>
        <p:spPr>
          <a:xfrm>
            <a:off x="2438400" y="4881796"/>
            <a:ext cx="4572000" cy="1138004"/>
          </a:xfrm>
          <a:prstGeom prst="rect">
            <a:avLst/>
          </a:prstGeom>
          <a:blipFill rotWithShape="1">
            <a:blip r:embed="rId5"/>
            <a:stretch>
              <a:fillRect b="-5348"/>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76</a:t>
            </a:fld>
            <a:endParaRPr lang="en-US" dirty="0"/>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Z</a:t>
            </a:r>
            <a:r>
              <a:rPr lang="en-US" sz="2000" dirty="0" smtClean="0"/>
              <a:t>o</a:t>
            </a:r>
            <a:r>
              <a:rPr lang="en-US" dirty="0" smtClean="0"/>
              <a:t> for Min. Attenuation</a:t>
            </a:r>
            <a:endParaRPr lang="en-US" dirty="0"/>
          </a:p>
        </p:txBody>
      </p:sp>
      <p:sp>
        <p:nvSpPr>
          <p:cNvPr id="97283" name="TextBox 4"/>
          <p:cNvSpPr txBox="1">
            <a:spLocks noChangeArrowheads="1"/>
          </p:cNvSpPr>
          <p:nvPr/>
        </p:nvSpPr>
        <p:spPr bwMode="auto">
          <a:xfrm>
            <a:off x="1676400" y="1641475"/>
            <a:ext cx="350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attenuation constant is given by:</a:t>
            </a:r>
          </a:p>
        </p:txBody>
      </p:sp>
      <p:sp>
        <p:nvSpPr>
          <p:cNvPr id="6" name="Rectangle 5"/>
          <p:cNvSpPr>
            <a:spLocks noRot="1" noChangeAspect="1" noMove="1" noResize="1" noEditPoints="1" noAdjustHandles="1" noChangeArrowheads="1" noChangeShapeType="1" noTextEdit="1"/>
          </p:cNvSpPr>
          <p:nvPr/>
        </p:nvSpPr>
        <p:spPr>
          <a:xfrm>
            <a:off x="4572000" y="1316412"/>
            <a:ext cx="3200400" cy="1274388"/>
          </a:xfrm>
          <a:prstGeom prst="rect">
            <a:avLst/>
          </a:prstGeom>
          <a:blipFill rotWithShape="1">
            <a:blip r:embed="rId2"/>
            <a:stretch>
              <a:fillRect/>
            </a:stretch>
          </a:blipFill>
        </p:spPr>
        <p:txBody>
          <a:bodyPr/>
          <a:lstStyle/>
          <a:p>
            <a:pPr>
              <a:defRPr/>
            </a:pPr>
            <a:r>
              <a:rPr lang="en-US">
                <a:noFill/>
              </a:rPr>
              <a:t> </a:t>
            </a:r>
          </a:p>
        </p:txBody>
      </p:sp>
      <p:sp>
        <p:nvSpPr>
          <p:cNvPr id="97285" name="TextBox 6"/>
          <p:cNvSpPr txBox="1">
            <a:spLocks noChangeArrowheads="1"/>
          </p:cNvSpPr>
          <p:nvPr/>
        </p:nvSpPr>
        <p:spPr bwMode="auto">
          <a:xfrm>
            <a:off x="1676400" y="2220913"/>
            <a:ext cx="3505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To find the optimum condition for the minimum  attenuation, we differentiate the expression for attenuation with respect to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a:t>
            </a:r>
          </a:p>
        </p:txBody>
      </p:sp>
      <p:sp>
        <p:nvSpPr>
          <p:cNvPr id="8" name="Rectangle 7"/>
          <p:cNvSpPr>
            <a:spLocks noRot="1" noChangeAspect="1" noMove="1" noResize="1" noEditPoints="1" noAdjustHandles="1" noChangeArrowheads="1" noChangeShapeType="1" noTextEdit="1"/>
          </p:cNvSpPr>
          <p:nvPr/>
        </p:nvSpPr>
        <p:spPr>
          <a:xfrm>
            <a:off x="2514600" y="3297612"/>
            <a:ext cx="3200400" cy="1274388"/>
          </a:xfrm>
          <a:prstGeom prst="rect">
            <a:avLst/>
          </a:prstGeom>
          <a:blipFill rotWithShape="1">
            <a:blip r:embed="rId3"/>
            <a:stretch>
              <a:fillRect/>
            </a:stretch>
          </a:blipFill>
        </p:spPr>
        <p:txBody>
          <a:bodyPr/>
          <a:lstStyle/>
          <a:p>
            <a:pPr>
              <a:defRPr/>
            </a:pPr>
            <a:r>
              <a:rPr lang="en-US">
                <a:noFill/>
              </a:rPr>
              <a:t> </a:t>
            </a:r>
          </a:p>
        </p:txBody>
      </p:sp>
      <p:sp>
        <p:nvSpPr>
          <p:cNvPr id="9" name="Striped Right Arrow 8"/>
          <p:cNvSpPr/>
          <p:nvPr/>
        </p:nvSpPr>
        <p:spPr>
          <a:xfrm>
            <a:off x="5562600" y="3656013"/>
            <a:ext cx="420688"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Rectangle 9"/>
          <p:cNvSpPr>
            <a:spLocks noRot="1" noChangeAspect="1" noMove="1" noResize="1" noEditPoints="1" noAdjustHandles="1" noChangeArrowheads="1" noChangeShapeType="1" noTextEdit="1"/>
          </p:cNvSpPr>
          <p:nvPr/>
        </p:nvSpPr>
        <p:spPr>
          <a:xfrm>
            <a:off x="6019800" y="3505200"/>
            <a:ext cx="1752600" cy="645561"/>
          </a:xfrm>
          <a:prstGeom prst="rect">
            <a:avLst/>
          </a:prstGeom>
          <a:blipFill rotWithShape="1">
            <a:blip r:embed="rId4"/>
            <a:stretch>
              <a:fillRect/>
            </a:stretch>
          </a:blipFill>
        </p:spPr>
        <p:txBody>
          <a:bodyPr/>
          <a:lstStyle/>
          <a:p>
            <a:pPr>
              <a:defRPr/>
            </a:pPr>
            <a:r>
              <a:rPr lang="en-US">
                <a:noFill/>
              </a:rPr>
              <a:t> </a:t>
            </a:r>
          </a:p>
        </p:txBody>
      </p:sp>
      <p:sp>
        <p:nvSpPr>
          <p:cNvPr id="11" name="Striped Right Arrow 10"/>
          <p:cNvSpPr/>
          <p:nvPr/>
        </p:nvSpPr>
        <p:spPr>
          <a:xfrm>
            <a:off x="5562600" y="4200525"/>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Rectangle 11"/>
          <p:cNvSpPr>
            <a:spLocks noRot="1" noChangeAspect="1" noMove="1" noResize="1" noEditPoints="1" noAdjustHandles="1" noChangeArrowheads="1" noChangeShapeType="1" noTextEdit="1"/>
          </p:cNvSpPr>
          <p:nvPr/>
        </p:nvSpPr>
        <p:spPr>
          <a:xfrm>
            <a:off x="5867400" y="4119298"/>
            <a:ext cx="1371600" cy="605102"/>
          </a:xfrm>
          <a:prstGeom prst="rect">
            <a:avLst/>
          </a:prstGeom>
          <a:blipFill rotWithShape="1">
            <a:blip r:embed="rId5"/>
            <a:stretch>
              <a:fillRect/>
            </a:stretch>
          </a:blipFill>
        </p:spPr>
        <p:txBody>
          <a:bodyPr/>
          <a:lstStyle/>
          <a:p>
            <a:pPr>
              <a:defRPr/>
            </a:pPr>
            <a:r>
              <a:rPr lang="en-US">
                <a:noFill/>
              </a:rPr>
              <a:t> </a:t>
            </a:r>
          </a:p>
        </p:txBody>
      </p:sp>
      <p:sp>
        <p:nvSpPr>
          <p:cNvPr id="97291" name="TextBox 12"/>
          <p:cNvSpPr txBox="1">
            <a:spLocks noChangeArrowheads="1"/>
          </p:cNvSpPr>
          <p:nvPr/>
        </p:nvSpPr>
        <p:spPr bwMode="auto">
          <a:xfrm>
            <a:off x="1676400" y="48006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result gives the optimum characteristic impedance for the minimum signal attenuation as: </a:t>
            </a:r>
          </a:p>
        </p:txBody>
      </p:sp>
      <p:sp>
        <p:nvSpPr>
          <p:cNvPr id="14" name="Rectangle 13"/>
          <p:cNvSpPr>
            <a:spLocks noRot="1" noChangeAspect="1" noMove="1" noResize="1" noEditPoints="1" noAdjustHandles="1" noChangeArrowheads="1" noChangeShapeType="1" noTextEdit="1"/>
          </p:cNvSpPr>
          <p:nvPr/>
        </p:nvSpPr>
        <p:spPr>
          <a:xfrm>
            <a:off x="2819400" y="5267312"/>
            <a:ext cx="4572000" cy="828688"/>
          </a:xfrm>
          <a:prstGeom prst="rect">
            <a:avLst/>
          </a:prstGeom>
          <a:blipFill rotWithShape="1">
            <a:blip r:embed="rId6"/>
            <a:stretch>
              <a:fillRect/>
            </a:stretch>
          </a:blipFill>
        </p:spPr>
        <p:txBody>
          <a:bodyPr/>
          <a:lstStyle/>
          <a:p>
            <a:pPr>
              <a:defRPr/>
            </a:pPr>
            <a:r>
              <a:rPr lang="en-US">
                <a:noFill/>
              </a:rPr>
              <a:t> </a:t>
            </a:r>
          </a:p>
        </p:txBody>
      </p:sp>
      <p:sp>
        <p:nvSpPr>
          <p:cNvPr id="15" name="Rectangle 14"/>
          <p:cNvSpPr/>
          <p:nvPr/>
        </p:nvSpPr>
        <p:spPr>
          <a:xfrm>
            <a:off x="6384925" y="5600700"/>
            <a:ext cx="609600" cy="4206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Box 1"/>
          <p:cNvSpPr txBox="1"/>
          <p:nvPr/>
        </p:nvSpPr>
        <p:spPr>
          <a:xfrm rot="19802394">
            <a:off x="5302872" y="3237020"/>
            <a:ext cx="914400" cy="369332"/>
          </a:xfrm>
          <a:prstGeom prst="rect">
            <a:avLst/>
          </a:prstGeom>
          <a:noFill/>
        </p:spPr>
        <p:txBody>
          <a:bodyPr wrap="square" rtlCol="0">
            <a:spAutoFit/>
          </a:bodyPr>
          <a:lstStyle/>
          <a:p>
            <a:r>
              <a:rPr lang="en-US" b="1" dirty="0" smtClean="0">
                <a:latin typeface="+mn-lt"/>
                <a:cs typeface="Arial" pitchFamily="34" charset="0"/>
              </a:rPr>
              <a:t>= 0</a:t>
            </a:r>
            <a:endParaRPr lang="en-US" b="1" dirty="0">
              <a:latin typeface="+mn-lt"/>
              <a:cs typeface="Arial"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77</a:t>
            </a:fld>
            <a:endParaRPr lang="en-US" dirty="0"/>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Conclusion from Analysis of “50</a:t>
            </a:r>
            <a:r>
              <a:rPr lang="en-US" dirty="0" smtClean="0">
                <a:latin typeface="Symbol" pitchFamily="18" charset="2"/>
              </a:rPr>
              <a:t>W</a:t>
            </a:r>
            <a:r>
              <a:rPr lang="en-US" dirty="0" smtClean="0"/>
              <a:t> Question”</a:t>
            </a:r>
            <a:endParaRPr lang="en-US" dirty="0"/>
          </a:p>
        </p:txBody>
      </p:sp>
      <p:sp>
        <p:nvSpPr>
          <p:cNvPr id="4" name="TextBox 3"/>
          <p:cNvSpPr txBox="1">
            <a:spLocks noChangeArrowheads="1"/>
          </p:cNvSpPr>
          <p:nvPr/>
        </p:nvSpPr>
        <p:spPr bwMode="auto">
          <a:xfrm>
            <a:off x="1371600" y="1633538"/>
            <a:ext cx="64770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Some conclusions (and conventions in RF systems) can now be drawn: </a:t>
            </a:r>
          </a:p>
          <a:p>
            <a:pPr marL="285750" indent="-285750" eaLnBrk="1" hangingPunct="1">
              <a:buFontTx/>
              <a:buChar char="-"/>
              <a:defRPr/>
            </a:pPr>
            <a:r>
              <a:rPr lang="en-US" b="1" dirty="0" smtClean="0">
                <a:solidFill>
                  <a:srgbClr val="000000"/>
                </a:solidFill>
                <a:latin typeface="Franklin Gothic Medium Cond" pitchFamily="34" charset="0"/>
              </a:rPr>
              <a:t>For TV reception, signal attenuation is an issue because the signals are weak , therefore, TV equipment uses 75-</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 to minimize attenuation.</a:t>
            </a:r>
          </a:p>
          <a:p>
            <a:pPr marL="285750" indent="-285750" eaLnBrk="1" hangingPunct="1">
              <a:buFontTx/>
              <a:buChar char="-"/>
              <a:defRPr/>
            </a:pPr>
            <a:r>
              <a:rPr lang="en-US" b="1" dirty="0" smtClean="0">
                <a:solidFill>
                  <a:srgbClr val="000000"/>
                </a:solidFill>
                <a:latin typeface="Franklin Gothic Medium Cond" pitchFamily="34" charset="0"/>
              </a:rPr>
              <a:t> For systems involved in pure transmission, a 30-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systems allows maximum signal handling capability.</a:t>
            </a:r>
          </a:p>
          <a:p>
            <a:pPr marL="285750" indent="-285750" eaLnBrk="1" hangingPunct="1">
              <a:buFontTx/>
              <a:buChar char="-"/>
              <a:defRPr/>
            </a:pPr>
            <a:r>
              <a:rPr lang="en-US" b="1" dirty="0" smtClean="0">
                <a:solidFill>
                  <a:srgbClr val="000000"/>
                </a:solidFill>
                <a:latin typeface="Franklin Gothic Medium Cond" pitchFamily="34" charset="0"/>
              </a:rPr>
              <a:t>For systems involved in both transmission and reception of signals, both signal attenuation (for received signal) and signal power handling capability (for transmission signals) are important. And therefore, 50-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 (approximate average of 30-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and 77-</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is chosen.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78</a:t>
            </a:fld>
            <a:endParaRPr lang="en-US" dirty="0"/>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Conclusion from Analysis of “50</a:t>
            </a:r>
            <a:r>
              <a:rPr lang="en-US" dirty="0" smtClean="0">
                <a:latin typeface="Symbol" pitchFamily="18" charset="2"/>
              </a:rPr>
              <a:t>W</a:t>
            </a:r>
            <a:r>
              <a:rPr lang="en-US" dirty="0" smtClean="0"/>
              <a:t> Question”</a:t>
            </a:r>
            <a:endParaRPr lang="en-US" dirty="0"/>
          </a:p>
        </p:txBody>
      </p:sp>
      <p:sp>
        <p:nvSpPr>
          <p:cNvPr id="99331" name="Rectangle 5"/>
          <p:cNvSpPr>
            <a:spLocks noChangeArrowheads="1"/>
          </p:cNvSpPr>
          <p:nvPr/>
        </p:nvSpPr>
        <p:spPr bwMode="auto">
          <a:xfrm>
            <a:off x="1295400" y="1543050"/>
            <a:ext cx="670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Typical wireless RF systems (including measure instruments) use 50-</a:t>
            </a:r>
            <a:r>
              <a:rPr lang="en-US" b="1">
                <a:solidFill>
                  <a:srgbClr val="000000"/>
                </a:solidFill>
                <a:latin typeface="Symbol" pitchFamily="18" charset="2"/>
              </a:rPr>
              <a:t>W</a:t>
            </a:r>
            <a:r>
              <a:rPr lang="en-US" b="1">
                <a:solidFill>
                  <a:srgbClr val="000000"/>
                </a:solidFill>
                <a:latin typeface="Franklin Gothic Medium Cond" pitchFamily="34" charset="0"/>
              </a:rPr>
              <a:t> systems. And 50-</a:t>
            </a:r>
            <a:r>
              <a:rPr lang="en-US" b="1">
                <a:solidFill>
                  <a:srgbClr val="000000"/>
                </a:solidFill>
                <a:latin typeface="Symbol" pitchFamily="18" charset="2"/>
              </a:rPr>
              <a:t>W</a:t>
            </a:r>
            <a:r>
              <a:rPr lang="en-US" b="1">
                <a:solidFill>
                  <a:srgbClr val="000000"/>
                </a:solidFill>
                <a:latin typeface="Franklin Gothic Medium Cond" pitchFamily="34" charset="0"/>
              </a:rPr>
              <a:t> interface needs to be followed with external environment. </a:t>
            </a:r>
          </a:p>
        </p:txBody>
      </p:sp>
      <p:sp>
        <p:nvSpPr>
          <p:cNvPr id="99332" name="Rectangle 6"/>
          <p:cNvSpPr>
            <a:spLocks noChangeArrowheads="1"/>
          </p:cNvSpPr>
          <p:nvPr/>
        </p:nvSpPr>
        <p:spPr bwMode="auto">
          <a:xfrm>
            <a:off x="1295400" y="2228850"/>
            <a:ext cx="6705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However, if signals are </a:t>
            </a:r>
            <a:r>
              <a:rPr lang="en-US" b="1" dirty="0" smtClean="0">
                <a:solidFill>
                  <a:srgbClr val="000000"/>
                </a:solidFill>
                <a:latin typeface="Franklin Gothic Medium Cond" pitchFamily="34" charset="0"/>
              </a:rPr>
              <a:t> not going </a:t>
            </a:r>
            <a:r>
              <a:rPr lang="en-US" b="1" dirty="0">
                <a:solidFill>
                  <a:srgbClr val="000000"/>
                </a:solidFill>
                <a:latin typeface="Franklin Gothic Medium Cond" pitchFamily="34" charset="0"/>
              </a:rPr>
              <a:t>out of the chip, 50-</a:t>
            </a:r>
            <a:r>
              <a:rPr lang="en-US" b="1" dirty="0">
                <a:solidFill>
                  <a:srgbClr val="000000"/>
                </a:solidFill>
                <a:latin typeface="Symbol" pitchFamily="18" charset="2"/>
              </a:rPr>
              <a:t>W </a:t>
            </a:r>
            <a:r>
              <a:rPr lang="en-US" b="1" dirty="0">
                <a:solidFill>
                  <a:srgbClr val="000000"/>
                </a:solidFill>
                <a:latin typeface="Franklin Gothic Medium Cond" pitchFamily="34" charset="0"/>
              </a:rPr>
              <a:t>specification need not be followed. Note, in IC environment typical interface impedance is 0.1~1 k</a:t>
            </a:r>
            <a:r>
              <a:rPr lang="en-US" b="1" dirty="0">
                <a:solidFill>
                  <a:srgbClr val="000000"/>
                </a:solidFill>
                <a:latin typeface="Symbol" pitchFamily="18" charset="2"/>
              </a:rPr>
              <a:t>W</a:t>
            </a:r>
            <a:r>
              <a:rPr lang="en-US" b="1" dirty="0">
                <a:solidFill>
                  <a:srgbClr val="000000"/>
                </a:solidFill>
                <a:latin typeface="Franklin Gothic Medium Cond" pitchFamily="34" charset="0"/>
              </a:rPr>
              <a:t> range. So, if you try to match every interface with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inside chip, you might end up with wasting a lot of signal power. </a:t>
            </a:r>
          </a:p>
        </p:txBody>
      </p:sp>
      <p:sp>
        <p:nvSpPr>
          <p:cNvPr id="99333" name="Rectangle 7"/>
          <p:cNvSpPr>
            <a:spLocks noChangeArrowheads="1"/>
          </p:cNvSpPr>
          <p:nvPr/>
        </p:nvSpPr>
        <p:spPr bwMode="auto">
          <a:xfrm>
            <a:off x="1295400" y="3524250"/>
            <a:ext cx="6705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One of main philosophies in IC design paradigm of  </a:t>
            </a:r>
            <a:r>
              <a:rPr lang="en-US" b="1" dirty="0" err="1">
                <a:solidFill>
                  <a:srgbClr val="000000"/>
                </a:solidFill>
                <a:latin typeface="Franklin Gothic Medium Cond" pitchFamily="34" charset="0"/>
              </a:rPr>
              <a:t>SoC</a:t>
            </a:r>
            <a:r>
              <a:rPr lang="en-US" b="1" dirty="0">
                <a:solidFill>
                  <a:srgbClr val="000000"/>
                </a:solidFill>
                <a:latin typeface="Franklin Gothic Medium Cond" pitchFamily="34" charset="0"/>
              </a:rPr>
              <a:t>  is to minimize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interface and hence to save power. In old days of </a:t>
            </a:r>
            <a:r>
              <a:rPr lang="en-US" b="1" dirty="0" smtClean="0">
                <a:solidFill>
                  <a:srgbClr val="000000"/>
                </a:solidFill>
                <a:latin typeface="Franklin Gothic Medium Cond" pitchFamily="34" charset="0"/>
              </a:rPr>
              <a:t>radios based on discrete elements on board level, </a:t>
            </a:r>
            <a:r>
              <a:rPr lang="en-US" b="1" dirty="0">
                <a:solidFill>
                  <a:srgbClr val="000000"/>
                </a:solidFill>
                <a:latin typeface="Franklin Gothic Medium Cond" pitchFamily="34" charset="0"/>
              </a:rPr>
              <a:t>each function blocks need substantial power consumption to drive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interface to other external blocks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79</a:t>
            </a:fld>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6629"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6695"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0"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3124200" y="26257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33" name="TextBox 2"/>
          <p:cNvSpPr txBox="1">
            <a:spLocks noChangeArrowheads="1"/>
          </p:cNvSpPr>
          <p:nvPr/>
        </p:nvSpPr>
        <p:spPr bwMode="auto">
          <a:xfrm>
            <a:off x="3276600" y="1716088"/>
            <a:ext cx="5181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00"/>
                </a:solidFill>
                <a:latin typeface="Franklin Gothic Medium Cond" pitchFamily="34" charset="0"/>
              </a:rPr>
              <a:t>Now we </a:t>
            </a:r>
            <a:r>
              <a:rPr lang="en-US" b="1" dirty="0">
                <a:solidFill>
                  <a:srgbClr val="000000"/>
                </a:solidFill>
                <a:latin typeface="Franklin Gothic Medium Cond" pitchFamily="34" charset="0"/>
              </a:rPr>
              <a:t>have two different impedance systems, and we can approximately model them as </a:t>
            </a:r>
            <a:r>
              <a:rPr lang="en-US" b="1" dirty="0" smtClean="0">
                <a:solidFill>
                  <a:srgbClr val="000000"/>
                </a:solidFill>
                <a:latin typeface="Franklin Gothic Medium Cond" pitchFamily="34" charset="0"/>
              </a:rPr>
              <a:t>this:  </a:t>
            </a:r>
            <a:endParaRPr lang="en-US" b="1" baseline="-25000" dirty="0">
              <a:solidFill>
                <a:srgbClr val="000000"/>
              </a:solidFill>
              <a:latin typeface="Franklin Gothic Medium Cond" pitchFamily="34" charset="0"/>
            </a:endParaRPr>
          </a:p>
        </p:txBody>
      </p:sp>
      <p:sp>
        <p:nvSpPr>
          <p:cNvPr id="9" name="Freeform 8"/>
          <p:cNvSpPr/>
          <p:nvPr/>
        </p:nvSpPr>
        <p:spPr>
          <a:xfrm>
            <a:off x="8040688" y="2281238"/>
            <a:ext cx="569912"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637" name="TextBox 2"/>
          <p:cNvSpPr txBox="1">
            <a:spLocks noChangeArrowheads="1"/>
          </p:cNvSpPr>
          <p:nvPr/>
        </p:nvSpPr>
        <p:spPr bwMode="auto">
          <a:xfrm>
            <a:off x="7848600" y="199707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Electronics</a:t>
            </a:r>
          </a:p>
        </p:txBody>
      </p:sp>
      <p:sp>
        <p:nvSpPr>
          <p:cNvPr id="19" name="Freeform 18"/>
          <p:cNvSpPr/>
          <p:nvPr/>
        </p:nvSpPr>
        <p:spPr>
          <a:xfrm>
            <a:off x="6080125" y="2351088"/>
            <a:ext cx="955675" cy="1068387"/>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639" name="TextBox 2"/>
          <p:cNvSpPr txBox="1">
            <a:spLocks noChangeArrowheads="1"/>
          </p:cNvSpPr>
          <p:nvPr/>
        </p:nvSpPr>
        <p:spPr bwMode="auto">
          <a:xfrm>
            <a:off x="3749675" y="2346325"/>
            <a:ext cx="236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FF0000"/>
                </a:solidFill>
                <a:latin typeface="Franklin Gothic Medium Cond" pitchFamily="34" charset="0"/>
              </a:rPr>
              <a:t>Mental model </a:t>
            </a:r>
          </a:p>
          <a:p>
            <a:pPr algn="r" eaLnBrk="1" hangingPunct="1"/>
            <a:r>
              <a:rPr lang="en-US" sz="1600" b="1" dirty="0">
                <a:solidFill>
                  <a:srgbClr val="FF0000"/>
                </a:solidFill>
                <a:latin typeface="Franklin Gothic Medium Cond" pitchFamily="34" charset="0"/>
              </a:rPr>
              <a:t>of </a:t>
            </a:r>
            <a:r>
              <a:rPr lang="en-US" sz="1600" b="1" dirty="0" smtClean="0">
                <a:solidFill>
                  <a:srgbClr val="FF0000"/>
                </a:solidFill>
                <a:latin typeface="Franklin Gothic Medium Cond" pitchFamily="34" charset="0"/>
              </a:rPr>
              <a:t>far-field </a:t>
            </a:r>
            <a:r>
              <a:rPr lang="en-US" sz="1600" b="1" dirty="0">
                <a:solidFill>
                  <a:srgbClr val="FF0000"/>
                </a:solidFill>
                <a:latin typeface="Franklin Gothic Medium Cond" pitchFamily="34" charset="0"/>
              </a:rPr>
              <a:t>air medium </a:t>
            </a:r>
          </a:p>
          <a:p>
            <a:pPr algn="r" eaLnBrk="1" hangingPunct="1"/>
            <a:r>
              <a:rPr lang="en-US" sz="1600" b="1" dirty="0">
                <a:solidFill>
                  <a:srgbClr val="FF0000"/>
                </a:solidFill>
                <a:latin typeface="Franklin Gothic Medium Cond" pitchFamily="34" charset="0"/>
              </a:rPr>
              <a:t>under wave propagation.</a:t>
            </a:r>
          </a:p>
        </p:txBody>
      </p:sp>
      <p:sp>
        <p:nvSpPr>
          <p:cNvPr id="26640"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8</a:t>
            </a:fld>
            <a:endParaRPr lang="en-US" dirty="0"/>
          </a:p>
        </p:txBody>
      </p:sp>
      <p:sp>
        <p:nvSpPr>
          <p:cNvPr id="18" name="TextBox 2"/>
          <p:cNvSpPr txBox="1">
            <a:spLocks noChangeArrowheads="1"/>
          </p:cNvSpPr>
          <p:nvPr/>
        </p:nvSpPr>
        <p:spPr bwMode="auto">
          <a:xfrm>
            <a:off x="6477000" y="3589338"/>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0000"/>
                </a:solidFill>
                <a:latin typeface="Franklin Gothic Medium Cond" pitchFamily="34" charset="0"/>
              </a:rPr>
              <a:t>V</a:t>
            </a:r>
            <a:r>
              <a:rPr lang="en-US" sz="1100" b="1" baseline="-25000" dirty="0"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graphicFrame>
        <p:nvGraphicFramePr>
          <p:cNvPr id="20" name="Object 18"/>
          <p:cNvGraphicFramePr>
            <a:graphicFrameLocks noChangeAspect="1"/>
          </p:cNvGraphicFramePr>
          <p:nvPr>
            <p:extLst>
              <p:ext uri="{D42A27DB-BD31-4B8C-83A1-F6EECF244321}">
                <p14:modId xmlns:p14="http://schemas.microsoft.com/office/powerpoint/2010/main" val="152275559"/>
              </p:ext>
            </p:extLst>
          </p:nvPr>
        </p:nvGraphicFramePr>
        <p:xfrm>
          <a:off x="6235700" y="2101850"/>
          <a:ext cx="2451100" cy="1479550"/>
        </p:xfrm>
        <a:graphic>
          <a:graphicData uri="http://schemas.openxmlformats.org/presentationml/2006/ole">
            <mc:AlternateContent xmlns:mc="http://schemas.openxmlformats.org/markup-compatibility/2006">
              <mc:Choice xmlns:v="urn:schemas-microsoft-com:vml" Requires="v">
                <p:oleObj spid="_x0000_s26696" name="Visio" r:id="rId6" imgW="1555966" imgH="844830" progId="Visio.Drawing.11">
                  <p:embed/>
                </p:oleObj>
              </mc:Choice>
              <mc:Fallback>
                <p:oleObj name="Visio" r:id="rId6" imgW="1555966" imgH="844830" progId="Visio.Drawing.11">
                  <p:embed/>
                  <p:pic>
                    <p:nvPicPr>
                      <p:cNvPr id="0" name=""/>
                      <p:cNvPicPr>
                        <a:picLocks noChangeAspect="1" noChangeArrowheads="1"/>
                      </p:cNvPicPr>
                      <p:nvPr/>
                    </p:nvPicPr>
                    <p:blipFill>
                      <a:blip r:embed="rId7"/>
                      <a:srcRect/>
                      <a:stretch>
                        <a:fillRect/>
                      </a:stretch>
                    </p:blipFill>
                    <p:spPr bwMode="auto">
                      <a:xfrm>
                        <a:off x="6235700" y="210185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sz="3000" dirty="0" smtClean="0"/>
              <a:t>Filter Characteristics Vs. Impedance Matching</a:t>
            </a:r>
            <a:endParaRPr lang="en-US" sz="3000" dirty="0"/>
          </a:p>
        </p:txBody>
      </p:sp>
      <p:graphicFrame>
        <p:nvGraphicFramePr>
          <p:cNvPr id="100355" name="Object 7"/>
          <p:cNvGraphicFramePr>
            <a:graphicFrameLocks noChangeAspect="1"/>
          </p:cNvGraphicFramePr>
          <p:nvPr/>
        </p:nvGraphicFramePr>
        <p:xfrm>
          <a:off x="1905000" y="1930400"/>
          <a:ext cx="4965700" cy="1600200"/>
        </p:xfrm>
        <a:graphic>
          <a:graphicData uri="http://schemas.openxmlformats.org/presentationml/2006/ole">
            <mc:AlternateContent xmlns:mc="http://schemas.openxmlformats.org/markup-compatibility/2006">
              <mc:Choice xmlns:v="urn:schemas-microsoft-com:vml" Requires="v">
                <p:oleObj spid="_x0000_s100426" name="Visio" r:id="rId3" imgW="2352858" imgH="712260" progId="Visio.Drawing.11">
                  <p:embed/>
                </p:oleObj>
              </mc:Choice>
              <mc:Fallback>
                <p:oleObj name="Visio" r:id="rId3" imgW="2352858" imgH="71226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930400"/>
                        <a:ext cx="4965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56" name="Rectangle 10"/>
          <p:cNvSpPr>
            <a:spLocks noChangeArrowheads="1"/>
          </p:cNvSpPr>
          <p:nvPr/>
        </p:nvSpPr>
        <p:spPr bwMode="auto">
          <a:xfrm>
            <a:off x="2438400" y="2754313"/>
            <a:ext cx="965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Z</a:t>
            </a:r>
            <a:r>
              <a:rPr lang="en-US" sz="1200" b="1">
                <a:latin typeface="Franklin Gothic Medium Cond" pitchFamily="34" charset="0"/>
              </a:rPr>
              <a:t>o</a:t>
            </a:r>
            <a:r>
              <a:rPr lang="en-US" b="1">
                <a:latin typeface="Franklin Gothic Medium Cond" pitchFamily="34" charset="0"/>
              </a:rPr>
              <a:t>=50 </a:t>
            </a:r>
            <a:r>
              <a:rPr lang="en-US" b="1">
                <a:latin typeface="Symbol" pitchFamily="18" charset="2"/>
              </a:rPr>
              <a:t>W</a:t>
            </a:r>
            <a:endParaRPr lang="en-US"/>
          </a:p>
        </p:txBody>
      </p:sp>
      <p:cxnSp>
        <p:nvCxnSpPr>
          <p:cNvPr id="19" name="Straight Arrow Connector 18"/>
          <p:cNvCxnSpPr/>
          <p:nvPr/>
        </p:nvCxnSpPr>
        <p:spPr>
          <a:xfrm>
            <a:off x="5294313" y="2990850"/>
            <a:ext cx="22383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294313" y="2800350"/>
            <a:ext cx="0" cy="190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359" name="Rectangle 22"/>
          <p:cNvSpPr>
            <a:spLocks noChangeArrowheads="1"/>
          </p:cNvSpPr>
          <p:nvPr/>
        </p:nvSpPr>
        <p:spPr bwMode="auto">
          <a:xfrm>
            <a:off x="5105400" y="2517775"/>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50 </a:t>
            </a:r>
            <a:r>
              <a:rPr lang="en-US" b="1">
                <a:latin typeface="Symbol" pitchFamily="18" charset="2"/>
              </a:rPr>
              <a:t>W</a:t>
            </a:r>
            <a:endParaRPr lang="en-US"/>
          </a:p>
        </p:txBody>
      </p:sp>
      <p:grpSp>
        <p:nvGrpSpPr>
          <p:cNvPr id="100360" name="Group 35"/>
          <p:cNvGrpSpPr>
            <a:grpSpLocks/>
          </p:cNvGrpSpPr>
          <p:nvPr/>
        </p:nvGrpSpPr>
        <p:grpSpPr bwMode="auto">
          <a:xfrm>
            <a:off x="2209800" y="3548063"/>
            <a:ext cx="3538538" cy="2628900"/>
            <a:chOff x="2209801" y="3547862"/>
            <a:chExt cx="3538724" cy="2629146"/>
          </a:xfrm>
        </p:grpSpPr>
        <p:graphicFrame>
          <p:nvGraphicFramePr>
            <p:cNvPr id="100367" name="Object 4"/>
            <p:cNvGraphicFramePr>
              <a:graphicFrameLocks noChangeAspect="1"/>
            </p:cNvGraphicFramePr>
            <p:nvPr/>
          </p:nvGraphicFramePr>
          <p:xfrm>
            <a:off x="2432416" y="3547862"/>
            <a:ext cx="3316109" cy="2439102"/>
          </p:xfrm>
          <a:graphic>
            <a:graphicData uri="http://schemas.openxmlformats.org/presentationml/2006/ole">
              <mc:AlternateContent xmlns:mc="http://schemas.openxmlformats.org/markup-compatibility/2006">
                <mc:Choice xmlns:v="urn:schemas-microsoft-com:vml" Requires="v">
                  <p:oleObj spid="_x0000_s100427" name="Visio" r:id="rId5" imgW="2474688" imgH="1880280" progId="Visio.Drawing.11">
                    <p:embed/>
                  </p:oleObj>
                </mc:Choice>
                <mc:Fallback>
                  <p:oleObj name="Visio" r:id="rId5" imgW="2474688" imgH="188028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2416" y="3547862"/>
                          <a:ext cx="3316109" cy="24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68" name="Rectangle 16"/>
            <p:cNvSpPr>
              <a:spLocks noChangeArrowheads="1"/>
            </p:cNvSpPr>
            <p:nvPr/>
          </p:nvSpPr>
          <p:spPr bwMode="auto">
            <a:xfrm rot="-5400000">
              <a:off x="1911001" y="4057313"/>
              <a:ext cx="9669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Loss (dB)</a:t>
              </a:r>
              <a:endParaRPr lang="en-US"/>
            </a:p>
          </p:txBody>
        </p:sp>
        <p:sp>
          <p:nvSpPr>
            <p:cNvPr id="100369" name="Rectangle 17"/>
            <p:cNvSpPr>
              <a:spLocks noChangeArrowheads="1"/>
            </p:cNvSpPr>
            <p:nvPr/>
          </p:nvSpPr>
          <p:spPr bwMode="auto">
            <a:xfrm>
              <a:off x="4724400" y="5807676"/>
              <a:ext cx="9222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Freq (Hz)</a:t>
              </a:r>
              <a:endParaRPr lang="en-US"/>
            </a:p>
          </p:txBody>
        </p:sp>
        <p:cxnSp>
          <p:nvCxnSpPr>
            <p:cNvPr id="21" name="Straight Arrow Connector 20"/>
            <p:cNvCxnSpPr/>
            <p:nvPr/>
          </p:nvCxnSpPr>
          <p:spPr>
            <a:xfrm>
              <a:off x="3463992" y="5721352"/>
              <a:ext cx="533428"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157766" y="5721352"/>
              <a:ext cx="533428"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0372" name="Rectangle 26"/>
            <p:cNvSpPr>
              <a:spLocks noChangeArrowheads="1"/>
            </p:cNvSpPr>
            <p:nvPr/>
          </p:nvSpPr>
          <p:spPr bwMode="auto">
            <a:xfrm>
              <a:off x="3407407" y="5410200"/>
              <a:ext cx="5982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a:latin typeface="Franklin Gothic Medium Cond" pitchFamily="34" charset="0"/>
                </a:rPr>
                <a:t>Rx BW</a:t>
              </a:r>
              <a:endParaRPr lang="en-US" sz="1400"/>
            </a:p>
          </p:txBody>
        </p:sp>
        <p:sp>
          <p:nvSpPr>
            <p:cNvPr id="100373" name="Rectangle 27"/>
            <p:cNvSpPr>
              <a:spLocks noChangeArrowheads="1"/>
            </p:cNvSpPr>
            <p:nvPr/>
          </p:nvSpPr>
          <p:spPr bwMode="auto">
            <a:xfrm>
              <a:off x="4109683" y="5414089"/>
              <a:ext cx="5709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a:latin typeface="Franklin Gothic Medium Cond" pitchFamily="34" charset="0"/>
                </a:rPr>
                <a:t>Tx BW</a:t>
              </a:r>
              <a:endParaRPr lang="en-US" sz="1400"/>
            </a:p>
          </p:txBody>
        </p:sp>
      </p:grpSp>
      <p:sp>
        <p:nvSpPr>
          <p:cNvPr id="22" name="Striped Right Arrow 21"/>
          <p:cNvSpPr/>
          <p:nvPr/>
        </p:nvSpPr>
        <p:spPr>
          <a:xfrm rot="5245455">
            <a:off x="3775869" y="3467894"/>
            <a:ext cx="303212" cy="3111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0362" name="Rectangle 29"/>
          <p:cNvSpPr>
            <a:spLocks noChangeArrowheads="1"/>
          </p:cNvSpPr>
          <p:nvPr/>
        </p:nvSpPr>
        <p:spPr bwMode="auto">
          <a:xfrm>
            <a:off x="4038600" y="3429000"/>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a:latin typeface="Franklin Gothic Medium Cond" pitchFamily="34" charset="0"/>
              </a:rPr>
              <a:t>Typical duplexer characteristic</a:t>
            </a:r>
            <a:endParaRPr lang="en-US" sz="1400"/>
          </a:p>
        </p:txBody>
      </p:sp>
      <p:sp>
        <p:nvSpPr>
          <p:cNvPr id="100363" name="Rectangle 31"/>
          <p:cNvSpPr>
            <a:spLocks noChangeArrowheads="1"/>
          </p:cNvSpPr>
          <p:nvPr/>
        </p:nvSpPr>
        <p:spPr bwMode="auto">
          <a:xfrm>
            <a:off x="1600200" y="1335088"/>
            <a:ext cx="7010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Typical insertion loss of duplexer will be 1~2 dB range and its performance can be significantly affected by the  degree of the impedance matching between LNA.  </a:t>
            </a:r>
          </a:p>
        </p:txBody>
      </p:sp>
      <p:cxnSp>
        <p:nvCxnSpPr>
          <p:cNvPr id="33" name="Straight Arrow Connector 32"/>
          <p:cNvCxnSpPr/>
          <p:nvPr/>
        </p:nvCxnSpPr>
        <p:spPr>
          <a:xfrm flipH="1" flipV="1">
            <a:off x="3765550" y="4038600"/>
            <a:ext cx="1982788" cy="381000"/>
          </a:xfrm>
          <a:prstGeom prst="straightConnector1">
            <a:avLst/>
          </a:prstGeom>
          <a:ln w="28575">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4495800" y="3962400"/>
            <a:ext cx="1252538" cy="457200"/>
          </a:xfrm>
          <a:prstGeom prst="straightConnector1">
            <a:avLst/>
          </a:prstGeom>
          <a:ln w="28575">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0366" name="Rectangle 38"/>
          <p:cNvSpPr>
            <a:spLocks noChangeArrowheads="1"/>
          </p:cNvSpPr>
          <p:nvPr/>
        </p:nvSpPr>
        <p:spPr bwMode="auto">
          <a:xfrm>
            <a:off x="5715000" y="4297363"/>
            <a:ext cx="24384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solidFill>
                  <a:srgbClr val="000000"/>
                </a:solidFill>
                <a:latin typeface="Franklin Gothic Medium Cond" pitchFamily="34" charset="0"/>
              </a:rPr>
              <a:t>If not matched well to 50-</a:t>
            </a:r>
            <a:r>
              <a:rPr lang="en-US" sz="1600" b="1">
                <a:solidFill>
                  <a:srgbClr val="000000"/>
                </a:solidFill>
                <a:latin typeface="Symbol" pitchFamily="18" charset="2"/>
              </a:rPr>
              <a:t>W, </a:t>
            </a:r>
            <a:r>
              <a:rPr lang="en-US" sz="1600" b="1">
                <a:solidFill>
                  <a:srgbClr val="000000"/>
                </a:solidFill>
                <a:latin typeface="Franklin Gothic Medium Cond" pitchFamily="34" charset="0"/>
              </a:rPr>
              <a:t>duplexer characteristic can be poor.  Loss can be higher than 3-5 dB, which will do detrimental effect on the entire system NF.  </a:t>
            </a:r>
            <a:endParaRPr lang="en-US" sz="1600" b="1">
              <a:solidFill>
                <a:srgbClr val="000000"/>
              </a:solidFill>
              <a:latin typeface="Symbol" pitchFamily="18" charset="2"/>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80</a:t>
            </a:fld>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7653"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7723"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4"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3124200" y="26257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7657" name="TextBox 2"/>
          <p:cNvSpPr txBox="1">
            <a:spLocks noChangeArrowheads="1"/>
          </p:cNvSpPr>
          <p:nvPr/>
        </p:nvSpPr>
        <p:spPr bwMode="auto">
          <a:xfrm>
            <a:off x="3276600" y="1716088"/>
            <a:ext cx="5181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00"/>
                </a:solidFill>
                <a:latin typeface="Franklin Gothic Medium Cond" pitchFamily="34" charset="0"/>
              </a:rPr>
              <a:t>Now we </a:t>
            </a:r>
            <a:r>
              <a:rPr lang="en-US" b="1" dirty="0">
                <a:solidFill>
                  <a:srgbClr val="000000"/>
                </a:solidFill>
                <a:latin typeface="Franklin Gothic Medium Cond" pitchFamily="34" charset="0"/>
              </a:rPr>
              <a:t>have two different impedance systems, and we can approximately model them as </a:t>
            </a:r>
            <a:r>
              <a:rPr lang="en-US" b="1" dirty="0" smtClean="0">
                <a:solidFill>
                  <a:srgbClr val="000000"/>
                </a:solidFill>
                <a:latin typeface="Franklin Gothic Medium Cond" pitchFamily="34" charset="0"/>
              </a:rPr>
              <a:t>this:  </a:t>
            </a:r>
            <a:endParaRPr lang="en-US" b="1" baseline="-25000" dirty="0">
              <a:solidFill>
                <a:srgbClr val="000000"/>
              </a:solidFill>
              <a:latin typeface="Franklin Gothic Medium Cond" pitchFamily="34" charset="0"/>
            </a:endParaRPr>
          </a:p>
        </p:txBody>
      </p:sp>
      <p:sp>
        <p:nvSpPr>
          <p:cNvPr id="27658" name="TextBox 2"/>
          <p:cNvSpPr txBox="1">
            <a:spLocks noChangeArrowheads="1"/>
          </p:cNvSpPr>
          <p:nvPr/>
        </p:nvSpPr>
        <p:spPr bwMode="auto">
          <a:xfrm>
            <a:off x="6477000" y="3589338"/>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0000"/>
                </a:solidFill>
                <a:latin typeface="Franklin Gothic Medium Cond" pitchFamily="34" charset="0"/>
              </a:rPr>
              <a:t>V</a:t>
            </a:r>
            <a:r>
              <a:rPr lang="en-US" sz="1100" b="1" baseline="-25000" dirty="0"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graphicFrame>
        <p:nvGraphicFramePr>
          <p:cNvPr id="27659" name="Object 18"/>
          <p:cNvGraphicFramePr>
            <a:graphicFrameLocks noChangeAspect="1"/>
          </p:cNvGraphicFramePr>
          <p:nvPr>
            <p:extLst>
              <p:ext uri="{D42A27DB-BD31-4B8C-83A1-F6EECF244321}">
                <p14:modId xmlns:p14="http://schemas.microsoft.com/office/powerpoint/2010/main" val="2907679931"/>
              </p:ext>
            </p:extLst>
          </p:nvPr>
        </p:nvGraphicFramePr>
        <p:xfrm>
          <a:off x="6235700" y="2101850"/>
          <a:ext cx="2451100" cy="1479550"/>
        </p:xfrm>
        <a:graphic>
          <a:graphicData uri="http://schemas.openxmlformats.org/presentationml/2006/ole">
            <mc:AlternateContent xmlns:mc="http://schemas.openxmlformats.org/markup-compatibility/2006">
              <mc:Choice xmlns:v="urn:schemas-microsoft-com:vml" Requires="v">
                <p:oleObj spid="_x0000_s27724" name="Visio" r:id="rId6" imgW="1555966" imgH="844830" progId="Visio.Drawing.11">
                  <p:embed/>
                </p:oleObj>
              </mc:Choice>
              <mc:Fallback>
                <p:oleObj name="Visio" r:id="rId6" imgW="1555966" imgH="844830" progId="Visio.Drawing.11">
                  <p:embed/>
                  <p:pic>
                    <p:nvPicPr>
                      <p:cNvPr id="0" name="Object 18"/>
                      <p:cNvPicPr>
                        <a:picLocks noChangeAspect="1" noChangeArrowheads="1"/>
                      </p:cNvPicPr>
                      <p:nvPr/>
                    </p:nvPicPr>
                    <p:blipFill>
                      <a:blip r:embed="rId7"/>
                      <a:srcRect/>
                      <a:stretch>
                        <a:fillRect/>
                      </a:stretch>
                    </p:blipFill>
                    <p:spPr bwMode="auto">
                      <a:xfrm>
                        <a:off x="6235700" y="210185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Freeform 19"/>
          <p:cNvSpPr/>
          <p:nvPr/>
        </p:nvSpPr>
        <p:spPr>
          <a:xfrm>
            <a:off x="6080125" y="2351088"/>
            <a:ext cx="955675" cy="1068387"/>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61" name="TextBox 2"/>
          <p:cNvSpPr txBox="1">
            <a:spLocks noChangeArrowheads="1"/>
          </p:cNvSpPr>
          <p:nvPr/>
        </p:nvSpPr>
        <p:spPr bwMode="auto">
          <a:xfrm>
            <a:off x="3749675" y="2346325"/>
            <a:ext cx="236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FF0000"/>
                </a:solidFill>
                <a:latin typeface="Franklin Gothic Medium Cond" pitchFamily="34" charset="0"/>
              </a:rPr>
              <a:t>Mental model </a:t>
            </a:r>
          </a:p>
          <a:p>
            <a:pPr algn="r" eaLnBrk="1" hangingPunct="1"/>
            <a:r>
              <a:rPr lang="en-US" sz="1600" b="1" dirty="0">
                <a:solidFill>
                  <a:srgbClr val="FF0000"/>
                </a:solidFill>
                <a:latin typeface="Franklin Gothic Medium Cond" pitchFamily="34" charset="0"/>
              </a:rPr>
              <a:t>of </a:t>
            </a:r>
            <a:r>
              <a:rPr lang="en-US" sz="1600" b="1" dirty="0" smtClean="0">
                <a:solidFill>
                  <a:srgbClr val="FF0000"/>
                </a:solidFill>
                <a:latin typeface="Franklin Gothic Medium Cond" pitchFamily="34" charset="0"/>
              </a:rPr>
              <a:t>far-field </a:t>
            </a:r>
            <a:r>
              <a:rPr lang="en-US" sz="1600" b="1" dirty="0">
                <a:solidFill>
                  <a:srgbClr val="FF0000"/>
                </a:solidFill>
                <a:latin typeface="Franklin Gothic Medium Cond" pitchFamily="34" charset="0"/>
              </a:rPr>
              <a:t>air medium </a:t>
            </a:r>
          </a:p>
          <a:p>
            <a:pPr algn="r" eaLnBrk="1" hangingPunct="1"/>
            <a:r>
              <a:rPr lang="en-US" sz="1600" b="1" dirty="0">
                <a:solidFill>
                  <a:srgbClr val="FF0000"/>
                </a:solidFill>
                <a:latin typeface="Franklin Gothic Medium Cond" pitchFamily="34" charset="0"/>
              </a:rPr>
              <a:t>under wave propagation.</a:t>
            </a:r>
          </a:p>
        </p:txBody>
      </p:sp>
      <p:sp>
        <p:nvSpPr>
          <p:cNvPr id="22" name="Freeform 21"/>
          <p:cNvSpPr/>
          <p:nvPr/>
        </p:nvSpPr>
        <p:spPr>
          <a:xfrm>
            <a:off x="8040688" y="2281238"/>
            <a:ext cx="569912"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63" name="TextBox 2"/>
          <p:cNvSpPr txBox="1">
            <a:spLocks noChangeArrowheads="1"/>
          </p:cNvSpPr>
          <p:nvPr/>
        </p:nvSpPr>
        <p:spPr bwMode="auto">
          <a:xfrm>
            <a:off x="7848600" y="199707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Electronics</a:t>
            </a:r>
          </a:p>
        </p:txBody>
      </p:sp>
      <p:sp>
        <p:nvSpPr>
          <p:cNvPr id="14" name="Striped Right Arrow 13"/>
          <p:cNvSpPr/>
          <p:nvPr/>
        </p:nvSpPr>
        <p:spPr>
          <a:xfrm>
            <a:off x="6934200" y="2625725"/>
            <a:ext cx="1106488"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5" name="Straight Arrow Connector 24"/>
          <p:cNvCxnSpPr/>
          <p:nvPr/>
        </p:nvCxnSpPr>
        <p:spPr>
          <a:xfrm flipV="1">
            <a:off x="7162800" y="3048000"/>
            <a:ext cx="323850" cy="1600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666" name="TextBox 2"/>
          <p:cNvSpPr txBox="1">
            <a:spLocks noChangeArrowheads="1"/>
          </p:cNvSpPr>
          <p:nvPr/>
        </p:nvSpPr>
        <p:spPr bwMode="auto">
          <a:xfrm>
            <a:off x="6953250" y="2735263"/>
            <a:ext cx="1066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Energy flow</a:t>
            </a:r>
          </a:p>
        </p:txBody>
      </p:sp>
      <p:sp>
        <p:nvSpPr>
          <p:cNvPr id="27667" name="TextBox 2"/>
          <p:cNvSpPr txBox="1">
            <a:spLocks noChangeArrowheads="1"/>
          </p:cNvSpPr>
          <p:nvPr/>
        </p:nvSpPr>
        <p:spPr bwMode="auto">
          <a:xfrm>
            <a:off x="6553200" y="4572000"/>
            <a:ext cx="1981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FF0000"/>
                </a:solidFill>
                <a:latin typeface="Franklin Gothic Medium Cond" pitchFamily="34" charset="0"/>
              </a:rPr>
              <a:t>Antenna is the device to maximize this energy flow.</a:t>
            </a:r>
            <a:endParaRPr lang="en-US" b="1" baseline="-25000" dirty="0">
              <a:solidFill>
                <a:srgbClr val="FF0000"/>
              </a:solidFill>
              <a:latin typeface="Franklin Gothic Medium Cond" pitchFamily="34" charset="0"/>
            </a:endParaRPr>
          </a:p>
        </p:txBody>
      </p:sp>
      <p:sp>
        <p:nvSpPr>
          <p:cNvPr id="27668"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9</a:t>
            </a:fld>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39679</TotalTime>
  <Words>5338</Words>
  <Application>Microsoft Office PowerPoint</Application>
  <PresentationFormat>On-screen Show (4:3)</PresentationFormat>
  <Paragraphs>721</Paragraphs>
  <Slides>80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80</vt:i4>
      </vt:variant>
    </vt:vector>
  </HeadingPairs>
  <TitlesOfParts>
    <vt:vector size="82" baseType="lpstr">
      <vt:lpstr>Virginia Tech-Branding Update022206</vt:lpstr>
      <vt:lpstr>Visio</vt:lpstr>
      <vt:lpstr>PowerPoint Presentation</vt:lpstr>
      <vt:lpstr>Introduction to Impedance Matching</vt:lpstr>
      <vt:lpstr>Introduction to Impedance Matching</vt:lpstr>
      <vt:lpstr>Introduction to Impedance Matching</vt:lpstr>
      <vt:lpstr>RF Energy Flow from Antenna to Radio</vt:lpstr>
      <vt:lpstr>RF Energy Flow from Antenna to Radio</vt:lpstr>
      <vt:lpstr>RF Energy Flow from Antenna to Radio</vt:lpstr>
      <vt:lpstr>RF Energy Flow from Antenna to Radio</vt:lpstr>
      <vt:lpstr>RF Energy Flow from Antenna to Radio</vt:lpstr>
      <vt:lpstr>Maximum Energy (Power) Transfer</vt:lpstr>
      <vt:lpstr>Maximum Power Transfer Theory</vt:lpstr>
      <vt:lpstr>Maximum Power Transfer Theory</vt:lpstr>
      <vt:lpstr>Maximum Energy (Power) Transfer</vt:lpstr>
      <vt:lpstr>Objective 0f Impedance Matching</vt:lpstr>
      <vt:lpstr>Objective 0f Impedance Matching</vt:lpstr>
      <vt:lpstr>Maximize Power Delivered to Load</vt:lpstr>
      <vt:lpstr>Power Transfer Through Direct Connection</vt:lpstr>
      <vt:lpstr>Improved Power Transfer Technique</vt:lpstr>
      <vt:lpstr>Improved Power Transfer Technique</vt:lpstr>
      <vt:lpstr>Impedance Matching</vt:lpstr>
      <vt:lpstr>Impedance Matching</vt:lpstr>
      <vt:lpstr>Impedance Matching: The First Step</vt:lpstr>
      <vt:lpstr>Impedance Up-Conversion</vt:lpstr>
      <vt:lpstr>Impedance Up-Conversion</vt:lpstr>
      <vt:lpstr>Impedance Up-Conversion</vt:lpstr>
      <vt:lpstr>Impedance Up-Conversion</vt:lpstr>
      <vt:lpstr>Impedance Up-Conversion</vt:lpstr>
      <vt:lpstr>Impedance Up-Conversion (ex)</vt:lpstr>
      <vt:lpstr>Impedance Up-Conversion (ex)</vt:lpstr>
      <vt:lpstr>Impedance Up-Conversion (ex)</vt:lpstr>
      <vt:lpstr>Impedance Up-Conversion (ex)</vt:lpstr>
      <vt:lpstr>Impedance Up-Conversion (ex)</vt:lpstr>
      <vt:lpstr>Impedance Matching for Analog Design</vt:lpstr>
      <vt:lpstr>Impedance Down-Conversion</vt:lpstr>
      <vt:lpstr>Impedance Down-Conversion</vt:lpstr>
      <vt:lpstr>Impedance Down-Conversion</vt:lpstr>
      <vt:lpstr>Impedance Down-Conversion</vt:lpstr>
      <vt:lpstr>Impedance Conversion Summary</vt:lpstr>
      <vt:lpstr>Frequency Response of Matching Network</vt:lpstr>
      <vt:lpstr>Bandwidth of Matching Network</vt:lpstr>
      <vt:lpstr>Bandwidth of Matching Network</vt:lpstr>
      <vt:lpstr>Quality Factor (Q)</vt:lpstr>
      <vt:lpstr>Q of Lossy Inductor</vt:lpstr>
      <vt:lpstr>Q of Lossy Capacitor</vt:lpstr>
      <vt:lpstr>Q of Series LCR Network</vt:lpstr>
      <vt:lpstr>Q of Series LCR Network</vt:lpstr>
      <vt:lpstr>Q of Parallel LCR Network</vt:lpstr>
      <vt:lpstr>Series L-R to Parallel L-R</vt:lpstr>
      <vt:lpstr>Parallel L-R to Series L-R</vt:lpstr>
      <vt:lpstr>Series C-R to/from Parallel C-R</vt:lpstr>
      <vt:lpstr>Q of Matching Network (Z up-conversion)</vt:lpstr>
      <vt:lpstr>“Loaded Q” vs. “Unloaded Q”</vt:lpstr>
      <vt:lpstr>Various Forms of Q (unloaded)</vt:lpstr>
      <vt:lpstr>Impedance Matching With Higher Q</vt:lpstr>
      <vt:lpstr>An Idea for Impedance Matching With Higher Q</vt:lpstr>
      <vt:lpstr>Implementation of Higher Q Impedance Matching (p-Matching)</vt:lpstr>
      <vt:lpstr>Q of P-Matching Network (Up-Conversion) </vt:lpstr>
      <vt:lpstr>Q of T-matching Network (Down-Conversion)</vt:lpstr>
      <vt:lpstr>Q of T-matching Network (Down-Conversion)</vt:lpstr>
      <vt:lpstr>Other Matching NWs: Tapped Cap. Resonator</vt:lpstr>
      <vt:lpstr>Other Matching NWs: Tapped Cap. Resonator</vt:lpstr>
      <vt:lpstr>Other Matching NWs: Tapped Cap. Resonator</vt:lpstr>
      <vt:lpstr>Other Matching NWs: Tapped Cap. Resonator</vt:lpstr>
      <vt:lpstr>Other Matching NWs: Tapped Ind. Resonator</vt:lpstr>
      <vt:lpstr>Other Matching NWs: Transformer</vt:lpstr>
      <vt:lpstr>Other Matching NWs: Transformer</vt:lpstr>
      <vt:lpstr>Other Matching NWs: Transformer</vt:lpstr>
      <vt:lpstr>Similarity btw Transformer and LC matching</vt:lpstr>
      <vt:lpstr>Transformer Matching Example: Audio App.</vt:lpstr>
      <vt:lpstr>50 W Question ?</vt:lpstr>
      <vt:lpstr>Maximum Power Delivered Using Coax Cable</vt:lpstr>
      <vt:lpstr>Characteristic Impedance of Coaxial T-Line</vt:lpstr>
      <vt:lpstr>Characteristic Impedance of Coaxial T-Line</vt:lpstr>
      <vt:lpstr>Maximum Electric Field in a Coaxial Cable</vt:lpstr>
      <vt:lpstr>Zo for Max. Power Handling</vt:lpstr>
      <vt:lpstr>Minimum Attenuation using Coaxial Cable</vt:lpstr>
      <vt:lpstr>Zo for Min. Attenuation</vt:lpstr>
      <vt:lpstr>Conclusion from Analysis of “50W Question”</vt:lpstr>
      <vt:lpstr>Conclusion from Analysis of “50W Question”</vt:lpstr>
      <vt:lpstr>Filter Characteristics Vs. Impedance Matching</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Daniel</cp:lastModifiedBy>
  <cp:revision>658</cp:revision>
  <cp:lastPrinted>2012-01-25T04:21:06Z</cp:lastPrinted>
  <dcterms:created xsi:type="dcterms:W3CDTF">2005-10-14T12:27:33Z</dcterms:created>
  <dcterms:modified xsi:type="dcterms:W3CDTF">2012-09-11T18:39:01Z</dcterms:modified>
</cp:coreProperties>
</file>