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86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vml" ContentType="application/vnd.openxmlformats-officedocument.vmlDrawing"/>
  <Override PartName="/ppt/slides/slide89.xml" ContentType="application/vnd.openxmlformats-officedocument.presentationml.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69.xml" ContentType="application/vnd.openxmlformats-officedocument.presentationml.notesSlide+xml"/>
  <Override PartName="/ppt/notesSlides/notesSlide87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83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88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Layouts/slideLayout16.xml" ContentType="application/vnd.openxmlformats-officedocument.presentationml.slideLayout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84.xml" ContentType="application/vnd.openxmlformats-officedocument.presentationml.notes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91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notesSlides/notesSlide89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8" r:id="rId2"/>
    <p:sldMasterId id="2147483726" r:id="rId3"/>
  </p:sldMasterIdLst>
  <p:notesMasterIdLst>
    <p:notesMasterId r:id="rId98"/>
  </p:notesMasterIdLst>
  <p:handoutMasterIdLst>
    <p:handoutMasterId r:id="rId99"/>
  </p:handoutMasterIdLst>
  <p:sldIdLst>
    <p:sldId id="256" r:id="rId4"/>
    <p:sldId id="453" r:id="rId5"/>
    <p:sldId id="454" r:id="rId6"/>
    <p:sldId id="390" r:id="rId7"/>
    <p:sldId id="278" r:id="rId8"/>
    <p:sldId id="279" r:id="rId9"/>
    <p:sldId id="280" r:id="rId10"/>
    <p:sldId id="281" r:id="rId11"/>
    <p:sldId id="434" r:id="rId12"/>
    <p:sldId id="282" r:id="rId13"/>
    <p:sldId id="283" r:id="rId14"/>
    <p:sldId id="284" r:id="rId15"/>
    <p:sldId id="285" r:id="rId16"/>
    <p:sldId id="314" r:id="rId17"/>
    <p:sldId id="414" r:id="rId18"/>
    <p:sldId id="413" r:id="rId19"/>
    <p:sldId id="287" r:id="rId20"/>
    <p:sldId id="288" r:id="rId21"/>
    <p:sldId id="289" r:id="rId22"/>
    <p:sldId id="290" r:id="rId23"/>
    <p:sldId id="291" r:id="rId24"/>
    <p:sldId id="416" r:id="rId25"/>
    <p:sldId id="293" r:id="rId26"/>
    <p:sldId id="294" r:id="rId27"/>
    <p:sldId id="478" r:id="rId28"/>
    <p:sldId id="315" r:id="rId29"/>
    <p:sldId id="316" r:id="rId30"/>
    <p:sldId id="417" r:id="rId31"/>
    <p:sldId id="318" r:id="rId32"/>
    <p:sldId id="319" r:id="rId33"/>
    <p:sldId id="418" r:id="rId34"/>
    <p:sldId id="320" r:id="rId35"/>
    <p:sldId id="325" r:id="rId36"/>
    <p:sldId id="326" r:id="rId37"/>
    <p:sldId id="327" r:id="rId38"/>
    <p:sldId id="328" r:id="rId39"/>
    <p:sldId id="330" r:id="rId40"/>
    <p:sldId id="331" r:id="rId41"/>
    <p:sldId id="332" r:id="rId42"/>
    <p:sldId id="333" r:id="rId43"/>
    <p:sldId id="335" r:id="rId44"/>
    <p:sldId id="337" r:id="rId45"/>
    <p:sldId id="338" r:id="rId46"/>
    <p:sldId id="384" r:id="rId47"/>
    <p:sldId id="389" r:id="rId48"/>
    <p:sldId id="340" r:id="rId49"/>
    <p:sldId id="435" r:id="rId50"/>
    <p:sldId id="436" r:id="rId51"/>
    <p:sldId id="439" r:id="rId52"/>
    <p:sldId id="437" r:id="rId53"/>
    <p:sldId id="438" r:id="rId54"/>
    <p:sldId id="442" r:id="rId55"/>
    <p:sldId id="419" r:id="rId56"/>
    <p:sldId id="441" r:id="rId57"/>
    <p:sldId id="443" r:id="rId58"/>
    <p:sldId id="440" r:id="rId59"/>
    <p:sldId id="445" r:id="rId60"/>
    <p:sldId id="446" r:id="rId61"/>
    <p:sldId id="447" r:id="rId62"/>
    <p:sldId id="448" r:id="rId63"/>
    <p:sldId id="449" r:id="rId64"/>
    <p:sldId id="444" r:id="rId65"/>
    <p:sldId id="420" r:id="rId66"/>
    <p:sldId id="421" r:id="rId67"/>
    <p:sldId id="422" r:id="rId68"/>
    <p:sldId id="423" r:id="rId69"/>
    <p:sldId id="424" r:id="rId70"/>
    <p:sldId id="425" r:id="rId71"/>
    <p:sldId id="426" r:id="rId72"/>
    <p:sldId id="479" r:id="rId73"/>
    <p:sldId id="427" r:id="rId74"/>
    <p:sldId id="428" r:id="rId75"/>
    <p:sldId id="429" r:id="rId76"/>
    <p:sldId id="430" r:id="rId77"/>
    <p:sldId id="431" r:id="rId78"/>
    <p:sldId id="432" r:id="rId79"/>
    <p:sldId id="433" r:id="rId80"/>
    <p:sldId id="452" r:id="rId81"/>
    <p:sldId id="475" r:id="rId82"/>
    <p:sldId id="476" r:id="rId83"/>
    <p:sldId id="477" r:id="rId84"/>
    <p:sldId id="385" r:id="rId85"/>
    <p:sldId id="491" r:id="rId86"/>
    <p:sldId id="480" r:id="rId87"/>
    <p:sldId id="481" r:id="rId88"/>
    <p:sldId id="482" r:id="rId89"/>
    <p:sldId id="483" r:id="rId90"/>
    <p:sldId id="484" r:id="rId91"/>
    <p:sldId id="485" r:id="rId92"/>
    <p:sldId id="486" r:id="rId93"/>
    <p:sldId id="487" r:id="rId94"/>
    <p:sldId id="488" r:id="rId95"/>
    <p:sldId id="489" r:id="rId96"/>
    <p:sldId id="490" r:id="rId97"/>
  </p:sldIdLst>
  <p:sldSz cx="9144000" cy="6858000" type="screen4x3"/>
  <p:notesSz cx="6858000" cy="9239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2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2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2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2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slide" Target="slides/slide86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92" Type="http://schemas.openxmlformats.org/officeDocument/2006/relationships/slide" Target="slides/slide8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87" Type="http://schemas.openxmlformats.org/officeDocument/2006/relationships/slide" Target="slides/slide84.xml"/><Relationship Id="rId102" Type="http://schemas.openxmlformats.org/officeDocument/2006/relationships/theme" Target="theme/theme1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90" Type="http://schemas.openxmlformats.org/officeDocument/2006/relationships/slide" Target="slides/slide87.xml"/><Relationship Id="rId95" Type="http://schemas.openxmlformats.org/officeDocument/2006/relationships/slide" Target="slides/slide92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100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slide" Target="slides/slide82.xml"/><Relationship Id="rId93" Type="http://schemas.openxmlformats.org/officeDocument/2006/relationships/slide" Target="slides/slide90.xml"/><Relationship Id="rId9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103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slide" Target="slides/slide85.xml"/><Relationship Id="rId91" Type="http://schemas.openxmlformats.org/officeDocument/2006/relationships/slide" Target="slides/slide88.xml"/><Relationship Id="rId96" Type="http://schemas.openxmlformats.org/officeDocument/2006/relationships/slide" Target="slides/slide9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slide" Target="slides/slide83.xml"/><Relationship Id="rId94" Type="http://schemas.openxmlformats.org/officeDocument/2006/relationships/slide" Target="slides/slide91.xml"/><Relationship Id="rId99" Type="http://schemas.openxmlformats.org/officeDocument/2006/relationships/handoutMaster" Target="handoutMasters/handoutMaster1.xml"/><Relationship Id="rId10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97" Type="http://schemas.openxmlformats.org/officeDocument/2006/relationships/slide" Target="slides/slide94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6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7288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77288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07BB5BC-C3A4-4EE9-851E-5EBA18B9FE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9188" y="692150"/>
            <a:ext cx="4619625" cy="3465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89438"/>
            <a:ext cx="5029200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7288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77288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497AFDF-61EB-4E60-B2E6-8D7CD7A8CD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06CB3A-6D46-4FFC-A350-9B5F8F99A9D6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302295-818D-49ED-806E-553A726284BE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B4602F-4A23-49B0-9102-2A2DA75C1155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62DE70-D839-4460-8653-4A18127D9DD7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A0CFAD-6EA2-4BF5-A2C8-8176ADA23594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7166AD-D728-478A-9B5B-31C7319043CB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5F25C8-6DA0-4EEF-8794-5217238B8398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979276-B17A-4487-8C61-DD4D123583BC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0E8819-1187-4E8E-B812-DA659B448EAC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C99694-B90D-4916-AC1D-61D094EC6B16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44DC88-F253-4810-9DB9-7EB617F34B5E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4084F1-714D-4E99-8F0C-4B12C918F4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081E13-BB07-4720-8B68-F65B9CBCF667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230521-5538-450C-A37B-4ECE999030A0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8410CA-5F81-4C66-A979-8347C300C4E8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BE8335-F02F-47C0-A9DD-F639B348F292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86AD43-7EAC-46BD-B4FF-F4F7E5DC61DE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86AD43-7EAC-46BD-B4FF-F4F7E5DC61DE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A934CE-187D-4F2F-B310-A835BBC62884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A0283-CA36-46E3-B89D-6C24F2E61DF1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F40C22-3704-41EE-ACE2-8F17E95A4CDD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47B306-4299-4E79-8795-8F325E145088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B674F6-F99B-4664-8651-72B683783F9A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81F76E-F530-4CE5-ACB2-2AA35F2381F5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6C62C7-868D-461B-ACC5-294FA91D3716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E5D870-869E-4F8B-878F-E00E8D558648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B50BFD-11C6-49A6-9E7A-63BB038BB7AC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03A3EF-2EB9-4E64-B44A-F8F9F9167EE2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0A7332-FF3A-4B3A-829E-5B6EE09B27EB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6DDF72-4D75-4746-96CE-7C51DEAA90A6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EBC0FE-FD6B-4A38-8AA5-E25BE444F9B0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5EA2C1-4FB8-4BDE-9492-1E93E10F98B0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D2F07D-2619-4C38-8245-4417D3CE47E1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0C9CF3-CCAC-45D6-8C58-8E3D4694F9C8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B2B574-AF0F-4C2A-A6FB-2E42752B85DF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B5999D-6876-42B2-87FC-262F8D1D1743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EC3C0B-DB8F-4A67-9B7A-3A550000D881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E4D18F-1D2B-4E07-991A-13D149466DFA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86D73C-1ACA-423D-9FEE-4B9F6CB1746C}" type="slidenum">
              <a:rPr lang="en-US" smtClean="0"/>
              <a:pPr/>
              <a:t>44</a:t>
            </a:fld>
            <a:endParaRPr lang="en-US" smtClean="0"/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E57EF7-A0AB-45B4-967C-8429C9FDA566}" type="slidenum">
              <a:rPr lang="en-US" smtClean="0"/>
              <a:pPr/>
              <a:t>45</a:t>
            </a:fld>
            <a:endParaRPr lang="en-US" smtClean="0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1A94B3-8C4F-40C7-A4E3-673EC312DEBD}" type="slidenum">
              <a:rPr lang="en-US" smtClean="0"/>
              <a:pPr/>
              <a:t>46</a:t>
            </a:fld>
            <a:endParaRPr lang="en-US" smtClean="0"/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338928-4530-4150-852B-FDB302604AF5}" type="slidenum">
              <a:rPr lang="en-US" smtClean="0"/>
              <a:pPr/>
              <a:t>47</a:t>
            </a:fld>
            <a:endParaRPr lang="en-US" smtClean="0"/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99C20E-81C7-48C6-AF5E-E7E6CE3B01A3}" type="slidenum">
              <a:rPr lang="en-US" smtClean="0"/>
              <a:pPr/>
              <a:t>48</a:t>
            </a:fld>
            <a:endParaRPr lang="en-US" smtClean="0"/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1331D4-65B6-402B-890F-00A51318937B}" type="slidenum">
              <a:rPr lang="en-US" smtClean="0"/>
              <a:pPr/>
              <a:t>49</a:t>
            </a:fld>
            <a:endParaRPr lang="en-US" smtClean="0"/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CC0B03-C202-4488-9695-C5250CAD858B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F0C486-979C-4CC4-8697-93617EA27C3E}" type="slidenum">
              <a:rPr lang="en-US" smtClean="0"/>
              <a:pPr/>
              <a:t>52</a:t>
            </a:fld>
            <a:endParaRPr lang="en-US" smtClean="0"/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BA58E0-F689-4924-B6C8-9F0F8EFEE2B3}" type="slidenum">
              <a:rPr lang="en-US" smtClean="0"/>
              <a:pPr/>
              <a:t>53</a:t>
            </a:fld>
            <a:endParaRPr lang="en-US" smtClean="0"/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86EB29-F822-4A46-A1D4-D382E839D6E6}" type="slidenum">
              <a:rPr lang="en-US" smtClean="0"/>
              <a:pPr/>
              <a:t>54</a:t>
            </a:fld>
            <a:endParaRPr lang="en-US" smtClean="0"/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16B0B5-2FE1-42BF-A6CC-4A69F46966DB}" type="slidenum">
              <a:rPr lang="en-US" smtClean="0"/>
              <a:pPr/>
              <a:t>55</a:t>
            </a:fld>
            <a:endParaRPr lang="en-US" smtClean="0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C727F8-F828-4606-A4CB-87555AD05A71}" type="slidenum">
              <a:rPr lang="en-US" smtClean="0"/>
              <a:pPr/>
              <a:t>56</a:t>
            </a:fld>
            <a:endParaRPr lang="en-US" smtClean="0"/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E4DD68-2601-4A73-960A-C4544BF8DFB8}" type="slidenum">
              <a:rPr lang="en-US" smtClean="0"/>
              <a:pPr/>
              <a:t>57</a:t>
            </a:fld>
            <a:endParaRPr lang="en-US" smtClean="0"/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06E4B2-A040-41AD-B934-D67B52F9A636}" type="slidenum">
              <a:rPr lang="en-US" smtClean="0"/>
              <a:pPr/>
              <a:t>58</a:t>
            </a:fld>
            <a:endParaRPr lang="en-US" smtClean="0"/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87BF23-CFC3-4339-BD75-8AB772CBC36A}" type="slidenum">
              <a:rPr lang="en-US" smtClean="0"/>
              <a:pPr/>
              <a:t>59</a:t>
            </a:fld>
            <a:endParaRPr lang="en-US" smtClean="0"/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EF1BE3-AA41-47E2-9093-C6C85E0AD73F}" type="slidenum">
              <a:rPr lang="en-US" smtClean="0"/>
              <a:pPr/>
              <a:t>60</a:t>
            </a:fld>
            <a:endParaRPr lang="en-US" smtClean="0"/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F99F99-248B-405F-91D8-27CC892BF36C}" type="slidenum">
              <a:rPr lang="en-US" smtClean="0"/>
              <a:pPr/>
              <a:t>61</a:t>
            </a:fld>
            <a:endParaRPr lang="en-US" smtClean="0"/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7CE620-4353-4AAB-9D6F-CE51ACE9E14B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BDA91E-046A-4D4E-AA5D-3E63F912C2DD}" type="slidenum">
              <a:rPr lang="en-US" smtClean="0"/>
              <a:pPr/>
              <a:t>62</a:t>
            </a:fld>
            <a:endParaRPr lang="en-US" smtClean="0"/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69CE0D-7F7F-4A22-99B6-CFEF0F550C28}" type="slidenum">
              <a:rPr lang="en-US" smtClean="0"/>
              <a:pPr/>
              <a:t>63</a:t>
            </a:fld>
            <a:endParaRPr lang="en-US" smtClean="0"/>
          </a:p>
        </p:txBody>
      </p:sp>
      <p:sp>
        <p:nvSpPr>
          <p:cNvPr id="161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DEA6F7-C9C7-4255-BEB1-D8DA1387CDC1}" type="slidenum">
              <a:rPr lang="en-US" smtClean="0"/>
              <a:pPr/>
              <a:t>64</a:t>
            </a:fld>
            <a:endParaRPr lang="en-US" smtClean="0"/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0E4CAE-3AD5-4FE9-A79F-C98FB8E3693D}" type="slidenum">
              <a:rPr lang="en-US" smtClean="0"/>
              <a:pPr/>
              <a:t>65</a:t>
            </a:fld>
            <a:endParaRPr lang="en-US" smtClean="0"/>
          </a:p>
        </p:txBody>
      </p:sp>
      <p:sp>
        <p:nvSpPr>
          <p:cNvPr id="163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C29E4C-B0DB-485E-A979-68F8E44C203C}" type="slidenum">
              <a:rPr lang="en-US" smtClean="0"/>
              <a:pPr/>
              <a:t>66</a:t>
            </a:fld>
            <a:endParaRPr lang="en-US" smtClean="0"/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82839E-0F7E-41C2-B712-C234924C7AE6}" type="slidenum">
              <a:rPr lang="en-US" smtClean="0"/>
              <a:pPr/>
              <a:t>67</a:t>
            </a:fld>
            <a:endParaRPr lang="en-US" smtClean="0"/>
          </a:p>
        </p:txBody>
      </p:sp>
      <p:sp>
        <p:nvSpPr>
          <p:cNvPr id="165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8BE1C6-01CB-4387-B026-DBA747C1ECA0}" type="slidenum">
              <a:rPr lang="en-US" smtClean="0"/>
              <a:pPr/>
              <a:t>68</a:t>
            </a:fld>
            <a:endParaRPr lang="en-US" smtClean="0"/>
          </a:p>
        </p:txBody>
      </p:sp>
      <p:sp>
        <p:nvSpPr>
          <p:cNvPr id="166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4289B5-8ED9-428A-B5B8-FF05134A0254}" type="slidenum">
              <a:rPr lang="en-US" smtClean="0"/>
              <a:pPr/>
              <a:t>69</a:t>
            </a:fld>
            <a:endParaRPr lang="en-US" smtClean="0"/>
          </a:p>
        </p:txBody>
      </p:sp>
      <p:sp>
        <p:nvSpPr>
          <p:cNvPr id="167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E5FA7F-78BC-4785-89B6-6F5ECA3843EB}" type="slidenum">
              <a:rPr lang="en-US" smtClean="0"/>
              <a:pPr/>
              <a:t>70</a:t>
            </a:fld>
            <a:endParaRPr lang="en-US" smtClean="0"/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E5FA7F-78BC-4785-89B6-6F5ECA3843EB}" type="slidenum">
              <a:rPr lang="en-US" smtClean="0"/>
              <a:pPr/>
              <a:t>71</a:t>
            </a:fld>
            <a:endParaRPr lang="en-US" smtClean="0"/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709574-16AA-430C-B1A8-B072C43644FA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2057DC-4898-4DB1-A846-C80688B1D09C}" type="slidenum">
              <a:rPr lang="en-US" smtClean="0"/>
              <a:pPr/>
              <a:t>72</a:t>
            </a:fld>
            <a:endParaRPr lang="en-US" smtClean="0"/>
          </a:p>
        </p:txBody>
      </p:sp>
      <p:sp>
        <p:nvSpPr>
          <p:cNvPr id="169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5232EC-5933-4310-BF41-B052D1A00B77}" type="slidenum">
              <a:rPr lang="en-US" smtClean="0"/>
              <a:pPr/>
              <a:t>73</a:t>
            </a:fld>
            <a:endParaRPr lang="en-US" smtClean="0"/>
          </a:p>
        </p:txBody>
      </p:sp>
      <p:sp>
        <p:nvSpPr>
          <p:cNvPr id="171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8D318E-0308-4A3B-AEC2-D945CB8931C2}" type="slidenum">
              <a:rPr lang="en-US" smtClean="0"/>
              <a:pPr/>
              <a:t>74</a:t>
            </a:fld>
            <a:endParaRPr lang="en-US" smtClean="0"/>
          </a:p>
        </p:txBody>
      </p:sp>
      <p:sp>
        <p:nvSpPr>
          <p:cNvPr id="172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26A815-9BD4-4A85-8570-7502730F6890}" type="slidenum">
              <a:rPr lang="en-US" smtClean="0"/>
              <a:pPr/>
              <a:t>75</a:t>
            </a:fld>
            <a:endParaRPr lang="en-US" smtClean="0"/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98FC6B-4025-4299-A6D8-D5491426C988}" type="slidenum">
              <a:rPr lang="en-US" smtClean="0"/>
              <a:pPr/>
              <a:t>76</a:t>
            </a:fld>
            <a:endParaRPr lang="en-US" smtClean="0"/>
          </a:p>
        </p:txBody>
      </p:sp>
      <p:sp>
        <p:nvSpPr>
          <p:cNvPr id="174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854A94-4A7C-455F-8FE3-B20EE6FA89D9}" type="slidenum">
              <a:rPr lang="en-US" smtClean="0"/>
              <a:pPr/>
              <a:t>77</a:t>
            </a:fld>
            <a:endParaRPr lang="en-US" smtClean="0"/>
          </a:p>
        </p:txBody>
      </p:sp>
      <p:sp>
        <p:nvSpPr>
          <p:cNvPr id="175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B16A5A-3F96-4045-90E6-3B68131F42E8}" type="slidenum">
              <a:rPr lang="en-US" smtClean="0"/>
              <a:pPr/>
              <a:t>78</a:t>
            </a:fld>
            <a:endParaRPr lang="en-US" smtClean="0"/>
          </a:p>
        </p:txBody>
      </p:sp>
      <p:sp>
        <p:nvSpPr>
          <p:cNvPr id="177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F48B22-3F20-4542-BA7C-002E2A24024B}" type="slidenum">
              <a:rPr lang="en-US" smtClean="0">
                <a:latin typeface="Arial" charset="0"/>
              </a:rPr>
              <a:pPr/>
              <a:t>79</a:t>
            </a:fld>
            <a:endParaRPr lang="en-US" smtClean="0">
              <a:latin typeface="Arial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5EDA82-4EFB-4A7E-A8CC-F6743D959BF4}" type="slidenum">
              <a:rPr lang="en-US" smtClean="0">
                <a:latin typeface="Arial" charset="0"/>
              </a:rPr>
              <a:pPr/>
              <a:t>80</a:t>
            </a:fld>
            <a:endParaRPr lang="en-US" smtClean="0">
              <a:latin typeface="Arial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950E85-59DD-43CE-A4FF-F9946B80C39D}" type="slidenum">
              <a:rPr lang="en-US" smtClean="0">
                <a:latin typeface="Arial" charset="0"/>
              </a:rPr>
              <a:pPr/>
              <a:t>81</a:t>
            </a:fld>
            <a:endParaRPr lang="en-US" smtClean="0">
              <a:latin typeface="Arial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59536E-8E12-4FBF-94A9-EFD2F67B6949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702572-99B3-47FB-8F6B-03F5A5254A76}" type="slidenum">
              <a:rPr lang="en-US" smtClean="0"/>
              <a:pPr/>
              <a:t>82</a:t>
            </a:fld>
            <a:endParaRPr lang="en-US" smtClean="0"/>
          </a:p>
        </p:txBody>
      </p:sp>
      <p:sp>
        <p:nvSpPr>
          <p:cNvPr id="176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B16A5A-3F96-4045-90E6-3B68131F42E8}" type="slidenum">
              <a:rPr lang="en-US" smtClean="0"/>
              <a:pPr/>
              <a:t>83</a:t>
            </a:fld>
            <a:endParaRPr lang="en-US" smtClean="0"/>
          </a:p>
        </p:txBody>
      </p:sp>
      <p:sp>
        <p:nvSpPr>
          <p:cNvPr id="177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C489ED-18AB-4B08-89EE-66C51BF41552}" type="slidenum">
              <a:rPr lang="en-US" smtClean="0"/>
              <a:pPr/>
              <a:t>85</a:t>
            </a:fld>
            <a:endParaRPr lang="en-US" smtClean="0"/>
          </a:p>
        </p:txBody>
      </p:sp>
      <p:sp>
        <p:nvSpPr>
          <p:cNvPr id="972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C8D8E7-D8D6-4052-ABD7-FCDEF5D56D33}" type="slidenum">
              <a:rPr lang="en-US" smtClean="0"/>
              <a:pPr/>
              <a:t>86</a:t>
            </a:fld>
            <a:endParaRPr lang="en-US" smtClean="0"/>
          </a:p>
        </p:txBody>
      </p:sp>
      <p:sp>
        <p:nvSpPr>
          <p:cNvPr id="983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40D4F4-4E2B-404E-AA7B-66BA21222ED3}" type="slidenum">
              <a:rPr lang="en-US" smtClean="0"/>
              <a:pPr/>
              <a:t>87</a:t>
            </a:fld>
            <a:endParaRPr lang="en-US" smtClean="0"/>
          </a:p>
        </p:txBody>
      </p:sp>
      <p:sp>
        <p:nvSpPr>
          <p:cNvPr id="993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AEF634-9E08-4719-92F2-8F632C42D8D5}" type="slidenum">
              <a:rPr lang="en-US" smtClean="0"/>
              <a:pPr/>
              <a:t>88</a:t>
            </a:fld>
            <a:endParaRPr lang="en-US" smtClean="0"/>
          </a:p>
        </p:txBody>
      </p:sp>
      <p:sp>
        <p:nvSpPr>
          <p:cNvPr id="1003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B81F6A-E88C-4FCD-B4DA-7BB33A100EAC}" type="slidenum">
              <a:rPr lang="en-US" smtClean="0"/>
              <a:pPr/>
              <a:t>89</a:t>
            </a:fld>
            <a:endParaRPr lang="en-US" smtClean="0"/>
          </a:p>
        </p:txBody>
      </p:sp>
      <p:sp>
        <p:nvSpPr>
          <p:cNvPr id="1013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1FF379-B692-4A50-9383-1A3B0CA40A67}" type="slidenum">
              <a:rPr lang="en-US" smtClean="0"/>
              <a:pPr/>
              <a:t>90</a:t>
            </a:fld>
            <a:endParaRPr lang="en-US" smtClean="0"/>
          </a:p>
        </p:txBody>
      </p:sp>
      <p:sp>
        <p:nvSpPr>
          <p:cNvPr id="1024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511844-F95D-4253-B6EC-B7B3D3B0B911}" type="slidenum">
              <a:rPr lang="en-US" smtClean="0"/>
              <a:pPr/>
              <a:t>91</a:t>
            </a:fld>
            <a:endParaRPr lang="en-US" smtClean="0"/>
          </a:p>
        </p:txBody>
      </p:sp>
      <p:sp>
        <p:nvSpPr>
          <p:cNvPr id="1034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081D2E-50FF-41C2-A574-3492113C3B1F}" type="slidenum">
              <a:rPr lang="en-US" smtClean="0"/>
              <a:pPr/>
              <a:t>92</a:t>
            </a:fld>
            <a:endParaRPr lang="en-US" smtClean="0"/>
          </a:p>
        </p:txBody>
      </p:sp>
      <p:sp>
        <p:nvSpPr>
          <p:cNvPr id="1044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98C945-578A-4FBE-8077-6637455EA67A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6BAB44-B2A9-4A2B-804B-A2572DACF2D0}" type="slidenum">
              <a:rPr lang="en-US" smtClean="0"/>
              <a:pPr/>
              <a:t>93</a:t>
            </a:fld>
            <a:endParaRPr lang="en-US" smtClean="0"/>
          </a:p>
        </p:txBody>
      </p:sp>
      <p:sp>
        <p:nvSpPr>
          <p:cNvPr id="1054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944F33-31EF-41A9-A953-437880C35705}" type="slidenum">
              <a:rPr lang="en-US" smtClean="0"/>
              <a:pPr/>
              <a:t>94</a:t>
            </a:fld>
            <a:endParaRPr lang="en-US" smtClean="0"/>
          </a:p>
        </p:txBody>
      </p:sp>
      <p:sp>
        <p:nvSpPr>
          <p:cNvPr id="1064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3124200" cy="457200"/>
          </a:xfr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5C14B-733B-48CB-8DFF-092C7A0007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637A9-E405-4C18-BD6F-17279D7158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DA24F-2315-4871-86C1-8067BE44AB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44168-7B6B-4459-8566-F6F9F605A5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674C8-9D68-4C12-A437-BBFD722C33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F002D-BFE1-440C-9D70-20F2FCD199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6449C-004F-4D6D-A103-7726CF2A5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0AC33-A69C-471E-ACD4-98A395428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BAF96-0532-4393-B57A-9E97BCAFD5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9C074-2135-4902-BF44-7AB264C746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687D6-54A5-41E9-8224-386D735EC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12132-0EC3-4A9F-A53E-4323F89ECD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0FE73-2BEE-4673-BF48-7A09AA834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4A52E-A73E-42A3-A89B-7D202D17EE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95393-212C-4FDC-92F8-E510980E14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65A24-0E8B-45C7-A8BB-2298FA9EC4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A1A7C-04AA-43CB-802C-A17CAE742F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73AD5-F1C3-4277-B1DF-156C01448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B55DD-8013-40F8-9F13-05BE711042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54761-8B9A-4507-BF73-CF3A907E6A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761C4-8117-4909-95EB-0CD5277927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7A51B-0FBC-478D-BFA2-899E809973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1EA90-47A3-4795-9252-B29D58F43B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6BE00-BD32-43EB-A2E4-0F354C20B4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EAF2F-8185-4AA9-BEA0-91158B3869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AFD73-A07C-40EE-A3FE-7A818474DF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E1A3F-2EBC-43BC-982D-73A08DB791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9CD05-D356-4365-8E83-34C5D4CB9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81FEB-F9E0-445A-BE04-CE52B6AE70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9E6E0-3A09-42F3-AF82-AA5D8FB0A0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D3C83-AF4B-4DB8-AA63-AC10451165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9AF4A-FD3E-437D-A1D4-44B186B8F6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0EBDF-EEA6-4D67-BA59-075A939F11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4"/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2484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BD6B6D5A-2179-4C57-A162-F043C361F8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9" r:id="rId1"/>
    <p:sldLayoutId id="2147484400" r:id="rId2"/>
    <p:sldLayoutId id="2147484401" r:id="rId3"/>
    <p:sldLayoutId id="2147484402" r:id="rId4"/>
    <p:sldLayoutId id="2147484403" r:id="rId5"/>
    <p:sldLayoutId id="2147484404" r:id="rId6"/>
    <p:sldLayoutId id="2147484405" r:id="rId7"/>
    <p:sldLayoutId id="2147484406" r:id="rId8"/>
    <p:sldLayoutId id="2147484407" r:id="rId9"/>
    <p:sldLayoutId id="2147484408" r:id="rId10"/>
    <p:sldLayoutId id="214748440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E5CBE59-4065-4DB5-B025-F699B885F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77" r:id="rId1"/>
    <p:sldLayoutId id="2147484378" r:id="rId2"/>
    <p:sldLayoutId id="2147484379" r:id="rId3"/>
    <p:sldLayoutId id="2147484380" r:id="rId4"/>
    <p:sldLayoutId id="2147484381" r:id="rId5"/>
    <p:sldLayoutId id="2147484382" r:id="rId6"/>
    <p:sldLayoutId id="2147484383" r:id="rId7"/>
    <p:sldLayoutId id="2147484384" r:id="rId8"/>
    <p:sldLayoutId id="2147484385" r:id="rId9"/>
    <p:sldLayoutId id="2147484386" r:id="rId10"/>
    <p:sldLayoutId id="2147484387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August 2010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ECE 5635 Fall 2013                      Copyright J. M. Ruohoniemi &amp; T. Pratt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951029B-78BC-471A-ADF0-9C83D2A74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8" r:id="rId1"/>
    <p:sldLayoutId id="2147484389" r:id="rId2"/>
    <p:sldLayoutId id="2147484390" r:id="rId3"/>
    <p:sldLayoutId id="2147484391" r:id="rId4"/>
    <p:sldLayoutId id="2147484392" r:id="rId5"/>
    <p:sldLayoutId id="2147484393" r:id="rId6"/>
    <p:sldLayoutId id="2147484394" r:id="rId7"/>
    <p:sldLayoutId id="2147484395" r:id="rId8"/>
    <p:sldLayoutId id="2147484396" r:id="rId9"/>
    <p:sldLayoutId id="2147484397" r:id="rId10"/>
    <p:sldLayoutId id="2147484398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E2909F-C431-4CBF-BCD5-0DC02750E50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Radar Systems Analysis and Design</a:t>
            </a:r>
            <a:br>
              <a:rPr lang="en-US" sz="3200" dirty="0" smtClean="0"/>
            </a:br>
            <a:r>
              <a:rPr lang="en-US" sz="3200" dirty="0" smtClean="0"/>
              <a:t> ECE 5635 Fall 2013 </a:t>
            </a:r>
            <a:br>
              <a:rPr lang="en-US" sz="3200" dirty="0" smtClean="0"/>
            </a:br>
            <a:endParaRPr lang="en-US" sz="3200" dirty="0" smtClean="0"/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3886200"/>
            <a:ext cx="6934200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Week #1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 August 29, 2013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Instructor:  </a:t>
            </a:r>
            <a:r>
              <a:rPr lang="en-US" sz="2400" dirty="0" smtClean="0"/>
              <a:t>J. Michael </a:t>
            </a:r>
            <a:r>
              <a:rPr lang="en-US" sz="2400" dirty="0" err="1" smtClean="0"/>
              <a:t>Ruohoniemi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2765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0344C0-086D-4449-BC1D-89320DF984AE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Basic Radar: </a:t>
            </a:r>
            <a:r>
              <a:rPr lang="en-US" dirty="0" smtClean="0"/>
              <a:t>Pulse </a:t>
            </a:r>
            <a:r>
              <a:rPr lang="en-US" dirty="0" smtClean="0"/>
              <a:t>Radar</a:t>
            </a:r>
          </a:p>
        </p:txBody>
      </p:sp>
      <p:sp>
        <p:nvSpPr>
          <p:cNvPr id="27653" name="Rectangle 3"/>
          <p:cNvSpPr>
            <a:spLocks noChangeArrowheads="1"/>
          </p:cNvSpPr>
          <p:nvPr/>
        </p:nvSpPr>
        <p:spPr bwMode="auto">
          <a:xfrm>
            <a:off x="1524000" y="2286000"/>
            <a:ext cx="914400" cy="914400"/>
          </a:xfrm>
          <a:prstGeom prst="rect">
            <a:avLst/>
          </a:prstGeom>
          <a:solidFill>
            <a:srgbClr val="FFCC99">
              <a:alpha val="38823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Tx</a:t>
            </a:r>
          </a:p>
        </p:txBody>
      </p:sp>
      <p:sp>
        <p:nvSpPr>
          <p:cNvPr id="27654" name="Rectangle 4"/>
          <p:cNvSpPr>
            <a:spLocks noChangeArrowheads="1"/>
          </p:cNvSpPr>
          <p:nvPr/>
        </p:nvSpPr>
        <p:spPr bwMode="auto">
          <a:xfrm>
            <a:off x="1524000" y="3581400"/>
            <a:ext cx="914400" cy="914400"/>
          </a:xfrm>
          <a:prstGeom prst="rect">
            <a:avLst/>
          </a:prstGeom>
          <a:solidFill>
            <a:srgbClr val="99CCFF">
              <a:alpha val="32156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Rx</a:t>
            </a:r>
          </a:p>
        </p:txBody>
      </p:sp>
      <p:sp>
        <p:nvSpPr>
          <p:cNvPr id="27655" name="Line 5"/>
          <p:cNvSpPr>
            <a:spLocks noChangeShapeType="1"/>
          </p:cNvSpPr>
          <p:nvPr/>
        </p:nvSpPr>
        <p:spPr bwMode="auto">
          <a:xfrm>
            <a:off x="2438400" y="27432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56" name="Line 6"/>
          <p:cNvSpPr>
            <a:spLocks noChangeShapeType="1"/>
          </p:cNvSpPr>
          <p:nvPr/>
        </p:nvSpPr>
        <p:spPr bwMode="auto">
          <a:xfrm flipH="1">
            <a:off x="2438400" y="4038600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3276600" y="2286000"/>
            <a:ext cx="914400" cy="914400"/>
          </a:xfrm>
          <a:prstGeom prst="rect">
            <a:avLst/>
          </a:prstGeom>
          <a:solidFill>
            <a:srgbClr val="FFFF99">
              <a:alpha val="32941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Sw</a:t>
            </a:r>
          </a:p>
        </p:txBody>
      </p:sp>
      <p:sp>
        <p:nvSpPr>
          <p:cNvPr id="27658" name="Line 10"/>
          <p:cNvSpPr>
            <a:spLocks noChangeShapeType="1"/>
          </p:cNvSpPr>
          <p:nvPr/>
        </p:nvSpPr>
        <p:spPr bwMode="auto">
          <a:xfrm>
            <a:off x="3733800" y="3200400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9" name="Line 11"/>
          <p:cNvSpPr>
            <a:spLocks noChangeShapeType="1"/>
          </p:cNvSpPr>
          <p:nvPr/>
        </p:nvSpPr>
        <p:spPr bwMode="auto">
          <a:xfrm>
            <a:off x="4191000" y="27432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60" name="Arc 12"/>
          <p:cNvSpPr>
            <a:spLocks/>
          </p:cNvSpPr>
          <p:nvPr/>
        </p:nvSpPr>
        <p:spPr bwMode="auto">
          <a:xfrm>
            <a:off x="5035550" y="1905000"/>
            <a:ext cx="914400" cy="1631950"/>
          </a:xfrm>
          <a:custGeom>
            <a:avLst/>
            <a:gdLst>
              <a:gd name="T0" fmla="*/ 2147483647 w 21600"/>
              <a:gd name="T1" fmla="*/ 2147483647 h 38507"/>
              <a:gd name="T2" fmla="*/ 2147483647 w 21600"/>
              <a:gd name="T3" fmla="*/ 0 h 38507"/>
              <a:gd name="T4" fmla="*/ 2147483647 w 21600"/>
              <a:gd name="T5" fmla="*/ 2147483647 h 38507"/>
              <a:gd name="T6" fmla="*/ 0 60000 65536"/>
              <a:gd name="T7" fmla="*/ 0 60000 65536"/>
              <a:gd name="T8" fmla="*/ 0 60000 65536"/>
              <a:gd name="T9" fmla="*/ 0 w 21600"/>
              <a:gd name="T10" fmla="*/ 0 h 38507"/>
              <a:gd name="T11" fmla="*/ 21600 w 21600"/>
              <a:gd name="T12" fmla="*/ 38507 h 3850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8507" fill="none" extrusionOk="0">
                <a:moveTo>
                  <a:pt x="11314" y="38506"/>
                </a:moveTo>
                <a:cubicBezTo>
                  <a:pt x="4342" y="34731"/>
                  <a:pt x="0" y="27440"/>
                  <a:pt x="0" y="19513"/>
                </a:cubicBezTo>
                <a:cubicBezTo>
                  <a:pt x="-1" y="11172"/>
                  <a:pt x="4802" y="3576"/>
                  <a:pt x="12337" y="0"/>
                </a:cubicBezTo>
              </a:path>
              <a:path w="21600" h="38507" stroke="0" extrusionOk="0">
                <a:moveTo>
                  <a:pt x="11314" y="38506"/>
                </a:moveTo>
                <a:cubicBezTo>
                  <a:pt x="4342" y="34731"/>
                  <a:pt x="0" y="27440"/>
                  <a:pt x="0" y="19513"/>
                </a:cubicBezTo>
                <a:cubicBezTo>
                  <a:pt x="-1" y="11172"/>
                  <a:pt x="4802" y="3576"/>
                  <a:pt x="12337" y="0"/>
                </a:cubicBezTo>
                <a:lnTo>
                  <a:pt x="21600" y="19513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1" name="AutoShape 13"/>
          <p:cNvSpPr>
            <a:spLocks noChangeArrowheads="1"/>
          </p:cNvSpPr>
          <p:nvPr/>
        </p:nvSpPr>
        <p:spPr bwMode="auto">
          <a:xfrm>
            <a:off x="7391400" y="2133600"/>
            <a:ext cx="914400" cy="1214438"/>
          </a:xfrm>
          <a:prstGeom prst="can">
            <a:avLst>
              <a:gd name="adj" fmla="val 33203"/>
            </a:avLst>
          </a:prstGeom>
          <a:solidFill>
            <a:schemeClr val="accent1">
              <a:alpha val="23921"/>
            </a:scheme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2" name="Line 14"/>
          <p:cNvSpPr>
            <a:spLocks noChangeShapeType="1"/>
          </p:cNvSpPr>
          <p:nvPr/>
        </p:nvSpPr>
        <p:spPr bwMode="auto">
          <a:xfrm>
            <a:off x="5486400" y="2133600"/>
            <a:ext cx="12192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3" name="Line 15"/>
          <p:cNvSpPr>
            <a:spLocks noChangeShapeType="1"/>
          </p:cNvSpPr>
          <p:nvPr/>
        </p:nvSpPr>
        <p:spPr bwMode="auto">
          <a:xfrm flipH="1">
            <a:off x="5638800" y="2133600"/>
            <a:ext cx="1066800" cy="2286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>
            <a:off x="5638800" y="2362200"/>
            <a:ext cx="1371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65" name="Line 17"/>
          <p:cNvSpPr>
            <a:spLocks noChangeShapeType="1"/>
          </p:cNvSpPr>
          <p:nvPr/>
        </p:nvSpPr>
        <p:spPr bwMode="auto">
          <a:xfrm flipH="1">
            <a:off x="5638800" y="2895600"/>
            <a:ext cx="1295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6" name="Line 18"/>
          <p:cNvSpPr>
            <a:spLocks noChangeShapeType="1"/>
          </p:cNvSpPr>
          <p:nvPr/>
        </p:nvSpPr>
        <p:spPr bwMode="auto">
          <a:xfrm>
            <a:off x="5638800" y="2895600"/>
            <a:ext cx="99060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67" name="Line 19"/>
          <p:cNvSpPr>
            <a:spLocks noChangeShapeType="1"/>
          </p:cNvSpPr>
          <p:nvPr/>
        </p:nvSpPr>
        <p:spPr bwMode="auto">
          <a:xfrm flipH="1">
            <a:off x="5334000" y="3124200"/>
            <a:ext cx="1295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68" name="Text Box 23"/>
          <p:cNvSpPr txBox="1">
            <a:spLocks noChangeArrowheads="1"/>
          </p:cNvSpPr>
          <p:nvPr/>
        </p:nvSpPr>
        <p:spPr bwMode="auto">
          <a:xfrm>
            <a:off x="7070725" y="3494088"/>
            <a:ext cx="1214438" cy="5191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Target</a:t>
            </a:r>
          </a:p>
        </p:txBody>
      </p:sp>
      <p:sp>
        <p:nvSpPr>
          <p:cNvPr id="27669" name="Text Box 24"/>
          <p:cNvSpPr txBox="1">
            <a:spLocks noChangeArrowheads="1"/>
          </p:cNvSpPr>
          <p:nvPr/>
        </p:nvSpPr>
        <p:spPr bwMode="auto">
          <a:xfrm>
            <a:off x="4860925" y="3646488"/>
            <a:ext cx="1511300" cy="5191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Antenna</a:t>
            </a:r>
          </a:p>
        </p:txBody>
      </p:sp>
      <p:sp>
        <p:nvSpPr>
          <p:cNvPr id="27670" name="Text Box 25"/>
          <p:cNvSpPr txBox="1">
            <a:spLocks noChangeArrowheads="1"/>
          </p:cNvSpPr>
          <p:nvPr/>
        </p:nvSpPr>
        <p:spPr bwMode="auto">
          <a:xfrm>
            <a:off x="457200" y="4876800"/>
            <a:ext cx="8305800" cy="13843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A </a:t>
            </a:r>
            <a:r>
              <a:rPr lang="en-US" sz="2800" i="1" dirty="0"/>
              <a:t>pulsed</a:t>
            </a:r>
            <a:r>
              <a:rPr lang="en-US" sz="2800" dirty="0"/>
              <a:t> radar transmitter sends out a short burst of RF energy (important to isolate the Rx from the </a:t>
            </a:r>
            <a:r>
              <a:rPr lang="en-US" sz="2800" dirty="0" err="1"/>
              <a:t>Tx</a:t>
            </a:r>
            <a:r>
              <a:rPr lang="en-US" sz="2800" dirty="0"/>
              <a:t> with a good </a:t>
            </a:r>
            <a:r>
              <a:rPr lang="en-US" sz="2800" dirty="0" smtClean="0"/>
              <a:t>T/R switch </a:t>
            </a:r>
            <a:r>
              <a:rPr lang="en-US" sz="2800" dirty="0"/>
              <a:t>if sharing an antenna)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286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942002C-3790-43D7-9AF2-041B75053C2F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Measuring Range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Measure time for radar pulse to go to target and back</a:t>
            </a:r>
          </a:p>
        </p:txBody>
      </p:sp>
      <p:sp>
        <p:nvSpPr>
          <p:cNvPr id="28678" name="Line 4"/>
          <p:cNvSpPr>
            <a:spLocks noChangeShapeType="1"/>
          </p:cNvSpPr>
          <p:nvPr/>
        </p:nvSpPr>
        <p:spPr bwMode="auto">
          <a:xfrm>
            <a:off x="1524000" y="5334000"/>
            <a:ext cx="6172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79" name="Line 5"/>
          <p:cNvSpPr>
            <a:spLocks noChangeShapeType="1"/>
          </p:cNvSpPr>
          <p:nvPr/>
        </p:nvSpPr>
        <p:spPr bwMode="auto">
          <a:xfrm flipV="1">
            <a:off x="1524000" y="3429000"/>
            <a:ext cx="0" cy="2057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680" name="Line 6"/>
          <p:cNvSpPr>
            <a:spLocks noChangeShapeType="1"/>
          </p:cNvSpPr>
          <p:nvPr/>
        </p:nvSpPr>
        <p:spPr bwMode="auto">
          <a:xfrm flipV="1">
            <a:off x="1828800" y="3429000"/>
            <a:ext cx="0" cy="19050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1" name="Line 7"/>
          <p:cNvSpPr>
            <a:spLocks noChangeShapeType="1"/>
          </p:cNvSpPr>
          <p:nvPr/>
        </p:nvSpPr>
        <p:spPr bwMode="auto">
          <a:xfrm flipV="1">
            <a:off x="2057400" y="3429000"/>
            <a:ext cx="0" cy="19050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2" name="Line 8"/>
          <p:cNvSpPr>
            <a:spLocks noChangeShapeType="1"/>
          </p:cNvSpPr>
          <p:nvPr/>
        </p:nvSpPr>
        <p:spPr bwMode="auto">
          <a:xfrm>
            <a:off x="1828800" y="3429000"/>
            <a:ext cx="228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3" name="Text Box 9"/>
          <p:cNvSpPr txBox="1">
            <a:spLocks noChangeArrowheads="1"/>
          </p:cNvSpPr>
          <p:nvPr/>
        </p:nvSpPr>
        <p:spPr bwMode="auto">
          <a:xfrm>
            <a:off x="1812925" y="5449888"/>
            <a:ext cx="354013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28684" name="Text Box 10"/>
          <p:cNvSpPr txBox="1">
            <a:spLocks noChangeArrowheads="1"/>
          </p:cNvSpPr>
          <p:nvPr/>
        </p:nvSpPr>
        <p:spPr bwMode="auto">
          <a:xfrm>
            <a:off x="2270125" y="3036888"/>
            <a:ext cx="1570038" cy="9461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Transmit</a:t>
            </a:r>
          </a:p>
          <a:p>
            <a:r>
              <a:rPr lang="en-US" sz="2800"/>
              <a:t>pulse</a:t>
            </a:r>
          </a:p>
        </p:txBody>
      </p:sp>
      <p:sp>
        <p:nvSpPr>
          <p:cNvPr id="28685" name="Line 11"/>
          <p:cNvSpPr>
            <a:spLocks noChangeShapeType="1"/>
          </p:cNvSpPr>
          <p:nvPr/>
        </p:nvSpPr>
        <p:spPr bwMode="auto">
          <a:xfrm flipV="1">
            <a:off x="5867400" y="4724400"/>
            <a:ext cx="0" cy="609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6" name="Line 12"/>
          <p:cNvSpPr>
            <a:spLocks noChangeShapeType="1"/>
          </p:cNvSpPr>
          <p:nvPr/>
        </p:nvSpPr>
        <p:spPr bwMode="auto">
          <a:xfrm flipV="1">
            <a:off x="6096000" y="4724400"/>
            <a:ext cx="0" cy="609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7" name="Line 13"/>
          <p:cNvSpPr>
            <a:spLocks noChangeShapeType="1"/>
          </p:cNvSpPr>
          <p:nvPr/>
        </p:nvSpPr>
        <p:spPr bwMode="auto">
          <a:xfrm>
            <a:off x="5867400" y="4724400"/>
            <a:ext cx="228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88" name="Text Box 14"/>
          <p:cNvSpPr txBox="1">
            <a:spLocks noChangeArrowheads="1"/>
          </p:cNvSpPr>
          <p:nvPr/>
        </p:nvSpPr>
        <p:spPr bwMode="auto">
          <a:xfrm>
            <a:off x="5791200" y="5410200"/>
            <a:ext cx="369888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28689" name="Text Box 15"/>
          <p:cNvSpPr txBox="1">
            <a:spLocks noChangeArrowheads="1"/>
          </p:cNvSpPr>
          <p:nvPr/>
        </p:nvSpPr>
        <p:spPr bwMode="auto">
          <a:xfrm>
            <a:off x="7239000" y="5410200"/>
            <a:ext cx="857250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time</a:t>
            </a:r>
          </a:p>
        </p:txBody>
      </p:sp>
      <p:sp>
        <p:nvSpPr>
          <p:cNvPr id="28690" name="Text Box 16"/>
          <p:cNvSpPr txBox="1">
            <a:spLocks noChangeArrowheads="1"/>
          </p:cNvSpPr>
          <p:nvPr/>
        </p:nvSpPr>
        <p:spPr bwMode="auto">
          <a:xfrm>
            <a:off x="5716588" y="3546475"/>
            <a:ext cx="1471612" cy="9461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Receive</a:t>
            </a:r>
          </a:p>
          <a:p>
            <a:r>
              <a:rPr lang="en-US" sz="2800"/>
              <a:t>pulse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296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3D39CF-D01E-4609-A1AF-D889C7A4C527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Measuring Range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T  =  2 x R / c  where c = velocity of EM wave</a:t>
            </a:r>
          </a:p>
          <a:p>
            <a:pPr eaLnBrk="1" hangingPunct="1">
              <a:buNone/>
            </a:pPr>
            <a:r>
              <a:rPr lang="en-US" dirty="0" smtClean="0"/>
              <a:t>	 </a:t>
            </a:r>
            <a:r>
              <a:rPr lang="en-US" dirty="0" smtClean="0"/>
              <a:t>R  </a:t>
            </a:r>
            <a:r>
              <a:rPr lang="en-US" dirty="0" smtClean="0"/>
              <a:t>=  </a:t>
            </a:r>
            <a:r>
              <a:rPr lang="en-US" dirty="0" err="1" smtClean="0"/>
              <a:t>cT</a:t>
            </a:r>
            <a:r>
              <a:rPr lang="en-US" dirty="0" smtClean="0"/>
              <a:t> / 2                </a:t>
            </a:r>
            <a:r>
              <a:rPr lang="en-US" dirty="0" smtClean="0"/>
              <a:t> c </a:t>
            </a:r>
            <a:r>
              <a:rPr lang="en-US" dirty="0" smtClean="0"/>
              <a:t>= 3 x 10</a:t>
            </a:r>
            <a:r>
              <a:rPr lang="en-US" b="1" baseline="30000" dirty="0" smtClean="0"/>
              <a:t>8  </a:t>
            </a:r>
            <a:r>
              <a:rPr lang="en-US" dirty="0" smtClean="0"/>
              <a:t>m/s</a:t>
            </a:r>
          </a:p>
        </p:txBody>
      </p:sp>
      <p:sp>
        <p:nvSpPr>
          <p:cNvPr id="29702" name="Line 4"/>
          <p:cNvSpPr>
            <a:spLocks noChangeShapeType="1"/>
          </p:cNvSpPr>
          <p:nvPr/>
        </p:nvSpPr>
        <p:spPr bwMode="auto">
          <a:xfrm>
            <a:off x="1524000" y="5334000"/>
            <a:ext cx="6172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3" name="Line 5"/>
          <p:cNvSpPr>
            <a:spLocks noChangeShapeType="1"/>
          </p:cNvSpPr>
          <p:nvPr/>
        </p:nvSpPr>
        <p:spPr bwMode="auto">
          <a:xfrm flipV="1">
            <a:off x="1524000" y="3429000"/>
            <a:ext cx="0" cy="2057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704" name="Line 6"/>
          <p:cNvSpPr>
            <a:spLocks noChangeShapeType="1"/>
          </p:cNvSpPr>
          <p:nvPr/>
        </p:nvSpPr>
        <p:spPr bwMode="auto">
          <a:xfrm flipV="1">
            <a:off x="1828800" y="3429000"/>
            <a:ext cx="0" cy="19050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5" name="Line 7"/>
          <p:cNvSpPr>
            <a:spLocks noChangeShapeType="1"/>
          </p:cNvSpPr>
          <p:nvPr/>
        </p:nvSpPr>
        <p:spPr bwMode="auto">
          <a:xfrm flipV="1">
            <a:off x="2057400" y="3429000"/>
            <a:ext cx="0" cy="19050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6" name="Line 8"/>
          <p:cNvSpPr>
            <a:spLocks noChangeShapeType="1"/>
          </p:cNvSpPr>
          <p:nvPr/>
        </p:nvSpPr>
        <p:spPr bwMode="auto">
          <a:xfrm>
            <a:off x="1828800" y="3429000"/>
            <a:ext cx="228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07" name="Text Box 9"/>
          <p:cNvSpPr txBox="1">
            <a:spLocks noChangeArrowheads="1"/>
          </p:cNvSpPr>
          <p:nvPr/>
        </p:nvSpPr>
        <p:spPr bwMode="auto">
          <a:xfrm>
            <a:off x="1812925" y="5449888"/>
            <a:ext cx="354013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29708" name="Text Box 10"/>
          <p:cNvSpPr txBox="1">
            <a:spLocks noChangeArrowheads="1"/>
          </p:cNvSpPr>
          <p:nvPr/>
        </p:nvSpPr>
        <p:spPr bwMode="auto">
          <a:xfrm>
            <a:off x="2270125" y="3036888"/>
            <a:ext cx="1570038" cy="9461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Transmit</a:t>
            </a:r>
          </a:p>
          <a:p>
            <a:r>
              <a:rPr lang="en-US" sz="2800"/>
              <a:t>pulse</a:t>
            </a:r>
          </a:p>
        </p:txBody>
      </p:sp>
      <p:sp>
        <p:nvSpPr>
          <p:cNvPr id="29709" name="Line 11"/>
          <p:cNvSpPr>
            <a:spLocks noChangeShapeType="1"/>
          </p:cNvSpPr>
          <p:nvPr/>
        </p:nvSpPr>
        <p:spPr bwMode="auto">
          <a:xfrm flipV="1">
            <a:off x="5867400" y="4724400"/>
            <a:ext cx="0" cy="609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10" name="Line 12"/>
          <p:cNvSpPr>
            <a:spLocks noChangeShapeType="1"/>
          </p:cNvSpPr>
          <p:nvPr/>
        </p:nvSpPr>
        <p:spPr bwMode="auto">
          <a:xfrm flipV="1">
            <a:off x="6096000" y="4724400"/>
            <a:ext cx="0" cy="609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11" name="Line 13"/>
          <p:cNvSpPr>
            <a:spLocks noChangeShapeType="1"/>
          </p:cNvSpPr>
          <p:nvPr/>
        </p:nvSpPr>
        <p:spPr bwMode="auto">
          <a:xfrm>
            <a:off x="5867400" y="4724400"/>
            <a:ext cx="228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712" name="Text Box 14"/>
          <p:cNvSpPr txBox="1">
            <a:spLocks noChangeArrowheads="1"/>
          </p:cNvSpPr>
          <p:nvPr/>
        </p:nvSpPr>
        <p:spPr bwMode="auto">
          <a:xfrm>
            <a:off x="5775325" y="5410200"/>
            <a:ext cx="369888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</a:t>
            </a:r>
          </a:p>
        </p:txBody>
      </p:sp>
      <p:sp>
        <p:nvSpPr>
          <p:cNvPr id="29713" name="Text Box 15"/>
          <p:cNvSpPr txBox="1">
            <a:spLocks noChangeArrowheads="1"/>
          </p:cNvSpPr>
          <p:nvPr/>
        </p:nvSpPr>
        <p:spPr bwMode="auto">
          <a:xfrm>
            <a:off x="7315200" y="5486400"/>
            <a:ext cx="760413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time</a:t>
            </a:r>
          </a:p>
        </p:txBody>
      </p:sp>
      <p:sp>
        <p:nvSpPr>
          <p:cNvPr id="29714" name="Text Box 16"/>
          <p:cNvSpPr txBox="1">
            <a:spLocks noChangeArrowheads="1"/>
          </p:cNvSpPr>
          <p:nvPr/>
        </p:nvSpPr>
        <p:spPr bwMode="auto">
          <a:xfrm>
            <a:off x="5716588" y="3546475"/>
            <a:ext cx="1471612" cy="9461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Receive</a:t>
            </a:r>
          </a:p>
          <a:p>
            <a:r>
              <a:rPr lang="en-US" sz="2800"/>
              <a:t>pulse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B41241-003A-489A-9C6A-D6C11A071302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Range Examples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Time for echo to be </a:t>
            </a:r>
            <a:r>
              <a:rPr lang="en-US" dirty="0" smtClean="0"/>
              <a:t>received, T = </a:t>
            </a:r>
            <a:r>
              <a:rPr lang="en-US" dirty="0" smtClean="0"/>
              <a:t>1 ms  =  10</a:t>
            </a:r>
            <a:r>
              <a:rPr lang="en-US" b="1" baseline="30000" dirty="0" smtClean="0"/>
              <a:t>-3</a:t>
            </a:r>
            <a:r>
              <a:rPr lang="en-US" dirty="0" smtClean="0"/>
              <a:t> s</a:t>
            </a:r>
          </a:p>
          <a:p>
            <a:pPr eaLnBrk="1" hangingPunct="1"/>
            <a:r>
              <a:rPr lang="en-US" dirty="0" smtClean="0"/>
              <a:t>Range to target is  (</a:t>
            </a:r>
            <a:r>
              <a:rPr lang="en-US" dirty="0" err="1" smtClean="0"/>
              <a:t>Eqn</a:t>
            </a:r>
            <a:r>
              <a:rPr lang="en-US" dirty="0" smtClean="0"/>
              <a:t> 1.1)</a:t>
            </a:r>
          </a:p>
          <a:p>
            <a:pPr eaLnBrk="1" hangingPunct="1">
              <a:buNone/>
            </a:pPr>
            <a:r>
              <a:rPr lang="en-US" dirty="0" smtClean="0"/>
              <a:t>		R  =  </a:t>
            </a:r>
            <a:r>
              <a:rPr lang="en-US" dirty="0" err="1" smtClean="0"/>
              <a:t>cT</a:t>
            </a:r>
            <a:r>
              <a:rPr lang="en-US" dirty="0" smtClean="0"/>
              <a:t> / 2   =  3 10</a:t>
            </a:r>
            <a:r>
              <a:rPr lang="en-US" b="1" baseline="30000" dirty="0" smtClean="0"/>
              <a:t>8</a:t>
            </a:r>
            <a:r>
              <a:rPr lang="en-US" dirty="0" smtClean="0"/>
              <a:t> x</a:t>
            </a:r>
            <a:r>
              <a:rPr lang="en-US" b="1" baseline="30000" dirty="0" smtClean="0"/>
              <a:t> </a:t>
            </a:r>
            <a:r>
              <a:rPr lang="en-US" dirty="0" smtClean="0"/>
              <a:t>10</a:t>
            </a:r>
            <a:r>
              <a:rPr lang="en-US" b="1" baseline="30000" dirty="0" smtClean="0"/>
              <a:t>- 3</a:t>
            </a:r>
            <a:r>
              <a:rPr lang="en-US" b="1" dirty="0" smtClean="0"/>
              <a:t> / </a:t>
            </a:r>
            <a:r>
              <a:rPr lang="en-US" dirty="0" smtClean="0"/>
              <a:t>2</a:t>
            </a:r>
            <a:r>
              <a:rPr lang="en-US" b="1" baseline="30000" dirty="0" smtClean="0"/>
              <a:t>   </a:t>
            </a:r>
            <a:r>
              <a:rPr lang="en-US" dirty="0" smtClean="0"/>
              <a:t>m</a:t>
            </a:r>
          </a:p>
          <a:p>
            <a:pPr eaLnBrk="1" hangingPunct="1">
              <a:buNone/>
            </a:pPr>
            <a:r>
              <a:rPr lang="en-US" dirty="0" smtClean="0"/>
              <a:t>		     =   1.5 x 10 </a:t>
            </a:r>
            <a:r>
              <a:rPr lang="en-US" b="1" baseline="30000" dirty="0" smtClean="0"/>
              <a:t>5</a:t>
            </a:r>
            <a:r>
              <a:rPr lang="en-US" dirty="0" smtClean="0"/>
              <a:t> m  =  150 km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Time for echo to be </a:t>
            </a:r>
            <a:r>
              <a:rPr lang="en-US" dirty="0" smtClean="0"/>
              <a:t>received, T </a:t>
            </a:r>
            <a:r>
              <a:rPr lang="en-US" dirty="0" smtClean="0"/>
              <a:t>= 1 </a:t>
            </a:r>
            <a:r>
              <a:rPr lang="en-US" dirty="0" smtClean="0">
                <a:sym typeface="Symbol" pitchFamily="18" charset="2"/>
              </a:rPr>
              <a:t></a:t>
            </a:r>
            <a:r>
              <a:rPr lang="en-US" dirty="0" smtClean="0"/>
              <a:t>s</a:t>
            </a:r>
          </a:p>
          <a:p>
            <a:pPr eaLnBrk="1" hangingPunct="1">
              <a:buNone/>
            </a:pPr>
            <a:r>
              <a:rPr lang="en-US" dirty="0" smtClean="0"/>
              <a:t>		R  = 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317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735562-7807-4007-9659-24C09230CA7D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Range Examples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924800" cy="41148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Time for echo to be received  = 1 </a:t>
            </a:r>
            <a:r>
              <a:rPr lang="en-US" dirty="0" smtClean="0">
                <a:sym typeface="Symbol" pitchFamily="18" charset="2"/>
              </a:rPr>
              <a:t></a:t>
            </a:r>
            <a:r>
              <a:rPr lang="en-US" dirty="0" smtClean="0"/>
              <a:t>s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Range to target is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/>
              <a:t>		R  =  </a:t>
            </a:r>
            <a:r>
              <a:rPr lang="en-US" dirty="0" err="1" smtClean="0"/>
              <a:t>cT</a:t>
            </a:r>
            <a:r>
              <a:rPr lang="en-US" dirty="0" smtClean="0"/>
              <a:t> / 2   =  3 10 </a:t>
            </a:r>
            <a:r>
              <a:rPr lang="en-US" b="1" baseline="30000" dirty="0" smtClean="0"/>
              <a:t>8</a:t>
            </a:r>
            <a:r>
              <a:rPr lang="en-US" dirty="0" smtClean="0"/>
              <a:t> x 10</a:t>
            </a:r>
            <a:r>
              <a:rPr lang="en-US" b="1" baseline="30000" dirty="0" smtClean="0"/>
              <a:t>- 6</a:t>
            </a:r>
            <a:r>
              <a:rPr lang="en-US" b="1" dirty="0" smtClean="0"/>
              <a:t> / </a:t>
            </a:r>
            <a:r>
              <a:rPr lang="en-US" dirty="0" smtClean="0"/>
              <a:t>2</a:t>
            </a:r>
            <a:r>
              <a:rPr lang="en-US" b="1" baseline="30000" dirty="0" smtClean="0"/>
              <a:t> </a:t>
            </a:r>
            <a:r>
              <a:rPr lang="en-US" dirty="0" smtClean="0"/>
              <a:t>m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/>
              <a:t>		     =   1.5 x 10 </a:t>
            </a:r>
            <a:r>
              <a:rPr lang="en-US" b="1" baseline="30000" dirty="0" smtClean="0"/>
              <a:t>2</a:t>
            </a:r>
            <a:r>
              <a:rPr lang="en-US" dirty="0" smtClean="0"/>
              <a:t> m  =  150 m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Radar measures time from transmitted pulse to received echo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Radars generally transmit a series of pulses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90C4FB0-B81E-481F-A021-520EEFA44007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Pulsed Radar Example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305800" cy="48006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A radar transmits a pulse every millisecond, then the </a:t>
            </a:r>
            <a:r>
              <a:rPr lang="en-US" i="1" dirty="0" smtClean="0"/>
              <a:t>pulse repetition period </a:t>
            </a:r>
            <a:r>
              <a:rPr lang="en-US" dirty="0" smtClean="0"/>
              <a:t>is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p</a:t>
            </a:r>
            <a:r>
              <a:rPr lang="en-US" i="1" dirty="0" smtClean="0"/>
              <a:t> </a:t>
            </a:r>
            <a:r>
              <a:rPr lang="en-US" dirty="0" smtClean="0"/>
              <a:t>= 1 ms </a:t>
            </a:r>
            <a:endParaRPr lang="en-US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A</a:t>
            </a:r>
            <a:r>
              <a:rPr lang="en-US" dirty="0" smtClean="0"/>
              <a:t>lso </a:t>
            </a:r>
            <a:r>
              <a:rPr lang="en-US" dirty="0" smtClean="0"/>
              <a:t>called the </a:t>
            </a:r>
            <a:r>
              <a:rPr lang="en-US" i="1" dirty="0" err="1" smtClean="0"/>
              <a:t>interpulse</a:t>
            </a:r>
            <a:r>
              <a:rPr lang="en-US" i="1" dirty="0" smtClean="0"/>
              <a:t> period, IPP, </a:t>
            </a:r>
            <a:r>
              <a:rPr lang="en-US" dirty="0" smtClean="0"/>
              <a:t>or </a:t>
            </a:r>
            <a:r>
              <a:rPr lang="en-US" i="1" dirty="0" smtClean="0"/>
              <a:t>pulse repetition interval, </a:t>
            </a:r>
            <a:r>
              <a:rPr lang="en-US" i="1" dirty="0" smtClean="0"/>
              <a:t>PRI</a:t>
            </a:r>
            <a:endParaRPr lang="en-US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The </a:t>
            </a:r>
            <a:r>
              <a:rPr lang="en-US" i="1" dirty="0" smtClean="0"/>
              <a:t>pulse repetition frequency </a:t>
            </a:r>
            <a:r>
              <a:rPr lang="en-US" dirty="0" smtClean="0"/>
              <a:t>(PRF) is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FontTx/>
              <a:buNone/>
            </a:pPr>
            <a:r>
              <a:rPr lang="en-US" dirty="0" smtClean="0"/>
              <a:t>                     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p</a:t>
            </a:r>
            <a:r>
              <a:rPr lang="en-US" dirty="0" smtClean="0"/>
              <a:t>  = 1/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p</a:t>
            </a:r>
            <a:r>
              <a:rPr lang="en-US" i="1" dirty="0" smtClean="0"/>
              <a:t> = </a:t>
            </a:r>
            <a:r>
              <a:rPr lang="en-US" dirty="0" smtClean="0"/>
              <a:t>1 kHz</a:t>
            </a:r>
          </a:p>
          <a:p>
            <a:pPr eaLnBrk="1" hangingPunct="1"/>
            <a:endParaRPr lang="en-US" i="1" dirty="0" smtClean="0"/>
          </a:p>
        </p:txBody>
      </p:sp>
      <p:sp>
        <p:nvSpPr>
          <p:cNvPr id="32774" name="Line 4"/>
          <p:cNvSpPr>
            <a:spLocks noChangeShapeType="1"/>
          </p:cNvSpPr>
          <p:nvPr/>
        </p:nvSpPr>
        <p:spPr bwMode="auto">
          <a:xfrm>
            <a:off x="1219200" y="5715000"/>
            <a:ext cx="6858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75" name="Line 5"/>
          <p:cNvSpPr>
            <a:spLocks noChangeShapeType="1"/>
          </p:cNvSpPr>
          <p:nvPr/>
        </p:nvSpPr>
        <p:spPr bwMode="auto">
          <a:xfrm flipV="1">
            <a:off x="1447800" y="4495800"/>
            <a:ext cx="0" cy="12192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6" name="Line 6"/>
          <p:cNvSpPr>
            <a:spLocks noChangeShapeType="1"/>
          </p:cNvSpPr>
          <p:nvPr/>
        </p:nvSpPr>
        <p:spPr bwMode="auto">
          <a:xfrm flipV="1">
            <a:off x="1676400" y="4495800"/>
            <a:ext cx="0" cy="12192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7" name="Line 7"/>
          <p:cNvSpPr>
            <a:spLocks noChangeShapeType="1"/>
          </p:cNvSpPr>
          <p:nvPr/>
        </p:nvSpPr>
        <p:spPr bwMode="auto">
          <a:xfrm>
            <a:off x="1447800" y="4495800"/>
            <a:ext cx="228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8" name="Line 8"/>
          <p:cNvSpPr>
            <a:spLocks noChangeShapeType="1"/>
          </p:cNvSpPr>
          <p:nvPr/>
        </p:nvSpPr>
        <p:spPr bwMode="auto">
          <a:xfrm flipV="1">
            <a:off x="4572000" y="4495800"/>
            <a:ext cx="0" cy="12192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79" name="Line 9"/>
          <p:cNvSpPr>
            <a:spLocks noChangeShapeType="1"/>
          </p:cNvSpPr>
          <p:nvPr/>
        </p:nvSpPr>
        <p:spPr bwMode="auto">
          <a:xfrm flipV="1">
            <a:off x="4800600" y="4495800"/>
            <a:ext cx="0" cy="12192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0" name="Line 10"/>
          <p:cNvSpPr>
            <a:spLocks noChangeShapeType="1"/>
          </p:cNvSpPr>
          <p:nvPr/>
        </p:nvSpPr>
        <p:spPr bwMode="auto">
          <a:xfrm>
            <a:off x="4572000" y="4495800"/>
            <a:ext cx="228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1" name="Text Box 11"/>
          <p:cNvSpPr txBox="1">
            <a:spLocks noChangeArrowheads="1"/>
          </p:cNvSpPr>
          <p:nvPr/>
        </p:nvSpPr>
        <p:spPr bwMode="auto">
          <a:xfrm>
            <a:off x="1431925" y="5729288"/>
            <a:ext cx="6888163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			    </a:t>
            </a:r>
            <a:r>
              <a:rPr lang="en-US" sz="2800"/>
              <a:t>T</a:t>
            </a:r>
            <a:r>
              <a:rPr lang="en-US" sz="2800" b="1" baseline="-25000"/>
              <a:t>p	             </a:t>
            </a:r>
            <a:r>
              <a:rPr lang="en-US" sz="2800"/>
              <a:t>               2T</a:t>
            </a:r>
            <a:r>
              <a:rPr lang="en-US" sz="2800" b="1" baseline="-25000"/>
              <a:t>p</a:t>
            </a:r>
            <a:endParaRPr lang="en-US" sz="2800" b="1"/>
          </a:p>
        </p:txBody>
      </p:sp>
      <p:sp>
        <p:nvSpPr>
          <p:cNvPr id="32782" name="Line 15"/>
          <p:cNvSpPr>
            <a:spLocks noChangeShapeType="1"/>
          </p:cNvSpPr>
          <p:nvPr/>
        </p:nvSpPr>
        <p:spPr bwMode="auto">
          <a:xfrm>
            <a:off x="3581400" y="46482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83" name="Line 16"/>
          <p:cNvSpPr>
            <a:spLocks noChangeShapeType="1"/>
          </p:cNvSpPr>
          <p:nvPr/>
        </p:nvSpPr>
        <p:spPr bwMode="auto">
          <a:xfrm flipH="1">
            <a:off x="1447800" y="4648200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84" name="Text Box 17"/>
          <p:cNvSpPr txBox="1">
            <a:spLocks noChangeArrowheads="1"/>
          </p:cNvSpPr>
          <p:nvPr/>
        </p:nvSpPr>
        <p:spPr bwMode="auto">
          <a:xfrm>
            <a:off x="2667000" y="4419600"/>
            <a:ext cx="955675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1 ms</a:t>
            </a:r>
          </a:p>
        </p:txBody>
      </p:sp>
      <p:sp>
        <p:nvSpPr>
          <p:cNvPr id="32785" name="Line 9"/>
          <p:cNvSpPr>
            <a:spLocks noChangeShapeType="1"/>
          </p:cNvSpPr>
          <p:nvPr/>
        </p:nvSpPr>
        <p:spPr bwMode="auto">
          <a:xfrm flipV="1">
            <a:off x="7848600" y="4495800"/>
            <a:ext cx="0" cy="12192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6" name="Line 9"/>
          <p:cNvSpPr>
            <a:spLocks noChangeShapeType="1"/>
          </p:cNvSpPr>
          <p:nvPr/>
        </p:nvSpPr>
        <p:spPr bwMode="auto">
          <a:xfrm flipV="1">
            <a:off x="7620000" y="4495800"/>
            <a:ext cx="0" cy="12192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7" name="Line 10"/>
          <p:cNvSpPr>
            <a:spLocks noChangeShapeType="1"/>
          </p:cNvSpPr>
          <p:nvPr/>
        </p:nvSpPr>
        <p:spPr bwMode="auto">
          <a:xfrm>
            <a:off x="7620000" y="4495800"/>
            <a:ext cx="228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788" name="Line 16"/>
          <p:cNvSpPr>
            <a:spLocks noChangeShapeType="1"/>
          </p:cNvSpPr>
          <p:nvPr/>
        </p:nvSpPr>
        <p:spPr bwMode="auto">
          <a:xfrm flipH="1">
            <a:off x="4572000" y="4648200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89" name="Line 15"/>
          <p:cNvSpPr>
            <a:spLocks noChangeShapeType="1"/>
          </p:cNvSpPr>
          <p:nvPr/>
        </p:nvSpPr>
        <p:spPr bwMode="auto">
          <a:xfrm>
            <a:off x="6629400" y="46482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90" name="Text Box 17"/>
          <p:cNvSpPr txBox="1">
            <a:spLocks noChangeArrowheads="1"/>
          </p:cNvSpPr>
          <p:nvPr/>
        </p:nvSpPr>
        <p:spPr bwMode="auto">
          <a:xfrm>
            <a:off x="5715000" y="4419600"/>
            <a:ext cx="955675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1 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337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D47CD5-9462-464C-8513-7650920732C8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Range Ambiguity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If a second pulse is transmitted before the echo from the first pulse is received, range measurement will be wrong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This is called </a:t>
            </a:r>
            <a:r>
              <a:rPr lang="en-US" i="1" dirty="0" smtClean="0"/>
              <a:t>range ambiguity</a:t>
            </a:r>
            <a:endParaRPr lang="en-US" dirty="0" smtClean="0"/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All pulsed radars have a </a:t>
            </a:r>
            <a:r>
              <a:rPr lang="en-US" i="1" dirty="0" smtClean="0"/>
              <a:t>maximum </a:t>
            </a:r>
            <a:r>
              <a:rPr lang="en-US" i="1" dirty="0" smtClean="0"/>
              <a:t>unambiguous </a:t>
            </a:r>
            <a:r>
              <a:rPr lang="en-US" i="1" dirty="0" smtClean="0"/>
              <a:t>range,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ua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348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6D6A27-BE79-44CB-95CC-4E4F6CEA72D1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Range Ambiguity Example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534400" cy="43434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Take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p</a:t>
            </a:r>
            <a:r>
              <a:rPr lang="en-US" i="1" dirty="0" smtClean="0"/>
              <a:t> </a:t>
            </a:r>
            <a:r>
              <a:rPr lang="en-US" dirty="0" smtClean="0"/>
              <a:t>= 1 ms and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p</a:t>
            </a:r>
            <a:r>
              <a:rPr lang="en-US" dirty="0" smtClean="0"/>
              <a:t>  = 1/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p</a:t>
            </a:r>
            <a:r>
              <a:rPr lang="en-US" i="1" dirty="0" smtClean="0"/>
              <a:t> = </a:t>
            </a:r>
            <a:r>
              <a:rPr lang="en-US" dirty="0" smtClean="0"/>
              <a:t>1 kHz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en-US" dirty="0" smtClean="0"/>
              <a:t>If a target echo comes back after  t  &gt; 1 ms we have range ambiguity</a:t>
            </a:r>
          </a:p>
          <a:p>
            <a:pPr eaLnBrk="1" hangingPunct="1">
              <a:buFontTx/>
              <a:buNone/>
            </a:pPr>
            <a:endParaRPr lang="en-US" i="1" dirty="0" smtClean="0"/>
          </a:p>
        </p:txBody>
      </p:sp>
      <p:sp>
        <p:nvSpPr>
          <p:cNvPr id="34822" name="Line 4"/>
          <p:cNvSpPr>
            <a:spLocks noChangeShapeType="1"/>
          </p:cNvSpPr>
          <p:nvPr/>
        </p:nvSpPr>
        <p:spPr bwMode="auto">
          <a:xfrm>
            <a:off x="1219200" y="5715000"/>
            <a:ext cx="6858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23" name="Line 5"/>
          <p:cNvSpPr>
            <a:spLocks noChangeShapeType="1"/>
          </p:cNvSpPr>
          <p:nvPr/>
        </p:nvSpPr>
        <p:spPr bwMode="auto">
          <a:xfrm flipV="1">
            <a:off x="1447800" y="4495800"/>
            <a:ext cx="0" cy="12192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4" name="Line 6"/>
          <p:cNvSpPr>
            <a:spLocks noChangeShapeType="1"/>
          </p:cNvSpPr>
          <p:nvPr/>
        </p:nvSpPr>
        <p:spPr bwMode="auto">
          <a:xfrm flipV="1">
            <a:off x="1676400" y="4495800"/>
            <a:ext cx="0" cy="12192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5" name="Line 7"/>
          <p:cNvSpPr>
            <a:spLocks noChangeShapeType="1"/>
          </p:cNvSpPr>
          <p:nvPr/>
        </p:nvSpPr>
        <p:spPr bwMode="auto">
          <a:xfrm>
            <a:off x="1447800" y="4495800"/>
            <a:ext cx="228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6" name="Line 8"/>
          <p:cNvSpPr>
            <a:spLocks noChangeShapeType="1"/>
          </p:cNvSpPr>
          <p:nvPr/>
        </p:nvSpPr>
        <p:spPr bwMode="auto">
          <a:xfrm flipV="1">
            <a:off x="4572000" y="4495800"/>
            <a:ext cx="0" cy="12192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7" name="Line 9"/>
          <p:cNvSpPr>
            <a:spLocks noChangeShapeType="1"/>
          </p:cNvSpPr>
          <p:nvPr/>
        </p:nvSpPr>
        <p:spPr bwMode="auto">
          <a:xfrm flipV="1">
            <a:off x="4800600" y="4495800"/>
            <a:ext cx="0" cy="12192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8" name="Line 10"/>
          <p:cNvSpPr>
            <a:spLocks noChangeShapeType="1"/>
          </p:cNvSpPr>
          <p:nvPr/>
        </p:nvSpPr>
        <p:spPr bwMode="auto">
          <a:xfrm>
            <a:off x="4572000" y="4495800"/>
            <a:ext cx="228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29" name="Text Box 11"/>
          <p:cNvSpPr txBox="1">
            <a:spLocks noChangeArrowheads="1"/>
          </p:cNvSpPr>
          <p:nvPr/>
        </p:nvSpPr>
        <p:spPr bwMode="auto">
          <a:xfrm>
            <a:off x="1431925" y="5729288"/>
            <a:ext cx="5019675" cy="5191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			    </a:t>
            </a:r>
            <a:r>
              <a:rPr lang="en-US" sz="2800"/>
              <a:t>T</a:t>
            </a:r>
            <a:r>
              <a:rPr lang="en-US" sz="2800" b="1" baseline="-25000"/>
              <a:t>p	             </a:t>
            </a:r>
            <a:r>
              <a:rPr lang="en-US" sz="2800"/>
              <a:t>T</a:t>
            </a:r>
            <a:r>
              <a:rPr lang="en-US" sz="2800" b="1" baseline="-25000"/>
              <a:t>r</a:t>
            </a:r>
            <a:endParaRPr lang="en-US" sz="2800" b="1"/>
          </a:p>
        </p:txBody>
      </p:sp>
      <p:sp>
        <p:nvSpPr>
          <p:cNvPr id="34830" name="Line 12"/>
          <p:cNvSpPr>
            <a:spLocks noChangeShapeType="1"/>
          </p:cNvSpPr>
          <p:nvPr/>
        </p:nvSpPr>
        <p:spPr bwMode="auto">
          <a:xfrm flipV="1">
            <a:off x="6019800" y="52578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31" name="Line 13"/>
          <p:cNvSpPr>
            <a:spLocks noChangeShapeType="1"/>
          </p:cNvSpPr>
          <p:nvPr/>
        </p:nvSpPr>
        <p:spPr bwMode="auto">
          <a:xfrm flipV="1">
            <a:off x="6248400" y="52578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32" name="Line 14"/>
          <p:cNvSpPr>
            <a:spLocks noChangeShapeType="1"/>
          </p:cNvSpPr>
          <p:nvPr/>
        </p:nvSpPr>
        <p:spPr bwMode="auto">
          <a:xfrm>
            <a:off x="6019800" y="5257800"/>
            <a:ext cx="228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33" name="Line 15"/>
          <p:cNvSpPr>
            <a:spLocks noChangeShapeType="1"/>
          </p:cNvSpPr>
          <p:nvPr/>
        </p:nvSpPr>
        <p:spPr bwMode="auto">
          <a:xfrm>
            <a:off x="3581400" y="46482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34" name="Line 16"/>
          <p:cNvSpPr>
            <a:spLocks noChangeShapeType="1"/>
          </p:cNvSpPr>
          <p:nvPr/>
        </p:nvSpPr>
        <p:spPr bwMode="auto">
          <a:xfrm flipH="1">
            <a:off x="1447800" y="4648200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35" name="Text Box 17"/>
          <p:cNvSpPr txBox="1">
            <a:spLocks noChangeArrowheads="1"/>
          </p:cNvSpPr>
          <p:nvPr/>
        </p:nvSpPr>
        <p:spPr bwMode="auto">
          <a:xfrm>
            <a:off x="2667000" y="4419600"/>
            <a:ext cx="955675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1 ms</a:t>
            </a:r>
          </a:p>
        </p:txBody>
      </p:sp>
      <p:sp>
        <p:nvSpPr>
          <p:cNvPr id="34836" name="Line 18"/>
          <p:cNvSpPr>
            <a:spLocks noChangeShapeType="1"/>
          </p:cNvSpPr>
          <p:nvPr/>
        </p:nvSpPr>
        <p:spPr bwMode="auto">
          <a:xfrm>
            <a:off x="4800600" y="4267200"/>
            <a:ext cx="1219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37" name="Line 19"/>
          <p:cNvSpPr>
            <a:spLocks noChangeShapeType="1"/>
          </p:cNvSpPr>
          <p:nvPr/>
        </p:nvSpPr>
        <p:spPr bwMode="auto">
          <a:xfrm flipH="1">
            <a:off x="1447800" y="4267200"/>
            <a:ext cx="2057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38" name="Text Box 20"/>
          <p:cNvSpPr txBox="1">
            <a:spLocks noChangeArrowheads="1"/>
          </p:cNvSpPr>
          <p:nvPr/>
        </p:nvSpPr>
        <p:spPr bwMode="auto">
          <a:xfrm>
            <a:off x="3505200" y="3951288"/>
            <a:ext cx="1252538" cy="5191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1.5 ms</a:t>
            </a:r>
          </a:p>
        </p:txBody>
      </p:sp>
      <p:sp>
        <p:nvSpPr>
          <p:cNvPr id="34839" name="Line 21"/>
          <p:cNvSpPr>
            <a:spLocks noChangeShapeType="1"/>
          </p:cNvSpPr>
          <p:nvPr/>
        </p:nvSpPr>
        <p:spPr bwMode="auto">
          <a:xfrm>
            <a:off x="5638800" y="51816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40" name="Line 22"/>
          <p:cNvSpPr>
            <a:spLocks noChangeShapeType="1"/>
          </p:cNvSpPr>
          <p:nvPr/>
        </p:nvSpPr>
        <p:spPr bwMode="auto">
          <a:xfrm flipH="1">
            <a:off x="4572000" y="51816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841" name="Text Box 23"/>
          <p:cNvSpPr txBox="1">
            <a:spLocks noChangeArrowheads="1"/>
          </p:cNvSpPr>
          <p:nvPr/>
        </p:nvSpPr>
        <p:spPr bwMode="auto">
          <a:xfrm>
            <a:off x="5029200" y="4572000"/>
            <a:ext cx="3657600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T  measured = 0.5 ms</a:t>
            </a:r>
          </a:p>
        </p:txBody>
      </p:sp>
      <p:sp>
        <p:nvSpPr>
          <p:cNvPr id="34842" name="TextBox 28"/>
          <p:cNvSpPr txBox="1">
            <a:spLocks noChangeArrowheads="1"/>
          </p:cNvSpPr>
          <p:nvPr/>
        </p:nvSpPr>
        <p:spPr bwMode="auto">
          <a:xfrm>
            <a:off x="6318250" y="5181600"/>
            <a:ext cx="2825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Echo from 1</a:t>
            </a:r>
            <a:r>
              <a:rPr lang="en-US" baseline="30000"/>
              <a:t>st</a:t>
            </a:r>
            <a:r>
              <a:rPr lang="en-US"/>
              <a:t> pulse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358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4BCDDD-D42A-4555-A133-C583F63BBEE7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Range Ambiguity Example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Time for target echo  =     1.5 ms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Measured time		 =     0.5 ms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Measured range	 =     75 km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Actual range		 =    225 km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Maximum unambiguous range (</a:t>
            </a:r>
            <a:r>
              <a:rPr lang="en-US" dirty="0" err="1" smtClean="0"/>
              <a:t>Eqn</a:t>
            </a:r>
            <a:r>
              <a:rPr lang="en-US" dirty="0" smtClean="0"/>
              <a:t> 1.15)</a:t>
            </a:r>
          </a:p>
          <a:p>
            <a:pPr lvl="1" eaLnBrk="1" hangingPunct="1">
              <a:spcBef>
                <a:spcPts val="0"/>
              </a:spcBef>
              <a:spcAft>
                <a:spcPts val="1200"/>
              </a:spcAft>
              <a:buFontTx/>
              <a:buNone/>
            </a:pPr>
            <a:r>
              <a:rPr lang="en-US" dirty="0" err="1" smtClean="0"/>
              <a:t>R</a:t>
            </a:r>
            <a:r>
              <a:rPr lang="en-US" baseline="-25000" dirty="0" err="1" smtClean="0"/>
              <a:t>ua</a:t>
            </a:r>
            <a:r>
              <a:rPr lang="en-US" dirty="0" smtClean="0"/>
              <a:t>  =  </a:t>
            </a:r>
            <a:r>
              <a:rPr lang="en-US" dirty="0" err="1" smtClean="0"/>
              <a:t>cT</a:t>
            </a:r>
            <a:r>
              <a:rPr lang="en-US" baseline="-25000" dirty="0" err="1" smtClean="0"/>
              <a:t>p</a:t>
            </a:r>
            <a:r>
              <a:rPr lang="en-US" baseline="-25000" dirty="0" smtClean="0"/>
              <a:t> </a:t>
            </a:r>
            <a:r>
              <a:rPr lang="en-US" dirty="0" smtClean="0"/>
              <a:t>/ 2 = c/(2*PRF) </a:t>
            </a:r>
          </a:p>
          <a:p>
            <a:pPr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368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8D7CB8-8EF6-4CD5-AA25-1643C7748169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Range Resolution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572000"/>
          </a:xfrm>
        </p:spPr>
        <p:txBody>
          <a:bodyPr/>
          <a:lstStyle/>
          <a:p>
            <a:pPr eaLnBrk="1" hangingPunct="1"/>
            <a:r>
              <a:rPr lang="en-US" smtClean="0"/>
              <a:t>If two targets are close together, echoes will overlap</a:t>
            </a:r>
          </a:p>
          <a:p>
            <a:pPr eaLnBrk="1" hangingPunct="1"/>
            <a:r>
              <a:rPr lang="en-US" smtClean="0"/>
              <a:t>Radar will report a single target</a:t>
            </a:r>
          </a:p>
          <a:p>
            <a:pPr eaLnBrk="1" hangingPunct="1"/>
            <a:r>
              <a:rPr lang="en-US" i="1" smtClean="0"/>
              <a:t>Range resolution</a:t>
            </a:r>
            <a:r>
              <a:rPr lang="en-US" smtClean="0"/>
              <a:t> is the minimum spacing at which two targets can be separated by radar</a:t>
            </a:r>
          </a:p>
          <a:p>
            <a:pPr eaLnBrk="1" hangingPunct="1"/>
            <a:endParaRPr lang="en-US" smtClean="0"/>
          </a:p>
        </p:txBody>
      </p:sp>
      <p:sp>
        <p:nvSpPr>
          <p:cNvPr id="36870" name="Line 4"/>
          <p:cNvSpPr>
            <a:spLocks noChangeShapeType="1"/>
          </p:cNvSpPr>
          <p:nvPr/>
        </p:nvSpPr>
        <p:spPr bwMode="auto">
          <a:xfrm>
            <a:off x="1981200" y="5638800"/>
            <a:ext cx="5715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871" name="Line 5"/>
          <p:cNvSpPr>
            <a:spLocks noChangeShapeType="1"/>
          </p:cNvSpPr>
          <p:nvPr/>
        </p:nvSpPr>
        <p:spPr bwMode="auto">
          <a:xfrm flipV="1">
            <a:off x="1295400" y="4495800"/>
            <a:ext cx="0" cy="1143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72" name="Line 6"/>
          <p:cNvSpPr>
            <a:spLocks noChangeShapeType="1"/>
          </p:cNvSpPr>
          <p:nvPr/>
        </p:nvSpPr>
        <p:spPr bwMode="auto">
          <a:xfrm flipV="1">
            <a:off x="3962400" y="5029200"/>
            <a:ext cx="0" cy="60960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73" name="Line 7"/>
          <p:cNvSpPr>
            <a:spLocks noChangeShapeType="1"/>
          </p:cNvSpPr>
          <p:nvPr/>
        </p:nvSpPr>
        <p:spPr bwMode="auto">
          <a:xfrm flipV="1">
            <a:off x="4495800" y="5029200"/>
            <a:ext cx="0" cy="60960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74" name="Line 8"/>
          <p:cNvSpPr>
            <a:spLocks noChangeShapeType="1"/>
          </p:cNvSpPr>
          <p:nvPr/>
        </p:nvSpPr>
        <p:spPr bwMode="auto">
          <a:xfrm flipV="1">
            <a:off x="3962400" y="5029200"/>
            <a:ext cx="533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75" name="Line 9"/>
          <p:cNvSpPr>
            <a:spLocks noChangeShapeType="1"/>
          </p:cNvSpPr>
          <p:nvPr/>
        </p:nvSpPr>
        <p:spPr bwMode="auto">
          <a:xfrm flipV="1">
            <a:off x="4572000" y="5029200"/>
            <a:ext cx="0" cy="60960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76" name="Line 10"/>
          <p:cNvSpPr>
            <a:spLocks noChangeShapeType="1"/>
          </p:cNvSpPr>
          <p:nvPr/>
        </p:nvSpPr>
        <p:spPr bwMode="auto">
          <a:xfrm flipV="1">
            <a:off x="4572000" y="5029200"/>
            <a:ext cx="533400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77" name="Line 11"/>
          <p:cNvSpPr>
            <a:spLocks noChangeShapeType="1"/>
          </p:cNvSpPr>
          <p:nvPr/>
        </p:nvSpPr>
        <p:spPr bwMode="auto">
          <a:xfrm flipV="1">
            <a:off x="5105400" y="5029200"/>
            <a:ext cx="0" cy="60960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78" name="Text Box 12"/>
          <p:cNvSpPr txBox="1">
            <a:spLocks noChangeArrowheads="1"/>
          </p:cNvSpPr>
          <p:nvPr/>
        </p:nvSpPr>
        <p:spPr bwMode="auto">
          <a:xfrm>
            <a:off x="7239000" y="5791200"/>
            <a:ext cx="760413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time</a:t>
            </a:r>
          </a:p>
        </p:txBody>
      </p:sp>
      <p:sp>
        <p:nvSpPr>
          <p:cNvPr id="36879" name="Text Box 13"/>
          <p:cNvSpPr txBox="1">
            <a:spLocks noChangeArrowheads="1"/>
          </p:cNvSpPr>
          <p:nvPr/>
        </p:nvSpPr>
        <p:spPr bwMode="auto">
          <a:xfrm>
            <a:off x="3962400" y="5715000"/>
            <a:ext cx="884238" cy="4619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T1    </a:t>
            </a:r>
          </a:p>
        </p:txBody>
      </p:sp>
      <p:sp>
        <p:nvSpPr>
          <p:cNvPr id="36880" name="Text Box 14"/>
          <p:cNvSpPr txBox="1">
            <a:spLocks noChangeArrowheads="1"/>
          </p:cNvSpPr>
          <p:nvPr/>
        </p:nvSpPr>
        <p:spPr bwMode="auto">
          <a:xfrm>
            <a:off x="4038600" y="4191000"/>
            <a:ext cx="3352800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ym typeface="Symbol" pitchFamily="18" charset="2"/>
              </a:rPr>
              <a:t> </a:t>
            </a:r>
            <a:r>
              <a:rPr lang="en-US" sz="2800">
                <a:sym typeface="Symbol" pitchFamily="18" charset="2"/>
              </a:rPr>
              <a:t>:</a:t>
            </a:r>
            <a:r>
              <a:rPr lang="en-US" sz="2800" b="1">
                <a:sym typeface="Symbol" pitchFamily="18" charset="2"/>
              </a:rPr>
              <a:t> </a:t>
            </a:r>
            <a:r>
              <a:rPr lang="en-US" sz="2800" i="1">
                <a:sym typeface="Symbol" pitchFamily="18" charset="2"/>
              </a:rPr>
              <a:t>pulse width  </a:t>
            </a:r>
            <a:r>
              <a:rPr lang="en-US" i="1">
                <a:sym typeface="Symbol" pitchFamily="18" charset="2"/>
              </a:rPr>
              <a:t>      </a:t>
            </a:r>
            <a:endParaRPr lang="en-US" i="1"/>
          </a:p>
        </p:txBody>
      </p:sp>
      <p:sp>
        <p:nvSpPr>
          <p:cNvPr id="36881" name="Line 15"/>
          <p:cNvSpPr>
            <a:spLocks noChangeShapeType="1"/>
          </p:cNvSpPr>
          <p:nvPr/>
        </p:nvSpPr>
        <p:spPr bwMode="auto">
          <a:xfrm>
            <a:off x="4038600" y="4876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882" name="Line 16"/>
          <p:cNvSpPr>
            <a:spLocks noChangeShapeType="1"/>
          </p:cNvSpPr>
          <p:nvPr/>
        </p:nvSpPr>
        <p:spPr bwMode="auto">
          <a:xfrm flipH="1">
            <a:off x="3886200" y="48768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883" name="Text Box 17"/>
          <p:cNvSpPr txBox="1">
            <a:spLocks noChangeArrowheads="1"/>
          </p:cNvSpPr>
          <p:nvPr/>
        </p:nvSpPr>
        <p:spPr bwMode="auto">
          <a:xfrm>
            <a:off x="1431925" y="4383088"/>
            <a:ext cx="557213" cy="8223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At</a:t>
            </a:r>
          </a:p>
          <a:p>
            <a:r>
              <a:rPr lang="en-US"/>
              <a:t>Rx</a:t>
            </a:r>
          </a:p>
        </p:txBody>
      </p:sp>
      <p:sp>
        <p:nvSpPr>
          <p:cNvPr id="36884" name="Line 18"/>
          <p:cNvSpPr>
            <a:spLocks noChangeShapeType="1"/>
          </p:cNvSpPr>
          <p:nvPr/>
        </p:nvSpPr>
        <p:spPr bwMode="auto">
          <a:xfrm>
            <a:off x="1295400" y="56388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85" name="Text Box 19"/>
          <p:cNvSpPr txBox="1">
            <a:spLocks noChangeArrowheads="1"/>
          </p:cNvSpPr>
          <p:nvPr/>
        </p:nvSpPr>
        <p:spPr bwMode="auto">
          <a:xfrm>
            <a:off x="1203325" y="5715000"/>
            <a:ext cx="354013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36886" name="Line 20"/>
          <p:cNvSpPr>
            <a:spLocks noChangeShapeType="1"/>
          </p:cNvSpPr>
          <p:nvPr/>
        </p:nvSpPr>
        <p:spPr bwMode="auto">
          <a:xfrm>
            <a:off x="1981200" y="5943600"/>
            <a:ext cx="1981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887" name="Line 21"/>
          <p:cNvSpPr>
            <a:spLocks noChangeShapeType="1"/>
          </p:cNvSpPr>
          <p:nvPr/>
        </p:nvSpPr>
        <p:spPr bwMode="auto">
          <a:xfrm>
            <a:off x="1981200" y="6172200"/>
            <a:ext cx="2590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6888" name="Line 22"/>
          <p:cNvSpPr>
            <a:spLocks noChangeShapeType="1"/>
          </p:cNvSpPr>
          <p:nvPr/>
        </p:nvSpPr>
        <p:spPr bwMode="auto">
          <a:xfrm>
            <a:off x="3962400" y="55626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89" name="Line 23"/>
          <p:cNvSpPr>
            <a:spLocks noChangeShapeType="1"/>
          </p:cNvSpPr>
          <p:nvPr/>
        </p:nvSpPr>
        <p:spPr bwMode="auto">
          <a:xfrm>
            <a:off x="4572000" y="5562600"/>
            <a:ext cx="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90" name="TextBox 26"/>
          <p:cNvSpPr txBox="1">
            <a:spLocks noChangeArrowheads="1"/>
          </p:cNvSpPr>
          <p:nvPr/>
        </p:nvSpPr>
        <p:spPr bwMode="auto">
          <a:xfrm>
            <a:off x="4648200" y="5867400"/>
            <a:ext cx="5445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D3663A-E702-4FC4-A637-CCC25FEE8D89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ECE 5635 Fall 2013: Preliminaries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Call me Dr. </a:t>
            </a:r>
            <a:r>
              <a:rPr lang="en-US" dirty="0" err="1" smtClean="0"/>
              <a:t>Ruohoniemi</a:t>
            </a:r>
            <a:r>
              <a:rPr lang="en-US" dirty="0" smtClean="0"/>
              <a:t> (Rah-</a:t>
            </a:r>
            <a:r>
              <a:rPr lang="en-US" dirty="0" err="1" smtClean="0"/>
              <a:t>hawn</a:t>
            </a:r>
            <a:r>
              <a:rPr lang="en-US" dirty="0" smtClean="0"/>
              <a:t>'-</a:t>
            </a:r>
            <a:r>
              <a:rPr lang="en-US" dirty="0" err="1" smtClean="0"/>
              <a:t>na</a:t>
            </a:r>
            <a:r>
              <a:rPr lang="en-US" dirty="0" smtClean="0"/>
              <a:t>-me) or Professor or Dr. R</a:t>
            </a:r>
          </a:p>
          <a:p>
            <a:pPr eaLnBrk="1" hangingPunct="1">
              <a:defRPr/>
            </a:pPr>
            <a:r>
              <a:rPr lang="en-US" dirty="0" smtClean="0"/>
              <a:t>This course is offered across Virginia under the Commonwealth Graduate Engineering Program (CGEP) via Interactive Video Conference (IVC) technology</a:t>
            </a:r>
          </a:p>
          <a:p>
            <a:pPr eaLnBrk="1" hangingPunct="1">
              <a:defRPr/>
            </a:pPr>
            <a:r>
              <a:rPr lang="en-US" b="1" dirty="0" smtClean="0"/>
              <a:t>Absolutely:</a:t>
            </a:r>
          </a:p>
          <a:p>
            <a:pPr lvl="1" eaLnBrk="1" hangingPunct="1">
              <a:defRPr/>
            </a:pPr>
            <a:r>
              <a:rPr lang="en-US" dirty="0" smtClean="0">
                <a:latin typeface="+mn-lt"/>
              </a:rPr>
              <a:t>no food or drink in the rooms</a:t>
            </a:r>
          </a:p>
          <a:p>
            <a:pPr lvl="1" eaLnBrk="1" hangingPunct="1">
              <a:defRPr/>
            </a:pPr>
            <a:r>
              <a:rPr lang="en-US" dirty="0" smtClean="0">
                <a:latin typeface="+mn-lt"/>
              </a:rPr>
              <a:t>turn off cell phones and pagers</a:t>
            </a:r>
          </a:p>
          <a:p>
            <a:pPr lvl="1" eaLnBrk="1" hangingPunct="1">
              <a:buFontTx/>
              <a:buNone/>
              <a:defRPr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C9A7530-3809-40E9-88F5-A3F292BF1E3A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Range Resolution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Targets can be separated provided their echoes are received with time delay greater than one pulse width, </a:t>
            </a:r>
            <a:r>
              <a:rPr lang="en-US" sz="3200" dirty="0" smtClean="0">
                <a:sym typeface="Symbol" pitchFamily="18" charset="2"/>
              </a:rPr>
              <a:t></a:t>
            </a:r>
            <a:r>
              <a:rPr lang="en-US" sz="3200" b="1" dirty="0" smtClean="0">
                <a:sym typeface="Symbol" pitchFamily="18" charset="2"/>
              </a:rPr>
              <a:t> </a:t>
            </a:r>
            <a:r>
              <a:rPr lang="en-US" b="1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seconds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ym typeface="Symbol" pitchFamily="18" charset="2"/>
              </a:rPr>
              <a:t>Then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dirty="0" smtClean="0">
                <a:sym typeface="Symbol" pitchFamily="18" charset="2"/>
              </a:rPr>
              <a:t>		T1  -  T2  &gt; </a:t>
            </a:r>
            <a:r>
              <a:rPr lang="en-US" sz="3200" dirty="0" smtClean="0">
                <a:sym typeface="Symbol" pitchFamily="18" charset="2"/>
              </a:rPr>
              <a:t>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en-US" b="1" dirty="0" smtClean="0">
                <a:sym typeface="Symbol" pitchFamily="18" charset="2"/>
              </a:rPr>
              <a:t>	</a:t>
            </a:r>
            <a:r>
              <a:rPr lang="en-US" dirty="0" smtClean="0">
                <a:sym typeface="Symbol" pitchFamily="18" charset="2"/>
              </a:rPr>
              <a:t>or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b="1" dirty="0" smtClean="0">
                <a:sym typeface="Symbol" pitchFamily="18" charset="2"/>
              </a:rPr>
              <a:t>		</a:t>
            </a:r>
            <a:r>
              <a:rPr lang="en-US" dirty="0" smtClean="0"/>
              <a:t>2 R1 / c  – 2 R2 / c  </a:t>
            </a:r>
            <a:r>
              <a:rPr lang="en-US" dirty="0" smtClean="0">
                <a:sym typeface="Symbol" pitchFamily="18" charset="2"/>
              </a:rPr>
              <a:t>&gt;  </a:t>
            </a:r>
            <a:r>
              <a:rPr lang="en-US" sz="3200" dirty="0" smtClean="0">
                <a:sym typeface="Symbol" pitchFamily="18" charset="2"/>
              </a:rPr>
              <a:t>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sym typeface="Symbol" pitchFamily="18" charset="2"/>
              </a:rPr>
              <a:t> Hence  R1 – R2  =  R  &gt; c</a:t>
            </a:r>
            <a:r>
              <a:rPr lang="en-US" sz="3200" dirty="0" smtClean="0">
                <a:sym typeface="Symbol" pitchFamily="18" charset="2"/>
              </a:rPr>
              <a:t></a:t>
            </a:r>
            <a:r>
              <a:rPr lang="en-US" dirty="0" smtClean="0">
                <a:sym typeface="Symbol" pitchFamily="18" charset="2"/>
              </a:rPr>
              <a:t> /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389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CF4740-A385-42F6-9D8B-DD080477F9B0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Range Resolution Example</a:t>
            </a:r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Radar transmits pulse with duration 1 s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Minimum target separation is</a:t>
            </a:r>
            <a:endParaRPr lang="en-US" b="1" dirty="0" smtClean="0">
              <a:sym typeface="Symbol" pitchFamily="18" charset="2"/>
            </a:endParaRPr>
          </a:p>
          <a:p>
            <a:pPr eaLnBrk="1" hangingPunct="1">
              <a:buNone/>
            </a:pPr>
            <a:r>
              <a:rPr lang="en-US" dirty="0" smtClean="0">
                <a:sym typeface="Symbol" pitchFamily="18" charset="2"/>
              </a:rPr>
              <a:t>		R  &gt; c</a:t>
            </a:r>
            <a:r>
              <a:rPr lang="en-US" b="1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/ 2  =  10 </a:t>
            </a:r>
            <a:r>
              <a:rPr lang="en-US" b="1" baseline="30000" dirty="0" smtClean="0">
                <a:sym typeface="Symbol" pitchFamily="18" charset="2"/>
              </a:rPr>
              <a:t>–6</a:t>
            </a:r>
            <a:r>
              <a:rPr lang="en-US" b="1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 x 3 x 10 </a:t>
            </a:r>
            <a:r>
              <a:rPr lang="en-US" b="1" baseline="30000" dirty="0" smtClean="0">
                <a:sym typeface="Symbol" pitchFamily="18" charset="2"/>
              </a:rPr>
              <a:t>8</a:t>
            </a:r>
            <a:r>
              <a:rPr lang="en-US" dirty="0" smtClean="0">
                <a:sym typeface="Symbol" pitchFamily="18" charset="2"/>
              </a:rPr>
              <a:t> / 2</a:t>
            </a:r>
          </a:p>
          <a:p>
            <a:pPr eaLnBrk="1" hangingPunct="1">
              <a:buNone/>
            </a:pPr>
            <a:r>
              <a:rPr lang="en-US" dirty="0" smtClean="0">
                <a:sym typeface="Symbol" pitchFamily="18" charset="2"/>
              </a:rPr>
              <a:t>		                     =  150 m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If we want to resolve targets that are closer (e.g. military aircraft in close formation)       we must use a shorter pulse, e.g., </a:t>
            </a:r>
          </a:p>
          <a:p>
            <a:pPr eaLnBrk="1" hangingPunct="1">
              <a:buNone/>
            </a:pPr>
            <a:r>
              <a:rPr lang="en-US" dirty="0" smtClean="0">
                <a:sym typeface="Symbol" pitchFamily="18" charset="2"/>
              </a:rPr>
              <a:t>		R  =  5 m     requires 	 =  33 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3993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C2747D6-BE15-4A37-833E-62CCDE0AAD6F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Basic Radar: CW Radar</a:t>
            </a:r>
          </a:p>
        </p:txBody>
      </p:sp>
      <p:sp>
        <p:nvSpPr>
          <p:cNvPr id="39941" name="Rectangle 3"/>
          <p:cNvSpPr>
            <a:spLocks noChangeArrowheads="1"/>
          </p:cNvSpPr>
          <p:nvPr/>
        </p:nvSpPr>
        <p:spPr bwMode="auto">
          <a:xfrm>
            <a:off x="1524000" y="1981200"/>
            <a:ext cx="914400" cy="914400"/>
          </a:xfrm>
          <a:prstGeom prst="rect">
            <a:avLst/>
          </a:prstGeom>
          <a:solidFill>
            <a:srgbClr val="FFCC99">
              <a:alpha val="38823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Tx</a:t>
            </a:r>
          </a:p>
        </p:txBody>
      </p:sp>
      <p:sp>
        <p:nvSpPr>
          <p:cNvPr id="39942" name="Rectangle 4"/>
          <p:cNvSpPr>
            <a:spLocks noChangeArrowheads="1"/>
          </p:cNvSpPr>
          <p:nvPr/>
        </p:nvSpPr>
        <p:spPr bwMode="auto">
          <a:xfrm>
            <a:off x="1524000" y="3581400"/>
            <a:ext cx="914400" cy="914400"/>
          </a:xfrm>
          <a:prstGeom prst="rect">
            <a:avLst/>
          </a:prstGeom>
          <a:solidFill>
            <a:srgbClr val="99CCFF">
              <a:alpha val="32156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Rx</a:t>
            </a:r>
          </a:p>
        </p:txBody>
      </p:sp>
      <p:sp>
        <p:nvSpPr>
          <p:cNvPr id="39943" name="Line 5"/>
          <p:cNvSpPr>
            <a:spLocks noChangeShapeType="1"/>
          </p:cNvSpPr>
          <p:nvPr/>
        </p:nvSpPr>
        <p:spPr bwMode="auto">
          <a:xfrm>
            <a:off x="2438400" y="2438400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44" name="Line 6"/>
          <p:cNvSpPr>
            <a:spLocks noChangeShapeType="1"/>
          </p:cNvSpPr>
          <p:nvPr/>
        </p:nvSpPr>
        <p:spPr bwMode="auto">
          <a:xfrm flipH="1">
            <a:off x="2438400" y="4038600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45" name="Arc 12"/>
          <p:cNvSpPr>
            <a:spLocks/>
          </p:cNvSpPr>
          <p:nvPr/>
        </p:nvSpPr>
        <p:spPr bwMode="auto">
          <a:xfrm>
            <a:off x="3733800" y="1600200"/>
            <a:ext cx="914400" cy="1631950"/>
          </a:xfrm>
          <a:custGeom>
            <a:avLst/>
            <a:gdLst>
              <a:gd name="T0" fmla="*/ 2147483647 w 21600"/>
              <a:gd name="T1" fmla="*/ 2147483647 h 38507"/>
              <a:gd name="T2" fmla="*/ 2147483647 w 21600"/>
              <a:gd name="T3" fmla="*/ 0 h 38507"/>
              <a:gd name="T4" fmla="*/ 2147483647 w 21600"/>
              <a:gd name="T5" fmla="*/ 2147483647 h 38507"/>
              <a:gd name="T6" fmla="*/ 0 60000 65536"/>
              <a:gd name="T7" fmla="*/ 0 60000 65536"/>
              <a:gd name="T8" fmla="*/ 0 60000 65536"/>
              <a:gd name="T9" fmla="*/ 0 w 21600"/>
              <a:gd name="T10" fmla="*/ 0 h 38507"/>
              <a:gd name="T11" fmla="*/ 21600 w 21600"/>
              <a:gd name="T12" fmla="*/ 38507 h 3850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8507" fill="none" extrusionOk="0">
                <a:moveTo>
                  <a:pt x="11314" y="38506"/>
                </a:moveTo>
                <a:cubicBezTo>
                  <a:pt x="4342" y="34731"/>
                  <a:pt x="0" y="27440"/>
                  <a:pt x="0" y="19513"/>
                </a:cubicBezTo>
                <a:cubicBezTo>
                  <a:pt x="-1" y="11172"/>
                  <a:pt x="4802" y="3576"/>
                  <a:pt x="12337" y="0"/>
                </a:cubicBezTo>
              </a:path>
              <a:path w="21600" h="38507" stroke="0" extrusionOk="0">
                <a:moveTo>
                  <a:pt x="11314" y="38506"/>
                </a:moveTo>
                <a:cubicBezTo>
                  <a:pt x="4342" y="34731"/>
                  <a:pt x="0" y="27440"/>
                  <a:pt x="0" y="19513"/>
                </a:cubicBezTo>
                <a:cubicBezTo>
                  <a:pt x="-1" y="11172"/>
                  <a:pt x="4802" y="3576"/>
                  <a:pt x="12337" y="0"/>
                </a:cubicBezTo>
                <a:lnTo>
                  <a:pt x="21600" y="19513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6" name="AutoShape 13"/>
          <p:cNvSpPr>
            <a:spLocks noChangeArrowheads="1"/>
          </p:cNvSpPr>
          <p:nvPr/>
        </p:nvSpPr>
        <p:spPr bwMode="auto">
          <a:xfrm>
            <a:off x="7086600" y="2514600"/>
            <a:ext cx="914400" cy="1214438"/>
          </a:xfrm>
          <a:prstGeom prst="can">
            <a:avLst>
              <a:gd name="adj" fmla="val 33203"/>
            </a:avLst>
          </a:prstGeom>
          <a:solidFill>
            <a:schemeClr val="accent1">
              <a:alpha val="23921"/>
            </a:scheme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7" name="Line 14"/>
          <p:cNvSpPr>
            <a:spLocks noChangeShapeType="1"/>
          </p:cNvSpPr>
          <p:nvPr/>
        </p:nvSpPr>
        <p:spPr bwMode="auto">
          <a:xfrm>
            <a:off x="3962400" y="2133600"/>
            <a:ext cx="12192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8" name="Line 15"/>
          <p:cNvSpPr>
            <a:spLocks noChangeShapeType="1"/>
          </p:cNvSpPr>
          <p:nvPr/>
        </p:nvSpPr>
        <p:spPr bwMode="auto">
          <a:xfrm flipH="1">
            <a:off x="4114800" y="2133600"/>
            <a:ext cx="1066800" cy="2286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49" name="Line 16"/>
          <p:cNvSpPr>
            <a:spLocks noChangeShapeType="1"/>
          </p:cNvSpPr>
          <p:nvPr/>
        </p:nvSpPr>
        <p:spPr bwMode="auto">
          <a:xfrm>
            <a:off x="4191000" y="2362200"/>
            <a:ext cx="1371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50" name="Line 17"/>
          <p:cNvSpPr>
            <a:spLocks noChangeShapeType="1"/>
          </p:cNvSpPr>
          <p:nvPr/>
        </p:nvSpPr>
        <p:spPr bwMode="auto">
          <a:xfrm flipH="1">
            <a:off x="4419600" y="3886200"/>
            <a:ext cx="1295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1" name="Line 18"/>
          <p:cNvSpPr>
            <a:spLocks noChangeShapeType="1"/>
          </p:cNvSpPr>
          <p:nvPr/>
        </p:nvSpPr>
        <p:spPr bwMode="auto">
          <a:xfrm>
            <a:off x="4419600" y="3886200"/>
            <a:ext cx="990600" cy="2286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952" name="Line 19"/>
          <p:cNvSpPr>
            <a:spLocks noChangeShapeType="1"/>
          </p:cNvSpPr>
          <p:nvPr/>
        </p:nvSpPr>
        <p:spPr bwMode="auto">
          <a:xfrm flipH="1">
            <a:off x="4114800" y="4114800"/>
            <a:ext cx="12954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9953" name="Text Box 23"/>
          <p:cNvSpPr txBox="1">
            <a:spLocks noChangeArrowheads="1"/>
          </p:cNvSpPr>
          <p:nvPr/>
        </p:nvSpPr>
        <p:spPr bwMode="auto">
          <a:xfrm>
            <a:off x="7086600" y="4038600"/>
            <a:ext cx="1214438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Target</a:t>
            </a:r>
          </a:p>
        </p:txBody>
      </p:sp>
      <p:sp>
        <p:nvSpPr>
          <p:cNvPr id="39954" name="Text Box 24"/>
          <p:cNvSpPr txBox="1">
            <a:spLocks noChangeArrowheads="1"/>
          </p:cNvSpPr>
          <p:nvPr/>
        </p:nvSpPr>
        <p:spPr bwMode="auto">
          <a:xfrm>
            <a:off x="4419600" y="1295400"/>
            <a:ext cx="1511300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Antenna</a:t>
            </a:r>
          </a:p>
        </p:txBody>
      </p:sp>
      <p:sp>
        <p:nvSpPr>
          <p:cNvPr id="39955" name="Text Box 25"/>
          <p:cNvSpPr txBox="1">
            <a:spLocks noChangeArrowheads="1"/>
          </p:cNvSpPr>
          <p:nvPr/>
        </p:nvSpPr>
        <p:spPr bwMode="auto">
          <a:xfrm>
            <a:off x="457200" y="5105400"/>
            <a:ext cx="8382000" cy="95408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A </a:t>
            </a:r>
            <a:r>
              <a:rPr lang="en-US" sz="2800" i="1"/>
              <a:t>CW</a:t>
            </a:r>
            <a:r>
              <a:rPr lang="en-US" sz="2800"/>
              <a:t> radar transmitter sends out a Continuous Wave of RF energy, Tx and Rx operate continually </a:t>
            </a:r>
          </a:p>
        </p:txBody>
      </p:sp>
      <p:sp>
        <p:nvSpPr>
          <p:cNvPr id="39956" name="Arc 12"/>
          <p:cNvSpPr>
            <a:spLocks/>
          </p:cNvSpPr>
          <p:nvPr/>
        </p:nvSpPr>
        <p:spPr bwMode="auto">
          <a:xfrm>
            <a:off x="3733800" y="3124200"/>
            <a:ext cx="914400" cy="1631950"/>
          </a:xfrm>
          <a:custGeom>
            <a:avLst/>
            <a:gdLst>
              <a:gd name="T0" fmla="*/ 2147483647 w 21600"/>
              <a:gd name="T1" fmla="*/ 2147483647 h 38507"/>
              <a:gd name="T2" fmla="*/ 2147483647 w 21600"/>
              <a:gd name="T3" fmla="*/ 0 h 38507"/>
              <a:gd name="T4" fmla="*/ 2147483647 w 21600"/>
              <a:gd name="T5" fmla="*/ 2147483647 h 38507"/>
              <a:gd name="T6" fmla="*/ 0 60000 65536"/>
              <a:gd name="T7" fmla="*/ 0 60000 65536"/>
              <a:gd name="T8" fmla="*/ 0 60000 65536"/>
              <a:gd name="T9" fmla="*/ 0 w 21600"/>
              <a:gd name="T10" fmla="*/ 0 h 38507"/>
              <a:gd name="T11" fmla="*/ 21600 w 21600"/>
              <a:gd name="T12" fmla="*/ 38507 h 3850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8507" fill="none" extrusionOk="0">
                <a:moveTo>
                  <a:pt x="11314" y="38506"/>
                </a:moveTo>
                <a:cubicBezTo>
                  <a:pt x="4342" y="34731"/>
                  <a:pt x="0" y="27440"/>
                  <a:pt x="0" y="19513"/>
                </a:cubicBezTo>
                <a:cubicBezTo>
                  <a:pt x="-1" y="11172"/>
                  <a:pt x="4802" y="3576"/>
                  <a:pt x="12337" y="0"/>
                </a:cubicBezTo>
              </a:path>
              <a:path w="21600" h="38507" stroke="0" extrusionOk="0">
                <a:moveTo>
                  <a:pt x="11314" y="38506"/>
                </a:moveTo>
                <a:cubicBezTo>
                  <a:pt x="4342" y="34731"/>
                  <a:pt x="0" y="27440"/>
                  <a:pt x="0" y="19513"/>
                </a:cubicBezTo>
                <a:cubicBezTo>
                  <a:pt x="-1" y="11172"/>
                  <a:pt x="4802" y="3576"/>
                  <a:pt x="12337" y="0"/>
                </a:cubicBezTo>
                <a:lnTo>
                  <a:pt x="21600" y="19513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57" name="Text Box 24"/>
          <p:cNvSpPr txBox="1">
            <a:spLocks noChangeArrowheads="1"/>
          </p:cNvSpPr>
          <p:nvPr/>
        </p:nvSpPr>
        <p:spPr bwMode="auto">
          <a:xfrm>
            <a:off x="4648200" y="4495800"/>
            <a:ext cx="1511300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Antenna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CEA41E-A674-436C-AC37-13B175C0918B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153400" cy="1143000"/>
          </a:xfrm>
        </p:spPr>
        <p:txBody>
          <a:bodyPr/>
          <a:lstStyle/>
          <a:p>
            <a:pPr eaLnBrk="1" hangingPunct="1"/>
            <a:r>
              <a:rPr lang="en-US" smtClean="0"/>
              <a:t>Power, Duty Cycle, Energy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Radar transmitters are rated by </a:t>
            </a:r>
            <a:r>
              <a:rPr lang="en-US" i="1" dirty="0" smtClean="0"/>
              <a:t>pulse power</a:t>
            </a:r>
          </a:p>
          <a:p>
            <a:pPr eaLnBrk="1" hangingPunct="1"/>
            <a:r>
              <a:rPr lang="en-US" dirty="0" smtClean="0"/>
              <a:t>Pulse power, P</a:t>
            </a:r>
            <a:r>
              <a:rPr lang="en-US" baseline="-25000" dirty="0" smtClean="0"/>
              <a:t>t</a:t>
            </a:r>
            <a:r>
              <a:rPr lang="en-US" dirty="0" smtClean="0"/>
              <a:t>, is the </a:t>
            </a:r>
            <a:r>
              <a:rPr lang="en-US" dirty="0" err="1" smtClean="0"/>
              <a:t>rms</a:t>
            </a:r>
            <a:r>
              <a:rPr lang="en-US" i="1" dirty="0" smtClean="0"/>
              <a:t> </a:t>
            </a:r>
            <a:r>
              <a:rPr lang="en-US" dirty="0" smtClean="0"/>
              <a:t>output power of the transmitter while it transmits a pulse</a:t>
            </a:r>
          </a:p>
          <a:p>
            <a:pPr eaLnBrk="1" hangingPunct="1"/>
            <a:r>
              <a:rPr lang="en-US" i="1" dirty="0" smtClean="0">
                <a:sym typeface="Symbol" pitchFamily="18" charset="2"/>
              </a:rPr>
              <a:t>Duty cycle </a:t>
            </a:r>
            <a:r>
              <a:rPr lang="en-US" dirty="0" smtClean="0">
                <a:sym typeface="Symbol" pitchFamily="18" charset="2"/>
              </a:rPr>
              <a:t>= </a:t>
            </a:r>
            <a:r>
              <a:rPr lang="en-US" b="1" dirty="0" smtClean="0">
                <a:sym typeface="Symbol" pitchFamily="18" charset="2"/>
              </a:rPr>
              <a:t> </a:t>
            </a:r>
            <a:r>
              <a:rPr lang="en-US" dirty="0" smtClean="0"/>
              <a:t>/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p</a:t>
            </a:r>
            <a:r>
              <a:rPr lang="en-US" dirty="0" smtClean="0"/>
              <a:t> 	[expressed as %]</a:t>
            </a:r>
            <a:endParaRPr lang="en-US" b="1" baseline="-25000" dirty="0" smtClean="0"/>
          </a:p>
          <a:p>
            <a:pPr eaLnBrk="1" hangingPunct="1"/>
            <a:r>
              <a:rPr lang="en-US" i="1" dirty="0" smtClean="0"/>
              <a:t>Average power </a:t>
            </a:r>
            <a:r>
              <a:rPr lang="en-US" dirty="0" smtClean="0"/>
              <a:t>transmitted is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av</a:t>
            </a:r>
            <a:r>
              <a:rPr lang="en-US" dirty="0" smtClean="0"/>
              <a:t> </a:t>
            </a:r>
          </a:p>
          <a:p>
            <a:pPr eaLnBrk="1" hangingPunct="1">
              <a:buNone/>
            </a:pPr>
            <a:r>
              <a:rPr lang="en-US" dirty="0" smtClean="0"/>
              <a:t>		</a:t>
            </a:r>
            <a:r>
              <a:rPr lang="en-US" dirty="0" err="1" smtClean="0"/>
              <a:t>P</a:t>
            </a:r>
            <a:r>
              <a:rPr lang="en-US" baseline="-25000" dirty="0" err="1" smtClean="0"/>
              <a:t>av</a:t>
            </a:r>
            <a:r>
              <a:rPr lang="en-US" dirty="0" smtClean="0"/>
              <a:t>   =  P</a:t>
            </a:r>
            <a:r>
              <a:rPr lang="en-US" baseline="-25000" dirty="0" smtClean="0"/>
              <a:t>t</a:t>
            </a:r>
            <a:r>
              <a:rPr lang="en-US" dirty="0" smtClean="0"/>
              <a:t> </a:t>
            </a:r>
            <a:r>
              <a:rPr lang="en-US" dirty="0" smtClean="0">
                <a:sym typeface="Symbol" pitchFamily="18" charset="2"/>
              </a:rPr>
              <a:t></a:t>
            </a:r>
            <a:r>
              <a:rPr lang="en-US" b="1" dirty="0" smtClean="0">
                <a:sym typeface="Symbol" pitchFamily="18" charset="2"/>
              </a:rPr>
              <a:t> </a:t>
            </a:r>
            <a:r>
              <a:rPr lang="en-US" dirty="0" smtClean="0"/>
              <a:t>/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p</a:t>
            </a:r>
            <a:r>
              <a:rPr lang="en-US" dirty="0" smtClean="0"/>
              <a:t>  =  P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 </a:t>
            </a:r>
            <a:r>
              <a:rPr lang="en-US" dirty="0" smtClean="0">
                <a:sym typeface="Symbol" pitchFamily="18" charset="2"/>
              </a:rPr>
              <a:t></a:t>
            </a:r>
            <a:r>
              <a:rPr lang="en-US" b="1" dirty="0" smtClean="0">
                <a:sym typeface="Symbol" pitchFamily="18" charset="2"/>
              </a:rPr>
              <a:t>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p</a:t>
            </a:r>
            <a:r>
              <a:rPr lang="en-US" b="1" baseline="-25000" dirty="0" smtClean="0"/>
              <a:t>    </a:t>
            </a:r>
            <a:r>
              <a:rPr lang="en-US" dirty="0" smtClean="0">
                <a:sym typeface="Symbol" pitchFamily="18" charset="2"/>
              </a:rPr>
              <a:t>[watts]</a:t>
            </a:r>
          </a:p>
          <a:p>
            <a:pPr eaLnBrk="1" hangingPunct="1"/>
            <a:r>
              <a:rPr lang="en-US" i="1" dirty="0" smtClean="0"/>
              <a:t>Pulse energy </a:t>
            </a:r>
            <a:r>
              <a:rPr lang="en-US" dirty="0" smtClean="0"/>
              <a:t>is given by</a:t>
            </a:r>
            <a:endParaRPr lang="en-US" i="1" dirty="0" smtClean="0"/>
          </a:p>
          <a:p>
            <a:pPr eaLnBrk="1" hangingPunct="1">
              <a:buNone/>
            </a:pPr>
            <a:r>
              <a:rPr lang="en-US" i="1" dirty="0" smtClean="0"/>
              <a:t>		</a:t>
            </a:r>
            <a:r>
              <a:rPr lang="en-US" dirty="0" err="1" smtClean="0"/>
              <a:t>E</a:t>
            </a:r>
            <a:r>
              <a:rPr lang="en-US" b="1" baseline="-25000" dirty="0" err="1" smtClean="0"/>
              <a:t>pulse</a:t>
            </a:r>
            <a:r>
              <a:rPr lang="en-US" dirty="0" smtClean="0"/>
              <a:t>  =  P</a:t>
            </a:r>
            <a:r>
              <a:rPr lang="en-US" baseline="-25000" dirty="0" smtClean="0"/>
              <a:t>t</a:t>
            </a:r>
            <a:r>
              <a:rPr lang="en-US" b="1" i="1" dirty="0" smtClean="0"/>
              <a:t>  </a:t>
            </a:r>
            <a:r>
              <a:rPr lang="en-US" dirty="0" smtClean="0"/>
              <a:t>x </a:t>
            </a:r>
            <a:r>
              <a:rPr lang="en-US" dirty="0" smtClean="0">
                <a:sym typeface="Symbol" pitchFamily="18" charset="2"/>
              </a:rPr>
              <a:t></a:t>
            </a:r>
            <a:r>
              <a:rPr lang="en-US" sz="3200" b="1" dirty="0" smtClean="0">
                <a:sym typeface="Symbol" pitchFamily="18" charset="2"/>
              </a:rPr>
              <a:t>   </a:t>
            </a:r>
            <a:r>
              <a:rPr lang="en-US" dirty="0" smtClean="0">
                <a:sym typeface="Symbol" pitchFamily="18" charset="2"/>
              </a:rPr>
              <a:t>[joules]</a:t>
            </a:r>
          </a:p>
          <a:p>
            <a:pPr eaLnBrk="1" hangingPunct="1">
              <a:buFontTx/>
              <a:buNone/>
            </a:pPr>
            <a:r>
              <a:rPr lang="en-US" dirty="0" smtClean="0">
                <a:sym typeface="Symbol" pitchFamily="18" charset="2"/>
              </a:rPr>
              <a:t>    and this influences </a:t>
            </a:r>
            <a:r>
              <a:rPr lang="en-US" dirty="0" smtClean="0">
                <a:sym typeface="Symbol" pitchFamily="18" charset="2"/>
              </a:rPr>
              <a:t>target </a:t>
            </a:r>
            <a:r>
              <a:rPr lang="en-US" dirty="0" err="1" smtClean="0">
                <a:sym typeface="Symbol" pitchFamily="18" charset="2"/>
              </a:rPr>
              <a:t>detectability</a:t>
            </a:r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419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7B3D6F-8B06-4168-B1E7-C8575292E7F9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Pulse and Average Power Example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153400" cy="43434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dirty="0" smtClean="0"/>
              <a:t>   A radar with 1 MW pulse power and 1 </a:t>
            </a:r>
            <a:r>
              <a:rPr lang="en-US" dirty="0" smtClean="0">
                <a:sym typeface="Symbol" pitchFamily="18" charset="2"/>
              </a:rPr>
              <a:t></a:t>
            </a:r>
            <a:r>
              <a:rPr lang="en-US" dirty="0" smtClean="0"/>
              <a:t>s pulse width transmits at a PRF of 1 kHz. Then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dirty="0" smtClean="0"/>
              <a:t>	P</a:t>
            </a:r>
            <a:r>
              <a:rPr lang="en-US" b="1" baseline="-25000" dirty="0" smtClean="0"/>
              <a:t>t</a:t>
            </a:r>
            <a:r>
              <a:rPr lang="en-US" dirty="0" smtClean="0"/>
              <a:t>        =    	1 MW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dirty="0" smtClean="0"/>
              <a:t>   	Duty cycle = 	 ?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dirty="0" smtClean="0"/>
              <a:t>    </a:t>
            </a:r>
            <a:r>
              <a:rPr lang="en-US" dirty="0" err="1" smtClean="0"/>
              <a:t>P</a:t>
            </a:r>
            <a:r>
              <a:rPr lang="en-US" b="1" baseline="-25000" dirty="0" err="1" smtClean="0"/>
              <a:t>av</a:t>
            </a:r>
            <a:r>
              <a:rPr lang="en-US" b="1" dirty="0" smtClean="0"/>
              <a:t>      </a:t>
            </a:r>
            <a:r>
              <a:rPr lang="en-US" dirty="0" smtClean="0"/>
              <a:t>=    	 ?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dirty="0" smtClean="0"/>
              <a:t>	</a:t>
            </a:r>
            <a:r>
              <a:rPr lang="en-US" dirty="0" err="1" smtClean="0"/>
              <a:t>E</a:t>
            </a:r>
            <a:r>
              <a:rPr lang="en-US" b="1" baseline="-25000" dirty="0" err="1" smtClean="0"/>
              <a:t>pulse</a:t>
            </a:r>
            <a:r>
              <a:rPr lang="en-US" dirty="0" smtClean="0"/>
              <a:t>  =  	  	 ?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dirty="0" smtClean="0"/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419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D7B3D6F-8B06-4168-B1E7-C8575292E7F9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Pulse and Average Power Example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153400" cy="43434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dirty="0" smtClean="0"/>
              <a:t>   A radar with 1 MW pulse power and 1 </a:t>
            </a:r>
            <a:r>
              <a:rPr lang="en-US" dirty="0" smtClean="0">
                <a:sym typeface="Symbol" pitchFamily="18" charset="2"/>
              </a:rPr>
              <a:t></a:t>
            </a:r>
            <a:r>
              <a:rPr lang="en-US" dirty="0" smtClean="0"/>
              <a:t>s pulse width transmits at a PRF of 1 kHz and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dirty="0" smtClean="0"/>
              <a:t>	P</a:t>
            </a:r>
            <a:r>
              <a:rPr lang="en-US" b="1" baseline="-25000" dirty="0" smtClean="0"/>
              <a:t>t</a:t>
            </a:r>
            <a:r>
              <a:rPr lang="en-US" dirty="0" smtClean="0"/>
              <a:t>        =    	1 MW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dirty="0" smtClean="0"/>
              <a:t>   	Duty cycle = 	0.1%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dirty="0" smtClean="0"/>
              <a:t>    </a:t>
            </a:r>
            <a:r>
              <a:rPr lang="en-US" dirty="0" err="1" smtClean="0"/>
              <a:t>P</a:t>
            </a:r>
            <a:r>
              <a:rPr lang="en-US" b="1" baseline="-25000" dirty="0" err="1" smtClean="0"/>
              <a:t>av</a:t>
            </a:r>
            <a:r>
              <a:rPr lang="en-US" b="1" dirty="0" smtClean="0"/>
              <a:t>      </a:t>
            </a:r>
            <a:r>
              <a:rPr lang="en-US" dirty="0" smtClean="0"/>
              <a:t>=    	1 kW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US" dirty="0" smtClean="0"/>
              <a:t>	</a:t>
            </a:r>
            <a:r>
              <a:rPr lang="en-US" dirty="0" err="1" smtClean="0"/>
              <a:t>E</a:t>
            </a:r>
            <a:r>
              <a:rPr lang="en-US" b="1" baseline="-25000" dirty="0" err="1" smtClean="0"/>
              <a:t>pulse</a:t>
            </a:r>
            <a:r>
              <a:rPr lang="en-US" dirty="0" smtClean="0"/>
              <a:t>  =  	  	1 J 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	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dirty="0" smtClean="0"/>
              <a:t>   The radar transmitter, T/R switch, waveguides, and antenna must be designed to handle 1 MW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dirty="0" smtClean="0"/>
              <a:t>   The mean transmitted power is only 1 kW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25901FF-BFE5-4C1B-9A8B-03AF6CD9B21D}" type="slidenum">
              <a:rPr lang="en-US" smtClean="0"/>
              <a:pPr/>
              <a:t>26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440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034581-2F27-4B97-8EA0-DDA2EBDF9CB7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Course Details 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84582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600" dirty="0" smtClean="0">
                <a:cs typeface="Times New Roman" pitchFamily="18" charset="0"/>
              </a:rPr>
              <a:t>Instructor:  	Dr. J. Michael </a:t>
            </a:r>
            <a:r>
              <a:rPr lang="en-US" sz="2600" dirty="0" err="1" smtClean="0">
                <a:cs typeface="Times New Roman" pitchFamily="18" charset="0"/>
              </a:rPr>
              <a:t>Ruohoniemi</a:t>
            </a:r>
            <a:r>
              <a:rPr lang="en-US" sz="2600" dirty="0" smtClean="0">
                <a:cs typeface="Times New Roman" pitchFamily="18" charset="0"/>
              </a:rPr>
              <a:t>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600" dirty="0" smtClean="0">
                <a:cs typeface="Times New Roman" pitchFamily="18" charset="0"/>
              </a:rPr>
              <a:t>Campus Office: 344 </a:t>
            </a:r>
            <a:r>
              <a:rPr lang="en-US" sz="2600" dirty="0" err="1" smtClean="0">
                <a:cs typeface="Times New Roman" pitchFamily="18" charset="0"/>
              </a:rPr>
              <a:t>Whittemore</a:t>
            </a:r>
            <a:r>
              <a:rPr lang="en-US" sz="2600" dirty="0" smtClean="0">
                <a:cs typeface="Times New Roman" pitchFamily="18" charset="0"/>
              </a:rPr>
              <a:t> Hall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600" dirty="0" smtClean="0">
                <a:cs typeface="Times New Roman" pitchFamily="18" charset="0"/>
              </a:rPr>
              <a:t>Lab Office:	Suite 1000, 1901 Innovation Drive 				Corporate Research Center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600" dirty="0" smtClean="0">
                <a:cs typeface="Times New Roman" pitchFamily="18" charset="0"/>
              </a:rPr>
              <a:t>Phone:      	540-231-1482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600" b="1" dirty="0" smtClean="0">
                <a:cs typeface="Times New Roman" pitchFamily="18" charset="0"/>
              </a:rPr>
              <a:t>E-mail:       	mikeruo@vt.edu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sz="2600" dirty="0" smtClean="0">
                <a:cs typeface="Times New Roman" pitchFamily="18" charset="0"/>
              </a:rPr>
              <a:t>Lecture time:	Thursday  4:00 – 6:45 pm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450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EB9B33-20E6-4F2A-BDEA-8AF0A18E7D4A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Course Details </a:t>
            </a: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153400" cy="41148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2600" dirty="0" smtClean="0">
              <a:cs typeface="Times New Roman" pitchFamily="18" charset="0"/>
            </a:endParaRPr>
          </a:p>
          <a:p>
            <a:pPr eaLnBrk="1" hangingPunct="1"/>
            <a:r>
              <a:rPr lang="en-US" sz="2600" dirty="0" smtClean="0">
                <a:cs typeface="Times New Roman" pitchFamily="18" charset="0"/>
              </a:rPr>
              <a:t>*NOTE*	Include ECE 5635 in the Subject heading of all email!</a:t>
            </a:r>
            <a:endParaRPr lang="en-U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471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53D2373-EF67-4C77-B6D6-459805379272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Course Topics</a:t>
            </a:r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en-US" dirty="0" smtClean="0">
                <a:cs typeface="Times New Roman" pitchFamily="18" charset="0"/>
              </a:rPr>
              <a:t>Theory and practice of radar systems 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en-US" dirty="0" smtClean="0">
                <a:cs typeface="Times New Roman" pitchFamily="18" charset="0"/>
              </a:rPr>
              <a:t>Detection, tracking, and location of targets. 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en-US" dirty="0" smtClean="0">
                <a:cs typeface="Times New Roman" pitchFamily="18" charset="0"/>
              </a:rPr>
              <a:t>Measurement of range and velocity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en-US" dirty="0" smtClean="0">
                <a:cs typeface="Times New Roman" pitchFamily="18" charset="0"/>
              </a:rPr>
              <a:t>Analysis of radar performance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en-US" dirty="0" smtClean="0">
                <a:cs typeface="Times New Roman" pitchFamily="18" charset="0"/>
              </a:rPr>
              <a:t>Design of radar systems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163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B29EF3-5BBE-482D-A57D-E7CF4B528708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ECE </a:t>
            </a:r>
            <a:r>
              <a:rPr lang="en-US" dirty="0" smtClean="0"/>
              <a:t>5635: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More Preliminaries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800"/>
              </a:spcAft>
              <a:defRPr/>
            </a:pPr>
            <a:r>
              <a:rPr lang="en-US" dirty="0" smtClean="0"/>
              <a:t>We will take two ~10 min breaks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  <a:defRPr/>
            </a:pPr>
            <a:r>
              <a:rPr lang="en-US" dirty="0" smtClean="0"/>
              <a:t>Using the equipment – </a:t>
            </a:r>
          </a:p>
          <a:p>
            <a:pPr lvl="1" eaLnBrk="1" hangingPunct="1">
              <a:spcBef>
                <a:spcPts val="0"/>
              </a:spcBef>
              <a:spcAft>
                <a:spcPts val="1800"/>
              </a:spcAft>
              <a:defRPr/>
            </a:pPr>
            <a:r>
              <a:rPr lang="en-US" dirty="0" smtClean="0">
                <a:latin typeface="+mn-lt"/>
              </a:rPr>
              <a:t>position yourself where you can be seen</a:t>
            </a:r>
          </a:p>
          <a:p>
            <a:pPr lvl="1" eaLnBrk="1" hangingPunct="1">
              <a:spcBef>
                <a:spcPts val="0"/>
              </a:spcBef>
              <a:spcAft>
                <a:spcPts val="1800"/>
              </a:spcAft>
              <a:defRPr/>
            </a:pPr>
            <a:r>
              <a:rPr lang="en-US" dirty="0" smtClean="0">
                <a:latin typeface="+mn-lt"/>
              </a:rPr>
              <a:t>ask a question by holding down the mike and giving a little intro such as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  <a:buFontTx/>
              <a:buNone/>
              <a:defRPr/>
            </a:pPr>
            <a:r>
              <a:rPr lang="en-US" dirty="0" smtClean="0"/>
              <a:t>	‘This is John Smith at Dahlgren’</a:t>
            </a:r>
          </a:p>
          <a:p>
            <a:pPr eaLnBrk="1" hangingPunct="1">
              <a:buFontTx/>
              <a:buNone/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buFontTx/>
              <a:buNone/>
              <a:defRPr/>
            </a:pPr>
            <a:endParaRPr lang="en-US" dirty="0" smtClean="0"/>
          </a:p>
          <a:p>
            <a:pPr lvl="1" eaLnBrk="1" hangingPunct="1">
              <a:buFontTx/>
              <a:buNone/>
              <a:defRPr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481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522F6D-85B2-4E7E-8C09-F55E408D0F12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Course Text Book</a:t>
            </a:r>
          </a:p>
        </p:txBody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imes New Roman" pitchFamily="18" charset="0"/>
              </a:rPr>
              <a:t>Mark A. Richards, James A, Scheer, and William A. Holm</a:t>
            </a:r>
          </a:p>
          <a:p>
            <a:pPr eaLnBrk="1" hangingPunct="1"/>
            <a:r>
              <a:rPr lang="en-US" i="1" smtClean="0">
                <a:cs typeface="Times New Roman" pitchFamily="18" charset="0"/>
              </a:rPr>
              <a:t>Principles of Modern Radar: Basic Principles</a:t>
            </a:r>
            <a:endParaRPr lang="en-US" smtClean="0">
              <a:cs typeface="Times New Roman" pitchFamily="18" charset="0"/>
            </a:endParaRPr>
          </a:p>
          <a:p>
            <a:pPr eaLnBrk="1" hangingPunct="1"/>
            <a:r>
              <a:rPr lang="en-US" smtClean="0">
                <a:cs typeface="Times New Roman" pitchFamily="18" charset="0"/>
              </a:rPr>
              <a:t>SciTech Publishing, Raleigh, NC, 2010	</a:t>
            </a:r>
          </a:p>
          <a:p>
            <a:pPr eaLnBrk="1" hangingPunct="1"/>
            <a:r>
              <a:rPr lang="en-US" smtClean="0">
                <a:cs typeface="Times New Roman" pitchFamily="18" charset="0"/>
              </a:rPr>
              <a:t>ISBN: 978-1891121524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491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DE78E79-9908-4F32-BF00-29F9DB9A9D5B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Reference Text Book</a:t>
            </a:r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imes New Roman" pitchFamily="18" charset="0"/>
              </a:rPr>
              <a:t>Merrill I. Skolnik</a:t>
            </a:r>
          </a:p>
          <a:p>
            <a:pPr eaLnBrk="1" hangingPunct="1"/>
            <a:r>
              <a:rPr lang="en-US" i="1" smtClean="0">
                <a:cs typeface="Times New Roman" pitchFamily="18" charset="0"/>
              </a:rPr>
              <a:t>Introduction to Radar  Systems</a:t>
            </a:r>
          </a:p>
          <a:p>
            <a:pPr eaLnBrk="1" hangingPunct="1"/>
            <a:r>
              <a:rPr lang="en-US" smtClean="0">
                <a:cs typeface="Times New Roman" pitchFamily="18" charset="0"/>
              </a:rPr>
              <a:t>Third edition</a:t>
            </a:r>
          </a:p>
          <a:p>
            <a:pPr eaLnBrk="1" hangingPunct="1"/>
            <a:r>
              <a:rPr lang="en-US" smtClean="0">
                <a:cs typeface="Times New Roman" pitchFamily="18" charset="0"/>
              </a:rPr>
              <a:t>McGraw Hill, New York, 2001	</a:t>
            </a:r>
          </a:p>
          <a:p>
            <a:pPr eaLnBrk="1" hangingPunct="1"/>
            <a:r>
              <a:rPr lang="en-US" smtClean="0">
                <a:cs typeface="Times New Roman" pitchFamily="18" charset="0"/>
              </a:rPr>
              <a:t>ISBN: 0-07-290980-3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501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CD8D50-AF02-4CD1-92D1-B5736841F478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Class Web Site</a:t>
            </a:r>
          </a:p>
        </p:txBody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cs typeface="Times New Roman" pitchFamily="18" charset="0"/>
              </a:rPr>
              <a:t>Scholar will be used for all regular communication in this class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err="1" smtClean="0">
                <a:cs typeface="Times New Roman" pitchFamily="18" charset="0"/>
              </a:rPr>
              <a:t>Homeworks</a:t>
            </a:r>
            <a:r>
              <a:rPr lang="en-US" dirty="0" smtClean="0">
                <a:cs typeface="Times New Roman" pitchFamily="18" charset="0"/>
              </a:rPr>
              <a:t> and take-home exams may be submitted  as hard copy (in class) or by Scholar’s digital drop box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cs typeface="Times New Roman" pitchFamily="18" charset="0"/>
              </a:rPr>
              <a:t>Access Scholar via VT home web page http://www.vt.edu</a:t>
            </a:r>
            <a:r>
              <a:rPr lang="en-US" dirty="0" smtClean="0">
                <a:solidFill>
                  <a:schemeClr val="tx2"/>
                </a:solidFill>
                <a:cs typeface="Times New Roman" pitchFamily="18" charset="0"/>
              </a:rPr>
              <a:t>  </a:t>
            </a:r>
            <a:r>
              <a:rPr lang="en-US" dirty="0" smtClean="0">
                <a:cs typeface="Times New Roman" pitchFamily="18" charset="0"/>
              </a:rPr>
              <a:t>&gt;&gt; </a:t>
            </a:r>
            <a:r>
              <a:rPr lang="en-US" dirty="0" err="1" smtClean="0">
                <a:cs typeface="Times New Roman" pitchFamily="18" charset="0"/>
              </a:rPr>
              <a:t>Quicklinks</a:t>
            </a:r>
            <a:r>
              <a:rPr lang="en-US" dirty="0" smtClean="0">
                <a:cs typeface="Times New Roman" pitchFamily="18" charset="0"/>
              </a:rPr>
              <a:t> &gt; Scholar  </a:t>
            </a:r>
          </a:p>
          <a:p>
            <a:pPr eaLnBrk="1" hangingPunct="1"/>
            <a:endParaRPr lang="en-US" sz="3200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512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063111B-E2E2-4785-90C1-22F27AA900F1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Class Web Site</a:t>
            </a:r>
          </a:p>
        </p:txBody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cs typeface="Times New Roman" pitchFamily="18" charset="0"/>
              </a:rPr>
              <a:t>What’s there: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Announcements     – regular updates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Course Information – course outline, etc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Course Documents – class notes,  review material, additional notes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Assignments – </a:t>
            </a:r>
            <a:r>
              <a:rPr lang="en-US" dirty="0" err="1" smtClean="0">
                <a:cs typeface="Times New Roman" pitchFamily="18" charset="0"/>
              </a:rPr>
              <a:t>homeworks</a:t>
            </a:r>
            <a:r>
              <a:rPr lang="en-US" dirty="0" smtClean="0">
                <a:cs typeface="Times New Roman" pitchFamily="18" charset="0"/>
              </a:rPr>
              <a:t> and exams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Grade Center – view your grades to date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Echo360 – review lectures on line (~ 2 days)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532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B8ECC4-19D2-4930-AA54-9C68E36FA353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imes New Roman" pitchFamily="18" charset="0"/>
              </a:rPr>
              <a:t>Intended Audience</a:t>
            </a:r>
          </a:p>
        </p:txBody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cs typeface="Times New Roman" pitchFamily="18" charset="0"/>
              </a:rPr>
              <a:t>ECE 5635</a:t>
            </a:r>
            <a:r>
              <a:rPr lang="en-US" b="1" smtClean="0">
                <a:cs typeface="Times New Roman" pitchFamily="18" charset="0"/>
              </a:rPr>
              <a:t> </a:t>
            </a:r>
            <a:r>
              <a:rPr lang="en-US" smtClean="0">
                <a:cs typeface="Times New Roman" pitchFamily="18" charset="0"/>
              </a:rPr>
              <a:t>is intended for graduate students with a basic understanding of radio and  communications systems. </a:t>
            </a:r>
          </a:p>
          <a:p>
            <a:pPr eaLnBrk="1" hangingPunct="1"/>
            <a:r>
              <a:rPr lang="en-US" smtClean="0">
                <a:cs typeface="Times New Roman" pitchFamily="18" charset="0"/>
              </a:rPr>
              <a:t>The course will appeal to students who are interested in the wider applications of communications and radio systems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smtClean="0">
                <a:cs typeface="Times New Roman" pitchFamily="18" charset="0"/>
              </a:rPr>
              <a:t> </a:t>
            </a:r>
            <a:endParaRPr lang="en-US" b="1" smtClean="0">
              <a:latin typeface="CG Times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542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678B4AC-190E-4F73-841E-76404C948416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Expected Background</a:t>
            </a:r>
          </a:p>
        </p:txBody>
      </p:sp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BS EE or equivalent</a:t>
            </a:r>
          </a:p>
          <a:p>
            <a:pPr eaLnBrk="1" hangingPunct="1"/>
            <a:r>
              <a:rPr lang="en-US" dirty="0" smtClean="0"/>
              <a:t>If you have never taken a class in Communication Theory you will have to do some additional work</a:t>
            </a:r>
          </a:p>
          <a:p>
            <a:pPr eaLnBrk="1" hangingPunct="1"/>
            <a:r>
              <a:rPr lang="en-US" dirty="0" smtClean="0"/>
              <a:t>Read the Review section at the class web site	&gt;&gt; Resources &gt;&gt; Review Materials      </a:t>
            </a:r>
          </a:p>
          <a:p>
            <a:pPr eaLnBrk="1" hangingPunct="1"/>
            <a:r>
              <a:rPr lang="en-US" dirty="0" smtClean="0"/>
              <a:t>Go to a text book on Communication Systems </a:t>
            </a:r>
          </a:p>
          <a:p>
            <a:pPr eaLnBrk="1" hangingPunct="1"/>
            <a:r>
              <a:rPr lang="en-US" dirty="0" smtClean="0"/>
              <a:t>Learn the relevant material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552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22AC2E7-9F8F-4872-9588-CFD0FE2CB1B2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Schedule</a:t>
            </a:r>
          </a:p>
        </p:txBody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cs typeface="Times New Roman" pitchFamily="18" charset="0"/>
              </a:rPr>
              <a:t>Academic credit</a:t>
            </a:r>
          </a:p>
          <a:p>
            <a:pPr eaLnBrk="1" hangingPunct="1"/>
            <a:r>
              <a:rPr lang="en-US" sz="2400" dirty="0" smtClean="0">
                <a:cs typeface="Times New Roman" pitchFamily="18" charset="0"/>
              </a:rPr>
              <a:t>3 credit hours towards </a:t>
            </a:r>
            <a:r>
              <a:rPr lang="en-US" sz="2400" dirty="0" err="1" smtClean="0">
                <a:cs typeface="Times New Roman" pitchFamily="18" charset="0"/>
              </a:rPr>
              <a:t>MSc</a:t>
            </a:r>
            <a:r>
              <a:rPr lang="en-US" sz="2400" dirty="0" smtClean="0">
                <a:cs typeface="Times New Roman" pitchFamily="18" charset="0"/>
              </a:rPr>
              <a:t> EE degree</a:t>
            </a:r>
          </a:p>
          <a:p>
            <a:pPr eaLnBrk="1" hangingPunct="1"/>
            <a:r>
              <a:rPr lang="en-US" sz="2400" dirty="0" smtClean="0">
                <a:cs typeface="Times New Roman" pitchFamily="18" charset="0"/>
              </a:rPr>
              <a:t>Commonwealth campus students can use this class credit towards a degree at a later date</a:t>
            </a:r>
          </a:p>
          <a:p>
            <a:pPr eaLnBrk="1" hangingPunct="1"/>
            <a:r>
              <a:rPr lang="en-US" sz="2400" dirty="0" smtClean="0">
                <a:cs typeface="Times New Roman" pitchFamily="18" charset="0"/>
              </a:rPr>
              <a:t>Schedule of Classes:</a:t>
            </a:r>
            <a:r>
              <a:rPr lang="en-US" sz="2400" b="1" dirty="0" smtClean="0">
                <a:cs typeface="Times New Roman" pitchFamily="18" charset="0"/>
              </a:rPr>
              <a:t>   </a:t>
            </a:r>
          </a:p>
          <a:p>
            <a:pPr eaLnBrk="1" hangingPunct="1"/>
            <a:r>
              <a:rPr lang="en-US" sz="2400" dirty="0" smtClean="0">
                <a:cs typeface="Times New Roman" pitchFamily="18" charset="0"/>
              </a:rPr>
              <a:t>Class</a:t>
            </a:r>
            <a:r>
              <a:rPr lang="en-US" sz="2400" b="1" dirty="0" smtClean="0">
                <a:cs typeface="Times New Roman" pitchFamily="18" charset="0"/>
              </a:rPr>
              <a:t> </a:t>
            </a:r>
            <a:r>
              <a:rPr lang="en-US" sz="2400" dirty="0" smtClean="0">
                <a:cs typeface="Times New Roman" pitchFamily="18" charset="0"/>
              </a:rPr>
              <a:t>begins: Thursday August 29, 2013</a:t>
            </a:r>
          </a:p>
          <a:p>
            <a:pPr eaLnBrk="1" hangingPunct="1"/>
            <a:r>
              <a:rPr lang="en-US" sz="2400" dirty="0" smtClean="0">
                <a:cs typeface="Times New Roman" pitchFamily="18" charset="0"/>
              </a:rPr>
              <a:t>Last class:     Thursday December 5, 2013</a:t>
            </a:r>
          </a:p>
          <a:p>
            <a:pPr eaLnBrk="1" hangingPunct="1"/>
            <a:r>
              <a:rPr lang="en-US" sz="2400" dirty="0" smtClean="0">
                <a:cs typeface="Times New Roman" pitchFamily="18" charset="0"/>
              </a:rPr>
              <a:t>No classes:    Week of November 28 - Thanksgiving 							Break</a:t>
            </a:r>
            <a:r>
              <a:rPr lang="en-US" sz="2000" dirty="0" smtClean="0"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563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E593C2-60A6-4AE9-9FAD-C2CE60C2F78E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Grading</a:t>
            </a:r>
          </a:p>
        </p:txBody>
      </p:sp>
      <p:sp>
        <p:nvSpPr>
          <p:cNvPr id="563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cs typeface="Times New Roman" pitchFamily="18" charset="0"/>
              </a:rPr>
              <a:t>  All written work will be graded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  Homework				25%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  Midterm Exam &amp; Quizzes		25%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  Project					25%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  Final Exam 				25%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All </a:t>
            </a:r>
            <a:r>
              <a:rPr lang="en-US" dirty="0" smtClean="0">
                <a:cs typeface="Times New Roman" pitchFamily="18" charset="0"/>
              </a:rPr>
              <a:t>written submissions must be entirely your own work (except for group project work or where group homework is authorized)</a:t>
            </a:r>
          </a:p>
          <a:p>
            <a:pPr eaLnBrk="1" hangingPunct="1"/>
            <a:endParaRPr lang="en-US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573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18038B-DC98-482F-B5EB-31B4005EC807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Honor Code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cs typeface="Times New Roman" pitchFamily="18" charset="0"/>
              </a:rPr>
              <a:t>All students  in this class are bound by the University's Graduate Honor Code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cs typeface="Times New Roman" pitchFamily="18" charset="0"/>
              </a:rPr>
              <a:t>Students shall not cheat, falsify, plagiarize, or otherwise obtain an unfair advantage in any work that is submitted for a grade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cs typeface="Times New Roman" pitchFamily="18" charset="0"/>
              </a:rPr>
              <a:t>Discussion between students on all aspects of the course is encouraged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cs typeface="Times New Roman" pitchFamily="18" charset="0"/>
              </a:rPr>
              <a:t>Submitted papers must be the student's own unaided work.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583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82ABAE-A553-46CF-8F29-C0F3A636D10A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583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Honor Code</a:t>
            </a:r>
          </a:p>
        </p:txBody>
      </p:sp>
      <p:sp>
        <p:nvSpPr>
          <p:cNvPr id="583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cs typeface="Times New Roman" pitchFamily="18" charset="0"/>
              </a:rPr>
              <a:t>Giving unauthorized assistance to another student is not allowed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Take home exams must be entirely your own work  -  only discussion with the instructors is permitted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Warning: </a:t>
            </a:r>
          </a:p>
          <a:p>
            <a:pPr eaLnBrk="1" hangingPunct="1">
              <a:buNone/>
            </a:pPr>
            <a:r>
              <a:rPr lang="en-US" dirty="0" smtClean="0">
                <a:cs typeface="Times New Roman" pitchFamily="18" charset="0"/>
              </a:rPr>
              <a:t>	do not risk involvement with the Graduate Honor System!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215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AD281D-57D8-40B0-A09B-745A14D929CB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Radar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Acronym:</a:t>
            </a:r>
          </a:p>
          <a:p>
            <a:pPr eaLnBrk="1" hangingPunct="1">
              <a:buNone/>
            </a:pPr>
            <a:r>
              <a:rPr lang="en-US" b="1" dirty="0" smtClean="0"/>
              <a:t>		Ra</a:t>
            </a:r>
            <a:r>
              <a:rPr lang="en-US" dirty="0" smtClean="0"/>
              <a:t>dio </a:t>
            </a:r>
            <a:r>
              <a:rPr lang="en-US" b="1" dirty="0" smtClean="0"/>
              <a:t>D</a:t>
            </a:r>
            <a:r>
              <a:rPr lang="en-US" dirty="0" smtClean="0"/>
              <a:t>etection </a:t>
            </a:r>
            <a:r>
              <a:rPr lang="en-US" b="1" dirty="0" smtClean="0"/>
              <a:t>A</a:t>
            </a:r>
            <a:r>
              <a:rPr lang="en-US" dirty="0" smtClean="0"/>
              <a:t>nd </a:t>
            </a:r>
            <a:r>
              <a:rPr lang="en-US" b="1" dirty="0" smtClean="0"/>
              <a:t>R</a:t>
            </a:r>
            <a:r>
              <a:rPr lang="en-US" dirty="0" smtClean="0"/>
              <a:t>anging</a:t>
            </a:r>
          </a:p>
          <a:p>
            <a:pPr eaLnBrk="1" hangingPunct="1"/>
            <a:r>
              <a:rPr lang="en-US" dirty="0" smtClean="0"/>
              <a:t>A radar can </a:t>
            </a:r>
          </a:p>
          <a:p>
            <a:pPr eaLnBrk="1" hangingPunct="1">
              <a:buNone/>
            </a:pPr>
            <a:r>
              <a:rPr lang="en-US" dirty="0" smtClean="0"/>
              <a:t>	- detect the presence of a target</a:t>
            </a:r>
          </a:p>
          <a:p>
            <a:pPr eaLnBrk="1" hangingPunct="1">
              <a:buNone/>
            </a:pPr>
            <a:r>
              <a:rPr lang="en-US" dirty="0" smtClean="0"/>
              <a:t>	- measure the distance between the radar	  and the target  -  the </a:t>
            </a:r>
            <a:r>
              <a:rPr lang="en-US" i="1" dirty="0" smtClean="0"/>
              <a:t>Range</a:t>
            </a:r>
          </a:p>
          <a:p>
            <a:pPr eaLnBrk="1" hangingPunct="1">
              <a:buNone/>
            </a:pPr>
            <a:r>
              <a:rPr lang="en-US" i="1" dirty="0" smtClean="0"/>
              <a:t>	- </a:t>
            </a:r>
            <a:r>
              <a:rPr lang="en-US" dirty="0" smtClean="0"/>
              <a:t>find the location of the target in </a:t>
            </a:r>
            <a:r>
              <a:rPr lang="en-US" i="1" dirty="0" smtClean="0"/>
              <a:t>Azimuth</a:t>
            </a:r>
            <a:r>
              <a:rPr lang="en-US" dirty="0" smtClean="0"/>
              <a:t> and </a:t>
            </a:r>
            <a:r>
              <a:rPr lang="en-US" i="1" dirty="0" smtClean="0"/>
              <a:t>Elevation</a:t>
            </a:r>
            <a:r>
              <a:rPr lang="en-US" dirty="0" smtClean="0"/>
              <a:t> using a directional antenna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593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BF5E6E-D9C7-4C56-835E-EE022D14FCB0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Homework</a:t>
            </a:r>
          </a:p>
        </p:txBody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eaLnBrk="1" hangingPunct="1"/>
            <a:r>
              <a:rPr lang="en-US" dirty="0" smtClean="0">
                <a:cs typeface="Times New Roman" pitchFamily="18" charset="0"/>
              </a:rPr>
              <a:t>There will be a homework assignment most weeks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Generally issued on a Thursday, due the following Thursday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Look at web site under Assignments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Submit hard copy in class (Blacksburg) or by web site Drop Box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Please notify if there you will have a significant difficulty in submitting homework</a:t>
            </a:r>
          </a:p>
          <a:p>
            <a:pPr eaLnBrk="1" hangingPunct="1">
              <a:buFontTx/>
              <a:buNone/>
            </a:pPr>
            <a:endParaRPr lang="en-US" dirty="0" smtClean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604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ABE84E-071D-456C-A1B0-5AE2C366EBA2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Homework</a:t>
            </a:r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800"/>
              </a:spcAft>
              <a:defRPr/>
            </a:pPr>
            <a:r>
              <a:rPr lang="en-US" dirty="0" smtClean="0">
                <a:cs typeface="Times New Roman" pitchFamily="18" charset="0"/>
              </a:rPr>
              <a:t>Questions about homework, classes, exams 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  <a:defRPr/>
            </a:pPr>
            <a:r>
              <a:rPr lang="en-US" dirty="0" smtClean="0">
                <a:cs typeface="Times New Roman" pitchFamily="18" charset="0"/>
              </a:rPr>
              <a:t>Office  hours – Blacksburg: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en-US" dirty="0" smtClean="0">
                <a:cs typeface="Times New Roman" pitchFamily="18" charset="0"/>
              </a:rPr>
              <a:t>		</a:t>
            </a:r>
            <a:r>
              <a:rPr lang="en-US" dirty="0" err="1" smtClean="0">
                <a:cs typeface="Times New Roman" pitchFamily="18" charset="0"/>
              </a:rPr>
              <a:t>Whittemore</a:t>
            </a:r>
            <a:r>
              <a:rPr lang="en-US" dirty="0" smtClean="0">
                <a:cs typeface="Times New Roman" pitchFamily="18" charset="0"/>
              </a:rPr>
              <a:t> 344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en-US" dirty="0" smtClean="0">
                <a:cs typeface="Times New Roman" pitchFamily="18" charset="0"/>
              </a:rPr>
              <a:t>		Wednesday 4 – 5 </a:t>
            </a:r>
            <a:r>
              <a:rPr lang="en-US" dirty="0" smtClean="0">
                <a:cs typeface="Times New Roman" pitchFamily="18" charset="0"/>
              </a:rPr>
              <a:t>pm (?)</a:t>
            </a:r>
            <a:endParaRPr lang="en-US" dirty="0" smtClean="0"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  <a:spcAft>
                <a:spcPts val="1800"/>
              </a:spcAft>
              <a:defRPr/>
            </a:pPr>
            <a:r>
              <a:rPr lang="en-US" dirty="0" smtClean="0">
                <a:cs typeface="Times New Roman" pitchFamily="18" charset="0"/>
              </a:rPr>
              <a:t>Send e-mail to Instructor at  mikeruo@vt.edu 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  <a:buFontTx/>
              <a:buNone/>
              <a:defRPr/>
            </a:pPr>
            <a:r>
              <a:rPr lang="en-US" dirty="0" smtClean="0">
                <a:cs typeface="Times New Roman" pitchFamily="18" charset="0"/>
              </a:rPr>
              <a:t>	  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624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84C240-2745-4CF1-A749-AF9DDEFB1F13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FAQs</a:t>
            </a:r>
          </a:p>
        </p:txBody>
      </p:sp>
      <p:sp>
        <p:nvSpPr>
          <p:cNvPr id="624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en-US" dirty="0" smtClean="0">
                <a:cs typeface="Times New Roman" pitchFamily="18" charset="0"/>
              </a:rPr>
              <a:t>We will generate FAQs from e-mail if there is a question of general interest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en-US" dirty="0" smtClean="0">
                <a:cs typeface="Times New Roman" pitchFamily="18" charset="0"/>
              </a:rPr>
              <a:t>Look at FAQs before you e-mail a question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en-US" dirty="0" smtClean="0">
                <a:cs typeface="Times New Roman" pitchFamily="18" charset="0"/>
              </a:rPr>
              <a:t>FAQs will be posted to the Assignments section of the Scholar web site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</a:pPr>
            <a:r>
              <a:rPr lang="en-US" dirty="0" smtClean="0">
                <a:cs typeface="Times New Roman" pitchFamily="18" charset="0"/>
              </a:rPr>
              <a:t>Look in Folder for particular homework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634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EFF3F8-0D6B-4AD7-A046-05408D962567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Need Help?</a:t>
            </a:r>
          </a:p>
        </p:txBody>
      </p:sp>
      <p:sp>
        <p:nvSpPr>
          <p:cNvPr id="634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If you are having difficulty meeting deadlines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Cannot keep up with course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Have run into some other personal problem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Call or e-mail to discuss the problem  BEFORE the deadline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If you have a genuine reason I will extend your deadline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/>
              <a:t>BUT:  all work must be completed by Dec 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507A886-EE33-4592-81E0-455267B1918F}" type="slidenum">
              <a:rPr lang="en-US" smtClean="0"/>
              <a:pPr/>
              <a:t>44</a:t>
            </a:fld>
            <a:endParaRPr lang="en-US" smtClean="0"/>
          </a:p>
        </p:txBody>
      </p:sp>
      <p:sp>
        <p:nvSpPr>
          <p:cNvPr id="64516" name="Rectangle 6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dirty="0"/>
              <a:t>Homework # </a:t>
            </a:r>
            <a:r>
              <a:rPr lang="en-US" sz="3600" dirty="0" smtClean="0"/>
              <a:t>0 – Bio Sketch</a:t>
            </a:r>
            <a:endParaRPr lang="en-US" sz="3600" dirty="0"/>
          </a:p>
        </p:txBody>
      </p:sp>
      <p:sp>
        <p:nvSpPr>
          <p:cNvPr id="64517" name="Rectangle 7"/>
          <p:cNvSpPr>
            <a:spLocks noChangeArrowheads="1"/>
          </p:cNvSpPr>
          <p:nvPr/>
        </p:nvSpPr>
        <p:spPr bwMode="auto">
          <a:xfrm>
            <a:off x="533400" y="1981200"/>
            <a:ext cx="8305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This homework is due </a:t>
            </a:r>
            <a:r>
              <a:rPr lang="en-US" sz="2800" dirty="0" smtClean="0">
                <a:solidFill>
                  <a:schemeClr val="tx1"/>
                </a:solidFill>
              </a:rPr>
              <a:t>Tuesday, September </a:t>
            </a:r>
            <a:r>
              <a:rPr lang="en-US" sz="2800" dirty="0">
                <a:solidFill>
                  <a:schemeClr val="tx1"/>
                </a:solidFill>
              </a:rPr>
              <a:t>30 </a:t>
            </a:r>
            <a:r>
              <a:rPr lang="en-US" sz="2800" dirty="0" smtClean="0">
                <a:solidFill>
                  <a:schemeClr val="tx1"/>
                </a:solidFill>
              </a:rPr>
              <a:t>to Drop Box only</a:t>
            </a:r>
            <a:endParaRPr lang="en-US" sz="2800" dirty="0">
              <a:solidFill>
                <a:schemeClr val="tx1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Worth 5 points – make it concise and informative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Submit via Scholar Drop Box: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   Two paragraph bio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   Include your reasons for taking this class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   DO NOT attach any files – pictures, resumes, etc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06882F-24C1-4DD9-AD3B-B47594CC34AE}" type="slidenum">
              <a:rPr lang="en-US" smtClean="0"/>
              <a:pPr/>
              <a:t>45</a:t>
            </a:fld>
            <a:endParaRPr lang="en-US" smtClean="0"/>
          </a:p>
        </p:txBody>
      </p:sp>
      <p:sp>
        <p:nvSpPr>
          <p:cNvPr id="65540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/>
              <a:t>Expectations for Homework</a:t>
            </a:r>
          </a:p>
        </p:txBody>
      </p:sp>
      <p:sp>
        <p:nvSpPr>
          <p:cNvPr id="65541" name="Rectangle 3"/>
          <p:cNvSpPr>
            <a:spLocks noChangeArrowheads="1"/>
          </p:cNvSpPr>
          <p:nvPr/>
        </p:nvSpPr>
        <p:spPr bwMode="auto">
          <a:xfrm>
            <a:off x="5334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tx1"/>
                </a:solidFill>
              </a:rPr>
              <a:t>Clear, brief, well-organized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tx1"/>
                </a:solidFill>
              </a:rPr>
              <a:t>Handwritten or typed okay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tx1"/>
                </a:solidFill>
              </a:rPr>
              <a:t>Set up the problem with a sketch where possible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tx1"/>
                </a:solidFill>
              </a:rPr>
              <a:t>Define terms and state the problem to be solved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tx1"/>
                </a:solidFill>
              </a:rPr>
              <a:t>Provide a succinct concluding statement, e.g., ‘The loss through the waveguide coupler assembly is 15 dB’ and not just ’15 dB’</a:t>
            </a:r>
            <a:br>
              <a:rPr lang="en-US" sz="2800">
                <a:solidFill>
                  <a:schemeClr val="tx1"/>
                </a:solidFill>
              </a:rPr>
            </a:br>
            <a:r>
              <a:rPr lang="en-US" sz="2800">
                <a:solidFill>
                  <a:schemeClr val="tx1"/>
                </a:solidFill>
              </a:rPr>
              <a:t>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6656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D3AE63-E579-431F-8BDB-0ED693CAA7BB}" type="slidenum">
              <a:rPr lang="en-US" smtClean="0"/>
              <a:pPr/>
              <a:t>46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5CAE13-5790-4A3B-8097-8C21DFFB5AD8}" type="slidenum">
              <a:rPr lang="en-US" smtClean="0"/>
              <a:pPr/>
              <a:t>47</a:t>
            </a:fld>
            <a:endParaRPr lang="en-US" smtClean="0"/>
          </a:p>
        </p:txBody>
      </p:sp>
      <p:sp>
        <p:nvSpPr>
          <p:cNvPr id="67588" name="Rectangle 2"/>
          <p:cNvSpPr>
            <a:spLocks noChangeArrowheads="1"/>
          </p:cNvSpPr>
          <p:nvPr/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/>
              <a:t>Radar Basics / Review </a:t>
            </a:r>
          </a:p>
        </p:txBody>
      </p:sp>
      <p:sp>
        <p:nvSpPr>
          <p:cNvPr id="67589" name="Rectangle 3"/>
          <p:cNvSpPr>
            <a:spLocks noChangeArrowheads="1"/>
          </p:cNvSpPr>
          <p:nvPr/>
        </p:nvSpPr>
        <p:spPr bwMode="auto">
          <a:xfrm>
            <a:off x="533400" y="1524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Radar – </a:t>
            </a:r>
            <a:r>
              <a:rPr lang="en-US" sz="2800" dirty="0" smtClean="0">
                <a:solidFill>
                  <a:schemeClr val="tx1"/>
                </a:solidFill>
              </a:rPr>
              <a:t>acronym &amp; basic concept</a:t>
            </a:r>
            <a:endParaRPr lang="en-US" sz="2800" dirty="0">
              <a:solidFill>
                <a:schemeClr val="tx1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 err="1">
                <a:solidFill>
                  <a:schemeClr val="tx1"/>
                </a:solidFill>
              </a:rPr>
              <a:t>Monostatic</a:t>
            </a:r>
            <a:r>
              <a:rPr lang="en-US" sz="2800" dirty="0">
                <a:solidFill>
                  <a:schemeClr val="tx1"/>
                </a:solidFill>
              </a:rPr>
              <a:t> versus </a:t>
            </a:r>
            <a:r>
              <a:rPr lang="en-US" sz="2800" dirty="0" err="1">
                <a:solidFill>
                  <a:schemeClr val="tx1"/>
                </a:solidFill>
              </a:rPr>
              <a:t>bistatic</a:t>
            </a:r>
            <a:r>
              <a:rPr lang="en-US" sz="2800" dirty="0">
                <a:solidFill>
                  <a:schemeClr val="tx1"/>
                </a:solidFill>
              </a:rPr>
              <a:t> systems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Pulse versus </a:t>
            </a:r>
            <a:r>
              <a:rPr lang="en-US" sz="2800" dirty="0" smtClean="0">
                <a:solidFill>
                  <a:schemeClr val="tx1"/>
                </a:solidFill>
              </a:rPr>
              <a:t>CW Radar</a:t>
            </a:r>
            <a:endParaRPr lang="en-US" sz="2800" dirty="0">
              <a:solidFill>
                <a:schemeClr val="tx1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 err="1">
                <a:solidFill>
                  <a:schemeClr val="tx1"/>
                </a:solidFill>
              </a:rPr>
              <a:t>Tx</a:t>
            </a:r>
            <a:r>
              <a:rPr lang="en-US" sz="2800" dirty="0">
                <a:solidFill>
                  <a:schemeClr val="tx1"/>
                </a:solidFill>
              </a:rPr>
              <a:t>/Rx/</a:t>
            </a:r>
            <a:r>
              <a:rPr lang="en-US" sz="2800" dirty="0" err="1">
                <a:solidFill>
                  <a:schemeClr val="tx1"/>
                </a:solidFill>
              </a:rPr>
              <a:t>Sw</a:t>
            </a:r>
            <a:r>
              <a:rPr lang="en-US" sz="2800" dirty="0">
                <a:solidFill>
                  <a:schemeClr val="tx1"/>
                </a:solidFill>
              </a:rPr>
              <a:t>/antenna configurations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PRI</a:t>
            </a:r>
            <a:r>
              <a:rPr lang="en-US" sz="2800" dirty="0">
                <a:solidFill>
                  <a:schemeClr val="tx1"/>
                </a:solidFill>
              </a:rPr>
              <a:t>, IPP, PRF =</a:t>
            </a:r>
            <a:r>
              <a:rPr lang="en-US" sz="2800" b="1" dirty="0">
                <a:sym typeface="Symbol" pitchFamily="18" charset="2"/>
              </a:rPr>
              <a:t> </a:t>
            </a:r>
            <a:r>
              <a:rPr lang="en-US" sz="2800" dirty="0">
                <a:sym typeface="Symbol" pitchFamily="18" charset="2"/>
              </a:rPr>
              <a:t>1</a:t>
            </a:r>
            <a:r>
              <a:rPr lang="en-US" sz="2800" b="1" dirty="0">
                <a:sym typeface="Symbol" pitchFamily="18" charset="2"/>
              </a:rPr>
              <a:t> </a:t>
            </a:r>
            <a:r>
              <a:rPr lang="en-US" sz="2800" dirty="0"/>
              <a:t>/ </a:t>
            </a:r>
            <a:r>
              <a:rPr lang="en-US" sz="2800" dirty="0" err="1"/>
              <a:t>T</a:t>
            </a:r>
            <a:r>
              <a:rPr lang="en-US" sz="2800" baseline="-25000" dirty="0" err="1"/>
              <a:t>p</a:t>
            </a:r>
            <a:r>
              <a:rPr lang="en-US" sz="2800" dirty="0"/>
              <a:t> </a:t>
            </a:r>
            <a:endParaRPr lang="en-US" sz="2800" dirty="0">
              <a:solidFill>
                <a:schemeClr val="tx1"/>
              </a:solidFill>
            </a:endParaRP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en-US" sz="2800" dirty="0" smtClean="0">
                <a:solidFill>
                  <a:schemeClr val="tx1"/>
                </a:solidFill>
              </a:rPr>
              <a:t>Ambiguous range, </a:t>
            </a:r>
            <a:r>
              <a:rPr lang="en-US" sz="2800" dirty="0" err="1" smtClean="0">
                <a:solidFill>
                  <a:schemeClr val="tx1"/>
                </a:solidFill>
              </a:rPr>
              <a:t>R</a:t>
            </a:r>
            <a:r>
              <a:rPr lang="en-US" sz="2800" baseline="-25000" dirty="0" err="1" smtClean="0">
                <a:solidFill>
                  <a:schemeClr val="tx1"/>
                </a:solidFill>
              </a:rPr>
              <a:t>ua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endParaRPr lang="en-US" sz="2800" dirty="0">
              <a:solidFill>
                <a:schemeClr val="tx1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Pulse width, </a:t>
            </a:r>
            <a:r>
              <a:rPr lang="en-US" sz="2800" dirty="0">
                <a:sym typeface="Symbol" pitchFamily="18" charset="2"/>
              </a:rPr>
              <a:t></a:t>
            </a:r>
            <a:r>
              <a:rPr lang="en-US" sz="2800" b="1" dirty="0">
                <a:sym typeface="Symbol" pitchFamily="18" charset="2"/>
              </a:rPr>
              <a:t> 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</a:pPr>
            <a:r>
              <a:rPr lang="en-US" sz="2800" dirty="0" smtClean="0">
                <a:solidFill>
                  <a:schemeClr val="tx1"/>
                </a:solidFill>
                <a:sym typeface="Symbol" pitchFamily="18" charset="2"/>
              </a:rPr>
              <a:t>Range resolution, </a:t>
            </a:r>
            <a:r>
              <a:rPr lang="el-GR" sz="2800" dirty="0" smtClean="0">
                <a:solidFill>
                  <a:schemeClr val="tx1"/>
                </a:solidFill>
                <a:sym typeface="Symbol" pitchFamily="18" charset="2"/>
              </a:rPr>
              <a:t>Δ</a:t>
            </a:r>
            <a:r>
              <a:rPr lang="en-US" sz="2800" dirty="0" smtClean="0">
                <a:solidFill>
                  <a:schemeClr val="tx1"/>
                </a:solidFill>
                <a:sym typeface="Symbol" pitchFamily="18" charset="2"/>
              </a:rPr>
              <a:t>R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Pulse power, duty cycle, average power</a:t>
            </a:r>
          </a:p>
          <a:p>
            <a:pPr marL="800100" lvl="1" indent="-342900">
              <a:spcBef>
                <a:spcPct val="20000"/>
              </a:spcBef>
            </a:pPr>
            <a:endParaRPr lang="en-US" sz="2800" dirty="0">
              <a:solidFill>
                <a:schemeClr val="tx1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686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ABE96C-3663-4FED-93E7-7B1225B3DEFC}" type="slidenum">
              <a:rPr lang="en-US" smtClean="0"/>
              <a:pPr/>
              <a:t>48</a:t>
            </a:fld>
            <a:endParaRPr lang="en-US" smtClean="0"/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Summary of Radar R = cT/2 relations</a:t>
            </a:r>
          </a:p>
        </p:txBody>
      </p:sp>
      <p:sp>
        <p:nvSpPr>
          <p:cNvPr id="686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609600"/>
            <a:ext cx="8534400" cy="43434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r>
              <a:rPr lang="en-US" smtClean="0"/>
              <a:t>Fundamental relation between range and time:</a:t>
            </a:r>
          </a:p>
          <a:p>
            <a:pPr eaLnBrk="1" hangingPunct="1">
              <a:buFontTx/>
              <a:buNone/>
            </a:pPr>
            <a:r>
              <a:rPr lang="en-US" smtClean="0"/>
              <a:t>	R = cT/2</a:t>
            </a:r>
          </a:p>
          <a:p>
            <a:pPr eaLnBrk="1" hangingPunct="1"/>
            <a:r>
              <a:rPr lang="en-US" smtClean="0"/>
              <a:t>Range to target	 R</a:t>
            </a:r>
            <a:r>
              <a:rPr lang="en-US" b="1" baseline="-25000" smtClean="0"/>
              <a:t>s</a:t>
            </a:r>
            <a:r>
              <a:rPr lang="en-US" smtClean="0"/>
              <a:t>  =  c T</a:t>
            </a:r>
            <a:r>
              <a:rPr lang="en-US" b="1" baseline="-25000" smtClean="0"/>
              <a:t>s </a:t>
            </a:r>
            <a:r>
              <a:rPr lang="en-US" smtClean="0"/>
              <a:t>/ 2</a:t>
            </a:r>
          </a:p>
          <a:p>
            <a:pPr eaLnBrk="1" hangingPunct="1"/>
            <a:r>
              <a:rPr lang="en-US" smtClean="0"/>
              <a:t>Unambiguous range	 R</a:t>
            </a:r>
            <a:r>
              <a:rPr lang="en-US" baseline="-25000" smtClean="0"/>
              <a:t>ua</a:t>
            </a:r>
            <a:r>
              <a:rPr lang="en-US" smtClean="0"/>
              <a:t> =  c T</a:t>
            </a:r>
            <a:r>
              <a:rPr lang="en-US" b="1" baseline="-25000" smtClean="0"/>
              <a:t>p </a:t>
            </a:r>
            <a:r>
              <a:rPr lang="en-US" smtClean="0"/>
              <a:t>/ 2</a:t>
            </a:r>
          </a:p>
          <a:p>
            <a:pPr eaLnBrk="1" hangingPunct="1"/>
            <a:r>
              <a:rPr lang="en-US" smtClean="0"/>
              <a:t>Range resolution	 ∆R  =  c </a:t>
            </a:r>
            <a:r>
              <a:rPr lang="en-US" smtClean="0">
                <a:sym typeface="Symbol" pitchFamily="18" charset="2"/>
              </a:rPr>
              <a:t></a:t>
            </a:r>
            <a:r>
              <a:rPr lang="en-US" b="1" baseline="-25000" smtClean="0"/>
              <a:t> </a:t>
            </a:r>
            <a:r>
              <a:rPr lang="en-US" smtClean="0"/>
              <a:t>/ 2</a:t>
            </a:r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 </a:t>
            </a:r>
          </a:p>
          <a:p>
            <a:pPr eaLnBrk="1" hangingPunct="1">
              <a:buFontTx/>
              <a:buNone/>
            </a:pPr>
            <a:endParaRPr lang="en-US" i="1" smtClean="0"/>
          </a:p>
        </p:txBody>
      </p:sp>
      <p:sp>
        <p:nvSpPr>
          <p:cNvPr id="68614" name="Line 4"/>
          <p:cNvSpPr>
            <a:spLocks noChangeShapeType="1"/>
          </p:cNvSpPr>
          <p:nvPr/>
        </p:nvSpPr>
        <p:spPr bwMode="auto">
          <a:xfrm>
            <a:off x="1447800" y="5715000"/>
            <a:ext cx="6629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8615" name="Line 5"/>
          <p:cNvSpPr>
            <a:spLocks noChangeShapeType="1"/>
          </p:cNvSpPr>
          <p:nvPr/>
        </p:nvSpPr>
        <p:spPr bwMode="auto">
          <a:xfrm flipV="1">
            <a:off x="1447800" y="4495800"/>
            <a:ext cx="0" cy="12192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16" name="Line 6"/>
          <p:cNvSpPr>
            <a:spLocks noChangeShapeType="1"/>
          </p:cNvSpPr>
          <p:nvPr/>
        </p:nvSpPr>
        <p:spPr bwMode="auto">
          <a:xfrm flipV="1">
            <a:off x="1676400" y="4495800"/>
            <a:ext cx="0" cy="12192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17" name="Line 7"/>
          <p:cNvSpPr>
            <a:spLocks noChangeShapeType="1"/>
          </p:cNvSpPr>
          <p:nvPr/>
        </p:nvSpPr>
        <p:spPr bwMode="auto">
          <a:xfrm>
            <a:off x="1447800" y="4495800"/>
            <a:ext cx="228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18" name="Line 8"/>
          <p:cNvSpPr>
            <a:spLocks noChangeShapeType="1"/>
          </p:cNvSpPr>
          <p:nvPr/>
        </p:nvSpPr>
        <p:spPr bwMode="auto">
          <a:xfrm flipV="1">
            <a:off x="6705600" y="4495800"/>
            <a:ext cx="0" cy="12192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19" name="Line 9"/>
          <p:cNvSpPr>
            <a:spLocks noChangeShapeType="1"/>
          </p:cNvSpPr>
          <p:nvPr/>
        </p:nvSpPr>
        <p:spPr bwMode="auto">
          <a:xfrm flipV="1">
            <a:off x="6934200" y="4495800"/>
            <a:ext cx="0" cy="12192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20" name="Line 10"/>
          <p:cNvSpPr>
            <a:spLocks noChangeShapeType="1"/>
          </p:cNvSpPr>
          <p:nvPr/>
        </p:nvSpPr>
        <p:spPr bwMode="auto">
          <a:xfrm>
            <a:off x="6705600" y="4495800"/>
            <a:ext cx="2286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21" name="Text Box 11"/>
          <p:cNvSpPr txBox="1">
            <a:spLocks noChangeArrowheads="1"/>
          </p:cNvSpPr>
          <p:nvPr/>
        </p:nvSpPr>
        <p:spPr bwMode="auto">
          <a:xfrm>
            <a:off x="1295400" y="5729288"/>
            <a:ext cx="7848600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0			    </a:t>
            </a:r>
            <a:r>
              <a:rPr lang="en-US" sz="2800" b="1" baseline="-25000"/>
              <a:t>	             			</a:t>
            </a:r>
            <a:r>
              <a:rPr lang="en-US" sz="2800"/>
              <a:t>T (Rx)</a:t>
            </a:r>
            <a:endParaRPr lang="en-US" sz="2800" b="1"/>
          </a:p>
        </p:txBody>
      </p:sp>
      <p:sp>
        <p:nvSpPr>
          <p:cNvPr id="68622" name="Line 12"/>
          <p:cNvSpPr>
            <a:spLocks noChangeShapeType="1"/>
          </p:cNvSpPr>
          <p:nvPr/>
        </p:nvSpPr>
        <p:spPr bwMode="auto">
          <a:xfrm flipV="1">
            <a:off x="3733800" y="52578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23" name="Line 13"/>
          <p:cNvSpPr>
            <a:spLocks noChangeShapeType="1"/>
          </p:cNvSpPr>
          <p:nvPr/>
        </p:nvSpPr>
        <p:spPr bwMode="auto">
          <a:xfrm flipV="1">
            <a:off x="3962400" y="5257800"/>
            <a:ext cx="0" cy="457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24" name="Line 14"/>
          <p:cNvSpPr>
            <a:spLocks noChangeShapeType="1"/>
          </p:cNvSpPr>
          <p:nvPr/>
        </p:nvSpPr>
        <p:spPr bwMode="auto">
          <a:xfrm>
            <a:off x="3733800" y="5257800"/>
            <a:ext cx="2286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625" name="Line 15"/>
          <p:cNvSpPr>
            <a:spLocks noChangeShapeType="1"/>
          </p:cNvSpPr>
          <p:nvPr/>
        </p:nvSpPr>
        <p:spPr bwMode="auto">
          <a:xfrm>
            <a:off x="4343400" y="4648200"/>
            <a:ext cx="2362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8626" name="Line 16"/>
          <p:cNvSpPr>
            <a:spLocks noChangeShapeType="1"/>
          </p:cNvSpPr>
          <p:nvPr/>
        </p:nvSpPr>
        <p:spPr bwMode="auto">
          <a:xfrm flipH="1">
            <a:off x="1447800" y="4648200"/>
            <a:ext cx="2209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8627" name="Text Box 17"/>
          <p:cNvSpPr txBox="1">
            <a:spLocks noChangeArrowheads="1"/>
          </p:cNvSpPr>
          <p:nvPr/>
        </p:nvSpPr>
        <p:spPr bwMode="auto">
          <a:xfrm>
            <a:off x="3733800" y="4343400"/>
            <a:ext cx="536575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T</a:t>
            </a:r>
            <a:r>
              <a:rPr lang="en-US" sz="2800" baseline="-25000"/>
              <a:t>p</a:t>
            </a:r>
            <a:endParaRPr lang="en-US" sz="2800"/>
          </a:p>
        </p:txBody>
      </p:sp>
      <p:sp>
        <p:nvSpPr>
          <p:cNvPr id="68628" name="Line 18"/>
          <p:cNvSpPr>
            <a:spLocks noChangeShapeType="1"/>
          </p:cNvSpPr>
          <p:nvPr/>
        </p:nvSpPr>
        <p:spPr bwMode="auto">
          <a:xfrm>
            <a:off x="2971800" y="54864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8629" name="Line 19"/>
          <p:cNvSpPr>
            <a:spLocks noChangeShapeType="1"/>
          </p:cNvSpPr>
          <p:nvPr/>
        </p:nvSpPr>
        <p:spPr bwMode="auto">
          <a:xfrm flipH="1">
            <a:off x="1447800" y="54864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8630" name="Line 21"/>
          <p:cNvSpPr>
            <a:spLocks noChangeShapeType="1"/>
          </p:cNvSpPr>
          <p:nvPr/>
        </p:nvSpPr>
        <p:spPr bwMode="auto">
          <a:xfrm>
            <a:off x="1524000" y="42672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8631" name="Line 22"/>
          <p:cNvSpPr>
            <a:spLocks noChangeShapeType="1"/>
          </p:cNvSpPr>
          <p:nvPr/>
        </p:nvSpPr>
        <p:spPr bwMode="auto">
          <a:xfrm flipH="1">
            <a:off x="1371600" y="4267200"/>
            <a:ext cx="228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8632" name="Text Box 17"/>
          <p:cNvSpPr txBox="1">
            <a:spLocks noChangeArrowheads="1"/>
          </p:cNvSpPr>
          <p:nvPr/>
        </p:nvSpPr>
        <p:spPr bwMode="auto">
          <a:xfrm>
            <a:off x="2362200" y="5105400"/>
            <a:ext cx="536575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T</a:t>
            </a:r>
            <a:r>
              <a:rPr lang="en-US" sz="2800" b="1" baseline="-25000"/>
              <a:t>s</a:t>
            </a:r>
            <a:endParaRPr lang="en-US" sz="2800" b="1"/>
          </a:p>
        </p:txBody>
      </p:sp>
      <p:sp>
        <p:nvSpPr>
          <p:cNvPr id="68633" name="Text Box 17"/>
          <p:cNvSpPr txBox="1">
            <a:spLocks noChangeArrowheads="1"/>
          </p:cNvSpPr>
          <p:nvPr/>
        </p:nvSpPr>
        <p:spPr bwMode="auto">
          <a:xfrm>
            <a:off x="1371600" y="3657600"/>
            <a:ext cx="457200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ym typeface="Symbol" pitchFamily="18" charset="2"/>
              </a:rPr>
              <a:t></a:t>
            </a:r>
            <a:endParaRPr lang="en-US" sz="2800"/>
          </a:p>
        </p:txBody>
      </p:sp>
      <p:sp>
        <p:nvSpPr>
          <p:cNvPr id="68634" name="TextBox 28"/>
          <p:cNvSpPr txBox="1">
            <a:spLocks noChangeArrowheads="1"/>
          </p:cNvSpPr>
          <p:nvPr/>
        </p:nvSpPr>
        <p:spPr bwMode="auto">
          <a:xfrm>
            <a:off x="3352800" y="5791200"/>
            <a:ext cx="1042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Signal</a:t>
            </a:r>
          </a:p>
        </p:txBody>
      </p:sp>
      <p:sp>
        <p:nvSpPr>
          <p:cNvPr id="68635" name="TextBox 29"/>
          <p:cNvSpPr txBox="1">
            <a:spLocks noChangeArrowheads="1"/>
          </p:cNvSpPr>
          <p:nvPr/>
        </p:nvSpPr>
        <p:spPr bwMode="auto">
          <a:xfrm>
            <a:off x="990600" y="6172200"/>
            <a:ext cx="13382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  <a:r>
              <a:rPr lang="en-US" baseline="30000"/>
              <a:t>st</a:t>
            </a:r>
            <a:r>
              <a:rPr lang="en-US"/>
              <a:t> pulse</a:t>
            </a:r>
          </a:p>
        </p:txBody>
      </p:sp>
      <p:sp>
        <p:nvSpPr>
          <p:cNvPr id="68636" name="TextBox 30"/>
          <p:cNvSpPr txBox="1">
            <a:spLocks noChangeArrowheads="1"/>
          </p:cNvSpPr>
          <p:nvPr/>
        </p:nvSpPr>
        <p:spPr bwMode="auto">
          <a:xfrm>
            <a:off x="6248400" y="6096000"/>
            <a:ext cx="1406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</a:t>
            </a:r>
            <a:r>
              <a:rPr lang="en-US" baseline="30000"/>
              <a:t>nd</a:t>
            </a:r>
            <a:r>
              <a:rPr lang="en-US"/>
              <a:t> pulse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A31894-92C8-4B4E-817B-75D7CADE3F66}" type="slidenum">
              <a:rPr lang="en-US" smtClean="0"/>
              <a:pPr/>
              <a:t>49</a:t>
            </a:fld>
            <a:endParaRPr lang="en-US" smtClean="0"/>
          </a:p>
        </p:txBody>
      </p:sp>
      <p:sp>
        <p:nvSpPr>
          <p:cNvPr id="69636" name="Rectangle 2"/>
          <p:cNvSpPr>
            <a:spLocks noChangeArrowheads="1"/>
          </p:cNvSpPr>
          <p:nvPr/>
        </p:nvSpPr>
        <p:spPr bwMode="auto">
          <a:xfrm>
            <a:off x="457200" y="60960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/>
              <a:t>Note the following time-range correspondences</a:t>
            </a:r>
          </a:p>
        </p:txBody>
      </p:sp>
      <p:sp>
        <p:nvSpPr>
          <p:cNvPr id="69637" name="Rectangle 3"/>
          <p:cNvSpPr>
            <a:spLocks noChangeArrowheads="1"/>
          </p:cNvSpPr>
          <p:nvPr/>
        </p:nvSpPr>
        <p:spPr bwMode="auto">
          <a:xfrm>
            <a:off x="533400" y="22098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tx1"/>
                </a:solidFill>
              </a:rPr>
              <a:t>1 ms → 150 km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tx1"/>
                </a:solidFill>
              </a:rPr>
              <a:t>1 </a:t>
            </a:r>
            <a:r>
              <a:rPr lang="el-GR" sz="2800">
                <a:solidFill>
                  <a:schemeClr val="tx1"/>
                </a:solidFill>
              </a:rPr>
              <a:t>μ</a:t>
            </a:r>
            <a:r>
              <a:rPr lang="en-US" sz="2800">
                <a:solidFill>
                  <a:schemeClr val="tx1"/>
                </a:solidFill>
              </a:rPr>
              <a:t>s  → 150 m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chemeClr val="tx1"/>
                </a:solidFill>
              </a:rPr>
              <a:t>1 ns  → .150 m = 15 cm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>
              <a:solidFill>
                <a:schemeClr val="tx1"/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800">
                <a:solidFill>
                  <a:schemeClr val="tx1"/>
                </a:solidFill>
              </a:rPr>
              <a:t>(In 1 ns light covers a distance of 30 cm)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8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003B228-94C0-440A-96B3-94727B230378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Radar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Some radars can also</a:t>
            </a:r>
          </a:p>
          <a:p>
            <a:pPr eaLnBrk="1" hangingPunct="1"/>
            <a:r>
              <a:rPr lang="en-US" smtClean="0"/>
              <a:t>   Measure the velocity of a target towards or away from the radar</a:t>
            </a:r>
          </a:p>
          <a:p>
            <a:pPr eaLnBrk="1" hangingPunct="1"/>
            <a:r>
              <a:rPr lang="en-US" smtClean="0"/>
              <a:t>   Map the surface of the earth</a:t>
            </a:r>
          </a:p>
          <a:p>
            <a:pPr eaLnBrk="1" hangingPunct="1"/>
            <a:r>
              <a:rPr lang="en-US" smtClean="0"/>
              <a:t>   Track a moving target</a:t>
            </a:r>
          </a:p>
          <a:p>
            <a:pPr eaLnBrk="1" hangingPunct="1"/>
            <a:r>
              <a:rPr lang="en-US" smtClean="0"/>
              <a:t>   Communicate with the target</a:t>
            </a:r>
          </a:p>
          <a:p>
            <a:pPr eaLnBrk="1" hangingPunct="1"/>
            <a:r>
              <a:rPr lang="en-US" smtClean="0"/>
              <a:t>   Identify a target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706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0E96C5-7035-4C90-8E4C-FA5FBC777D16}" type="slidenum">
              <a:rPr lang="en-US" smtClean="0"/>
              <a:pPr/>
              <a:t>50</a:t>
            </a:fld>
            <a:endParaRPr lang="en-US" smtClean="0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Radar Frequencies</a:t>
            </a:r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72400" cy="4114800"/>
          </a:xfrm>
        </p:spPr>
        <p:txBody>
          <a:bodyPr/>
          <a:lstStyle/>
          <a:p>
            <a:pPr lvl="4">
              <a:buFontTx/>
              <a:buNone/>
            </a:pPr>
            <a:r>
              <a:rPr lang="en-US" dirty="0" smtClean="0"/>
              <a:t>                                       Typical</a:t>
            </a:r>
          </a:p>
          <a:p>
            <a:r>
              <a:rPr lang="en-US" dirty="0" smtClean="0"/>
              <a:t>Frequency	      Band		Wavelength</a:t>
            </a:r>
          </a:p>
          <a:p>
            <a:r>
              <a:rPr lang="en-US" dirty="0" smtClean="0"/>
              <a:t>3 – 30 MHz     	         HF		    10 m</a:t>
            </a:r>
          </a:p>
          <a:p>
            <a:r>
              <a:rPr lang="en-US" dirty="0" smtClean="0"/>
              <a:t>30 – 300 MHz	         VHF		      1 m</a:t>
            </a:r>
          </a:p>
          <a:p>
            <a:r>
              <a:rPr lang="en-US" dirty="0" smtClean="0"/>
              <a:t>300 – 1 GHz	         UHF	     	     .5 m</a:t>
            </a:r>
          </a:p>
          <a:p>
            <a:r>
              <a:rPr lang="en-US" dirty="0" smtClean="0"/>
              <a:t>1 –   2 GHz                L		    30 cm</a:t>
            </a:r>
          </a:p>
          <a:p>
            <a:r>
              <a:rPr lang="en-US" dirty="0" smtClean="0"/>
              <a:t>2 –   4 GHz		S		    10 cm</a:t>
            </a:r>
          </a:p>
          <a:p>
            <a:r>
              <a:rPr lang="en-US" dirty="0" smtClean="0"/>
              <a:t>4 –   8 GHz		C		      5 cm</a:t>
            </a:r>
          </a:p>
          <a:p>
            <a:r>
              <a:rPr lang="en-US" dirty="0" smtClean="0"/>
              <a:t>8 – 12 GHz		X		      3 cm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7168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A665A8-3709-45EB-BC17-D04C0113A797}" type="slidenum">
              <a:rPr lang="en-US" smtClean="0"/>
              <a:pPr/>
              <a:t>51</a:t>
            </a:fld>
            <a:endParaRPr lang="en-US" smtClean="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Radar Frequencies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772400" cy="4114800"/>
          </a:xfrm>
        </p:spPr>
        <p:txBody>
          <a:bodyPr/>
          <a:lstStyle/>
          <a:p>
            <a:pPr lvl="4">
              <a:buFontTx/>
              <a:buNone/>
            </a:pPr>
            <a:r>
              <a:rPr lang="en-US" smtClean="0"/>
              <a:t>                                       Typical</a:t>
            </a:r>
          </a:p>
          <a:p>
            <a:r>
              <a:rPr lang="en-US" smtClean="0"/>
              <a:t>Frequency	      Band		Wavelength</a:t>
            </a:r>
          </a:p>
          <a:p>
            <a:r>
              <a:rPr lang="en-US" smtClean="0"/>
              <a:t>12 – 18 GHz		Ku		      2 cm</a:t>
            </a:r>
          </a:p>
          <a:p>
            <a:r>
              <a:rPr lang="en-US" smtClean="0"/>
              <a:t>18 –   27 GHz		K</a:t>
            </a:r>
          </a:p>
          <a:p>
            <a:r>
              <a:rPr lang="en-US" smtClean="0"/>
              <a:t>27 –   40 GHz		Ka		     1 cm</a:t>
            </a:r>
          </a:p>
          <a:p>
            <a:r>
              <a:rPr lang="en-US" smtClean="0"/>
              <a:t>40 –   75 GHz		V</a:t>
            </a:r>
          </a:p>
          <a:p>
            <a:r>
              <a:rPr lang="en-US" smtClean="0"/>
              <a:t>75 – 110 GHz		W</a:t>
            </a:r>
          </a:p>
          <a:p>
            <a:r>
              <a:rPr lang="en-US" smtClean="0"/>
              <a:t>110 – 300 GHz				      mm			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67AA86-9A89-420C-8BC7-8A7A635C001D}" type="slidenum">
              <a:rPr lang="en-US" smtClean="0"/>
              <a:pPr/>
              <a:t>52</a:t>
            </a:fld>
            <a:endParaRPr lang="en-US" smtClean="0"/>
          </a:p>
        </p:txBody>
      </p:sp>
      <p:sp>
        <p:nvSpPr>
          <p:cNvPr id="72708" name="Rectangle 2"/>
          <p:cNvSpPr>
            <a:spLocks noChangeArrowheads="1"/>
          </p:cNvSpPr>
          <p:nvPr/>
        </p:nvSpPr>
        <p:spPr bwMode="auto">
          <a:xfrm>
            <a:off x="457200" y="60960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/>
              <a:t>Useful relations between frequency and wavelength for radar systems</a:t>
            </a:r>
          </a:p>
        </p:txBody>
      </p:sp>
      <p:sp>
        <p:nvSpPr>
          <p:cNvPr id="61445" name="Rectangle 3"/>
          <p:cNvSpPr>
            <a:spLocks noChangeArrowheads="1"/>
          </p:cNvSpPr>
          <p:nvPr/>
        </p:nvSpPr>
        <p:spPr bwMode="auto">
          <a:xfrm>
            <a:off x="533400" y="22098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spcAft>
                <a:spcPts val="1800"/>
              </a:spcAft>
              <a:buFontTx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MHz radar systems:</a:t>
            </a:r>
          </a:p>
          <a:p>
            <a:pPr marL="342900" lvl="1" indent="-342900"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		</a:t>
            </a:r>
            <a:r>
              <a:rPr lang="el-GR" sz="2800" dirty="0" smtClean="0">
                <a:solidFill>
                  <a:schemeClr val="tx1"/>
                </a:solidFill>
              </a:rPr>
              <a:t>λ</a:t>
            </a:r>
            <a:r>
              <a:rPr lang="en-US" sz="2800" dirty="0" smtClean="0">
                <a:solidFill>
                  <a:schemeClr val="tx1"/>
                </a:solidFill>
              </a:rPr>
              <a:t> [m] f [MHz]   =	300</a:t>
            </a:r>
          </a:p>
          <a:p>
            <a:pPr marL="342900" lvl="1" indent="-342900"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	e.g., 30 MHz signal corresponds to  </a:t>
            </a:r>
            <a:r>
              <a:rPr lang="el-GR" sz="2800" dirty="0" smtClean="0">
                <a:solidFill>
                  <a:schemeClr val="tx1"/>
                </a:solidFill>
              </a:rPr>
              <a:t>λ</a:t>
            </a:r>
            <a:r>
              <a:rPr lang="en-US" sz="2800" dirty="0" smtClean="0">
                <a:solidFill>
                  <a:schemeClr val="tx1"/>
                </a:solidFill>
              </a:rPr>
              <a:t> = 10 m  </a:t>
            </a:r>
          </a:p>
          <a:p>
            <a:pPr marL="342900" indent="-342900">
              <a:spcBef>
                <a:spcPct val="20000"/>
              </a:spcBef>
              <a:spcAft>
                <a:spcPts val="1800"/>
              </a:spcAft>
              <a:buFontTx/>
              <a:buChar char="•"/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GHz </a:t>
            </a:r>
            <a:r>
              <a:rPr lang="en-US" sz="2800" dirty="0">
                <a:solidFill>
                  <a:schemeClr val="tx1"/>
                </a:solidFill>
              </a:rPr>
              <a:t>radar systems:</a:t>
            </a:r>
          </a:p>
          <a:p>
            <a:pPr marL="800100" lvl="1" indent="-342900"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800" dirty="0">
                <a:solidFill>
                  <a:schemeClr val="tx1"/>
                </a:solidFill>
              </a:rPr>
              <a:t>	 </a:t>
            </a:r>
            <a:r>
              <a:rPr lang="el-GR" sz="2800" dirty="0">
                <a:solidFill>
                  <a:schemeClr val="tx1"/>
                </a:solidFill>
              </a:rPr>
              <a:t>λ</a:t>
            </a:r>
            <a:r>
              <a:rPr lang="en-US" sz="2800" dirty="0">
                <a:solidFill>
                  <a:schemeClr val="tx1"/>
                </a:solidFill>
              </a:rPr>
              <a:t> [cm] f [GHz] =	</a:t>
            </a:r>
            <a:r>
              <a:rPr lang="en-US" sz="2800" dirty="0" smtClean="0">
                <a:solidFill>
                  <a:schemeClr val="tx1"/>
                </a:solidFill>
              </a:rPr>
              <a:t>30</a:t>
            </a:r>
          </a:p>
          <a:p>
            <a:pPr marL="800100" lvl="1" indent="-342900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e.g., 2 GHz signal corresponds to </a:t>
            </a:r>
            <a:r>
              <a:rPr lang="el-GR" sz="2800" dirty="0" smtClean="0">
                <a:solidFill>
                  <a:schemeClr val="tx1"/>
                </a:solidFill>
              </a:rPr>
              <a:t>λ</a:t>
            </a:r>
            <a:r>
              <a:rPr lang="en-US" sz="2800" dirty="0" smtClean="0">
                <a:solidFill>
                  <a:schemeClr val="tx1"/>
                </a:solidFill>
              </a:rPr>
              <a:t> = 15 cm </a:t>
            </a:r>
            <a:endParaRPr lang="en-US" sz="2800" dirty="0">
              <a:solidFill>
                <a:schemeClr val="tx1"/>
              </a:solidFill>
            </a:endParaRPr>
          </a:p>
          <a:p>
            <a:pPr marL="800100" lvl="1" indent="-342900">
              <a:spcBef>
                <a:spcPct val="20000"/>
              </a:spcBef>
              <a:defRPr/>
            </a:pP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10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B9A8991-A636-4092-BF47-5D1F31935FAE}" type="slidenum">
              <a:rPr lang="en-US" smtClean="0"/>
              <a:pPr/>
              <a:t>53</a:t>
            </a:fld>
            <a:endParaRPr lang="en-US" smtClean="0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E/M Wave Frequencies</a:t>
            </a:r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228600" y="1447800"/>
          <a:ext cx="8534400" cy="4849813"/>
        </p:xfrm>
        <a:graphic>
          <a:graphicData uri="http://schemas.openxmlformats.org/presentationml/2006/ole">
            <p:oleObj spid="_x0000_s1026" name="Image" r:id="rId4" imgW="25498413" imgH="14488889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051A7C-61F1-4814-BC31-9C039AEC1E48}" type="slidenum">
              <a:rPr lang="en-US" smtClean="0"/>
              <a:pPr/>
              <a:t>54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Propagation of an E/M wave</a:t>
            </a:r>
          </a:p>
        </p:txBody>
      </p:sp>
      <p:sp>
        <p:nvSpPr>
          <p:cNvPr id="2054" name="TextBox 7"/>
          <p:cNvSpPr txBox="1">
            <a:spLocks noChangeArrowheads="1"/>
          </p:cNvSpPr>
          <p:nvPr/>
        </p:nvSpPr>
        <p:spPr bwMode="auto">
          <a:xfrm>
            <a:off x="304800" y="4179888"/>
            <a:ext cx="86106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1800"/>
              </a:spcAft>
            </a:pPr>
            <a:r>
              <a:rPr lang="en-US"/>
              <a:t>We assume an E/M wave with </a:t>
            </a:r>
            <a:r>
              <a:rPr lang="en-US" b="1"/>
              <a:t>E</a:t>
            </a:r>
            <a:r>
              <a:rPr lang="en-US"/>
              <a:t> and </a:t>
            </a:r>
            <a:r>
              <a:rPr lang="en-US" b="1"/>
              <a:t>B</a:t>
            </a:r>
            <a:r>
              <a:rPr lang="en-US"/>
              <a:t> confined to the plane perpendicular to the direction of propagation (plane wave) and related by the right-hand rule.</a:t>
            </a:r>
          </a:p>
          <a:p>
            <a:r>
              <a:rPr lang="en-US"/>
              <a:t>The amplitudes of </a:t>
            </a:r>
            <a:r>
              <a:rPr lang="en-US" b="1"/>
              <a:t>E</a:t>
            </a:r>
            <a:r>
              <a:rPr lang="en-US"/>
              <a:t> and </a:t>
            </a:r>
            <a:r>
              <a:rPr lang="en-US" b="1"/>
              <a:t>B</a:t>
            </a:r>
            <a:r>
              <a:rPr lang="en-US"/>
              <a:t> vary sinusoidally in the </a:t>
            </a:r>
            <a:r>
              <a:rPr lang="en-US" i="1"/>
              <a:t>z</a:t>
            </a:r>
            <a:r>
              <a:rPr lang="en-US"/>
              <a:t> direction.  </a:t>
            </a: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228600" y="1447800"/>
          <a:ext cx="7027863" cy="2547938"/>
        </p:xfrm>
        <a:graphic>
          <a:graphicData uri="http://schemas.openxmlformats.org/presentationml/2006/ole">
            <p:oleObj spid="_x0000_s2050" name="Image" r:id="rId4" imgW="18946032" imgH="6869841" progId="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391400" y="2362200"/>
            <a:ext cx="16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Note: not a right-handed coordinate system! Error in text.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30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208223A-ECEC-4693-BB5D-0AB40BA9033B}" type="slidenum">
              <a:rPr lang="en-US" smtClean="0"/>
              <a:pPr/>
              <a:t>55</a:t>
            </a:fld>
            <a:endParaRPr lang="en-US" smtClean="0"/>
          </a:p>
        </p:txBody>
      </p:sp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E/M Wave Periods</a:t>
            </a: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1143000" y="1600200"/>
          <a:ext cx="7205663" cy="2362200"/>
        </p:xfrm>
        <a:graphic>
          <a:graphicData uri="http://schemas.openxmlformats.org/presentationml/2006/ole">
            <p:oleObj spid="_x0000_s3074" name="Image" r:id="rId4" imgW="21892063" imgH="7174603" progId="">
              <p:embed/>
            </p:oleObj>
          </a:graphicData>
        </a:graphic>
      </p:graphicFrame>
      <p:sp>
        <p:nvSpPr>
          <p:cNvPr id="3079" name="TextBox 7"/>
          <p:cNvSpPr txBox="1">
            <a:spLocks noChangeArrowheads="1"/>
          </p:cNvSpPr>
          <p:nvPr/>
        </p:nvSpPr>
        <p:spPr bwMode="auto">
          <a:xfrm>
            <a:off x="228600" y="3657600"/>
            <a:ext cx="8381999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/>
              <a:t>1 GHz signal has a period T</a:t>
            </a:r>
            <a:r>
              <a:rPr lang="en-US" baseline="-25000" dirty="0"/>
              <a:t>0</a:t>
            </a:r>
            <a:r>
              <a:rPr lang="en-US" dirty="0"/>
              <a:t> = 1 ns  (T</a:t>
            </a:r>
            <a:r>
              <a:rPr lang="en-US" baseline="-25000" dirty="0"/>
              <a:t>0 </a:t>
            </a:r>
            <a:r>
              <a:rPr lang="en-US" dirty="0"/>
              <a:t>= 1/f</a:t>
            </a:r>
            <a:r>
              <a:rPr lang="en-US" dirty="0" smtClean="0"/>
              <a:t>)</a:t>
            </a:r>
            <a:endParaRPr lang="en-US" dirty="0"/>
          </a:p>
          <a:p>
            <a:pPr>
              <a:spcAft>
                <a:spcPts val="1200"/>
              </a:spcAft>
            </a:pPr>
            <a:r>
              <a:rPr lang="en-US" dirty="0" smtClean="0"/>
              <a:t>The </a:t>
            </a:r>
            <a:r>
              <a:rPr lang="en-US" i="1" dirty="0" smtClean="0"/>
              <a:t>time</a:t>
            </a:r>
            <a:r>
              <a:rPr lang="en-US" dirty="0" smtClean="0"/>
              <a:t> </a:t>
            </a:r>
            <a:r>
              <a:rPr lang="en-US" dirty="0"/>
              <a:t>between successive amplitude </a:t>
            </a:r>
            <a:r>
              <a:rPr lang="en-US" dirty="0" smtClean="0"/>
              <a:t>maxima at a fixed location </a:t>
            </a:r>
            <a:r>
              <a:rPr lang="en-US" dirty="0" smtClean="0"/>
              <a:t>is </a:t>
            </a:r>
            <a:r>
              <a:rPr lang="en-US" dirty="0" smtClean="0"/>
              <a:t>1 ns.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solidFill>
                  <a:schemeClr val="tx1"/>
                </a:solidFill>
              </a:rPr>
              <a:t>Q: What is the </a:t>
            </a:r>
            <a:r>
              <a:rPr lang="en-US" i="1" dirty="0" smtClean="0">
                <a:solidFill>
                  <a:schemeClr val="tx1"/>
                </a:solidFill>
              </a:rPr>
              <a:t>distance </a:t>
            </a:r>
            <a:r>
              <a:rPr lang="en-US" dirty="0" smtClean="0">
                <a:solidFill>
                  <a:schemeClr val="tx1"/>
                </a:solidFill>
              </a:rPr>
              <a:t>between successive amplitude maxima at a fixed time?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A:  </a:t>
            </a:r>
            <a:r>
              <a:rPr lang="el-GR" dirty="0">
                <a:solidFill>
                  <a:schemeClr val="tx1"/>
                </a:solidFill>
              </a:rPr>
              <a:t>λ</a:t>
            </a:r>
            <a:r>
              <a:rPr lang="en-US" dirty="0">
                <a:solidFill>
                  <a:schemeClr val="tx1"/>
                </a:solidFill>
              </a:rPr>
              <a:t> = 1 ns x </a:t>
            </a:r>
            <a:r>
              <a:rPr lang="en-US" i="1" dirty="0" smtClean="0">
                <a:solidFill>
                  <a:schemeClr val="tx1"/>
                </a:solidFill>
              </a:rPr>
              <a:t>c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= </a:t>
            </a:r>
            <a:r>
              <a:rPr lang="en-US" dirty="0" smtClean="0">
                <a:solidFill>
                  <a:schemeClr val="tx1"/>
                </a:solidFill>
              </a:rPr>
              <a:t> 30 </a:t>
            </a:r>
            <a:r>
              <a:rPr lang="en-US" dirty="0">
                <a:solidFill>
                  <a:schemeClr val="tx1"/>
                </a:solidFill>
              </a:rPr>
              <a:t>cm</a:t>
            </a:r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219200" y="1219200"/>
          <a:ext cx="7205663" cy="2514600"/>
        </p:xfrm>
        <a:graphic>
          <a:graphicData uri="http://schemas.openxmlformats.org/presentationml/2006/ole">
            <p:oleObj spid="_x0000_s3075" name="Image" r:id="rId5" imgW="21892063" imgH="7174603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737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58059CE-4E31-4BC5-A667-2B002E2100C1}" type="slidenum">
              <a:rPr lang="en-US" smtClean="0"/>
              <a:pPr/>
              <a:t>56</a:t>
            </a:fld>
            <a:endParaRPr lang="en-US" smtClean="0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Coherent versus incoherent radar</a:t>
            </a:r>
          </a:p>
        </p:txBody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Both types of radar detect the </a:t>
            </a:r>
            <a:r>
              <a:rPr lang="en-US" i="1" smtClean="0"/>
              <a:t>amplitude</a:t>
            </a:r>
            <a:r>
              <a:rPr lang="en-US" smtClean="0"/>
              <a:t> of returned signal</a:t>
            </a:r>
          </a:p>
          <a:p>
            <a:pPr eaLnBrk="1" hangingPunct="1">
              <a:spcAft>
                <a:spcPts val="1200"/>
              </a:spcAft>
            </a:pPr>
            <a:r>
              <a:rPr lang="en-US" smtClean="0"/>
              <a:t>A coherent radar also provides information on the </a:t>
            </a:r>
            <a:r>
              <a:rPr lang="en-US" i="1" smtClean="0"/>
              <a:t>phase</a:t>
            </a:r>
            <a:r>
              <a:rPr lang="en-US" smtClean="0"/>
              <a:t> of the returned signal, measured relative to the transmitted signal</a:t>
            </a:r>
          </a:p>
          <a:p>
            <a:pPr eaLnBrk="1" hangingPunct="1">
              <a:spcAft>
                <a:spcPts val="1200"/>
              </a:spcAft>
            </a:pPr>
            <a:r>
              <a:rPr lang="en-US" smtClean="0"/>
              <a:t>A stable Local Oscillator (LO or STALO) is used both to generate the transmit signal (Tx) and to process the returned signal (Rx).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68682FE-F1C3-4C89-BC99-126D68D6BCB0}" type="slidenum">
              <a:rPr lang="en-US" smtClean="0"/>
              <a:pPr/>
              <a:t>57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Coherent radar: Measuring the phase of the received signal</a:t>
            </a: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717550" y="1752600"/>
          <a:ext cx="7637463" cy="4267200"/>
        </p:xfrm>
        <a:graphic>
          <a:graphicData uri="http://schemas.openxmlformats.org/presentationml/2006/ole">
            <p:oleObj spid="_x0000_s4098" name="Image" r:id="rId4" imgW="24838095" imgH="13879365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747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A5A6B0C-D397-4F3D-B3DF-4AB96C915B77}" type="slidenum">
              <a:rPr lang="en-US" smtClean="0"/>
              <a:pPr/>
              <a:t>58</a:t>
            </a:fld>
            <a:endParaRPr lang="en-US" smtClean="0"/>
          </a:p>
        </p:txBody>
      </p:sp>
      <p:sp>
        <p:nvSpPr>
          <p:cNvPr id="7475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Pulse Coherent radar</a:t>
            </a:r>
          </a:p>
        </p:txBody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4114800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With a coherent system, the phase can be measured on the signal returned from  successive pulses</a:t>
            </a:r>
          </a:p>
          <a:p>
            <a:pPr eaLnBrk="1" hangingPunct="1">
              <a:spcAft>
                <a:spcPts val="1200"/>
              </a:spcAft>
            </a:pPr>
            <a:r>
              <a:rPr lang="en-US" smtClean="0"/>
              <a:t>If the phase is </a:t>
            </a:r>
            <a:r>
              <a:rPr lang="en-US" i="1" smtClean="0"/>
              <a:t>changing</a:t>
            </a:r>
            <a:r>
              <a:rPr lang="en-US" smtClean="0"/>
              <a:t>, the distance to the target is changing, that is, the target is approaching or receding (at velocity v</a:t>
            </a:r>
            <a:r>
              <a:rPr lang="en-US" baseline="-25000" smtClean="0"/>
              <a:t>r </a:t>
            </a:r>
            <a:r>
              <a:rPr lang="en-US" smtClean="0"/>
              <a:t>)</a:t>
            </a:r>
          </a:p>
          <a:p>
            <a:pPr eaLnBrk="1" hangingPunct="1">
              <a:spcAft>
                <a:spcPts val="1200"/>
              </a:spcAft>
            </a:pPr>
            <a:r>
              <a:rPr lang="en-US" smtClean="0"/>
              <a:t>This produces a </a:t>
            </a:r>
            <a:r>
              <a:rPr lang="en-US" i="1" smtClean="0"/>
              <a:t>Doppler shift </a:t>
            </a:r>
            <a:r>
              <a:rPr lang="en-US" smtClean="0"/>
              <a:t>in the Rx frequency as compared to the Tx frequency given by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smtClean="0"/>
              <a:t>		f</a:t>
            </a:r>
            <a:r>
              <a:rPr lang="en-US" baseline="-25000" smtClean="0"/>
              <a:t>d</a:t>
            </a:r>
            <a:r>
              <a:rPr lang="en-US" smtClean="0"/>
              <a:t> = 2 v</a:t>
            </a:r>
            <a:r>
              <a:rPr lang="en-US" baseline="-25000" smtClean="0"/>
              <a:t>r</a:t>
            </a:r>
            <a:r>
              <a:rPr lang="en-US" smtClean="0"/>
              <a:t> / </a:t>
            </a:r>
            <a:r>
              <a:rPr lang="el-GR" smtClean="0"/>
              <a:t>λ</a:t>
            </a:r>
            <a:r>
              <a:rPr lang="en-US" smtClean="0"/>
              <a:t> 		(+ toward / - away)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757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46451E-FFA1-4116-9BB3-E222917E65BC}" type="slidenum">
              <a:rPr lang="en-US" smtClean="0"/>
              <a:pPr/>
              <a:t>59</a:t>
            </a:fld>
            <a:endParaRPr lang="en-US" smtClean="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Pulse Coherent radar</a:t>
            </a:r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458200" cy="4114800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dirty="0" smtClean="0"/>
              <a:t>Ambiguity in resolving the Doppler frequency shift can arise</a:t>
            </a:r>
          </a:p>
          <a:p>
            <a:pPr eaLnBrk="1" hangingPunct="1">
              <a:spcAft>
                <a:spcPts val="600"/>
              </a:spcAft>
            </a:pPr>
            <a:r>
              <a:rPr lang="en-US" dirty="0" smtClean="0"/>
              <a:t>Consider that the </a:t>
            </a:r>
            <a:r>
              <a:rPr lang="en-US" dirty="0" err="1" smtClean="0"/>
              <a:t>Nyquist</a:t>
            </a:r>
            <a:r>
              <a:rPr lang="en-US" dirty="0" smtClean="0"/>
              <a:t> sampling criterion requires that we sample twice as fast as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d</a:t>
            </a:r>
            <a:r>
              <a:rPr lang="en-US" baseline="-25000" dirty="0" smtClean="0"/>
              <a:t> </a:t>
            </a:r>
            <a:endParaRPr lang="en-US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The sampling rate is equal to the PRF, so the maximum Doppler shift that we can unambiguously resolve is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dirty="0" smtClean="0"/>
              <a:t>		</a:t>
            </a:r>
            <a:r>
              <a:rPr lang="en-US" dirty="0" err="1" smtClean="0"/>
              <a:t>f</a:t>
            </a:r>
            <a:r>
              <a:rPr lang="en-US" baseline="-25000" dirty="0" err="1" smtClean="0"/>
              <a:t>d_max</a:t>
            </a:r>
            <a:r>
              <a:rPr lang="en-US" dirty="0" smtClean="0"/>
              <a:t> = PRF/2</a:t>
            </a:r>
          </a:p>
          <a:p>
            <a:pPr eaLnBrk="1" hangingPunct="1">
              <a:spcAft>
                <a:spcPts val="600"/>
              </a:spcAft>
            </a:pPr>
            <a:r>
              <a:rPr lang="en-US" dirty="0" smtClean="0"/>
              <a:t>This corresponds to a maximum unambiguous radial velocity,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r_max</a:t>
            </a:r>
            <a:r>
              <a:rPr lang="en-US" dirty="0" smtClean="0"/>
              <a:t> 	 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endParaRPr lang="en-US" dirty="0" smtClean="0"/>
          </a:p>
          <a:p>
            <a:pPr eaLnBrk="1" hangingPunct="1">
              <a:spcAft>
                <a:spcPts val="1200"/>
              </a:spcAft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235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AC3AE9E-C51A-41C2-B144-ABEC2304B98D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Radar Applications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Surveillance Radar</a:t>
            </a:r>
          </a:p>
          <a:p>
            <a:pPr eaLnBrk="1" hangingPunct="1"/>
            <a:r>
              <a:rPr lang="en-US" smtClean="0"/>
              <a:t>   Scans the horizon looking for targets</a:t>
            </a:r>
          </a:p>
          <a:p>
            <a:pPr eaLnBrk="1" hangingPunct="1"/>
            <a:r>
              <a:rPr lang="en-US" smtClean="0"/>
              <a:t>   Air traffic control,  Air defense,  Ships</a:t>
            </a:r>
          </a:p>
          <a:p>
            <a:pPr eaLnBrk="1" hangingPunct="1"/>
            <a:r>
              <a:rPr lang="en-US" b="1" smtClean="0"/>
              <a:t>Tracking Radar</a:t>
            </a:r>
          </a:p>
          <a:p>
            <a:pPr eaLnBrk="1" hangingPunct="1"/>
            <a:r>
              <a:rPr lang="en-US" smtClean="0"/>
              <a:t>   Locks onto target and follows it</a:t>
            </a:r>
          </a:p>
          <a:p>
            <a:pPr eaLnBrk="1" hangingPunct="1"/>
            <a:r>
              <a:rPr lang="en-US" b="1" smtClean="0"/>
              <a:t>Law Enforcement Radar</a:t>
            </a:r>
          </a:p>
          <a:p>
            <a:pPr eaLnBrk="1" hangingPunct="1"/>
            <a:r>
              <a:rPr lang="en-US" smtClean="0"/>
              <a:t>   Measures vehicle velocity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768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EB2BE6-47AD-4287-9B35-38530A03FB85}" type="slidenum">
              <a:rPr lang="en-US" smtClean="0"/>
              <a:pPr/>
              <a:t>60</a:t>
            </a:fld>
            <a:endParaRPr lang="en-US" smtClean="0"/>
          </a:p>
        </p:txBody>
      </p:sp>
      <p:sp>
        <p:nvSpPr>
          <p:cNvPr id="7680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Ambiguity and PRF regimes</a:t>
            </a:r>
          </a:p>
        </p:txBody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458200" cy="4114800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dirty="0" smtClean="0"/>
              <a:t>Resolving an ambiguity in range requires a </a:t>
            </a:r>
            <a:r>
              <a:rPr lang="en-US" i="1" dirty="0" smtClean="0"/>
              <a:t>lower </a:t>
            </a:r>
            <a:r>
              <a:rPr lang="en-US" dirty="0" smtClean="0"/>
              <a:t>PRF, resolving an ambiguity in velocity requires a </a:t>
            </a:r>
            <a:r>
              <a:rPr lang="en-US" i="1" dirty="0" smtClean="0"/>
              <a:t>higher</a:t>
            </a:r>
            <a:r>
              <a:rPr lang="en-US" dirty="0" smtClean="0"/>
              <a:t> PRF</a:t>
            </a:r>
          </a:p>
          <a:p>
            <a:pPr eaLnBrk="1" hangingPunct="1">
              <a:spcAft>
                <a:spcPts val="1200"/>
              </a:spcAft>
            </a:pPr>
            <a:r>
              <a:rPr lang="en-US" dirty="0" smtClean="0"/>
              <a:t>In many applications we will have to tolerate ambiguity in range, in velocity, or both</a:t>
            </a:r>
          </a:p>
          <a:p>
            <a:pPr eaLnBrk="1" hangingPunct="1"/>
            <a:r>
              <a:rPr lang="en-US" dirty="0" smtClean="0"/>
              <a:t>PRF regimes are defined as</a:t>
            </a:r>
          </a:p>
          <a:p>
            <a:pPr lvl="1" eaLnBrk="1" hangingPunct="1">
              <a:spcBef>
                <a:spcPts val="0"/>
              </a:spcBef>
            </a:pPr>
            <a:r>
              <a:rPr lang="en-US" dirty="0" smtClean="0">
                <a:latin typeface="+mn-lt"/>
              </a:rPr>
              <a:t>low PRF: unambiguous in range</a:t>
            </a:r>
          </a:p>
          <a:p>
            <a:pPr lvl="1" eaLnBrk="1" hangingPunct="1">
              <a:spcBef>
                <a:spcPts val="0"/>
              </a:spcBef>
            </a:pPr>
            <a:r>
              <a:rPr lang="en-US" dirty="0" smtClean="0">
                <a:latin typeface="+mn-lt"/>
              </a:rPr>
              <a:t>high PRF: unambiguous in Doppler shift/velocity</a:t>
            </a:r>
          </a:p>
          <a:p>
            <a:pPr lvl="1" eaLnBrk="1" hangingPunct="1">
              <a:spcBef>
                <a:spcPts val="0"/>
              </a:spcBef>
            </a:pPr>
            <a:r>
              <a:rPr lang="en-US" dirty="0" smtClean="0">
                <a:latin typeface="+mn-lt"/>
              </a:rPr>
              <a:t>medium PRF: ambiguous in both range and Doppler shift/velocity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endParaRPr lang="en-US" dirty="0" smtClean="0"/>
          </a:p>
          <a:p>
            <a:pPr eaLnBrk="1" hangingPunct="1">
              <a:spcAft>
                <a:spcPts val="1200"/>
              </a:spcAft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7885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02F47E2-4758-42B1-8376-50B27F2E5CAD}" type="slidenum">
              <a:rPr lang="en-US" smtClean="0"/>
              <a:pPr/>
              <a:t>61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798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6776556-B152-48DA-9763-028BCC912A8D}" type="slidenum">
              <a:rPr lang="en-US" smtClean="0"/>
              <a:pPr/>
              <a:t>62</a:t>
            </a:fld>
            <a:endParaRPr lang="en-US" smtClean="0"/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Radar </a:t>
            </a:r>
            <a:r>
              <a:rPr lang="en-US" dirty="0" smtClean="0"/>
              <a:t>Range Equation</a:t>
            </a:r>
            <a:endParaRPr lang="en-US" dirty="0" smtClean="0"/>
          </a:p>
        </p:txBody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The radar equation provides a way to calculate the power received from a target at a given range</a:t>
            </a:r>
          </a:p>
          <a:p>
            <a:pPr eaLnBrk="1" hangingPunct="1">
              <a:spcAft>
                <a:spcPts val="1200"/>
              </a:spcAft>
            </a:pPr>
            <a:r>
              <a:rPr lang="en-US" smtClean="0"/>
              <a:t>Or the maximum range at which a target of known radar reflectivity can be detected</a:t>
            </a:r>
          </a:p>
          <a:p>
            <a:pPr eaLnBrk="1" hangingPunct="1">
              <a:spcAft>
                <a:spcPts val="1200"/>
              </a:spcAft>
            </a:pPr>
            <a:r>
              <a:rPr lang="en-US" smtClean="0"/>
              <a:t>The basic radar equation assumes no losses and ideal propagation of radio waves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808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F22335F-700D-49AE-BF4C-61D08BDE30CF}" type="slidenum">
              <a:rPr lang="en-US" smtClean="0"/>
              <a:pPr/>
              <a:t>63</a:t>
            </a:fld>
            <a:endParaRPr lang="en-US" smtClean="0"/>
          </a:p>
        </p:txBody>
      </p:sp>
      <p:sp>
        <p:nvSpPr>
          <p:cNvPr id="809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Radar Equation</a:t>
            </a:r>
          </a:p>
        </p:txBody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Radar parameters</a:t>
            </a:r>
          </a:p>
          <a:p>
            <a:pPr eaLnBrk="1" hangingPunct="1"/>
            <a:r>
              <a:rPr lang="en-US" smtClean="0"/>
              <a:t>  Pulse power		P</a:t>
            </a:r>
            <a:r>
              <a:rPr lang="en-US" b="1" baseline="-25000" smtClean="0"/>
              <a:t>t	</a:t>
            </a:r>
            <a:r>
              <a:rPr lang="en-US" smtClean="0"/>
              <a:t>watts</a:t>
            </a:r>
          </a:p>
          <a:p>
            <a:pPr eaLnBrk="1" hangingPunct="1"/>
            <a:r>
              <a:rPr lang="en-US" smtClean="0"/>
              <a:t>  PRF			f</a:t>
            </a:r>
            <a:r>
              <a:rPr lang="en-US" b="1" baseline="-25000" smtClean="0"/>
              <a:t>p	</a:t>
            </a:r>
            <a:r>
              <a:rPr lang="en-US" smtClean="0"/>
              <a:t>Hz</a:t>
            </a:r>
          </a:p>
          <a:p>
            <a:pPr eaLnBrk="1" hangingPunct="1"/>
            <a:r>
              <a:rPr lang="en-US" baseline="-25000" smtClean="0"/>
              <a:t>   </a:t>
            </a:r>
            <a:r>
              <a:rPr lang="en-US" smtClean="0"/>
              <a:t>Antenna gain  	G	a ratio</a:t>
            </a:r>
          </a:p>
          <a:p>
            <a:pPr eaLnBrk="1" hangingPunct="1"/>
            <a:r>
              <a:rPr lang="en-US" smtClean="0"/>
              <a:t>  Target echo area	</a:t>
            </a:r>
            <a:r>
              <a:rPr lang="en-US" smtClean="0">
                <a:sym typeface="Symbol" pitchFamily="18" charset="2"/>
              </a:rPr>
              <a:t>	square meters</a:t>
            </a:r>
          </a:p>
          <a:p>
            <a:pPr eaLnBrk="1" hangingPunct="1"/>
            <a:r>
              <a:rPr lang="en-US" smtClean="0">
                <a:sym typeface="Symbol" pitchFamily="18" charset="2"/>
              </a:rPr>
              <a:t>  </a:t>
            </a:r>
            <a:r>
              <a:rPr lang="en-US" smtClean="0"/>
              <a:t>Range to target</a:t>
            </a:r>
            <a:r>
              <a:rPr lang="en-US" baseline="-25000" smtClean="0"/>
              <a:t> 	</a:t>
            </a:r>
            <a:r>
              <a:rPr lang="en-US" smtClean="0"/>
              <a:t>R	meters</a:t>
            </a:r>
          </a:p>
          <a:p>
            <a:pPr eaLnBrk="1" hangingPunct="1"/>
            <a:r>
              <a:rPr lang="en-US" smtClean="0"/>
              <a:t>  Received power 	P</a:t>
            </a:r>
            <a:r>
              <a:rPr lang="en-US" b="1" baseline="-25000" smtClean="0"/>
              <a:t>r</a:t>
            </a:r>
            <a:r>
              <a:rPr lang="en-US" smtClean="0"/>
              <a:t>	watts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8192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D840927-8E3C-4127-B8AF-9AA782E57EF6}" type="slidenum">
              <a:rPr lang="en-US" smtClean="0"/>
              <a:pPr/>
              <a:t>64</a:t>
            </a:fld>
            <a:endParaRPr lang="en-US" smtClean="0"/>
          </a:p>
        </p:txBody>
      </p:sp>
      <p:sp>
        <p:nvSpPr>
          <p:cNvPr id="81924" name="Rectangle 2"/>
          <p:cNvSpPr>
            <a:spLocks noChangeArrowheads="1"/>
          </p:cNvSpPr>
          <p:nvPr/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/>
              <a:t>Radar equation</a:t>
            </a:r>
          </a:p>
        </p:txBody>
      </p:sp>
      <p:sp>
        <p:nvSpPr>
          <p:cNvPr id="81925" name="Rectangle 3"/>
          <p:cNvSpPr>
            <a:spLocks noChangeArrowheads="1"/>
          </p:cNvSpPr>
          <p:nvPr/>
        </p:nvSpPr>
        <p:spPr bwMode="auto">
          <a:xfrm>
            <a:off x="1524000" y="2286000"/>
            <a:ext cx="914400" cy="914400"/>
          </a:xfrm>
          <a:prstGeom prst="rect">
            <a:avLst/>
          </a:prstGeom>
          <a:solidFill>
            <a:srgbClr val="FFCC99">
              <a:alpha val="38039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Tx</a:t>
            </a:r>
          </a:p>
        </p:txBody>
      </p:sp>
      <p:sp>
        <p:nvSpPr>
          <p:cNvPr id="81926" name="Rectangle 4"/>
          <p:cNvSpPr>
            <a:spLocks noChangeArrowheads="1"/>
          </p:cNvSpPr>
          <p:nvPr/>
        </p:nvSpPr>
        <p:spPr bwMode="auto">
          <a:xfrm>
            <a:off x="1524000" y="3581400"/>
            <a:ext cx="914400" cy="914400"/>
          </a:xfrm>
          <a:prstGeom prst="rect">
            <a:avLst/>
          </a:prstGeom>
          <a:solidFill>
            <a:srgbClr val="99CCFF">
              <a:alpha val="32156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Rx</a:t>
            </a:r>
          </a:p>
        </p:txBody>
      </p:sp>
      <p:sp>
        <p:nvSpPr>
          <p:cNvPr id="81927" name="Line 5"/>
          <p:cNvSpPr>
            <a:spLocks noChangeShapeType="1"/>
          </p:cNvSpPr>
          <p:nvPr/>
        </p:nvSpPr>
        <p:spPr bwMode="auto">
          <a:xfrm>
            <a:off x="2438400" y="27432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1928" name="Line 6"/>
          <p:cNvSpPr>
            <a:spLocks noChangeShapeType="1"/>
          </p:cNvSpPr>
          <p:nvPr/>
        </p:nvSpPr>
        <p:spPr bwMode="auto">
          <a:xfrm flipH="1">
            <a:off x="2438400" y="4038600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1929" name="Rectangle 7"/>
          <p:cNvSpPr>
            <a:spLocks noChangeArrowheads="1"/>
          </p:cNvSpPr>
          <p:nvPr/>
        </p:nvSpPr>
        <p:spPr bwMode="auto">
          <a:xfrm>
            <a:off x="3276600" y="2286000"/>
            <a:ext cx="914400" cy="914400"/>
          </a:xfrm>
          <a:prstGeom prst="rect">
            <a:avLst/>
          </a:prstGeom>
          <a:solidFill>
            <a:srgbClr val="FFFF99">
              <a:alpha val="36862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Sw</a:t>
            </a:r>
          </a:p>
        </p:txBody>
      </p:sp>
      <p:sp>
        <p:nvSpPr>
          <p:cNvPr id="81930" name="Line 8"/>
          <p:cNvSpPr>
            <a:spLocks noChangeShapeType="1"/>
          </p:cNvSpPr>
          <p:nvPr/>
        </p:nvSpPr>
        <p:spPr bwMode="auto">
          <a:xfrm>
            <a:off x="3733800" y="3200400"/>
            <a:ext cx="0" cy="838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31" name="Line 9"/>
          <p:cNvSpPr>
            <a:spLocks noChangeShapeType="1"/>
          </p:cNvSpPr>
          <p:nvPr/>
        </p:nvSpPr>
        <p:spPr bwMode="auto">
          <a:xfrm>
            <a:off x="4191000" y="27432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1932" name="Arc 10"/>
          <p:cNvSpPr>
            <a:spLocks/>
          </p:cNvSpPr>
          <p:nvPr/>
        </p:nvSpPr>
        <p:spPr bwMode="auto">
          <a:xfrm>
            <a:off x="5035550" y="1905000"/>
            <a:ext cx="914400" cy="1631950"/>
          </a:xfrm>
          <a:custGeom>
            <a:avLst/>
            <a:gdLst>
              <a:gd name="T0" fmla="*/ 2147483647 w 21600"/>
              <a:gd name="T1" fmla="*/ 2147483647 h 38507"/>
              <a:gd name="T2" fmla="*/ 2147483647 w 21600"/>
              <a:gd name="T3" fmla="*/ 0 h 38507"/>
              <a:gd name="T4" fmla="*/ 2147483647 w 21600"/>
              <a:gd name="T5" fmla="*/ 2147483647 h 38507"/>
              <a:gd name="T6" fmla="*/ 0 60000 65536"/>
              <a:gd name="T7" fmla="*/ 0 60000 65536"/>
              <a:gd name="T8" fmla="*/ 0 60000 65536"/>
              <a:gd name="T9" fmla="*/ 0 w 21600"/>
              <a:gd name="T10" fmla="*/ 0 h 38507"/>
              <a:gd name="T11" fmla="*/ 21600 w 21600"/>
              <a:gd name="T12" fmla="*/ 38507 h 3850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8507" fill="none" extrusionOk="0">
                <a:moveTo>
                  <a:pt x="11314" y="38506"/>
                </a:moveTo>
                <a:cubicBezTo>
                  <a:pt x="4342" y="34731"/>
                  <a:pt x="0" y="27440"/>
                  <a:pt x="0" y="19513"/>
                </a:cubicBezTo>
                <a:cubicBezTo>
                  <a:pt x="-1" y="11172"/>
                  <a:pt x="4802" y="3576"/>
                  <a:pt x="12337" y="0"/>
                </a:cubicBezTo>
              </a:path>
              <a:path w="21600" h="38507" stroke="0" extrusionOk="0">
                <a:moveTo>
                  <a:pt x="11314" y="38506"/>
                </a:moveTo>
                <a:cubicBezTo>
                  <a:pt x="4342" y="34731"/>
                  <a:pt x="0" y="27440"/>
                  <a:pt x="0" y="19513"/>
                </a:cubicBezTo>
                <a:cubicBezTo>
                  <a:pt x="-1" y="11172"/>
                  <a:pt x="4802" y="3576"/>
                  <a:pt x="12337" y="0"/>
                </a:cubicBezTo>
                <a:lnTo>
                  <a:pt x="21600" y="19513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33" name="AutoShape 11"/>
          <p:cNvSpPr>
            <a:spLocks noChangeArrowheads="1"/>
          </p:cNvSpPr>
          <p:nvPr/>
        </p:nvSpPr>
        <p:spPr bwMode="auto">
          <a:xfrm>
            <a:off x="7848600" y="2286000"/>
            <a:ext cx="457200" cy="833438"/>
          </a:xfrm>
          <a:prstGeom prst="can">
            <a:avLst>
              <a:gd name="adj" fmla="val 45573"/>
            </a:avLst>
          </a:prstGeom>
          <a:solidFill>
            <a:schemeClr val="accent1">
              <a:alpha val="38039"/>
            </a:scheme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34" name="Text Box 18"/>
          <p:cNvSpPr txBox="1">
            <a:spLocks noChangeArrowheads="1"/>
          </p:cNvSpPr>
          <p:nvPr/>
        </p:nvSpPr>
        <p:spPr bwMode="auto">
          <a:xfrm>
            <a:off x="6858000" y="3505200"/>
            <a:ext cx="2084388" cy="9461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Target</a:t>
            </a:r>
          </a:p>
          <a:p>
            <a:r>
              <a:rPr lang="en-US" sz="2800"/>
              <a:t>RCS = </a:t>
            </a:r>
            <a:r>
              <a:rPr lang="en-US" sz="2800">
                <a:sym typeface="Symbol" pitchFamily="18" charset="2"/>
              </a:rPr>
              <a:t></a:t>
            </a:r>
            <a:r>
              <a:rPr lang="en-US" sz="2800" b="1">
                <a:sym typeface="Symbol" pitchFamily="18" charset="2"/>
              </a:rPr>
              <a:t> </a:t>
            </a:r>
            <a:r>
              <a:rPr lang="en-US" sz="2800">
                <a:sym typeface="Symbol" pitchFamily="18" charset="2"/>
              </a:rPr>
              <a:t>m</a:t>
            </a:r>
            <a:r>
              <a:rPr lang="en-US" sz="2800" b="1" baseline="30000">
                <a:sym typeface="Symbol" pitchFamily="18" charset="2"/>
              </a:rPr>
              <a:t>2</a:t>
            </a:r>
            <a:endParaRPr lang="en-US" sz="2800" b="1"/>
          </a:p>
        </p:txBody>
      </p:sp>
      <p:sp>
        <p:nvSpPr>
          <p:cNvPr id="81935" name="Text Box 19"/>
          <p:cNvSpPr txBox="1">
            <a:spLocks noChangeArrowheads="1"/>
          </p:cNvSpPr>
          <p:nvPr/>
        </p:nvSpPr>
        <p:spPr bwMode="auto">
          <a:xfrm>
            <a:off x="4495800" y="3657600"/>
            <a:ext cx="1617663" cy="9461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Antenna</a:t>
            </a:r>
          </a:p>
          <a:p>
            <a:r>
              <a:rPr lang="en-US" sz="2800"/>
              <a:t>Gain = G</a:t>
            </a:r>
          </a:p>
        </p:txBody>
      </p:sp>
      <p:sp>
        <p:nvSpPr>
          <p:cNvPr id="81936" name="Text Box 21"/>
          <p:cNvSpPr txBox="1">
            <a:spLocks noChangeArrowheads="1"/>
          </p:cNvSpPr>
          <p:nvPr/>
        </p:nvSpPr>
        <p:spPr bwMode="auto">
          <a:xfrm>
            <a:off x="2574925" y="1970088"/>
            <a:ext cx="501650" cy="5191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P</a:t>
            </a:r>
            <a:r>
              <a:rPr lang="en-US" sz="2800" b="1" baseline="-25000"/>
              <a:t>t</a:t>
            </a:r>
            <a:endParaRPr lang="en-US" sz="2800"/>
          </a:p>
        </p:txBody>
      </p:sp>
      <p:sp>
        <p:nvSpPr>
          <p:cNvPr id="81937" name="Text Box 22"/>
          <p:cNvSpPr txBox="1">
            <a:spLocks noChangeArrowheads="1"/>
          </p:cNvSpPr>
          <p:nvPr/>
        </p:nvSpPr>
        <p:spPr bwMode="auto">
          <a:xfrm>
            <a:off x="2574925" y="3341688"/>
            <a:ext cx="514350" cy="5191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P</a:t>
            </a:r>
            <a:r>
              <a:rPr lang="en-US" sz="2800" b="1" baseline="-25000"/>
              <a:t>r</a:t>
            </a:r>
            <a:endParaRPr lang="en-US" sz="2800"/>
          </a:p>
        </p:txBody>
      </p:sp>
      <p:sp>
        <p:nvSpPr>
          <p:cNvPr id="81938" name="Text Box 23"/>
          <p:cNvSpPr txBox="1">
            <a:spLocks noChangeArrowheads="1"/>
          </p:cNvSpPr>
          <p:nvPr/>
        </p:nvSpPr>
        <p:spPr bwMode="auto">
          <a:xfrm>
            <a:off x="6605588" y="2463800"/>
            <a:ext cx="441325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R</a:t>
            </a:r>
          </a:p>
        </p:txBody>
      </p:sp>
      <p:sp>
        <p:nvSpPr>
          <p:cNvPr id="81939" name="Line 24"/>
          <p:cNvSpPr>
            <a:spLocks noChangeShapeType="1"/>
          </p:cNvSpPr>
          <p:nvPr/>
        </p:nvSpPr>
        <p:spPr bwMode="auto">
          <a:xfrm flipH="1">
            <a:off x="5638800" y="27432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1940" name="Line 25"/>
          <p:cNvSpPr>
            <a:spLocks noChangeShapeType="1"/>
          </p:cNvSpPr>
          <p:nvPr/>
        </p:nvSpPr>
        <p:spPr bwMode="auto">
          <a:xfrm>
            <a:off x="7010400" y="2743200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829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C6FF16-E554-4AF8-9BAA-5DF822648001}" type="slidenum">
              <a:rPr lang="en-US" smtClean="0"/>
              <a:pPr/>
              <a:t>65</a:t>
            </a:fld>
            <a:endParaRPr lang="en-US" smtClean="0"/>
          </a:p>
        </p:txBody>
      </p:sp>
      <p:sp>
        <p:nvSpPr>
          <p:cNvPr id="829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Radar Equation</a:t>
            </a:r>
          </a:p>
        </p:txBody>
      </p:sp>
      <p:sp>
        <p:nvSpPr>
          <p:cNvPr id="829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 isotropic source with power  P</a:t>
            </a:r>
            <a:r>
              <a:rPr lang="en-US" b="1" baseline="-25000" smtClean="0"/>
              <a:t>t</a:t>
            </a:r>
            <a:r>
              <a:rPr lang="en-US" smtClean="0"/>
              <a:t>  watts would create a power density of  Q</a:t>
            </a:r>
            <a:r>
              <a:rPr lang="en-US" b="1" baseline="-25000" smtClean="0"/>
              <a:t>i</a:t>
            </a:r>
            <a:r>
              <a:rPr lang="en-US" smtClean="0"/>
              <a:t> watts / m</a:t>
            </a:r>
            <a:r>
              <a:rPr lang="en-US" b="1" baseline="30000" smtClean="0"/>
              <a:t>2</a:t>
            </a:r>
            <a:r>
              <a:rPr lang="en-US" smtClean="0"/>
              <a:t> at a distance R  (Eqn. 2.1)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    	Q</a:t>
            </a:r>
            <a:r>
              <a:rPr lang="en-US" b="1" baseline="-25000" smtClean="0"/>
              <a:t>i</a:t>
            </a:r>
            <a:r>
              <a:rPr lang="en-US" smtClean="0"/>
              <a:t>   =  P</a:t>
            </a:r>
            <a:r>
              <a:rPr lang="en-US" b="1" baseline="-25000" smtClean="0"/>
              <a:t>t</a:t>
            </a:r>
            <a:r>
              <a:rPr lang="en-US" smtClean="0"/>
              <a:t> / ( 4 </a:t>
            </a:r>
            <a:r>
              <a:rPr lang="en-US" smtClean="0">
                <a:sym typeface="Symbol" pitchFamily="18" charset="2"/>
              </a:rPr>
              <a:t> R</a:t>
            </a:r>
            <a:r>
              <a:rPr lang="en-US" b="1" baseline="30000" smtClean="0">
                <a:sym typeface="Symbol" pitchFamily="18" charset="2"/>
              </a:rPr>
              <a:t>2</a:t>
            </a:r>
            <a:r>
              <a:rPr lang="en-US" smtClean="0">
                <a:sym typeface="Symbol" pitchFamily="18" charset="2"/>
              </a:rPr>
              <a:t> )	W/m</a:t>
            </a:r>
            <a:r>
              <a:rPr lang="en-US" b="1" baseline="30000" smtClean="0">
                <a:sym typeface="Symbol" pitchFamily="18" charset="2"/>
              </a:rPr>
              <a:t>2</a:t>
            </a:r>
            <a:endParaRPr lang="en-US" smtClean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8397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600F62F-7833-40F5-9CCF-5BEB0F4D2A98}" type="slidenum">
              <a:rPr lang="en-US" smtClean="0"/>
              <a:pPr/>
              <a:t>66</a:t>
            </a:fld>
            <a:endParaRPr lang="en-US" smtClean="0"/>
          </a:p>
        </p:txBody>
      </p:sp>
      <p:sp>
        <p:nvSpPr>
          <p:cNvPr id="83972" name="Oval 2"/>
          <p:cNvSpPr>
            <a:spLocks noChangeArrowheads="1"/>
          </p:cNvSpPr>
          <p:nvPr/>
        </p:nvSpPr>
        <p:spPr bwMode="auto">
          <a:xfrm>
            <a:off x="1371600" y="1066800"/>
            <a:ext cx="4876800" cy="45720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3" name="Oval 3"/>
          <p:cNvSpPr>
            <a:spLocks noChangeArrowheads="1"/>
          </p:cNvSpPr>
          <p:nvPr/>
        </p:nvSpPr>
        <p:spPr bwMode="auto">
          <a:xfrm>
            <a:off x="3581400" y="3200400"/>
            <a:ext cx="457200" cy="457200"/>
          </a:xfrm>
          <a:prstGeom prst="ellipse">
            <a:avLst/>
          </a:prstGeom>
          <a:solidFill>
            <a:srgbClr val="FFCC99">
              <a:alpha val="39999"/>
            </a:srgb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4" name="Line 4"/>
          <p:cNvSpPr>
            <a:spLocks noChangeShapeType="1"/>
          </p:cNvSpPr>
          <p:nvPr/>
        </p:nvSpPr>
        <p:spPr bwMode="auto">
          <a:xfrm flipV="1">
            <a:off x="5486400" y="1828800"/>
            <a:ext cx="6096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3975" name="Text Box 6"/>
          <p:cNvSpPr txBox="1">
            <a:spLocks noChangeArrowheads="1"/>
          </p:cNvSpPr>
          <p:nvPr/>
        </p:nvSpPr>
        <p:spPr bwMode="auto">
          <a:xfrm>
            <a:off x="6000750" y="1295400"/>
            <a:ext cx="2638425" cy="95408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Q</a:t>
            </a:r>
            <a:r>
              <a:rPr lang="en-US" sz="2800" b="1" baseline="-25000"/>
              <a:t>i </a:t>
            </a:r>
            <a:r>
              <a:rPr lang="en-US" sz="2800"/>
              <a:t> = </a:t>
            </a:r>
            <a:r>
              <a:rPr lang="en-US" sz="2800">
                <a:solidFill>
                  <a:schemeClr val="tx1"/>
                </a:solidFill>
              </a:rPr>
              <a:t>P</a:t>
            </a:r>
            <a:r>
              <a:rPr lang="en-US" sz="2800" b="1" baseline="-25000">
                <a:solidFill>
                  <a:schemeClr val="tx1"/>
                </a:solidFill>
              </a:rPr>
              <a:t>t</a:t>
            </a:r>
            <a:r>
              <a:rPr lang="en-US" sz="2800">
                <a:solidFill>
                  <a:schemeClr val="tx1"/>
                </a:solidFill>
              </a:rPr>
              <a:t> / (4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R</a:t>
            </a:r>
            <a:r>
              <a:rPr lang="en-US" sz="2800" b="1" baseline="30000">
                <a:solidFill>
                  <a:schemeClr val="tx1"/>
                </a:solidFill>
                <a:sym typeface="Symbol" pitchFamily="18" charset="2"/>
              </a:rPr>
              <a:t>2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)</a:t>
            </a:r>
          </a:p>
          <a:p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       W/m</a:t>
            </a:r>
            <a:r>
              <a:rPr lang="en-US" sz="2800" b="1" baseline="30000">
                <a:solidFill>
                  <a:schemeClr val="tx1"/>
                </a:solidFill>
                <a:sym typeface="Symbol" pitchFamily="18" charset="2"/>
              </a:rPr>
              <a:t>2</a:t>
            </a:r>
            <a:r>
              <a:rPr lang="en-US" sz="2800"/>
              <a:t> </a:t>
            </a:r>
          </a:p>
        </p:txBody>
      </p:sp>
      <p:sp>
        <p:nvSpPr>
          <p:cNvPr id="83976" name="Line 7"/>
          <p:cNvSpPr>
            <a:spLocks noChangeShapeType="1"/>
          </p:cNvSpPr>
          <p:nvPr/>
        </p:nvSpPr>
        <p:spPr bwMode="auto">
          <a:xfrm flipH="1" flipV="1">
            <a:off x="2895600" y="1295400"/>
            <a:ext cx="914400" cy="213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3977" name="Text Box 8"/>
          <p:cNvSpPr txBox="1">
            <a:spLocks noChangeArrowheads="1"/>
          </p:cNvSpPr>
          <p:nvPr/>
        </p:nvSpPr>
        <p:spPr bwMode="auto">
          <a:xfrm>
            <a:off x="3565525" y="1893888"/>
            <a:ext cx="444500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R</a:t>
            </a:r>
          </a:p>
        </p:txBody>
      </p:sp>
      <p:sp>
        <p:nvSpPr>
          <p:cNvPr id="83978" name="Text Box 9"/>
          <p:cNvSpPr txBox="1">
            <a:spLocks noChangeArrowheads="1"/>
          </p:cNvSpPr>
          <p:nvPr/>
        </p:nvSpPr>
        <p:spPr bwMode="auto">
          <a:xfrm>
            <a:off x="2803525" y="3638550"/>
            <a:ext cx="1628775" cy="137318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Isotropic </a:t>
            </a:r>
          </a:p>
          <a:p>
            <a:r>
              <a:rPr lang="en-US" sz="2800"/>
              <a:t>Source</a:t>
            </a:r>
          </a:p>
          <a:p>
            <a:r>
              <a:rPr lang="en-US" sz="2800"/>
              <a:t>P</a:t>
            </a:r>
            <a:r>
              <a:rPr lang="en-US" sz="2800" b="1" baseline="-25000"/>
              <a:t>t</a:t>
            </a:r>
            <a:r>
              <a:rPr lang="en-US" sz="2800"/>
              <a:t> watts</a:t>
            </a:r>
            <a:endParaRPr lang="en-US" sz="2800" baseline="-25000"/>
          </a:p>
        </p:txBody>
      </p:sp>
      <p:sp>
        <p:nvSpPr>
          <p:cNvPr id="83979" name="Text Box 10"/>
          <p:cNvSpPr txBox="1">
            <a:spLocks noChangeArrowheads="1"/>
          </p:cNvSpPr>
          <p:nvPr/>
        </p:nvSpPr>
        <p:spPr bwMode="auto">
          <a:xfrm>
            <a:off x="5638800" y="4953000"/>
            <a:ext cx="3505200" cy="13843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Sphere with</a:t>
            </a:r>
          </a:p>
          <a:p>
            <a:r>
              <a:rPr lang="en-US" sz="2800"/>
              <a:t>surface area </a:t>
            </a:r>
            <a:r>
              <a:rPr lang="en-US" sz="2800">
                <a:solidFill>
                  <a:schemeClr val="tx1"/>
                </a:solidFill>
              </a:rPr>
              <a:t>4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R</a:t>
            </a:r>
            <a:r>
              <a:rPr lang="en-US" sz="2800" b="1" baseline="30000">
                <a:solidFill>
                  <a:schemeClr val="tx1"/>
                </a:solidFill>
                <a:sym typeface="Symbol" pitchFamily="18" charset="2"/>
              </a:rPr>
              <a:t>2 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square meters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849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5DF32D-8E55-4FB0-91F0-983AD05BCFFA}" type="slidenum">
              <a:rPr lang="en-US" smtClean="0"/>
              <a:pPr/>
              <a:t>67</a:t>
            </a:fld>
            <a:endParaRPr lang="en-US" smtClean="0"/>
          </a:p>
        </p:txBody>
      </p:sp>
      <p:sp>
        <p:nvSpPr>
          <p:cNvPr id="849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Radar Equation</a:t>
            </a:r>
          </a:p>
        </p:txBody>
      </p:sp>
      <p:sp>
        <p:nvSpPr>
          <p:cNvPr id="849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mtClean="0">
              <a:sym typeface="Symbol" pitchFamily="18" charset="2"/>
            </a:endParaRPr>
          </a:p>
          <a:p>
            <a:pPr eaLnBrk="1" hangingPunct="1">
              <a:spcAft>
                <a:spcPts val="1200"/>
              </a:spcAft>
            </a:pPr>
            <a:r>
              <a:rPr lang="en-US" smtClean="0">
                <a:sym typeface="Symbol" pitchFamily="18" charset="2"/>
              </a:rPr>
              <a:t>If we replace the isotropic antenna with a directive antenna with </a:t>
            </a:r>
            <a:r>
              <a:rPr lang="en-US" i="1" smtClean="0">
                <a:sym typeface="Symbol" pitchFamily="18" charset="2"/>
              </a:rPr>
              <a:t>gain</a:t>
            </a:r>
            <a:r>
              <a:rPr lang="en-US" smtClean="0">
                <a:sym typeface="Symbol" pitchFamily="18" charset="2"/>
              </a:rPr>
              <a:t> G</a:t>
            </a:r>
            <a:r>
              <a:rPr lang="en-US" b="1" baseline="-25000" smtClean="0">
                <a:sym typeface="Symbol" pitchFamily="18" charset="2"/>
              </a:rPr>
              <a:t>t</a:t>
            </a:r>
            <a:r>
              <a:rPr lang="en-US" smtClean="0">
                <a:sym typeface="Symbol" pitchFamily="18" charset="2"/>
              </a:rPr>
              <a:t> in a given direction then the power density in that direction is</a:t>
            </a:r>
          </a:p>
          <a:p>
            <a:pPr eaLnBrk="1" hangingPunct="1">
              <a:buFontTx/>
              <a:buNone/>
            </a:pPr>
            <a:r>
              <a:rPr lang="en-US" smtClean="0">
                <a:sym typeface="Symbol" pitchFamily="18" charset="2"/>
              </a:rPr>
              <a:t> 		</a:t>
            </a:r>
            <a:r>
              <a:rPr lang="en-US" smtClean="0"/>
              <a:t>Q</a:t>
            </a:r>
            <a:r>
              <a:rPr lang="en-US" b="1" baseline="-25000" smtClean="0"/>
              <a:t>i</a:t>
            </a:r>
            <a:r>
              <a:rPr lang="en-US" smtClean="0"/>
              <a:t>   =  P</a:t>
            </a:r>
            <a:r>
              <a:rPr lang="en-US" b="1" baseline="-25000" smtClean="0"/>
              <a:t>t</a:t>
            </a:r>
            <a:r>
              <a:rPr lang="en-US" smtClean="0"/>
              <a:t> </a:t>
            </a:r>
            <a:r>
              <a:rPr lang="en-US" smtClean="0">
                <a:sym typeface="Symbol" pitchFamily="18" charset="2"/>
              </a:rPr>
              <a:t>G</a:t>
            </a:r>
            <a:r>
              <a:rPr lang="en-US" b="1" baseline="-25000" smtClean="0">
                <a:sym typeface="Symbol" pitchFamily="18" charset="2"/>
              </a:rPr>
              <a:t>t  </a:t>
            </a:r>
            <a:r>
              <a:rPr lang="en-US" smtClean="0"/>
              <a:t>/ ( 4 </a:t>
            </a:r>
            <a:r>
              <a:rPr lang="en-US" smtClean="0">
                <a:sym typeface="Symbol" pitchFamily="18" charset="2"/>
              </a:rPr>
              <a:t> R</a:t>
            </a:r>
            <a:r>
              <a:rPr lang="en-US" b="1" baseline="30000" smtClean="0">
                <a:sym typeface="Symbol" pitchFamily="18" charset="2"/>
              </a:rPr>
              <a:t>2</a:t>
            </a:r>
            <a:r>
              <a:rPr lang="en-US" smtClean="0">
                <a:sym typeface="Symbol" pitchFamily="18" charset="2"/>
              </a:rPr>
              <a:t> )		W/m</a:t>
            </a:r>
            <a:r>
              <a:rPr lang="en-US" b="1" baseline="30000" smtClean="0">
                <a:sym typeface="Symbol" pitchFamily="18" charset="2"/>
              </a:rPr>
              <a:t>2</a:t>
            </a:r>
          </a:p>
          <a:p>
            <a:pPr eaLnBrk="1" hangingPunct="1">
              <a:buFontTx/>
              <a:buNone/>
            </a:pPr>
            <a:endParaRPr lang="en-US" b="1" baseline="30000" smtClean="0">
              <a:sym typeface="Symbol" pitchFamily="18" charset="2"/>
            </a:endParaRPr>
          </a:p>
          <a:p>
            <a:pPr eaLnBrk="1" hangingPunct="1"/>
            <a:r>
              <a:rPr lang="en-US" smtClean="0">
                <a:sym typeface="Symbol" pitchFamily="18" charset="2"/>
              </a:rPr>
              <a:t>Note that </a:t>
            </a:r>
            <a:r>
              <a:rPr lang="en-US" i="1" smtClean="0">
                <a:sym typeface="Symbol" pitchFamily="18" charset="2"/>
              </a:rPr>
              <a:t>gain</a:t>
            </a:r>
            <a:r>
              <a:rPr lang="en-US" smtClean="0">
                <a:sym typeface="Symbol" pitchFamily="18" charset="2"/>
              </a:rPr>
              <a:t> generally refers to the gain in the direction of peak antenna performance    </a:t>
            </a:r>
            <a:endParaRPr lang="en-US" b="1" baseline="30000" smtClean="0">
              <a:sym typeface="Symbol" pitchFamily="18" charset="2"/>
            </a:endParaRPr>
          </a:p>
          <a:p>
            <a:pPr eaLnBrk="1" hangingPunct="1">
              <a:buFontTx/>
              <a:buNone/>
            </a:pPr>
            <a:endParaRPr lang="en-US" smtClean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8601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2EE3BBE-6969-4741-B69A-59D7107EEBFB}" type="slidenum">
              <a:rPr lang="en-US" smtClean="0"/>
              <a:pPr/>
              <a:t>68</a:t>
            </a:fld>
            <a:endParaRPr lang="en-US" smtClean="0"/>
          </a:p>
        </p:txBody>
      </p:sp>
      <p:sp>
        <p:nvSpPr>
          <p:cNvPr id="86020" name="Oval 2"/>
          <p:cNvSpPr>
            <a:spLocks noChangeArrowheads="1"/>
          </p:cNvSpPr>
          <p:nvPr/>
        </p:nvSpPr>
        <p:spPr bwMode="auto">
          <a:xfrm>
            <a:off x="1371600" y="1066800"/>
            <a:ext cx="4876800" cy="45720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5715000" y="1066800"/>
            <a:ext cx="2997200" cy="95408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Q</a:t>
            </a:r>
            <a:r>
              <a:rPr lang="en-US" sz="2800" b="1" baseline="-25000"/>
              <a:t>i</a:t>
            </a:r>
            <a:r>
              <a:rPr lang="en-US" sz="2800"/>
              <a:t> = </a:t>
            </a:r>
            <a:r>
              <a:rPr lang="en-US" sz="2800">
                <a:solidFill>
                  <a:schemeClr val="tx1"/>
                </a:solidFill>
              </a:rPr>
              <a:t>P</a:t>
            </a:r>
            <a:r>
              <a:rPr lang="en-US" sz="2800" b="1" baseline="-25000">
                <a:solidFill>
                  <a:schemeClr val="tx1"/>
                </a:solidFill>
              </a:rPr>
              <a:t>t</a:t>
            </a:r>
            <a:r>
              <a:rPr lang="en-US" sz="2800">
                <a:solidFill>
                  <a:schemeClr val="tx1"/>
                </a:solidFill>
              </a:rPr>
              <a:t> G</a:t>
            </a:r>
            <a:r>
              <a:rPr lang="en-US" sz="2800" b="1" baseline="-25000">
                <a:solidFill>
                  <a:schemeClr val="tx1"/>
                </a:solidFill>
              </a:rPr>
              <a:t>t </a:t>
            </a:r>
            <a:r>
              <a:rPr lang="en-US" sz="2800">
                <a:solidFill>
                  <a:schemeClr val="tx1"/>
                </a:solidFill>
              </a:rPr>
              <a:t>/ (4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R</a:t>
            </a:r>
            <a:r>
              <a:rPr lang="en-US" sz="2800" b="1" baseline="30000">
                <a:solidFill>
                  <a:schemeClr val="tx1"/>
                </a:solidFill>
                <a:sym typeface="Symbol" pitchFamily="18" charset="2"/>
              </a:rPr>
              <a:t>2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)</a:t>
            </a:r>
          </a:p>
          <a:p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       W/m</a:t>
            </a:r>
            <a:r>
              <a:rPr lang="en-US" sz="2800" b="1" baseline="30000">
                <a:solidFill>
                  <a:schemeClr val="tx1"/>
                </a:solidFill>
                <a:sym typeface="Symbol" pitchFamily="18" charset="2"/>
              </a:rPr>
              <a:t>2</a:t>
            </a:r>
            <a:r>
              <a:rPr lang="en-US" sz="2800"/>
              <a:t> </a:t>
            </a:r>
          </a:p>
        </p:txBody>
      </p:sp>
      <p:sp>
        <p:nvSpPr>
          <p:cNvPr id="86022" name="Line 6"/>
          <p:cNvSpPr>
            <a:spLocks noChangeShapeType="1"/>
          </p:cNvSpPr>
          <p:nvPr/>
        </p:nvSpPr>
        <p:spPr bwMode="auto">
          <a:xfrm flipV="1">
            <a:off x="3810000" y="1752600"/>
            <a:ext cx="2362200" cy="1676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6023" name="Text Box 7"/>
          <p:cNvSpPr txBox="1">
            <a:spLocks noChangeArrowheads="1"/>
          </p:cNvSpPr>
          <p:nvPr/>
        </p:nvSpPr>
        <p:spPr bwMode="auto">
          <a:xfrm>
            <a:off x="4038600" y="2209800"/>
            <a:ext cx="444500" cy="523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R</a:t>
            </a:r>
          </a:p>
        </p:txBody>
      </p:sp>
      <p:sp>
        <p:nvSpPr>
          <p:cNvPr id="86024" name="Text Box 8"/>
          <p:cNvSpPr txBox="1">
            <a:spLocks noChangeArrowheads="1"/>
          </p:cNvSpPr>
          <p:nvPr/>
        </p:nvSpPr>
        <p:spPr bwMode="auto">
          <a:xfrm>
            <a:off x="2895600" y="4038600"/>
            <a:ext cx="1885950" cy="18161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Directional</a:t>
            </a:r>
          </a:p>
          <a:p>
            <a:r>
              <a:rPr lang="en-US" sz="2800"/>
              <a:t>Source</a:t>
            </a:r>
          </a:p>
          <a:p>
            <a:r>
              <a:rPr lang="en-US" sz="2800"/>
              <a:t>P</a:t>
            </a:r>
            <a:r>
              <a:rPr lang="en-US" sz="2800" b="1" baseline="-25000"/>
              <a:t>t</a:t>
            </a:r>
            <a:r>
              <a:rPr lang="en-US" sz="2800"/>
              <a:t> watts</a:t>
            </a:r>
            <a:endParaRPr lang="en-US" sz="2800" baseline="-25000"/>
          </a:p>
          <a:p>
            <a:endParaRPr lang="en-US" sz="2800"/>
          </a:p>
        </p:txBody>
      </p:sp>
      <p:sp>
        <p:nvSpPr>
          <p:cNvPr id="86025" name="Arc 9"/>
          <p:cNvSpPr>
            <a:spLocks/>
          </p:cNvSpPr>
          <p:nvPr/>
        </p:nvSpPr>
        <p:spPr bwMode="auto">
          <a:xfrm rot="-10099273">
            <a:off x="3505200" y="3124200"/>
            <a:ext cx="838200" cy="581025"/>
          </a:xfrm>
          <a:custGeom>
            <a:avLst/>
            <a:gdLst>
              <a:gd name="T0" fmla="*/ 2147483647 w 21600"/>
              <a:gd name="T1" fmla="*/ 0 h 20572"/>
              <a:gd name="T2" fmla="*/ 2147483647 w 21600"/>
              <a:gd name="T3" fmla="*/ 2147483647 h 20572"/>
              <a:gd name="T4" fmla="*/ 0 w 21600"/>
              <a:gd name="T5" fmla="*/ 2147483647 h 20572"/>
              <a:gd name="T6" fmla="*/ 0 60000 65536"/>
              <a:gd name="T7" fmla="*/ 0 60000 65536"/>
              <a:gd name="T8" fmla="*/ 0 60000 65536"/>
              <a:gd name="T9" fmla="*/ 0 w 21600"/>
              <a:gd name="T10" fmla="*/ 0 h 20572"/>
              <a:gd name="T11" fmla="*/ 21600 w 21600"/>
              <a:gd name="T12" fmla="*/ 20572 h 205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572" fill="none" extrusionOk="0">
                <a:moveTo>
                  <a:pt x="6584" y="0"/>
                </a:moveTo>
                <a:cubicBezTo>
                  <a:pt x="15530" y="2863"/>
                  <a:pt x="21600" y="11179"/>
                  <a:pt x="21600" y="20572"/>
                </a:cubicBezTo>
              </a:path>
              <a:path w="21600" h="20572" stroke="0" extrusionOk="0">
                <a:moveTo>
                  <a:pt x="6584" y="0"/>
                </a:moveTo>
                <a:cubicBezTo>
                  <a:pt x="15530" y="2863"/>
                  <a:pt x="21600" y="11179"/>
                  <a:pt x="21600" y="20572"/>
                </a:cubicBezTo>
                <a:lnTo>
                  <a:pt x="0" y="20572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6026" name="Rectangle 9"/>
          <p:cNvSpPr>
            <a:spLocks noChangeArrowheads="1"/>
          </p:cNvSpPr>
          <p:nvPr/>
        </p:nvSpPr>
        <p:spPr bwMode="auto">
          <a:xfrm>
            <a:off x="5867400" y="5029200"/>
            <a:ext cx="2590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Sphere with</a:t>
            </a:r>
          </a:p>
          <a:p>
            <a:r>
              <a:rPr lang="en-US"/>
              <a:t>Radius R meters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8704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AED25-0338-4AE3-9B5A-5073574E8174}" type="slidenum">
              <a:rPr lang="en-US" smtClean="0"/>
              <a:pPr/>
              <a:t>69</a:t>
            </a:fld>
            <a:endParaRPr lang="en-US" smtClean="0"/>
          </a:p>
        </p:txBody>
      </p:sp>
      <p:sp>
        <p:nvSpPr>
          <p:cNvPr id="87044" name="Arc 2"/>
          <p:cNvSpPr>
            <a:spLocks/>
          </p:cNvSpPr>
          <p:nvPr/>
        </p:nvSpPr>
        <p:spPr bwMode="auto">
          <a:xfrm>
            <a:off x="2522538" y="2819400"/>
            <a:ext cx="906462" cy="1200150"/>
          </a:xfrm>
          <a:custGeom>
            <a:avLst/>
            <a:gdLst>
              <a:gd name="T0" fmla="*/ 2147483647 w 21600"/>
              <a:gd name="T1" fmla="*/ 2147483647 h 37155"/>
              <a:gd name="T2" fmla="*/ 2147483647 w 21600"/>
              <a:gd name="T3" fmla="*/ 0 h 37155"/>
              <a:gd name="T4" fmla="*/ 2147483647 w 21600"/>
              <a:gd name="T5" fmla="*/ 2147483647 h 37155"/>
              <a:gd name="T6" fmla="*/ 0 60000 65536"/>
              <a:gd name="T7" fmla="*/ 0 60000 65536"/>
              <a:gd name="T8" fmla="*/ 0 60000 65536"/>
              <a:gd name="T9" fmla="*/ 0 w 21600"/>
              <a:gd name="T10" fmla="*/ 0 h 37155"/>
              <a:gd name="T11" fmla="*/ 21600 w 21600"/>
              <a:gd name="T12" fmla="*/ 37155 h 3715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7155" fill="none" extrusionOk="0">
                <a:moveTo>
                  <a:pt x="9534" y="37155"/>
                </a:moveTo>
                <a:cubicBezTo>
                  <a:pt x="3574" y="33141"/>
                  <a:pt x="0" y="26425"/>
                  <a:pt x="0" y="19239"/>
                </a:cubicBezTo>
                <a:cubicBezTo>
                  <a:pt x="-1" y="11121"/>
                  <a:pt x="4550" y="3689"/>
                  <a:pt x="11780" y="-1"/>
                </a:cubicBezTo>
              </a:path>
              <a:path w="21600" h="37155" stroke="0" extrusionOk="0">
                <a:moveTo>
                  <a:pt x="9534" y="37155"/>
                </a:moveTo>
                <a:cubicBezTo>
                  <a:pt x="3574" y="33141"/>
                  <a:pt x="0" y="26425"/>
                  <a:pt x="0" y="19239"/>
                </a:cubicBezTo>
                <a:cubicBezTo>
                  <a:pt x="-1" y="11121"/>
                  <a:pt x="4550" y="3689"/>
                  <a:pt x="11780" y="-1"/>
                </a:cubicBezTo>
                <a:lnTo>
                  <a:pt x="21600" y="19239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7045" name="Rectangle 3"/>
          <p:cNvSpPr>
            <a:spLocks noChangeArrowheads="1"/>
          </p:cNvSpPr>
          <p:nvPr/>
        </p:nvSpPr>
        <p:spPr bwMode="auto">
          <a:xfrm>
            <a:off x="1219200" y="2971800"/>
            <a:ext cx="914400" cy="914400"/>
          </a:xfrm>
          <a:prstGeom prst="rect">
            <a:avLst/>
          </a:prstGeom>
          <a:solidFill>
            <a:srgbClr val="FFCC00">
              <a:alpha val="38039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</a:t>
            </a:r>
            <a:r>
              <a:rPr lang="en-US" b="1" baseline="-25000"/>
              <a:t>t</a:t>
            </a:r>
          </a:p>
        </p:txBody>
      </p:sp>
      <p:sp>
        <p:nvSpPr>
          <p:cNvPr id="87046" name="Line 4"/>
          <p:cNvSpPr>
            <a:spLocks noChangeShapeType="1"/>
          </p:cNvSpPr>
          <p:nvPr/>
        </p:nvSpPr>
        <p:spPr bwMode="auto">
          <a:xfrm>
            <a:off x="2133600" y="34290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7047" name="Text Box 6"/>
          <p:cNvSpPr txBox="1">
            <a:spLocks noChangeArrowheads="1"/>
          </p:cNvSpPr>
          <p:nvPr/>
        </p:nvSpPr>
        <p:spPr bwMode="auto">
          <a:xfrm>
            <a:off x="2498725" y="4103688"/>
            <a:ext cx="541338" cy="5191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G</a:t>
            </a:r>
            <a:r>
              <a:rPr lang="en-US" sz="2800" b="1" baseline="-25000"/>
              <a:t>t</a:t>
            </a:r>
            <a:endParaRPr lang="en-US" sz="2800"/>
          </a:p>
        </p:txBody>
      </p:sp>
      <p:sp>
        <p:nvSpPr>
          <p:cNvPr id="87048" name="Line 7"/>
          <p:cNvSpPr>
            <a:spLocks noChangeShapeType="1"/>
          </p:cNvSpPr>
          <p:nvPr/>
        </p:nvSpPr>
        <p:spPr bwMode="auto">
          <a:xfrm>
            <a:off x="3124200" y="3124200"/>
            <a:ext cx="31242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7049" name="AutoShape 8"/>
          <p:cNvSpPr>
            <a:spLocks noChangeArrowheads="1"/>
          </p:cNvSpPr>
          <p:nvPr/>
        </p:nvSpPr>
        <p:spPr bwMode="auto">
          <a:xfrm>
            <a:off x="6781800" y="3052763"/>
            <a:ext cx="457200" cy="604837"/>
          </a:xfrm>
          <a:prstGeom prst="can">
            <a:avLst>
              <a:gd name="adj" fmla="val 33073"/>
            </a:avLst>
          </a:prstGeom>
          <a:solidFill>
            <a:schemeClr val="accent1">
              <a:alpha val="38823"/>
            </a:scheme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7050" name="Text Box 9"/>
          <p:cNvSpPr txBox="1">
            <a:spLocks noChangeArrowheads="1"/>
          </p:cNvSpPr>
          <p:nvPr/>
        </p:nvSpPr>
        <p:spPr bwMode="auto">
          <a:xfrm>
            <a:off x="6019800" y="3886200"/>
            <a:ext cx="2281238" cy="9461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Target</a:t>
            </a:r>
          </a:p>
          <a:p>
            <a:r>
              <a:rPr lang="en-US" sz="2800"/>
              <a:t>RCS  =  </a:t>
            </a:r>
            <a:r>
              <a:rPr lang="en-US" sz="2800">
                <a:sym typeface="Symbol" pitchFamily="18" charset="2"/>
              </a:rPr>
              <a:t> m</a:t>
            </a:r>
            <a:r>
              <a:rPr lang="en-US" sz="2800" b="1" baseline="30000">
                <a:sym typeface="Symbol" pitchFamily="18" charset="2"/>
              </a:rPr>
              <a:t>2</a:t>
            </a:r>
            <a:endParaRPr lang="en-US" sz="2800"/>
          </a:p>
        </p:txBody>
      </p:sp>
      <p:sp>
        <p:nvSpPr>
          <p:cNvPr id="87051" name="Text Box 11"/>
          <p:cNvSpPr txBox="1">
            <a:spLocks noChangeArrowheads="1"/>
          </p:cNvSpPr>
          <p:nvPr/>
        </p:nvSpPr>
        <p:spPr bwMode="auto">
          <a:xfrm>
            <a:off x="4648200" y="1981200"/>
            <a:ext cx="4067175" cy="95408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Q</a:t>
            </a:r>
            <a:r>
              <a:rPr lang="en-US" sz="2800" b="1" baseline="-25000"/>
              <a:t>i</a:t>
            </a:r>
            <a:r>
              <a:rPr lang="en-US" sz="2800"/>
              <a:t> = </a:t>
            </a:r>
            <a:r>
              <a:rPr lang="en-US" sz="2800">
                <a:solidFill>
                  <a:schemeClr val="tx1"/>
                </a:solidFill>
              </a:rPr>
              <a:t>P</a:t>
            </a:r>
            <a:r>
              <a:rPr lang="en-US" sz="2800" b="1" baseline="-25000">
                <a:solidFill>
                  <a:schemeClr val="tx1"/>
                </a:solidFill>
              </a:rPr>
              <a:t>t</a:t>
            </a:r>
            <a:r>
              <a:rPr lang="en-US" sz="2800">
                <a:solidFill>
                  <a:schemeClr val="tx1"/>
                </a:solidFill>
              </a:rPr>
              <a:t> G</a:t>
            </a:r>
            <a:r>
              <a:rPr lang="en-US" sz="2800" b="1" baseline="-25000">
                <a:solidFill>
                  <a:schemeClr val="tx1"/>
                </a:solidFill>
              </a:rPr>
              <a:t>t </a:t>
            </a:r>
            <a:r>
              <a:rPr lang="en-US" sz="2800">
                <a:solidFill>
                  <a:schemeClr val="tx1"/>
                </a:solidFill>
              </a:rPr>
              <a:t>/ (4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R</a:t>
            </a:r>
            <a:r>
              <a:rPr lang="en-US" sz="2800" b="1" baseline="30000">
                <a:solidFill>
                  <a:schemeClr val="tx1"/>
                </a:solidFill>
                <a:sym typeface="Symbol" pitchFamily="18" charset="2"/>
              </a:rPr>
              <a:t>2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)  W/m</a:t>
            </a:r>
            <a:r>
              <a:rPr lang="en-US" sz="2800" b="1" baseline="30000">
                <a:solidFill>
                  <a:schemeClr val="tx1"/>
                </a:solidFill>
                <a:sym typeface="Symbol" pitchFamily="18" charset="2"/>
              </a:rPr>
              <a:t>2</a:t>
            </a:r>
            <a:endParaRPr lang="en-US" sz="2800">
              <a:solidFill>
                <a:schemeClr val="tx1"/>
              </a:solidFill>
              <a:sym typeface="Symbol" pitchFamily="18" charset="2"/>
            </a:endParaRPr>
          </a:p>
          <a:p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       </a:t>
            </a:r>
            <a:endParaRPr lang="en-US" sz="2800" b="1" baseline="30000">
              <a:solidFill>
                <a:schemeClr val="tx1"/>
              </a:solidFill>
              <a:sym typeface="Symbol" pitchFamily="18" charset="2"/>
            </a:endParaRPr>
          </a:p>
        </p:txBody>
      </p:sp>
      <p:sp>
        <p:nvSpPr>
          <p:cNvPr id="87052" name="Text Box 12"/>
          <p:cNvSpPr txBox="1">
            <a:spLocks noChangeArrowheads="1"/>
          </p:cNvSpPr>
          <p:nvPr/>
        </p:nvSpPr>
        <p:spPr bwMode="auto">
          <a:xfrm>
            <a:off x="3641725" y="4230688"/>
            <a:ext cx="18415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BE7429-5CD7-4102-9A6B-2A67436777C5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Radar Applications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Synthetic Aperture Radar</a:t>
            </a:r>
          </a:p>
          <a:p>
            <a:pPr eaLnBrk="1" hangingPunct="1"/>
            <a:r>
              <a:rPr lang="en-US" smtClean="0"/>
              <a:t>   Maps the ground with high resolution for earth resources and military purposes</a:t>
            </a:r>
          </a:p>
          <a:p>
            <a:pPr eaLnBrk="1" hangingPunct="1"/>
            <a:r>
              <a:rPr lang="en-US" b="1" smtClean="0"/>
              <a:t>Weather Radar</a:t>
            </a:r>
          </a:p>
          <a:p>
            <a:pPr eaLnBrk="1" hangingPunct="1"/>
            <a:r>
              <a:rPr lang="en-US" smtClean="0"/>
              <a:t>   Ground based – maps precipitation over wide area</a:t>
            </a:r>
          </a:p>
          <a:p>
            <a:pPr eaLnBrk="1" hangingPunct="1"/>
            <a:r>
              <a:rPr lang="en-US" smtClean="0"/>
              <a:t>   Aircraft based – warns of dangerous rain areas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880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C722F4-2C5B-4639-870F-E67073BE0D77}" type="slidenum">
              <a:rPr lang="en-US" smtClean="0"/>
              <a:pPr/>
              <a:t>70</a:t>
            </a:fld>
            <a:endParaRPr lang="en-US" smtClean="0"/>
          </a:p>
        </p:txBody>
      </p:sp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Radar Equation</a:t>
            </a:r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3820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sym typeface="Symbol" pitchFamily="18" charset="2"/>
              </a:rPr>
              <a:t>The Radar Cross Section (RCS) expresses the relationship between the power density incident on the target and the power density received at the antenna as a result of reflection (scattering</a:t>
            </a:r>
            <a:r>
              <a:rPr lang="en-US" dirty="0" smtClean="0">
                <a:sym typeface="Symbol" pitchFamily="18" charset="2"/>
              </a:rPr>
              <a:t>)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en-US" dirty="0" smtClean="0">
              <a:sym typeface="Symbol" pitchFamily="18" charset="2"/>
            </a:endParaRP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sym typeface="Symbol" pitchFamily="18" charset="2"/>
              </a:rPr>
              <a:t>The power </a:t>
            </a:r>
            <a:r>
              <a:rPr lang="en-US" dirty="0" smtClean="0">
                <a:sym typeface="Symbol" pitchFamily="18" charset="2"/>
              </a:rPr>
              <a:t>‘intercepted’ </a:t>
            </a:r>
            <a:r>
              <a:rPr lang="en-US" dirty="0" smtClean="0">
                <a:sym typeface="Symbol" pitchFamily="18" charset="2"/>
              </a:rPr>
              <a:t>by the target </a:t>
            </a:r>
            <a:r>
              <a:rPr lang="en-US" dirty="0" smtClean="0">
                <a:sym typeface="Symbol" pitchFamily="18" charset="2"/>
              </a:rPr>
              <a:t>(and</a:t>
            </a:r>
            <a:r>
              <a:rPr lang="en-US" dirty="0" smtClean="0">
                <a:sym typeface="Symbol" pitchFamily="18" charset="2"/>
              </a:rPr>
              <a:t> accounts for reflection) is</a:t>
            </a:r>
            <a:r>
              <a:rPr lang="en-US" dirty="0" smtClean="0">
                <a:sym typeface="Symbol" pitchFamily="18" charset="2"/>
              </a:rPr>
              <a:t> </a:t>
            </a:r>
            <a:endParaRPr lang="en-US" dirty="0" smtClean="0">
              <a:sym typeface="Symbol" pitchFamily="18" charset="2"/>
            </a:endParaRP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FontTx/>
              <a:buNone/>
            </a:pPr>
            <a:r>
              <a:rPr lang="en-US" dirty="0" smtClean="0">
                <a:sym typeface="Symbol" pitchFamily="18" charset="2"/>
              </a:rPr>
              <a:t>	   	</a:t>
            </a:r>
            <a:r>
              <a:rPr lang="en-US" dirty="0" err="1" smtClean="0">
                <a:sym typeface="Symbol" pitchFamily="18" charset="2"/>
              </a:rPr>
              <a:t>P</a:t>
            </a:r>
            <a:r>
              <a:rPr lang="en-US" b="1" baseline="-25000" dirty="0" err="1" smtClean="0">
                <a:sym typeface="Symbol" pitchFamily="18" charset="2"/>
              </a:rPr>
              <a:t>refl</a:t>
            </a:r>
            <a:r>
              <a:rPr lang="en-US" dirty="0" smtClean="0">
                <a:sym typeface="Symbol" pitchFamily="18" charset="2"/>
              </a:rPr>
              <a:t>  = 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en-US" dirty="0" err="1" smtClean="0">
                <a:sym typeface="Symbol" pitchFamily="18" charset="2"/>
              </a:rPr>
              <a:t>Q</a:t>
            </a:r>
            <a:r>
              <a:rPr lang="en-US" b="1" baseline="-25000" dirty="0" err="1" smtClean="0">
                <a:sym typeface="Symbol" pitchFamily="18" charset="2"/>
              </a:rPr>
              <a:t>i</a:t>
            </a:r>
            <a:r>
              <a:rPr lang="en-US" b="1" baseline="-25000" dirty="0" smtClean="0">
                <a:sym typeface="Symbol" pitchFamily="18" charset="2"/>
              </a:rPr>
              <a:t> </a:t>
            </a:r>
            <a:r>
              <a:rPr lang="en-US" sz="2400" b="1" dirty="0" smtClean="0">
                <a:solidFill>
                  <a:schemeClr val="tx2"/>
                </a:solidFill>
                <a:sym typeface="Symbol" pitchFamily="18" charset="2"/>
              </a:rPr>
              <a:t>  </a:t>
            </a:r>
            <a:r>
              <a:rPr lang="en-US" sz="2400" b="1" dirty="0" smtClean="0">
                <a:solidFill>
                  <a:schemeClr val="tx2"/>
                </a:solidFill>
                <a:sym typeface="Symbol" pitchFamily="18" charset="2"/>
              </a:rPr>
              <a:t> =  </a:t>
            </a:r>
            <a:r>
              <a:rPr lang="en-US" dirty="0" smtClean="0"/>
              <a:t>P</a:t>
            </a:r>
            <a:r>
              <a:rPr lang="en-US" b="1" baseline="-25000" dirty="0" smtClean="0"/>
              <a:t>t</a:t>
            </a:r>
            <a:r>
              <a:rPr lang="en-US" dirty="0" smtClean="0"/>
              <a:t> </a:t>
            </a:r>
            <a:r>
              <a:rPr lang="en-US" dirty="0" err="1" smtClean="0">
                <a:sym typeface="Symbol" pitchFamily="18" charset="2"/>
              </a:rPr>
              <a:t>G</a:t>
            </a:r>
            <a:r>
              <a:rPr lang="en-US" b="1" baseline="-25000" dirty="0" err="1" smtClean="0">
                <a:sym typeface="Symbol" pitchFamily="18" charset="2"/>
              </a:rPr>
              <a:t>t</a:t>
            </a:r>
            <a:r>
              <a:rPr lang="en-US" b="1" baseline="-25000" dirty="0" smtClean="0">
                <a:sym typeface="Symbol" pitchFamily="18" charset="2"/>
              </a:rPr>
              <a:t> </a:t>
            </a:r>
            <a:r>
              <a:rPr lang="en-US" sz="2400" b="1" dirty="0" smtClean="0">
                <a:solidFill>
                  <a:schemeClr val="tx2"/>
                </a:solidFill>
                <a:sym typeface="Symbol" pitchFamily="18" charset="2"/>
              </a:rPr>
              <a:t> </a:t>
            </a:r>
            <a:r>
              <a:rPr lang="en-US" b="1" baseline="-25000" dirty="0" smtClean="0">
                <a:sym typeface="Symbol" pitchFamily="18" charset="2"/>
              </a:rPr>
              <a:t> </a:t>
            </a:r>
            <a:r>
              <a:rPr lang="en-US" dirty="0" smtClean="0"/>
              <a:t>/ ( 4 </a:t>
            </a:r>
            <a:r>
              <a:rPr lang="en-US" dirty="0" smtClean="0">
                <a:sym typeface="Symbol" pitchFamily="18" charset="2"/>
              </a:rPr>
              <a:t> R</a:t>
            </a:r>
            <a:r>
              <a:rPr lang="en-US" b="1" baseline="30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)  </a:t>
            </a:r>
            <a:r>
              <a:rPr lang="en-US" dirty="0" smtClean="0">
                <a:sym typeface="Symbol" pitchFamily="18" charset="2"/>
              </a:rPr>
              <a:t>	</a:t>
            </a:r>
            <a:r>
              <a:rPr lang="en-US" dirty="0" smtClean="0">
                <a:sym typeface="Symbol" pitchFamily="18" charset="2"/>
              </a:rPr>
              <a:t> W</a:t>
            </a:r>
            <a:endParaRPr lang="en-US" dirty="0" smtClean="0">
              <a:sym typeface="Symbol" pitchFamily="18" charset="2"/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>
              <a:sym typeface="Symbol" pitchFamily="18" charset="2"/>
            </a:endParaRPr>
          </a:p>
          <a:p>
            <a:pPr eaLnBrk="1" hangingPunct="1">
              <a:buFontTx/>
              <a:buNone/>
            </a:pPr>
            <a:r>
              <a:rPr lang="en-US" dirty="0" smtClean="0">
                <a:sym typeface="Symbol" pitchFamily="18" charset="2"/>
              </a:rPr>
              <a:t>	</a:t>
            </a:r>
            <a:endParaRPr lang="en-US" b="1" baseline="30000" dirty="0" smtClean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880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3C722F4-2C5B-4639-870F-E67073BE0D77}" type="slidenum">
              <a:rPr lang="en-US" smtClean="0"/>
              <a:pPr/>
              <a:t>71</a:t>
            </a:fld>
            <a:endParaRPr lang="en-US" smtClean="0"/>
          </a:p>
        </p:txBody>
      </p:sp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Radar Equation</a:t>
            </a:r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5344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buNone/>
            </a:pPr>
            <a:endParaRPr lang="en-US" dirty="0" smtClean="0">
              <a:sym typeface="Symbol" pitchFamily="18" charset="2"/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sym typeface="Symbol" pitchFamily="18" charset="2"/>
              </a:rPr>
              <a:t>The reflected power </a:t>
            </a:r>
            <a:r>
              <a:rPr lang="en-US" dirty="0" smtClean="0">
                <a:sym typeface="Symbol" pitchFamily="18" charset="2"/>
              </a:rPr>
              <a:t>from the target is </a:t>
            </a:r>
            <a:r>
              <a:rPr lang="en-US" dirty="0" smtClean="0">
                <a:sym typeface="Symbol" pitchFamily="18" charset="2"/>
              </a:rPr>
              <a:t>just like transmitted power </a:t>
            </a:r>
            <a:r>
              <a:rPr lang="en-US" dirty="0" smtClean="0">
                <a:sym typeface="Symbol" pitchFamily="18" charset="2"/>
              </a:rPr>
              <a:t>from the radar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en-US" dirty="0" smtClean="0">
              <a:sym typeface="Symbol" pitchFamily="18" charset="2"/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dirty="0" smtClean="0">
                <a:sym typeface="Symbol" pitchFamily="18" charset="2"/>
              </a:rPr>
              <a:t>T</a:t>
            </a:r>
            <a:r>
              <a:rPr lang="en-US" dirty="0" smtClean="0">
                <a:sym typeface="Symbol" pitchFamily="18" charset="2"/>
              </a:rPr>
              <a:t>hink </a:t>
            </a:r>
            <a:r>
              <a:rPr lang="en-US" dirty="0" smtClean="0">
                <a:sym typeface="Symbol" pitchFamily="18" charset="2"/>
              </a:rPr>
              <a:t>of the target as </a:t>
            </a:r>
            <a:r>
              <a:rPr lang="en-US" dirty="0" smtClean="0">
                <a:sym typeface="Symbol" pitchFamily="18" charset="2"/>
              </a:rPr>
              <a:t>its own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isotropic </a:t>
            </a:r>
            <a:r>
              <a:rPr lang="en-US" dirty="0" smtClean="0">
                <a:sym typeface="Symbol" pitchFamily="18" charset="2"/>
              </a:rPr>
              <a:t>radiator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endParaRPr lang="en-US" dirty="0" smtClean="0">
              <a:sym typeface="Symbol" pitchFamily="18" charset="2"/>
            </a:endParaRP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sym typeface="Symbol" pitchFamily="18" charset="2"/>
              </a:rPr>
              <a:t>At the radar receiver the </a:t>
            </a:r>
            <a:r>
              <a:rPr lang="en-US" dirty="0" smtClean="0">
                <a:sym typeface="Symbol" pitchFamily="18" charset="2"/>
              </a:rPr>
              <a:t>reflected </a:t>
            </a:r>
            <a:r>
              <a:rPr lang="en-US" dirty="0" smtClean="0">
                <a:sym typeface="Symbol" pitchFamily="18" charset="2"/>
              </a:rPr>
              <a:t>power </a:t>
            </a:r>
            <a:r>
              <a:rPr lang="en-US" dirty="0" smtClean="0">
                <a:sym typeface="Symbol" pitchFamily="18" charset="2"/>
              </a:rPr>
              <a:t>density is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FontTx/>
              <a:buNone/>
            </a:pPr>
            <a:r>
              <a:rPr lang="en-US" dirty="0" smtClean="0">
                <a:sym typeface="Symbol" pitchFamily="18" charset="2"/>
              </a:rPr>
              <a:t>	</a:t>
            </a:r>
            <a:r>
              <a:rPr lang="en-US" dirty="0" err="1" smtClean="0"/>
              <a:t>Q</a:t>
            </a:r>
            <a:r>
              <a:rPr lang="en-US" b="1" baseline="-25000" dirty="0" err="1" smtClean="0"/>
              <a:t>r</a:t>
            </a:r>
            <a:r>
              <a:rPr lang="en-US" b="1" dirty="0" smtClean="0">
                <a:sym typeface="Symbol" pitchFamily="18" charset="2"/>
              </a:rPr>
              <a:t>  </a:t>
            </a:r>
            <a:r>
              <a:rPr lang="en-US" dirty="0" smtClean="0">
                <a:sym typeface="Symbol" pitchFamily="18" charset="2"/>
              </a:rPr>
              <a:t>=</a:t>
            </a:r>
            <a:r>
              <a:rPr lang="en-US" b="1" dirty="0" smtClean="0">
                <a:sym typeface="Symbol" pitchFamily="18" charset="2"/>
              </a:rPr>
              <a:t> </a:t>
            </a:r>
            <a:r>
              <a:rPr lang="en-US" b="1" dirty="0" smtClean="0">
                <a:sym typeface="Symbol" pitchFamily="18" charset="2"/>
              </a:rPr>
              <a:t> </a:t>
            </a:r>
            <a:r>
              <a:rPr lang="en-US" dirty="0" err="1" smtClean="0"/>
              <a:t>P</a:t>
            </a:r>
            <a:r>
              <a:rPr lang="en-US" b="1" baseline="-25000" dirty="0" err="1" smtClean="0"/>
              <a:t>refl</a:t>
            </a:r>
            <a:r>
              <a:rPr lang="en-US" sz="2400" b="1" dirty="0" smtClean="0">
                <a:solidFill>
                  <a:schemeClr val="tx2"/>
                </a:solidFill>
                <a:sym typeface="Symbol" pitchFamily="18" charset="2"/>
              </a:rPr>
              <a:t> </a:t>
            </a:r>
            <a:r>
              <a:rPr lang="en-US" b="1" baseline="-25000" dirty="0" smtClean="0">
                <a:sym typeface="Symbol" pitchFamily="18" charset="2"/>
              </a:rPr>
              <a:t> </a:t>
            </a:r>
            <a:r>
              <a:rPr lang="en-US" dirty="0" smtClean="0"/>
              <a:t>/ ( 4 </a:t>
            </a:r>
            <a:r>
              <a:rPr lang="en-US" dirty="0" smtClean="0">
                <a:sym typeface="Symbol" pitchFamily="18" charset="2"/>
              </a:rPr>
              <a:t> R</a:t>
            </a:r>
            <a:r>
              <a:rPr lang="en-US" b="1" baseline="30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 ) </a:t>
            </a:r>
            <a:endParaRPr lang="en-US" dirty="0" smtClean="0">
              <a:sym typeface="Symbol" pitchFamily="18" charset="2"/>
            </a:endParaRP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FontTx/>
              <a:buNone/>
            </a:pPr>
            <a:r>
              <a:rPr lang="en-US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        </a:t>
            </a:r>
            <a:r>
              <a:rPr lang="en-US" dirty="0" smtClean="0">
                <a:sym typeface="Symbol" pitchFamily="18" charset="2"/>
              </a:rPr>
              <a:t>=  </a:t>
            </a:r>
            <a:r>
              <a:rPr lang="en-US" dirty="0" smtClean="0"/>
              <a:t>P</a:t>
            </a:r>
            <a:r>
              <a:rPr lang="en-US" b="1" baseline="-25000" dirty="0" smtClean="0"/>
              <a:t>t</a:t>
            </a:r>
            <a:r>
              <a:rPr lang="en-US" dirty="0" smtClean="0"/>
              <a:t> </a:t>
            </a:r>
            <a:r>
              <a:rPr lang="en-US" dirty="0" err="1" smtClean="0">
                <a:sym typeface="Symbol" pitchFamily="18" charset="2"/>
              </a:rPr>
              <a:t>G</a:t>
            </a:r>
            <a:r>
              <a:rPr lang="en-US" b="1" baseline="-25000" dirty="0" err="1" smtClean="0">
                <a:sym typeface="Symbol" pitchFamily="18" charset="2"/>
              </a:rPr>
              <a:t>t</a:t>
            </a:r>
            <a:r>
              <a:rPr lang="en-US" b="1" baseline="-25000" dirty="0" smtClean="0">
                <a:sym typeface="Symbol" pitchFamily="18" charset="2"/>
              </a:rPr>
              <a:t> </a:t>
            </a:r>
            <a:r>
              <a:rPr lang="en-US" sz="2400" b="1" dirty="0" smtClean="0">
                <a:solidFill>
                  <a:schemeClr val="tx2"/>
                </a:solidFill>
                <a:sym typeface="Symbol" pitchFamily="18" charset="2"/>
              </a:rPr>
              <a:t> </a:t>
            </a:r>
            <a:r>
              <a:rPr lang="en-US" b="1" baseline="-25000" dirty="0" smtClean="0">
                <a:sym typeface="Symbol" pitchFamily="18" charset="2"/>
              </a:rPr>
              <a:t> </a:t>
            </a:r>
            <a:r>
              <a:rPr lang="en-US" dirty="0" smtClean="0"/>
              <a:t>/ ( 4 </a:t>
            </a:r>
            <a:r>
              <a:rPr lang="en-US" dirty="0" smtClean="0">
                <a:sym typeface="Symbol" pitchFamily="18" charset="2"/>
              </a:rPr>
              <a:t> R</a:t>
            </a:r>
            <a:r>
              <a:rPr lang="en-US" b="1" baseline="30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 )</a:t>
            </a:r>
            <a:r>
              <a:rPr lang="en-US" b="1" baseline="30000" dirty="0" smtClean="0">
                <a:sym typeface="Symbol" pitchFamily="18" charset="2"/>
              </a:rPr>
              <a:t>2	</a:t>
            </a:r>
            <a:r>
              <a:rPr lang="en-US" dirty="0" smtClean="0">
                <a:sym typeface="Symbol" pitchFamily="18" charset="2"/>
              </a:rPr>
              <a:t>W/m</a:t>
            </a:r>
            <a:r>
              <a:rPr lang="en-US" b="1" baseline="30000" dirty="0" smtClean="0">
                <a:sym typeface="Symbol" pitchFamily="18" charset="2"/>
              </a:rPr>
              <a:t>2</a:t>
            </a:r>
            <a:endParaRPr lang="en-US" dirty="0" smtClean="0">
              <a:sym typeface="Symbol" pitchFamily="18" charset="2"/>
            </a:endParaRPr>
          </a:p>
          <a:p>
            <a:pPr eaLnBrk="1" hangingPunct="1">
              <a:buFontTx/>
              <a:buNone/>
            </a:pPr>
            <a:r>
              <a:rPr lang="en-US" dirty="0" smtClean="0">
                <a:sym typeface="Symbol" pitchFamily="18" charset="2"/>
              </a:rPr>
              <a:t>	</a:t>
            </a:r>
            <a:endParaRPr lang="en-US" b="1" baseline="30000" dirty="0" smtClean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8909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DE10D2-C5E3-44A1-AA1A-56E2B9D3A0D8}" type="slidenum">
              <a:rPr lang="en-US" smtClean="0"/>
              <a:pPr/>
              <a:t>72</a:t>
            </a:fld>
            <a:endParaRPr lang="en-US" smtClean="0"/>
          </a:p>
        </p:txBody>
      </p:sp>
      <p:sp>
        <p:nvSpPr>
          <p:cNvPr id="89092" name="Arc 2"/>
          <p:cNvSpPr>
            <a:spLocks/>
          </p:cNvSpPr>
          <p:nvPr/>
        </p:nvSpPr>
        <p:spPr bwMode="auto">
          <a:xfrm>
            <a:off x="2522538" y="2686050"/>
            <a:ext cx="906462" cy="1428750"/>
          </a:xfrm>
          <a:custGeom>
            <a:avLst/>
            <a:gdLst>
              <a:gd name="T0" fmla="*/ 2147483647 w 21600"/>
              <a:gd name="T1" fmla="*/ 2147483647 h 37155"/>
              <a:gd name="T2" fmla="*/ 2147483647 w 21600"/>
              <a:gd name="T3" fmla="*/ 0 h 37155"/>
              <a:gd name="T4" fmla="*/ 2147483647 w 21600"/>
              <a:gd name="T5" fmla="*/ 2147483647 h 37155"/>
              <a:gd name="T6" fmla="*/ 0 60000 65536"/>
              <a:gd name="T7" fmla="*/ 0 60000 65536"/>
              <a:gd name="T8" fmla="*/ 0 60000 65536"/>
              <a:gd name="T9" fmla="*/ 0 w 21600"/>
              <a:gd name="T10" fmla="*/ 0 h 37155"/>
              <a:gd name="T11" fmla="*/ 21600 w 21600"/>
              <a:gd name="T12" fmla="*/ 37155 h 3715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7155" fill="none" extrusionOk="0">
                <a:moveTo>
                  <a:pt x="9534" y="37155"/>
                </a:moveTo>
                <a:cubicBezTo>
                  <a:pt x="3574" y="33141"/>
                  <a:pt x="0" y="26425"/>
                  <a:pt x="0" y="19239"/>
                </a:cubicBezTo>
                <a:cubicBezTo>
                  <a:pt x="-1" y="11121"/>
                  <a:pt x="4550" y="3689"/>
                  <a:pt x="11780" y="-1"/>
                </a:cubicBezTo>
              </a:path>
              <a:path w="21600" h="37155" stroke="0" extrusionOk="0">
                <a:moveTo>
                  <a:pt x="9534" y="37155"/>
                </a:moveTo>
                <a:cubicBezTo>
                  <a:pt x="3574" y="33141"/>
                  <a:pt x="0" y="26425"/>
                  <a:pt x="0" y="19239"/>
                </a:cubicBezTo>
                <a:cubicBezTo>
                  <a:pt x="-1" y="11121"/>
                  <a:pt x="4550" y="3689"/>
                  <a:pt x="11780" y="-1"/>
                </a:cubicBezTo>
                <a:lnTo>
                  <a:pt x="21600" y="19239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093" name="Rectangle 3"/>
          <p:cNvSpPr>
            <a:spLocks noChangeArrowheads="1"/>
          </p:cNvSpPr>
          <p:nvPr/>
        </p:nvSpPr>
        <p:spPr bwMode="auto">
          <a:xfrm>
            <a:off x="1066800" y="2819400"/>
            <a:ext cx="1066800" cy="1219200"/>
          </a:xfrm>
          <a:prstGeom prst="rect">
            <a:avLst/>
          </a:prstGeom>
          <a:solidFill>
            <a:srgbClr val="FFCC00">
              <a:alpha val="34117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/>
              <a:t>P</a:t>
            </a:r>
            <a:r>
              <a:rPr lang="en-US" sz="2800" b="1" baseline="-25000"/>
              <a:t>t</a:t>
            </a:r>
          </a:p>
        </p:txBody>
      </p:sp>
      <p:sp>
        <p:nvSpPr>
          <p:cNvPr id="89094" name="Line 4"/>
          <p:cNvSpPr>
            <a:spLocks noChangeShapeType="1"/>
          </p:cNvSpPr>
          <p:nvPr/>
        </p:nvSpPr>
        <p:spPr bwMode="auto">
          <a:xfrm>
            <a:off x="2133600" y="34290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9095" name="Text Box 5"/>
          <p:cNvSpPr txBox="1">
            <a:spLocks noChangeArrowheads="1"/>
          </p:cNvSpPr>
          <p:nvPr/>
        </p:nvSpPr>
        <p:spPr bwMode="auto">
          <a:xfrm>
            <a:off x="2362200" y="2235200"/>
            <a:ext cx="460375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G</a:t>
            </a:r>
          </a:p>
        </p:txBody>
      </p:sp>
      <p:sp>
        <p:nvSpPr>
          <p:cNvPr id="89096" name="Line 6"/>
          <p:cNvSpPr>
            <a:spLocks noChangeShapeType="1"/>
          </p:cNvSpPr>
          <p:nvPr/>
        </p:nvSpPr>
        <p:spPr bwMode="auto">
          <a:xfrm>
            <a:off x="3124200" y="2971800"/>
            <a:ext cx="31242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9097" name="AutoShape 7"/>
          <p:cNvSpPr>
            <a:spLocks noChangeArrowheads="1"/>
          </p:cNvSpPr>
          <p:nvPr/>
        </p:nvSpPr>
        <p:spPr bwMode="auto">
          <a:xfrm>
            <a:off x="6781800" y="3052763"/>
            <a:ext cx="457200" cy="604837"/>
          </a:xfrm>
          <a:prstGeom prst="can">
            <a:avLst>
              <a:gd name="adj" fmla="val 33073"/>
            </a:avLst>
          </a:prstGeom>
          <a:solidFill>
            <a:schemeClr val="accent1">
              <a:alpha val="38039"/>
            </a:scheme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098" name="Text Box 8"/>
          <p:cNvSpPr txBox="1">
            <a:spLocks noChangeArrowheads="1"/>
          </p:cNvSpPr>
          <p:nvPr/>
        </p:nvSpPr>
        <p:spPr bwMode="auto">
          <a:xfrm>
            <a:off x="5745163" y="1905000"/>
            <a:ext cx="3398837" cy="95408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2800"/>
          </a:p>
          <a:p>
            <a:r>
              <a:rPr lang="en-US" sz="2800"/>
              <a:t>Target RCS  =  </a:t>
            </a:r>
            <a:r>
              <a:rPr lang="en-US" sz="2800" b="1">
                <a:sym typeface="Symbol" pitchFamily="18" charset="2"/>
              </a:rPr>
              <a:t></a:t>
            </a:r>
            <a:r>
              <a:rPr lang="en-US" sz="2800">
                <a:sym typeface="Symbol" pitchFamily="18" charset="2"/>
              </a:rPr>
              <a:t> m</a:t>
            </a:r>
            <a:r>
              <a:rPr lang="en-US" sz="2800" b="1" baseline="30000">
                <a:sym typeface="Symbol" pitchFamily="18" charset="2"/>
              </a:rPr>
              <a:t>2</a:t>
            </a:r>
            <a:endParaRPr lang="en-US" sz="2800"/>
          </a:p>
        </p:txBody>
      </p:sp>
      <p:sp>
        <p:nvSpPr>
          <p:cNvPr id="89099" name="Line 9"/>
          <p:cNvSpPr>
            <a:spLocks noChangeShapeType="1"/>
          </p:cNvSpPr>
          <p:nvPr/>
        </p:nvSpPr>
        <p:spPr bwMode="auto">
          <a:xfrm flipH="1">
            <a:off x="3124200" y="3886200"/>
            <a:ext cx="2971800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9100" name="Text Box 10"/>
          <p:cNvSpPr txBox="1">
            <a:spLocks noChangeArrowheads="1"/>
          </p:cNvSpPr>
          <p:nvPr/>
        </p:nvSpPr>
        <p:spPr bwMode="auto">
          <a:xfrm>
            <a:off x="4724400" y="1524000"/>
            <a:ext cx="4014788" cy="95408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Q</a:t>
            </a:r>
            <a:r>
              <a:rPr lang="en-US" sz="2800" b="1" baseline="-25000"/>
              <a:t>i</a:t>
            </a:r>
            <a:r>
              <a:rPr lang="en-US" sz="2800"/>
              <a:t> = </a:t>
            </a:r>
            <a:r>
              <a:rPr lang="en-US" sz="2800">
                <a:solidFill>
                  <a:schemeClr val="tx1"/>
                </a:solidFill>
              </a:rPr>
              <a:t>P</a:t>
            </a:r>
            <a:r>
              <a:rPr lang="en-US" sz="2800" b="1" baseline="-25000">
                <a:solidFill>
                  <a:schemeClr val="tx1"/>
                </a:solidFill>
              </a:rPr>
              <a:t>t</a:t>
            </a:r>
            <a:r>
              <a:rPr lang="en-US" sz="2800">
                <a:solidFill>
                  <a:schemeClr val="tx1"/>
                </a:solidFill>
              </a:rPr>
              <a:t> G</a:t>
            </a:r>
            <a:r>
              <a:rPr lang="en-US" sz="2800" b="1" baseline="-25000">
                <a:solidFill>
                  <a:schemeClr val="tx1"/>
                </a:solidFill>
              </a:rPr>
              <a:t>t</a:t>
            </a:r>
            <a:r>
              <a:rPr lang="en-US" sz="2800">
                <a:solidFill>
                  <a:schemeClr val="tx1"/>
                </a:solidFill>
              </a:rPr>
              <a:t>/ (4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R</a:t>
            </a:r>
            <a:r>
              <a:rPr lang="en-US" sz="2800" b="1" baseline="30000">
                <a:solidFill>
                  <a:schemeClr val="tx1"/>
                </a:solidFill>
                <a:sym typeface="Symbol" pitchFamily="18" charset="2"/>
              </a:rPr>
              <a:t>2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) W/m</a:t>
            </a:r>
            <a:r>
              <a:rPr lang="en-US" sz="2800" b="1" baseline="30000">
                <a:solidFill>
                  <a:schemeClr val="tx1"/>
                </a:solidFill>
                <a:sym typeface="Symbol" pitchFamily="18" charset="2"/>
              </a:rPr>
              <a:t>2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 </a:t>
            </a:r>
          </a:p>
          <a:p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       </a:t>
            </a:r>
            <a:endParaRPr lang="en-US" sz="2800" b="1" baseline="30000">
              <a:solidFill>
                <a:schemeClr val="tx1"/>
              </a:solidFill>
              <a:sym typeface="Symbol" pitchFamily="18" charset="2"/>
            </a:endParaRPr>
          </a:p>
        </p:txBody>
      </p:sp>
      <p:sp>
        <p:nvSpPr>
          <p:cNvPr id="89101" name="Text Box 11"/>
          <p:cNvSpPr txBox="1">
            <a:spLocks noChangeArrowheads="1"/>
          </p:cNvSpPr>
          <p:nvPr/>
        </p:nvSpPr>
        <p:spPr bwMode="auto">
          <a:xfrm>
            <a:off x="3641725" y="4230688"/>
            <a:ext cx="18415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9102" name="Text Box 12"/>
          <p:cNvSpPr txBox="1">
            <a:spLocks noChangeArrowheads="1"/>
          </p:cNvSpPr>
          <p:nvPr/>
        </p:nvSpPr>
        <p:spPr bwMode="auto">
          <a:xfrm>
            <a:off x="4724400" y="4038600"/>
            <a:ext cx="3910013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P</a:t>
            </a:r>
            <a:r>
              <a:rPr lang="en-US" sz="2800" b="1" baseline="-25000">
                <a:solidFill>
                  <a:schemeClr val="tx1"/>
                </a:solidFill>
                <a:sym typeface="Symbol" pitchFamily="18" charset="2"/>
              </a:rPr>
              <a:t>ref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 = </a:t>
            </a:r>
            <a:r>
              <a:rPr lang="en-US" sz="2800">
                <a:solidFill>
                  <a:schemeClr val="tx1"/>
                </a:solidFill>
              </a:rPr>
              <a:t>P</a:t>
            </a:r>
            <a:r>
              <a:rPr lang="en-US" sz="2800" b="1" baseline="-25000">
                <a:solidFill>
                  <a:schemeClr val="tx1"/>
                </a:solidFill>
              </a:rPr>
              <a:t>t</a:t>
            </a:r>
            <a:r>
              <a:rPr lang="en-US" sz="280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G</a:t>
            </a:r>
            <a:r>
              <a:rPr lang="en-US" sz="2800" b="1" baseline="-25000">
                <a:solidFill>
                  <a:schemeClr val="tx1"/>
                </a:solidFill>
                <a:sym typeface="Symbol" pitchFamily="18" charset="2"/>
              </a:rPr>
              <a:t>t </a:t>
            </a:r>
            <a:r>
              <a:rPr lang="en-US" sz="2800" b="1">
                <a:sym typeface="Symbol" pitchFamily="18" charset="2"/>
              </a:rPr>
              <a:t></a:t>
            </a:r>
            <a:r>
              <a:rPr lang="en-US" sz="2800" b="1" baseline="-2500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en-US" sz="2800">
                <a:solidFill>
                  <a:schemeClr val="tx1"/>
                </a:solidFill>
              </a:rPr>
              <a:t>/ (4</a:t>
            </a:r>
            <a:r>
              <a:rPr lang="en-US" sz="2800" b="1">
                <a:solidFill>
                  <a:schemeClr val="tx1"/>
                </a:solidFill>
                <a:sym typeface="Symbol" pitchFamily="18" charset="2"/>
              </a:rPr>
              <a:t>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R</a:t>
            </a:r>
            <a:r>
              <a:rPr lang="en-US" sz="2800" b="1" baseline="30000">
                <a:solidFill>
                  <a:schemeClr val="tx1"/>
                </a:solidFill>
                <a:sym typeface="Symbol" pitchFamily="18" charset="2"/>
              </a:rPr>
              <a:t>2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) W</a:t>
            </a:r>
          </a:p>
        </p:txBody>
      </p:sp>
      <p:sp>
        <p:nvSpPr>
          <p:cNvPr id="89103" name="Text Box 13"/>
          <p:cNvSpPr txBox="1">
            <a:spLocks noChangeArrowheads="1"/>
          </p:cNvSpPr>
          <p:nvPr/>
        </p:nvSpPr>
        <p:spPr bwMode="auto">
          <a:xfrm>
            <a:off x="2803525" y="4306888"/>
            <a:ext cx="18415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9104" name="Text Box 14"/>
          <p:cNvSpPr txBox="1">
            <a:spLocks noChangeArrowheads="1"/>
          </p:cNvSpPr>
          <p:nvPr/>
        </p:nvSpPr>
        <p:spPr bwMode="auto">
          <a:xfrm>
            <a:off x="304800" y="4800600"/>
            <a:ext cx="4454525" cy="7699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Q</a:t>
            </a:r>
            <a:r>
              <a:rPr lang="en-US" sz="2800" b="1" baseline="-25000"/>
              <a:t>r</a:t>
            </a:r>
            <a:r>
              <a:rPr lang="en-US" sz="2800" b="1">
                <a:sym typeface="Symbol" pitchFamily="18" charset="2"/>
              </a:rPr>
              <a:t> 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=</a:t>
            </a:r>
            <a:r>
              <a:rPr lang="en-US" sz="2800" b="1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en-US" sz="2800">
                <a:solidFill>
                  <a:schemeClr val="tx1"/>
                </a:solidFill>
              </a:rPr>
              <a:t>P</a:t>
            </a:r>
            <a:r>
              <a:rPr lang="en-US" sz="2800" b="1" baseline="-25000">
                <a:solidFill>
                  <a:schemeClr val="tx1"/>
                </a:solidFill>
              </a:rPr>
              <a:t>t</a:t>
            </a:r>
            <a:r>
              <a:rPr lang="en-US" sz="2800">
                <a:solidFill>
                  <a:schemeClr val="tx1"/>
                </a:solidFill>
              </a:rPr>
              <a:t> 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G</a:t>
            </a:r>
            <a:r>
              <a:rPr lang="en-US" sz="2800" b="1" baseline="-25000">
                <a:solidFill>
                  <a:schemeClr val="tx1"/>
                </a:solidFill>
                <a:sym typeface="Symbol" pitchFamily="18" charset="2"/>
              </a:rPr>
              <a:t>t </a:t>
            </a:r>
            <a:r>
              <a:rPr lang="en-US" sz="2800" b="1">
                <a:sym typeface="Symbol" pitchFamily="18" charset="2"/>
              </a:rPr>
              <a:t></a:t>
            </a:r>
            <a:r>
              <a:rPr lang="en-US" sz="2800" b="1" baseline="-2500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en-US" sz="2800">
                <a:solidFill>
                  <a:schemeClr val="tx1"/>
                </a:solidFill>
              </a:rPr>
              <a:t>/ (4</a:t>
            </a:r>
            <a:r>
              <a:rPr lang="en-US" sz="2800" b="1">
                <a:solidFill>
                  <a:schemeClr val="tx1"/>
                </a:solidFill>
                <a:sym typeface="Symbol" pitchFamily="18" charset="2"/>
              </a:rPr>
              <a:t>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R</a:t>
            </a:r>
            <a:r>
              <a:rPr lang="en-US" sz="2800" b="1" baseline="30000">
                <a:solidFill>
                  <a:schemeClr val="tx1"/>
                </a:solidFill>
                <a:sym typeface="Symbol" pitchFamily="18" charset="2"/>
              </a:rPr>
              <a:t>2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)</a:t>
            </a:r>
            <a:r>
              <a:rPr lang="en-US" sz="2800" b="1" baseline="30000">
                <a:solidFill>
                  <a:schemeClr val="tx1"/>
                </a:solidFill>
                <a:sym typeface="Symbol" pitchFamily="18" charset="2"/>
              </a:rPr>
              <a:t>2  </a:t>
            </a:r>
            <a:r>
              <a:rPr lang="en-US" sz="2800">
                <a:solidFill>
                  <a:schemeClr val="tx1"/>
                </a:solidFill>
                <a:sym typeface="Symbol" pitchFamily="18" charset="2"/>
              </a:rPr>
              <a:t>W/m</a:t>
            </a:r>
            <a:r>
              <a:rPr lang="en-US" sz="2800" b="1" baseline="30000">
                <a:solidFill>
                  <a:schemeClr val="tx1"/>
                </a:solidFill>
                <a:sym typeface="Symbol" pitchFamily="18" charset="2"/>
              </a:rPr>
              <a:t>2</a:t>
            </a:r>
          </a:p>
          <a:p>
            <a:endParaRPr lang="en-US" b="1" baseline="30000">
              <a:solidFill>
                <a:schemeClr val="tx1"/>
              </a:solidFill>
              <a:sym typeface="Symbol" pitchFamily="18" charset="2"/>
            </a:endParaRPr>
          </a:p>
        </p:txBody>
      </p:sp>
      <p:sp>
        <p:nvSpPr>
          <p:cNvPr id="89105" name="TextBox 16"/>
          <p:cNvSpPr txBox="1">
            <a:spLocks noChangeArrowheads="1"/>
          </p:cNvSpPr>
          <p:nvPr/>
        </p:nvSpPr>
        <p:spPr bwMode="auto">
          <a:xfrm>
            <a:off x="6019800" y="4876800"/>
            <a:ext cx="2895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  <a:sym typeface="Symbol" pitchFamily="18" charset="2"/>
              </a:rPr>
              <a:t>Note: P</a:t>
            </a:r>
            <a:r>
              <a:rPr lang="en-US" b="1" baseline="-25000">
                <a:solidFill>
                  <a:schemeClr val="tx1"/>
                </a:solidFill>
                <a:sym typeface="Symbol" pitchFamily="18" charset="2"/>
              </a:rPr>
              <a:t>ref</a:t>
            </a:r>
            <a:r>
              <a:rPr lang="en-US"/>
              <a:t> is the power of the equivalent isotropic radiator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901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1A84C9-4EE9-4A39-88E7-E1F0783A87C3}" type="slidenum">
              <a:rPr lang="en-US" smtClean="0"/>
              <a:pPr/>
              <a:t>73</a:t>
            </a:fld>
            <a:endParaRPr lang="en-US" smtClean="0"/>
          </a:p>
        </p:txBody>
      </p:sp>
      <p:sp>
        <p:nvSpPr>
          <p:cNvPr id="901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Radar Equation</a:t>
            </a:r>
          </a:p>
        </p:txBody>
      </p:sp>
      <p:sp>
        <p:nvSpPr>
          <p:cNvPr id="901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382000" cy="4114800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dirty="0" smtClean="0">
                <a:sym typeface="Symbol" pitchFamily="18" charset="2"/>
              </a:rPr>
              <a:t>The receiving antenna has an effective collecting area </a:t>
            </a:r>
            <a:r>
              <a:rPr lang="en-US" dirty="0" err="1" smtClean="0">
                <a:sym typeface="Symbol" pitchFamily="18" charset="2"/>
              </a:rPr>
              <a:t>A</a:t>
            </a:r>
            <a:r>
              <a:rPr lang="en-US" b="1" baseline="-25000" dirty="0" err="1" smtClean="0">
                <a:sym typeface="Symbol" pitchFamily="18" charset="2"/>
              </a:rPr>
              <a:t>e</a:t>
            </a:r>
            <a:r>
              <a:rPr lang="en-US" b="1" baseline="-25000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(i.e., the antenna scoops </a:t>
            </a:r>
            <a:r>
              <a:rPr lang="en-US" dirty="0" err="1" smtClean="0">
                <a:sym typeface="Symbol" pitchFamily="18" charset="2"/>
              </a:rPr>
              <a:t>radiowave</a:t>
            </a:r>
            <a:r>
              <a:rPr lang="en-US" dirty="0" smtClean="0">
                <a:sym typeface="Symbol" pitchFamily="18" charset="2"/>
              </a:rPr>
              <a:t> power </a:t>
            </a:r>
            <a:r>
              <a:rPr lang="en-US" dirty="0" smtClean="0">
                <a:sym typeface="Symbol" pitchFamily="18" charset="2"/>
              </a:rPr>
              <a:t>out of the air over this area)</a:t>
            </a:r>
            <a:endParaRPr lang="en-US" baseline="-25000" dirty="0" smtClean="0">
              <a:sym typeface="Symbol" pitchFamily="18" charset="2"/>
            </a:endParaRPr>
          </a:p>
          <a:p>
            <a:pPr eaLnBrk="1" hangingPunct="1">
              <a:spcAft>
                <a:spcPts val="600"/>
              </a:spcAft>
            </a:pPr>
            <a:r>
              <a:rPr lang="en-US" dirty="0" smtClean="0">
                <a:sym typeface="Symbol" pitchFamily="18" charset="2"/>
              </a:rPr>
              <a:t>Hence the power received is P</a:t>
            </a:r>
            <a:r>
              <a:rPr lang="en-US" b="1" baseline="-25000" dirty="0" smtClean="0">
                <a:sym typeface="Symbol" pitchFamily="18" charset="2"/>
              </a:rPr>
              <a:t>r  </a:t>
            </a:r>
            <a:r>
              <a:rPr lang="en-US" dirty="0" smtClean="0">
                <a:sym typeface="Symbol" pitchFamily="18" charset="2"/>
              </a:rPr>
              <a:t>watts</a:t>
            </a:r>
            <a:r>
              <a:rPr lang="en-US" baseline="-25000" dirty="0" smtClean="0">
                <a:sym typeface="Symbol" pitchFamily="18" charset="2"/>
              </a:rPr>
              <a:t>  </a:t>
            </a:r>
            <a:r>
              <a:rPr lang="en-US" dirty="0" smtClean="0">
                <a:sym typeface="Symbol" pitchFamily="18" charset="2"/>
              </a:rPr>
              <a:t>(Eqn. 2.6)</a:t>
            </a:r>
          </a:p>
          <a:p>
            <a:pPr eaLnBrk="1" hangingPunct="1">
              <a:spcAft>
                <a:spcPts val="600"/>
              </a:spcAft>
              <a:buFontTx/>
              <a:buNone/>
            </a:pPr>
            <a:r>
              <a:rPr lang="en-US" dirty="0" smtClean="0">
                <a:sym typeface="Symbol" pitchFamily="18" charset="2"/>
              </a:rPr>
              <a:t>       P</a:t>
            </a:r>
            <a:r>
              <a:rPr lang="en-US" b="1" baseline="-25000" dirty="0" smtClean="0">
                <a:sym typeface="Symbol" pitchFamily="18" charset="2"/>
              </a:rPr>
              <a:t>r</a:t>
            </a:r>
            <a:r>
              <a:rPr lang="en-US" b="1" dirty="0" smtClean="0">
                <a:sym typeface="Symbol" pitchFamily="18" charset="2"/>
              </a:rPr>
              <a:t>  </a:t>
            </a:r>
            <a:r>
              <a:rPr lang="en-US" dirty="0" smtClean="0">
                <a:sym typeface="Symbol" pitchFamily="18" charset="2"/>
              </a:rPr>
              <a:t>=</a:t>
            </a:r>
            <a:r>
              <a:rPr lang="en-US" b="1" dirty="0" smtClean="0">
                <a:sym typeface="Symbol" pitchFamily="18" charset="2"/>
              </a:rPr>
              <a:t>  </a:t>
            </a:r>
            <a:r>
              <a:rPr lang="en-US" dirty="0" err="1" smtClean="0">
                <a:sym typeface="Symbol" pitchFamily="18" charset="2"/>
              </a:rPr>
              <a:t>Q</a:t>
            </a:r>
            <a:r>
              <a:rPr lang="en-US" b="1" baseline="-25000" dirty="0" err="1" smtClean="0"/>
              <a:t>r</a:t>
            </a:r>
            <a:r>
              <a:rPr lang="en-US" dirty="0" smtClean="0"/>
              <a:t> x </a:t>
            </a:r>
            <a:r>
              <a:rPr lang="en-US" b="1" baseline="-25000" dirty="0" smtClean="0">
                <a:sym typeface="Symbol" pitchFamily="18" charset="2"/>
              </a:rPr>
              <a:t> </a:t>
            </a:r>
            <a:r>
              <a:rPr lang="en-US" dirty="0" err="1" smtClean="0">
                <a:sym typeface="Symbol" pitchFamily="18" charset="2"/>
              </a:rPr>
              <a:t>A</a:t>
            </a:r>
            <a:r>
              <a:rPr lang="en-US" b="1" baseline="-25000" dirty="0" err="1" smtClean="0">
                <a:sym typeface="Symbol" pitchFamily="18" charset="2"/>
              </a:rPr>
              <a:t>e</a:t>
            </a:r>
            <a:r>
              <a:rPr lang="en-US" b="1" baseline="-25000" dirty="0" smtClean="0">
                <a:sym typeface="Symbol" pitchFamily="18" charset="2"/>
              </a:rPr>
              <a:t>			</a:t>
            </a:r>
            <a:r>
              <a:rPr lang="en-US" dirty="0" smtClean="0">
                <a:sym typeface="Symbol" pitchFamily="18" charset="2"/>
              </a:rPr>
              <a:t>W</a:t>
            </a:r>
          </a:p>
          <a:p>
            <a:pPr eaLnBrk="1" hangingPunct="1">
              <a:spcAft>
                <a:spcPts val="600"/>
              </a:spcAft>
              <a:buFontTx/>
              <a:buNone/>
            </a:pPr>
            <a:r>
              <a:rPr lang="en-US" dirty="0" smtClean="0">
                <a:sym typeface="Symbol" pitchFamily="18" charset="2"/>
              </a:rPr>
              <a:t>       P</a:t>
            </a:r>
            <a:r>
              <a:rPr lang="en-US" b="1" baseline="-25000" dirty="0" smtClean="0">
                <a:sym typeface="Symbol" pitchFamily="18" charset="2"/>
              </a:rPr>
              <a:t>r</a:t>
            </a:r>
            <a:r>
              <a:rPr lang="en-US" b="1" dirty="0" smtClean="0">
                <a:sym typeface="Symbol" pitchFamily="18" charset="2"/>
              </a:rPr>
              <a:t>  </a:t>
            </a:r>
            <a:r>
              <a:rPr lang="en-US" dirty="0" smtClean="0">
                <a:sym typeface="Symbol" pitchFamily="18" charset="2"/>
              </a:rPr>
              <a:t>=</a:t>
            </a:r>
            <a:r>
              <a:rPr lang="en-US" b="1" dirty="0" smtClean="0">
                <a:sym typeface="Symbol" pitchFamily="18" charset="2"/>
              </a:rPr>
              <a:t>  </a:t>
            </a:r>
            <a:r>
              <a:rPr lang="en-US" dirty="0" smtClean="0"/>
              <a:t>P</a:t>
            </a:r>
            <a:r>
              <a:rPr lang="en-US" b="1" baseline="-25000" dirty="0" smtClean="0"/>
              <a:t>t</a:t>
            </a:r>
            <a:r>
              <a:rPr lang="en-US" dirty="0" smtClean="0"/>
              <a:t> </a:t>
            </a:r>
            <a:r>
              <a:rPr lang="en-US" dirty="0" err="1" smtClean="0">
                <a:sym typeface="Symbol" pitchFamily="18" charset="2"/>
              </a:rPr>
              <a:t>G</a:t>
            </a:r>
            <a:r>
              <a:rPr lang="en-US" b="1" baseline="-25000" dirty="0" err="1" smtClean="0">
                <a:sym typeface="Symbol" pitchFamily="18" charset="2"/>
              </a:rPr>
              <a:t>t</a:t>
            </a:r>
            <a:r>
              <a:rPr lang="en-US" b="1" baseline="-25000" dirty="0" smtClean="0">
                <a:sym typeface="Symbol" pitchFamily="18" charset="2"/>
              </a:rPr>
              <a:t>  </a:t>
            </a:r>
            <a:r>
              <a:rPr lang="en-US" sz="2400" b="1" dirty="0" smtClean="0">
                <a:solidFill>
                  <a:schemeClr val="tx2"/>
                </a:solidFill>
                <a:sym typeface="Symbol" pitchFamily="18" charset="2"/>
              </a:rPr>
              <a:t></a:t>
            </a:r>
            <a:r>
              <a:rPr lang="en-US" b="1" baseline="-25000" dirty="0" smtClean="0">
                <a:sym typeface="Symbol" pitchFamily="18" charset="2"/>
              </a:rPr>
              <a:t> </a:t>
            </a:r>
            <a:r>
              <a:rPr lang="en-US" dirty="0" err="1" smtClean="0">
                <a:sym typeface="Symbol" pitchFamily="18" charset="2"/>
              </a:rPr>
              <a:t>A</a:t>
            </a:r>
            <a:r>
              <a:rPr lang="en-US" b="1" baseline="-25000" dirty="0" err="1" smtClean="0">
                <a:sym typeface="Symbol" pitchFamily="18" charset="2"/>
              </a:rPr>
              <a:t>e</a:t>
            </a:r>
            <a:r>
              <a:rPr lang="en-US" b="1" baseline="-25000" dirty="0" smtClean="0">
                <a:sym typeface="Symbol" pitchFamily="18" charset="2"/>
              </a:rPr>
              <a:t> </a:t>
            </a:r>
            <a:r>
              <a:rPr lang="en-US" dirty="0" smtClean="0"/>
              <a:t>/ ( 4 </a:t>
            </a:r>
            <a:r>
              <a:rPr lang="en-US" dirty="0" smtClean="0">
                <a:sym typeface="Symbol" pitchFamily="18" charset="2"/>
              </a:rPr>
              <a:t> R</a:t>
            </a:r>
            <a:r>
              <a:rPr lang="en-US" b="1" baseline="30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 )</a:t>
            </a:r>
            <a:r>
              <a:rPr lang="en-US" b="1" baseline="30000" dirty="0" smtClean="0">
                <a:sym typeface="Symbol" pitchFamily="18" charset="2"/>
              </a:rPr>
              <a:t>2	 </a:t>
            </a:r>
            <a:r>
              <a:rPr lang="en-US" dirty="0" smtClean="0">
                <a:sym typeface="Symbol" pitchFamily="18" charset="2"/>
              </a:rPr>
              <a:t>W</a:t>
            </a:r>
          </a:p>
          <a:p>
            <a:pPr eaLnBrk="1" hangingPunct="1">
              <a:spcAft>
                <a:spcPts val="600"/>
              </a:spcAft>
              <a:buFontTx/>
              <a:buNone/>
            </a:pPr>
            <a:r>
              <a:rPr lang="en-US" dirty="0" smtClean="0">
                <a:sym typeface="Symbol" pitchFamily="18" charset="2"/>
              </a:rPr>
              <a:t>       P</a:t>
            </a:r>
            <a:r>
              <a:rPr lang="en-US" b="1" baseline="-25000" dirty="0" smtClean="0">
                <a:sym typeface="Symbol" pitchFamily="18" charset="2"/>
              </a:rPr>
              <a:t>r</a:t>
            </a:r>
            <a:r>
              <a:rPr lang="en-US" b="1" dirty="0" smtClean="0">
                <a:sym typeface="Symbol" pitchFamily="18" charset="2"/>
              </a:rPr>
              <a:t>  </a:t>
            </a:r>
            <a:r>
              <a:rPr lang="en-US" dirty="0" smtClean="0">
                <a:sym typeface="Symbol" pitchFamily="18" charset="2"/>
              </a:rPr>
              <a:t>=</a:t>
            </a:r>
            <a:r>
              <a:rPr lang="en-US" b="1" dirty="0" smtClean="0">
                <a:sym typeface="Symbol" pitchFamily="18" charset="2"/>
              </a:rPr>
              <a:t>  </a:t>
            </a:r>
            <a:r>
              <a:rPr lang="en-US" dirty="0" smtClean="0"/>
              <a:t>P</a:t>
            </a:r>
            <a:r>
              <a:rPr lang="en-US" b="1" baseline="-25000" dirty="0" smtClean="0"/>
              <a:t>t</a:t>
            </a:r>
            <a:r>
              <a:rPr lang="en-US" dirty="0" smtClean="0"/>
              <a:t> </a:t>
            </a:r>
            <a:r>
              <a:rPr lang="en-US" dirty="0" err="1" smtClean="0">
                <a:sym typeface="Symbol" pitchFamily="18" charset="2"/>
              </a:rPr>
              <a:t>G</a:t>
            </a:r>
            <a:r>
              <a:rPr lang="en-US" b="1" baseline="-25000" dirty="0" err="1" smtClean="0">
                <a:sym typeface="Symbol" pitchFamily="18" charset="2"/>
              </a:rPr>
              <a:t>t</a:t>
            </a:r>
            <a:r>
              <a:rPr lang="en-US" b="1" baseline="-25000" dirty="0" smtClean="0">
                <a:sym typeface="Symbol" pitchFamily="18" charset="2"/>
              </a:rPr>
              <a:t> </a:t>
            </a:r>
            <a:r>
              <a:rPr lang="en-US" dirty="0" err="1" smtClean="0">
                <a:sym typeface="Symbol" pitchFamily="18" charset="2"/>
              </a:rPr>
              <a:t>A</a:t>
            </a:r>
            <a:r>
              <a:rPr lang="en-US" b="1" baseline="-25000" dirty="0" err="1" smtClean="0">
                <a:sym typeface="Symbol" pitchFamily="18" charset="2"/>
              </a:rPr>
              <a:t>e</a:t>
            </a:r>
            <a:r>
              <a:rPr lang="en-US" b="1" baseline="-25000" dirty="0" smtClean="0">
                <a:sym typeface="Symbol" pitchFamily="18" charset="2"/>
              </a:rPr>
              <a:t> </a:t>
            </a:r>
            <a:r>
              <a:rPr lang="en-US" sz="2400" b="1" dirty="0" smtClean="0">
                <a:solidFill>
                  <a:schemeClr val="tx2"/>
                </a:solidFill>
                <a:sym typeface="Symbol" pitchFamily="18" charset="2"/>
              </a:rPr>
              <a:t></a:t>
            </a:r>
            <a:r>
              <a:rPr lang="en-US" b="1" baseline="-25000" dirty="0" smtClean="0">
                <a:sym typeface="Symbol" pitchFamily="18" charset="2"/>
              </a:rPr>
              <a:t> </a:t>
            </a:r>
            <a:r>
              <a:rPr lang="en-US" dirty="0" smtClean="0"/>
              <a:t>/ ( 4 </a:t>
            </a:r>
            <a:r>
              <a:rPr lang="en-US" dirty="0" smtClean="0">
                <a:sym typeface="Symbol" pitchFamily="18" charset="2"/>
              </a:rPr>
              <a:t> )</a:t>
            </a:r>
            <a:r>
              <a:rPr lang="en-US" b="1" baseline="30000" dirty="0" smtClean="0">
                <a:sym typeface="Symbol" pitchFamily="18" charset="2"/>
              </a:rPr>
              <a:t>2 </a:t>
            </a:r>
            <a:r>
              <a:rPr lang="en-US" dirty="0" smtClean="0">
                <a:sym typeface="Symbol" pitchFamily="18" charset="2"/>
              </a:rPr>
              <a:t>R</a:t>
            </a:r>
            <a:r>
              <a:rPr lang="en-US" b="1" baseline="30000" dirty="0" smtClean="0">
                <a:sym typeface="Symbol" pitchFamily="18" charset="2"/>
              </a:rPr>
              <a:t>4	 </a:t>
            </a:r>
            <a:r>
              <a:rPr lang="en-US" dirty="0" smtClean="0">
                <a:sym typeface="Symbol" pitchFamily="18" charset="2"/>
              </a:rPr>
              <a:t>W</a:t>
            </a:r>
          </a:p>
          <a:p>
            <a:pPr eaLnBrk="1" hangingPunct="1">
              <a:buFontTx/>
              <a:buNone/>
            </a:pPr>
            <a:endParaRPr lang="en-US" dirty="0" smtClean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911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F7C52C-1EA6-4EB5-9190-703A6E0B44A7}" type="slidenum">
              <a:rPr lang="en-US" smtClean="0"/>
              <a:pPr/>
              <a:t>74</a:t>
            </a:fld>
            <a:endParaRPr lang="en-US" smtClean="0"/>
          </a:p>
        </p:txBody>
      </p:sp>
      <p:sp>
        <p:nvSpPr>
          <p:cNvPr id="911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Radar Equation</a:t>
            </a:r>
          </a:p>
        </p:txBody>
      </p:sp>
      <p:sp>
        <p:nvSpPr>
          <p:cNvPr id="911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/>
          <a:lstStyle/>
          <a:p>
            <a:pPr eaLnBrk="1" hangingPunct="1"/>
            <a:r>
              <a:rPr lang="en-US" smtClean="0">
                <a:sym typeface="Symbol" pitchFamily="18" charset="2"/>
              </a:rPr>
              <a:t>Antenna gain and effective area are related by  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smtClean="0">
                <a:sym typeface="Symbol" pitchFamily="18" charset="2"/>
              </a:rPr>
              <a:t>	    	G  = </a:t>
            </a:r>
            <a:r>
              <a:rPr lang="en-US" smtClean="0"/>
              <a:t>4 </a:t>
            </a:r>
            <a:r>
              <a:rPr lang="en-US" smtClean="0">
                <a:sym typeface="Symbol" pitchFamily="18" charset="2"/>
              </a:rPr>
              <a:t> A</a:t>
            </a:r>
            <a:r>
              <a:rPr lang="en-US" b="1" baseline="-25000" smtClean="0">
                <a:sym typeface="Symbol" pitchFamily="18" charset="2"/>
              </a:rPr>
              <a:t>e</a:t>
            </a:r>
            <a:r>
              <a:rPr lang="en-US" smtClean="0">
                <a:sym typeface="Symbol" pitchFamily="18" charset="2"/>
              </a:rPr>
              <a:t> / </a:t>
            </a:r>
            <a:r>
              <a:rPr lang="en-US" b="1" baseline="30000" smtClean="0">
                <a:sym typeface="Symbol" pitchFamily="18" charset="2"/>
              </a:rPr>
              <a:t>2</a:t>
            </a:r>
            <a:r>
              <a:rPr lang="en-US" b="1" smtClean="0">
                <a:sym typeface="Symbol" pitchFamily="18" charset="2"/>
              </a:rPr>
              <a:t> </a:t>
            </a:r>
            <a:r>
              <a:rPr lang="en-US" smtClean="0">
                <a:sym typeface="Symbol" pitchFamily="18" charset="2"/>
              </a:rPr>
              <a:t>	</a:t>
            </a:r>
            <a:endParaRPr lang="en-US" b="1" baseline="30000" smtClean="0">
              <a:sym typeface="Symbol" pitchFamily="18" charset="2"/>
            </a:endParaRPr>
          </a:p>
          <a:p>
            <a:pPr eaLnBrk="1" hangingPunct="1">
              <a:spcAft>
                <a:spcPts val="600"/>
              </a:spcAft>
            </a:pPr>
            <a:r>
              <a:rPr lang="en-US" smtClean="0">
                <a:sym typeface="Symbol" pitchFamily="18" charset="2"/>
              </a:rPr>
              <a:t>Substituting in Equation (2.6) and assuming a monostatic radar with  G</a:t>
            </a:r>
            <a:r>
              <a:rPr lang="en-US" b="1" baseline="-25000" smtClean="0">
                <a:sym typeface="Symbol" pitchFamily="18" charset="2"/>
              </a:rPr>
              <a:t>r</a:t>
            </a:r>
            <a:r>
              <a:rPr lang="en-US" smtClean="0">
                <a:sym typeface="Symbol" pitchFamily="18" charset="2"/>
              </a:rPr>
              <a:t> = G</a:t>
            </a:r>
            <a:r>
              <a:rPr lang="en-US" b="1" baseline="-25000" smtClean="0">
                <a:sym typeface="Symbol" pitchFamily="18" charset="2"/>
              </a:rPr>
              <a:t>t </a:t>
            </a:r>
            <a:r>
              <a:rPr lang="en-US" b="1" smtClean="0">
                <a:sym typeface="Symbol" pitchFamily="18" charset="2"/>
              </a:rPr>
              <a:t>  </a:t>
            </a:r>
            <a:r>
              <a:rPr lang="en-US" smtClean="0">
                <a:sym typeface="Symbol" pitchFamily="18" charset="2"/>
              </a:rPr>
              <a:t>=  G</a:t>
            </a:r>
          </a:p>
          <a:p>
            <a:pPr eaLnBrk="1" hangingPunct="1">
              <a:buFontTx/>
              <a:buNone/>
            </a:pPr>
            <a:r>
              <a:rPr lang="en-US" smtClean="0">
                <a:sym typeface="Symbol" pitchFamily="18" charset="2"/>
              </a:rPr>
              <a:t>		P</a:t>
            </a:r>
            <a:r>
              <a:rPr lang="en-US" b="1" baseline="-25000" smtClean="0">
                <a:sym typeface="Symbol" pitchFamily="18" charset="2"/>
              </a:rPr>
              <a:t>r</a:t>
            </a:r>
            <a:r>
              <a:rPr lang="en-US" b="1" smtClean="0">
                <a:sym typeface="Symbol" pitchFamily="18" charset="2"/>
              </a:rPr>
              <a:t>  </a:t>
            </a:r>
            <a:r>
              <a:rPr lang="en-US" smtClean="0">
                <a:sym typeface="Symbol" pitchFamily="18" charset="2"/>
              </a:rPr>
              <a:t>=</a:t>
            </a:r>
            <a:r>
              <a:rPr lang="en-US" b="1" smtClean="0">
                <a:sym typeface="Symbol" pitchFamily="18" charset="2"/>
              </a:rPr>
              <a:t>  </a:t>
            </a:r>
            <a:r>
              <a:rPr lang="en-US" smtClean="0"/>
              <a:t>P</a:t>
            </a:r>
            <a:r>
              <a:rPr lang="en-US" b="1" baseline="-25000" smtClean="0"/>
              <a:t>t</a:t>
            </a:r>
            <a:r>
              <a:rPr lang="en-US" smtClean="0"/>
              <a:t> </a:t>
            </a:r>
            <a:r>
              <a:rPr lang="en-US" smtClean="0">
                <a:sym typeface="Symbol" pitchFamily="18" charset="2"/>
              </a:rPr>
              <a:t>G</a:t>
            </a:r>
            <a:r>
              <a:rPr lang="en-US" b="1" baseline="-25000" smtClean="0">
                <a:sym typeface="Symbol" pitchFamily="18" charset="2"/>
              </a:rPr>
              <a:t>t </a:t>
            </a:r>
            <a:r>
              <a:rPr lang="en-US" smtClean="0">
                <a:sym typeface="Symbol" pitchFamily="18" charset="2"/>
              </a:rPr>
              <a:t>G</a:t>
            </a:r>
            <a:r>
              <a:rPr lang="en-US" b="1" baseline="-25000" smtClean="0">
                <a:sym typeface="Symbol" pitchFamily="18" charset="2"/>
              </a:rPr>
              <a:t>r </a:t>
            </a:r>
            <a:r>
              <a:rPr lang="en-US" smtClean="0">
                <a:sym typeface="Symbol" pitchFamily="18" charset="2"/>
              </a:rPr>
              <a:t></a:t>
            </a:r>
            <a:r>
              <a:rPr lang="en-US" b="1" baseline="30000" smtClean="0">
                <a:sym typeface="Symbol" pitchFamily="18" charset="2"/>
              </a:rPr>
              <a:t>2</a:t>
            </a:r>
            <a:r>
              <a:rPr lang="en-US" b="1" smtClean="0">
                <a:sym typeface="Symbol" pitchFamily="18" charset="2"/>
              </a:rPr>
              <a:t> </a:t>
            </a:r>
            <a:r>
              <a:rPr lang="en-US" sz="2400" b="1" smtClean="0">
                <a:solidFill>
                  <a:schemeClr val="tx2"/>
                </a:solidFill>
                <a:sym typeface="Symbol" pitchFamily="18" charset="2"/>
              </a:rPr>
              <a:t></a:t>
            </a:r>
            <a:r>
              <a:rPr lang="en-US" b="1" baseline="-25000" smtClean="0">
                <a:sym typeface="Symbol" pitchFamily="18" charset="2"/>
              </a:rPr>
              <a:t> </a:t>
            </a:r>
            <a:r>
              <a:rPr lang="en-US" smtClean="0"/>
              <a:t>/ ( 4 </a:t>
            </a:r>
            <a:r>
              <a:rPr lang="en-US" smtClean="0">
                <a:sym typeface="Symbol" pitchFamily="18" charset="2"/>
              </a:rPr>
              <a:t> )</a:t>
            </a:r>
            <a:r>
              <a:rPr lang="en-US" b="1" baseline="30000" smtClean="0">
                <a:sym typeface="Symbol" pitchFamily="18" charset="2"/>
              </a:rPr>
              <a:t>3 </a:t>
            </a:r>
            <a:r>
              <a:rPr lang="en-US" smtClean="0">
                <a:sym typeface="Symbol" pitchFamily="18" charset="2"/>
              </a:rPr>
              <a:t>R</a:t>
            </a:r>
            <a:r>
              <a:rPr lang="en-US" b="1" baseline="30000" smtClean="0">
                <a:sym typeface="Symbol" pitchFamily="18" charset="2"/>
              </a:rPr>
              <a:t>4	</a:t>
            </a:r>
            <a:r>
              <a:rPr lang="en-US" smtClean="0">
                <a:sym typeface="Symbol" pitchFamily="18" charset="2"/>
              </a:rPr>
              <a:t>W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b="1" smtClean="0">
                <a:sym typeface="Symbol" pitchFamily="18" charset="2"/>
              </a:rPr>
              <a:t>	 </a:t>
            </a:r>
            <a:r>
              <a:rPr lang="en-US" smtClean="0">
                <a:sym typeface="Symbol" pitchFamily="18" charset="2"/>
              </a:rPr>
              <a:t>	     =  </a:t>
            </a:r>
            <a:r>
              <a:rPr lang="en-US" smtClean="0"/>
              <a:t>P</a:t>
            </a:r>
            <a:r>
              <a:rPr lang="en-US" b="1" baseline="-25000" smtClean="0"/>
              <a:t>t</a:t>
            </a:r>
            <a:r>
              <a:rPr lang="en-US" smtClean="0"/>
              <a:t> </a:t>
            </a:r>
            <a:r>
              <a:rPr lang="en-US" smtClean="0">
                <a:sym typeface="Symbol" pitchFamily="18" charset="2"/>
              </a:rPr>
              <a:t>G</a:t>
            </a:r>
            <a:r>
              <a:rPr lang="en-US" b="1" baseline="30000" smtClean="0">
                <a:sym typeface="Symbol" pitchFamily="18" charset="2"/>
              </a:rPr>
              <a:t>2</a:t>
            </a:r>
            <a:r>
              <a:rPr lang="en-US" b="1" baseline="-25000" smtClean="0">
                <a:sym typeface="Symbol" pitchFamily="18" charset="2"/>
              </a:rPr>
              <a:t> </a:t>
            </a:r>
            <a:r>
              <a:rPr lang="en-US" smtClean="0">
                <a:sym typeface="Symbol" pitchFamily="18" charset="2"/>
              </a:rPr>
              <a:t></a:t>
            </a:r>
            <a:r>
              <a:rPr lang="en-US" b="1" baseline="30000" smtClean="0">
                <a:sym typeface="Symbol" pitchFamily="18" charset="2"/>
              </a:rPr>
              <a:t>2</a:t>
            </a:r>
            <a:r>
              <a:rPr lang="en-US" b="1" smtClean="0">
                <a:sym typeface="Symbol" pitchFamily="18" charset="2"/>
              </a:rPr>
              <a:t> </a:t>
            </a:r>
            <a:r>
              <a:rPr lang="en-US" sz="2400" b="1" smtClean="0">
                <a:solidFill>
                  <a:schemeClr val="tx2"/>
                </a:solidFill>
                <a:sym typeface="Symbol" pitchFamily="18" charset="2"/>
              </a:rPr>
              <a:t></a:t>
            </a:r>
            <a:r>
              <a:rPr lang="en-US" b="1" baseline="-25000" smtClean="0">
                <a:sym typeface="Symbol" pitchFamily="18" charset="2"/>
              </a:rPr>
              <a:t> </a:t>
            </a:r>
            <a:r>
              <a:rPr lang="en-US" smtClean="0"/>
              <a:t>/ ( 4 </a:t>
            </a:r>
            <a:r>
              <a:rPr lang="en-US" smtClean="0">
                <a:sym typeface="Symbol" pitchFamily="18" charset="2"/>
              </a:rPr>
              <a:t> )</a:t>
            </a:r>
            <a:r>
              <a:rPr lang="en-US" b="1" baseline="30000" smtClean="0">
                <a:sym typeface="Symbol" pitchFamily="18" charset="2"/>
              </a:rPr>
              <a:t>3 </a:t>
            </a:r>
            <a:r>
              <a:rPr lang="en-US" smtClean="0">
                <a:sym typeface="Symbol" pitchFamily="18" charset="2"/>
              </a:rPr>
              <a:t>R</a:t>
            </a:r>
            <a:r>
              <a:rPr lang="en-US" b="1" baseline="30000" smtClean="0">
                <a:sym typeface="Symbol" pitchFamily="18" charset="2"/>
              </a:rPr>
              <a:t>4	   	</a:t>
            </a:r>
            <a:r>
              <a:rPr lang="en-US" smtClean="0">
                <a:sym typeface="Symbol" pitchFamily="18" charset="2"/>
              </a:rPr>
              <a:t>W</a:t>
            </a:r>
          </a:p>
          <a:p>
            <a:pPr eaLnBrk="1" hangingPunct="1"/>
            <a:r>
              <a:rPr lang="en-US" smtClean="0">
                <a:sym typeface="Symbol" pitchFamily="18" charset="2"/>
              </a:rPr>
              <a:t>This is one form of the radar equation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921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01B79A-FB26-49CB-96A7-62876262682C}" type="slidenum">
              <a:rPr lang="en-US" smtClean="0"/>
              <a:pPr/>
              <a:t>75</a:t>
            </a:fld>
            <a:endParaRPr lang="en-US" smtClean="0"/>
          </a:p>
        </p:txBody>
      </p:sp>
      <p:sp>
        <p:nvSpPr>
          <p:cNvPr id="921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Radar Equation</a:t>
            </a:r>
          </a:p>
        </p:txBody>
      </p:sp>
      <p:sp>
        <p:nvSpPr>
          <p:cNvPr id="921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0010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sym typeface="Symbol" pitchFamily="18" charset="2"/>
              </a:rPr>
              <a:t>If the radar can </a:t>
            </a:r>
            <a:r>
              <a:rPr lang="en-US" dirty="0" smtClean="0">
                <a:sym typeface="Symbol" pitchFamily="18" charset="2"/>
              </a:rPr>
              <a:t>barely</a:t>
            </a:r>
            <a:r>
              <a:rPr lang="en-US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detect received </a:t>
            </a:r>
            <a:r>
              <a:rPr lang="en-US" dirty="0" smtClean="0">
                <a:sym typeface="Symbol" pitchFamily="18" charset="2"/>
              </a:rPr>
              <a:t>power of </a:t>
            </a:r>
            <a:r>
              <a:rPr lang="en-US" dirty="0" err="1" smtClean="0">
                <a:sym typeface="Symbol" pitchFamily="18" charset="2"/>
              </a:rPr>
              <a:t>S</a:t>
            </a:r>
            <a:r>
              <a:rPr lang="en-US" b="1" baseline="-25000" dirty="0" err="1" smtClean="0">
                <a:sym typeface="Symbol" pitchFamily="18" charset="2"/>
              </a:rPr>
              <a:t>min</a:t>
            </a:r>
            <a:r>
              <a:rPr lang="en-US" dirty="0" smtClean="0">
                <a:sym typeface="Symbol" pitchFamily="18" charset="2"/>
              </a:rPr>
              <a:t> watts  </a:t>
            </a:r>
          </a:p>
          <a:p>
            <a:pPr eaLnBrk="1" hangingPunct="1">
              <a:spcBef>
                <a:spcPts val="0"/>
              </a:spcBef>
              <a:spcAft>
                <a:spcPts val="1800"/>
              </a:spcAft>
              <a:buFontTx/>
              <a:buNone/>
            </a:pPr>
            <a:r>
              <a:rPr lang="en-US" dirty="0" smtClean="0">
                <a:sym typeface="Symbol" pitchFamily="18" charset="2"/>
              </a:rPr>
              <a:t>		</a:t>
            </a:r>
            <a:r>
              <a:rPr lang="en-US" dirty="0" err="1" smtClean="0">
                <a:sym typeface="Symbol" pitchFamily="18" charset="2"/>
              </a:rPr>
              <a:t>R</a:t>
            </a:r>
            <a:r>
              <a:rPr lang="en-US" b="1" baseline="-25000" dirty="0" err="1" smtClean="0">
                <a:sym typeface="Symbol" pitchFamily="18" charset="2"/>
              </a:rPr>
              <a:t>max</a:t>
            </a:r>
            <a:r>
              <a:rPr lang="en-US" b="1" baseline="-25000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= </a:t>
            </a:r>
            <a:r>
              <a:rPr lang="en-US" b="1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[</a:t>
            </a:r>
            <a:r>
              <a:rPr lang="en-US" b="1" dirty="0" smtClean="0">
                <a:sym typeface="Symbol" pitchFamily="18" charset="2"/>
              </a:rPr>
              <a:t> </a:t>
            </a:r>
            <a:r>
              <a:rPr lang="en-US" dirty="0" smtClean="0"/>
              <a:t>P</a:t>
            </a:r>
            <a:r>
              <a:rPr lang="en-US" b="1" baseline="-25000" dirty="0" smtClean="0"/>
              <a:t>t</a:t>
            </a:r>
            <a:r>
              <a:rPr lang="en-US" dirty="0" smtClean="0"/>
              <a:t> </a:t>
            </a:r>
            <a:r>
              <a:rPr lang="en-US" dirty="0" smtClean="0">
                <a:sym typeface="Symbol" pitchFamily="18" charset="2"/>
              </a:rPr>
              <a:t>G</a:t>
            </a:r>
            <a:r>
              <a:rPr lang="en-US" b="1" baseline="30000" dirty="0" smtClean="0">
                <a:sym typeface="Symbol" pitchFamily="18" charset="2"/>
              </a:rPr>
              <a:t>2</a:t>
            </a:r>
            <a:r>
              <a:rPr lang="en-US" b="1" baseline="-25000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</a:t>
            </a:r>
            <a:r>
              <a:rPr lang="en-US" b="1" baseline="30000" dirty="0" smtClean="0">
                <a:sym typeface="Symbol" pitchFamily="18" charset="2"/>
              </a:rPr>
              <a:t>2</a:t>
            </a:r>
            <a:r>
              <a:rPr lang="en-US" b="1" dirty="0" smtClean="0">
                <a:sym typeface="Symbol" pitchFamily="18" charset="2"/>
              </a:rPr>
              <a:t> </a:t>
            </a:r>
            <a:r>
              <a:rPr lang="en-US" sz="2400" b="1" dirty="0" smtClean="0">
                <a:solidFill>
                  <a:schemeClr val="tx2"/>
                </a:solidFill>
                <a:sym typeface="Symbol" pitchFamily="18" charset="2"/>
              </a:rPr>
              <a:t></a:t>
            </a:r>
            <a:r>
              <a:rPr lang="en-US" b="1" baseline="-25000" dirty="0" smtClean="0">
                <a:sym typeface="Symbol" pitchFamily="18" charset="2"/>
              </a:rPr>
              <a:t> </a:t>
            </a:r>
            <a:r>
              <a:rPr lang="en-US" dirty="0" smtClean="0"/>
              <a:t>/ ( 4 </a:t>
            </a:r>
            <a:r>
              <a:rPr lang="en-US" dirty="0" smtClean="0">
                <a:sym typeface="Symbol" pitchFamily="18" charset="2"/>
              </a:rPr>
              <a:t> )</a:t>
            </a:r>
            <a:r>
              <a:rPr lang="en-US" b="1" baseline="30000" dirty="0" smtClean="0">
                <a:sym typeface="Symbol" pitchFamily="18" charset="2"/>
              </a:rPr>
              <a:t>3 </a:t>
            </a:r>
            <a:r>
              <a:rPr lang="en-US" dirty="0" err="1" smtClean="0">
                <a:sym typeface="Symbol" pitchFamily="18" charset="2"/>
              </a:rPr>
              <a:t>S</a:t>
            </a:r>
            <a:r>
              <a:rPr lang="en-US" b="1" baseline="-25000" dirty="0" err="1" smtClean="0">
                <a:sym typeface="Symbol" pitchFamily="18" charset="2"/>
              </a:rPr>
              <a:t>min</a:t>
            </a:r>
            <a:r>
              <a:rPr lang="en-US" b="1" baseline="30000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] </a:t>
            </a:r>
            <a:r>
              <a:rPr lang="en-US" b="1" baseline="30000" dirty="0" smtClean="0">
                <a:sym typeface="Symbol" pitchFamily="18" charset="2"/>
              </a:rPr>
              <a:t>1/4  </a:t>
            </a:r>
            <a:r>
              <a:rPr lang="en-US" dirty="0" smtClean="0">
                <a:sym typeface="Symbol" pitchFamily="18" charset="2"/>
              </a:rPr>
              <a:t> m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sym typeface="Symbol" pitchFamily="18" charset="2"/>
              </a:rPr>
              <a:t>This is another form of the radar equation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err="1" smtClean="0">
                <a:sym typeface="Symbol" pitchFamily="18" charset="2"/>
              </a:rPr>
              <a:t>S</a:t>
            </a:r>
            <a:r>
              <a:rPr lang="en-US" b="1" baseline="-25000" dirty="0" err="1" smtClean="0">
                <a:sym typeface="Symbol" pitchFamily="18" charset="2"/>
              </a:rPr>
              <a:t>min</a:t>
            </a:r>
            <a:r>
              <a:rPr lang="en-US" b="1" baseline="-25000" dirty="0" smtClean="0">
                <a:sym typeface="Symbol" pitchFamily="18" charset="2"/>
              </a:rPr>
              <a:t> </a:t>
            </a:r>
            <a:r>
              <a:rPr lang="en-US" b="1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is determined by noise in the receiver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sym typeface="Symbol" pitchFamily="18" charset="2"/>
              </a:rPr>
              <a:t>Note that maximum range for a given target is proportional to </a:t>
            </a:r>
            <a:r>
              <a:rPr lang="en-US" dirty="0" smtClean="0"/>
              <a:t>P</a:t>
            </a:r>
            <a:r>
              <a:rPr lang="en-US" b="1" baseline="-25000" dirty="0" smtClean="0"/>
              <a:t>t </a:t>
            </a:r>
            <a:r>
              <a:rPr lang="en-US" b="1" baseline="30000" dirty="0" smtClean="0">
                <a:sym typeface="Symbol" pitchFamily="18" charset="2"/>
              </a:rPr>
              <a:t>1/4</a:t>
            </a:r>
            <a:endParaRPr lang="en-US" dirty="0" smtClean="0">
              <a:sym typeface="Symbol" pitchFamily="18" charset="2"/>
            </a:endParaRP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en-US" dirty="0" smtClean="0">
                <a:sym typeface="Symbol" pitchFamily="18" charset="2"/>
              </a:rPr>
              <a:t>We need 16 times more power if R is doubled!</a:t>
            </a:r>
            <a:endParaRPr lang="en-US" baseline="-25000" dirty="0" smtClean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931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03119F-3EED-4674-BE72-DFA9B4196359}" type="slidenum">
              <a:rPr lang="en-US" smtClean="0"/>
              <a:pPr/>
              <a:t>76</a:t>
            </a:fld>
            <a:endParaRPr lang="en-US" smtClean="0"/>
          </a:p>
        </p:txBody>
      </p:sp>
      <p:sp>
        <p:nvSpPr>
          <p:cNvPr id="931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Radar Equation</a:t>
            </a:r>
          </a:p>
        </p:txBody>
      </p:sp>
      <p:sp>
        <p:nvSpPr>
          <p:cNvPr id="931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01000" cy="4114800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>
                <a:sym typeface="Symbol" pitchFamily="18" charset="2"/>
              </a:rPr>
              <a:t>Always remember that R</a:t>
            </a:r>
            <a:r>
              <a:rPr lang="en-US" b="1" baseline="-25000" smtClean="0">
                <a:sym typeface="Symbol" pitchFamily="18" charset="2"/>
              </a:rPr>
              <a:t>max</a:t>
            </a:r>
            <a:r>
              <a:rPr lang="en-US" smtClean="0">
                <a:sym typeface="Symbol" pitchFamily="18" charset="2"/>
              </a:rPr>
              <a:t> in the radar equation is the ideal case</a:t>
            </a:r>
          </a:p>
          <a:p>
            <a:pPr eaLnBrk="1" hangingPunct="1">
              <a:spcAft>
                <a:spcPts val="1200"/>
              </a:spcAft>
            </a:pPr>
            <a:r>
              <a:rPr lang="en-US" smtClean="0">
                <a:sym typeface="Symbol" pitchFamily="18" charset="2"/>
              </a:rPr>
              <a:t>Real radars fall far below the ideal because of propagation effects, losses in waveguides and components, and many other reasons</a:t>
            </a:r>
          </a:p>
          <a:p>
            <a:pPr eaLnBrk="1" hangingPunct="1">
              <a:spcAft>
                <a:spcPts val="1200"/>
              </a:spcAft>
            </a:pPr>
            <a:r>
              <a:rPr lang="en-US" smtClean="0">
                <a:sym typeface="Symbol" pitchFamily="18" charset="2"/>
              </a:rPr>
              <a:t>A more realistic version is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smtClean="0">
                <a:sym typeface="Symbol" pitchFamily="18" charset="2"/>
              </a:rPr>
              <a:t>	R</a:t>
            </a:r>
            <a:r>
              <a:rPr lang="en-US" b="1" baseline="-25000" smtClean="0">
                <a:sym typeface="Symbol" pitchFamily="18" charset="2"/>
              </a:rPr>
              <a:t>max </a:t>
            </a:r>
            <a:r>
              <a:rPr lang="en-US" smtClean="0">
                <a:sym typeface="Symbol" pitchFamily="18" charset="2"/>
              </a:rPr>
              <a:t>= </a:t>
            </a:r>
            <a:r>
              <a:rPr lang="en-US" b="1" smtClean="0">
                <a:sym typeface="Symbol" pitchFamily="18" charset="2"/>
              </a:rPr>
              <a:t> </a:t>
            </a:r>
            <a:r>
              <a:rPr lang="en-US" smtClean="0">
                <a:sym typeface="Symbol" pitchFamily="18" charset="2"/>
              </a:rPr>
              <a:t>[</a:t>
            </a:r>
            <a:r>
              <a:rPr lang="en-US" b="1" smtClean="0">
                <a:sym typeface="Symbol" pitchFamily="18" charset="2"/>
              </a:rPr>
              <a:t> </a:t>
            </a:r>
            <a:r>
              <a:rPr lang="en-US" smtClean="0"/>
              <a:t>P</a:t>
            </a:r>
            <a:r>
              <a:rPr lang="en-US" b="1" baseline="-25000" smtClean="0"/>
              <a:t>t</a:t>
            </a:r>
            <a:r>
              <a:rPr lang="en-US" smtClean="0"/>
              <a:t> </a:t>
            </a:r>
            <a:r>
              <a:rPr lang="en-US" smtClean="0">
                <a:sym typeface="Symbol" pitchFamily="18" charset="2"/>
              </a:rPr>
              <a:t>G</a:t>
            </a:r>
            <a:r>
              <a:rPr lang="en-US" b="1" baseline="30000" smtClean="0">
                <a:sym typeface="Symbol" pitchFamily="18" charset="2"/>
              </a:rPr>
              <a:t>2</a:t>
            </a:r>
            <a:r>
              <a:rPr lang="en-US" b="1" baseline="-25000" smtClean="0">
                <a:sym typeface="Symbol" pitchFamily="18" charset="2"/>
              </a:rPr>
              <a:t> </a:t>
            </a:r>
            <a:r>
              <a:rPr lang="en-US" smtClean="0">
                <a:sym typeface="Symbol" pitchFamily="18" charset="2"/>
              </a:rPr>
              <a:t></a:t>
            </a:r>
            <a:r>
              <a:rPr lang="en-US" b="1" baseline="30000" smtClean="0">
                <a:sym typeface="Symbol" pitchFamily="18" charset="2"/>
              </a:rPr>
              <a:t>2</a:t>
            </a:r>
            <a:r>
              <a:rPr lang="en-US" b="1" smtClean="0">
                <a:sym typeface="Symbol" pitchFamily="18" charset="2"/>
              </a:rPr>
              <a:t> </a:t>
            </a:r>
            <a:r>
              <a:rPr lang="en-US" sz="2400" b="1" smtClean="0">
                <a:solidFill>
                  <a:schemeClr val="tx2"/>
                </a:solidFill>
                <a:sym typeface="Symbol" pitchFamily="18" charset="2"/>
              </a:rPr>
              <a:t></a:t>
            </a:r>
            <a:r>
              <a:rPr lang="en-US" b="1" baseline="-25000" smtClean="0">
                <a:sym typeface="Symbol" pitchFamily="18" charset="2"/>
              </a:rPr>
              <a:t> </a:t>
            </a:r>
            <a:r>
              <a:rPr lang="en-US" smtClean="0"/>
              <a:t>/ ( 4 </a:t>
            </a:r>
            <a:r>
              <a:rPr lang="en-US" smtClean="0">
                <a:sym typeface="Symbol" pitchFamily="18" charset="2"/>
              </a:rPr>
              <a:t> )</a:t>
            </a:r>
            <a:r>
              <a:rPr lang="en-US" b="1" baseline="30000" smtClean="0">
                <a:sym typeface="Symbol" pitchFamily="18" charset="2"/>
              </a:rPr>
              <a:t>3 </a:t>
            </a:r>
            <a:r>
              <a:rPr lang="en-US" smtClean="0">
                <a:sym typeface="Symbol" pitchFamily="18" charset="2"/>
              </a:rPr>
              <a:t>S</a:t>
            </a:r>
            <a:r>
              <a:rPr lang="en-US" b="1" baseline="-25000" smtClean="0">
                <a:sym typeface="Symbol" pitchFamily="18" charset="2"/>
              </a:rPr>
              <a:t>min </a:t>
            </a:r>
            <a:r>
              <a:rPr lang="en-US" smtClean="0">
                <a:sym typeface="Symbol" pitchFamily="18" charset="2"/>
              </a:rPr>
              <a:t>x</a:t>
            </a:r>
            <a:r>
              <a:rPr lang="en-US" baseline="-25000" smtClean="0">
                <a:sym typeface="Symbol" pitchFamily="18" charset="2"/>
              </a:rPr>
              <a:t> </a:t>
            </a:r>
            <a:r>
              <a:rPr lang="en-US" smtClean="0">
                <a:sym typeface="Symbol" pitchFamily="18" charset="2"/>
              </a:rPr>
              <a:t>Losses</a:t>
            </a:r>
            <a:r>
              <a:rPr lang="en-US" b="1" smtClean="0">
                <a:sym typeface="Symbol" pitchFamily="18" charset="2"/>
              </a:rPr>
              <a:t> </a:t>
            </a:r>
            <a:r>
              <a:rPr lang="en-US" smtClean="0">
                <a:sym typeface="Symbol" pitchFamily="18" charset="2"/>
              </a:rPr>
              <a:t>] </a:t>
            </a:r>
            <a:r>
              <a:rPr lang="en-US" b="1" baseline="30000" smtClean="0">
                <a:sym typeface="Symbol" pitchFamily="18" charset="2"/>
              </a:rPr>
              <a:t>1/4  </a:t>
            </a:r>
            <a:endParaRPr lang="en-US" smtClean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942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51F189-9DA5-4B7C-B4A3-572B5169AEC5}" type="slidenum">
              <a:rPr lang="en-US" smtClean="0"/>
              <a:pPr/>
              <a:t>77</a:t>
            </a:fld>
            <a:endParaRPr lang="en-US" smtClean="0"/>
          </a:p>
        </p:txBody>
      </p:sp>
      <p:sp>
        <p:nvSpPr>
          <p:cNvPr id="942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Radar Equation</a:t>
            </a:r>
          </a:p>
        </p:txBody>
      </p:sp>
      <p:sp>
        <p:nvSpPr>
          <p:cNvPr id="942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Aft>
                <a:spcPts val="1800"/>
              </a:spcAft>
            </a:pPr>
            <a:r>
              <a:rPr lang="en-US" smtClean="0">
                <a:sym typeface="Symbol" pitchFamily="18" charset="2"/>
              </a:rPr>
              <a:t>Losses in a radar may be as high as 20 dB</a:t>
            </a:r>
          </a:p>
          <a:p>
            <a:pPr eaLnBrk="1" hangingPunct="1">
              <a:lnSpc>
                <a:spcPct val="90000"/>
              </a:lnSpc>
              <a:spcAft>
                <a:spcPts val="1800"/>
              </a:spcAft>
            </a:pPr>
            <a:r>
              <a:rPr lang="en-US" smtClean="0">
                <a:sym typeface="Symbol" pitchFamily="18" charset="2"/>
              </a:rPr>
              <a:t>The  maximum range of the radar will then  be (1/100)</a:t>
            </a:r>
            <a:r>
              <a:rPr lang="en-US" b="1" baseline="30000" smtClean="0">
                <a:sym typeface="Symbol" pitchFamily="18" charset="2"/>
              </a:rPr>
              <a:t>1/4</a:t>
            </a:r>
            <a:r>
              <a:rPr lang="en-US" smtClean="0">
                <a:sym typeface="Symbol" pitchFamily="18" charset="2"/>
              </a:rPr>
              <a:t> = .316 or 31.6% of the range predicted by the idealized equation</a:t>
            </a:r>
          </a:p>
          <a:p>
            <a:pPr eaLnBrk="1" hangingPunct="1">
              <a:lnSpc>
                <a:spcPct val="90000"/>
              </a:lnSpc>
              <a:spcAft>
                <a:spcPts val="1800"/>
              </a:spcAft>
            </a:pPr>
            <a:r>
              <a:rPr lang="en-US" smtClean="0">
                <a:sym typeface="Symbol" pitchFamily="18" charset="2"/>
              </a:rPr>
              <a:t>We will spend time in this class looking at losses in radars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83DC6F-6E82-4B2F-80F0-39D87ECA4D3C}" type="slidenum">
              <a:rPr lang="en-US" smtClean="0"/>
              <a:pPr/>
              <a:t>78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  <a:endParaRPr lang="en-US" smtClean="0"/>
          </a:p>
        </p:txBody>
      </p:sp>
      <p:sp>
        <p:nvSpPr>
          <p:cNvPr id="358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9F551C-09BB-4DF8-97D0-C0229737693C}" type="slidenum">
              <a:rPr lang="en-US" smtClean="0"/>
              <a:pPr/>
              <a:t>79</a:t>
            </a:fld>
            <a:endParaRPr lang="en-US" smtClean="0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001000" cy="1143000"/>
          </a:xfrm>
        </p:spPr>
        <p:txBody>
          <a:bodyPr/>
          <a:lstStyle/>
          <a:p>
            <a:pPr eaLnBrk="1" hangingPunct="1"/>
            <a:r>
              <a:rPr lang="en-US" smtClean="0"/>
              <a:t>Relations between dB and linear units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00200"/>
            <a:ext cx="7772400" cy="4114800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>
                <a:sym typeface="Symbol" pitchFamily="18" charset="2"/>
              </a:rPr>
              <a:t>Very useful in applications where there is an enormous variation in magnitudes such as radar targets</a:t>
            </a:r>
          </a:p>
          <a:p>
            <a:pPr eaLnBrk="1" hangingPunct="1">
              <a:spcAft>
                <a:spcPts val="1200"/>
              </a:spcAft>
            </a:pPr>
            <a:r>
              <a:rPr lang="en-US" smtClean="0">
                <a:sym typeface="Symbol" pitchFamily="18" charset="2"/>
              </a:rPr>
              <a:t>Always calculated according to a reference value. The conversion relations are:</a:t>
            </a:r>
          </a:p>
          <a:p>
            <a:pPr lvl="1" eaLnBrk="1" hangingPunct="1">
              <a:spcAft>
                <a:spcPts val="1200"/>
              </a:spcAft>
              <a:buFontTx/>
              <a:buNone/>
            </a:pPr>
            <a:r>
              <a:rPr lang="en-US" smtClean="0">
                <a:sym typeface="Symbol" pitchFamily="18" charset="2"/>
              </a:rPr>
              <a:t>		P</a:t>
            </a:r>
            <a:r>
              <a:rPr lang="en-US" b="1" baseline="-25000" smtClean="0">
                <a:sym typeface="Symbol" pitchFamily="18" charset="2"/>
              </a:rPr>
              <a:t>dB</a:t>
            </a:r>
            <a:r>
              <a:rPr lang="en-US" smtClean="0">
                <a:sym typeface="Symbol" pitchFamily="18" charset="2"/>
              </a:rPr>
              <a:t>	=    10 log</a:t>
            </a:r>
            <a:r>
              <a:rPr lang="en-US" baseline="-25000" smtClean="0">
                <a:sym typeface="Symbol" pitchFamily="18" charset="2"/>
              </a:rPr>
              <a:t>10</a:t>
            </a:r>
            <a:r>
              <a:rPr lang="en-US" smtClean="0">
                <a:sym typeface="Symbol" pitchFamily="18" charset="2"/>
              </a:rPr>
              <a:t>(P</a:t>
            </a:r>
            <a:r>
              <a:rPr lang="en-US" b="1" baseline="-25000" smtClean="0">
                <a:sym typeface="Symbol" pitchFamily="18" charset="2"/>
              </a:rPr>
              <a:t>lin</a:t>
            </a:r>
            <a:r>
              <a:rPr lang="en-US" smtClean="0">
                <a:sym typeface="Symbol" pitchFamily="18" charset="2"/>
              </a:rPr>
              <a:t>/P</a:t>
            </a:r>
            <a:r>
              <a:rPr lang="en-US" b="1" baseline="-25000" smtClean="0">
                <a:sym typeface="Symbol" pitchFamily="18" charset="2"/>
              </a:rPr>
              <a:t>0</a:t>
            </a:r>
            <a:r>
              <a:rPr lang="en-US" smtClean="0">
                <a:sym typeface="Symbol" pitchFamily="18" charset="2"/>
              </a:rPr>
              <a:t>) </a:t>
            </a:r>
          </a:p>
          <a:p>
            <a:pPr lvl="1" eaLnBrk="1" hangingPunct="1">
              <a:spcAft>
                <a:spcPts val="1200"/>
              </a:spcAft>
              <a:buFontTx/>
              <a:buNone/>
            </a:pPr>
            <a:r>
              <a:rPr lang="en-US" smtClean="0">
                <a:sym typeface="Symbol" pitchFamily="18" charset="2"/>
              </a:rPr>
              <a:t>		P</a:t>
            </a:r>
            <a:r>
              <a:rPr lang="en-US" b="1" baseline="-25000" smtClean="0">
                <a:sym typeface="Symbol" pitchFamily="18" charset="2"/>
              </a:rPr>
              <a:t>lin</a:t>
            </a:r>
            <a:r>
              <a:rPr lang="en-US" smtClean="0">
                <a:sym typeface="Symbol" pitchFamily="18" charset="2"/>
              </a:rPr>
              <a:t>  	=    10</a:t>
            </a:r>
            <a:r>
              <a:rPr lang="en-US" sz="3000" b="1" baseline="36000" smtClean="0">
                <a:sym typeface="Symbol" pitchFamily="18" charset="2"/>
              </a:rPr>
              <a:t>P</a:t>
            </a:r>
            <a:r>
              <a:rPr lang="en-US" sz="2400" b="1" baseline="18000" smtClean="0">
                <a:sym typeface="Symbol" pitchFamily="18" charset="2"/>
              </a:rPr>
              <a:t>dB</a:t>
            </a:r>
            <a:r>
              <a:rPr lang="en-US" b="1" baseline="30000" smtClean="0">
                <a:sym typeface="Symbol" pitchFamily="18" charset="2"/>
              </a:rPr>
              <a:t>/10</a:t>
            </a:r>
            <a:r>
              <a:rPr lang="en-US" smtClean="0">
                <a:sym typeface="Symbol" pitchFamily="18" charset="2"/>
              </a:rPr>
              <a:t>     </a:t>
            </a:r>
          </a:p>
          <a:p>
            <a:pPr eaLnBrk="1" hangingPunct="1">
              <a:spcAft>
                <a:spcPts val="1200"/>
              </a:spcAft>
            </a:pPr>
            <a:r>
              <a:rPr lang="en-US" smtClean="0">
                <a:sym typeface="Symbol" pitchFamily="18" charset="2"/>
              </a:rPr>
              <a:t>See Appendix A.2 of </a:t>
            </a:r>
            <a:r>
              <a:rPr lang="en-US" i="1" smtClean="0">
                <a:sym typeface="Symbol" pitchFamily="18" charset="2"/>
              </a:rPr>
              <a:t>POMR </a:t>
            </a:r>
            <a:r>
              <a:rPr lang="en-US" smtClean="0">
                <a:sym typeface="Symbol" pitchFamily="18" charset="2"/>
              </a:rPr>
              <a:t>(pp. 895-897)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256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B5328B-6FD1-4E31-B9C5-B7EFBB0C5F51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Radar Applications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924800" cy="4419600"/>
          </a:xfrm>
        </p:spPr>
        <p:txBody>
          <a:bodyPr/>
          <a:lstStyle/>
          <a:p>
            <a:pPr eaLnBrk="1" hangingPunct="1"/>
            <a:r>
              <a:rPr lang="en-US" smtClean="0"/>
              <a:t>Ground probing – looking for land mines</a:t>
            </a:r>
          </a:p>
          <a:p>
            <a:pPr eaLnBrk="1" hangingPunct="1"/>
            <a:r>
              <a:rPr lang="en-US" smtClean="0"/>
              <a:t>Movement sensing – security, door openers</a:t>
            </a:r>
          </a:p>
          <a:p>
            <a:pPr eaLnBrk="1" hangingPunct="1"/>
            <a:r>
              <a:rPr lang="en-US" smtClean="0"/>
              <a:t>Terrain avoidance – low flying military aircraft</a:t>
            </a:r>
          </a:p>
          <a:p>
            <a:pPr eaLnBrk="1" hangingPunct="1"/>
            <a:r>
              <a:rPr lang="en-US" smtClean="0"/>
              <a:t>Radar Altimeter – accurate measurement of aircraft height  -  essential for blind landing</a:t>
            </a:r>
          </a:p>
          <a:p>
            <a:pPr eaLnBrk="1" hangingPunct="1"/>
            <a:r>
              <a:rPr lang="en-US" smtClean="0"/>
              <a:t>Space radar – detect satellites, debris, space weather </a:t>
            </a:r>
          </a:p>
          <a:p>
            <a:pPr eaLnBrk="1" hangingPunct="1"/>
            <a:r>
              <a:rPr lang="en-US" smtClean="0"/>
              <a:t>Planetary studies – look through clouds on Venus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  <a:endParaRPr lang="en-US" smtClean="0"/>
          </a:p>
        </p:txBody>
      </p:sp>
      <p:sp>
        <p:nvSpPr>
          <p:cNvPr id="368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107752-F163-4F3C-B2C0-C31124525E8A}" type="slidenum">
              <a:rPr lang="en-US" smtClean="0"/>
              <a:pPr/>
              <a:t>80</a:t>
            </a:fld>
            <a:endParaRPr lang="en-US" smtClean="0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001000" cy="1143000"/>
          </a:xfrm>
        </p:spPr>
        <p:txBody>
          <a:bodyPr/>
          <a:lstStyle/>
          <a:p>
            <a:pPr eaLnBrk="1" hangingPunct="1"/>
            <a:r>
              <a:rPr lang="en-US" smtClean="0"/>
              <a:t>Quick Conversions  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76400"/>
            <a:ext cx="7772400" cy="4114800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b="1" smtClean="0">
                <a:sym typeface="Symbol" pitchFamily="18" charset="2"/>
              </a:rPr>
              <a:t>Linear Ratio</a:t>
            </a:r>
            <a:r>
              <a:rPr lang="en-US" smtClean="0">
                <a:sym typeface="Symbol" pitchFamily="18" charset="2"/>
              </a:rPr>
              <a:t>	</a:t>
            </a:r>
            <a:r>
              <a:rPr lang="en-US" b="1" smtClean="0">
                <a:sym typeface="Symbol" pitchFamily="18" charset="2"/>
              </a:rPr>
              <a:t>dB	    Linear Ratio	dB</a:t>
            </a:r>
          </a:p>
          <a:p>
            <a:pPr eaLnBrk="1" hangingPunct="1">
              <a:spcAft>
                <a:spcPts val="600"/>
              </a:spcAft>
              <a:buFontTx/>
              <a:buNone/>
            </a:pPr>
            <a:r>
              <a:rPr lang="en-US" smtClean="0">
                <a:sym typeface="Symbol" pitchFamily="18" charset="2"/>
              </a:rPr>
              <a:t>		 1		  0		  1		 0</a:t>
            </a:r>
          </a:p>
          <a:p>
            <a:pPr eaLnBrk="1" hangingPunct="1">
              <a:spcAft>
                <a:spcPts val="600"/>
              </a:spcAft>
              <a:buFontTx/>
              <a:buNone/>
            </a:pPr>
            <a:r>
              <a:rPr lang="en-US" smtClean="0">
                <a:sym typeface="Symbol" pitchFamily="18" charset="2"/>
              </a:rPr>
              <a:t>		 2		  3		 .5	         -3 </a:t>
            </a:r>
          </a:p>
          <a:p>
            <a:pPr eaLnBrk="1" hangingPunct="1">
              <a:spcAft>
                <a:spcPts val="600"/>
              </a:spcAft>
              <a:buFontTx/>
              <a:buNone/>
            </a:pPr>
            <a:r>
              <a:rPr lang="en-US" smtClean="0">
                <a:sym typeface="Symbol" pitchFamily="18" charset="2"/>
              </a:rPr>
              <a:t>		 4		  6		 .25	         -6</a:t>
            </a:r>
          </a:p>
          <a:p>
            <a:pPr eaLnBrk="1" hangingPunct="1">
              <a:spcAft>
                <a:spcPts val="600"/>
              </a:spcAft>
              <a:buFontTx/>
              <a:buNone/>
            </a:pPr>
            <a:r>
              <a:rPr lang="en-US" smtClean="0">
                <a:sym typeface="Symbol" pitchFamily="18" charset="2"/>
              </a:rPr>
              <a:t>		10		10		 .10	        -10</a:t>
            </a:r>
          </a:p>
          <a:p>
            <a:pPr eaLnBrk="1" hangingPunct="1">
              <a:spcAft>
                <a:spcPts val="600"/>
              </a:spcAft>
              <a:buFontTx/>
              <a:buNone/>
            </a:pPr>
            <a:r>
              <a:rPr lang="en-US" smtClean="0">
                <a:sym typeface="Symbol" pitchFamily="18" charset="2"/>
              </a:rPr>
              <a:t>		100		20		 .01	        -20</a:t>
            </a:r>
          </a:p>
          <a:p>
            <a:pPr eaLnBrk="1" hangingPunct="1">
              <a:spcAft>
                <a:spcPts val="600"/>
              </a:spcAft>
              <a:buFontTx/>
              <a:buNone/>
            </a:pPr>
            <a:r>
              <a:rPr lang="en-US" smtClean="0">
                <a:sym typeface="Symbol" pitchFamily="18" charset="2"/>
              </a:rPr>
              <a:t>		10</a:t>
            </a:r>
            <a:r>
              <a:rPr lang="en-US" baseline="30000" smtClean="0">
                <a:sym typeface="Symbol" pitchFamily="18" charset="2"/>
              </a:rPr>
              <a:t>x</a:t>
            </a:r>
            <a:r>
              <a:rPr lang="en-US" smtClean="0">
                <a:sym typeface="Symbol" pitchFamily="18" charset="2"/>
              </a:rPr>
              <a:t> 		10x		 10</a:t>
            </a:r>
            <a:r>
              <a:rPr lang="en-US" baseline="30000" smtClean="0">
                <a:sym typeface="Symbol" pitchFamily="18" charset="2"/>
              </a:rPr>
              <a:t>-x</a:t>
            </a:r>
            <a:r>
              <a:rPr lang="en-US" smtClean="0">
                <a:sym typeface="Symbol" pitchFamily="18" charset="2"/>
              </a:rPr>
              <a:t> 	        -10x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smtClean="0">
                <a:sym typeface="Symbol" pitchFamily="18" charset="2"/>
              </a:rPr>
              <a:t>		</a:t>
            </a:r>
          </a:p>
        </p:txBody>
      </p:sp>
      <p:sp>
        <p:nvSpPr>
          <p:cNvPr id="36870" name="TextBox 5"/>
          <p:cNvSpPr txBox="1">
            <a:spLocks noChangeArrowheads="1"/>
          </p:cNvSpPr>
          <p:nvPr/>
        </p:nvSpPr>
        <p:spPr bwMode="auto">
          <a:xfrm>
            <a:off x="5486400" y="1828800"/>
            <a:ext cx="3505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  <a:endParaRPr lang="en-US" smtClean="0"/>
          </a:p>
        </p:txBody>
      </p:sp>
      <p:sp>
        <p:nvSpPr>
          <p:cNvPr id="378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F80D990-73E6-47AF-B4CB-6C7CA89FE589}" type="slidenum">
              <a:rPr lang="en-US" smtClean="0"/>
              <a:pPr/>
              <a:t>81</a:t>
            </a:fld>
            <a:endParaRPr lang="en-US" smtClean="0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001000" cy="1143000"/>
          </a:xfrm>
        </p:spPr>
        <p:txBody>
          <a:bodyPr/>
          <a:lstStyle/>
          <a:p>
            <a:pPr eaLnBrk="1" hangingPunct="1"/>
            <a:r>
              <a:rPr lang="en-US" smtClean="0"/>
              <a:t>Quick Conversions  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382000" cy="4114800"/>
          </a:xfrm>
        </p:spPr>
        <p:txBody>
          <a:bodyPr/>
          <a:lstStyle/>
          <a:p>
            <a:pPr eaLnBrk="1" hangingPunct="1">
              <a:spcAft>
                <a:spcPts val="1800"/>
              </a:spcAft>
            </a:pPr>
            <a:r>
              <a:rPr lang="en-US" dirty="0" smtClean="0"/>
              <a:t>Note: because the dB scale is logarithmic, multiplying/dividing linear values corresponds to adding/subtracting dB values, e.g.</a:t>
            </a:r>
          </a:p>
          <a:p>
            <a:pPr eaLnBrk="1" hangingPunct="1">
              <a:spcAft>
                <a:spcPts val="1800"/>
              </a:spcAft>
            </a:pPr>
            <a:r>
              <a:rPr lang="en-US" dirty="0" err="1" smtClean="0">
                <a:sym typeface="Symbol" pitchFamily="18" charset="2"/>
              </a:rPr>
              <a:t>P</a:t>
            </a:r>
            <a:r>
              <a:rPr lang="en-US" b="1" baseline="-25000" dirty="0" err="1" smtClean="0">
                <a:sym typeface="Symbol" pitchFamily="18" charset="2"/>
              </a:rPr>
              <a:t>lin</a:t>
            </a:r>
            <a:r>
              <a:rPr lang="en-US" dirty="0" smtClean="0"/>
              <a:t> =  x 2 x 10  →  3 dB + 10 dB  = 13 dB  =  </a:t>
            </a:r>
            <a:r>
              <a:rPr lang="en-US" dirty="0" err="1" smtClean="0">
                <a:sym typeface="Symbol" pitchFamily="18" charset="2"/>
              </a:rPr>
              <a:t>P</a:t>
            </a:r>
            <a:r>
              <a:rPr lang="en-US" b="1" baseline="-25000" dirty="0" err="1" smtClean="0">
                <a:sym typeface="Symbol" pitchFamily="18" charset="2"/>
              </a:rPr>
              <a:t>dB</a:t>
            </a:r>
            <a:r>
              <a:rPr lang="en-US" dirty="0" smtClean="0"/>
              <a:t> </a:t>
            </a:r>
          </a:p>
          <a:p>
            <a:pPr eaLnBrk="1" hangingPunct="1">
              <a:spcAft>
                <a:spcPts val="1800"/>
              </a:spcAft>
              <a:buFontTx/>
              <a:buNone/>
            </a:pPr>
            <a:r>
              <a:rPr lang="en-US" dirty="0" smtClean="0"/>
              <a:t> </a:t>
            </a:r>
            <a:r>
              <a:rPr lang="en-US" dirty="0" smtClean="0">
                <a:sym typeface="Symbol" pitchFamily="18" charset="2"/>
              </a:rPr>
              <a:t> 	</a:t>
            </a:r>
            <a:r>
              <a:rPr lang="en-US" dirty="0" err="1" smtClean="0">
                <a:sym typeface="Symbol" pitchFamily="18" charset="2"/>
              </a:rPr>
              <a:t>P</a:t>
            </a:r>
            <a:r>
              <a:rPr lang="en-US" b="1" baseline="-25000" dirty="0" err="1" smtClean="0">
                <a:sym typeface="Symbol" pitchFamily="18" charset="2"/>
              </a:rPr>
              <a:t>lin</a:t>
            </a:r>
            <a:r>
              <a:rPr lang="en-US" dirty="0" smtClean="0"/>
              <a:t> =  x 100 / 2  →  20 dB -  3 dB  = 17 dB  =  </a:t>
            </a:r>
            <a:r>
              <a:rPr lang="en-US" dirty="0" err="1" smtClean="0">
                <a:sym typeface="Symbol" pitchFamily="18" charset="2"/>
              </a:rPr>
              <a:t>P</a:t>
            </a:r>
            <a:r>
              <a:rPr lang="en-US" b="1" baseline="-25000" dirty="0" err="1" smtClean="0">
                <a:sym typeface="Symbol" pitchFamily="18" charset="2"/>
              </a:rPr>
              <a:t>dB</a:t>
            </a:r>
            <a:r>
              <a:rPr lang="en-US" dirty="0" smtClean="0"/>
              <a:t> </a:t>
            </a:r>
          </a:p>
          <a:p>
            <a:pPr eaLnBrk="1" hangingPunct="1">
              <a:spcAft>
                <a:spcPts val="1800"/>
              </a:spcAft>
            </a:pPr>
            <a:r>
              <a:rPr lang="en-US" dirty="0" smtClean="0">
                <a:sym typeface="Symbol" pitchFamily="18" charset="2"/>
              </a:rPr>
              <a:t>It will often be easier to do calculations in dB and then convert back to linear units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dirty="0" smtClean="0">
                <a:sym typeface="Symbol" pitchFamily="18" charset="2"/>
              </a:rPr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9523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5A0722E-1C4F-4523-A586-99CF87BC5273}" type="slidenum">
              <a:rPr lang="en-US" smtClean="0"/>
              <a:pPr/>
              <a:t>82</a:t>
            </a:fld>
            <a:endParaRPr lang="en-US" smtClean="0"/>
          </a:p>
        </p:txBody>
      </p:sp>
      <p:sp>
        <p:nvSpPr>
          <p:cNvPr id="95236" name="Rectangle 2"/>
          <p:cNvSpPr>
            <a:spLocks noChangeArrowheads="1"/>
          </p:cNvSpPr>
          <p:nvPr/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/>
              <a:t>Homework # 1</a:t>
            </a:r>
          </a:p>
        </p:txBody>
      </p:sp>
      <p:sp>
        <p:nvSpPr>
          <p:cNvPr id="95237" name="Rectangle 3"/>
          <p:cNvSpPr>
            <a:spLocks noChangeArrowheads="1"/>
          </p:cNvSpPr>
          <p:nvPr/>
        </p:nvSpPr>
        <p:spPr bwMode="auto">
          <a:xfrm>
            <a:off x="533400" y="1752600"/>
            <a:ext cx="762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Due Thursday September 6 by the start of class</a:t>
            </a:r>
          </a:p>
          <a:p>
            <a:pPr marL="342900" indent="-342900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Go to Assignments section of Scholar to find HW #1</a:t>
            </a:r>
          </a:p>
          <a:p>
            <a:pPr marL="342900" indent="-342900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Visible after this </a:t>
            </a:r>
            <a:r>
              <a:rPr lang="en-US" sz="2800" dirty="0" smtClean="0">
                <a:solidFill>
                  <a:schemeClr val="tx1"/>
                </a:solidFill>
              </a:rPr>
              <a:t>class</a:t>
            </a:r>
            <a:endParaRPr lang="en-US" sz="2800" dirty="0">
              <a:solidFill>
                <a:schemeClr val="tx1"/>
              </a:solidFill>
            </a:endParaRPr>
          </a:p>
          <a:p>
            <a:pPr marL="342900" indent="-342900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Remember to include ECE 5635 in email subject </a:t>
            </a:r>
            <a:r>
              <a:rPr lang="en-US" sz="2800" dirty="0" smtClean="0">
                <a:solidFill>
                  <a:schemeClr val="tx1"/>
                </a:solidFill>
              </a:rPr>
              <a:t>headings!</a:t>
            </a:r>
            <a:endParaRPr lang="en-US" sz="2800" dirty="0">
              <a:solidFill>
                <a:schemeClr val="tx1"/>
              </a:solidFill>
            </a:endParaRPr>
          </a:p>
          <a:p>
            <a:pPr marL="342900" indent="-342900">
              <a:spcBef>
                <a:spcPct val="20000"/>
              </a:spcBef>
              <a:spcAft>
                <a:spcPts val="1200"/>
              </a:spcAft>
            </a:pPr>
            <a:endParaRPr lang="en-US" sz="2800" dirty="0">
              <a:solidFill>
                <a:schemeClr val="tx1"/>
              </a:solidFill>
            </a:endParaRPr>
          </a:p>
          <a:p>
            <a:pPr marL="342900" indent="-342900">
              <a:spcBef>
                <a:spcPct val="20000"/>
              </a:spcBef>
              <a:spcAft>
                <a:spcPts val="1200"/>
              </a:spcAft>
              <a:buFontTx/>
              <a:buChar char="•"/>
            </a:pP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83DC6F-6E82-4B2F-80F0-39D87ECA4D3C}" type="slidenum">
              <a:rPr lang="en-US" smtClean="0"/>
              <a:pPr/>
              <a:t>83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  <a:endParaRPr lang="en-US" smtClean="0"/>
          </a:p>
        </p:txBody>
      </p:sp>
      <p:sp>
        <p:nvSpPr>
          <p:cNvPr id="399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F792CB-7FA8-4911-AB96-858A39101786}" type="slidenum">
              <a:rPr lang="en-US" smtClean="0"/>
              <a:pPr/>
              <a:t>84</a:t>
            </a:fld>
            <a:endParaRPr lang="en-US" smtClean="0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Antennas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smtClean="0"/>
              <a:t>Every radar needs an antenna</a:t>
            </a:r>
          </a:p>
          <a:p>
            <a:pPr>
              <a:spcAft>
                <a:spcPts val="600"/>
              </a:spcAft>
            </a:pPr>
            <a:r>
              <a:rPr lang="en-US" smtClean="0"/>
              <a:t>An antenna is a transducer that converts waves in a waveguide to waves in free space</a:t>
            </a:r>
          </a:p>
          <a:p>
            <a:pPr>
              <a:spcAft>
                <a:spcPts val="600"/>
              </a:spcAft>
            </a:pPr>
            <a:r>
              <a:rPr lang="en-US" smtClean="0"/>
              <a:t>Most radars need a directional antenna </a:t>
            </a:r>
          </a:p>
          <a:p>
            <a:pPr>
              <a:spcAft>
                <a:spcPts val="600"/>
              </a:spcAft>
            </a:pPr>
            <a:r>
              <a:rPr lang="en-US" smtClean="0"/>
              <a:t>Directional antennas transmit and receive EM waves over a small angular region</a:t>
            </a:r>
          </a:p>
          <a:p>
            <a:pPr>
              <a:spcAft>
                <a:spcPts val="600"/>
              </a:spcAft>
            </a:pPr>
            <a:r>
              <a:rPr lang="en-US" smtClean="0"/>
              <a:t>Antennas are characterized by Gain  and Beamwidth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  <a:endParaRPr lang="en-US" smtClean="0"/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C03D25-F444-49EA-A0B4-9A06E1301B25}" type="slidenum">
              <a:rPr lang="en-US" smtClean="0"/>
              <a:pPr/>
              <a:t>85</a:t>
            </a:fld>
            <a:endParaRPr lang="en-US" smtClean="0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Antennas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 of Antenna Gain: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smtClean="0"/>
              <a:t>	“The increase in power density at a given point in space when the test antenna is used in place of an isotropic antenna”</a:t>
            </a:r>
          </a:p>
          <a:p>
            <a:pPr eaLnBrk="1" hangingPunct="1">
              <a:spcAft>
                <a:spcPts val="600"/>
              </a:spcAft>
            </a:pPr>
            <a:r>
              <a:rPr lang="en-US" smtClean="0"/>
              <a:t>Power density at distance R with isotropic antenna is Q</a:t>
            </a:r>
            <a:r>
              <a:rPr lang="en-US" b="1" baseline="-25000" smtClean="0"/>
              <a:t>i</a:t>
            </a: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		Q</a:t>
            </a:r>
            <a:r>
              <a:rPr lang="en-US" b="1" baseline="-25000" smtClean="0"/>
              <a:t>i</a:t>
            </a:r>
            <a:r>
              <a:rPr lang="en-US" smtClean="0"/>
              <a:t>  =  P</a:t>
            </a:r>
            <a:r>
              <a:rPr lang="en-US" b="1" baseline="-25000" smtClean="0"/>
              <a:t>t</a:t>
            </a:r>
            <a:r>
              <a:rPr lang="en-US" smtClean="0"/>
              <a:t> / 4 </a:t>
            </a:r>
            <a:r>
              <a:rPr lang="en-US" smtClean="0">
                <a:sym typeface="Symbol" pitchFamily="18" charset="2"/>
              </a:rPr>
              <a:t> R</a:t>
            </a:r>
            <a:r>
              <a:rPr lang="en-US" b="1" baseline="30000" smtClean="0">
                <a:sym typeface="Symbol" pitchFamily="18" charset="2"/>
              </a:rPr>
              <a:t>2		</a:t>
            </a:r>
            <a:r>
              <a:rPr lang="en-US" smtClean="0">
                <a:sym typeface="Symbol" pitchFamily="18" charset="2"/>
              </a:rPr>
              <a:t>W/m</a:t>
            </a:r>
            <a:r>
              <a:rPr lang="en-US" b="1" baseline="30000" smtClean="0">
                <a:sym typeface="Symbol" pitchFamily="18" charset="2"/>
              </a:rPr>
              <a:t>2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  <a:endParaRPr lang="en-US" smtClean="0"/>
          </a:p>
        </p:txBody>
      </p:sp>
      <p:sp>
        <p:nvSpPr>
          <p:cNvPr id="419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651D5E-905E-4E1D-9182-42542F9C59A2}" type="slidenum">
              <a:rPr lang="en-US" smtClean="0"/>
              <a:pPr/>
              <a:t>86</a:t>
            </a:fld>
            <a:endParaRPr lang="en-US" smtClean="0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Antennas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Power density at distance R with test antenna with transmitting gain G</a:t>
            </a:r>
            <a:r>
              <a:rPr lang="en-US" b="1" baseline="-25000" smtClean="0"/>
              <a:t>t</a:t>
            </a:r>
            <a:r>
              <a:rPr lang="en-US" smtClean="0"/>
              <a:t>  is Q</a:t>
            </a:r>
            <a:r>
              <a:rPr lang="en-US" b="1" baseline="-25000" smtClean="0"/>
              <a:t>t</a:t>
            </a:r>
            <a:endParaRPr lang="en-US" smtClean="0"/>
          </a:p>
          <a:p>
            <a:pPr eaLnBrk="1" hangingPunct="1">
              <a:spcAft>
                <a:spcPts val="2400"/>
              </a:spcAft>
              <a:buFontTx/>
              <a:buNone/>
            </a:pPr>
            <a:r>
              <a:rPr lang="en-US" smtClean="0"/>
              <a:t>		Q</a:t>
            </a:r>
            <a:r>
              <a:rPr lang="en-US" b="1" baseline="-25000" smtClean="0"/>
              <a:t>t</a:t>
            </a:r>
            <a:r>
              <a:rPr lang="en-US" smtClean="0"/>
              <a:t>  = P</a:t>
            </a:r>
            <a:r>
              <a:rPr lang="en-US" b="1" baseline="-25000" smtClean="0"/>
              <a:t>t</a:t>
            </a:r>
            <a:r>
              <a:rPr lang="en-US" smtClean="0"/>
              <a:t> G</a:t>
            </a:r>
            <a:r>
              <a:rPr lang="en-US" b="1" baseline="-25000" smtClean="0"/>
              <a:t>t</a:t>
            </a:r>
            <a:r>
              <a:rPr lang="en-US" baseline="-25000" smtClean="0"/>
              <a:t> </a:t>
            </a:r>
            <a:r>
              <a:rPr lang="en-US" smtClean="0"/>
              <a:t>/ 4 </a:t>
            </a:r>
            <a:r>
              <a:rPr lang="en-US" smtClean="0">
                <a:sym typeface="Symbol" pitchFamily="18" charset="2"/>
              </a:rPr>
              <a:t> R</a:t>
            </a:r>
            <a:r>
              <a:rPr lang="en-US" b="1" baseline="30000" smtClean="0">
                <a:sym typeface="Symbol" pitchFamily="18" charset="2"/>
              </a:rPr>
              <a:t>2		</a:t>
            </a:r>
            <a:r>
              <a:rPr lang="en-US" smtClean="0">
                <a:sym typeface="Symbol" pitchFamily="18" charset="2"/>
              </a:rPr>
              <a:t>W / m</a:t>
            </a:r>
            <a:r>
              <a:rPr lang="en-US" b="1" baseline="30000" smtClean="0">
                <a:sym typeface="Symbol" pitchFamily="18" charset="2"/>
              </a:rPr>
              <a:t>2</a:t>
            </a:r>
          </a:p>
          <a:p>
            <a:pPr eaLnBrk="1" hangingPunct="1">
              <a:spcBef>
                <a:spcPts val="2400"/>
              </a:spcBef>
              <a:spcAft>
                <a:spcPts val="1200"/>
              </a:spcAft>
            </a:pPr>
            <a:r>
              <a:rPr lang="en-US" smtClean="0">
                <a:sym typeface="Symbol" pitchFamily="18" charset="2"/>
              </a:rPr>
              <a:t>Hence    G  = Q</a:t>
            </a:r>
            <a:r>
              <a:rPr lang="en-US" b="1" baseline="-25000" smtClean="0"/>
              <a:t>t </a:t>
            </a:r>
            <a:r>
              <a:rPr lang="en-US" b="1" smtClean="0"/>
              <a:t>/ </a:t>
            </a:r>
            <a:r>
              <a:rPr lang="en-US" smtClean="0"/>
              <a:t>Q</a:t>
            </a:r>
            <a:r>
              <a:rPr lang="en-US" b="1" baseline="-25000" smtClean="0"/>
              <a:t>i</a:t>
            </a:r>
            <a:endParaRPr lang="en-US" b="1" baseline="-25000" smtClean="0">
              <a:sym typeface="Symbol" pitchFamily="18" charset="2"/>
            </a:endParaRPr>
          </a:p>
          <a:p>
            <a:pPr eaLnBrk="1" hangingPunct="1">
              <a:spcAft>
                <a:spcPts val="1200"/>
              </a:spcAft>
              <a:buFontTx/>
              <a:buNone/>
            </a:pPr>
            <a:endParaRPr lang="en-US" smtClean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  <a:endParaRPr lang="en-US" smtClean="0"/>
          </a:p>
        </p:txBody>
      </p:sp>
      <p:sp>
        <p:nvSpPr>
          <p:cNvPr id="430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4738AE9-C656-44F2-A634-3112BF66F9A9}" type="slidenum">
              <a:rPr lang="en-US" smtClean="0"/>
              <a:pPr/>
              <a:t>87</a:t>
            </a:fld>
            <a:endParaRPr lang="en-US" smtClean="0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Antennas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Aft>
                <a:spcPts val="1800"/>
              </a:spcAft>
            </a:pPr>
            <a:r>
              <a:rPr lang="en-US" smtClean="0">
                <a:sym typeface="Symbol" pitchFamily="18" charset="2"/>
              </a:rPr>
              <a:t>Antenna gain is a ratio,  without dimensions</a:t>
            </a:r>
          </a:p>
          <a:p>
            <a:pPr eaLnBrk="1" hangingPunct="1">
              <a:spcAft>
                <a:spcPts val="1800"/>
              </a:spcAft>
            </a:pPr>
            <a:r>
              <a:rPr lang="en-US" smtClean="0">
                <a:sym typeface="Symbol" pitchFamily="18" charset="2"/>
              </a:rPr>
              <a:t>Antenna gain is usually quoted in decibels</a:t>
            </a:r>
          </a:p>
          <a:p>
            <a:pPr eaLnBrk="1" hangingPunct="1">
              <a:spcAft>
                <a:spcPts val="1800"/>
              </a:spcAft>
              <a:buFontTx/>
              <a:buNone/>
            </a:pPr>
            <a:r>
              <a:rPr lang="en-US" smtClean="0">
                <a:sym typeface="Symbol" pitchFamily="18" charset="2"/>
              </a:rPr>
              <a:t>		G(dB)  =  10 log</a:t>
            </a:r>
            <a:r>
              <a:rPr lang="en-US" b="1" baseline="-25000" smtClean="0">
                <a:sym typeface="Symbol" pitchFamily="18" charset="2"/>
              </a:rPr>
              <a:t>10</a:t>
            </a:r>
            <a:r>
              <a:rPr lang="en-US" smtClean="0">
                <a:sym typeface="Symbol" pitchFamily="18" charset="2"/>
              </a:rPr>
              <a:t> G</a:t>
            </a:r>
          </a:p>
          <a:p>
            <a:pPr eaLnBrk="1" hangingPunct="1">
              <a:spcAft>
                <a:spcPts val="1800"/>
              </a:spcAft>
            </a:pPr>
            <a:r>
              <a:rPr lang="en-US" smtClean="0">
                <a:sym typeface="Symbol" pitchFamily="18" charset="2"/>
              </a:rPr>
              <a:t>Note:  G (dB) is NOT  20 log</a:t>
            </a:r>
            <a:r>
              <a:rPr lang="en-US" b="1" baseline="-25000" smtClean="0">
                <a:sym typeface="Symbol" pitchFamily="18" charset="2"/>
              </a:rPr>
              <a:t>10</a:t>
            </a:r>
            <a:r>
              <a:rPr lang="en-US" smtClean="0">
                <a:sym typeface="Symbol" pitchFamily="18" charset="2"/>
              </a:rPr>
              <a:t> G  because    G appears in a power relationship and the definition of the decibel is as a power ratio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  <a:endParaRPr lang="en-US" smtClean="0"/>
          </a:p>
        </p:txBody>
      </p:sp>
      <p:sp>
        <p:nvSpPr>
          <p:cNvPr id="440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161D399-EB9B-492B-AA4C-024C1A09510A}" type="slidenum">
              <a:rPr lang="en-US" smtClean="0"/>
              <a:pPr/>
              <a:t>88</a:t>
            </a:fld>
            <a:endParaRPr lang="en-US" smtClean="0"/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Antennas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28800"/>
            <a:ext cx="7772400" cy="4114800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smtClean="0"/>
              <a:t>Antenna gain varies with angle</a:t>
            </a:r>
          </a:p>
          <a:p>
            <a:pPr eaLnBrk="1" hangingPunct="1">
              <a:spcAft>
                <a:spcPts val="600"/>
              </a:spcAft>
            </a:pPr>
            <a:r>
              <a:rPr lang="en-US" smtClean="0"/>
              <a:t>If quoted as just “gain”, the maximum (on axis, boresight) value is inferred.</a:t>
            </a:r>
          </a:p>
          <a:p>
            <a:pPr eaLnBrk="1" hangingPunct="1">
              <a:spcAft>
                <a:spcPts val="600"/>
              </a:spcAft>
            </a:pPr>
            <a:r>
              <a:rPr lang="en-US" smtClean="0"/>
              <a:t>The variation of antenna gain with angle is known as the Antenna Pattern</a:t>
            </a:r>
          </a:p>
          <a:p>
            <a:pPr eaLnBrk="1" hangingPunct="1">
              <a:spcAft>
                <a:spcPts val="600"/>
              </a:spcAft>
            </a:pPr>
            <a:r>
              <a:rPr lang="en-US" smtClean="0"/>
              <a:t>Antenna patterns have a main lobe and sidelobes</a:t>
            </a:r>
          </a:p>
          <a:p>
            <a:pPr eaLnBrk="1" hangingPunct="1">
              <a:spcAft>
                <a:spcPts val="600"/>
              </a:spcAft>
            </a:pPr>
            <a:r>
              <a:rPr lang="en-US" smtClean="0"/>
              <a:t>Usually presented as gain vs angle in a plane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  <a:endParaRPr lang="en-US" smtClean="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FC3DAAC-F008-43BD-AFEF-1E952293EB6E}" type="slidenum">
              <a:rPr lang="en-US" smtClean="0"/>
              <a:pPr/>
              <a:t>89</a:t>
            </a:fld>
            <a:endParaRPr lang="en-US" smtClean="0"/>
          </a:p>
        </p:txBody>
      </p:sp>
      <p:pic>
        <p:nvPicPr>
          <p:cNvPr id="45060" name="Picture 2" descr="antenna_patter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813" y="350838"/>
            <a:ext cx="8334375" cy="615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</a:p>
        </p:txBody>
      </p:sp>
      <p:sp>
        <p:nvSpPr>
          <p:cNvPr id="266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6DAF06-48C4-43BB-B013-DA6339D08368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924800" cy="4419600"/>
          </a:xfrm>
        </p:spPr>
        <p:txBody>
          <a:bodyPr/>
          <a:lstStyle/>
          <a:p>
            <a:pPr eaLnBrk="1" hangingPunct="1"/>
            <a:r>
              <a:rPr lang="en-US" dirty="0" err="1" smtClean="0"/>
              <a:t>Monstatic</a:t>
            </a:r>
            <a:r>
              <a:rPr lang="en-US" dirty="0" smtClean="0"/>
              <a:t> – Transmitter (</a:t>
            </a:r>
            <a:r>
              <a:rPr lang="en-US" dirty="0" err="1" smtClean="0"/>
              <a:t>Tx</a:t>
            </a:r>
            <a:r>
              <a:rPr lang="en-US" dirty="0" smtClean="0"/>
              <a:t>) and Receiver (Rx) are co-located and often share an antenna</a:t>
            </a:r>
          </a:p>
          <a:p>
            <a:pPr eaLnBrk="1" hangingPunct="1"/>
            <a:r>
              <a:rPr lang="en-US" dirty="0" err="1" smtClean="0"/>
              <a:t>Bistatic</a:t>
            </a:r>
            <a:r>
              <a:rPr lang="en-US" dirty="0" smtClean="0"/>
              <a:t> – </a:t>
            </a:r>
            <a:r>
              <a:rPr lang="en-US" dirty="0" err="1" smtClean="0"/>
              <a:t>Tx</a:t>
            </a:r>
            <a:r>
              <a:rPr lang="en-US" dirty="0" smtClean="0"/>
              <a:t> and Rx are in separate locations</a:t>
            </a:r>
          </a:p>
          <a:p>
            <a:pPr eaLnBrk="1" hangingPunct="1"/>
            <a:r>
              <a:rPr lang="en-US" dirty="0" err="1" smtClean="0"/>
              <a:t>Tx</a:t>
            </a:r>
            <a:r>
              <a:rPr lang="en-US" dirty="0" smtClean="0"/>
              <a:t> power: typically kilowatts to megawatts (10</a:t>
            </a:r>
            <a:r>
              <a:rPr lang="en-US" baseline="30000" dirty="0" smtClean="0"/>
              <a:t>3 – </a:t>
            </a:r>
            <a:r>
              <a:rPr lang="en-US" dirty="0" smtClean="0"/>
              <a:t>10</a:t>
            </a:r>
            <a:r>
              <a:rPr lang="en-US" baseline="30000" dirty="0" smtClean="0"/>
              <a:t>6</a:t>
            </a:r>
            <a:r>
              <a:rPr lang="en-US" dirty="0" smtClean="0"/>
              <a:t> watts)</a:t>
            </a:r>
          </a:p>
          <a:p>
            <a:pPr eaLnBrk="1" hangingPunct="1"/>
            <a:r>
              <a:rPr lang="en-US" dirty="0" smtClean="0"/>
              <a:t>Rx </a:t>
            </a:r>
            <a:r>
              <a:rPr lang="en-US" dirty="0" smtClean="0"/>
              <a:t>power</a:t>
            </a:r>
            <a:r>
              <a:rPr lang="en-US" dirty="0" smtClean="0"/>
              <a:t>: </a:t>
            </a:r>
            <a:r>
              <a:rPr lang="en-US" dirty="0" smtClean="0"/>
              <a:t>signal may be at </a:t>
            </a:r>
            <a:r>
              <a:rPr lang="en-US" dirty="0" err="1" smtClean="0"/>
              <a:t>nanowatt</a:t>
            </a:r>
            <a:r>
              <a:rPr lang="en-US" dirty="0" smtClean="0"/>
              <a:t> levels (10</a:t>
            </a:r>
            <a:r>
              <a:rPr lang="en-US" baseline="30000" dirty="0" smtClean="0"/>
              <a:t>-9</a:t>
            </a:r>
            <a:r>
              <a:rPr lang="en-US" dirty="0" smtClean="0"/>
              <a:t> watts)</a:t>
            </a:r>
          </a:p>
          <a:p>
            <a:pPr eaLnBrk="1" hangingPunct="1"/>
            <a:r>
              <a:rPr lang="en-US" dirty="0" smtClean="0"/>
              <a:t>Require isolation between the </a:t>
            </a:r>
            <a:r>
              <a:rPr lang="en-US" dirty="0" err="1" smtClean="0"/>
              <a:t>Tx</a:t>
            </a:r>
            <a:r>
              <a:rPr lang="en-US" dirty="0" smtClean="0"/>
              <a:t> and Rx</a:t>
            </a:r>
          </a:p>
        </p:txBody>
      </p:sp>
      <p:sp>
        <p:nvSpPr>
          <p:cNvPr id="26629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Basic Radar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  <a:endParaRPr lang="en-US" smtClean="0"/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BB196C-F412-4863-ADEB-DB12D654E841}" type="slidenum">
              <a:rPr lang="en-US" smtClean="0"/>
              <a:pPr/>
              <a:t>90</a:t>
            </a:fld>
            <a:endParaRPr lang="en-US" smtClean="0"/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>
            <a:off x="609600" y="4648200"/>
            <a:ext cx="792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 flipV="1">
            <a:off x="4495800" y="914400"/>
            <a:ext cx="0" cy="388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6086" name="Arc 6"/>
          <p:cNvSpPr>
            <a:spLocks/>
          </p:cNvSpPr>
          <p:nvPr/>
        </p:nvSpPr>
        <p:spPr bwMode="auto">
          <a:xfrm>
            <a:off x="3100388" y="1373188"/>
            <a:ext cx="2767012" cy="2362200"/>
          </a:xfrm>
          <a:custGeom>
            <a:avLst/>
            <a:gdLst>
              <a:gd name="T0" fmla="*/ 0 w 41405"/>
              <a:gd name="T1" fmla="*/ 2147483647 h 21600"/>
              <a:gd name="T2" fmla="*/ 2147483647 w 41405"/>
              <a:gd name="T3" fmla="*/ 2147483647 h 21600"/>
              <a:gd name="T4" fmla="*/ 2147483647 w 41405"/>
              <a:gd name="T5" fmla="*/ 2147483647 h 21600"/>
              <a:gd name="T6" fmla="*/ 0 60000 65536"/>
              <a:gd name="T7" fmla="*/ 0 60000 65536"/>
              <a:gd name="T8" fmla="*/ 0 60000 65536"/>
              <a:gd name="T9" fmla="*/ 0 w 41405"/>
              <a:gd name="T10" fmla="*/ 0 h 21600"/>
              <a:gd name="T11" fmla="*/ 41405 w 4140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405" h="21600" fill="none" extrusionOk="0">
                <a:moveTo>
                  <a:pt x="0" y="15078"/>
                </a:moveTo>
                <a:cubicBezTo>
                  <a:pt x="2843" y="6100"/>
                  <a:pt x="11175" y="-1"/>
                  <a:pt x="20592" y="0"/>
                </a:cubicBezTo>
                <a:cubicBezTo>
                  <a:pt x="30296" y="0"/>
                  <a:pt x="38810" y="6472"/>
                  <a:pt x="41405" y="15823"/>
                </a:cubicBezTo>
              </a:path>
              <a:path w="41405" h="21600" stroke="0" extrusionOk="0">
                <a:moveTo>
                  <a:pt x="0" y="15078"/>
                </a:moveTo>
                <a:cubicBezTo>
                  <a:pt x="2843" y="6100"/>
                  <a:pt x="11175" y="-1"/>
                  <a:pt x="20592" y="0"/>
                </a:cubicBezTo>
                <a:cubicBezTo>
                  <a:pt x="30296" y="0"/>
                  <a:pt x="38810" y="6472"/>
                  <a:pt x="41405" y="15823"/>
                </a:cubicBezTo>
                <a:lnTo>
                  <a:pt x="20592" y="21600"/>
                </a:lnTo>
                <a:close/>
              </a:path>
            </a:pathLst>
          </a:cu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7" name="Arc 7"/>
          <p:cNvSpPr>
            <a:spLocks/>
          </p:cNvSpPr>
          <p:nvPr/>
        </p:nvSpPr>
        <p:spPr bwMode="auto">
          <a:xfrm>
            <a:off x="5029200" y="3048000"/>
            <a:ext cx="1066800" cy="2819400"/>
          </a:xfrm>
          <a:custGeom>
            <a:avLst/>
            <a:gdLst>
              <a:gd name="T0" fmla="*/ 2147483647 w 20630"/>
              <a:gd name="T1" fmla="*/ 0 h 14613"/>
              <a:gd name="T2" fmla="*/ 2147483647 w 20630"/>
              <a:gd name="T3" fmla="*/ 2147483647 h 14613"/>
              <a:gd name="T4" fmla="*/ 0 w 20630"/>
              <a:gd name="T5" fmla="*/ 2147483647 h 14613"/>
              <a:gd name="T6" fmla="*/ 0 60000 65536"/>
              <a:gd name="T7" fmla="*/ 0 60000 65536"/>
              <a:gd name="T8" fmla="*/ 0 60000 65536"/>
              <a:gd name="T9" fmla="*/ 0 w 20630"/>
              <a:gd name="T10" fmla="*/ 0 h 14613"/>
              <a:gd name="T11" fmla="*/ 20630 w 20630"/>
              <a:gd name="T12" fmla="*/ 14613 h 146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630" h="14613" fill="none" extrusionOk="0">
                <a:moveTo>
                  <a:pt x="15906" y="-1"/>
                </a:moveTo>
                <a:cubicBezTo>
                  <a:pt x="18068" y="2353"/>
                  <a:pt x="19682" y="5158"/>
                  <a:pt x="20629" y="8211"/>
                </a:cubicBezTo>
              </a:path>
              <a:path w="20630" h="14613" stroke="0" extrusionOk="0">
                <a:moveTo>
                  <a:pt x="15906" y="-1"/>
                </a:moveTo>
                <a:cubicBezTo>
                  <a:pt x="18068" y="2353"/>
                  <a:pt x="19682" y="5158"/>
                  <a:pt x="20629" y="8211"/>
                </a:cubicBezTo>
                <a:lnTo>
                  <a:pt x="0" y="14613"/>
                </a:lnTo>
                <a:close/>
              </a:path>
            </a:pathLst>
          </a:cu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8" name="Arc 8"/>
          <p:cNvSpPr>
            <a:spLocks/>
          </p:cNvSpPr>
          <p:nvPr/>
        </p:nvSpPr>
        <p:spPr bwMode="auto">
          <a:xfrm flipH="1">
            <a:off x="2901950" y="3048000"/>
            <a:ext cx="908050" cy="3048000"/>
          </a:xfrm>
          <a:custGeom>
            <a:avLst/>
            <a:gdLst>
              <a:gd name="T0" fmla="*/ 2147483647 w 20473"/>
              <a:gd name="T1" fmla="*/ 0 h 14613"/>
              <a:gd name="T2" fmla="*/ 2147483647 w 20473"/>
              <a:gd name="T3" fmla="*/ 2147483647 h 14613"/>
              <a:gd name="T4" fmla="*/ 0 w 20473"/>
              <a:gd name="T5" fmla="*/ 2147483647 h 14613"/>
              <a:gd name="T6" fmla="*/ 0 60000 65536"/>
              <a:gd name="T7" fmla="*/ 0 60000 65536"/>
              <a:gd name="T8" fmla="*/ 0 60000 65536"/>
              <a:gd name="T9" fmla="*/ 0 w 20473"/>
              <a:gd name="T10" fmla="*/ 0 h 14613"/>
              <a:gd name="T11" fmla="*/ 20473 w 20473"/>
              <a:gd name="T12" fmla="*/ 14613 h 1461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473" h="14613" fill="none" extrusionOk="0">
                <a:moveTo>
                  <a:pt x="15906" y="-1"/>
                </a:moveTo>
                <a:cubicBezTo>
                  <a:pt x="17952" y="2227"/>
                  <a:pt x="19508" y="4859"/>
                  <a:pt x="20472" y="7727"/>
                </a:cubicBezTo>
              </a:path>
              <a:path w="20473" h="14613" stroke="0" extrusionOk="0">
                <a:moveTo>
                  <a:pt x="15906" y="-1"/>
                </a:moveTo>
                <a:cubicBezTo>
                  <a:pt x="17952" y="2227"/>
                  <a:pt x="19508" y="4859"/>
                  <a:pt x="20472" y="7727"/>
                </a:cubicBezTo>
                <a:lnTo>
                  <a:pt x="0" y="14613"/>
                </a:lnTo>
                <a:close/>
              </a:path>
            </a:pathLst>
          </a:cu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9" name="Arc 9"/>
          <p:cNvSpPr>
            <a:spLocks/>
          </p:cNvSpPr>
          <p:nvPr/>
        </p:nvSpPr>
        <p:spPr bwMode="auto">
          <a:xfrm>
            <a:off x="1374775" y="3125788"/>
            <a:ext cx="1441450" cy="2209800"/>
          </a:xfrm>
          <a:custGeom>
            <a:avLst/>
            <a:gdLst>
              <a:gd name="T0" fmla="*/ 0 w 41230"/>
              <a:gd name="T1" fmla="*/ 2147483647 h 21600"/>
              <a:gd name="T2" fmla="*/ 2147483647 w 41230"/>
              <a:gd name="T3" fmla="*/ 2147483647 h 21600"/>
              <a:gd name="T4" fmla="*/ 2147483647 w 41230"/>
              <a:gd name="T5" fmla="*/ 2147483647 h 21600"/>
              <a:gd name="T6" fmla="*/ 0 60000 65536"/>
              <a:gd name="T7" fmla="*/ 0 60000 65536"/>
              <a:gd name="T8" fmla="*/ 0 60000 65536"/>
              <a:gd name="T9" fmla="*/ 0 w 41230"/>
              <a:gd name="T10" fmla="*/ 0 h 21600"/>
              <a:gd name="T11" fmla="*/ 41230 w 4123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1230" h="21600" fill="none" extrusionOk="0">
                <a:moveTo>
                  <a:pt x="0" y="15078"/>
                </a:moveTo>
                <a:cubicBezTo>
                  <a:pt x="2843" y="6100"/>
                  <a:pt x="11175" y="-1"/>
                  <a:pt x="20592" y="0"/>
                </a:cubicBezTo>
                <a:cubicBezTo>
                  <a:pt x="30065" y="0"/>
                  <a:pt x="38433" y="6173"/>
                  <a:pt x="41229" y="15225"/>
                </a:cubicBezTo>
              </a:path>
              <a:path w="41230" h="21600" stroke="0" extrusionOk="0">
                <a:moveTo>
                  <a:pt x="0" y="15078"/>
                </a:moveTo>
                <a:cubicBezTo>
                  <a:pt x="2843" y="6100"/>
                  <a:pt x="11175" y="-1"/>
                  <a:pt x="20592" y="0"/>
                </a:cubicBezTo>
                <a:cubicBezTo>
                  <a:pt x="30065" y="0"/>
                  <a:pt x="38433" y="6173"/>
                  <a:pt x="41229" y="15225"/>
                </a:cubicBezTo>
                <a:lnTo>
                  <a:pt x="20592" y="21600"/>
                </a:lnTo>
                <a:close/>
              </a:path>
            </a:pathLst>
          </a:cu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0" name="Arc 10"/>
          <p:cNvSpPr>
            <a:spLocks/>
          </p:cNvSpPr>
          <p:nvPr/>
        </p:nvSpPr>
        <p:spPr bwMode="auto">
          <a:xfrm>
            <a:off x="6256338" y="3125788"/>
            <a:ext cx="1428750" cy="2286000"/>
          </a:xfrm>
          <a:custGeom>
            <a:avLst/>
            <a:gdLst>
              <a:gd name="T0" fmla="*/ 0 w 40859"/>
              <a:gd name="T1" fmla="*/ 2147483647 h 21600"/>
              <a:gd name="T2" fmla="*/ 2147483647 w 40859"/>
              <a:gd name="T3" fmla="*/ 2147483647 h 21600"/>
              <a:gd name="T4" fmla="*/ 2147483647 w 40859"/>
              <a:gd name="T5" fmla="*/ 2147483647 h 21600"/>
              <a:gd name="T6" fmla="*/ 0 60000 65536"/>
              <a:gd name="T7" fmla="*/ 0 60000 65536"/>
              <a:gd name="T8" fmla="*/ 0 60000 65536"/>
              <a:gd name="T9" fmla="*/ 0 w 40859"/>
              <a:gd name="T10" fmla="*/ 0 h 21600"/>
              <a:gd name="T11" fmla="*/ 40859 w 40859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0859" h="21600" fill="none" extrusionOk="0">
                <a:moveTo>
                  <a:pt x="0" y="14657"/>
                </a:moveTo>
                <a:cubicBezTo>
                  <a:pt x="2974" y="5894"/>
                  <a:pt x="11200" y="-1"/>
                  <a:pt x="20454" y="0"/>
                </a:cubicBezTo>
                <a:cubicBezTo>
                  <a:pt x="29652" y="0"/>
                  <a:pt x="37841" y="5825"/>
                  <a:pt x="40858" y="14514"/>
                </a:cubicBezTo>
              </a:path>
              <a:path w="40859" h="21600" stroke="0" extrusionOk="0">
                <a:moveTo>
                  <a:pt x="0" y="14657"/>
                </a:moveTo>
                <a:cubicBezTo>
                  <a:pt x="2974" y="5894"/>
                  <a:pt x="11200" y="-1"/>
                  <a:pt x="20454" y="0"/>
                </a:cubicBezTo>
                <a:cubicBezTo>
                  <a:pt x="29652" y="0"/>
                  <a:pt x="37841" y="5825"/>
                  <a:pt x="40858" y="14514"/>
                </a:cubicBezTo>
                <a:lnTo>
                  <a:pt x="20454" y="21600"/>
                </a:lnTo>
                <a:close/>
              </a:path>
            </a:pathLst>
          </a:cu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1" name="Arc 11"/>
          <p:cNvSpPr>
            <a:spLocks/>
          </p:cNvSpPr>
          <p:nvPr/>
        </p:nvSpPr>
        <p:spPr bwMode="auto">
          <a:xfrm>
            <a:off x="533400" y="4191000"/>
            <a:ext cx="762000" cy="709613"/>
          </a:xfrm>
          <a:custGeom>
            <a:avLst/>
            <a:gdLst>
              <a:gd name="T0" fmla="*/ 2147483647 w 20447"/>
              <a:gd name="T1" fmla="*/ 0 h 19709"/>
              <a:gd name="T2" fmla="*/ 2147483647 w 20447"/>
              <a:gd name="T3" fmla="*/ 2147483647 h 19709"/>
              <a:gd name="T4" fmla="*/ 0 w 20447"/>
              <a:gd name="T5" fmla="*/ 2147483647 h 19709"/>
              <a:gd name="T6" fmla="*/ 0 60000 65536"/>
              <a:gd name="T7" fmla="*/ 0 60000 65536"/>
              <a:gd name="T8" fmla="*/ 0 60000 65536"/>
              <a:gd name="T9" fmla="*/ 0 w 20447"/>
              <a:gd name="T10" fmla="*/ 0 h 19709"/>
              <a:gd name="T11" fmla="*/ 20447 w 20447"/>
              <a:gd name="T12" fmla="*/ 19709 h 197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447" h="19709" fill="none" extrusionOk="0">
                <a:moveTo>
                  <a:pt x="8838" y="0"/>
                </a:moveTo>
                <a:cubicBezTo>
                  <a:pt x="14309" y="2453"/>
                  <a:pt x="18514" y="7071"/>
                  <a:pt x="20447" y="12746"/>
                </a:cubicBezTo>
              </a:path>
              <a:path w="20447" h="19709" stroke="0" extrusionOk="0">
                <a:moveTo>
                  <a:pt x="8838" y="0"/>
                </a:moveTo>
                <a:cubicBezTo>
                  <a:pt x="14309" y="2453"/>
                  <a:pt x="18514" y="7071"/>
                  <a:pt x="20447" y="12746"/>
                </a:cubicBezTo>
                <a:lnTo>
                  <a:pt x="0" y="19709"/>
                </a:lnTo>
                <a:close/>
              </a:path>
            </a:pathLst>
          </a:cu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2" name="Arc 12"/>
          <p:cNvSpPr>
            <a:spLocks/>
          </p:cNvSpPr>
          <p:nvPr/>
        </p:nvSpPr>
        <p:spPr bwMode="auto">
          <a:xfrm>
            <a:off x="7815263" y="4114800"/>
            <a:ext cx="720725" cy="763588"/>
          </a:xfrm>
          <a:custGeom>
            <a:avLst/>
            <a:gdLst>
              <a:gd name="T0" fmla="*/ 0 w 20592"/>
              <a:gd name="T1" fmla="*/ 2147483647 h 20893"/>
              <a:gd name="T2" fmla="*/ 2147483647 w 20592"/>
              <a:gd name="T3" fmla="*/ 0 h 20893"/>
              <a:gd name="T4" fmla="*/ 2147483647 w 20592"/>
              <a:gd name="T5" fmla="*/ 2147483647 h 20893"/>
              <a:gd name="T6" fmla="*/ 0 60000 65536"/>
              <a:gd name="T7" fmla="*/ 0 60000 65536"/>
              <a:gd name="T8" fmla="*/ 0 60000 65536"/>
              <a:gd name="T9" fmla="*/ 0 w 20592"/>
              <a:gd name="T10" fmla="*/ 0 h 20893"/>
              <a:gd name="T11" fmla="*/ 20592 w 20592"/>
              <a:gd name="T12" fmla="*/ 20893 h 2089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592" h="20893" fill="none" extrusionOk="0">
                <a:moveTo>
                  <a:pt x="0" y="14371"/>
                </a:moveTo>
                <a:cubicBezTo>
                  <a:pt x="2237" y="7305"/>
                  <a:pt x="7942" y="1880"/>
                  <a:pt x="15110" y="-1"/>
                </a:cubicBezTo>
              </a:path>
              <a:path w="20592" h="20893" stroke="0" extrusionOk="0">
                <a:moveTo>
                  <a:pt x="0" y="14371"/>
                </a:moveTo>
                <a:cubicBezTo>
                  <a:pt x="2237" y="7305"/>
                  <a:pt x="7942" y="1880"/>
                  <a:pt x="15110" y="-1"/>
                </a:cubicBezTo>
                <a:lnTo>
                  <a:pt x="20592" y="20893"/>
                </a:lnTo>
                <a:close/>
              </a:path>
            </a:pathLst>
          </a:custGeom>
          <a:noFill/>
          <a:ln w="38100">
            <a:solidFill>
              <a:srgbClr val="33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3" name="Text Box 13"/>
          <p:cNvSpPr txBox="1">
            <a:spLocks noChangeArrowheads="1"/>
          </p:cNvSpPr>
          <p:nvPr/>
        </p:nvSpPr>
        <p:spPr bwMode="auto">
          <a:xfrm>
            <a:off x="4419600" y="533400"/>
            <a:ext cx="1568450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</a:rPr>
              <a:t>Gain, dB</a:t>
            </a: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4343400" y="5181600"/>
            <a:ext cx="3800475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</a:rPr>
              <a:t>0</a:t>
            </a:r>
            <a:r>
              <a:rPr lang="en-US" sz="2800" b="1" baseline="30000">
                <a:solidFill>
                  <a:schemeClr val="tx1"/>
                </a:solidFill>
              </a:rPr>
              <a:t>o</a:t>
            </a:r>
            <a:r>
              <a:rPr lang="en-US" sz="2800">
                <a:solidFill>
                  <a:schemeClr val="tx1"/>
                </a:solidFill>
              </a:rPr>
              <a:t>			angle</a:t>
            </a:r>
          </a:p>
        </p:txBody>
      </p:sp>
      <p:sp>
        <p:nvSpPr>
          <p:cNvPr id="46095" name="Line 20"/>
          <p:cNvSpPr>
            <a:spLocks noChangeShapeType="1"/>
          </p:cNvSpPr>
          <p:nvPr/>
        </p:nvSpPr>
        <p:spPr bwMode="auto">
          <a:xfrm>
            <a:off x="2895600" y="1295400"/>
            <a:ext cx="9906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6096" name="Line 22"/>
          <p:cNvSpPr>
            <a:spLocks noChangeShapeType="1"/>
          </p:cNvSpPr>
          <p:nvPr/>
        </p:nvSpPr>
        <p:spPr bwMode="auto">
          <a:xfrm flipH="1">
            <a:off x="7467600" y="3124200"/>
            <a:ext cx="2286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6097" name="Text Box 23"/>
          <p:cNvSpPr txBox="1">
            <a:spLocks noChangeArrowheads="1"/>
          </p:cNvSpPr>
          <p:nvPr/>
        </p:nvSpPr>
        <p:spPr bwMode="auto">
          <a:xfrm>
            <a:off x="381000" y="5562600"/>
            <a:ext cx="3273425" cy="5794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</a:rPr>
              <a:t>Antenna patterns</a:t>
            </a:r>
          </a:p>
        </p:txBody>
      </p:sp>
      <p:sp>
        <p:nvSpPr>
          <p:cNvPr id="46098" name="Line 24"/>
          <p:cNvSpPr>
            <a:spLocks noChangeShapeType="1"/>
          </p:cNvSpPr>
          <p:nvPr/>
        </p:nvSpPr>
        <p:spPr bwMode="auto">
          <a:xfrm>
            <a:off x="4495800" y="13716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099" name="Text Box 26"/>
          <p:cNvSpPr txBox="1">
            <a:spLocks noChangeArrowheads="1"/>
          </p:cNvSpPr>
          <p:nvPr/>
        </p:nvSpPr>
        <p:spPr bwMode="auto">
          <a:xfrm>
            <a:off x="5013325" y="1055688"/>
            <a:ext cx="382588" cy="5191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46100" name="Text Box 27"/>
          <p:cNvSpPr txBox="1">
            <a:spLocks noChangeArrowheads="1"/>
          </p:cNvSpPr>
          <p:nvPr/>
        </p:nvSpPr>
        <p:spPr bwMode="auto">
          <a:xfrm>
            <a:off x="7239000" y="2133600"/>
            <a:ext cx="1512888" cy="9461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</a:rPr>
              <a:t>First</a:t>
            </a:r>
          </a:p>
          <a:p>
            <a:r>
              <a:rPr lang="en-US" sz="2800">
                <a:solidFill>
                  <a:schemeClr val="tx1"/>
                </a:solidFill>
              </a:rPr>
              <a:t>sidelobe</a:t>
            </a:r>
          </a:p>
        </p:txBody>
      </p:sp>
      <p:sp>
        <p:nvSpPr>
          <p:cNvPr id="46101" name="Text Box 28"/>
          <p:cNvSpPr txBox="1">
            <a:spLocks noChangeArrowheads="1"/>
          </p:cNvSpPr>
          <p:nvPr/>
        </p:nvSpPr>
        <p:spPr bwMode="auto">
          <a:xfrm>
            <a:off x="3717925" y="3570288"/>
            <a:ext cx="817563" cy="51911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axis</a:t>
            </a:r>
          </a:p>
        </p:txBody>
      </p:sp>
      <p:sp>
        <p:nvSpPr>
          <p:cNvPr id="46102" name="Line 29"/>
          <p:cNvSpPr>
            <a:spLocks noChangeShapeType="1"/>
          </p:cNvSpPr>
          <p:nvPr/>
        </p:nvSpPr>
        <p:spPr bwMode="auto">
          <a:xfrm>
            <a:off x="3657600" y="1828800"/>
            <a:ext cx="0" cy="28194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3" name="Line 30"/>
          <p:cNvSpPr>
            <a:spLocks noChangeShapeType="1"/>
          </p:cNvSpPr>
          <p:nvPr/>
        </p:nvSpPr>
        <p:spPr bwMode="auto">
          <a:xfrm>
            <a:off x="5334000" y="1828800"/>
            <a:ext cx="0" cy="2819400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4" name="Line 31"/>
          <p:cNvSpPr>
            <a:spLocks noChangeShapeType="1"/>
          </p:cNvSpPr>
          <p:nvPr/>
        </p:nvSpPr>
        <p:spPr bwMode="auto">
          <a:xfrm>
            <a:off x="3124200" y="48006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6105" name="Line 32"/>
          <p:cNvSpPr>
            <a:spLocks noChangeShapeType="1"/>
          </p:cNvSpPr>
          <p:nvPr/>
        </p:nvSpPr>
        <p:spPr bwMode="auto">
          <a:xfrm flipH="1">
            <a:off x="5334000" y="48006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6106" name="Text Box 33"/>
          <p:cNvSpPr txBox="1">
            <a:spLocks noChangeArrowheads="1"/>
          </p:cNvSpPr>
          <p:nvPr/>
        </p:nvSpPr>
        <p:spPr bwMode="auto">
          <a:xfrm>
            <a:off x="5715000" y="1371600"/>
            <a:ext cx="1035050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</a:rPr>
              <a:t>-3 dB</a:t>
            </a:r>
          </a:p>
        </p:txBody>
      </p:sp>
      <p:sp>
        <p:nvSpPr>
          <p:cNvPr id="46107" name="Line 34"/>
          <p:cNvSpPr>
            <a:spLocks noChangeShapeType="1"/>
          </p:cNvSpPr>
          <p:nvPr/>
        </p:nvSpPr>
        <p:spPr bwMode="auto">
          <a:xfrm>
            <a:off x="3429000" y="1828800"/>
            <a:ext cx="2209800" cy="0"/>
          </a:xfrm>
          <a:prstGeom prst="line">
            <a:avLst/>
          </a:prstGeom>
          <a:noFill/>
          <a:ln w="222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8" name="Line 35"/>
          <p:cNvSpPr>
            <a:spLocks noChangeShapeType="1"/>
          </p:cNvSpPr>
          <p:nvPr/>
        </p:nvSpPr>
        <p:spPr bwMode="auto">
          <a:xfrm>
            <a:off x="3657600" y="47244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09" name="Line 36"/>
          <p:cNvSpPr>
            <a:spLocks noChangeShapeType="1"/>
          </p:cNvSpPr>
          <p:nvPr/>
        </p:nvSpPr>
        <p:spPr bwMode="auto">
          <a:xfrm>
            <a:off x="5334000" y="4724400"/>
            <a:ext cx="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110" name="Text Box 37"/>
          <p:cNvSpPr txBox="1">
            <a:spLocks noChangeArrowheads="1"/>
          </p:cNvSpPr>
          <p:nvPr/>
        </p:nvSpPr>
        <p:spPr bwMode="auto">
          <a:xfrm>
            <a:off x="3200400" y="4800600"/>
            <a:ext cx="2738438" cy="51911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3 dB beamwidth</a:t>
            </a:r>
          </a:p>
        </p:txBody>
      </p:sp>
      <p:sp>
        <p:nvSpPr>
          <p:cNvPr id="46111" name="Text Box 39"/>
          <p:cNvSpPr txBox="1">
            <a:spLocks noChangeArrowheads="1"/>
          </p:cNvSpPr>
          <p:nvPr/>
        </p:nvSpPr>
        <p:spPr bwMode="auto">
          <a:xfrm>
            <a:off x="1828800" y="711200"/>
            <a:ext cx="1947863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Main beam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  <a:endParaRPr lang="en-US" smtClean="0"/>
          </a:p>
        </p:txBody>
      </p:sp>
      <p:sp>
        <p:nvSpPr>
          <p:cNvPr id="471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1CD0FDA-D9A4-49C2-8A57-20A488CBA822}" type="slidenum">
              <a:rPr lang="en-US" smtClean="0"/>
              <a:pPr/>
              <a:t>91</a:t>
            </a:fld>
            <a:endParaRPr lang="en-US" smtClean="0"/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Antenna Beamwidth</a:t>
            </a:r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72400" cy="4114800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smtClean="0"/>
              <a:t>Beamwidth is defined as the angular extent between the  3 dB points of the main beam</a:t>
            </a:r>
          </a:p>
          <a:p>
            <a:pPr eaLnBrk="1" hangingPunct="1">
              <a:spcAft>
                <a:spcPts val="600"/>
              </a:spcAft>
            </a:pPr>
            <a:r>
              <a:rPr lang="en-US" smtClean="0"/>
              <a:t>Note that this is not the angle between the antenna axis (direction of maximum gain) and one 3 dB (half power) point</a:t>
            </a:r>
          </a:p>
          <a:p>
            <a:pPr eaLnBrk="1" hangingPunct="1">
              <a:spcAft>
                <a:spcPts val="600"/>
              </a:spcAft>
            </a:pPr>
            <a:r>
              <a:rPr lang="en-US" smtClean="0"/>
              <a:t>Gain and beamwidth are related</a:t>
            </a:r>
          </a:p>
          <a:p>
            <a:pPr eaLnBrk="1" hangingPunct="1">
              <a:spcAft>
                <a:spcPts val="600"/>
              </a:spcAft>
            </a:pPr>
            <a:r>
              <a:rPr lang="en-US" smtClean="0"/>
              <a:t>Approximate formula – not in dB</a:t>
            </a:r>
          </a:p>
          <a:p>
            <a:pPr eaLnBrk="1" hangingPunct="1">
              <a:spcAft>
                <a:spcPts val="600"/>
              </a:spcAft>
              <a:buFontTx/>
              <a:buNone/>
            </a:pPr>
            <a:r>
              <a:rPr lang="en-US" smtClean="0"/>
              <a:t>		 G  =  33,000 / (beamwidth in degrees)</a:t>
            </a:r>
            <a:r>
              <a:rPr lang="en-US" b="1" baseline="30000" smtClean="0"/>
              <a:t>2</a:t>
            </a:r>
            <a:endParaRPr lang="en-US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  <a:endParaRPr lang="en-US" smtClean="0"/>
          </a:p>
        </p:txBody>
      </p:sp>
      <p:sp>
        <p:nvSpPr>
          <p:cNvPr id="481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7160C1F-B32E-42BA-BAA0-336C19A74EA3}" type="slidenum">
              <a:rPr lang="en-US" smtClean="0"/>
              <a:pPr/>
              <a:t>92</a:t>
            </a:fld>
            <a:endParaRPr lang="en-US" smtClean="0"/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Beamwidth </a:t>
            </a:r>
          </a:p>
        </p:txBody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772400" cy="4114800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en-US" smtClean="0"/>
              <a:t>Typical radar and communications antennas have beamwidths given by</a:t>
            </a:r>
          </a:p>
          <a:p>
            <a:pPr eaLnBrk="1" hangingPunct="1">
              <a:spcAft>
                <a:spcPts val="600"/>
              </a:spcAft>
              <a:buFontTx/>
              <a:buNone/>
            </a:pPr>
            <a:r>
              <a:rPr lang="en-US" smtClean="0">
                <a:sym typeface="Symbol" pitchFamily="18" charset="2"/>
              </a:rPr>
              <a:t>		 </a:t>
            </a:r>
            <a:r>
              <a:rPr lang="en-US" b="1" baseline="-25000" smtClean="0">
                <a:sym typeface="Symbol" pitchFamily="18" charset="2"/>
              </a:rPr>
              <a:t>3 dB</a:t>
            </a:r>
            <a:r>
              <a:rPr lang="en-US" smtClean="0">
                <a:sym typeface="Symbol" pitchFamily="18" charset="2"/>
              </a:rPr>
              <a:t>  ~  75  / D 		degrees</a:t>
            </a:r>
          </a:p>
          <a:p>
            <a:pPr eaLnBrk="1" hangingPunct="1">
              <a:spcAft>
                <a:spcPts val="600"/>
              </a:spcAft>
              <a:buFontTx/>
              <a:buNone/>
            </a:pPr>
            <a:r>
              <a:rPr lang="en-US" smtClean="0">
                <a:sym typeface="Symbol" pitchFamily="18" charset="2"/>
              </a:rPr>
              <a:t>	where D is the antenna dimension in the plane of interest</a:t>
            </a:r>
          </a:p>
          <a:p>
            <a:pPr eaLnBrk="1" hangingPunct="1">
              <a:spcAft>
                <a:spcPts val="600"/>
              </a:spcAft>
            </a:pPr>
            <a:r>
              <a:rPr lang="en-US" smtClean="0">
                <a:sym typeface="Symbol" pitchFamily="18" charset="2"/>
              </a:rPr>
              <a:t>Text quotes </a:t>
            </a:r>
          </a:p>
          <a:p>
            <a:pPr eaLnBrk="1" hangingPunct="1">
              <a:spcAft>
                <a:spcPts val="600"/>
              </a:spcAft>
              <a:buFontTx/>
              <a:buNone/>
            </a:pPr>
            <a:r>
              <a:rPr lang="en-US" smtClean="0">
                <a:sym typeface="Symbol" pitchFamily="18" charset="2"/>
              </a:rPr>
              <a:t>		  </a:t>
            </a:r>
            <a:r>
              <a:rPr lang="en-US" b="1" baseline="-25000" smtClean="0">
                <a:sym typeface="Symbol" pitchFamily="18" charset="2"/>
              </a:rPr>
              <a:t>3 dB</a:t>
            </a:r>
            <a:r>
              <a:rPr lang="en-US" smtClean="0">
                <a:sym typeface="Symbol" pitchFamily="18" charset="2"/>
              </a:rPr>
              <a:t>  ~  1.3  / D 	radians</a:t>
            </a:r>
          </a:p>
          <a:p>
            <a:pPr eaLnBrk="1" hangingPunct="1">
              <a:spcAft>
                <a:spcPts val="600"/>
              </a:spcAft>
            </a:pPr>
            <a:r>
              <a:rPr lang="en-US" smtClean="0">
                <a:sym typeface="Symbol" pitchFamily="18" charset="2"/>
              </a:rPr>
              <a:t>These relationships are approximations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  <a:endParaRPr lang="en-US" smtClean="0"/>
          </a:p>
        </p:txBody>
      </p:sp>
      <p:sp>
        <p:nvSpPr>
          <p:cNvPr id="491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5BEA29-F1D2-4CFC-AFFF-76AE1E5A0E54}" type="slidenum">
              <a:rPr lang="en-US" smtClean="0"/>
              <a:pPr/>
              <a:t>93</a:t>
            </a:fld>
            <a:endParaRPr lang="en-US" smtClean="0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Sidelobes</a:t>
            </a:r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eaLnBrk="1" hangingPunct="1">
              <a:spcAft>
                <a:spcPts val="1800"/>
              </a:spcAft>
            </a:pPr>
            <a:r>
              <a:rPr lang="en-US" smtClean="0"/>
              <a:t>All directional antennas have sidelobes</a:t>
            </a:r>
          </a:p>
          <a:p>
            <a:pPr eaLnBrk="1" hangingPunct="1">
              <a:spcAft>
                <a:spcPts val="1800"/>
              </a:spcAft>
            </a:pPr>
            <a:r>
              <a:rPr lang="en-US" smtClean="0"/>
              <a:t>Radar targets can appear at close ranges in the sidelobes of the antenna – gives false target</a:t>
            </a:r>
          </a:p>
          <a:p>
            <a:pPr eaLnBrk="1" hangingPunct="1">
              <a:spcAft>
                <a:spcPts val="1800"/>
              </a:spcAft>
            </a:pPr>
            <a:r>
              <a:rPr lang="en-US" smtClean="0"/>
              <a:t>Jammers can radiate noise and false signals into antenna sidelobes</a:t>
            </a:r>
          </a:p>
          <a:p>
            <a:pPr eaLnBrk="1" hangingPunct="1">
              <a:spcAft>
                <a:spcPts val="1800"/>
              </a:spcAft>
            </a:pPr>
            <a:r>
              <a:rPr lang="en-US" smtClean="0"/>
              <a:t>Sidelobes can be reduced but not eliminated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ECE 5635 Fall 2013                      Copyright J. M. Ruohoniemi &amp; T. Pratt </a:t>
            </a:r>
            <a:endParaRPr lang="en-US" smtClean="0"/>
          </a:p>
        </p:txBody>
      </p:sp>
      <p:sp>
        <p:nvSpPr>
          <p:cNvPr id="5017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643C72-6143-406E-909C-CD281C373003}" type="slidenum">
              <a:rPr lang="en-US" smtClean="0"/>
              <a:pPr/>
              <a:t>94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3522</TotalTime>
  <Words>4397</Words>
  <Application>Microsoft Office PowerPoint</Application>
  <PresentationFormat>On-screen Show (4:3)</PresentationFormat>
  <Paragraphs>863</Paragraphs>
  <Slides>94</Slides>
  <Notes>91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94</vt:i4>
      </vt:variant>
    </vt:vector>
  </HeadingPairs>
  <TitlesOfParts>
    <vt:vector size="98" baseType="lpstr">
      <vt:lpstr>Default Design</vt:lpstr>
      <vt:lpstr>1_Custom Design</vt:lpstr>
      <vt:lpstr>Custom Design</vt:lpstr>
      <vt:lpstr>Image</vt:lpstr>
      <vt:lpstr>Radar Systems Analysis and Design  ECE 5635 Fall 2013  </vt:lpstr>
      <vt:lpstr>ECE 5635 Fall 2013: Preliminaries</vt:lpstr>
      <vt:lpstr>ECE 5635: More Preliminaries</vt:lpstr>
      <vt:lpstr>Radar</vt:lpstr>
      <vt:lpstr>Radar</vt:lpstr>
      <vt:lpstr>Radar Applications</vt:lpstr>
      <vt:lpstr>Radar Applications</vt:lpstr>
      <vt:lpstr>Radar Applications</vt:lpstr>
      <vt:lpstr>Basic Radar</vt:lpstr>
      <vt:lpstr>Basic Radar: Pulse Radar</vt:lpstr>
      <vt:lpstr>Measuring Range</vt:lpstr>
      <vt:lpstr>Measuring Range</vt:lpstr>
      <vt:lpstr>Range Examples</vt:lpstr>
      <vt:lpstr>Range Examples</vt:lpstr>
      <vt:lpstr>Pulsed Radar Example</vt:lpstr>
      <vt:lpstr>Range Ambiguity</vt:lpstr>
      <vt:lpstr>Range Ambiguity Example</vt:lpstr>
      <vt:lpstr>Range Ambiguity Example</vt:lpstr>
      <vt:lpstr>Range Resolution</vt:lpstr>
      <vt:lpstr>Range Resolution</vt:lpstr>
      <vt:lpstr>Range Resolution Example</vt:lpstr>
      <vt:lpstr>Basic Radar: CW Radar</vt:lpstr>
      <vt:lpstr>Power, Duty Cycle, Energy</vt:lpstr>
      <vt:lpstr>Pulse and Average Power Example</vt:lpstr>
      <vt:lpstr>Pulse and Average Power Example</vt:lpstr>
      <vt:lpstr>Slide 26</vt:lpstr>
      <vt:lpstr>Course Details </vt:lpstr>
      <vt:lpstr>Course Details </vt:lpstr>
      <vt:lpstr>Course Topics</vt:lpstr>
      <vt:lpstr>Course Text Book</vt:lpstr>
      <vt:lpstr>Reference Text Book</vt:lpstr>
      <vt:lpstr>Class Web Site</vt:lpstr>
      <vt:lpstr>Class Web Site</vt:lpstr>
      <vt:lpstr>Intended Audience</vt:lpstr>
      <vt:lpstr>Expected Background</vt:lpstr>
      <vt:lpstr>Schedule</vt:lpstr>
      <vt:lpstr>Grading</vt:lpstr>
      <vt:lpstr>Honor Code</vt:lpstr>
      <vt:lpstr>Honor Code</vt:lpstr>
      <vt:lpstr>Homework</vt:lpstr>
      <vt:lpstr>Homework</vt:lpstr>
      <vt:lpstr>FAQs</vt:lpstr>
      <vt:lpstr>Need Help?</vt:lpstr>
      <vt:lpstr>Slide 44</vt:lpstr>
      <vt:lpstr>Slide 45</vt:lpstr>
      <vt:lpstr>Slide 46</vt:lpstr>
      <vt:lpstr>Slide 47</vt:lpstr>
      <vt:lpstr>Summary of Radar R = cT/2 relations</vt:lpstr>
      <vt:lpstr>Slide 49</vt:lpstr>
      <vt:lpstr>Radar Frequencies</vt:lpstr>
      <vt:lpstr>Radar Frequencies</vt:lpstr>
      <vt:lpstr>Slide 52</vt:lpstr>
      <vt:lpstr>E/M Wave Frequencies</vt:lpstr>
      <vt:lpstr>Propagation of an E/M wave</vt:lpstr>
      <vt:lpstr>E/M Wave Periods</vt:lpstr>
      <vt:lpstr>Coherent versus incoherent radar</vt:lpstr>
      <vt:lpstr>Coherent radar: Measuring the phase of the received signal</vt:lpstr>
      <vt:lpstr>Pulse Coherent radar</vt:lpstr>
      <vt:lpstr>Pulse Coherent radar</vt:lpstr>
      <vt:lpstr>Ambiguity and PRF regimes</vt:lpstr>
      <vt:lpstr>Slide 61</vt:lpstr>
      <vt:lpstr>Radar Range Equation</vt:lpstr>
      <vt:lpstr>Radar Equation</vt:lpstr>
      <vt:lpstr>Slide 64</vt:lpstr>
      <vt:lpstr>Radar Equation</vt:lpstr>
      <vt:lpstr>Slide 66</vt:lpstr>
      <vt:lpstr>Radar Equation</vt:lpstr>
      <vt:lpstr>Slide 68</vt:lpstr>
      <vt:lpstr>Slide 69</vt:lpstr>
      <vt:lpstr>Radar Equation</vt:lpstr>
      <vt:lpstr>Radar Equation</vt:lpstr>
      <vt:lpstr>Slide 72</vt:lpstr>
      <vt:lpstr>Radar Equation</vt:lpstr>
      <vt:lpstr>Radar Equation</vt:lpstr>
      <vt:lpstr>Radar Equation</vt:lpstr>
      <vt:lpstr>Radar Equation</vt:lpstr>
      <vt:lpstr>Radar Equation</vt:lpstr>
      <vt:lpstr>Slide 78</vt:lpstr>
      <vt:lpstr>Relations between dB and linear units</vt:lpstr>
      <vt:lpstr>Quick Conversions  </vt:lpstr>
      <vt:lpstr>Quick Conversions  </vt:lpstr>
      <vt:lpstr>Slide 82</vt:lpstr>
      <vt:lpstr>Slide 83</vt:lpstr>
      <vt:lpstr>Antennas</vt:lpstr>
      <vt:lpstr>Antennas</vt:lpstr>
      <vt:lpstr>Antennas</vt:lpstr>
      <vt:lpstr>Antennas</vt:lpstr>
      <vt:lpstr>Antennas</vt:lpstr>
      <vt:lpstr>Slide 89</vt:lpstr>
      <vt:lpstr>Slide 90</vt:lpstr>
      <vt:lpstr>Antenna Beamwidth</vt:lpstr>
      <vt:lpstr>Beamwidth </vt:lpstr>
      <vt:lpstr>Sidelobes</vt:lpstr>
      <vt:lpstr>Slide 94</vt:lpstr>
    </vt:vector>
  </TitlesOfParts>
  <Company>ECE Virginia Tech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Pratt</dc:creator>
  <cp:lastModifiedBy>J Michael Ruohoniemi</cp:lastModifiedBy>
  <cp:revision>289</cp:revision>
  <dcterms:created xsi:type="dcterms:W3CDTF">2002-01-08T19:31:29Z</dcterms:created>
  <dcterms:modified xsi:type="dcterms:W3CDTF">2013-08-29T14:08:33Z</dcterms:modified>
</cp:coreProperties>
</file>