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68" r:id="rId3"/>
    <p:sldId id="269" r:id="rId4"/>
    <p:sldId id="270" r:id="rId5"/>
    <p:sldId id="257" r:id="rId6"/>
    <p:sldId id="271" r:id="rId7"/>
    <p:sldId id="258" r:id="rId8"/>
    <p:sldId id="273" r:id="rId9"/>
    <p:sldId id="274" r:id="rId10"/>
    <p:sldId id="275" r:id="rId11"/>
    <p:sldId id="276" r:id="rId12"/>
    <p:sldId id="277" r:id="rId13"/>
    <p:sldId id="279" r:id="rId14"/>
    <p:sldId id="286" r:id="rId15"/>
    <p:sldId id="284" r:id="rId16"/>
    <p:sldId id="282" r:id="rId17"/>
    <p:sldId id="290" r:id="rId18"/>
    <p:sldId id="278" r:id="rId19"/>
    <p:sldId id="285" r:id="rId20"/>
    <p:sldId id="291" r:id="rId21"/>
    <p:sldId id="281" r:id="rId22"/>
    <p:sldId id="287" r:id="rId23"/>
    <p:sldId id="293" r:id="rId24"/>
    <p:sldId id="283" r:id="rId25"/>
    <p:sldId id="289" r:id="rId26"/>
    <p:sldId id="288" r:id="rId27"/>
    <p:sldId id="292" r:id="rId28"/>
    <p:sldId id="294"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01" autoAdjust="0"/>
    <p:restoredTop sz="94660"/>
  </p:normalViewPr>
  <p:slideViewPr>
    <p:cSldViewPr>
      <p:cViewPr>
        <p:scale>
          <a:sx n="75" d="100"/>
          <a:sy n="75" d="100"/>
        </p:scale>
        <p:origin x="-1668" y="-4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B46DF0-9B64-4498-A6E8-BE9FEDD7F5E1}"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2559362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B46DF0-9B64-4498-A6E8-BE9FEDD7F5E1}"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9534264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B46DF0-9B64-4498-A6E8-BE9FEDD7F5E1}"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654093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B46DF0-9B64-4498-A6E8-BE9FEDD7F5E1}"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2722656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B46DF0-9B64-4498-A6E8-BE9FEDD7F5E1}" type="datetimeFigureOut">
              <a:rPr lang="en-US" smtClean="0"/>
              <a:t>9/18/2012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241752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B46DF0-9B64-4498-A6E8-BE9FEDD7F5E1}"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3227444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B46DF0-9B64-4498-A6E8-BE9FEDD7F5E1}" type="datetimeFigureOut">
              <a:rPr lang="en-US" smtClean="0"/>
              <a:t>9/18/2012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1053354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B46DF0-9B64-4498-A6E8-BE9FEDD7F5E1}" type="datetimeFigureOut">
              <a:rPr lang="en-US" smtClean="0"/>
              <a:t>9/18/2012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1255619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B46DF0-9B64-4498-A6E8-BE9FEDD7F5E1}" type="datetimeFigureOut">
              <a:rPr lang="en-US" smtClean="0"/>
              <a:t>9/18/2012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38004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B46DF0-9B64-4498-A6E8-BE9FEDD7F5E1}"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2327688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B46DF0-9B64-4498-A6E8-BE9FEDD7F5E1}" type="datetimeFigureOut">
              <a:rPr lang="en-US" smtClean="0"/>
              <a:t>9/18/2012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10B567-1D3C-4DF2-91AD-F7F59DE41ACF}" type="slidenum">
              <a:rPr lang="en-US" smtClean="0"/>
              <a:t>‹#›</a:t>
            </a:fld>
            <a:endParaRPr lang="en-US"/>
          </a:p>
        </p:txBody>
      </p:sp>
    </p:spTree>
    <p:extLst>
      <p:ext uri="{BB962C8B-B14F-4D97-AF65-F5344CB8AC3E}">
        <p14:creationId xmlns:p14="http://schemas.microsoft.com/office/powerpoint/2010/main" val="298462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B46DF0-9B64-4498-A6E8-BE9FEDD7F5E1}" type="datetimeFigureOut">
              <a:rPr lang="en-US" smtClean="0"/>
              <a:t>9/18/2012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10B567-1D3C-4DF2-91AD-F7F59DE41ACF}" type="slidenum">
              <a:rPr lang="en-US" smtClean="0"/>
              <a:t>‹#›</a:t>
            </a:fld>
            <a:endParaRPr lang="en-US"/>
          </a:p>
        </p:txBody>
      </p:sp>
    </p:spTree>
    <p:extLst>
      <p:ext uri="{BB962C8B-B14F-4D97-AF65-F5344CB8AC3E}">
        <p14:creationId xmlns:p14="http://schemas.microsoft.com/office/powerpoint/2010/main" val="1703439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4.png"/></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omputing.ece.vt.edu/~jkh/Session" TargetMode="External"/><Relationship Id="rId2" Type="http://schemas.openxmlformats.org/officeDocument/2006/relationships/hyperlink" Target="http://computing.ece.vt.edu/wiki/Getting_Started" TargetMode="Externa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http://computing.ece.vt.edu/wiki/How_to_gain_Remote_Access_to_the_CVL_over_the_Internet" TargetMode="External"/></Relationships>
</file>

<file path=ppt/slides/_rels/slide2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52.png"/></Relationships>
</file>

<file path=ppt/slides/_rels/slide21.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png"/></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47.png"/><Relationship Id="rId7" Type="http://schemas.openxmlformats.org/officeDocument/2006/relationships/image" Target="../media/image62.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s>
</file>

<file path=ppt/slides/_rels/slide27.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47.png"/><Relationship Id="rId7" Type="http://schemas.openxmlformats.org/officeDocument/2006/relationships/image" Target="../media/image8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51.png"/><Relationship Id="rId9"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7.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SPECTRE</a:t>
            </a:r>
            <a:endParaRPr lang="en-US" dirty="0"/>
          </a:p>
        </p:txBody>
      </p:sp>
    </p:spTree>
    <p:extLst>
      <p:ext uri="{BB962C8B-B14F-4D97-AF65-F5344CB8AC3E}">
        <p14:creationId xmlns:p14="http://schemas.microsoft.com/office/powerpoint/2010/main" val="1299584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Placing a Circuit Element Into the Schematic</a:t>
            </a:r>
            <a:endParaRPr lang="en-US" dirty="0"/>
          </a:p>
        </p:txBody>
      </p:sp>
      <p:sp>
        <p:nvSpPr>
          <p:cNvPr id="3" name="Content Placeholder 2"/>
          <p:cNvSpPr>
            <a:spLocks noGrp="1"/>
          </p:cNvSpPr>
          <p:nvPr>
            <p:ph idx="1"/>
          </p:nvPr>
        </p:nvSpPr>
        <p:spPr>
          <a:xfrm>
            <a:off x="457200" y="1600200"/>
            <a:ext cx="5105400" cy="4525963"/>
          </a:xfrm>
        </p:spPr>
        <p:txBody>
          <a:bodyPr>
            <a:normAutofit/>
          </a:bodyPr>
          <a:lstStyle/>
          <a:p>
            <a:r>
              <a:rPr lang="en-US" sz="2000" dirty="0" smtClean="0"/>
              <a:t>The circuit element can be placed into the schematic using the </a:t>
            </a:r>
            <a:r>
              <a:rPr lang="en-US" sz="2000" b="1" dirty="0" smtClean="0"/>
              <a:t>left</a:t>
            </a:r>
            <a:r>
              <a:rPr lang="en-US" sz="2000" dirty="0" smtClean="0"/>
              <a:t> mouse button.</a:t>
            </a:r>
          </a:p>
          <a:p>
            <a:r>
              <a:rPr lang="en-US" sz="2000" dirty="0" smtClean="0"/>
              <a:t>To stop placing a component, press the </a:t>
            </a:r>
            <a:r>
              <a:rPr lang="en-US" sz="2000" b="1" dirty="0" smtClean="0"/>
              <a:t>Esc</a:t>
            </a:r>
            <a:r>
              <a:rPr lang="en-US" sz="2000" dirty="0" smtClean="0"/>
              <a:t> key.</a:t>
            </a:r>
          </a:p>
          <a:p>
            <a:r>
              <a:rPr lang="en-US" sz="2000" dirty="0" smtClean="0"/>
              <a:t>Pressing </a:t>
            </a:r>
            <a:r>
              <a:rPr lang="en-US" sz="2000" b="1" dirty="0" smtClean="0"/>
              <a:t>R</a:t>
            </a:r>
            <a:r>
              <a:rPr lang="en-US" sz="2000" dirty="0" smtClean="0"/>
              <a:t> on the keyboard will rotate the component by 90 degrees.</a:t>
            </a:r>
          </a:p>
          <a:p>
            <a:r>
              <a:rPr lang="en-US" sz="2000" dirty="0" smtClean="0"/>
              <a:t>To edit the component properties (resistance, noise, voltage, etc.), </a:t>
            </a:r>
            <a:r>
              <a:rPr lang="en-US" sz="2000" dirty="0"/>
              <a:t>press </a:t>
            </a:r>
            <a:r>
              <a:rPr lang="en-US" sz="2000" b="1" dirty="0"/>
              <a:t>Q</a:t>
            </a:r>
            <a:r>
              <a:rPr lang="en-US" sz="2000" dirty="0"/>
              <a:t> on the keyboard </a:t>
            </a:r>
            <a:r>
              <a:rPr lang="en-US" sz="2000" dirty="0" smtClean="0"/>
              <a:t>and click on the component to highlight it.</a:t>
            </a:r>
          </a:p>
          <a:p>
            <a:pPr marL="0" indent="0">
              <a:buNone/>
            </a:pPr>
            <a:endParaRPr lang="en-US" sz="2000" dirty="0" smtClean="0"/>
          </a:p>
          <a:p>
            <a:pPr marL="0" indent="0">
              <a:buNone/>
            </a:pPr>
            <a:endParaRPr lang="en-US" sz="2000" dirty="0"/>
          </a:p>
        </p:txBody>
      </p:sp>
      <p:pic>
        <p:nvPicPr>
          <p:cNvPr id="92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8092" y="1524000"/>
            <a:ext cx="2588708"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8092" y="3615999"/>
            <a:ext cx="2588708" cy="2403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p:cNvCxnSpPr/>
          <p:nvPr/>
        </p:nvCxnSpPr>
        <p:spPr>
          <a:xfrm>
            <a:off x="2057400" y="4724400"/>
            <a:ext cx="4040692" cy="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40325876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Completing the Schematic </a:t>
            </a:r>
            <a:endParaRPr lang="en-US" dirty="0"/>
          </a:p>
        </p:txBody>
      </p:sp>
      <p:sp>
        <p:nvSpPr>
          <p:cNvPr id="3" name="Content Placeholder 2"/>
          <p:cNvSpPr>
            <a:spLocks noGrp="1"/>
          </p:cNvSpPr>
          <p:nvPr>
            <p:ph idx="1"/>
          </p:nvPr>
        </p:nvSpPr>
        <p:spPr>
          <a:xfrm>
            <a:off x="457200" y="1600200"/>
            <a:ext cx="3810000" cy="4525963"/>
          </a:xfrm>
        </p:spPr>
        <p:txBody>
          <a:bodyPr>
            <a:normAutofit/>
          </a:bodyPr>
          <a:lstStyle/>
          <a:p>
            <a:r>
              <a:rPr lang="en-US" sz="2000" dirty="0" smtClean="0"/>
              <a:t>Complete the schematic diagram by selecting components from the appropriate libraries and placing them.</a:t>
            </a:r>
          </a:p>
          <a:p>
            <a:r>
              <a:rPr lang="en-US" sz="2000" dirty="0" smtClean="0"/>
              <a:t>Wire the components together by pressing </a:t>
            </a:r>
            <a:r>
              <a:rPr lang="en-US" sz="2000" b="1" dirty="0" smtClean="0"/>
              <a:t>W</a:t>
            </a:r>
            <a:r>
              <a:rPr lang="en-US" sz="2000" dirty="0" smtClean="0"/>
              <a:t>, then clicking and dragging from one red node to the next.</a:t>
            </a:r>
          </a:p>
          <a:p>
            <a:r>
              <a:rPr lang="en-US" sz="2000" dirty="0"/>
              <a:t>After drawing schematic, press </a:t>
            </a:r>
            <a:r>
              <a:rPr lang="en-US" sz="2000" dirty="0" smtClean="0"/>
              <a:t>the </a:t>
            </a:r>
            <a:r>
              <a:rPr lang="en-US" sz="2000" b="1" dirty="0" smtClean="0"/>
              <a:t>Check and Save</a:t>
            </a:r>
            <a:r>
              <a:rPr lang="en-US" sz="2000" dirty="0" smtClean="0"/>
              <a:t>        icon </a:t>
            </a:r>
            <a:r>
              <a:rPr lang="en-US" sz="2000" dirty="0"/>
              <a:t>on top left </a:t>
            </a:r>
            <a:r>
              <a:rPr lang="en-US" sz="2000" dirty="0" smtClean="0"/>
              <a:t>pane.</a:t>
            </a:r>
          </a:p>
          <a:p>
            <a:endParaRPr lang="en-US" sz="2000"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4800600"/>
            <a:ext cx="3619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362200"/>
            <a:ext cx="4026878" cy="32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Elbow Connector 6"/>
          <p:cNvCxnSpPr/>
          <p:nvPr/>
        </p:nvCxnSpPr>
        <p:spPr>
          <a:xfrm flipV="1">
            <a:off x="2286000" y="2819400"/>
            <a:ext cx="2514600" cy="2438400"/>
          </a:xfrm>
          <a:prstGeom prst="bentConnector3">
            <a:avLst>
              <a:gd name="adj1" fmla="val 81606"/>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227313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Circuit Simulation</a:t>
            </a:r>
            <a:endParaRPr lang="en-US" dirty="0"/>
          </a:p>
        </p:txBody>
      </p:sp>
      <p:sp>
        <p:nvSpPr>
          <p:cNvPr id="3" name="Content Placeholder 2"/>
          <p:cNvSpPr>
            <a:spLocks noGrp="1"/>
          </p:cNvSpPr>
          <p:nvPr>
            <p:ph idx="1"/>
          </p:nvPr>
        </p:nvSpPr>
        <p:spPr>
          <a:xfrm>
            <a:off x="457200" y="1600200"/>
            <a:ext cx="3505200" cy="4525963"/>
          </a:xfrm>
        </p:spPr>
        <p:txBody>
          <a:bodyPr>
            <a:normAutofit/>
          </a:bodyPr>
          <a:lstStyle/>
          <a:p>
            <a:r>
              <a:rPr lang="en-US" sz="1600" dirty="0"/>
              <a:t>Click </a:t>
            </a:r>
            <a:r>
              <a:rPr lang="en-US" sz="1600" b="1" dirty="0"/>
              <a:t>Tools-</a:t>
            </a:r>
            <a:r>
              <a:rPr lang="en-US" sz="1600" b="1" dirty="0" smtClean="0"/>
              <a:t>&gt;Analog Environment</a:t>
            </a:r>
          </a:p>
          <a:p>
            <a:endParaRPr lang="en-US" sz="1600" dirty="0" smtClean="0"/>
          </a:p>
          <a:p>
            <a:r>
              <a:rPr lang="en-US" sz="1600" dirty="0" smtClean="0"/>
              <a:t>Click </a:t>
            </a:r>
          </a:p>
          <a:p>
            <a:endParaRPr lang="en-US" sz="1600" b="1" dirty="0" smtClean="0"/>
          </a:p>
          <a:p>
            <a:endParaRPr lang="en-US" sz="1600" b="1" dirty="0" smtClean="0"/>
          </a:p>
          <a:p>
            <a:r>
              <a:rPr lang="en-US" sz="1600" b="1" dirty="0" smtClean="0"/>
              <a:t>Choosing Analyses </a:t>
            </a:r>
            <a:r>
              <a:rPr lang="en-US" sz="1600" dirty="0" smtClean="0"/>
              <a:t>windows pops up</a:t>
            </a:r>
            <a:endParaRPr lang="en-US" sz="1600"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5208" y="1207732"/>
            <a:ext cx="1447800" cy="1822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Elbow Connector 7"/>
          <p:cNvCxnSpPr/>
          <p:nvPr/>
        </p:nvCxnSpPr>
        <p:spPr>
          <a:xfrm>
            <a:off x="3657600" y="1752600"/>
            <a:ext cx="3377608" cy="74276"/>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150745"/>
            <a:ext cx="2971800" cy="2051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143125"/>
            <a:ext cx="37147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9" name="Elbow Connector 18"/>
          <p:cNvCxnSpPr/>
          <p:nvPr/>
        </p:nvCxnSpPr>
        <p:spPr>
          <a:xfrm>
            <a:off x="1743075" y="2328862"/>
            <a:ext cx="4733925" cy="562452"/>
          </a:xfrm>
          <a:prstGeom prst="bentConnector3">
            <a:avLst>
              <a:gd name="adj1" fmla="val 35191"/>
            </a:avLst>
          </a:prstGeom>
          <a:ln>
            <a:tailEnd type="arrow"/>
          </a:ln>
        </p:spPr>
        <p:style>
          <a:lnRef idx="3">
            <a:schemeClr val="accent2"/>
          </a:lnRef>
          <a:fillRef idx="0">
            <a:schemeClr val="accent2"/>
          </a:fillRef>
          <a:effectRef idx="2">
            <a:schemeClr val="accent2"/>
          </a:effectRef>
          <a:fontRef idx="minor">
            <a:schemeClr val="tx1"/>
          </a:fontRef>
        </p:style>
      </p:cxnSp>
      <p:pic>
        <p:nvPicPr>
          <p:cNvPr id="1032"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3980" y="3886200"/>
            <a:ext cx="2286000" cy="2602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3" name="Elbow Connector 32"/>
          <p:cNvCxnSpPr>
            <a:endCxn id="1032" idx="0"/>
          </p:cNvCxnSpPr>
          <p:nvPr/>
        </p:nvCxnSpPr>
        <p:spPr>
          <a:xfrm>
            <a:off x="1143000" y="3505200"/>
            <a:ext cx="1363980" cy="381000"/>
          </a:xfrm>
          <a:prstGeom prst="bentConnector2">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3050645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 Operating Point (Q-point)</a:t>
            </a:r>
            <a:endParaRPr lang="en-US" dirty="0"/>
          </a:p>
        </p:txBody>
      </p:sp>
      <p:sp>
        <p:nvSpPr>
          <p:cNvPr id="3" name="Content Placeholder 2"/>
          <p:cNvSpPr>
            <a:spLocks noGrp="1"/>
          </p:cNvSpPr>
          <p:nvPr>
            <p:ph idx="1"/>
          </p:nvPr>
        </p:nvSpPr>
        <p:spPr>
          <a:xfrm>
            <a:off x="457200" y="1600200"/>
            <a:ext cx="3657600" cy="4525963"/>
          </a:xfrm>
        </p:spPr>
        <p:txBody>
          <a:bodyPr>
            <a:normAutofit/>
          </a:bodyPr>
          <a:lstStyle/>
          <a:p>
            <a:r>
              <a:rPr lang="en-US" sz="1800" dirty="0" smtClean="0"/>
              <a:t>Click </a:t>
            </a:r>
          </a:p>
          <a:p>
            <a:r>
              <a:rPr lang="en-US" sz="1800" dirty="0" smtClean="0"/>
              <a:t>Click</a:t>
            </a:r>
          </a:p>
          <a:p>
            <a:r>
              <a:rPr lang="en-US" sz="1800" dirty="0" smtClean="0"/>
              <a:t>Click</a:t>
            </a:r>
          </a:p>
          <a:p>
            <a:r>
              <a:rPr lang="en-US" sz="1800" dirty="0" smtClean="0"/>
              <a:t>DC </a:t>
            </a:r>
            <a:r>
              <a:rPr lang="en-US" sz="1800" dirty="0"/>
              <a:t>o</a:t>
            </a:r>
            <a:r>
              <a:rPr lang="en-US" sz="1800" dirty="0" smtClean="0"/>
              <a:t>perating point simulation is added under	       in the analog environment window.</a:t>
            </a:r>
            <a:endParaRPr lang="en-US" sz="1800" dirty="0"/>
          </a:p>
        </p:txBody>
      </p:sp>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1447800"/>
            <a:ext cx="2342561"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676400"/>
            <a:ext cx="352425"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019300"/>
            <a:ext cx="1838325"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2286000"/>
            <a:ext cx="361950" cy="25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4191000"/>
            <a:ext cx="2981325" cy="20578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33600" y="2971800"/>
            <a:ext cx="561975"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Elbow Connector 13"/>
          <p:cNvCxnSpPr/>
          <p:nvPr/>
        </p:nvCxnSpPr>
        <p:spPr>
          <a:xfrm>
            <a:off x="2903220" y="3314700"/>
            <a:ext cx="2278380" cy="1638300"/>
          </a:xfrm>
          <a:prstGeom prst="bentConnector3">
            <a:avLst>
              <a:gd name="adj1" fmla="val 3729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7" name="Elbow Connector 16"/>
          <p:cNvCxnSpPr/>
          <p:nvPr/>
        </p:nvCxnSpPr>
        <p:spPr>
          <a:xfrm>
            <a:off x="1741170" y="1781175"/>
            <a:ext cx="3440430" cy="104775"/>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9" name="Elbow Connector 18"/>
          <p:cNvCxnSpPr/>
          <p:nvPr/>
        </p:nvCxnSpPr>
        <p:spPr>
          <a:xfrm>
            <a:off x="3276600" y="2114550"/>
            <a:ext cx="1066800" cy="704850"/>
          </a:xfrm>
          <a:prstGeom prst="bentConnector3">
            <a:avLst>
              <a:gd name="adj1" fmla="val 650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359961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DC Operating Point (Q-point)</a:t>
            </a:r>
          </a:p>
        </p:txBody>
      </p:sp>
      <p:sp>
        <p:nvSpPr>
          <p:cNvPr id="3" name="Content Placeholder 2"/>
          <p:cNvSpPr>
            <a:spLocks noGrp="1"/>
          </p:cNvSpPr>
          <p:nvPr>
            <p:ph idx="1"/>
          </p:nvPr>
        </p:nvSpPr>
        <p:spPr>
          <a:xfrm>
            <a:off x="457200" y="1600200"/>
            <a:ext cx="3200400" cy="4525963"/>
          </a:xfrm>
        </p:spPr>
        <p:txBody>
          <a:bodyPr>
            <a:normAutofit/>
          </a:bodyPr>
          <a:lstStyle/>
          <a:p>
            <a:r>
              <a:rPr lang="en-US" sz="2400" dirty="0" smtClean="0"/>
              <a:t>If supply rails like </a:t>
            </a:r>
            <a:r>
              <a:rPr lang="en-US" sz="2400" b="1" dirty="0" err="1" smtClean="0"/>
              <a:t>vdd</a:t>
            </a:r>
            <a:r>
              <a:rPr lang="en-US" sz="2400" dirty="0" smtClean="0"/>
              <a:t> are used, don’t forget to connect a </a:t>
            </a:r>
            <a:r>
              <a:rPr lang="en-US" sz="2400" b="1" dirty="0" smtClean="0"/>
              <a:t>DC voltage source</a:t>
            </a:r>
            <a:r>
              <a:rPr lang="en-US" sz="2400" dirty="0" smtClean="0"/>
              <a:t>!!!</a:t>
            </a:r>
            <a:endParaRPr lang="en-US" sz="24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069" y="1600200"/>
            <a:ext cx="5064331"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Elbow Connector 5"/>
          <p:cNvCxnSpPr/>
          <p:nvPr/>
        </p:nvCxnSpPr>
        <p:spPr>
          <a:xfrm>
            <a:off x="3581400" y="1833562"/>
            <a:ext cx="3581400" cy="452438"/>
          </a:xfrm>
          <a:prstGeom prst="bentConnector3">
            <a:avLst>
              <a:gd name="adj1" fmla="val 10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5" name="Elbow Connector 14"/>
          <p:cNvCxnSpPr/>
          <p:nvPr/>
        </p:nvCxnSpPr>
        <p:spPr>
          <a:xfrm>
            <a:off x="3429000" y="2895600"/>
            <a:ext cx="1143000" cy="152400"/>
          </a:xfrm>
          <a:prstGeom prst="bentConnector3">
            <a:avLst>
              <a:gd name="adj1" fmla="val 325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649872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Results</a:t>
            </a:r>
            <a:endParaRPr lang="en-US" dirty="0"/>
          </a:p>
        </p:txBody>
      </p:sp>
      <p:sp>
        <p:nvSpPr>
          <p:cNvPr id="3" name="Content Placeholder 2"/>
          <p:cNvSpPr>
            <a:spLocks noGrp="1"/>
          </p:cNvSpPr>
          <p:nvPr>
            <p:ph idx="1"/>
          </p:nvPr>
        </p:nvSpPr>
        <p:spPr>
          <a:xfrm>
            <a:off x="457200" y="1600200"/>
            <a:ext cx="4181475" cy="4525963"/>
          </a:xfrm>
        </p:spPr>
        <p:txBody>
          <a:bodyPr>
            <a:normAutofit lnSpcReduction="10000"/>
          </a:bodyPr>
          <a:lstStyle/>
          <a:p>
            <a:r>
              <a:rPr lang="en-US" dirty="0" smtClean="0"/>
              <a:t>To run the simulation, click the	     button on the </a:t>
            </a:r>
            <a:r>
              <a:rPr lang="en-US" b="1" dirty="0" smtClean="0"/>
              <a:t>Analog Design Environment </a:t>
            </a:r>
            <a:r>
              <a:rPr lang="en-US" dirty="0" smtClean="0"/>
              <a:t>window.</a:t>
            </a:r>
          </a:p>
          <a:p>
            <a:r>
              <a:rPr lang="en-US" dirty="0" smtClean="0"/>
              <a:t>Multiple simulations may be run at once (as demonstrated in the windows to the right).</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9343" y="2066925"/>
            <a:ext cx="371475"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3571" y="1673130"/>
            <a:ext cx="4089430" cy="2822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18670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Simulation Results</a:t>
            </a:r>
          </a:p>
        </p:txBody>
      </p:sp>
      <p:sp>
        <p:nvSpPr>
          <p:cNvPr id="3" name="Content Placeholder 2"/>
          <p:cNvSpPr>
            <a:spLocks noGrp="1"/>
          </p:cNvSpPr>
          <p:nvPr>
            <p:ph idx="1"/>
          </p:nvPr>
        </p:nvSpPr>
        <p:spPr>
          <a:xfrm>
            <a:off x="457200" y="1600200"/>
            <a:ext cx="4648200" cy="4525963"/>
          </a:xfrm>
        </p:spPr>
        <p:txBody>
          <a:bodyPr>
            <a:normAutofit/>
          </a:bodyPr>
          <a:lstStyle/>
          <a:p>
            <a:r>
              <a:rPr lang="en-US" dirty="0" smtClean="0"/>
              <a:t>If simulation is successful, this window will pop up.</a:t>
            </a:r>
          </a:p>
          <a:p>
            <a:r>
              <a:rPr lang="en-US" dirty="0" smtClean="0"/>
              <a:t>If errors occurred, they will be listed (usually toward the bottom) of the window.</a:t>
            </a:r>
            <a:endParaRPr lang="en-US"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601492"/>
            <a:ext cx="3124200" cy="4342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4898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DC Operating </a:t>
            </a:r>
            <a:r>
              <a:rPr lang="en-US" dirty="0" smtClean="0"/>
              <a:t>Point Results</a:t>
            </a:r>
            <a:endParaRPr lang="en-US" dirty="0"/>
          </a:p>
        </p:txBody>
      </p:sp>
      <p:sp>
        <p:nvSpPr>
          <p:cNvPr id="3" name="Content Placeholder 2"/>
          <p:cNvSpPr>
            <a:spLocks noGrp="1"/>
          </p:cNvSpPr>
          <p:nvPr>
            <p:ph idx="1"/>
          </p:nvPr>
        </p:nvSpPr>
        <p:spPr>
          <a:xfrm>
            <a:off x="457200" y="1600200"/>
            <a:ext cx="3352800" cy="4525963"/>
          </a:xfrm>
        </p:spPr>
        <p:txBody>
          <a:bodyPr>
            <a:noAutofit/>
          </a:bodyPr>
          <a:lstStyle/>
          <a:p>
            <a:r>
              <a:rPr lang="en-US" sz="2200" dirty="0" smtClean="0"/>
              <a:t>From the </a:t>
            </a:r>
            <a:r>
              <a:rPr lang="en-US" sz="2200" b="1" dirty="0" smtClean="0"/>
              <a:t>Analog Design Environment</a:t>
            </a:r>
            <a:r>
              <a:rPr lang="en-US" sz="2200" dirty="0" smtClean="0"/>
              <a:t> window, click </a:t>
            </a:r>
            <a:r>
              <a:rPr lang="en-US" sz="2200" b="1" dirty="0" smtClean="0"/>
              <a:t>Results -&gt; Annotate -&gt; DC Node Voltages</a:t>
            </a:r>
            <a:r>
              <a:rPr lang="en-US" sz="2200" dirty="0" smtClean="0"/>
              <a:t>.</a:t>
            </a:r>
          </a:p>
          <a:p>
            <a:r>
              <a:rPr lang="en-US" sz="2200" dirty="0" smtClean="0"/>
              <a:t>Node voltages will appear on the schematic diagram.</a:t>
            </a:r>
          </a:p>
          <a:p>
            <a:r>
              <a:rPr lang="en-US" sz="2200" dirty="0" smtClean="0"/>
              <a:t>The DC operating point can be displayed by clicking </a:t>
            </a:r>
            <a:r>
              <a:rPr lang="en-US" sz="2200" b="1" dirty="0" smtClean="0"/>
              <a:t>Results </a:t>
            </a:r>
            <a:r>
              <a:rPr lang="en-US" sz="2200" b="1" dirty="0"/>
              <a:t>-&gt; Annotate -&gt; DC </a:t>
            </a:r>
            <a:r>
              <a:rPr lang="en-US" sz="2200" b="1" dirty="0" smtClean="0"/>
              <a:t>Operating Points</a:t>
            </a:r>
            <a:r>
              <a:rPr lang="en-US" sz="2200" dirty="0" smtClean="0"/>
              <a:t>.</a:t>
            </a:r>
            <a:endParaRPr lang="en-US" sz="2200" dirty="0"/>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6360" y="1752600"/>
            <a:ext cx="4889779"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5957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 Analysis</a:t>
            </a:r>
            <a:endParaRPr lang="en-US" dirty="0"/>
          </a:p>
        </p:txBody>
      </p:sp>
      <p:sp>
        <p:nvSpPr>
          <p:cNvPr id="3" name="Content Placeholder 2"/>
          <p:cNvSpPr>
            <a:spLocks noGrp="1"/>
          </p:cNvSpPr>
          <p:nvPr>
            <p:ph idx="1"/>
          </p:nvPr>
        </p:nvSpPr>
        <p:spPr>
          <a:xfrm>
            <a:off x="457200" y="1600200"/>
            <a:ext cx="4800600" cy="4525963"/>
          </a:xfrm>
        </p:spPr>
        <p:txBody>
          <a:bodyPr>
            <a:normAutofit/>
          </a:bodyPr>
          <a:lstStyle/>
          <a:p>
            <a:r>
              <a:rPr lang="en-US" sz="1600" dirty="0" smtClean="0"/>
              <a:t>Click	       ,  	       ,	         , enter starting and ending frequencies, change type to	               and enter 	               .</a:t>
            </a:r>
          </a:p>
          <a:p>
            <a:r>
              <a:rPr lang="en-US" sz="1600" dirty="0" smtClean="0"/>
              <a:t>Click	      to add AC simulation in the </a:t>
            </a:r>
            <a:r>
              <a:rPr lang="en-US" sz="1600" dirty="0"/>
              <a:t>analog environment window.</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1295400"/>
            <a:ext cx="3109913" cy="51320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676400"/>
            <a:ext cx="38100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7850" y="1681162"/>
            <a:ext cx="81915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00350" y="1676400"/>
            <a:ext cx="85725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91000" y="1943100"/>
            <a:ext cx="866775"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52600" y="2152650"/>
            <a:ext cx="1276350" cy="209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04925" y="2400300"/>
            <a:ext cx="37147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14400" y="3329196"/>
            <a:ext cx="4488741" cy="3098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Elbow Connector 12"/>
          <p:cNvCxnSpPr/>
          <p:nvPr/>
        </p:nvCxnSpPr>
        <p:spPr>
          <a:xfrm rot="5400000">
            <a:off x="1790700" y="3619500"/>
            <a:ext cx="1752600" cy="1524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5749349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 Analysis</a:t>
            </a:r>
          </a:p>
        </p:txBody>
      </p:sp>
      <p:sp>
        <p:nvSpPr>
          <p:cNvPr id="3" name="Content Placeholder 2"/>
          <p:cNvSpPr>
            <a:spLocks noGrp="1"/>
          </p:cNvSpPr>
          <p:nvPr>
            <p:ph idx="1"/>
          </p:nvPr>
        </p:nvSpPr>
        <p:spPr>
          <a:xfrm>
            <a:off x="457200" y="1600200"/>
            <a:ext cx="3276600" cy="4525963"/>
          </a:xfrm>
        </p:spPr>
        <p:txBody>
          <a:bodyPr>
            <a:noAutofit/>
          </a:bodyPr>
          <a:lstStyle/>
          <a:p>
            <a:r>
              <a:rPr lang="en-US" sz="2600" dirty="0" smtClean="0"/>
              <a:t>At least 1 AC source (</a:t>
            </a:r>
            <a:r>
              <a:rPr lang="en-US" sz="2600" dirty="0" err="1" smtClean="0"/>
              <a:t>vsin</a:t>
            </a:r>
            <a:r>
              <a:rPr lang="en-US" sz="2600" dirty="0" smtClean="0"/>
              <a:t> or </a:t>
            </a:r>
            <a:r>
              <a:rPr lang="en-US" sz="2600" dirty="0" err="1" smtClean="0"/>
              <a:t>psin</a:t>
            </a:r>
            <a:r>
              <a:rPr lang="en-US" sz="2600" dirty="0" smtClean="0"/>
              <a:t>) must be present to perform an AC analysis!!!</a:t>
            </a:r>
          </a:p>
          <a:p>
            <a:r>
              <a:rPr lang="en-US" sz="2600" dirty="0" smtClean="0"/>
              <a:t>Set the </a:t>
            </a:r>
            <a:r>
              <a:rPr lang="en-US" sz="2600" b="1" dirty="0" smtClean="0"/>
              <a:t>AC magnitude </a:t>
            </a:r>
            <a:r>
              <a:rPr lang="en-US" sz="2600" dirty="0" smtClean="0"/>
              <a:t>to </a:t>
            </a:r>
            <a:r>
              <a:rPr lang="en-US" sz="2600" b="1" dirty="0" smtClean="0"/>
              <a:t>1</a:t>
            </a:r>
            <a:r>
              <a:rPr lang="en-US" sz="2600" dirty="0" smtClean="0"/>
              <a:t> to plot the transfer function (press </a:t>
            </a:r>
            <a:r>
              <a:rPr lang="en-US" sz="2600" b="1" dirty="0" smtClean="0"/>
              <a:t>Q</a:t>
            </a:r>
            <a:r>
              <a:rPr lang="en-US" sz="2600" dirty="0" smtClean="0"/>
              <a:t> to edit properties).</a:t>
            </a:r>
            <a:endParaRPr lang="en-US" sz="26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069" y="1600200"/>
            <a:ext cx="5064331"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Elbow Connector 4"/>
          <p:cNvCxnSpPr/>
          <p:nvPr/>
        </p:nvCxnSpPr>
        <p:spPr>
          <a:xfrm>
            <a:off x="2362200" y="3429000"/>
            <a:ext cx="2743200" cy="9906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9047784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Configuring access to </a:t>
            </a:r>
            <a:r>
              <a:rPr lang="en-US" dirty="0"/>
              <a:t>the CAD and Visualization Lab</a:t>
            </a:r>
          </a:p>
        </p:txBody>
      </p:sp>
      <p:sp>
        <p:nvSpPr>
          <p:cNvPr id="3" name="Content Placeholder 2"/>
          <p:cNvSpPr>
            <a:spLocks noGrp="1"/>
          </p:cNvSpPr>
          <p:nvPr>
            <p:ph idx="1"/>
          </p:nvPr>
        </p:nvSpPr>
        <p:spPr/>
        <p:txBody>
          <a:bodyPr/>
          <a:lstStyle/>
          <a:p>
            <a:pPr>
              <a:buFont typeface="+mj-lt"/>
              <a:buAutoNum type="arabicParenR"/>
            </a:pPr>
            <a:r>
              <a:rPr lang="en-US" sz="1600" dirty="0"/>
              <a:t>Establish </a:t>
            </a:r>
            <a:r>
              <a:rPr lang="en-US" sz="1600" dirty="0" smtClean="0"/>
              <a:t>a user account with the CAD </a:t>
            </a:r>
            <a:r>
              <a:rPr lang="en-US" sz="1600" dirty="0"/>
              <a:t>and Visualization Lab (CVL) at </a:t>
            </a:r>
            <a:r>
              <a:rPr lang="en-US" sz="1600" dirty="0">
                <a:hlinkClick r:id="rId2"/>
              </a:rPr>
              <a:t>http://</a:t>
            </a:r>
            <a:r>
              <a:rPr lang="en-US" sz="1600" dirty="0" smtClean="0">
                <a:hlinkClick r:id="rId2"/>
              </a:rPr>
              <a:t>computing.ece.vt.edu/wiki/Getting_Started</a:t>
            </a:r>
            <a:r>
              <a:rPr lang="en-US" sz="1600" dirty="0" smtClean="0"/>
              <a:t>.</a:t>
            </a:r>
          </a:p>
          <a:p>
            <a:pPr lvl="1">
              <a:buFont typeface="+mj-lt"/>
              <a:buAutoNum type="arabicParenR"/>
            </a:pPr>
            <a:r>
              <a:rPr lang="en-US" sz="1200" dirty="0" smtClean="0"/>
              <a:t>Under </a:t>
            </a:r>
            <a:r>
              <a:rPr lang="en-US" sz="1200" b="1" dirty="0"/>
              <a:t>How to Set Up An Account with </a:t>
            </a:r>
            <a:r>
              <a:rPr lang="en-US" sz="1200" b="1" dirty="0" smtClean="0"/>
              <a:t>CVL</a:t>
            </a:r>
            <a:r>
              <a:rPr lang="en-US" sz="1200" dirty="0" smtClean="0"/>
              <a:t>, click </a:t>
            </a:r>
            <a:r>
              <a:rPr lang="en-US" sz="1200" dirty="0"/>
              <a:t>link to </a:t>
            </a:r>
            <a:r>
              <a:rPr lang="en-US" sz="1200" dirty="0" smtClean="0"/>
              <a:t>create </a:t>
            </a:r>
            <a:r>
              <a:rPr lang="en-US" sz="1200" dirty="0"/>
              <a:t>or change your </a:t>
            </a:r>
            <a:r>
              <a:rPr lang="en-US" sz="1200" dirty="0">
                <a:hlinkClick r:id="rId3" tooltip="http://computing.ece.vt.edu/~jkh/Session"/>
              </a:rPr>
              <a:t>CVL </a:t>
            </a:r>
            <a:r>
              <a:rPr lang="en-US" sz="1200" dirty="0" smtClean="0">
                <a:hlinkClick r:id="rId3" tooltip="http://computing.ece.vt.edu/~jkh/Session"/>
              </a:rPr>
              <a:t>Accounts</a:t>
            </a:r>
            <a:r>
              <a:rPr lang="en-US" sz="1200" dirty="0" smtClean="0"/>
              <a:t> to set up your CVL account.</a:t>
            </a:r>
          </a:p>
          <a:p>
            <a:pPr lvl="1">
              <a:buFont typeface="+mj-lt"/>
              <a:buAutoNum type="arabicParenR"/>
            </a:pPr>
            <a:r>
              <a:rPr lang="en-US" sz="1200" dirty="0" smtClean="0"/>
              <a:t>Under </a:t>
            </a:r>
            <a:r>
              <a:rPr lang="en-US" sz="1200" b="1" dirty="0" smtClean="0"/>
              <a:t>Main Page Info</a:t>
            </a:r>
            <a:r>
              <a:rPr lang="en-US" sz="1200" dirty="0" smtClean="0"/>
              <a:t>,  click </a:t>
            </a:r>
            <a:r>
              <a:rPr lang="en-US" sz="1200" dirty="0">
                <a:hlinkClick r:id="rId4" tooltip="How to gain Remote Access to the CVL over the Internet"/>
              </a:rPr>
              <a:t>How to gain Remote Access to the CVL over the </a:t>
            </a:r>
            <a:r>
              <a:rPr lang="en-US" sz="1200" dirty="0" smtClean="0">
                <a:hlinkClick r:id="rId4" tooltip="How to gain Remote Access to the CVL over the Internet"/>
              </a:rPr>
              <a:t>Internet</a:t>
            </a:r>
            <a:r>
              <a:rPr lang="en-US" sz="1200" dirty="0" smtClean="0"/>
              <a:t> and follow the instructions for your operating system.</a:t>
            </a:r>
          </a:p>
          <a:p>
            <a:pPr lvl="1">
              <a:buFont typeface="+mj-lt"/>
              <a:buAutoNum type="arabicParenR"/>
            </a:pPr>
            <a:r>
              <a:rPr lang="en-US" sz="1200" dirty="0" smtClean="0"/>
              <a:t>WINDOWS SYSTEMS ONLY</a:t>
            </a:r>
          </a:p>
          <a:p>
            <a:pPr lvl="2">
              <a:buFont typeface="+mj-lt"/>
              <a:buAutoNum type="arabicParenR"/>
            </a:pPr>
            <a:r>
              <a:rPr lang="en-US" sz="1000" dirty="0" smtClean="0"/>
              <a:t>Follow installation instructions for </a:t>
            </a:r>
            <a:r>
              <a:rPr lang="en-US" sz="1000" dirty="0" err="1" smtClean="0"/>
              <a:t>Xming</a:t>
            </a:r>
            <a:r>
              <a:rPr lang="en-US" sz="1000" dirty="0" smtClean="0"/>
              <a:t> and </a:t>
            </a:r>
            <a:r>
              <a:rPr lang="en-US" sz="1000" dirty="0" err="1" smtClean="0"/>
              <a:t>PuTTY</a:t>
            </a:r>
            <a:r>
              <a:rPr lang="en-US" sz="1000" dirty="0"/>
              <a:t> on </a:t>
            </a:r>
            <a:r>
              <a:rPr lang="en-US" sz="1000" dirty="0">
                <a:hlinkClick r:id="rId4"/>
              </a:rPr>
              <a:t>http://</a:t>
            </a:r>
            <a:r>
              <a:rPr lang="en-US" sz="1000" dirty="0" smtClean="0">
                <a:hlinkClick r:id="rId4"/>
              </a:rPr>
              <a:t>computing.ece.vt.edu/wiki/How_to_gain_Remote_Access_to_the_CVL_over_the_Internet</a:t>
            </a:r>
            <a:endParaRPr lang="en-US" sz="1000" dirty="0" smtClean="0"/>
          </a:p>
          <a:p>
            <a:pPr lvl="2">
              <a:buFont typeface="+mj-lt"/>
              <a:buAutoNum type="arabicParenR"/>
            </a:pPr>
            <a:r>
              <a:rPr lang="en-US" sz="1000" dirty="0" smtClean="0"/>
              <a:t>Enter the data as stated on the link above; the screenshots below show the proper settings. When you are done, type a meaningful name like </a:t>
            </a:r>
            <a:r>
              <a:rPr lang="en-US" sz="1000" b="1" dirty="0" smtClean="0"/>
              <a:t>ECE4220</a:t>
            </a:r>
            <a:r>
              <a:rPr lang="en-US" sz="1000" dirty="0" smtClean="0"/>
              <a:t> into the box below </a:t>
            </a:r>
            <a:r>
              <a:rPr lang="en-US" sz="1000" b="1" dirty="0" smtClean="0"/>
              <a:t>Saved Sessions</a:t>
            </a:r>
            <a:r>
              <a:rPr lang="en-US" sz="1000" dirty="0" smtClean="0"/>
              <a:t> and click </a:t>
            </a:r>
            <a:r>
              <a:rPr lang="en-US" sz="1000" b="1" dirty="0" smtClean="0"/>
              <a:t>Save</a:t>
            </a:r>
            <a:r>
              <a:rPr lang="en-US" sz="1000" dirty="0" smtClean="0"/>
              <a:t>.</a:t>
            </a: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918903"/>
            <a:ext cx="2819401" cy="2710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3918904"/>
            <a:ext cx="2819400" cy="2710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06836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 </a:t>
            </a:r>
            <a:r>
              <a:rPr lang="en-US" dirty="0" smtClean="0"/>
              <a:t>Analysis Results</a:t>
            </a:r>
            <a:endParaRPr lang="en-US" dirty="0"/>
          </a:p>
        </p:txBody>
      </p:sp>
      <p:sp>
        <p:nvSpPr>
          <p:cNvPr id="4" name="Content Placeholder 2"/>
          <p:cNvSpPr>
            <a:spLocks noGrp="1"/>
          </p:cNvSpPr>
          <p:nvPr>
            <p:ph idx="1"/>
          </p:nvPr>
        </p:nvSpPr>
        <p:spPr>
          <a:xfrm>
            <a:off x="457200" y="1600200"/>
            <a:ext cx="4267200" cy="4525963"/>
          </a:xfrm>
        </p:spPr>
        <p:txBody>
          <a:bodyPr>
            <a:noAutofit/>
          </a:bodyPr>
          <a:lstStyle/>
          <a:p>
            <a:r>
              <a:rPr lang="en-US" sz="2200" dirty="0" smtClean="0"/>
              <a:t>From the </a:t>
            </a:r>
            <a:r>
              <a:rPr lang="en-US" sz="2200" b="1" dirty="0" smtClean="0"/>
              <a:t>Analog Design Environment</a:t>
            </a:r>
            <a:r>
              <a:rPr lang="en-US" sz="2200" dirty="0" smtClean="0"/>
              <a:t> window, click </a:t>
            </a:r>
            <a:r>
              <a:rPr lang="en-US" sz="2200" b="1" dirty="0" smtClean="0"/>
              <a:t>Results -&gt; Direct Plot -&gt; Main Form</a:t>
            </a:r>
            <a:r>
              <a:rPr lang="en-US" sz="2200" dirty="0" smtClean="0"/>
              <a:t>.</a:t>
            </a:r>
          </a:p>
          <a:p>
            <a:r>
              <a:rPr lang="en-US" sz="2200" dirty="0" smtClean="0"/>
              <a:t>For	           , select     	          .</a:t>
            </a:r>
          </a:p>
          <a:p>
            <a:r>
              <a:rPr lang="en-US" sz="2200" dirty="0"/>
              <a:t>For	      </a:t>
            </a:r>
            <a:r>
              <a:rPr lang="en-US" sz="2200" dirty="0" smtClean="0"/>
              <a:t>, </a:t>
            </a:r>
            <a:r>
              <a:rPr lang="en-US" sz="2200" dirty="0"/>
              <a:t>select  </a:t>
            </a:r>
            <a:r>
              <a:rPr lang="en-US" sz="2200" dirty="0" smtClean="0"/>
              <a:t>     .</a:t>
            </a:r>
            <a:endParaRPr lang="en-US" sz="2200" dirty="0"/>
          </a:p>
          <a:p>
            <a:r>
              <a:rPr lang="en-US" sz="2200" dirty="0" smtClean="0"/>
              <a:t>Select a         .</a:t>
            </a:r>
            <a:endParaRPr lang="en-US" sz="2200" dirty="0"/>
          </a:p>
          <a:p>
            <a:r>
              <a:rPr lang="en-US" sz="2200" dirty="0" smtClean="0"/>
              <a:t>Select a         .</a:t>
            </a:r>
          </a:p>
          <a:p>
            <a:r>
              <a:rPr lang="en-US" sz="2200" dirty="0" smtClean="0"/>
              <a:t>Click the net on the schematic that you want to plot.</a:t>
            </a:r>
          </a:p>
          <a:p>
            <a:r>
              <a:rPr lang="en-US" sz="2200" dirty="0" smtClean="0"/>
              <a:t>A results plot will pop up.</a:t>
            </a:r>
          </a:p>
          <a:p>
            <a:endParaRPr lang="en-US" sz="2200" dirty="0"/>
          </a:p>
          <a:p>
            <a:endParaRPr lang="en-US" sz="2200" dirty="0" smtClean="0"/>
          </a:p>
          <a:p>
            <a:endParaRPr lang="en-US" sz="2200" dirty="0" smtClean="0"/>
          </a:p>
          <a:p>
            <a:endParaRPr lang="en-US" sz="2200" dirty="0" smtClean="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8526" y="1649525"/>
            <a:ext cx="1813474" cy="237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3143250"/>
            <a:ext cx="809625"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3975" y="3557587"/>
            <a:ext cx="523875" cy="14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5100" y="3552825"/>
            <a:ext cx="342900"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962400"/>
            <a:ext cx="495300" cy="12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6"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0068" y="4360860"/>
            <a:ext cx="485775" cy="12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97200" y="3124200"/>
            <a:ext cx="9144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15000" y="4112369"/>
            <a:ext cx="2667000" cy="22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3951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Analysis</a:t>
            </a:r>
            <a:endParaRPr lang="en-US" dirty="0"/>
          </a:p>
        </p:txBody>
      </p:sp>
      <p:sp>
        <p:nvSpPr>
          <p:cNvPr id="3" name="Content Placeholder 2"/>
          <p:cNvSpPr>
            <a:spLocks noGrp="1"/>
          </p:cNvSpPr>
          <p:nvPr>
            <p:ph idx="1"/>
          </p:nvPr>
        </p:nvSpPr>
        <p:spPr>
          <a:xfrm>
            <a:off x="457200" y="1600200"/>
            <a:ext cx="3886200" cy="4525963"/>
          </a:xfrm>
        </p:spPr>
        <p:txBody>
          <a:bodyPr>
            <a:normAutofit/>
          </a:bodyPr>
          <a:lstStyle/>
          <a:p>
            <a:r>
              <a:rPr lang="en-US" sz="1600" dirty="0" smtClean="0"/>
              <a:t>Click	      </a:t>
            </a:r>
          </a:p>
          <a:p>
            <a:r>
              <a:rPr lang="en-US" sz="1600" dirty="0" smtClean="0"/>
              <a:t>Enter </a:t>
            </a:r>
          </a:p>
          <a:p>
            <a:r>
              <a:rPr lang="en-US" sz="1600" dirty="0" smtClean="0"/>
              <a:t>Click </a:t>
            </a:r>
          </a:p>
          <a:p>
            <a:endParaRPr lang="en-US" sz="1600" dirty="0" smtClean="0"/>
          </a:p>
          <a:p>
            <a:endParaRPr lang="en-US" sz="1600" dirty="0" smtClean="0"/>
          </a:p>
          <a:p>
            <a:endParaRPr lang="en-US" sz="1600" dirty="0"/>
          </a:p>
          <a:p>
            <a:endParaRPr lang="en-US" sz="1600" dirty="0" smtClean="0"/>
          </a:p>
          <a:p>
            <a:endParaRPr lang="en-US" sz="1600" dirty="0"/>
          </a:p>
          <a:p>
            <a:r>
              <a:rPr lang="en-US" sz="1600" dirty="0" smtClean="0"/>
              <a:t>In transient options window</a:t>
            </a:r>
          </a:p>
          <a:p>
            <a:pPr lvl="1"/>
            <a:r>
              <a:rPr lang="en-US" sz="1200" dirty="0" smtClean="0"/>
              <a:t>Enter              time</a:t>
            </a:r>
          </a:p>
          <a:p>
            <a:pPr lvl="1"/>
            <a:r>
              <a:rPr lang="en-US" sz="1200" dirty="0" smtClean="0"/>
              <a:t>Enter time </a:t>
            </a:r>
          </a:p>
          <a:p>
            <a:pPr lvl="1"/>
            <a:r>
              <a:rPr lang="en-US" sz="1200" dirty="0" smtClean="0"/>
              <a:t>Click</a:t>
            </a:r>
            <a:endParaRPr lang="en-US" sz="1200" dirty="0"/>
          </a:p>
          <a:p>
            <a:endParaRPr lang="en-US" sz="1600" dirty="0" smtClean="0"/>
          </a:p>
          <a:p>
            <a:r>
              <a:rPr lang="en-US" sz="1600" dirty="0" smtClean="0"/>
              <a:t>Click 	           in choosing analysis windows to add transient analysis </a:t>
            </a:r>
            <a:r>
              <a:rPr lang="en-US" sz="1600" dirty="0"/>
              <a:t>in the analog environment window.</a:t>
            </a:r>
          </a:p>
          <a:p>
            <a:endParaRPr lang="en-US" sz="1600"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4572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981200"/>
            <a:ext cx="638175" cy="17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2209800"/>
            <a:ext cx="7429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8250" y="1352550"/>
            <a:ext cx="3333750" cy="5007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5925" y="4267200"/>
            <a:ext cx="371475"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90725" y="4495800"/>
            <a:ext cx="371475"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5"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66874" y="4705350"/>
            <a:ext cx="54292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2075" y="5181600"/>
            <a:ext cx="542925" cy="26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25189" y="1371600"/>
            <a:ext cx="2627811"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93760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Transient Analysis</a:t>
            </a:r>
          </a:p>
        </p:txBody>
      </p:sp>
      <p:sp>
        <p:nvSpPr>
          <p:cNvPr id="4" name="Content Placeholder 2"/>
          <p:cNvSpPr>
            <a:spLocks noGrp="1"/>
          </p:cNvSpPr>
          <p:nvPr>
            <p:ph idx="1"/>
          </p:nvPr>
        </p:nvSpPr>
        <p:spPr>
          <a:xfrm>
            <a:off x="457200" y="1600200"/>
            <a:ext cx="3276600" cy="4525963"/>
          </a:xfrm>
        </p:spPr>
        <p:txBody>
          <a:bodyPr>
            <a:noAutofit/>
          </a:bodyPr>
          <a:lstStyle/>
          <a:p>
            <a:r>
              <a:rPr lang="en-US" sz="2600" dirty="0" smtClean="0"/>
              <a:t>At least 1 AC source (</a:t>
            </a:r>
            <a:r>
              <a:rPr lang="en-US" sz="2600" dirty="0" err="1" smtClean="0"/>
              <a:t>vsin</a:t>
            </a:r>
            <a:r>
              <a:rPr lang="en-US" sz="2600" dirty="0" smtClean="0"/>
              <a:t> or </a:t>
            </a:r>
            <a:r>
              <a:rPr lang="en-US" sz="2600" dirty="0" err="1" smtClean="0"/>
              <a:t>psin</a:t>
            </a:r>
            <a:r>
              <a:rPr lang="en-US" sz="2600" dirty="0" smtClean="0"/>
              <a:t>) must be present to perform a transient analysis!!!</a:t>
            </a:r>
          </a:p>
          <a:p>
            <a:r>
              <a:rPr lang="en-US" sz="2600" dirty="0" smtClean="0"/>
              <a:t>Set the </a:t>
            </a:r>
            <a:r>
              <a:rPr lang="en-US" sz="2600" b="1" dirty="0" smtClean="0"/>
              <a:t>frequency </a:t>
            </a:r>
            <a:r>
              <a:rPr lang="en-US" sz="2600" dirty="0" smtClean="0"/>
              <a:t>to </a:t>
            </a:r>
            <a:r>
              <a:rPr lang="en-US" sz="2600" b="1" dirty="0" smtClean="0"/>
              <a:t>1kHz</a:t>
            </a:r>
            <a:r>
              <a:rPr lang="en-US" sz="2600" dirty="0" smtClean="0"/>
              <a:t> for this example (press </a:t>
            </a:r>
            <a:r>
              <a:rPr lang="en-US" sz="2600" b="1" dirty="0" smtClean="0"/>
              <a:t>Q</a:t>
            </a:r>
            <a:r>
              <a:rPr lang="en-US" sz="2600" dirty="0" smtClean="0"/>
              <a:t> to edit properties).</a:t>
            </a:r>
            <a:endParaRPr lang="en-US" sz="2600"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069" y="1600200"/>
            <a:ext cx="5064331" cy="377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Elbow Connector 5"/>
          <p:cNvCxnSpPr/>
          <p:nvPr/>
        </p:nvCxnSpPr>
        <p:spPr>
          <a:xfrm>
            <a:off x="2362200" y="3429000"/>
            <a:ext cx="2743200" cy="9906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30708669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Transient Analysis Results</a:t>
            </a:r>
            <a:endParaRPr lang="en-US" dirty="0"/>
          </a:p>
        </p:txBody>
      </p:sp>
      <p:sp>
        <p:nvSpPr>
          <p:cNvPr id="4" name="Content Placeholder 2"/>
          <p:cNvSpPr>
            <a:spLocks noGrp="1"/>
          </p:cNvSpPr>
          <p:nvPr>
            <p:ph idx="1"/>
          </p:nvPr>
        </p:nvSpPr>
        <p:spPr>
          <a:xfrm>
            <a:off x="457200" y="1600200"/>
            <a:ext cx="4267200" cy="4525963"/>
          </a:xfrm>
        </p:spPr>
        <p:txBody>
          <a:bodyPr>
            <a:noAutofit/>
          </a:bodyPr>
          <a:lstStyle/>
          <a:p>
            <a:r>
              <a:rPr lang="en-US" sz="2200" dirty="0" smtClean="0"/>
              <a:t>From the </a:t>
            </a:r>
            <a:r>
              <a:rPr lang="en-US" sz="2200" b="1" dirty="0" smtClean="0"/>
              <a:t>Analog Design Environment</a:t>
            </a:r>
            <a:r>
              <a:rPr lang="en-US" sz="2200" dirty="0" smtClean="0"/>
              <a:t> window, click </a:t>
            </a:r>
            <a:r>
              <a:rPr lang="en-US" sz="2200" b="1" dirty="0" smtClean="0"/>
              <a:t>Results -&gt; Direct Plot -&gt; Main Form</a:t>
            </a:r>
            <a:r>
              <a:rPr lang="en-US" sz="2200" dirty="0" smtClean="0"/>
              <a:t>.</a:t>
            </a:r>
          </a:p>
          <a:p>
            <a:r>
              <a:rPr lang="en-US" sz="2200" dirty="0" smtClean="0"/>
              <a:t>For	           , select     	          .</a:t>
            </a:r>
          </a:p>
          <a:p>
            <a:r>
              <a:rPr lang="en-US" sz="2200" dirty="0"/>
              <a:t>For	      </a:t>
            </a:r>
            <a:r>
              <a:rPr lang="en-US" sz="2200" dirty="0" smtClean="0"/>
              <a:t>, </a:t>
            </a:r>
            <a:r>
              <a:rPr lang="en-US" sz="2200" dirty="0"/>
              <a:t>select  </a:t>
            </a:r>
            <a:r>
              <a:rPr lang="en-US" sz="2200" dirty="0" smtClean="0"/>
              <a:t>     .</a:t>
            </a:r>
            <a:endParaRPr lang="en-US" sz="2200" dirty="0"/>
          </a:p>
          <a:p>
            <a:r>
              <a:rPr lang="en-US" sz="2200" dirty="0" smtClean="0"/>
              <a:t>Select a         .</a:t>
            </a:r>
            <a:endParaRPr lang="en-US" sz="2200" dirty="0"/>
          </a:p>
          <a:p>
            <a:r>
              <a:rPr lang="en-US" sz="2200" dirty="0" smtClean="0"/>
              <a:t>Click the net on the schematic that you want to plot.</a:t>
            </a:r>
          </a:p>
          <a:p>
            <a:r>
              <a:rPr lang="en-US" sz="2200" dirty="0" smtClean="0"/>
              <a:t>A results plot will pop up.</a:t>
            </a:r>
          </a:p>
          <a:p>
            <a:endParaRPr lang="en-US" sz="2200" dirty="0"/>
          </a:p>
          <a:p>
            <a:endParaRPr lang="en-US" sz="2200" dirty="0" smtClean="0"/>
          </a:p>
          <a:p>
            <a:endParaRPr lang="en-US" sz="2200" dirty="0" smtClean="0"/>
          </a:p>
          <a:p>
            <a:endParaRPr lang="en-US" sz="2200" dirty="0" smtClean="0"/>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3143250"/>
            <a:ext cx="809625"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3557587"/>
            <a:ext cx="523875" cy="14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5100" y="3552825"/>
            <a:ext cx="342900"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3962400"/>
            <a:ext cx="495300" cy="123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7200" y="3124200"/>
            <a:ext cx="9144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8525" y="1643959"/>
            <a:ext cx="1813475" cy="2374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5000" y="4112368"/>
            <a:ext cx="2667000" cy="22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262115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Simulation</a:t>
            </a:r>
            <a:endParaRPr lang="en-US" dirty="0"/>
          </a:p>
        </p:txBody>
      </p:sp>
      <p:sp>
        <p:nvSpPr>
          <p:cNvPr id="3" name="Content Placeholder 2"/>
          <p:cNvSpPr>
            <a:spLocks noGrp="1"/>
          </p:cNvSpPr>
          <p:nvPr>
            <p:ph idx="1"/>
          </p:nvPr>
        </p:nvSpPr>
        <p:spPr>
          <a:xfrm>
            <a:off x="457200" y="1600200"/>
            <a:ext cx="3886200" cy="4525963"/>
          </a:xfrm>
        </p:spPr>
        <p:txBody>
          <a:bodyPr>
            <a:noAutofit/>
          </a:bodyPr>
          <a:lstStyle/>
          <a:p>
            <a:r>
              <a:rPr lang="en-US" sz="2400" dirty="0" smtClean="0"/>
              <a:t>Draw the small signal model of an NMOS FET.</a:t>
            </a:r>
          </a:p>
          <a:p>
            <a:r>
              <a:rPr lang="en-US" sz="2400" dirty="0" smtClean="0"/>
              <a:t>Insert the MOS channel noise </a:t>
            </a:r>
            <a:r>
              <a:rPr lang="en-US" sz="2400" b="1" dirty="0" err="1" smtClean="0"/>
              <a:t>Noise</a:t>
            </a:r>
            <a:r>
              <a:rPr lang="en-US" sz="2400" b="1" dirty="0" smtClean="0"/>
              <a:t> -&gt; </a:t>
            </a:r>
            <a:r>
              <a:rPr lang="en-US" sz="2400" b="1" dirty="0" err="1" smtClean="0"/>
              <a:t>THnoise</a:t>
            </a:r>
            <a:r>
              <a:rPr lang="en-US" sz="2400" dirty="0" smtClean="0"/>
              <a:t> between the drain and source.</a:t>
            </a:r>
          </a:p>
          <a:p>
            <a:r>
              <a:rPr lang="en-US" sz="2400" dirty="0" smtClean="0"/>
              <a:t>Insert </a:t>
            </a:r>
            <a:r>
              <a:rPr lang="en-US" sz="2400" b="1" dirty="0" err="1" smtClean="0"/>
              <a:t>AnalogLib</a:t>
            </a:r>
            <a:r>
              <a:rPr lang="en-US" sz="2400" b="1" dirty="0" smtClean="0"/>
              <a:t> -&gt; Sources -&gt; Independent -&gt; port</a:t>
            </a:r>
            <a:r>
              <a:rPr lang="en-US" sz="2400" dirty="0" smtClean="0"/>
              <a:t> for the input to the gate and the output from the drain of the small signal model.</a:t>
            </a: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5094" y="1600200"/>
            <a:ext cx="4301705"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5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5094" y="4343400"/>
            <a:ext cx="430306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06594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Noise Simulation</a:t>
            </a:r>
          </a:p>
        </p:txBody>
      </p:sp>
      <p:sp>
        <p:nvSpPr>
          <p:cNvPr id="3" name="Content Placeholder 2"/>
          <p:cNvSpPr>
            <a:spLocks noGrp="1"/>
          </p:cNvSpPr>
          <p:nvPr>
            <p:ph idx="1"/>
          </p:nvPr>
        </p:nvSpPr>
        <p:spPr>
          <a:xfrm>
            <a:off x="457200" y="1600200"/>
            <a:ext cx="4419600" cy="4525963"/>
          </a:xfrm>
        </p:spPr>
        <p:txBody>
          <a:bodyPr>
            <a:normAutofit/>
          </a:bodyPr>
          <a:lstStyle/>
          <a:p>
            <a:r>
              <a:rPr lang="en-US" sz="2400" dirty="0" smtClean="0"/>
              <a:t>Highlight the gate resistor and press </a:t>
            </a:r>
            <a:r>
              <a:rPr lang="en-US" sz="2400" b="1" dirty="0" smtClean="0"/>
              <a:t>Q</a:t>
            </a:r>
            <a:r>
              <a:rPr lang="en-US" sz="2400" dirty="0" smtClean="0"/>
              <a:t> to edit its properties. Set the </a:t>
            </a:r>
            <a:r>
              <a:rPr lang="en-US" sz="2400" b="1" dirty="0" smtClean="0"/>
              <a:t>resistance</a:t>
            </a:r>
            <a:r>
              <a:rPr lang="en-US" sz="2400" dirty="0" smtClean="0"/>
              <a:t> to 3</a:t>
            </a:r>
            <a:r>
              <a:rPr lang="el-GR" sz="2400" dirty="0" smtClean="0"/>
              <a:t>Ω</a:t>
            </a:r>
            <a:r>
              <a:rPr lang="en-US" sz="2400" dirty="0" smtClean="0"/>
              <a:t> and toggle </a:t>
            </a:r>
            <a:r>
              <a:rPr lang="en-US" sz="2400" b="1" dirty="0" smtClean="0"/>
              <a:t>generate noise</a:t>
            </a:r>
            <a:r>
              <a:rPr lang="en-US" sz="2400" dirty="0" smtClean="0"/>
              <a:t> to </a:t>
            </a:r>
            <a:r>
              <a:rPr lang="en-US" sz="2400" b="1" dirty="0" smtClean="0"/>
              <a:t>yes</a:t>
            </a:r>
            <a:r>
              <a:rPr lang="en-US" sz="2400" dirty="0" smtClean="0"/>
              <a:t>.</a:t>
            </a:r>
          </a:p>
          <a:p>
            <a:r>
              <a:rPr lang="en-US" sz="2400" dirty="0" smtClean="0"/>
              <a:t>Change the gate </a:t>
            </a:r>
            <a:r>
              <a:rPr lang="en-US" sz="2400" dirty="0" err="1" smtClean="0"/>
              <a:t>capacitace</a:t>
            </a:r>
            <a:r>
              <a:rPr lang="en-US" sz="2400" dirty="0" smtClean="0"/>
              <a:t> to </a:t>
            </a:r>
            <a:r>
              <a:rPr lang="en-US" sz="2400" dirty="0" err="1" smtClean="0"/>
              <a:t>c</a:t>
            </a:r>
            <a:r>
              <a:rPr lang="en-US" sz="2400" baseline="-25000" dirty="0" err="1" smtClean="0"/>
              <a:t>gs</a:t>
            </a:r>
            <a:r>
              <a:rPr lang="en-US" sz="2400" dirty="0" smtClean="0"/>
              <a:t> = 100fF, the VCCS to </a:t>
            </a:r>
            <a:r>
              <a:rPr lang="en-US" sz="2400" dirty="0" err="1" smtClean="0"/>
              <a:t>g</a:t>
            </a:r>
            <a:r>
              <a:rPr lang="en-US" sz="2400" baseline="-25000" dirty="0" err="1" smtClean="0"/>
              <a:t>m</a:t>
            </a:r>
            <a:r>
              <a:rPr lang="en-US" sz="2400" dirty="0" smtClean="0"/>
              <a:t> = 33m, output resistance to </a:t>
            </a:r>
            <a:r>
              <a:rPr lang="en-US" sz="2400" dirty="0" err="1" smtClean="0"/>
              <a:t>r</a:t>
            </a:r>
            <a:r>
              <a:rPr lang="en-US" sz="2400" baseline="-25000" dirty="0" err="1" smtClean="0"/>
              <a:t>o</a:t>
            </a:r>
            <a:r>
              <a:rPr lang="en-US" sz="2400" dirty="0" smtClean="0"/>
              <a:t> = 1k</a:t>
            </a:r>
            <a:r>
              <a:rPr lang="el-GR" sz="2400" dirty="0" smtClean="0"/>
              <a:t>Ω</a:t>
            </a:r>
            <a:r>
              <a:rPr lang="en-US" sz="2400" dirty="0" smtClean="0"/>
              <a:t>, and the MOS channel noise </a:t>
            </a:r>
            <a:r>
              <a:rPr lang="en-US" sz="2400" dirty="0" err="1"/>
              <a:t>g</a:t>
            </a:r>
            <a:r>
              <a:rPr lang="en-US" sz="2400" baseline="-25000" dirty="0" err="1"/>
              <a:t>m</a:t>
            </a:r>
            <a:r>
              <a:rPr lang="en-US" sz="2400" dirty="0"/>
              <a:t> = </a:t>
            </a:r>
            <a:r>
              <a:rPr lang="en-US" sz="2400" dirty="0" smtClean="0"/>
              <a:t>33m.</a:t>
            </a:r>
          </a:p>
          <a:p>
            <a:r>
              <a:rPr lang="en-US" sz="2400" dirty="0" smtClean="0"/>
              <a:t>Verify that both ports have a resistance of 50</a:t>
            </a:r>
            <a:r>
              <a:rPr lang="el-GR" sz="2400" dirty="0" smtClean="0"/>
              <a:t>Ω</a:t>
            </a:r>
            <a:r>
              <a:rPr lang="en-US" sz="2400" dirty="0" smtClean="0"/>
              <a:t>.</a:t>
            </a:r>
            <a:endParaRPr lang="en-US" sz="2400"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1200" y="1600199"/>
            <a:ext cx="2933700" cy="4563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5769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Noise Simulation</a:t>
            </a:r>
          </a:p>
        </p:txBody>
      </p:sp>
      <p:sp>
        <p:nvSpPr>
          <p:cNvPr id="3" name="Content Placeholder 2"/>
          <p:cNvSpPr>
            <a:spLocks noGrp="1"/>
          </p:cNvSpPr>
          <p:nvPr>
            <p:ph idx="1"/>
          </p:nvPr>
        </p:nvSpPr>
        <p:spPr>
          <a:xfrm>
            <a:off x="457200" y="1600200"/>
            <a:ext cx="5410200" cy="4525963"/>
          </a:xfrm>
        </p:spPr>
        <p:txBody>
          <a:bodyPr>
            <a:normAutofit/>
          </a:bodyPr>
          <a:lstStyle/>
          <a:p>
            <a:r>
              <a:rPr lang="en-US" sz="2000" dirty="0"/>
              <a:t>In the </a:t>
            </a:r>
            <a:r>
              <a:rPr lang="en-US" sz="2000" b="1" dirty="0"/>
              <a:t>Choosing Analyses</a:t>
            </a:r>
            <a:r>
              <a:rPr lang="en-US" sz="2000" dirty="0"/>
              <a:t> window, </a:t>
            </a:r>
            <a:r>
              <a:rPr lang="en-US" sz="2000" dirty="0" smtClean="0"/>
              <a:t>select	          ,  </a:t>
            </a:r>
            <a:endParaRPr lang="en-US" sz="2000" dirty="0"/>
          </a:p>
          <a:p>
            <a:pPr lvl="2"/>
            <a:r>
              <a:rPr lang="en-US" sz="2000" dirty="0" smtClean="0"/>
              <a:t> , 	     , 	            ,		   .</a:t>
            </a:r>
          </a:p>
          <a:p>
            <a:r>
              <a:rPr lang="en-US" sz="2000" dirty="0" smtClean="0"/>
              <a:t>Change 	    to 	    .</a:t>
            </a:r>
          </a:p>
          <a:p>
            <a:r>
              <a:rPr lang="en-US" sz="2000" dirty="0" smtClean="0"/>
              <a:t>Move the cursor to the 	        box, click select, then click anywhere along the wire connected to the drain in the schematic. This will automatically enter the net name in the text box.</a:t>
            </a:r>
          </a:p>
          <a:p>
            <a:r>
              <a:rPr lang="en-US" sz="2000" dirty="0" smtClean="0"/>
              <a:t>Repeat the process for		       , but select the ground at the source.</a:t>
            </a:r>
          </a:p>
          <a:p>
            <a:r>
              <a:rPr lang="en-US" sz="2000" dirty="0" smtClean="0"/>
              <a:t>Change	  to	  , then select the port at the gate as the source.</a:t>
            </a:r>
            <a:endParaRPr lang="en-US" sz="2000"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600199"/>
            <a:ext cx="2486025" cy="463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4450" y="1704975"/>
            <a:ext cx="51435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057400"/>
            <a:ext cx="809625"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2057400"/>
            <a:ext cx="828675"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1981200"/>
            <a:ext cx="1209675"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57650" y="1981200"/>
            <a:ext cx="1200150" cy="276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5"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24025" y="2438400"/>
            <a:ext cx="800100"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7"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76550" y="2438400"/>
            <a:ext cx="62865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8" name="Picture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5067300"/>
            <a:ext cx="62865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9"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24225" y="2819400"/>
            <a:ext cx="1247775"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0"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276600" y="4419600"/>
            <a:ext cx="1295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81" name="Picture 13"/>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752600" y="5104465"/>
            <a:ext cx="676275" cy="16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06390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Noise Analysis Results</a:t>
            </a:r>
            <a:endParaRPr lang="en-US" dirty="0"/>
          </a:p>
        </p:txBody>
      </p:sp>
      <p:sp>
        <p:nvSpPr>
          <p:cNvPr id="4" name="Content Placeholder 2"/>
          <p:cNvSpPr>
            <a:spLocks noGrp="1"/>
          </p:cNvSpPr>
          <p:nvPr>
            <p:ph idx="1"/>
          </p:nvPr>
        </p:nvSpPr>
        <p:spPr>
          <a:xfrm>
            <a:off x="457200" y="1600200"/>
            <a:ext cx="4267200" cy="4525963"/>
          </a:xfrm>
        </p:spPr>
        <p:txBody>
          <a:bodyPr>
            <a:noAutofit/>
          </a:bodyPr>
          <a:lstStyle/>
          <a:p>
            <a:r>
              <a:rPr lang="en-US" sz="2200" dirty="0" smtClean="0"/>
              <a:t>From the </a:t>
            </a:r>
            <a:r>
              <a:rPr lang="en-US" sz="2200" b="1" dirty="0" smtClean="0"/>
              <a:t>Analog Design Environment</a:t>
            </a:r>
            <a:r>
              <a:rPr lang="en-US" sz="2200" dirty="0" smtClean="0"/>
              <a:t> window, click </a:t>
            </a:r>
            <a:r>
              <a:rPr lang="en-US" sz="2200" b="1" dirty="0" smtClean="0"/>
              <a:t>Results -&gt; Direct Plot -&gt; Main Form</a:t>
            </a:r>
            <a:r>
              <a:rPr lang="en-US" sz="2200" dirty="0" smtClean="0"/>
              <a:t>.</a:t>
            </a:r>
          </a:p>
          <a:p>
            <a:r>
              <a:rPr lang="en-US" sz="2200" dirty="0" smtClean="0"/>
              <a:t>For	           , select     	          .</a:t>
            </a:r>
          </a:p>
          <a:p>
            <a:r>
              <a:rPr lang="en-US" sz="2200" dirty="0"/>
              <a:t>For	      </a:t>
            </a:r>
            <a:r>
              <a:rPr lang="en-US" sz="2200" dirty="0" smtClean="0"/>
              <a:t>, select         .</a:t>
            </a:r>
            <a:endParaRPr lang="en-US" sz="2200" dirty="0"/>
          </a:p>
          <a:p>
            <a:r>
              <a:rPr lang="en-US" sz="2200" dirty="0" smtClean="0"/>
              <a:t>Select	    .</a:t>
            </a:r>
          </a:p>
          <a:p>
            <a:r>
              <a:rPr lang="en-US" sz="2200" dirty="0" smtClean="0"/>
              <a:t>Click         .</a:t>
            </a:r>
          </a:p>
          <a:p>
            <a:r>
              <a:rPr lang="en-US" sz="2200" dirty="0" smtClean="0"/>
              <a:t>A results plot will pop up.</a:t>
            </a:r>
          </a:p>
          <a:p>
            <a:endParaRPr lang="en-US" sz="2200" dirty="0"/>
          </a:p>
          <a:p>
            <a:endParaRPr lang="en-US" sz="2200" dirty="0" smtClean="0"/>
          </a:p>
          <a:p>
            <a:endParaRPr lang="en-US" sz="2200" dirty="0" smtClean="0"/>
          </a:p>
          <a:p>
            <a:endParaRPr lang="en-US" sz="2200" dirty="0" smtClean="0"/>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3143250"/>
            <a:ext cx="809625"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3557587"/>
            <a:ext cx="523875" cy="142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7200" y="3124200"/>
            <a:ext cx="9144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5575" y="3538536"/>
            <a:ext cx="504825"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00187" y="4336256"/>
            <a:ext cx="457200"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00122" y="1641951"/>
            <a:ext cx="2381877" cy="2374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14999" y="4112369"/>
            <a:ext cx="2667000" cy="22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6400" y="3914775"/>
            <a:ext cx="914400"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18786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Noise Analysis Results</a:t>
            </a:r>
          </a:p>
        </p:txBody>
      </p:sp>
      <p:sp>
        <p:nvSpPr>
          <p:cNvPr id="13" name="Content Placeholder 2"/>
          <p:cNvSpPr txBox="1">
            <a:spLocks/>
          </p:cNvSpPr>
          <p:nvPr/>
        </p:nvSpPr>
        <p:spPr>
          <a:xfrm>
            <a:off x="457200" y="1600200"/>
            <a:ext cx="4267200"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t>Add the noise </a:t>
            </a:r>
            <a:r>
              <a:rPr lang="en-US" sz="2400" dirty="0"/>
              <a:t>factor </a:t>
            </a:r>
            <a:r>
              <a:rPr lang="en-US" sz="2400" dirty="0" smtClean="0"/>
              <a:t>for a </a:t>
            </a:r>
            <a:r>
              <a:rPr lang="en-US" sz="2400" dirty="0"/>
              <a:t>side-by-side </a:t>
            </a:r>
            <a:r>
              <a:rPr lang="en-US" sz="2400" dirty="0" smtClean="0"/>
              <a:t>comparison using the following steps.</a:t>
            </a:r>
            <a:endParaRPr lang="en-US" sz="2400" dirty="0"/>
          </a:p>
          <a:p>
            <a:r>
              <a:rPr lang="en-US" sz="2200" dirty="0" smtClean="0"/>
              <a:t>For	           , select     	          .</a:t>
            </a:r>
          </a:p>
          <a:p>
            <a:r>
              <a:rPr lang="en-US" sz="2200" dirty="0" smtClean="0"/>
              <a:t>Select	    .</a:t>
            </a:r>
          </a:p>
          <a:p>
            <a:r>
              <a:rPr lang="en-US" sz="2200" dirty="0" smtClean="0"/>
              <a:t>Click         .</a:t>
            </a:r>
          </a:p>
          <a:p>
            <a:r>
              <a:rPr lang="en-US" sz="2200" dirty="0" smtClean="0"/>
              <a:t>A results plot will pop up.</a:t>
            </a:r>
          </a:p>
          <a:p>
            <a:endParaRPr lang="en-US" sz="2200" dirty="0" smtClean="0"/>
          </a:p>
          <a:p>
            <a:endParaRPr lang="en-US" sz="2200" dirty="0" smtClean="0"/>
          </a:p>
          <a:p>
            <a:endParaRPr lang="en-US" sz="2200" dirty="0" smtClean="0"/>
          </a:p>
          <a:p>
            <a:endParaRPr lang="en-US" sz="2200" dirty="0" smtClean="0"/>
          </a:p>
        </p:txBody>
      </p:sp>
      <p:pic>
        <p:nvPicPr>
          <p:cNvPr id="1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975" y="2895600"/>
            <a:ext cx="809625"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657600"/>
            <a:ext cx="457200"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3706" y="2895600"/>
            <a:ext cx="914400" cy="19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7825" y="3276600"/>
            <a:ext cx="942975" cy="20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00123" y="1641952"/>
            <a:ext cx="2381877" cy="2374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4112369"/>
            <a:ext cx="2667000" cy="2288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5181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Accessing Cadence </a:t>
            </a:r>
            <a:r>
              <a:rPr lang="en-US" dirty="0" err="1" smtClean="0"/>
              <a:t>Spectre</a:t>
            </a:r>
            <a:r>
              <a:rPr lang="en-US" dirty="0" smtClean="0"/>
              <a:t> software in </a:t>
            </a:r>
            <a:r>
              <a:rPr lang="en-US" dirty="0"/>
              <a:t>the CAD and Visualization Lab</a:t>
            </a:r>
          </a:p>
        </p:txBody>
      </p:sp>
      <p:sp>
        <p:nvSpPr>
          <p:cNvPr id="3" name="Content Placeholder 2"/>
          <p:cNvSpPr>
            <a:spLocks noGrp="1"/>
          </p:cNvSpPr>
          <p:nvPr>
            <p:ph idx="1"/>
          </p:nvPr>
        </p:nvSpPr>
        <p:spPr/>
        <p:txBody>
          <a:bodyPr>
            <a:normAutofit/>
          </a:bodyPr>
          <a:lstStyle/>
          <a:p>
            <a:r>
              <a:rPr lang="en-US" sz="1600" dirty="0" smtClean="0"/>
              <a:t>Verify that </a:t>
            </a:r>
            <a:r>
              <a:rPr lang="en-US" sz="1600" dirty="0" err="1" smtClean="0"/>
              <a:t>Xming</a:t>
            </a:r>
            <a:r>
              <a:rPr lang="en-US" sz="1600" dirty="0" smtClean="0"/>
              <a:t> is running by checking for its icon in the task manager.</a:t>
            </a:r>
          </a:p>
          <a:p>
            <a:pPr marL="0" indent="0">
              <a:buNone/>
            </a:pPr>
            <a:endParaRPr lang="en-US" sz="1600" dirty="0" smtClean="0"/>
          </a:p>
          <a:p>
            <a:pPr marL="0" indent="0">
              <a:buNone/>
            </a:pPr>
            <a:endParaRPr lang="en-US" sz="1600" dirty="0" smtClean="0"/>
          </a:p>
          <a:p>
            <a:r>
              <a:rPr lang="en-US" sz="1600" dirty="0" smtClean="0"/>
              <a:t>Start </a:t>
            </a:r>
            <a:r>
              <a:rPr lang="en-US" sz="1600" dirty="0" err="1" smtClean="0"/>
              <a:t>PuTTY</a:t>
            </a:r>
            <a:r>
              <a:rPr lang="en-US" sz="1600" dirty="0" smtClean="0"/>
              <a:t>,  and double click session </a:t>
            </a:r>
            <a:r>
              <a:rPr lang="en-US" sz="1600" b="1" dirty="0" smtClean="0"/>
              <a:t>ECE4220.</a:t>
            </a:r>
          </a:p>
          <a:p>
            <a:endParaRPr lang="en-US" sz="1600" dirty="0" smtClean="0"/>
          </a:p>
          <a:p>
            <a:pPr marL="0" indent="0">
              <a:buNone/>
            </a:pPr>
            <a:endParaRPr lang="en-US" sz="1600" dirty="0"/>
          </a:p>
          <a:p>
            <a:r>
              <a:rPr lang="en-US" sz="1600" dirty="0" smtClean="0"/>
              <a:t>Enter your CVL login and password at the prompt.</a:t>
            </a:r>
          </a:p>
          <a:p>
            <a:endParaRPr lang="en-US" sz="16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1600200"/>
            <a:ext cx="126682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0250" y="2857500"/>
            <a:ext cx="5715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2196" y="2743200"/>
            <a:ext cx="293268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Elbow Connector 13"/>
          <p:cNvCxnSpPr/>
          <p:nvPr/>
        </p:nvCxnSpPr>
        <p:spPr>
          <a:xfrm>
            <a:off x="4800600" y="2667000"/>
            <a:ext cx="1905000" cy="1676400"/>
          </a:xfrm>
          <a:prstGeom prst="bentConnector3">
            <a:avLst>
              <a:gd name="adj1" fmla="val 27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4" name="Elbow Connector 23"/>
          <p:cNvCxnSpPr/>
          <p:nvPr/>
        </p:nvCxnSpPr>
        <p:spPr>
          <a:xfrm>
            <a:off x="6781800" y="1752600"/>
            <a:ext cx="685800" cy="3810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54" name="Elbow Connector 53"/>
          <p:cNvCxnSpPr>
            <a:endCxn id="4099" idx="1"/>
          </p:cNvCxnSpPr>
          <p:nvPr/>
        </p:nvCxnSpPr>
        <p:spPr>
          <a:xfrm>
            <a:off x="1543050" y="2819400"/>
            <a:ext cx="457200" cy="228600"/>
          </a:xfrm>
          <a:prstGeom prst="bentConnector3">
            <a:avLst>
              <a:gd name="adj1" fmla="val 0"/>
            </a:avLst>
          </a:prstGeom>
          <a:ln>
            <a:tailEnd type="arrow"/>
          </a:ln>
        </p:spPr>
        <p:style>
          <a:lnRef idx="3">
            <a:schemeClr val="accent2"/>
          </a:lnRef>
          <a:fillRef idx="0">
            <a:schemeClr val="accent2"/>
          </a:fillRef>
          <a:effectRef idx="2">
            <a:schemeClr val="accent2"/>
          </a:effectRef>
          <a:fontRef idx="minor">
            <a:schemeClr val="tx1"/>
          </a:fontRef>
        </p:style>
      </p:cxnSp>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3797356"/>
            <a:ext cx="4038600" cy="2536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4" name="Elbow Connector 63"/>
          <p:cNvCxnSpPr/>
          <p:nvPr/>
        </p:nvCxnSpPr>
        <p:spPr>
          <a:xfrm rot="10800000" flipV="1">
            <a:off x="1905000" y="3657599"/>
            <a:ext cx="2667000" cy="381001"/>
          </a:xfrm>
          <a:prstGeom prst="bentConnector3">
            <a:avLst>
              <a:gd name="adj1" fmla="val 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867275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First Time Cadence </a:t>
            </a:r>
            <a:r>
              <a:rPr lang="en-US" dirty="0" err="1" smtClean="0"/>
              <a:t>Spectre</a:t>
            </a:r>
            <a:r>
              <a:rPr lang="en-US" dirty="0" smtClean="0"/>
              <a:t> Users</a:t>
            </a:r>
            <a:endParaRPr lang="en-US" dirty="0"/>
          </a:p>
        </p:txBody>
      </p:sp>
      <p:sp>
        <p:nvSpPr>
          <p:cNvPr id="3" name="Content Placeholder 2"/>
          <p:cNvSpPr>
            <a:spLocks noGrp="1"/>
          </p:cNvSpPr>
          <p:nvPr>
            <p:ph idx="1"/>
          </p:nvPr>
        </p:nvSpPr>
        <p:spPr/>
        <p:txBody>
          <a:bodyPr/>
          <a:lstStyle/>
          <a:p>
            <a:pPr marL="0" indent="0">
              <a:buNone/>
            </a:pPr>
            <a:r>
              <a:rPr lang="en-US" sz="2400" dirty="0" smtClean="0"/>
              <a:t>Enter the commands shown in the window below to</a:t>
            </a:r>
          </a:p>
          <a:p>
            <a:pPr marL="457200" indent="-457200">
              <a:buFont typeface="+mj-lt"/>
              <a:buAutoNum type="arabicParenR"/>
            </a:pPr>
            <a:r>
              <a:rPr lang="en-US" sz="2400" dirty="0" smtClean="0"/>
              <a:t>Create a directory for class projects</a:t>
            </a:r>
          </a:p>
          <a:p>
            <a:pPr marL="457200" indent="-457200">
              <a:buFont typeface="+mj-lt"/>
              <a:buAutoNum type="arabicParenR"/>
            </a:pPr>
            <a:r>
              <a:rPr lang="en-US" sz="2400" dirty="0" smtClean="0"/>
              <a:t>Copy the design library into the directory</a:t>
            </a:r>
          </a:p>
          <a:p>
            <a:pPr marL="457200" indent="-457200">
              <a:buFont typeface="+mj-lt"/>
              <a:buAutoNum type="arabicParenR"/>
            </a:pPr>
            <a:r>
              <a:rPr lang="en-US" sz="2400" dirty="0" smtClean="0"/>
              <a:t>Enter the directory</a:t>
            </a:r>
          </a:p>
          <a:p>
            <a:pPr marL="457200" indent="-457200">
              <a:buFont typeface="+mj-lt"/>
              <a:buAutoNum type="arabicParenR"/>
            </a:pPr>
            <a:r>
              <a:rPr lang="en-US" sz="2400" dirty="0" smtClean="0"/>
              <a:t>Verify that the design library has been copied</a:t>
            </a:r>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r>
              <a:rPr lang="en-US" sz="2400" dirty="0" smtClean="0"/>
              <a:t>You will use this directory for class projects.</a:t>
            </a:r>
            <a:endParaRPr lang="en-US" sz="2400" dirty="0"/>
          </a:p>
          <a:p>
            <a:endParaRPr lang="en-US" dirty="0" smtClean="0"/>
          </a:p>
          <a:p>
            <a:endParaRPr lang="en-US"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625" y="3886200"/>
            <a:ext cx="6429375" cy="144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5928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Cadence </a:t>
            </a:r>
            <a:r>
              <a:rPr lang="en-US" dirty="0" err="1" smtClean="0"/>
              <a:t>Spectre</a:t>
            </a:r>
            <a:endParaRPr lang="en-US" dirty="0"/>
          </a:p>
        </p:txBody>
      </p:sp>
      <p:sp>
        <p:nvSpPr>
          <p:cNvPr id="3" name="Content Placeholder 2"/>
          <p:cNvSpPr>
            <a:spLocks noGrp="1"/>
          </p:cNvSpPr>
          <p:nvPr>
            <p:ph idx="1"/>
          </p:nvPr>
        </p:nvSpPr>
        <p:spPr/>
        <p:txBody>
          <a:bodyPr/>
          <a:lstStyle/>
          <a:p>
            <a:pPr marL="457200" indent="-457200">
              <a:buFont typeface="+mj-lt"/>
              <a:buAutoNum type="arabicParenR"/>
            </a:pPr>
            <a:r>
              <a:rPr lang="en-US" sz="2000" dirty="0" smtClean="0"/>
              <a:t>After logging in, navigate to the </a:t>
            </a:r>
            <a:r>
              <a:rPr lang="en-US" sz="2000" b="1" dirty="0" smtClean="0"/>
              <a:t>ECE4220</a:t>
            </a:r>
            <a:r>
              <a:rPr lang="en-US" sz="2000" dirty="0" smtClean="0"/>
              <a:t> directory</a:t>
            </a:r>
          </a:p>
          <a:p>
            <a:pPr marL="457200" indent="-457200">
              <a:buFont typeface="+mj-lt"/>
              <a:buAutoNum type="arabicParenR"/>
            </a:pPr>
            <a:r>
              <a:rPr lang="en-US" sz="2000" dirty="0" smtClean="0"/>
              <a:t>Type the following case-sensitive commands at the prompt</a:t>
            </a:r>
          </a:p>
          <a:p>
            <a:pPr marL="857250" lvl="1" indent="-457200">
              <a:buFont typeface="+mj-lt"/>
              <a:buAutoNum type="arabicParenR"/>
            </a:pPr>
            <a:r>
              <a:rPr lang="en-US" sz="1600" dirty="0" err="1" smtClean="0"/>
              <a:t>tcsh</a:t>
            </a:r>
            <a:endParaRPr lang="en-US" sz="1600" dirty="0" smtClean="0"/>
          </a:p>
          <a:p>
            <a:pPr marL="857250" lvl="1" indent="-457200">
              <a:buFont typeface="+mj-lt"/>
              <a:buAutoNum type="arabicParenR"/>
            </a:pPr>
            <a:r>
              <a:rPr lang="en-US" sz="1600" dirty="0" smtClean="0"/>
              <a:t>source CA18_ece4220.cshr</a:t>
            </a:r>
          </a:p>
          <a:p>
            <a:pPr marL="857250" lvl="1" indent="-457200">
              <a:buFont typeface="+mj-lt"/>
              <a:buAutoNum type="arabicParenR"/>
            </a:pPr>
            <a:r>
              <a:rPr lang="en-US" sz="1600" dirty="0" err="1" smtClean="0"/>
              <a:t>cdsprj</a:t>
            </a:r>
            <a:r>
              <a:rPr lang="en-US" sz="1600" dirty="0" smtClean="0"/>
              <a:t> CA18prjs</a:t>
            </a:r>
          </a:p>
          <a:p>
            <a:pPr marL="857250" lvl="1" indent="-457200">
              <a:buFont typeface="+mj-lt"/>
              <a:buAutoNum type="arabicParenR"/>
            </a:pPr>
            <a:r>
              <a:rPr lang="en-US" sz="1600" dirty="0" smtClean="0"/>
              <a:t>Cadence</a:t>
            </a:r>
          </a:p>
          <a:p>
            <a:pPr marL="857250" lvl="1" indent="-457200">
              <a:buFont typeface="+mj-lt"/>
              <a:buAutoNum type="arabicParenR"/>
            </a:pPr>
            <a:r>
              <a:rPr lang="en-US" sz="1600" dirty="0" err="1" smtClean="0"/>
              <a:t>icfb</a:t>
            </a:r>
            <a:r>
              <a:rPr lang="en-US" sz="1600" dirty="0" smtClean="0"/>
              <a:t> &amp;</a:t>
            </a:r>
            <a:endParaRPr lang="en-US" sz="1600" dirty="0"/>
          </a:p>
        </p:txBody>
      </p:sp>
      <p:pic>
        <p:nvPicPr>
          <p:cNvPr id="205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6813" y="3962400"/>
            <a:ext cx="681037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92619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Library Path</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arenR"/>
            </a:pPr>
            <a:r>
              <a:rPr lang="en-US" sz="2000" dirty="0" smtClean="0"/>
              <a:t>Click </a:t>
            </a:r>
            <a:r>
              <a:rPr lang="en-US" sz="2000" b="1" dirty="0" smtClean="0"/>
              <a:t>Tools-&gt;Library Manager</a:t>
            </a:r>
          </a:p>
          <a:p>
            <a:pPr marL="457200" indent="-457200">
              <a:buFont typeface="+mj-lt"/>
              <a:buAutoNum type="arabicParenR"/>
            </a:pPr>
            <a:endParaRPr lang="en-US" sz="2000" b="1" dirty="0"/>
          </a:p>
          <a:p>
            <a:pPr marL="457200" indent="-457200">
              <a:buFont typeface="+mj-lt"/>
              <a:buAutoNum type="arabicParenR"/>
            </a:pPr>
            <a:endParaRPr lang="en-US" sz="2000" b="1" dirty="0" smtClean="0"/>
          </a:p>
          <a:p>
            <a:pPr marL="457200" indent="-457200">
              <a:buFont typeface="+mj-lt"/>
              <a:buAutoNum type="arabicParenR"/>
            </a:pPr>
            <a:endParaRPr lang="en-US" sz="2000" b="1" dirty="0"/>
          </a:p>
          <a:p>
            <a:pPr marL="457200" indent="-457200">
              <a:buFont typeface="+mj-lt"/>
              <a:buAutoNum type="arabicParenR"/>
            </a:pPr>
            <a:endParaRPr lang="en-US" sz="2000" b="1" dirty="0" smtClean="0"/>
          </a:p>
          <a:p>
            <a:pPr marL="457200" indent="-457200">
              <a:buFont typeface="+mj-lt"/>
              <a:buAutoNum type="arabicParenR"/>
            </a:pPr>
            <a:r>
              <a:rPr lang="en-US" sz="2000" dirty="0" smtClean="0"/>
              <a:t>Click on your library: </a:t>
            </a:r>
            <a:r>
              <a:rPr lang="en-US" sz="2000" b="1" dirty="0" smtClean="0"/>
              <a:t>CA18prjs_yourPID</a:t>
            </a:r>
            <a:endParaRPr lang="en-US" sz="2000" b="1" dirty="0"/>
          </a:p>
          <a:p>
            <a:pPr marL="0" indent="0">
              <a:buNone/>
            </a:pPr>
            <a:endParaRPr lang="en-US"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1981200"/>
            <a:ext cx="5053012" cy="1357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Elbow Connector 4"/>
          <p:cNvCxnSpPr/>
          <p:nvPr/>
        </p:nvCxnSpPr>
        <p:spPr>
          <a:xfrm>
            <a:off x="2438400" y="1981200"/>
            <a:ext cx="1333500" cy="609600"/>
          </a:xfrm>
          <a:prstGeom prst="bentConnector3">
            <a:avLst>
              <a:gd name="adj1" fmla="val 13"/>
            </a:avLst>
          </a:prstGeom>
          <a:ln>
            <a:tailEnd type="arrow"/>
          </a:ln>
        </p:spPr>
        <p:style>
          <a:lnRef idx="3">
            <a:schemeClr val="accent2"/>
          </a:lnRef>
          <a:fillRef idx="0">
            <a:schemeClr val="accent2"/>
          </a:fillRef>
          <a:effectRef idx="2">
            <a:schemeClr val="accent2"/>
          </a:effectRef>
          <a:fontRef idx="minor">
            <a:schemeClr val="tx1"/>
          </a:fontRef>
        </p:style>
      </p:cxn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581400"/>
            <a:ext cx="2803395" cy="2448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Elbow Connector 10"/>
          <p:cNvCxnSpPr/>
          <p:nvPr/>
        </p:nvCxnSpPr>
        <p:spPr>
          <a:xfrm>
            <a:off x="4191000" y="3886200"/>
            <a:ext cx="1143000" cy="381000"/>
          </a:xfrm>
          <a:prstGeom prst="bentConnector3">
            <a:avLst>
              <a:gd name="adj1" fmla="val 654"/>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657366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Schematic</a:t>
            </a:r>
            <a:endParaRPr lang="en-US" dirty="0"/>
          </a:p>
        </p:txBody>
      </p:sp>
      <p:sp>
        <p:nvSpPr>
          <p:cNvPr id="3" name="Content Placeholder 2"/>
          <p:cNvSpPr>
            <a:spLocks noGrp="1"/>
          </p:cNvSpPr>
          <p:nvPr>
            <p:ph idx="1"/>
          </p:nvPr>
        </p:nvSpPr>
        <p:spPr>
          <a:xfrm>
            <a:off x="304800" y="1600200"/>
            <a:ext cx="8686800" cy="4525963"/>
          </a:xfrm>
        </p:spPr>
        <p:txBody>
          <a:bodyPr>
            <a:normAutofit/>
          </a:bodyPr>
          <a:lstStyle/>
          <a:p>
            <a:r>
              <a:rPr lang="en-US" sz="2400" dirty="0" smtClean="0"/>
              <a:t>Opening Schematic Window:</a:t>
            </a:r>
          </a:p>
          <a:p>
            <a:pPr marL="457200" indent="-457200">
              <a:buFont typeface="+mj-lt"/>
              <a:buAutoNum type="arabicParenR"/>
            </a:pPr>
            <a:r>
              <a:rPr lang="en-US" sz="2000" dirty="0" smtClean="0"/>
              <a:t>Click </a:t>
            </a:r>
            <a:r>
              <a:rPr lang="en-US" sz="2000" b="1" dirty="0" smtClean="0"/>
              <a:t>File-&gt;New-&gt;</a:t>
            </a:r>
            <a:r>
              <a:rPr lang="en-US" sz="2000" b="1" dirty="0" err="1" smtClean="0"/>
              <a:t>Cellview</a:t>
            </a:r>
            <a:r>
              <a:rPr lang="en-US" sz="2000" dirty="0" smtClean="0"/>
              <a:t>.</a:t>
            </a:r>
          </a:p>
          <a:p>
            <a:pPr marL="457200" indent="-457200">
              <a:buFont typeface="+mj-lt"/>
              <a:buAutoNum type="arabicParenR"/>
            </a:pPr>
            <a:endParaRPr lang="en-US" sz="2000" dirty="0"/>
          </a:p>
          <a:p>
            <a:pPr marL="457200" indent="-457200">
              <a:buFont typeface="+mj-lt"/>
              <a:buAutoNum type="arabicParenR"/>
            </a:pPr>
            <a:endParaRPr lang="en-US" sz="2000" dirty="0" smtClean="0"/>
          </a:p>
          <a:p>
            <a:pPr marL="457200" indent="-457200">
              <a:buFont typeface="+mj-lt"/>
              <a:buAutoNum type="arabicParenR"/>
            </a:pPr>
            <a:r>
              <a:rPr lang="en-US" sz="2000" dirty="0" smtClean="0"/>
              <a:t>Enter a </a:t>
            </a:r>
            <a:r>
              <a:rPr lang="en-US" sz="2000" b="1" dirty="0" smtClean="0"/>
              <a:t>Cell Name</a:t>
            </a:r>
            <a:r>
              <a:rPr lang="en-US" sz="2000" dirty="0" smtClean="0"/>
              <a:t> and click </a:t>
            </a:r>
            <a:r>
              <a:rPr lang="en-US" sz="2000" b="1" dirty="0" smtClean="0"/>
              <a:t>OK</a:t>
            </a:r>
            <a:r>
              <a:rPr lang="en-US" sz="2000" dirty="0" smtClean="0"/>
              <a:t>.</a:t>
            </a:r>
          </a:p>
          <a:p>
            <a:pPr marL="457200" indent="-457200">
              <a:buFont typeface="+mj-lt"/>
              <a:buAutoNum type="arabicParenR"/>
            </a:pPr>
            <a:endParaRPr lang="en-US" sz="2000" dirty="0" smtClean="0"/>
          </a:p>
          <a:p>
            <a:pPr marL="457200" indent="-457200">
              <a:buFont typeface="+mj-lt"/>
              <a:buAutoNum type="arabicParenR"/>
            </a:pPr>
            <a:r>
              <a:rPr lang="en-US" sz="2000" dirty="0" smtClean="0"/>
              <a:t>A schematic window opens.</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3388" y="2133600"/>
            <a:ext cx="3605212" cy="96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4267200"/>
            <a:ext cx="2586038" cy="20552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3128962"/>
            <a:ext cx="1842430" cy="1595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Elbow Connector 9"/>
          <p:cNvCxnSpPr>
            <a:endCxn id="1029" idx="1"/>
          </p:cNvCxnSpPr>
          <p:nvPr/>
        </p:nvCxnSpPr>
        <p:spPr>
          <a:xfrm>
            <a:off x="2133600" y="3505200"/>
            <a:ext cx="4267200" cy="421481"/>
          </a:xfrm>
          <a:prstGeom prst="bentConnector3">
            <a:avLst>
              <a:gd name="adj1" fmla="val -1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4" name="Elbow Connector 13"/>
          <p:cNvCxnSpPr/>
          <p:nvPr/>
        </p:nvCxnSpPr>
        <p:spPr>
          <a:xfrm>
            <a:off x="4114800" y="3352800"/>
            <a:ext cx="2286000" cy="762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Elbow Connector 21"/>
          <p:cNvCxnSpPr/>
          <p:nvPr/>
        </p:nvCxnSpPr>
        <p:spPr>
          <a:xfrm>
            <a:off x="2209800" y="2438400"/>
            <a:ext cx="2667000" cy="152400"/>
          </a:xfrm>
          <a:prstGeom prst="bentConnector3">
            <a:avLst>
              <a:gd name="adj1" fmla="val 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32" name="Elbow Connector 31"/>
          <p:cNvCxnSpPr>
            <a:endCxn id="1028" idx="1"/>
          </p:cNvCxnSpPr>
          <p:nvPr/>
        </p:nvCxnSpPr>
        <p:spPr>
          <a:xfrm>
            <a:off x="2127250" y="4152900"/>
            <a:ext cx="1530350" cy="1141940"/>
          </a:xfrm>
          <a:prstGeom prst="bentConnector3">
            <a:avLst>
              <a:gd name="adj1" fmla="val -207"/>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2545202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Adding Circuit Elements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Circuit elements can be added by:</a:t>
            </a:r>
          </a:p>
          <a:p>
            <a:pPr marL="514350" indent="-514350">
              <a:buFont typeface="+mj-lt"/>
              <a:buAutoNum type="arabicParenR"/>
            </a:pPr>
            <a:r>
              <a:rPr lang="en-US" sz="2000" dirty="0"/>
              <a:t>C</a:t>
            </a:r>
            <a:r>
              <a:rPr lang="en-US" sz="2000" dirty="0" smtClean="0"/>
              <a:t>licking the </a:t>
            </a:r>
            <a:r>
              <a:rPr lang="en-US" sz="2000" b="1" dirty="0" smtClean="0"/>
              <a:t>Instance</a:t>
            </a:r>
            <a:r>
              <a:rPr lang="en-US" sz="2000" dirty="0" smtClean="0"/>
              <a:t> 	       button on the left side of the window.</a:t>
            </a:r>
          </a:p>
          <a:p>
            <a:pPr marL="514350" indent="-514350">
              <a:buFont typeface="+mj-lt"/>
              <a:buAutoNum type="arabicParenR"/>
            </a:pPr>
            <a:endParaRPr lang="en-US" sz="2000" dirty="0"/>
          </a:p>
          <a:p>
            <a:pPr marL="514350" indent="-514350">
              <a:buFont typeface="+mj-lt"/>
              <a:buAutoNum type="arabicParenR"/>
            </a:pPr>
            <a:endParaRPr lang="en-US" sz="2000" dirty="0" smtClean="0"/>
          </a:p>
          <a:p>
            <a:pPr marL="514350" indent="-514350">
              <a:buFont typeface="+mj-lt"/>
              <a:buAutoNum type="arabicParenR"/>
            </a:pPr>
            <a:endParaRPr lang="en-US" sz="2000" dirty="0"/>
          </a:p>
          <a:p>
            <a:pPr marL="514350" indent="-514350">
              <a:buFont typeface="+mj-lt"/>
              <a:buAutoNum type="arabicParenR"/>
            </a:pPr>
            <a:endParaRPr lang="en-US" sz="2000" dirty="0" smtClean="0"/>
          </a:p>
          <a:p>
            <a:pPr marL="514350" indent="-514350">
              <a:buFont typeface="+mj-lt"/>
              <a:buAutoNum type="arabicParenR"/>
            </a:pPr>
            <a:endParaRPr lang="en-US" sz="2000" dirty="0"/>
          </a:p>
          <a:p>
            <a:pPr marL="514350" indent="-514350">
              <a:buFont typeface="+mj-lt"/>
              <a:buAutoNum type="arabicParenR"/>
            </a:pPr>
            <a:endParaRPr lang="en-US" sz="2000" dirty="0" smtClean="0"/>
          </a:p>
          <a:p>
            <a:pPr marL="514350" indent="-514350">
              <a:buFont typeface="+mj-lt"/>
              <a:buAutoNum type="arabicParenR"/>
            </a:pPr>
            <a:endParaRPr lang="en-US" sz="2000" dirty="0"/>
          </a:p>
          <a:p>
            <a:pPr marL="514350" indent="-514350">
              <a:buFont typeface="+mj-lt"/>
              <a:buAutoNum type="arabicParenR"/>
            </a:pPr>
            <a:endParaRPr lang="en-US" sz="2000" dirty="0" smtClean="0"/>
          </a:p>
          <a:p>
            <a:pPr marL="514350" indent="-514350">
              <a:buFont typeface="+mj-lt"/>
              <a:buAutoNum type="arabicParenR"/>
            </a:pPr>
            <a:r>
              <a:rPr lang="en-US" sz="2000" dirty="0" smtClean="0"/>
              <a:t>Pressing the letter </a:t>
            </a:r>
            <a:r>
              <a:rPr lang="en-US" sz="2000" b="1" dirty="0" smtClean="0"/>
              <a:t>I</a:t>
            </a:r>
            <a:r>
              <a:rPr lang="en-US" sz="2000" dirty="0" smtClean="0"/>
              <a:t> on the keyboard.</a:t>
            </a:r>
            <a:endParaRPr lang="en-US" sz="2000"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0000" y="2362200"/>
            <a:ext cx="3581400" cy="2846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2000250"/>
            <a:ext cx="361950"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Elbow Connector 6"/>
          <p:cNvCxnSpPr/>
          <p:nvPr/>
        </p:nvCxnSpPr>
        <p:spPr>
          <a:xfrm rot="16200000" flipH="1">
            <a:off x="2324100" y="2705100"/>
            <a:ext cx="1905000" cy="1066800"/>
          </a:xfrm>
          <a:prstGeom prst="bentConnector3">
            <a:avLst>
              <a:gd name="adj1" fmla="val 100000"/>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1246868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Adding </a:t>
            </a:r>
            <a:r>
              <a:rPr lang="en-US" dirty="0" smtClean="0"/>
              <a:t>a Circuit Element Instance</a:t>
            </a:r>
            <a:endParaRPr lang="en-US" dirty="0"/>
          </a:p>
        </p:txBody>
      </p:sp>
      <p:sp>
        <p:nvSpPr>
          <p:cNvPr id="3" name="Content Placeholder 2"/>
          <p:cNvSpPr>
            <a:spLocks noGrp="1"/>
          </p:cNvSpPr>
          <p:nvPr>
            <p:ph idx="1"/>
          </p:nvPr>
        </p:nvSpPr>
        <p:spPr/>
        <p:txBody>
          <a:bodyPr>
            <a:normAutofit/>
          </a:bodyPr>
          <a:lstStyle/>
          <a:p>
            <a:pPr marL="457200" indent="-457200">
              <a:buFont typeface="+mj-lt"/>
              <a:buAutoNum type="arabicParenR"/>
            </a:pPr>
            <a:r>
              <a:rPr lang="en-US" sz="2000" dirty="0" smtClean="0"/>
              <a:t>Select the library by clicking </a:t>
            </a:r>
            <a:r>
              <a:rPr lang="en-US" sz="2000" b="1" dirty="0" smtClean="0"/>
              <a:t>Browse</a:t>
            </a:r>
            <a:r>
              <a:rPr lang="en-US" sz="2000" dirty="0" smtClean="0"/>
              <a:t>.</a:t>
            </a:r>
          </a:p>
          <a:p>
            <a:pPr marL="457200" indent="-457200">
              <a:buFont typeface="+mj-lt"/>
              <a:buAutoNum type="arabicParenR"/>
            </a:pPr>
            <a:r>
              <a:rPr lang="en-US" sz="2000" dirty="0" smtClean="0"/>
              <a:t>For this example, we want a DC voltage source.</a:t>
            </a:r>
          </a:p>
          <a:p>
            <a:pPr marL="857250" lvl="1" indent="-457200">
              <a:buFont typeface="+mj-lt"/>
              <a:buAutoNum type="arabicParenR"/>
            </a:pPr>
            <a:r>
              <a:rPr lang="en-US" sz="1600" dirty="0" smtClean="0"/>
              <a:t>Click </a:t>
            </a:r>
            <a:r>
              <a:rPr lang="en-US" sz="1600" b="1" dirty="0" err="1" smtClean="0"/>
              <a:t>analogLib</a:t>
            </a:r>
            <a:r>
              <a:rPr lang="en-US" sz="1600" b="1" dirty="0" smtClean="0"/>
              <a:t>-&gt;Independent-&gt;</a:t>
            </a:r>
            <a:r>
              <a:rPr lang="en-US" sz="1600" b="1" dirty="0" err="1" smtClean="0"/>
              <a:t>vdc</a:t>
            </a:r>
            <a:r>
              <a:rPr lang="en-US" sz="1600" b="1" dirty="0" smtClean="0"/>
              <a:t>-&gt;symbol</a:t>
            </a:r>
            <a:endParaRPr lang="en-US" sz="1600" dirty="0" smtClean="0"/>
          </a:p>
          <a:p>
            <a:pPr marL="857250" lvl="1" indent="-457200">
              <a:buFont typeface="+mj-lt"/>
              <a:buAutoNum type="arabicParenR"/>
            </a:pPr>
            <a:r>
              <a:rPr lang="en-US" sz="1600" dirty="0" smtClean="0"/>
              <a:t>Click</a:t>
            </a:r>
            <a:r>
              <a:rPr lang="en-US" sz="1600" b="1" dirty="0" smtClean="0"/>
              <a:t> Close</a:t>
            </a:r>
            <a:r>
              <a:rPr lang="en-US" sz="1600" dirty="0" smtClean="0"/>
              <a:t>.</a:t>
            </a:r>
            <a:r>
              <a:rPr lang="en-US" sz="1600" b="1" dirty="0" smtClean="0"/>
              <a:t/>
            </a:r>
            <a:br>
              <a:rPr lang="en-US" sz="1600" b="1" dirty="0" smtClean="0"/>
            </a:br>
            <a:endParaRPr lang="en-US" sz="1600" b="1"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7900" y="1371600"/>
            <a:ext cx="2019300" cy="1330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Elbow Connector 4"/>
          <p:cNvCxnSpPr/>
          <p:nvPr/>
        </p:nvCxnSpPr>
        <p:spPr>
          <a:xfrm>
            <a:off x="4800600" y="1790700"/>
            <a:ext cx="1257300" cy="38100"/>
          </a:xfrm>
          <a:prstGeom prst="bent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3281" y="2819400"/>
            <a:ext cx="3548538" cy="2473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Elbow Connector 12"/>
          <p:cNvCxnSpPr/>
          <p:nvPr/>
        </p:nvCxnSpPr>
        <p:spPr>
          <a:xfrm>
            <a:off x="3276600" y="2590800"/>
            <a:ext cx="2016681" cy="914400"/>
          </a:xfrm>
          <a:prstGeom prst="bentConnector3">
            <a:avLst>
              <a:gd name="adj1" fmla="val -254"/>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8" name="Elbow Connector 17"/>
          <p:cNvCxnSpPr/>
          <p:nvPr/>
        </p:nvCxnSpPr>
        <p:spPr>
          <a:xfrm>
            <a:off x="2057400" y="2895600"/>
            <a:ext cx="3235881" cy="2286000"/>
          </a:xfrm>
          <a:prstGeom prst="bentConnector3">
            <a:avLst>
              <a:gd name="adj1" fmla="val -158"/>
            </a:avLst>
          </a:prstGeom>
          <a:ln>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93374446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897</Words>
  <Application>Microsoft Office PowerPoint</Application>
  <PresentationFormat>On-screen Show (4:3)</PresentationFormat>
  <Paragraphs>175</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Introduction to SPECTRE</vt:lpstr>
      <vt:lpstr>Configuring access to the CAD and Visualization Lab</vt:lpstr>
      <vt:lpstr>Accessing Cadence Spectre software in the CAD and Visualization Lab</vt:lpstr>
      <vt:lpstr>First Time Cadence Spectre Users</vt:lpstr>
      <vt:lpstr>Starting Cadence Spectre</vt:lpstr>
      <vt:lpstr>Setting Library Path</vt:lpstr>
      <vt:lpstr>Creating a New Schematic</vt:lpstr>
      <vt:lpstr>Adding Circuit Elements</vt:lpstr>
      <vt:lpstr>Adding a Circuit Element Instance</vt:lpstr>
      <vt:lpstr>Placing a Circuit Element Into the Schematic</vt:lpstr>
      <vt:lpstr>Completing the Schematic </vt:lpstr>
      <vt:lpstr>Circuit Simulation</vt:lpstr>
      <vt:lpstr>DC Operating Point (Q-point)</vt:lpstr>
      <vt:lpstr>DC Operating Point (Q-point)</vt:lpstr>
      <vt:lpstr>Simulation Results</vt:lpstr>
      <vt:lpstr>Simulation Results</vt:lpstr>
      <vt:lpstr>DC Operating Point Results</vt:lpstr>
      <vt:lpstr>AC Analysis</vt:lpstr>
      <vt:lpstr>AC Analysis</vt:lpstr>
      <vt:lpstr>AC Analysis Results</vt:lpstr>
      <vt:lpstr>Transient Analysis</vt:lpstr>
      <vt:lpstr>Transient Analysis</vt:lpstr>
      <vt:lpstr>Transient Analysis Results</vt:lpstr>
      <vt:lpstr>Noise Simulation</vt:lpstr>
      <vt:lpstr>Noise Simulation</vt:lpstr>
      <vt:lpstr>Noise Simulation</vt:lpstr>
      <vt:lpstr>Noise Analysis Results</vt:lpstr>
      <vt:lpstr>Noise Analysis Results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2012-09-17T15:43:00Z</dcterms:created>
  <dcterms:modified xsi:type="dcterms:W3CDTF">2012-09-18T14:13:13Z</dcterms:modified>
</cp:coreProperties>
</file>