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3" r:id="rId13"/>
    <p:sldId id="280" r:id="rId14"/>
    <p:sldId id="281" r:id="rId15"/>
    <p:sldId id="282" r:id="rId16"/>
    <p:sldId id="262" r:id="rId17"/>
    <p:sldId id="266" r:id="rId18"/>
    <p:sldId id="268" r:id="rId19"/>
    <p:sldId id="263" r:id="rId20"/>
    <p:sldId id="267" r:id="rId21"/>
    <p:sldId id="269" r:id="rId22"/>
    <p:sldId id="26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4" autoAdjust="0"/>
    <p:restoredTop sz="94660"/>
  </p:normalViewPr>
  <p:slideViewPr>
    <p:cSldViewPr>
      <p:cViewPr>
        <p:scale>
          <a:sx n="97" d="100"/>
          <a:sy n="97" d="100"/>
        </p:scale>
        <p:origin x="-7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62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42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93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56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5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4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354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19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8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2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46DF0-9B64-4498-A6E8-BE9FEDD7F5E1}" type="datetimeFigureOut">
              <a:rPr lang="en-US" smtClean="0"/>
              <a:t>9/11/2012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0B567-1D3C-4DF2-91AD-F7F59DE41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3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puting.ece.vt.edu/~jkh/Session" TargetMode="External"/><Relationship Id="rId2" Type="http://schemas.openxmlformats.org/officeDocument/2006/relationships/hyperlink" Target="http://computing.ece.vt.edu/wiki/Getting_Starte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://computing.ece.vt.edu/wiki/How_to_gain_Remote_Access_to_the_CVL_over_the_Internet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s.ece.vt.edu/ICDesign/Tutorials/Cadence/analog_pg1.html" TargetMode="External"/><Relationship Id="rId2" Type="http://schemas.openxmlformats.org/officeDocument/2006/relationships/hyperlink" Target="http://ocw.mit.ed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SPECTRE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ECE 4220 Analog 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58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Placing a Circuit Element Into the Schematic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circuit element can be placed into the schematic using the </a:t>
            </a:r>
            <a:r>
              <a:rPr lang="en-US" sz="2000" b="1" dirty="0" smtClean="0"/>
              <a:t>left</a:t>
            </a:r>
            <a:r>
              <a:rPr lang="en-US" sz="2000" dirty="0" smtClean="0"/>
              <a:t> mouse button.</a:t>
            </a:r>
          </a:p>
          <a:p>
            <a:r>
              <a:rPr lang="en-US" sz="2000" dirty="0" smtClean="0"/>
              <a:t>To stop placing a component, press the </a:t>
            </a:r>
            <a:r>
              <a:rPr lang="en-US" sz="2000" b="1" dirty="0" smtClean="0"/>
              <a:t>Esc</a:t>
            </a:r>
            <a:r>
              <a:rPr lang="en-US" sz="2000" dirty="0" smtClean="0"/>
              <a:t> key.</a:t>
            </a:r>
          </a:p>
          <a:p>
            <a:r>
              <a:rPr lang="en-US" sz="2000" dirty="0" smtClean="0"/>
              <a:t>Pressing </a:t>
            </a:r>
            <a:r>
              <a:rPr lang="en-US" sz="2000" b="1" dirty="0" smtClean="0"/>
              <a:t>R</a:t>
            </a:r>
            <a:r>
              <a:rPr lang="en-US" sz="2000" dirty="0" smtClean="0"/>
              <a:t> on the keyboard will rotate the component by 90 degrees.</a:t>
            </a:r>
          </a:p>
          <a:p>
            <a:r>
              <a:rPr lang="en-US" sz="2000" dirty="0" smtClean="0"/>
              <a:t>To edit the component properties, click on the component to highlight it and press </a:t>
            </a:r>
            <a:r>
              <a:rPr lang="en-US" sz="2000" b="1" dirty="0" smtClean="0"/>
              <a:t>Q</a:t>
            </a:r>
            <a:r>
              <a:rPr lang="en-US" sz="2000" dirty="0" smtClean="0"/>
              <a:t> on the keyboard.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092" y="1524000"/>
            <a:ext cx="2588708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092" y="3615999"/>
            <a:ext cx="2588708" cy="240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>
            <a:off x="2667000" y="4419600"/>
            <a:ext cx="34310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589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Completing the Schematic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Complete the schematic diagram by selecting components from the appropriate libraries and placing them.</a:t>
            </a:r>
          </a:p>
          <a:p>
            <a:r>
              <a:rPr lang="en-US" sz="2000" dirty="0" smtClean="0"/>
              <a:t>Wire the components together by clicking and dragging from one red node to the next.</a:t>
            </a:r>
          </a:p>
          <a:p>
            <a:r>
              <a:rPr lang="en-US" sz="2000" dirty="0"/>
              <a:t>After drawing schematic, press </a:t>
            </a:r>
            <a:r>
              <a:rPr lang="en-US" sz="2000" dirty="0" smtClean="0"/>
              <a:t>the </a:t>
            </a:r>
            <a:r>
              <a:rPr lang="en-US" sz="2000" b="1" dirty="0" smtClean="0"/>
              <a:t>Check and Save</a:t>
            </a:r>
            <a:r>
              <a:rPr lang="en-US" sz="2000" dirty="0" smtClean="0"/>
              <a:t>        icon </a:t>
            </a:r>
            <a:r>
              <a:rPr lang="en-US" sz="2000" dirty="0"/>
              <a:t>on top left </a:t>
            </a:r>
            <a:r>
              <a:rPr lang="en-US" sz="2000" dirty="0" smtClean="0"/>
              <a:t>pane.</a:t>
            </a:r>
          </a:p>
          <a:p>
            <a:endParaRPr lang="en-US" sz="2000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95800"/>
            <a:ext cx="3619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4026878" cy="320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Elbow Connector 6"/>
          <p:cNvCxnSpPr/>
          <p:nvPr/>
        </p:nvCxnSpPr>
        <p:spPr>
          <a:xfrm flipV="1">
            <a:off x="2286000" y="2819400"/>
            <a:ext cx="2438400" cy="2133600"/>
          </a:xfrm>
          <a:prstGeom prst="bentConnector3">
            <a:avLst>
              <a:gd name="adj1" fmla="val 85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95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C Analysis -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917680"/>
            <a:ext cx="243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Go to tools. </a:t>
            </a:r>
            <a:endParaRPr lang="en-US" sz="24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“</a:t>
            </a:r>
            <a:r>
              <a:rPr lang="en-US" sz="2400" dirty="0" smtClean="0">
                <a:solidFill>
                  <a:srgbClr val="FF0000"/>
                </a:solidFill>
              </a:rPr>
              <a:t>Analog Environment</a:t>
            </a:r>
            <a:r>
              <a:rPr lang="en-US" sz="2400" dirty="0" smtClean="0"/>
              <a:t>”.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428" y="1676400"/>
            <a:ext cx="5752682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3048000" y="2258716"/>
            <a:ext cx="988215" cy="1676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74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Analysis - Simulation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3643103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2265768" cy="364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648200"/>
            <a:ext cx="2623966" cy="1453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1600200" y="1779640"/>
            <a:ext cx="3810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000864" y="1772264"/>
            <a:ext cx="3810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(1)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244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(1)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400" y="1905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(2)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77528" y="490629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(2)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99809" y="1783663"/>
            <a:ext cx="507111" cy="1385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590800" y="1897004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(3)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6200" y="51816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Doing analysis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Choose analysis type.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Define the value if you have variables.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Select “</a:t>
            </a:r>
            <a:r>
              <a:rPr lang="en-US" dirty="0" err="1" smtClean="0"/>
              <a:t>Netlist</a:t>
            </a:r>
            <a:r>
              <a:rPr lang="en-US" dirty="0" smtClean="0"/>
              <a:t> and Run” for simulation.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399204" y="4004744"/>
            <a:ext cx="1591532" cy="223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977878" y="3952568"/>
            <a:ext cx="2318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/>
              <a:t>Give start-stop value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98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" y="1735667"/>
            <a:ext cx="3762375" cy="2995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Analysis - Sweep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3" y="1735667"/>
            <a:ext cx="3614737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2971800" y="2080071"/>
            <a:ext cx="4191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886200" y="2293557"/>
            <a:ext cx="8048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2987823" y="2201355"/>
            <a:ext cx="898377" cy="184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782921" y="5029200"/>
            <a:ext cx="4800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Steps for sweep simulation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Choose analysis type.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Define the value if you have variables.</a:t>
            </a:r>
          </a:p>
          <a:p>
            <a:pPr marL="342900" indent="-342900">
              <a:buAutoNum type="arabicParenBoth"/>
            </a:pPr>
            <a:r>
              <a:rPr lang="en-US" dirty="0" smtClean="0"/>
              <a:t>: Select “</a:t>
            </a:r>
            <a:r>
              <a:rPr lang="en-US" dirty="0" err="1" smtClean="0"/>
              <a:t>Netlist</a:t>
            </a:r>
            <a:r>
              <a:rPr lang="en-US" dirty="0" smtClean="0"/>
              <a:t> and Run” for simulation.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791200" y="2338176"/>
            <a:ext cx="1981200" cy="2231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078" y="2590800"/>
            <a:ext cx="2318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1600" dirty="0" smtClean="0"/>
              <a:t>Give sweep range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92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 Analysis - Results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79" y="3733800"/>
            <a:ext cx="3224221" cy="296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86" y="1374076"/>
            <a:ext cx="4111690" cy="3274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3024179" y="1742905"/>
            <a:ext cx="4191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07376" y="2123905"/>
            <a:ext cx="93140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3012618" y="2047705"/>
            <a:ext cx="613604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440" y="1374076"/>
            <a:ext cx="1839232" cy="214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50292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 Results -&gt; Direct Plot -&gt; Main Form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 smtClean="0"/>
              <a:t> Select the function you want.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smtClean="0"/>
              <a:t>Click a node on schematic.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8871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 Analysis -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0600" y="1917680"/>
            <a:ext cx="7010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Draw schematic. (See Fig. 1.)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Go to tools -&gt; Analog environment -&gt; Analysis -&gt; Choose analysis -&gt; ac -&gt; Specify sweep variable, give sweep range and sweep types. (See Fig. 2.)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ac in the window that pops up.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Give sweep variable, sweep range and sweep type.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Outputs -&gt; To be saved -&gt; select on schematic.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simulate -&gt; </a:t>
            </a:r>
            <a:r>
              <a:rPr lang="en-US" sz="2400" dirty="0" err="1" smtClean="0"/>
              <a:t>Netlist</a:t>
            </a:r>
            <a:r>
              <a:rPr lang="en-US" sz="2400" dirty="0" smtClean="0"/>
              <a:t> and run. (See Fig. 3.)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results -&gt; Plot output. (See Fig. 4.)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9900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924" y="1694845"/>
            <a:ext cx="2605080" cy="4298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Analysis - Simulation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5013"/>
            <a:ext cx="5362554" cy="395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386788" y="3270369"/>
            <a:ext cx="615961" cy="46343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24788" y="2438400"/>
            <a:ext cx="23828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Add </a:t>
            </a:r>
            <a:r>
              <a:rPr lang="en-US" dirty="0" err="1" smtClean="0">
                <a:solidFill>
                  <a:srgbClr val="FF0000"/>
                </a:solidFill>
              </a:rPr>
              <a:t>vsin</a:t>
            </a:r>
            <a:r>
              <a:rPr lang="en-US" dirty="0" smtClean="0">
                <a:solidFill>
                  <a:srgbClr val="FF0000"/>
                </a:solidFill>
              </a:rPr>
              <a:t> instance for AC simulation.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95527" y="57912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1.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482084" y="2066013"/>
            <a:ext cx="4191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180294" y="3285213"/>
            <a:ext cx="674964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09355" y="4329342"/>
            <a:ext cx="674964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49314" y="59817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4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Analysis - Simulation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5737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3.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3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4.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887" y="2000201"/>
            <a:ext cx="3836601" cy="329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00201"/>
            <a:ext cx="4264087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477728" y="2518262"/>
            <a:ext cx="816706" cy="184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39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Tran. Analysis - Simulation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828800"/>
            <a:ext cx="7162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Draw schematic. (See Fig. 5.)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Go to tools -&gt; Analog environment -&gt; Analysis -&gt; Choose analysis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</a:t>
            </a:r>
            <a:r>
              <a:rPr lang="en-US" sz="2400" dirty="0" err="1" smtClean="0"/>
              <a:t>tran</a:t>
            </a:r>
            <a:r>
              <a:rPr lang="en-US" sz="2400" dirty="0" smtClean="0"/>
              <a:t> in the window that pops up.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Give start time and stop time. (See Fig. 6.)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options if you need.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outputs -&gt; To be saved -&gt; select on schematic.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simulate -&gt; </a:t>
            </a:r>
            <a:r>
              <a:rPr lang="en-US" sz="2400" dirty="0" err="1" smtClean="0"/>
              <a:t>Netlist</a:t>
            </a:r>
            <a:r>
              <a:rPr lang="en-US" sz="2400" dirty="0" smtClean="0"/>
              <a:t> and run (See Fig. 7.)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 smtClean="0"/>
              <a:t>Select Results -&gt; Plot output (See Fig. 8.)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911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Configuring access to </a:t>
            </a:r>
            <a:r>
              <a:rPr lang="en-US" dirty="0"/>
              <a:t>the CAD and Visualization 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arenR"/>
            </a:pPr>
            <a:r>
              <a:rPr lang="en-US" sz="1600" dirty="0"/>
              <a:t>Establish </a:t>
            </a:r>
            <a:r>
              <a:rPr lang="en-US" sz="1600" dirty="0" smtClean="0"/>
              <a:t>a user account with the CAD </a:t>
            </a:r>
            <a:r>
              <a:rPr lang="en-US" sz="1600" dirty="0"/>
              <a:t>and Visualization Lab (CVL) at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computing.ece.vt.edu/wiki/Getting_Started</a:t>
            </a:r>
            <a:r>
              <a:rPr lang="en-US" sz="1600" dirty="0" smtClean="0"/>
              <a:t>.</a:t>
            </a:r>
          </a:p>
          <a:p>
            <a:pPr lvl="1">
              <a:buFont typeface="+mj-lt"/>
              <a:buAutoNum type="arabicParenR"/>
            </a:pPr>
            <a:r>
              <a:rPr lang="en-US" sz="1200" dirty="0" smtClean="0"/>
              <a:t>Under </a:t>
            </a:r>
            <a:r>
              <a:rPr lang="en-US" sz="1200" b="1" dirty="0"/>
              <a:t>How to Set Up An Account with </a:t>
            </a:r>
            <a:r>
              <a:rPr lang="en-US" sz="1200" b="1" dirty="0" smtClean="0"/>
              <a:t>CVL</a:t>
            </a:r>
            <a:r>
              <a:rPr lang="en-US" sz="1200" dirty="0" smtClean="0"/>
              <a:t>, click </a:t>
            </a:r>
            <a:r>
              <a:rPr lang="en-US" sz="1200" dirty="0"/>
              <a:t>link to </a:t>
            </a:r>
            <a:r>
              <a:rPr lang="en-US" sz="1200" dirty="0" smtClean="0"/>
              <a:t>create </a:t>
            </a:r>
            <a:r>
              <a:rPr lang="en-US" sz="1200" dirty="0"/>
              <a:t>or change your </a:t>
            </a:r>
            <a:r>
              <a:rPr lang="en-US" sz="1200" dirty="0">
                <a:hlinkClick r:id="rId3" tooltip="http://computing.ece.vt.edu/~jkh/Session"/>
              </a:rPr>
              <a:t>CVL </a:t>
            </a:r>
            <a:r>
              <a:rPr lang="en-US" sz="1200" dirty="0" smtClean="0">
                <a:hlinkClick r:id="rId3" tooltip="http://computing.ece.vt.edu/~jkh/Session"/>
              </a:rPr>
              <a:t>Accounts</a:t>
            </a:r>
            <a:r>
              <a:rPr lang="en-US" sz="1200" dirty="0" smtClean="0"/>
              <a:t> to set up your CVL account.</a:t>
            </a:r>
          </a:p>
          <a:p>
            <a:pPr lvl="1">
              <a:buFont typeface="+mj-lt"/>
              <a:buAutoNum type="arabicParenR"/>
            </a:pPr>
            <a:r>
              <a:rPr lang="en-US" sz="1200" dirty="0" smtClean="0"/>
              <a:t>Under </a:t>
            </a:r>
            <a:r>
              <a:rPr lang="en-US" sz="1200" b="1" dirty="0" smtClean="0"/>
              <a:t>Main Page Info</a:t>
            </a:r>
            <a:r>
              <a:rPr lang="en-US" sz="1200" dirty="0" smtClean="0"/>
              <a:t>,  click </a:t>
            </a:r>
            <a:r>
              <a:rPr lang="en-US" sz="1200" dirty="0">
                <a:hlinkClick r:id="rId4" tooltip="How to gain Remote Access to the CVL over the Internet"/>
              </a:rPr>
              <a:t>How to gain Remote Access to the CVL over the </a:t>
            </a:r>
            <a:r>
              <a:rPr lang="en-US" sz="1200" dirty="0" smtClean="0">
                <a:hlinkClick r:id="rId4" tooltip="How to gain Remote Access to the CVL over the Internet"/>
              </a:rPr>
              <a:t>Internet</a:t>
            </a:r>
            <a:r>
              <a:rPr lang="en-US" sz="1200" dirty="0" smtClean="0"/>
              <a:t> and follow the instructions for your operating system.</a:t>
            </a:r>
          </a:p>
          <a:p>
            <a:pPr lvl="1">
              <a:buFont typeface="+mj-lt"/>
              <a:buAutoNum type="arabicParenR"/>
            </a:pPr>
            <a:r>
              <a:rPr lang="en-US" sz="1200" dirty="0" smtClean="0"/>
              <a:t>WINDOWS SYSTEMS ONLY</a:t>
            </a:r>
          </a:p>
          <a:p>
            <a:pPr lvl="2">
              <a:buFont typeface="+mj-lt"/>
              <a:buAutoNum type="arabicParenR"/>
            </a:pPr>
            <a:r>
              <a:rPr lang="en-US" sz="1000" dirty="0" smtClean="0"/>
              <a:t>Follow installation instructions for </a:t>
            </a:r>
            <a:r>
              <a:rPr lang="en-US" sz="1000" dirty="0" err="1" smtClean="0"/>
              <a:t>Xming</a:t>
            </a:r>
            <a:r>
              <a:rPr lang="en-US" sz="1000" dirty="0" smtClean="0"/>
              <a:t> and </a:t>
            </a:r>
            <a:r>
              <a:rPr lang="en-US" sz="1000" dirty="0" err="1" smtClean="0"/>
              <a:t>PuTTY</a:t>
            </a:r>
            <a:r>
              <a:rPr lang="en-US" sz="1000" dirty="0"/>
              <a:t> on </a:t>
            </a:r>
            <a:r>
              <a:rPr lang="en-US" sz="1000" dirty="0">
                <a:hlinkClick r:id="rId4"/>
              </a:rPr>
              <a:t>http://</a:t>
            </a:r>
            <a:r>
              <a:rPr lang="en-US" sz="1000" dirty="0" smtClean="0">
                <a:hlinkClick r:id="rId4"/>
              </a:rPr>
              <a:t>computing.ece.vt.edu/wiki/How_to_gain_Remote_Access_to_the_CVL_over_the_Internet</a:t>
            </a:r>
            <a:endParaRPr lang="en-US" sz="1000" dirty="0" smtClean="0"/>
          </a:p>
          <a:p>
            <a:pPr lvl="2">
              <a:buFont typeface="+mj-lt"/>
              <a:buAutoNum type="arabicParenR"/>
            </a:pPr>
            <a:r>
              <a:rPr lang="en-US" sz="1000" dirty="0" smtClean="0"/>
              <a:t>Enter the data as stated on the link above; the screenshots below show the proper settings. When you are done, type a meaningful name like </a:t>
            </a:r>
            <a:r>
              <a:rPr lang="en-US" sz="1000" b="1" dirty="0" smtClean="0"/>
              <a:t>ECE4220</a:t>
            </a:r>
            <a:r>
              <a:rPr lang="en-US" sz="1000" dirty="0" smtClean="0"/>
              <a:t> into the box below </a:t>
            </a:r>
            <a:r>
              <a:rPr lang="en-US" sz="1000" b="1" dirty="0" smtClean="0"/>
              <a:t>Saved Sessions</a:t>
            </a:r>
            <a:r>
              <a:rPr lang="en-US" sz="1000" dirty="0" smtClean="0"/>
              <a:t> and click </a:t>
            </a:r>
            <a:r>
              <a:rPr lang="en-US" sz="1000" b="1" dirty="0" smtClean="0"/>
              <a:t>Save</a:t>
            </a:r>
            <a:r>
              <a:rPr lang="en-US" sz="1000" dirty="0" smtClean="0"/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918903"/>
            <a:ext cx="2819401" cy="2710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918904"/>
            <a:ext cx="2819400" cy="2710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849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Tran. Analysis - Simulation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17021"/>
            <a:ext cx="4719114" cy="347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447800" y="3212177"/>
            <a:ext cx="522472" cy="4078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5963" y="2286000"/>
            <a:ext cx="2748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Define the Freq. value for Tran. Simulation.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798661"/>
            <a:ext cx="2692208" cy="2654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6484557" y="2204736"/>
            <a:ext cx="419100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477000" y="3332622"/>
            <a:ext cx="674964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870641" y="4231908"/>
            <a:ext cx="674964" cy="152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95737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5.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3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6.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Tran. Analysis - Simulation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5737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7.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30037" y="5486400"/>
            <a:ext cx="8763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Fig. 8.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043" y="2000201"/>
            <a:ext cx="3824287" cy="3281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96" y="2000201"/>
            <a:ext cx="4231662" cy="2920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379408" y="2518262"/>
            <a:ext cx="816706" cy="184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57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[1] Cadence tutorial from </a:t>
            </a:r>
            <a:r>
              <a:rPr lang="en-US" dirty="0" smtClean="0">
                <a:hlinkClick r:id="rId2"/>
              </a:rPr>
              <a:t>http://ocw.mit.edu/</a:t>
            </a:r>
            <a:endParaRPr lang="en-US" dirty="0" smtClean="0"/>
          </a:p>
          <a:p>
            <a:r>
              <a:rPr lang="en-US" dirty="0"/>
              <a:t>[</a:t>
            </a:r>
            <a:r>
              <a:rPr lang="en-US" dirty="0" smtClean="0"/>
              <a:t>2]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://www.mics.ece.vt.edu/ICDesign/Tutorials/Cadence/analog_pg1.html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3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Accessing Cadence </a:t>
            </a:r>
            <a:r>
              <a:rPr lang="en-US" dirty="0" err="1" smtClean="0"/>
              <a:t>Spectre</a:t>
            </a:r>
            <a:r>
              <a:rPr lang="en-US" dirty="0" smtClean="0"/>
              <a:t> software in </a:t>
            </a:r>
            <a:r>
              <a:rPr lang="en-US" dirty="0"/>
              <a:t>the CAD and Visualization Lab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Verify that </a:t>
            </a:r>
            <a:r>
              <a:rPr lang="en-US" sz="1600" dirty="0" err="1" smtClean="0"/>
              <a:t>Xming</a:t>
            </a:r>
            <a:r>
              <a:rPr lang="en-US" sz="1600" dirty="0" smtClean="0"/>
              <a:t> is running by checking for its icon in the task manager.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Start </a:t>
            </a:r>
            <a:r>
              <a:rPr lang="en-US" sz="1600" dirty="0" err="1" smtClean="0"/>
              <a:t>PuTTY</a:t>
            </a:r>
            <a:r>
              <a:rPr lang="en-US" sz="1600" dirty="0" smtClean="0"/>
              <a:t>,  and double click session </a:t>
            </a:r>
            <a:r>
              <a:rPr lang="en-US" sz="1600" b="1" dirty="0" smtClean="0"/>
              <a:t>ECE4220.</a:t>
            </a:r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Enter your CVL login and password at the prompt.</a:t>
            </a:r>
          </a:p>
          <a:p>
            <a:endParaRPr lang="en-US" sz="1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266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857500"/>
            <a:ext cx="5715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196" y="2743200"/>
            <a:ext cx="293268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Elbow Connector 13"/>
          <p:cNvCxnSpPr/>
          <p:nvPr/>
        </p:nvCxnSpPr>
        <p:spPr>
          <a:xfrm>
            <a:off x="4800600" y="2667000"/>
            <a:ext cx="1905000" cy="1676400"/>
          </a:xfrm>
          <a:prstGeom prst="bentConnector3">
            <a:avLst>
              <a:gd name="adj1" fmla="val 27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>
            <a:off x="6781800" y="1752600"/>
            <a:ext cx="685800" cy="3810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endCxn id="4099" idx="1"/>
          </p:cNvCxnSpPr>
          <p:nvPr/>
        </p:nvCxnSpPr>
        <p:spPr>
          <a:xfrm>
            <a:off x="1543050" y="2819400"/>
            <a:ext cx="457200" cy="228600"/>
          </a:xfrm>
          <a:prstGeom prst="bentConnector3">
            <a:avLst>
              <a:gd name="adj1" fmla="val 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97356"/>
            <a:ext cx="4038600" cy="253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4" name="Elbow Connector 63"/>
          <p:cNvCxnSpPr/>
          <p:nvPr/>
        </p:nvCxnSpPr>
        <p:spPr>
          <a:xfrm rot="10800000" flipV="1">
            <a:off x="1905000" y="3657599"/>
            <a:ext cx="2667000" cy="381001"/>
          </a:xfrm>
          <a:prstGeom prst="bentConnector3">
            <a:avLst>
              <a:gd name="adj1" fmla="val 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280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Time Cadence </a:t>
            </a:r>
            <a:r>
              <a:rPr lang="en-US" dirty="0" err="1" smtClean="0"/>
              <a:t>Spectre</a:t>
            </a:r>
            <a:r>
              <a:rPr lang="en-US" dirty="0" smtClean="0"/>
              <a:t> Users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/>
              <a:t>Enter the commands shown in the window below to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Create a directory for class projects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Copy the design library into the directory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Enter the directory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400" dirty="0" smtClean="0"/>
              <a:t>Verify that the design library has been copied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You will use this directory for class projects.</a:t>
            </a:r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3886200"/>
            <a:ext cx="64293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281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Cadence </a:t>
            </a:r>
            <a:r>
              <a:rPr lang="en-US" dirty="0" err="1" smtClean="0"/>
              <a:t>Spectre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After logging in, navigate to the </a:t>
            </a:r>
            <a:r>
              <a:rPr lang="en-US" sz="2000" b="1" dirty="0" smtClean="0"/>
              <a:t>ECE4220</a:t>
            </a:r>
            <a:r>
              <a:rPr lang="en-US" sz="2000" dirty="0" smtClean="0"/>
              <a:t> directory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Type the following case-sensitive commands at the prompt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err="1" smtClean="0"/>
              <a:t>tcsh</a:t>
            </a:r>
            <a:endParaRPr lang="en-US" sz="1600" dirty="0" smtClean="0"/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smtClean="0"/>
              <a:t>source CA18_ece4220.cshr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err="1" smtClean="0"/>
              <a:t>cdsprj</a:t>
            </a:r>
            <a:r>
              <a:rPr lang="en-US" sz="1600" dirty="0" smtClean="0"/>
              <a:t> CA18prjs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smtClean="0"/>
              <a:t>Cadence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err="1" smtClean="0"/>
              <a:t>icfb</a:t>
            </a:r>
            <a:r>
              <a:rPr lang="en-US" sz="1600" dirty="0" smtClean="0"/>
              <a:t> &amp;</a:t>
            </a:r>
            <a:endParaRPr lang="en-US" sz="16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813" y="3962400"/>
            <a:ext cx="6810375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860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Library Path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Click </a:t>
            </a:r>
            <a:r>
              <a:rPr lang="en-US" sz="2000" b="1" dirty="0" smtClean="0"/>
              <a:t>Tools-&gt;Library Manager</a:t>
            </a:r>
          </a:p>
          <a:p>
            <a:pPr marL="457200" indent="-457200">
              <a:buFont typeface="+mj-lt"/>
              <a:buAutoNum type="arabicParenR"/>
            </a:pPr>
            <a:endParaRPr lang="en-US" sz="2000" b="1" dirty="0"/>
          </a:p>
          <a:p>
            <a:pPr marL="457200" indent="-457200">
              <a:buFont typeface="+mj-lt"/>
              <a:buAutoNum type="arabicParenR"/>
            </a:pPr>
            <a:endParaRPr lang="en-US" sz="2000" b="1" dirty="0" smtClean="0"/>
          </a:p>
          <a:p>
            <a:pPr marL="457200" indent="-457200">
              <a:buFont typeface="+mj-lt"/>
              <a:buAutoNum type="arabicParenR"/>
            </a:pPr>
            <a:endParaRPr lang="en-US" sz="2000" b="1" dirty="0"/>
          </a:p>
          <a:p>
            <a:pPr marL="457200" indent="-457200">
              <a:buFont typeface="+mj-lt"/>
              <a:buAutoNum type="arabicParenR"/>
            </a:pPr>
            <a:endParaRPr lang="en-US" sz="2000" b="1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Click on your library: </a:t>
            </a:r>
            <a:r>
              <a:rPr lang="en-US" sz="2000" b="1" dirty="0" smtClean="0"/>
              <a:t>CA18Prjs_yourPID</a:t>
            </a:r>
            <a:endParaRPr lang="en-US" sz="2000" b="1" dirty="0"/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81200"/>
            <a:ext cx="5053012" cy="1357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Elbow Connector 4"/>
          <p:cNvCxnSpPr/>
          <p:nvPr/>
        </p:nvCxnSpPr>
        <p:spPr>
          <a:xfrm>
            <a:off x="2438400" y="1981200"/>
            <a:ext cx="1333500" cy="609600"/>
          </a:xfrm>
          <a:prstGeom prst="bentConnector3">
            <a:avLst>
              <a:gd name="adj1" fmla="val 13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581400"/>
            <a:ext cx="2803395" cy="244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Elbow Connector 10"/>
          <p:cNvCxnSpPr/>
          <p:nvPr/>
        </p:nvCxnSpPr>
        <p:spPr>
          <a:xfrm>
            <a:off x="4191000" y="3886200"/>
            <a:ext cx="1143000" cy="381000"/>
          </a:xfrm>
          <a:prstGeom prst="bentConnector3">
            <a:avLst>
              <a:gd name="adj1" fmla="val 654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0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New Schematic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Opening Schematic Window: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Click </a:t>
            </a:r>
            <a:r>
              <a:rPr lang="en-US" sz="2000" b="1" dirty="0" smtClean="0"/>
              <a:t>File-&gt;New-&gt;</a:t>
            </a:r>
            <a:r>
              <a:rPr lang="en-US" sz="2000" b="1" dirty="0" err="1" smtClean="0"/>
              <a:t>Cellview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endParaRPr lang="en-US" sz="2000" dirty="0"/>
          </a:p>
          <a:p>
            <a:pPr marL="457200" indent="-457200">
              <a:buFont typeface="+mj-lt"/>
              <a:buAutoNum type="arabicParenR"/>
            </a:pPr>
            <a:endParaRPr lang="en-US" sz="2000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Enter a </a:t>
            </a:r>
            <a:r>
              <a:rPr lang="en-US" sz="2000" b="1" dirty="0" smtClean="0"/>
              <a:t>Cell Name</a:t>
            </a:r>
            <a:r>
              <a:rPr lang="en-US" sz="2000" dirty="0" smtClean="0"/>
              <a:t> and click </a:t>
            </a:r>
            <a:r>
              <a:rPr lang="en-US" sz="2000" b="1" dirty="0" smtClean="0"/>
              <a:t>OK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endParaRPr lang="en-US" sz="2000" dirty="0" smtClean="0"/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A schematic window opens.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388" y="2133600"/>
            <a:ext cx="3605212" cy="96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267200"/>
            <a:ext cx="2586038" cy="205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128962"/>
            <a:ext cx="1842430" cy="159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Elbow Connector 9"/>
          <p:cNvCxnSpPr>
            <a:endCxn id="1029" idx="1"/>
          </p:cNvCxnSpPr>
          <p:nvPr/>
        </p:nvCxnSpPr>
        <p:spPr>
          <a:xfrm>
            <a:off x="2133600" y="3505200"/>
            <a:ext cx="4267200" cy="421481"/>
          </a:xfrm>
          <a:prstGeom prst="bentConnector3">
            <a:avLst>
              <a:gd name="adj1" fmla="val -11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Elbow Connector 13"/>
          <p:cNvCxnSpPr/>
          <p:nvPr/>
        </p:nvCxnSpPr>
        <p:spPr>
          <a:xfrm>
            <a:off x="4114800" y="3352800"/>
            <a:ext cx="2286000" cy="76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Elbow Connector 21"/>
          <p:cNvCxnSpPr/>
          <p:nvPr/>
        </p:nvCxnSpPr>
        <p:spPr>
          <a:xfrm>
            <a:off x="2209800" y="2438400"/>
            <a:ext cx="2667000" cy="152400"/>
          </a:xfrm>
          <a:prstGeom prst="bentConnector3">
            <a:avLst>
              <a:gd name="adj1" fmla="val 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endCxn id="1028" idx="1"/>
          </p:cNvCxnSpPr>
          <p:nvPr/>
        </p:nvCxnSpPr>
        <p:spPr>
          <a:xfrm>
            <a:off x="2127250" y="4152900"/>
            <a:ext cx="1530350" cy="1141940"/>
          </a:xfrm>
          <a:prstGeom prst="bentConnector3">
            <a:avLst>
              <a:gd name="adj1" fmla="val -207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62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Circuit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Circuit elements can be added </a:t>
            </a:r>
            <a:r>
              <a:rPr lang="en-US" sz="2000" dirty="0" smtClean="0"/>
              <a:t>by either way of:</a:t>
            </a:r>
            <a:endParaRPr lang="en-US" sz="20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000" dirty="0"/>
              <a:t>C</a:t>
            </a:r>
            <a:r>
              <a:rPr lang="en-US" sz="2000" dirty="0" smtClean="0"/>
              <a:t>licking the </a:t>
            </a:r>
            <a:r>
              <a:rPr lang="en-US" sz="2000" b="1" dirty="0" smtClean="0"/>
              <a:t>Instance</a:t>
            </a:r>
            <a:r>
              <a:rPr lang="en-US" sz="2000" dirty="0" smtClean="0"/>
              <a:t> 	       button on the left side of the window.</a:t>
            </a:r>
          </a:p>
          <a:p>
            <a:pPr marL="514350" indent="-514350">
              <a:buFont typeface="+mj-lt"/>
              <a:buAutoNum type="arabicParenR"/>
            </a:pPr>
            <a:endParaRPr lang="en-US" sz="2000" dirty="0"/>
          </a:p>
          <a:p>
            <a:pPr marL="514350" indent="-514350">
              <a:buFont typeface="+mj-lt"/>
              <a:buAutoNum type="arabicParenR"/>
            </a:pPr>
            <a:endParaRPr lang="en-US" sz="2000" dirty="0" smtClean="0"/>
          </a:p>
          <a:p>
            <a:pPr marL="514350" indent="-514350">
              <a:buFont typeface="+mj-lt"/>
              <a:buAutoNum type="arabicParenR"/>
            </a:pPr>
            <a:endParaRPr lang="en-US" sz="2000" dirty="0"/>
          </a:p>
          <a:p>
            <a:pPr marL="514350" indent="-514350">
              <a:buFont typeface="+mj-lt"/>
              <a:buAutoNum type="arabicParenR"/>
            </a:pPr>
            <a:endParaRPr lang="en-US" sz="2000" dirty="0" smtClean="0"/>
          </a:p>
          <a:p>
            <a:pPr marL="514350" indent="-514350">
              <a:buFont typeface="+mj-lt"/>
              <a:buAutoNum type="arabicParenR"/>
            </a:pPr>
            <a:endParaRPr lang="en-US" sz="2000" dirty="0"/>
          </a:p>
          <a:p>
            <a:pPr marL="514350" indent="-514350">
              <a:buFont typeface="+mj-lt"/>
              <a:buAutoNum type="arabicParenR"/>
            </a:pPr>
            <a:endParaRPr lang="en-US" sz="2000" dirty="0" smtClean="0"/>
          </a:p>
          <a:p>
            <a:pPr marL="514350" indent="-514350">
              <a:buFont typeface="+mj-lt"/>
              <a:buAutoNum type="arabicParenR"/>
            </a:pPr>
            <a:endParaRPr lang="en-US" sz="2000" dirty="0"/>
          </a:p>
          <a:p>
            <a:pPr marL="514350" indent="-514350">
              <a:buFont typeface="+mj-lt"/>
              <a:buAutoNum type="arabicParenR"/>
            </a:pPr>
            <a:endParaRPr lang="en-US" sz="20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000" dirty="0" smtClean="0"/>
              <a:t>Pressing the letter </a:t>
            </a:r>
            <a:r>
              <a:rPr lang="en-US" sz="2000" b="1" dirty="0" err="1" smtClean="0"/>
              <a:t>i</a:t>
            </a:r>
            <a:r>
              <a:rPr lang="en-US" sz="2000" dirty="0" smtClean="0"/>
              <a:t> on the keyboard.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362200"/>
            <a:ext cx="3581400" cy="284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000250"/>
            <a:ext cx="3619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Elbow Connector 6"/>
          <p:cNvCxnSpPr/>
          <p:nvPr/>
        </p:nvCxnSpPr>
        <p:spPr>
          <a:xfrm rot="16200000" flipH="1">
            <a:off x="2324100" y="2705100"/>
            <a:ext cx="1905000" cy="1066800"/>
          </a:xfrm>
          <a:prstGeom prst="bentConnector3">
            <a:avLst>
              <a:gd name="adj1" fmla="val 10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2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a Circuit Element Instance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Select the library by clicking </a:t>
            </a:r>
            <a:r>
              <a:rPr lang="en-US" sz="2000" b="1" dirty="0" smtClean="0"/>
              <a:t>Browse</a:t>
            </a:r>
            <a:r>
              <a:rPr lang="en-US" sz="2000" dirty="0" smtClean="0"/>
              <a:t>.</a:t>
            </a:r>
          </a:p>
          <a:p>
            <a:pPr marL="457200" indent="-457200">
              <a:buFont typeface="+mj-lt"/>
              <a:buAutoNum type="arabicParenR"/>
            </a:pPr>
            <a:r>
              <a:rPr lang="en-US" sz="2000" dirty="0" smtClean="0"/>
              <a:t>For this example, we want a DC voltage source.</a:t>
            </a:r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smtClean="0"/>
              <a:t>Click </a:t>
            </a:r>
            <a:r>
              <a:rPr lang="en-US" sz="1600" b="1" dirty="0" err="1" smtClean="0"/>
              <a:t>analogLib</a:t>
            </a:r>
            <a:r>
              <a:rPr lang="en-US" sz="1600" b="1" dirty="0" smtClean="0"/>
              <a:t>-&gt;Independent-&gt;</a:t>
            </a:r>
            <a:r>
              <a:rPr lang="en-US" sz="1600" b="1" dirty="0" err="1" smtClean="0"/>
              <a:t>vdc</a:t>
            </a:r>
            <a:r>
              <a:rPr lang="en-US" sz="1600" b="1" dirty="0" smtClean="0"/>
              <a:t>-&gt;symbol</a:t>
            </a:r>
            <a:endParaRPr lang="en-US" sz="1600" dirty="0" smtClean="0"/>
          </a:p>
          <a:p>
            <a:pPr marL="857250" lvl="1" indent="-457200">
              <a:buFont typeface="+mj-lt"/>
              <a:buAutoNum type="arabicParenR"/>
            </a:pPr>
            <a:r>
              <a:rPr lang="en-US" sz="1600" dirty="0" smtClean="0"/>
              <a:t>Click</a:t>
            </a:r>
            <a:r>
              <a:rPr lang="en-US" sz="1600" b="1" dirty="0" smtClean="0"/>
              <a:t> Close</a:t>
            </a:r>
            <a:r>
              <a:rPr lang="en-US" sz="1600" dirty="0" smtClean="0"/>
              <a:t>.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1371600"/>
            <a:ext cx="2019300" cy="1330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Elbow Connector 4"/>
          <p:cNvCxnSpPr/>
          <p:nvPr/>
        </p:nvCxnSpPr>
        <p:spPr>
          <a:xfrm>
            <a:off x="4800600" y="1790700"/>
            <a:ext cx="1257300" cy="381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281" y="2819400"/>
            <a:ext cx="3548538" cy="2473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Elbow Connector 12"/>
          <p:cNvCxnSpPr/>
          <p:nvPr/>
        </p:nvCxnSpPr>
        <p:spPr>
          <a:xfrm>
            <a:off x="3276600" y="2590800"/>
            <a:ext cx="2016681" cy="914400"/>
          </a:xfrm>
          <a:prstGeom prst="bentConnector3">
            <a:avLst>
              <a:gd name="adj1" fmla="val -254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2057400" y="2895600"/>
            <a:ext cx="3235881" cy="2286000"/>
          </a:xfrm>
          <a:prstGeom prst="bentConnector3">
            <a:avLst>
              <a:gd name="adj1" fmla="val -158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19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855</Words>
  <Application>Microsoft Office PowerPoint</Application>
  <PresentationFormat>On-screen Show (4:3)</PresentationFormat>
  <Paragraphs>135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Introduction to SPECTRE</vt:lpstr>
      <vt:lpstr>Configuring access to the CAD and Visualization Lab</vt:lpstr>
      <vt:lpstr>Accessing Cadence Spectre software in the CAD and Visualization Lab</vt:lpstr>
      <vt:lpstr>First Time Cadence Spectre Users</vt:lpstr>
      <vt:lpstr>Starting Cadence Spectre</vt:lpstr>
      <vt:lpstr>Setting Library Path</vt:lpstr>
      <vt:lpstr>Creating a New Schematic</vt:lpstr>
      <vt:lpstr>Adding Circuit Elements</vt:lpstr>
      <vt:lpstr>Adding a Circuit Element Instance</vt:lpstr>
      <vt:lpstr>Placing a Circuit Element Into the Schematic</vt:lpstr>
      <vt:lpstr>Completing the Schematic </vt:lpstr>
      <vt:lpstr>DC Analysis - Simulation</vt:lpstr>
      <vt:lpstr>DC Analysis - Simulation</vt:lpstr>
      <vt:lpstr>DC Analysis - Sweep</vt:lpstr>
      <vt:lpstr>DC Analysis - Results</vt:lpstr>
      <vt:lpstr>AC Analysis - Simulation</vt:lpstr>
      <vt:lpstr>AC Analysis - Simulation</vt:lpstr>
      <vt:lpstr>AC Analysis - Simulation</vt:lpstr>
      <vt:lpstr>Tran. Analysis - Simulation</vt:lpstr>
      <vt:lpstr>Tran. Analysis - Simulation</vt:lpstr>
      <vt:lpstr>Tran. Analysis - Simulation</vt:lpstr>
      <vt:lpstr>Reference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moo</dc:creator>
  <cp:lastModifiedBy>kkoh</cp:lastModifiedBy>
  <cp:revision>38</cp:revision>
  <dcterms:created xsi:type="dcterms:W3CDTF">2012-09-03T14:41:40Z</dcterms:created>
  <dcterms:modified xsi:type="dcterms:W3CDTF">2012-09-11T18:47:01Z</dcterms:modified>
</cp:coreProperties>
</file>