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7"/>
  </p:notesMasterIdLst>
  <p:handoutMasterIdLst>
    <p:handoutMasterId r:id="rId8"/>
  </p:handoutMasterIdLst>
  <p:sldIdLst>
    <p:sldId id="258" r:id="rId2"/>
    <p:sldId id="357" r:id="rId3"/>
    <p:sldId id="362" r:id="rId4"/>
    <p:sldId id="363" r:id="rId5"/>
    <p:sldId id="364" r:id="rId6"/>
  </p:sldIdLst>
  <p:sldSz cx="9144000" cy="6858000" type="screen4x3"/>
  <p:notesSz cx="9601200" cy="731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FF"/>
    <a:srgbClr val="3F6075"/>
    <a:srgbClr val="800040"/>
    <a:srgbClr val="8E2344"/>
    <a:srgbClr val="E87511"/>
    <a:srgbClr val="B6BCD4"/>
    <a:srgbClr val="B5CE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34" autoAdjust="0"/>
    <p:restoredTop sz="94639" autoAdjust="0"/>
  </p:normalViewPr>
  <p:slideViewPr>
    <p:cSldViewPr>
      <p:cViewPr varScale="1">
        <p:scale>
          <a:sx n="116" d="100"/>
          <a:sy n="116" d="100"/>
        </p:scale>
        <p:origin x="-184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2070" y="-108"/>
      </p:cViewPr>
      <p:guideLst>
        <p:guide orient="horz" pos="2304"/>
        <p:guide pos="302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60520" cy="366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t" anchorCtr="0" compatLnSpc="1">
            <a:prstTxWarp prst="textNoShape">
              <a:avLst/>
            </a:prstTxWarp>
          </a:bodyPr>
          <a:lstStyle>
            <a:lvl1pPr defTabSz="96233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438458" y="0"/>
            <a:ext cx="4160520" cy="366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t" anchorCtr="0" compatLnSpc="1">
            <a:prstTxWarp prst="textNoShape">
              <a:avLst/>
            </a:prstTxWarp>
          </a:bodyPr>
          <a:lstStyle>
            <a:lvl1pPr algn="r" defTabSz="96233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947941"/>
            <a:ext cx="4160520" cy="366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b" anchorCtr="0" compatLnSpc="1">
            <a:prstTxWarp prst="textNoShape">
              <a:avLst/>
            </a:prstTxWarp>
          </a:bodyPr>
          <a:lstStyle>
            <a:lvl1pPr defTabSz="96233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438458" y="6947941"/>
            <a:ext cx="4160520" cy="366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b" anchorCtr="0" compatLnSpc="1">
            <a:prstTxWarp prst="textNoShape">
              <a:avLst/>
            </a:prstTxWarp>
          </a:bodyPr>
          <a:lstStyle>
            <a:lvl1pPr algn="r" defTabSz="96233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DF49E0F-EB60-4339-A13C-96677A4FE0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633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60520" cy="366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t" anchorCtr="0" compatLnSpc="1">
            <a:prstTxWarp prst="textNoShape">
              <a:avLst/>
            </a:prstTxWarp>
          </a:bodyPr>
          <a:lstStyle>
            <a:lvl1pPr defTabSz="96233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438458" y="0"/>
            <a:ext cx="4160520" cy="366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t" anchorCtr="0" compatLnSpc="1">
            <a:prstTxWarp prst="textNoShape">
              <a:avLst/>
            </a:prstTxWarp>
          </a:bodyPr>
          <a:lstStyle>
            <a:lvl1pPr algn="r" defTabSz="96233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73388" y="549275"/>
            <a:ext cx="3657600" cy="2743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60120" y="3475220"/>
            <a:ext cx="7680960" cy="3291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947941"/>
            <a:ext cx="4160520" cy="366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b" anchorCtr="0" compatLnSpc="1">
            <a:prstTxWarp prst="textNoShape">
              <a:avLst/>
            </a:prstTxWarp>
          </a:bodyPr>
          <a:lstStyle>
            <a:lvl1pPr defTabSz="96233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438458" y="6947941"/>
            <a:ext cx="4160520" cy="366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174" tIns="48087" rIns="96174" bIns="48087" numCol="1" anchor="b" anchorCtr="0" compatLnSpc="1">
            <a:prstTxWarp prst="textNoShape">
              <a:avLst/>
            </a:prstTxWarp>
          </a:bodyPr>
          <a:lstStyle>
            <a:lvl1pPr algn="r" defTabSz="962336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52B8D1C-E2A4-4206-AD33-5D69CF9F46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6195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079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77943" indent="-299209" defTabSz="96079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96835" indent="-239367" defTabSz="96079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75569" indent="-239367" defTabSz="96079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54304" indent="-239367" defTabSz="96079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33038" indent="-239367" defTabSz="960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111772" indent="-239367" defTabSz="960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90506" indent="-239367" defTabSz="960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69240" indent="-239367" defTabSz="96079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7B94354-5887-47E0-A252-EE1394B7BAB5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9C2DA4-6236-4E76-BB91-93E105D470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62361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592BFE-E5ED-4030-9A75-3D777AAD76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95605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9737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973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CA3BD-666F-4FE6-9D82-222BFDEAE7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14692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2"/>
            <a:ext cx="8229600" cy="655638"/>
          </a:xfrm>
          <a:prstGeom prst="rect">
            <a:avLst/>
          </a:prstGeo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896F4-2973-40D7-9C01-01FD65689C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58519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0EACB-268F-46F9-95C5-51FF437AC8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95668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24025"/>
            <a:ext cx="38100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4025"/>
            <a:ext cx="38100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98F19-3899-4764-A8FC-8D795F67A1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67018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BE276-A31D-47F1-B387-983A58A965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51512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0C0BF-CCC4-45CC-AD84-095AB5A173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72534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B662A-5AB3-49A8-A9B6-C6AB4A1026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3807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697AA-6EB0-48A4-8A47-5E56242FE6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13834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FB8B1D-87AF-4FA9-99D6-76E5F67250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37238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24025"/>
            <a:ext cx="777240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5C2F986-B0A7-448B-BCC5-5FD1EDF7F0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28600" y="266700"/>
            <a:ext cx="8686800" cy="6362700"/>
          </a:xfrm>
          <a:prstGeom prst="rect">
            <a:avLst/>
          </a:prstGeom>
          <a:noFill/>
          <a:ln w="38100">
            <a:solidFill>
              <a:srgbClr val="800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1030" name="Picture 11" descr="vt_shield_tag_onwhite230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152400"/>
            <a:ext cx="219075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TextBox 3"/>
          <p:cNvSpPr txBox="1">
            <a:spLocks noChangeArrowheads="1"/>
          </p:cNvSpPr>
          <p:nvPr/>
        </p:nvSpPr>
        <p:spPr bwMode="auto">
          <a:xfrm>
            <a:off x="228600" y="6353175"/>
            <a:ext cx="8686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sz="1200" b="1" i="1" dirty="0" smtClean="0">
                <a:latin typeface="Arial Narrow" pitchFamily="34" charset="0"/>
                <a:cs typeface="Arial" pitchFamily="34" charset="0"/>
              </a:rPr>
              <a:t>ECE </a:t>
            </a:r>
            <a:r>
              <a:rPr lang="en-US" sz="1200" b="1" i="1" dirty="0" smtClean="0">
                <a:latin typeface="Arial Narrow" pitchFamily="34" charset="0"/>
                <a:cs typeface="Arial" pitchFamily="34" charset="0"/>
              </a:rPr>
              <a:t>4220 Analog IC Design – Fall 2012</a:t>
            </a:r>
            <a:endParaRPr lang="en-US" sz="1200" b="1" i="1" dirty="0" smtClean="0">
              <a:latin typeface="Arial Narrow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8E2344"/>
          </a:solidFill>
          <a:effectLst>
            <a:outerShdw blurRad="38100" dist="38100" dir="2700000" algn="tl">
              <a:srgbClr val="C0C0C0"/>
            </a:outerShdw>
          </a:effectLst>
          <a:latin typeface="Franklin Gothic Dem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F6075"/>
        </a:buClr>
        <a:buFont typeface="Wingdings" pitchFamily="2" charset="2"/>
        <a:buChar char="Ø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F6075"/>
        </a:buClr>
        <a:buFont typeface="Wingdings" pitchFamily="2" charset="2"/>
        <a:buChar char="Ø"/>
        <a:defRPr sz="2800">
          <a:solidFill>
            <a:srgbClr val="E8751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F6075"/>
        </a:buClr>
        <a:buFont typeface="Wingdings" pitchFamily="2" charset="2"/>
        <a:buChar char="Ø"/>
        <a:defRPr sz="2400">
          <a:solidFill>
            <a:srgbClr val="8CAFAD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3F6075"/>
        </a:buClr>
        <a:buFont typeface="Wingdings" pitchFamily="2" charset="2"/>
        <a:buChar char="Ø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3F6075"/>
        </a:buClr>
        <a:buFont typeface="Wingdings" pitchFamily="2" charset="2"/>
        <a:buChar char="Ø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3F6075"/>
        </a:buClr>
        <a:buFont typeface="Wingdings" pitchFamily="116" charset="2"/>
        <a:buChar char="Ø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3F6075"/>
        </a:buClr>
        <a:buFont typeface="Wingdings" pitchFamily="116" charset="2"/>
        <a:buChar char="Ø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3F6075"/>
        </a:buClr>
        <a:buFont typeface="Wingdings" pitchFamily="116" charset="2"/>
        <a:buChar char="Ø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3F6075"/>
        </a:buClr>
        <a:buFont typeface="Wingdings" pitchFamily="116" charset="2"/>
        <a:buChar char="Ø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emf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oleObject" Target="../embeddings/oleObject2.bin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emf"/><Relationship Id="rId11" Type="http://schemas.openxmlformats.org/officeDocument/2006/relationships/image" Target="../media/image14.png"/><Relationship Id="rId5" Type="http://schemas.openxmlformats.org/officeDocument/2006/relationships/oleObject" Target="../embeddings/oleObject3.bin"/><Relationship Id="rId10" Type="http://schemas.openxmlformats.org/officeDocument/2006/relationships/image" Target="../media/image13.png"/><Relationship Id="rId4" Type="http://schemas.openxmlformats.org/officeDocument/2006/relationships/image" Target="../media/image8.emf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oleObject" Target="../embeddings/oleObject4.bin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8.emf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oleObject" Target="../embeddings/oleObject6.bin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22860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4000" dirty="0" smtClean="0">
                <a:solidFill>
                  <a:srgbClr val="8E234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ECE </a:t>
            </a:r>
            <a:r>
              <a:rPr lang="en-US" sz="4000" dirty="0" smtClean="0">
                <a:solidFill>
                  <a:srgbClr val="8E234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4220 </a:t>
            </a:r>
            <a:r>
              <a:rPr lang="en-US" sz="4000" dirty="0" smtClean="0">
                <a:solidFill>
                  <a:srgbClr val="8E234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RFIC HW -</a:t>
            </a:r>
            <a:r>
              <a:rPr lang="en-US" sz="4000" dirty="0" smtClean="0">
                <a:solidFill>
                  <a:srgbClr val="8E234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 (part-1: hand analysis of basic NMOS noise metrics)                                             </a:t>
            </a:r>
            <a:r>
              <a:rPr lang="en-US" sz="2800" dirty="0" smtClean="0">
                <a:solidFill>
                  <a:srgbClr val="8E234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(Due: </a:t>
            </a:r>
            <a:r>
              <a:rPr lang="en-US" sz="2800" dirty="0" smtClean="0">
                <a:solidFill>
                  <a:srgbClr val="8E234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09/25/2012</a:t>
            </a:r>
            <a:r>
              <a:rPr lang="en-US" sz="2800" dirty="0" smtClean="0">
                <a:solidFill>
                  <a:srgbClr val="8E234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Hand in by the end of class time, </a:t>
            </a:r>
            <a:r>
              <a:rPr lang="en-US" sz="2800" dirty="0" smtClean="0">
                <a:solidFill>
                  <a:srgbClr val="8E234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12:15 PM</a:t>
            </a:r>
            <a:r>
              <a:rPr lang="en-US" sz="2800" dirty="0" smtClean="0">
                <a:solidFill>
                  <a:srgbClr val="8E234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en-US" sz="4000" dirty="0" smtClean="0">
              <a:solidFill>
                <a:srgbClr val="8E234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295400" y="4267200"/>
            <a:ext cx="70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Arial Black" pitchFamily="34" charset="0"/>
              </a:rPr>
              <a:t>Homework will </a:t>
            </a:r>
            <a:r>
              <a:rPr lang="en-US" dirty="0" smtClean="0">
                <a:solidFill>
                  <a:srgbClr val="0000FF"/>
                </a:solidFill>
                <a:latin typeface="Arial Black" pitchFamily="34" charset="0"/>
              </a:rPr>
              <a:t>NOT be </a:t>
            </a:r>
            <a:r>
              <a:rPr lang="en-US" dirty="0" smtClean="0">
                <a:solidFill>
                  <a:srgbClr val="0000FF"/>
                </a:solidFill>
                <a:latin typeface="Arial Black" pitchFamily="34" charset="0"/>
              </a:rPr>
              <a:t>acceptable </a:t>
            </a:r>
            <a:r>
              <a:rPr lang="en-US" dirty="0" smtClean="0">
                <a:solidFill>
                  <a:srgbClr val="0000FF"/>
                </a:solidFill>
                <a:latin typeface="Arial Black" pitchFamily="34" charset="0"/>
              </a:rPr>
              <a:t>after class.   </a:t>
            </a:r>
            <a:endParaRPr lang="en-US" dirty="0">
              <a:solidFill>
                <a:srgbClr val="0000FF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Basic calculation of noise metrics in transistor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3505200" y="1254205"/>
            <a:ext cx="5259388" cy="3241595"/>
            <a:chOff x="1676400" y="1711405"/>
            <a:chExt cx="5259388" cy="3241595"/>
          </a:xfrm>
        </p:grpSpPr>
        <p:graphicFrame>
          <p:nvGraphicFramePr>
            <p:cNvPr id="14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81360693"/>
                </p:ext>
              </p:extLst>
            </p:nvPr>
          </p:nvGraphicFramePr>
          <p:xfrm>
            <a:off x="1676400" y="2172224"/>
            <a:ext cx="5259388" cy="27807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497" name="Visio" r:id="rId3" imgW="3812656" imgH="2016090" progId="Visio.Drawing.11">
                    <p:embed/>
                  </p:oleObj>
                </mc:Choice>
                <mc:Fallback>
                  <p:oleObj name="Visio" r:id="rId3" imgW="3812656" imgH="2016090" progId="Visio.Drawing.11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676400" y="2172224"/>
                          <a:ext cx="5259388" cy="278077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TextBox 17"/>
            <p:cNvSpPr txBox="1"/>
            <p:nvPr/>
          </p:nvSpPr>
          <p:spPr>
            <a:xfrm>
              <a:off x="3886200" y="1711405"/>
              <a:ext cx="2514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Noiseless small-signal modeling of NMOS</a:t>
              </a:r>
              <a:endParaRPr lang="en-US" sz="1400" b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810000" y="3276600"/>
              <a:ext cx="2514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</a:rPr>
                <a:t>Noisy small-signal modeling of NMOS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990600" y="1143000"/>
            <a:ext cx="6172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  <a:defRPr/>
            </a:pPr>
            <a:r>
              <a:rPr lang="en-US" b="1" dirty="0" smtClean="0">
                <a:solidFill>
                  <a:srgbClr val="0000FF"/>
                </a:solidFill>
                <a:latin typeface="+mn-lt"/>
              </a:rPr>
              <a:t>Background Knowledge on NMOS noise sources</a:t>
            </a:r>
            <a:endParaRPr lang="en-US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3400" y="4230469"/>
            <a:ext cx="6172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dirty="0" smtClean="0">
                <a:solidFill>
                  <a:srgbClr val="0000FF"/>
                </a:solidFill>
                <a:latin typeface="+mn-lt"/>
              </a:rPr>
              <a:t>1. Parasitic gate resistance </a:t>
            </a:r>
            <a:r>
              <a:rPr lang="en-US" b="1" dirty="0" err="1" smtClean="0">
                <a:solidFill>
                  <a:srgbClr val="0000FF"/>
                </a:solidFill>
                <a:latin typeface="+mn-lt"/>
              </a:rPr>
              <a:t>r</a:t>
            </a:r>
            <a:r>
              <a:rPr lang="en-US" b="1" baseline="-25000" dirty="0" err="1" smtClean="0">
                <a:solidFill>
                  <a:srgbClr val="0000FF"/>
                </a:solidFill>
                <a:latin typeface="+mn-lt"/>
              </a:rPr>
              <a:t>s</a:t>
            </a:r>
            <a:r>
              <a:rPr lang="en-US" b="1" dirty="0" smtClean="0">
                <a:solidFill>
                  <a:srgbClr val="0000FF"/>
                </a:solidFill>
                <a:latin typeface="+mn-lt"/>
              </a:rPr>
              <a:t> generates a noise voltage given as </a:t>
            </a:r>
            <a:endParaRPr lang="en-US" b="1" dirty="0">
              <a:solidFill>
                <a:srgbClr val="0000FF"/>
              </a:solidFill>
              <a:latin typeface="+mn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/>
              <p:cNvSpPr txBox="1"/>
              <p:nvPr/>
            </p:nvSpPr>
            <p:spPr>
              <a:xfrm>
                <a:off x="1262219" y="4535269"/>
                <a:ext cx="1587614" cy="3532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b="1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1400" b="1" i="1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1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𝐯</m:t>
                              </m:r>
                            </m:e>
                            <m:sub>
                              <m:r>
                                <a:rPr lang="en-US" sz="1400" b="1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𝐫𝐬</m:t>
                              </m:r>
                            </m:sub>
                          </m:sSub>
                        </m:e>
                      </m:acc>
                      <m:r>
                        <a:rPr lang="en-US" sz="1400" b="1" i="0" smtClean="0">
                          <a:solidFill>
                            <a:srgbClr val="0000FF"/>
                          </a:solidFill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400" b="1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1400" b="1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𝟒</m:t>
                          </m:r>
                          <m:r>
                            <a:rPr lang="en-US" sz="1400" b="1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𝑲𝑻</m:t>
                          </m:r>
                          <m:sSub>
                            <m:sSubPr>
                              <m:ctrlPr>
                                <a:rPr lang="en-US" sz="14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𝒓</m:t>
                              </m:r>
                            </m:e>
                            <m:sub>
                              <m:r>
                                <a:rPr lang="en-US" sz="14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𝒔</m:t>
                              </m:r>
                            </m:sub>
                          </m:sSub>
                          <m:r>
                            <a:rPr lang="en-US" sz="1400" b="1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US" sz="1400" b="1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𝒇</m:t>
                          </m:r>
                        </m:e>
                      </m:rad>
                      <m:r>
                        <a:rPr lang="en-US" sz="1400" b="1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1400" b="1" i="1" dirty="0" smtClean="0">
                  <a:solidFill>
                    <a:srgbClr val="0000FF"/>
                  </a:solidFill>
                  <a:latin typeface="Cambria Math"/>
                </a:endParaRPr>
              </a:p>
            </p:txBody>
          </p:sp>
        </mc:Choice>
        <mc:Fallback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2219" y="4535269"/>
                <a:ext cx="1587614" cy="353238"/>
              </a:xfrm>
              <a:prstGeom prst="rect">
                <a:avLst/>
              </a:prstGeom>
              <a:blipFill rotWithShape="1">
                <a:blip r:embed="rId5"/>
                <a:stretch>
                  <a:fillRect b="-34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/>
              <p:cNvSpPr txBox="1"/>
              <p:nvPr/>
            </p:nvSpPr>
            <p:spPr>
              <a:xfrm>
                <a:off x="533400" y="4888468"/>
                <a:ext cx="73914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b="1" dirty="0" smtClean="0">
                    <a:solidFill>
                      <a:srgbClr val="0000FF"/>
                    </a:solidFill>
                    <a:latin typeface="+mn-lt"/>
                  </a:rPr>
                  <a:t>2. </a:t>
                </a:r>
                <a:r>
                  <a:rPr lang="en-US" b="1" dirty="0" smtClean="0">
                    <a:solidFill>
                      <a:srgbClr val="0000FF"/>
                    </a:solidFill>
                    <a:latin typeface="+mn-lt"/>
                  </a:rPr>
                  <a:t>The voltage dependent current source,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𝒈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𝒎</m:t>
                        </m:r>
                      </m:sub>
                    </m:sSub>
                  </m:oMath>
                </a14:m>
                <a:r>
                  <a:rPr lang="en-US" b="1" dirty="0" smtClean="0">
                    <a:solidFill>
                      <a:srgbClr val="0000FF"/>
                    </a:solidFill>
                    <a:latin typeface="+mn-lt"/>
                  </a:rPr>
                  <a:t>, generates a current noise given as  </a:t>
                </a:r>
                <a:endParaRPr lang="en-US" b="1" dirty="0">
                  <a:solidFill>
                    <a:srgbClr val="0000FF"/>
                  </a:solidFill>
                  <a:latin typeface="+mn-lt"/>
                </a:endParaRPr>
              </a:p>
            </p:txBody>
          </p:sp>
        </mc:Choice>
        <mc:Fallback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4888468"/>
                <a:ext cx="7391400" cy="369332"/>
              </a:xfrm>
              <a:prstGeom prst="rect">
                <a:avLst/>
              </a:prstGeom>
              <a:blipFill rotWithShape="1">
                <a:blip r:embed="rId6"/>
                <a:stretch>
                  <a:fillRect l="-743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/>
              <p:cNvSpPr txBox="1"/>
              <p:nvPr/>
            </p:nvSpPr>
            <p:spPr>
              <a:xfrm>
                <a:off x="1283272" y="5172631"/>
                <a:ext cx="1785553" cy="3532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sz="1400" b="1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1400" b="1" i="1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1" i="0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𝐢</m:t>
                              </m:r>
                            </m:e>
                            <m:sub>
                              <m:r>
                                <a:rPr lang="en-US" sz="1400" b="1" i="0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𝐧𝐝</m:t>
                              </m:r>
                            </m:sub>
                          </m:sSub>
                        </m:e>
                      </m:acc>
                      <m:r>
                        <a:rPr lang="en-US" sz="1400" b="1" i="0" smtClean="0">
                          <a:solidFill>
                            <a:srgbClr val="0000FF"/>
                          </a:solidFill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400" b="1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1400" b="1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𝟒</m:t>
                          </m:r>
                          <m:r>
                            <a:rPr lang="en-US" sz="1400" b="1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𝑲𝑻</m:t>
                          </m:r>
                          <m:r>
                            <a:rPr lang="en-US" sz="1400" b="1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𝜸</m:t>
                          </m:r>
                          <m:sSub>
                            <m:sSubPr>
                              <m:ctrlPr>
                                <a:rPr lang="en-US" sz="14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𝒈</m:t>
                              </m:r>
                            </m:e>
                            <m:sub>
                              <m:r>
                                <a:rPr lang="en-US" sz="1400" b="1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𝒎</m:t>
                              </m:r>
                            </m:sub>
                          </m:sSub>
                          <m:r>
                            <a:rPr lang="en-US" sz="1400" b="1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US" sz="1400" b="1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𝒇</m:t>
                          </m:r>
                        </m:e>
                      </m:rad>
                      <m:r>
                        <a:rPr lang="en-US" sz="1400" b="1" i="1" smtClean="0">
                          <a:solidFill>
                            <a:srgbClr val="0000FF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1400" b="1" i="1" dirty="0" smtClean="0">
                  <a:solidFill>
                    <a:srgbClr val="0000FF"/>
                  </a:solidFill>
                  <a:latin typeface="Cambria Math"/>
                </a:endParaRPr>
              </a:p>
            </p:txBody>
          </p:sp>
        </mc:Choice>
        <mc:Fallback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3272" y="5172631"/>
                <a:ext cx="1785553" cy="353238"/>
              </a:xfrm>
              <a:prstGeom prst="rect">
                <a:avLst/>
              </a:prstGeom>
              <a:blipFill rotWithShape="1">
                <a:blip r:embed="rId7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/>
              <p:cNvSpPr txBox="1"/>
              <p:nvPr/>
            </p:nvSpPr>
            <p:spPr>
              <a:xfrm>
                <a:off x="762000" y="5486400"/>
                <a:ext cx="73914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b="1" dirty="0" smtClean="0">
                    <a:solidFill>
                      <a:srgbClr val="0000FF"/>
                    </a:solidFill>
                    <a:latin typeface="+mn-lt"/>
                  </a:rPr>
                  <a:t>(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𝜸</m:t>
                    </m:r>
                  </m:oMath>
                </a14:m>
                <a:r>
                  <a:rPr lang="en-US" b="1" dirty="0" smtClean="0">
                    <a:solidFill>
                      <a:srgbClr val="0000FF"/>
                    </a:solidFill>
                    <a:latin typeface="+mn-lt"/>
                  </a:rPr>
                  <a:t> is called “drain noise coefficient” and let’s assume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𝜸</m:t>
                    </m:r>
                  </m:oMath>
                </a14:m>
                <a:r>
                  <a:rPr lang="en-US" b="1" dirty="0" smtClean="0">
                    <a:solidFill>
                      <a:srgbClr val="0000FF"/>
                    </a:solidFill>
                    <a:latin typeface="+mn-lt"/>
                  </a:rPr>
                  <a:t>=1 in this HW-1 )</a:t>
                </a:r>
                <a:endParaRPr lang="en-US" b="1" dirty="0">
                  <a:solidFill>
                    <a:srgbClr val="0000FF"/>
                  </a:solidFill>
                  <a:latin typeface="+mn-lt"/>
                </a:endParaRPr>
              </a:p>
            </p:txBody>
          </p:sp>
        </mc:Choice>
        <mc:Fallback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5486400"/>
                <a:ext cx="7391400" cy="369332"/>
              </a:xfrm>
              <a:prstGeom prst="rect">
                <a:avLst/>
              </a:prstGeom>
              <a:blipFill rotWithShape="1">
                <a:blip r:embed="rId8"/>
                <a:stretch>
                  <a:fillRect l="-660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/>
              <p:cNvSpPr txBox="1"/>
              <p:nvPr/>
            </p:nvSpPr>
            <p:spPr>
              <a:xfrm>
                <a:off x="533400" y="5830669"/>
                <a:ext cx="7086600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b="1" dirty="0" smtClean="0">
                    <a:solidFill>
                      <a:srgbClr val="0000FF"/>
                    </a:solidFill>
                    <a:latin typeface="+mn-lt"/>
                  </a:rPr>
                  <a:t>3.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𝒓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𝒐</m:t>
                        </m:r>
                      </m:sub>
                    </m:sSub>
                  </m:oMath>
                </a14:m>
                <a:r>
                  <a:rPr lang="en-US" b="1" dirty="0" smtClean="0">
                    <a:solidFill>
                      <a:srgbClr val="0000FF"/>
                    </a:solidFill>
                    <a:latin typeface="+mn-lt"/>
                  </a:rPr>
                  <a:t>is an equivalent output resistance of NMOS, not physical resistor. Therefore, there is no noise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𝒓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𝒐</m:t>
                        </m:r>
                      </m:sub>
                    </m:sSub>
                    <m:r>
                      <a:rPr lang="en-US" b="1" i="1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r>
                  <a:rPr lang="en-US" b="1" dirty="0" smtClean="0">
                    <a:solidFill>
                      <a:srgbClr val="0000FF"/>
                    </a:solidFill>
                    <a:latin typeface="+mn-lt"/>
                  </a:rPr>
                  <a:t> </a:t>
                </a:r>
                <a:endParaRPr lang="en-US" b="1" dirty="0">
                  <a:solidFill>
                    <a:srgbClr val="0000FF"/>
                  </a:solidFill>
                  <a:latin typeface="+mn-lt"/>
                </a:endParaRPr>
              </a:p>
            </p:txBody>
          </p:sp>
        </mc:Choice>
        <mc:Fallback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5830669"/>
                <a:ext cx="7086600" cy="646331"/>
              </a:xfrm>
              <a:prstGeom prst="rect">
                <a:avLst/>
              </a:prstGeom>
              <a:blipFill rotWithShape="1">
                <a:blip r:embed="rId9"/>
                <a:stretch>
                  <a:fillRect l="-775" t="-4673" b="-130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Basic calculation of noise metrics in transistor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57400" y="1613357"/>
            <a:ext cx="17526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b="1" dirty="0" smtClean="0">
                <a:latin typeface="Franklin Gothic Medium Cond"/>
              </a:rPr>
              <a:t>Small signal equivalence</a:t>
            </a:r>
            <a:endParaRPr lang="en-US" sz="1400" b="1" dirty="0">
              <a:latin typeface="Franklin Gothic Medium Cond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6543878"/>
              </p:ext>
            </p:extLst>
          </p:nvPr>
        </p:nvGraphicFramePr>
        <p:xfrm>
          <a:off x="685800" y="1603177"/>
          <a:ext cx="1384300" cy="1715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7" name="Visio" r:id="rId3" imgW="1155899" imgH="1431270" progId="Visio.Drawing.11">
                  <p:embed/>
                </p:oleObj>
              </mc:Choice>
              <mc:Fallback>
                <p:oleObj name="Visio" r:id="rId3" imgW="1155899" imgH="143127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5800" y="1603177"/>
                        <a:ext cx="1384300" cy="1715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1424691"/>
              </p:ext>
            </p:extLst>
          </p:nvPr>
        </p:nvGraphicFramePr>
        <p:xfrm>
          <a:off x="3118038" y="1450777"/>
          <a:ext cx="5644962" cy="167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8" name="Visio" r:id="rId5" imgW="3606545" imgH="1073520" progId="Visio.Drawing.11">
                  <p:embed/>
                </p:oleObj>
              </mc:Choice>
              <mc:Fallback>
                <p:oleObj name="Visio" r:id="rId5" imgW="3606545" imgH="107352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118038" y="1450777"/>
                        <a:ext cx="5644962" cy="1679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ight Arrow 5"/>
          <p:cNvSpPr/>
          <p:nvPr/>
        </p:nvSpPr>
        <p:spPr>
          <a:xfrm>
            <a:off x="2362200" y="2136577"/>
            <a:ext cx="3810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676400" y="2441377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Noisy NMOS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43500" y="1219200"/>
            <a:ext cx="1257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Noisy NMOS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447800" y="2288977"/>
            <a:ext cx="304800" cy="228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6477000" y="2113811"/>
            <a:ext cx="152400" cy="47698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248400" y="2514600"/>
            <a:ext cx="106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Noiseless  </a:t>
            </a:r>
            <a:endParaRPr lang="en-US" sz="1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/>
              <p:cNvSpPr txBox="1"/>
              <p:nvPr/>
            </p:nvSpPr>
            <p:spPr>
              <a:xfrm>
                <a:off x="990600" y="4572000"/>
                <a:ext cx="61722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b="1" dirty="0" smtClean="0">
                    <a:solidFill>
                      <a:schemeClr val="tx1"/>
                    </a:solidFill>
                    <a:latin typeface="+mn-lt"/>
                  </a:rPr>
                  <a:t>Q-1) Calculate output noise voltage due to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400" b="1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1400" b="1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𝒗</m:t>
                            </m:r>
                          </m:e>
                          <m:sub>
                            <m:r>
                              <a:rPr lang="en-US" sz="1400" b="1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𝒓𝒔</m:t>
                            </m:r>
                          </m:sub>
                        </m:sSub>
                      </m:e>
                    </m:acc>
                    <m:r>
                      <a:rPr lang="en-US" sz="1400" b="1" i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14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𝒐𝒏𝒍𝒚</m:t>
                    </m:r>
                  </m:oMath>
                </a14:m>
                <a:r>
                  <a:rPr lang="en-US" b="1" i="1" dirty="0" smtClean="0">
                    <a:solidFill>
                      <a:schemeClr val="tx1"/>
                    </a:solidFill>
                    <a:latin typeface="+mn-lt"/>
                  </a:rPr>
                  <a:t>.</a:t>
                </a:r>
                <a:endParaRPr lang="en-US" b="1" i="1" dirty="0">
                  <a:solidFill>
                    <a:schemeClr val="tx1"/>
                  </a:solidFill>
                  <a:latin typeface="+mn-lt"/>
                </a:endParaRPr>
              </a:p>
            </p:txBody>
          </p:sp>
        </mc:Choice>
        <mc:Fallback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600" y="4572000"/>
                <a:ext cx="6172200" cy="369332"/>
              </a:xfrm>
              <a:prstGeom prst="rect">
                <a:avLst/>
              </a:prstGeom>
              <a:blipFill rotWithShape="1">
                <a:blip r:embed="rId7"/>
                <a:stretch>
                  <a:fillRect l="-889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Box 32"/>
              <p:cNvSpPr txBox="1"/>
              <p:nvPr/>
            </p:nvSpPr>
            <p:spPr>
              <a:xfrm>
                <a:off x="990600" y="4888468"/>
                <a:ext cx="61722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b="1" dirty="0" smtClean="0">
                    <a:solidFill>
                      <a:schemeClr val="tx1"/>
                    </a:solidFill>
                    <a:latin typeface="+mn-lt"/>
                  </a:rPr>
                  <a:t>Q-2) Calculate output noise voltage due to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400" b="1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1400" b="1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𝒊</m:t>
                            </m:r>
                          </m:e>
                          <m:sub>
                            <m:r>
                              <a:rPr lang="en-US" sz="1400" b="1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𝒏𝒅</m:t>
                            </m:r>
                          </m:sub>
                        </m:sSub>
                      </m:e>
                    </m:acc>
                    <m:r>
                      <a:rPr lang="en-US" sz="14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1400" b="1" i="1">
                        <a:latin typeface="Cambria Math"/>
                        <a:ea typeface="Cambria Math"/>
                      </a:rPr>
                      <m:t>𝒐𝒏𝒍𝒚</m:t>
                    </m:r>
                  </m:oMath>
                </a14:m>
                <a:r>
                  <a:rPr lang="en-US" b="1" dirty="0" smtClean="0">
                    <a:solidFill>
                      <a:schemeClr val="tx1"/>
                    </a:solidFill>
                    <a:latin typeface="+mn-lt"/>
                  </a:rPr>
                  <a:t>.</a:t>
                </a:r>
                <a:endParaRPr lang="en-US" b="1" dirty="0">
                  <a:solidFill>
                    <a:schemeClr val="tx1"/>
                  </a:solidFill>
                  <a:latin typeface="+mn-lt"/>
                </a:endParaRPr>
              </a:p>
            </p:txBody>
          </p:sp>
        </mc:Choice>
        <mc:Fallback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600" y="4888468"/>
                <a:ext cx="6172200" cy="369332"/>
              </a:xfrm>
              <a:prstGeom prst="rect">
                <a:avLst/>
              </a:prstGeom>
              <a:blipFill rotWithShape="1">
                <a:blip r:embed="rId8"/>
                <a:stretch>
                  <a:fillRect l="-889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Box 33"/>
              <p:cNvSpPr txBox="1"/>
              <p:nvPr/>
            </p:nvSpPr>
            <p:spPr>
              <a:xfrm>
                <a:off x="990600" y="5193268"/>
                <a:ext cx="61722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b="1" dirty="0" smtClean="0">
                    <a:solidFill>
                      <a:schemeClr val="tx1"/>
                    </a:solidFill>
                    <a:latin typeface="+mn-lt"/>
                  </a:rPr>
                  <a:t>Q-3) Calculate output noise voltage due to </a:t>
                </a:r>
                <a:r>
                  <a:rPr lang="en-US" b="1" u="sng" dirty="0" smtClean="0">
                    <a:solidFill>
                      <a:schemeClr val="tx1"/>
                    </a:solidFill>
                    <a:latin typeface="+mn-lt"/>
                  </a:rPr>
                  <a:t>only</a:t>
                </a:r>
                <a:r>
                  <a:rPr lang="en-US" b="1" dirty="0" smtClean="0">
                    <a:solidFill>
                      <a:schemeClr val="tx1"/>
                    </a:solidFill>
                    <a:latin typeface="+mn-lt"/>
                  </a:rPr>
                  <a:t> source resistance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𝑹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𝒔</m:t>
                        </m:r>
                      </m:sub>
                    </m:sSub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en-US" b="1" dirty="0">
                  <a:solidFill>
                    <a:schemeClr val="tx1"/>
                  </a:solidFill>
                  <a:latin typeface="+mn-lt"/>
                </a:endParaRPr>
              </a:p>
            </p:txBody>
          </p:sp>
        </mc:Choice>
        <mc:Fallback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600" y="5193268"/>
                <a:ext cx="6172200" cy="369332"/>
              </a:xfrm>
              <a:prstGeom prst="rect">
                <a:avLst/>
              </a:prstGeom>
              <a:blipFill rotWithShape="1">
                <a:blip r:embed="rId9"/>
                <a:stretch>
                  <a:fillRect l="-889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Box 34"/>
              <p:cNvSpPr txBox="1"/>
              <p:nvPr/>
            </p:nvSpPr>
            <p:spPr>
              <a:xfrm>
                <a:off x="990600" y="5498068"/>
                <a:ext cx="61722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b="1" dirty="0" smtClean="0">
                    <a:solidFill>
                      <a:schemeClr val="tx1"/>
                    </a:solidFill>
                    <a:latin typeface="+mn-lt"/>
                  </a:rPr>
                  <a:t>Q-4) Calculate output noise voltage due to </a:t>
                </a:r>
                <a:r>
                  <a:rPr lang="en-US" b="1" u="sng" dirty="0" smtClean="0">
                    <a:solidFill>
                      <a:schemeClr val="tx1"/>
                    </a:solidFill>
                    <a:latin typeface="+mn-lt"/>
                  </a:rPr>
                  <a:t>only</a:t>
                </a:r>
                <a:r>
                  <a:rPr lang="en-US" b="1" dirty="0" smtClean="0">
                    <a:solidFill>
                      <a:schemeClr val="tx1"/>
                    </a:solidFill>
                    <a:latin typeface="+mn-lt"/>
                  </a:rPr>
                  <a:t> load resistance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𝑹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𝑳</m:t>
                        </m:r>
                      </m:sub>
                    </m:sSub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en-US" b="1" dirty="0">
                  <a:solidFill>
                    <a:schemeClr val="tx1"/>
                  </a:solidFill>
                  <a:latin typeface="+mn-lt"/>
                </a:endParaRPr>
              </a:p>
            </p:txBody>
          </p:sp>
        </mc:Choice>
        <mc:Fallback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600" y="5498068"/>
                <a:ext cx="6172200" cy="369332"/>
              </a:xfrm>
              <a:prstGeom prst="rect">
                <a:avLst/>
              </a:prstGeom>
              <a:blipFill rotWithShape="1">
                <a:blip r:embed="rId10"/>
                <a:stretch>
                  <a:fillRect l="-889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/>
              <p:cNvSpPr txBox="1"/>
              <p:nvPr/>
            </p:nvSpPr>
            <p:spPr>
              <a:xfrm>
                <a:off x="990600" y="5802868"/>
                <a:ext cx="61722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b="1" dirty="0" smtClean="0">
                    <a:solidFill>
                      <a:schemeClr val="tx1"/>
                    </a:solidFill>
                    <a:latin typeface="+mn-lt"/>
                  </a:rPr>
                  <a:t>Q-5) Calculate </a:t>
                </a:r>
                <a:r>
                  <a:rPr lang="en-US" b="1" u="sng" dirty="0" smtClean="0">
                    <a:solidFill>
                      <a:schemeClr val="tx1"/>
                    </a:solidFill>
                    <a:latin typeface="+mn-lt"/>
                  </a:rPr>
                  <a:t>total </a:t>
                </a:r>
                <a:r>
                  <a:rPr lang="en-US" b="1" dirty="0" smtClean="0">
                    <a:solidFill>
                      <a:schemeClr val="tx1"/>
                    </a:solidFill>
                    <a:latin typeface="+mn-lt"/>
                  </a:rPr>
                  <a:t>output noise power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𝑵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𝒐</m:t>
                        </m:r>
                      </m:sub>
                    </m:sSub>
                  </m:oMath>
                </a14:m>
                <a:r>
                  <a:rPr lang="en-US" b="1" dirty="0" smtClean="0">
                    <a:solidFill>
                      <a:schemeClr val="tx1"/>
                    </a:solidFill>
                    <a:latin typeface="+mn-lt"/>
                  </a:rPr>
                  <a:t>) normalized to 1 </a:t>
                </a:r>
                <a:r>
                  <a:rPr lang="en-US" b="1" dirty="0" smtClean="0">
                    <a:solidFill>
                      <a:schemeClr val="tx1"/>
                    </a:solidFill>
                    <a:latin typeface="Symbol" pitchFamily="18" charset="2"/>
                  </a:rPr>
                  <a:t>W</a:t>
                </a:r>
                <a:r>
                  <a:rPr lang="en-US" b="1" dirty="0" smtClean="0">
                    <a:solidFill>
                      <a:schemeClr val="tx1"/>
                    </a:solidFill>
                    <a:latin typeface="+mn-lt"/>
                  </a:rPr>
                  <a:t>. </a:t>
                </a:r>
                <a:endParaRPr lang="en-US" b="1" dirty="0">
                  <a:solidFill>
                    <a:schemeClr val="tx1"/>
                  </a:solidFill>
                  <a:latin typeface="+mn-lt"/>
                </a:endParaRPr>
              </a:p>
            </p:txBody>
          </p:sp>
        </mc:Choice>
        <mc:Fallback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600" y="5802868"/>
                <a:ext cx="6172200" cy="369332"/>
              </a:xfrm>
              <a:prstGeom prst="rect">
                <a:avLst/>
              </a:prstGeom>
              <a:blipFill rotWithShape="1">
                <a:blip r:embed="rId11"/>
                <a:stretch>
                  <a:fillRect l="-889" t="-983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/>
          <p:cNvSpPr txBox="1"/>
          <p:nvPr/>
        </p:nvSpPr>
        <p:spPr>
          <a:xfrm>
            <a:off x="1066800" y="4264223"/>
            <a:ext cx="28111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b="1" dirty="0" smtClean="0">
                <a:latin typeface="Franklin Gothic Medium Cond"/>
              </a:rPr>
              <a:t>**credit: 10 points per each question. </a:t>
            </a:r>
            <a:endParaRPr lang="en-US" sz="1400" b="1" dirty="0">
              <a:latin typeface="Franklin Gothic Medium Cond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Box 37"/>
              <p:cNvSpPr txBox="1"/>
              <p:nvPr/>
            </p:nvSpPr>
            <p:spPr>
              <a:xfrm>
                <a:off x="3962400" y="2895600"/>
                <a:ext cx="2140808" cy="110966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itchFamily="2" charset="2"/>
                  <a:buChar char="q"/>
                  <a:defRPr/>
                </a:pPr>
                <a:r>
                  <a:rPr lang="en-US" b="1" dirty="0" smtClean="0">
                    <a:solidFill>
                      <a:srgbClr val="000000"/>
                    </a:solidFill>
                    <a:latin typeface="Franklin Gothic Medium Cond"/>
                  </a:rPr>
                  <a:t>Assumptions </a:t>
                </a:r>
              </a:p>
              <a:p>
                <a:pPr marL="342900" indent="-342900">
                  <a:buFontTx/>
                  <a:buAutoNum type="arabicPeriod"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𝒓</m:t>
                        </m:r>
                      </m:e>
                      <m:sub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𝒐</m:t>
                        </m:r>
                      </m:sub>
                    </m:sSub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/>
                        <a:ea typeface="Cambria Math"/>
                      </a:rPr>
                      <m:t>≫</m:t>
                    </m:r>
                    <m:sSub>
                      <m:sSubPr>
                        <m:ctrlPr>
                          <a:rPr lang="en-US" b="1" i="1" smtClean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𝑹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𝑳</m:t>
                        </m:r>
                      </m:sub>
                    </m:sSub>
                  </m:oMath>
                </a14:m>
                <a:endParaRPr lang="en-US" b="1" dirty="0" smtClean="0">
                  <a:solidFill>
                    <a:srgbClr val="000000"/>
                  </a:solidFill>
                  <a:latin typeface="Franklin Gothic Medium Cond"/>
                </a:endParaRPr>
              </a:p>
              <a:p>
                <a:pPr marL="342900" indent="-342900">
                  <a:buFontTx/>
                  <a:buAutoNum type="arabicPeriod"/>
                  <a:defRPr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b="1" i="1" smtClean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num>
                      <m:den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𝝎</m:t>
                        </m:r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/>
                                <a:ea typeface="Cambria Math"/>
                              </a:rPr>
                              <m:t>𝒄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/>
                                <a:ea typeface="Cambria Math"/>
                              </a:rPr>
                              <m:t>𝒈𝒔</m:t>
                            </m:r>
                          </m:sub>
                        </m:sSub>
                      </m:den>
                    </m:f>
                    <m:r>
                      <a:rPr lang="en-US" b="1" i="1">
                        <a:solidFill>
                          <a:srgbClr val="000000"/>
                        </a:solidFill>
                        <a:latin typeface="Cambria Math"/>
                        <a:ea typeface="Cambria Math"/>
                      </a:rPr>
                      <m:t>≫</m:t>
                    </m:r>
                    <m:sSub>
                      <m:sSubPr>
                        <m:ctrlPr>
                          <a:rPr lang="en-US" b="1" i="1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𝑹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𝒔</m:t>
                        </m:r>
                      </m:sub>
                    </m:sSub>
                    <m:r>
                      <a:rPr lang="en-US" b="1" i="1">
                        <a:solidFill>
                          <a:srgbClr val="000000"/>
                        </a:solidFill>
                        <a:latin typeface="Cambria Math"/>
                        <a:ea typeface="Cambria Math"/>
                      </a:rPr>
                      <m:t>≫</m:t>
                    </m:r>
                    <m:sSub>
                      <m:sSubPr>
                        <m:ctrlPr>
                          <a:rPr lang="en-US" b="1" i="1" smtClean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𝒓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𝒔</m:t>
                        </m:r>
                      </m:sub>
                    </m:sSub>
                  </m:oMath>
                </a14:m>
                <a:endParaRPr lang="en-US" b="1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400" y="2895600"/>
                <a:ext cx="2140808" cy="1109663"/>
              </a:xfrm>
              <a:prstGeom prst="rect">
                <a:avLst/>
              </a:prstGeom>
              <a:blipFill rotWithShape="1">
                <a:blip r:embed="rId12"/>
                <a:stretch>
                  <a:fillRect l="-1700" t="-2174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93778171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Basic calculation of noise metrics in transistor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57400" y="1613357"/>
            <a:ext cx="17526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b="1" dirty="0" smtClean="0">
                <a:solidFill>
                  <a:srgbClr val="0000FF"/>
                </a:solidFill>
                <a:latin typeface="Franklin Gothic Medium Cond"/>
              </a:rPr>
              <a:t>Small signal equivalence</a:t>
            </a:r>
            <a:endParaRPr lang="en-US" sz="1400" b="1" dirty="0">
              <a:solidFill>
                <a:srgbClr val="0000FF"/>
              </a:solidFill>
              <a:latin typeface="Franklin Gothic Medium Cond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9491924"/>
              </p:ext>
            </p:extLst>
          </p:nvPr>
        </p:nvGraphicFramePr>
        <p:xfrm>
          <a:off x="685800" y="1603177"/>
          <a:ext cx="1384300" cy="1715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6" name="Visio" r:id="rId3" imgW="1155899" imgH="1431270" progId="Visio.Drawing.11">
                  <p:embed/>
                </p:oleObj>
              </mc:Choice>
              <mc:Fallback>
                <p:oleObj name="Visio" r:id="rId3" imgW="1155899" imgH="143127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5800" y="1603177"/>
                        <a:ext cx="1384300" cy="1715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3363821"/>
              </p:ext>
            </p:extLst>
          </p:nvPr>
        </p:nvGraphicFramePr>
        <p:xfrm>
          <a:off x="3118038" y="1450777"/>
          <a:ext cx="5644962" cy="167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7" name="Visio" r:id="rId5" imgW="3606545" imgH="1073520" progId="Visio.Drawing.11">
                  <p:embed/>
                </p:oleObj>
              </mc:Choice>
              <mc:Fallback>
                <p:oleObj name="Visio" r:id="rId5" imgW="3606545" imgH="107352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118038" y="1450777"/>
                        <a:ext cx="5644962" cy="1679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ight Arrow 5"/>
          <p:cNvSpPr/>
          <p:nvPr/>
        </p:nvSpPr>
        <p:spPr>
          <a:xfrm>
            <a:off x="2362200" y="2136577"/>
            <a:ext cx="3810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76400" y="2441377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Noisy NMOS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914900" y="1219200"/>
            <a:ext cx="2095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Noisy </a:t>
            </a:r>
            <a:r>
              <a:rPr lang="en-US" sz="1400" b="1" dirty="0" smtClean="0">
                <a:solidFill>
                  <a:srgbClr val="FF0000"/>
                </a:solidFill>
              </a:rPr>
              <a:t>NMOS modeling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447800" y="2288977"/>
            <a:ext cx="304800" cy="228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6477000" y="2113811"/>
            <a:ext cx="152400" cy="47698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248400" y="2514600"/>
            <a:ext cx="106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Noiseless  </a:t>
            </a:r>
            <a:endParaRPr lang="en-US" sz="1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/>
              <p:cNvSpPr txBox="1"/>
              <p:nvPr/>
            </p:nvSpPr>
            <p:spPr>
              <a:xfrm>
                <a:off x="990600" y="4267200"/>
                <a:ext cx="7924800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b="1" dirty="0" smtClean="0">
                    <a:solidFill>
                      <a:schemeClr val="tx1"/>
                    </a:solidFill>
                    <a:latin typeface="Franklin Gothic Medium Cond"/>
                  </a:rPr>
                  <a:t>Q-6) </a:t>
                </a:r>
                <a:r>
                  <a:rPr lang="en-US" b="1" dirty="0" smtClean="0">
                    <a:solidFill>
                      <a:schemeClr val="tx1"/>
                    </a:solidFill>
                    <a:latin typeface="Franklin Gothic Medium Cond"/>
                  </a:rPr>
                  <a:t>Calculate output </a:t>
                </a:r>
                <a:r>
                  <a:rPr lang="en-US" b="1" dirty="0" smtClean="0">
                    <a:solidFill>
                      <a:schemeClr val="tx1"/>
                    </a:solidFill>
                    <a:latin typeface="Franklin Gothic Medium Cond"/>
                  </a:rPr>
                  <a:t> signal power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𝑺</m:t>
                        </m:r>
                      </m:e>
                      <m:sub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𝒐</m:t>
                        </m:r>
                      </m:sub>
                    </m:sSub>
                  </m:oMath>
                </a14:m>
                <a:r>
                  <a:rPr lang="en-US" b="1" dirty="0" smtClean="0">
                    <a:solidFill>
                      <a:schemeClr val="tx1"/>
                    </a:solidFill>
                    <a:latin typeface="Franklin Gothic Medium Cond"/>
                  </a:rPr>
                  <a:t>) normalized to </a:t>
                </a:r>
                <a:r>
                  <a:rPr lang="en-US" b="1" dirty="0">
                    <a:solidFill>
                      <a:schemeClr val="tx1"/>
                    </a:solidFill>
                    <a:latin typeface="Franklin Gothic Medium Cond"/>
                  </a:rPr>
                  <a:t>1 </a:t>
                </a:r>
                <a:r>
                  <a:rPr lang="en-US" b="1" dirty="0" smtClean="0">
                    <a:solidFill>
                      <a:schemeClr val="tx1"/>
                    </a:solidFill>
                    <a:latin typeface="Symbol" pitchFamily="18" charset="2"/>
                  </a:rPr>
                  <a:t>W, </a:t>
                </a:r>
                <a:r>
                  <a:rPr lang="en-US" dirty="0" smtClean="0">
                    <a:solidFill>
                      <a:schemeClr val="tx1"/>
                    </a:solidFill>
                    <a:latin typeface="+mj-lt"/>
                  </a:rPr>
                  <a:t>and output SNR (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b="1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1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/>
                                <a:ea typeface="Cambria Math"/>
                              </a:rPr>
                              <m:t> </m:t>
                            </m:r>
                            <m:r>
                              <a:rPr lang="en-US" b="1" i="1">
                                <a:latin typeface="Cambria Math"/>
                                <a:ea typeface="Cambria Math"/>
                              </a:rPr>
                              <m:t>𝑺</m:t>
                            </m:r>
                          </m:e>
                          <m:sub>
                            <m:r>
                              <a:rPr lang="en-US" b="1" i="1">
                                <a:latin typeface="Cambria Math"/>
                                <a:ea typeface="Cambria Math"/>
                              </a:rPr>
                              <m:t>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1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latin typeface="Cambria Math"/>
                                <a:ea typeface="Cambria Math"/>
                              </a:rPr>
                              <m:t> </m:t>
                            </m:r>
                            <m:r>
                              <a:rPr lang="en-US" b="1" i="1">
                                <a:latin typeface="Cambria Math"/>
                                <a:ea typeface="Cambria Math"/>
                              </a:rPr>
                              <m:t>𝑵</m:t>
                            </m:r>
                          </m:e>
                          <m:sub>
                            <m:r>
                              <a:rPr lang="en-US" b="1" i="1">
                                <a:latin typeface="Cambria Math"/>
                                <a:ea typeface="Cambria Math"/>
                              </a:rPr>
                              <m:t>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b="1" dirty="0">
                    <a:latin typeface="Franklin Gothic Medium Cond"/>
                  </a:rPr>
                  <a:t>)</a:t>
                </a:r>
                <a:r>
                  <a:rPr lang="en-US" b="1" dirty="0">
                    <a:latin typeface="Symbol" pitchFamily="18" charset="2"/>
                  </a:rPr>
                  <a:t>.</a:t>
                </a:r>
                <a:r>
                  <a:rPr lang="en-US" b="1" dirty="0">
                    <a:latin typeface="Franklin Gothic Medium Cond"/>
                  </a:rPr>
                  <a:t> </a:t>
                </a:r>
                <a:endParaRPr lang="en-US" b="1" dirty="0">
                  <a:latin typeface="Franklin Gothic Medium Cond"/>
                </a:endParaRPr>
              </a:p>
              <a:p>
                <a:pPr>
                  <a:defRPr/>
                </a:pPr>
                <a:r>
                  <a:rPr lang="en-US" b="1" dirty="0" smtClean="0">
                    <a:solidFill>
                      <a:schemeClr val="tx1"/>
                    </a:solidFill>
                    <a:latin typeface="Symbol" pitchFamily="18" charset="2"/>
                  </a:rPr>
                  <a:t>  </a:t>
                </a:r>
                <a:r>
                  <a:rPr lang="en-US" b="1" dirty="0" smtClean="0">
                    <a:solidFill>
                      <a:schemeClr val="tx1"/>
                    </a:solidFill>
                    <a:latin typeface="Franklin Gothic Medium Cond"/>
                  </a:rPr>
                  <a:t> </a:t>
                </a:r>
                <a:endParaRPr lang="en-US" b="1" dirty="0">
                  <a:solidFill>
                    <a:schemeClr val="tx1"/>
                  </a:solidFill>
                  <a:latin typeface="Franklin Gothic Medium Cond"/>
                </a:endParaRPr>
              </a:p>
            </p:txBody>
          </p:sp>
        </mc:Choice>
        <mc:Fallback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600" y="4267200"/>
                <a:ext cx="7924800" cy="646331"/>
              </a:xfrm>
              <a:prstGeom prst="rect">
                <a:avLst/>
              </a:prstGeom>
              <a:blipFill rotWithShape="1">
                <a:blip r:embed="rId7"/>
                <a:stretch>
                  <a:fillRect l="-692" t="-66038" r="-846" b="-594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/>
              <p:cNvSpPr txBox="1"/>
              <p:nvPr/>
            </p:nvSpPr>
            <p:spPr>
              <a:xfrm>
                <a:off x="3962400" y="2895600"/>
                <a:ext cx="2140808" cy="110966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itchFamily="2" charset="2"/>
                  <a:buChar char="q"/>
                  <a:defRPr/>
                </a:pPr>
                <a:r>
                  <a:rPr lang="en-US" b="1" dirty="0" smtClean="0">
                    <a:solidFill>
                      <a:srgbClr val="000000"/>
                    </a:solidFill>
                    <a:latin typeface="Franklin Gothic Medium Cond"/>
                  </a:rPr>
                  <a:t>Assumptions </a:t>
                </a:r>
              </a:p>
              <a:p>
                <a:pPr marL="342900" indent="-342900">
                  <a:buFontTx/>
                  <a:buAutoNum type="arabicPeriod"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𝒓</m:t>
                        </m:r>
                      </m:e>
                      <m:sub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𝒐</m:t>
                        </m:r>
                      </m:sub>
                    </m:sSub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/>
                        <a:ea typeface="Cambria Math"/>
                      </a:rPr>
                      <m:t>≫</m:t>
                    </m:r>
                    <m:sSub>
                      <m:sSubPr>
                        <m:ctrlPr>
                          <a:rPr lang="en-US" b="1" i="1" smtClean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𝑹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𝑳</m:t>
                        </m:r>
                      </m:sub>
                    </m:sSub>
                  </m:oMath>
                </a14:m>
                <a:endParaRPr lang="en-US" b="1" dirty="0" smtClean="0">
                  <a:solidFill>
                    <a:srgbClr val="000000"/>
                  </a:solidFill>
                  <a:latin typeface="Franklin Gothic Medium Cond"/>
                </a:endParaRPr>
              </a:p>
              <a:p>
                <a:pPr marL="342900" indent="-342900">
                  <a:buFontTx/>
                  <a:buAutoNum type="arabicPeriod"/>
                  <a:defRPr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b="1" i="1" smtClean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num>
                      <m:den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𝝎</m:t>
                        </m:r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/>
                                <a:ea typeface="Cambria Math"/>
                              </a:rPr>
                              <m:t>𝒄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/>
                                <a:ea typeface="Cambria Math"/>
                              </a:rPr>
                              <m:t>𝒈𝒔</m:t>
                            </m:r>
                          </m:sub>
                        </m:sSub>
                      </m:den>
                    </m:f>
                    <m:r>
                      <a:rPr lang="en-US" b="1" i="1">
                        <a:solidFill>
                          <a:srgbClr val="000000"/>
                        </a:solidFill>
                        <a:latin typeface="Cambria Math"/>
                        <a:ea typeface="Cambria Math"/>
                      </a:rPr>
                      <m:t>≫</m:t>
                    </m:r>
                    <m:sSub>
                      <m:sSubPr>
                        <m:ctrlPr>
                          <a:rPr lang="en-US" b="1" i="1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𝑹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𝒔</m:t>
                        </m:r>
                      </m:sub>
                    </m:sSub>
                    <m:r>
                      <a:rPr lang="en-US" b="1" i="1">
                        <a:solidFill>
                          <a:srgbClr val="000000"/>
                        </a:solidFill>
                        <a:latin typeface="Cambria Math"/>
                        <a:ea typeface="Cambria Math"/>
                      </a:rPr>
                      <m:t>≫</m:t>
                    </m:r>
                    <m:sSub>
                      <m:sSubPr>
                        <m:ctrlPr>
                          <a:rPr lang="en-US" b="1" i="1" smtClean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𝒓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𝒔</m:t>
                        </m:r>
                      </m:sub>
                    </m:sSub>
                  </m:oMath>
                </a14:m>
                <a:endParaRPr lang="en-US" b="1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400" y="2895600"/>
                <a:ext cx="2140808" cy="1109663"/>
              </a:xfrm>
              <a:prstGeom prst="rect">
                <a:avLst/>
              </a:prstGeom>
              <a:blipFill rotWithShape="1">
                <a:blip r:embed="rId8"/>
                <a:stretch>
                  <a:fillRect l="-1700" t="-2174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/>
              <p:cNvSpPr txBox="1"/>
              <p:nvPr/>
            </p:nvSpPr>
            <p:spPr>
              <a:xfrm>
                <a:off x="990600" y="4572000"/>
                <a:ext cx="78486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US" b="1" dirty="0" smtClean="0">
                    <a:solidFill>
                      <a:schemeClr val="tx1"/>
                    </a:solidFill>
                    <a:latin typeface="+mn-lt"/>
                  </a:rPr>
                  <a:t>Q-7) Calculate input noise voltage due to source resistance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𝑹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𝒔</m:t>
                        </m:r>
                      </m:sub>
                    </m:sSub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,</m:t>
                    </m:r>
                  </m:oMath>
                </a14:m>
                <a:r>
                  <a:rPr lang="en-US" b="1" dirty="0" smtClean="0">
                    <a:solidFill>
                      <a:schemeClr val="tx1"/>
                    </a:solidFill>
                    <a:latin typeface="+mn-lt"/>
                  </a:rPr>
                  <a:t> and input  SNR (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1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 </m:t>
                            </m:r>
                            <m:r>
                              <a:rPr lang="en-US" b="1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𝑺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𝒊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1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 </m:t>
                            </m:r>
                            <m:r>
                              <a:rPr lang="en-US" b="1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𝑵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𝒊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b="1" dirty="0">
                    <a:solidFill>
                      <a:schemeClr val="tx1"/>
                    </a:solidFill>
                    <a:latin typeface="Franklin Gothic Medium Cond"/>
                  </a:rPr>
                  <a:t>)</a:t>
                </a:r>
                <a:r>
                  <a:rPr lang="en-US" b="1" dirty="0">
                    <a:solidFill>
                      <a:schemeClr val="tx1"/>
                    </a:solidFill>
                    <a:latin typeface="Symbol" pitchFamily="18" charset="2"/>
                  </a:rPr>
                  <a:t>.</a:t>
                </a:r>
                <a:r>
                  <a:rPr lang="en-US" b="1" dirty="0">
                    <a:solidFill>
                      <a:schemeClr val="tx1"/>
                    </a:solidFill>
                    <a:latin typeface="Franklin Gothic Medium Cond"/>
                  </a:rPr>
                  <a:t> </a:t>
                </a:r>
                <a:endParaRPr lang="en-US" b="1" dirty="0">
                  <a:solidFill>
                    <a:schemeClr val="tx1"/>
                  </a:solidFill>
                  <a:latin typeface="+mn-lt"/>
                </a:endParaRPr>
              </a:p>
            </p:txBody>
          </p:sp>
        </mc:Choice>
        <mc:Fallback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600" y="4572000"/>
                <a:ext cx="7848600" cy="369332"/>
              </a:xfrm>
              <a:prstGeom prst="rect">
                <a:avLst/>
              </a:prstGeom>
              <a:blipFill rotWithShape="1">
                <a:blip r:embed="rId9"/>
                <a:stretch>
                  <a:fillRect l="-699" t="-114754" r="-311" b="-1770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/>
          <p:cNvSpPr txBox="1"/>
          <p:nvPr/>
        </p:nvSpPr>
        <p:spPr>
          <a:xfrm>
            <a:off x="990600" y="4876800"/>
            <a:ext cx="7848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dirty="0" smtClean="0">
                <a:latin typeface="+mn-lt"/>
              </a:rPr>
              <a:t>Q-8) Calculate noise factor (F) and noise figure (NF) based on the SNR ratio</a:t>
            </a:r>
            <a:r>
              <a:rPr lang="en-US" b="1" dirty="0" smtClean="0">
                <a:latin typeface="Symbol" pitchFamily="18" charset="2"/>
              </a:rPr>
              <a:t>.</a:t>
            </a:r>
            <a:r>
              <a:rPr lang="en-US" b="1" dirty="0" smtClean="0">
                <a:latin typeface="Franklin Gothic Medium Cond"/>
              </a:rPr>
              <a:t> </a:t>
            </a:r>
            <a:endParaRPr lang="en-US" b="1" dirty="0">
              <a:latin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90600" y="5176792"/>
            <a:ext cx="7848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dirty="0" smtClean="0">
                <a:latin typeface="+mn-lt"/>
              </a:rPr>
              <a:t>Q-9) Calculate input referred noise voltage</a:t>
            </a:r>
            <a:r>
              <a:rPr lang="en-US" b="1" dirty="0" smtClean="0">
                <a:latin typeface="Symbol" pitchFamily="18" charset="2"/>
              </a:rPr>
              <a:t>.</a:t>
            </a:r>
            <a:r>
              <a:rPr lang="en-US" b="1" dirty="0" smtClean="0">
                <a:latin typeface="Franklin Gothic Medium Cond"/>
              </a:rPr>
              <a:t> </a:t>
            </a:r>
            <a:endParaRPr lang="en-US" b="1" dirty="0">
              <a:latin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90600" y="5469924"/>
            <a:ext cx="7848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dirty="0" smtClean="0">
                <a:latin typeface="+mn-lt"/>
              </a:rPr>
              <a:t>Q-10) Calculate noise factor (F) and noise figure (NF) based on the input referred noise voltage</a:t>
            </a:r>
            <a:r>
              <a:rPr lang="en-US" b="1" dirty="0" smtClean="0">
                <a:latin typeface="Symbol" pitchFamily="18" charset="2"/>
              </a:rPr>
              <a:t>.</a:t>
            </a:r>
            <a:r>
              <a:rPr lang="en-US" b="1" dirty="0" smtClean="0">
                <a:latin typeface="Franklin Gothic Medium Cond"/>
              </a:rPr>
              <a:t> </a:t>
            </a:r>
            <a:endParaRPr lang="en-US" b="1" dirty="0">
              <a:latin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114683" y="2964597"/>
            <a:ext cx="6991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b="1" dirty="0" smtClean="0">
                <a:solidFill>
                  <a:srgbClr val="0000FF"/>
                </a:solidFill>
                <a:latin typeface="Franklin Gothic Medium Cond"/>
              </a:rPr>
              <a:t>Signal source</a:t>
            </a:r>
            <a:endParaRPr lang="en-US" sz="1400" b="1" dirty="0">
              <a:solidFill>
                <a:srgbClr val="0000FF"/>
              </a:solidFill>
              <a:latin typeface="Franklin Gothic Medium Cond"/>
            </a:endParaRPr>
          </a:p>
        </p:txBody>
      </p:sp>
    </p:spTree>
    <p:extLst>
      <p:ext uri="{BB962C8B-B14F-4D97-AF65-F5344CB8AC3E}">
        <p14:creationId xmlns:p14="http://schemas.microsoft.com/office/powerpoint/2010/main" val="67055911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9763"/>
            <a:ext cx="8229600" cy="655637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Basic calculation of noise metrics in transistor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D4896F4-2973-40D7-9C01-01FD65689C1F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57400" y="1613357"/>
            <a:ext cx="17526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b="1" dirty="0" smtClean="0">
                <a:solidFill>
                  <a:srgbClr val="0000FF"/>
                </a:solidFill>
                <a:latin typeface="Franklin Gothic Medium Cond"/>
              </a:rPr>
              <a:t>Small signal equivalence</a:t>
            </a:r>
            <a:endParaRPr lang="en-US" sz="1400" b="1" dirty="0">
              <a:solidFill>
                <a:srgbClr val="0000FF"/>
              </a:solidFill>
              <a:latin typeface="Franklin Gothic Medium Cond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9957315"/>
              </p:ext>
            </p:extLst>
          </p:nvPr>
        </p:nvGraphicFramePr>
        <p:xfrm>
          <a:off x="685800" y="1603177"/>
          <a:ext cx="1384300" cy="1715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0" name="Visio" r:id="rId3" imgW="1155899" imgH="1431270" progId="Visio.Drawing.11">
                  <p:embed/>
                </p:oleObj>
              </mc:Choice>
              <mc:Fallback>
                <p:oleObj name="Visio" r:id="rId3" imgW="1155899" imgH="143127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5800" y="1603177"/>
                        <a:ext cx="1384300" cy="1715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2792750"/>
              </p:ext>
            </p:extLst>
          </p:nvPr>
        </p:nvGraphicFramePr>
        <p:xfrm>
          <a:off x="3118038" y="1450777"/>
          <a:ext cx="5644962" cy="167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41" name="Visio" r:id="rId5" imgW="3606545" imgH="1073520" progId="Visio.Drawing.11">
                  <p:embed/>
                </p:oleObj>
              </mc:Choice>
              <mc:Fallback>
                <p:oleObj name="Visio" r:id="rId5" imgW="3606545" imgH="107352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118038" y="1450777"/>
                        <a:ext cx="5644962" cy="1679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ight Arrow 5"/>
          <p:cNvSpPr/>
          <p:nvPr/>
        </p:nvSpPr>
        <p:spPr>
          <a:xfrm>
            <a:off x="2362200" y="2136577"/>
            <a:ext cx="3810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76400" y="2441377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Noisy NMOS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914900" y="1219200"/>
            <a:ext cx="2095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Noisy NMOS modeling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447800" y="2288977"/>
            <a:ext cx="304800" cy="228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6477000" y="2113811"/>
            <a:ext cx="152400" cy="47698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248400" y="2514600"/>
            <a:ext cx="106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Noiseless  </a:t>
            </a:r>
            <a:endParaRPr lang="en-US" sz="1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/>
              <p:cNvSpPr txBox="1"/>
              <p:nvPr/>
            </p:nvSpPr>
            <p:spPr>
              <a:xfrm>
                <a:off x="3962400" y="2895600"/>
                <a:ext cx="2140808" cy="110966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itchFamily="2" charset="2"/>
                  <a:buChar char="q"/>
                  <a:defRPr/>
                </a:pPr>
                <a:r>
                  <a:rPr lang="en-US" b="1" dirty="0" smtClean="0">
                    <a:solidFill>
                      <a:srgbClr val="000000"/>
                    </a:solidFill>
                    <a:latin typeface="Franklin Gothic Medium Cond"/>
                  </a:rPr>
                  <a:t>Assumptions </a:t>
                </a:r>
              </a:p>
              <a:p>
                <a:pPr marL="342900" indent="-342900">
                  <a:buFontTx/>
                  <a:buAutoNum type="arabicPeriod"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𝒓</m:t>
                        </m:r>
                      </m:e>
                      <m:sub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𝒐</m:t>
                        </m:r>
                      </m:sub>
                    </m:sSub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/>
                        <a:ea typeface="Cambria Math"/>
                      </a:rPr>
                      <m:t>≫</m:t>
                    </m:r>
                    <m:sSub>
                      <m:sSubPr>
                        <m:ctrlPr>
                          <a:rPr lang="en-US" b="1" i="1" smtClean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𝑹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𝑳</m:t>
                        </m:r>
                      </m:sub>
                    </m:sSub>
                  </m:oMath>
                </a14:m>
                <a:endParaRPr lang="en-US" b="1" dirty="0" smtClean="0">
                  <a:solidFill>
                    <a:srgbClr val="000000"/>
                  </a:solidFill>
                  <a:latin typeface="Franklin Gothic Medium Cond"/>
                </a:endParaRPr>
              </a:p>
              <a:p>
                <a:pPr marL="342900" indent="-342900">
                  <a:buFontTx/>
                  <a:buAutoNum type="arabicPeriod"/>
                  <a:defRPr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b="1" i="1" smtClean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num>
                      <m:den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𝝎</m:t>
                        </m:r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/>
                                <a:ea typeface="Cambria Math"/>
                              </a:rPr>
                              <m:t>𝒄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000000"/>
                                </a:solidFill>
                                <a:latin typeface="Cambria Math"/>
                                <a:ea typeface="Cambria Math"/>
                              </a:rPr>
                              <m:t>𝒈𝒔</m:t>
                            </m:r>
                          </m:sub>
                        </m:sSub>
                      </m:den>
                    </m:f>
                    <m:r>
                      <a:rPr lang="en-US" b="1" i="1">
                        <a:solidFill>
                          <a:srgbClr val="000000"/>
                        </a:solidFill>
                        <a:latin typeface="Cambria Math"/>
                        <a:ea typeface="Cambria Math"/>
                      </a:rPr>
                      <m:t>≫</m:t>
                    </m:r>
                    <m:sSub>
                      <m:sSubPr>
                        <m:ctrlPr>
                          <a:rPr lang="en-US" b="1" i="1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𝑹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𝒔</m:t>
                        </m:r>
                      </m:sub>
                    </m:sSub>
                    <m:r>
                      <a:rPr lang="en-US" b="1" i="1">
                        <a:solidFill>
                          <a:srgbClr val="000000"/>
                        </a:solidFill>
                        <a:latin typeface="Cambria Math"/>
                        <a:ea typeface="Cambria Math"/>
                      </a:rPr>
                      <m:t>≫</m:t>
                    </m:r>
                    <m:sSub>
                      <m:sSubPr>
                        <m:ctrlPr>
                          <a:rPr lang="en-US" b="1" i="1" smtClean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𝒓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00"/>
                            </a:solidFill>
                            <a:latin typeface="Cambria Math"/>
                            <a:ea typeface="Cambria Math"/>
                          </a:rPr>
                          <m:t>𝒔</m:t>
                        </m:r>
                      </m:sub>
                    </m:sSub>
                  </m:oMath>
                </a14:m>
                <a:endParaRPr lang="en-US" b="1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400" y="2895600"/>
                <a:ext cx="2140808" cy="1109663"/>
              </a:xfrm>
              <a:prstGeom prst="rect">
                <a:avLst/>
              </a:prstGeom>
              <a:blipFill rotWithShape="1">
                <a:blip r:embed="rId7"/>
                <a:stretch>
                  <a:fillRect l="-1700" t="-2174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/>
          <p:cNvSpPr txBox="1"/>
          <p:nvPr/>
        </p:nvSpPr>
        <p:spPr>
          <a:xfrm>
            <a:off x="1114683" y="2964597"/>
            <a:ext cx="6991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b="1" dirty="0" smtClean="0">
                <a:solidFill>
                  <a:srgbClr val="0000FF"/>
                </a:solidFill>
                <a:latin typeface="Franklin Gothic Medium Cond"/>
              </a:rPr>
              <a:t>Signal source</a:t>
            </a:r>
            <a:endParaRPr lang="en-US" sz="1400" b="1" dirty="0">
              <a:solidFill>
                <a:srgbClr val="0000FF"/>
              </a:solidFill>
              <a:latin typeface="Franklin Gothic Medium Cond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/>
              <p:cNvSpPr txBox="1"/>
              <p:nvPr/>
            </p:nvSpPr>
            <p:spPr>
              <a:xfrm>
                <a:off x="3276600" y="4100097"/>
                <a:ext cx="2438400" cy="12044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sz="1400" b="1" dirty="0" smtClean="0">
                    <a:solidFill>
                      <a:srgbClr val="0000FF"/>
                    </a:solidFill>
                    <a:latin typeface="Franklin Gothic Medium Cond"/>
                  </a:rPr>
                  <a:t>**Numerical example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1400" b="1" i="1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𝒓</m:t>
                        </m:r>
                      </m:e>
                      <m:sub>
                        <m:r>
                          <a:rPr lang="en-US" sz="1400" b="1" i="1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𝒐</m:t>
                        </m:r>
                      </m:sub>
                    </m:sSub>
                    <m:r>
                      <a:rPr lang="en-US" sz="1400" b="1" i="1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1400" b="1" i="1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𝟏</m:t>
                    </m:r>
                    <m:r>
                      <a:rPr lang="en-US" sz="1400" b="1" i="1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1400" b="1" i="1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𝒌</m:t>
                    </m:r>
                    <m:r>
                      <a:rPr lang="en-US" sz="1400" b="1" i="1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𝛀</m:t>
                    </m:r>
                    <m:r>
                      <a:rPr lang="en-US" sz="1400" b="1" i="1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,</m:t>
                    </m:r>
                    <m:sSub>
                      <m:sSubPr>
                        <m:ctrlPr>
                          <a:rPr lang="en-US" sz="1400" b="1" i="1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1400" b="1" i="1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𝒓</m:t>
                        </m:r>
                      </m:e>
                      <m:sub>
                        <m:r>
                          <a:rPr lang="en-US" sz="1400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𝒔</m:t>
                        </m:r>
                      </m:sub>
                    </m:sSub>
                    <m:r>
                      <a:rPr lang="en-US" sz="1400" b="1" i="1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1400" b="1" i="1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𝟑</m:t>
                    </m:r>
                    <m:r>
                      <a:rPr lang="en-US" sz="1400" b="1" i="1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1400" b="1" i="1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𝛀</m:t>
                    </m:r>
                  </m:oMath>
                </a14:m>
                <a:r>
                  <a:rPr lang="en-US" sz="1400" b="1" dirty="0" smtClean="0">
                    <a:solidFill>
                      <a:srgbClr val="0000FF"/>
                    </a:solidFill>
                    <a:latin typeface="Franklin Gothic Medium Cond"/>
                    <a:ea typeface="Cambria Math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𝑹</m:t>
                        </m:r>
                      </m:e>
                      <m:sub>
                        <m:r>
                          <a:rPr lang="en-US" sz="1400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𝒔</m:t>
                        </m:r>
                      </m:sub>
                    </m:sSub>
                    <m:r>
                      <a:rPr lang="en-US" sz="1400" b="1" i="1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1400" b="1" i="1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𝟓𝟎</m:t>
                    </m:r>
                    <m:r>
                      <a:rPr lang="en-US" sz="1400" b="1" i="1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1400" b="1" i="1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𝛀</m:t>
                    </m:r>
                    <m:r>
                      <a:rPr lang="en-US" sz="1400" b="1" i="1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,</m:t>
                    </m:r>
                    <m:sSub>
                      <m:sSubPr>
                        <m:ctrlPr>
                          <a:rPr lang="en-US" sz="1400" b="1" i="1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𝑹</m:t>
                        </m:r>
                      </m:e>
                      <m:sub>
                        <m:r>
                          <a:rPr lang="en-US" sz="1400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</a:rPr>
                          <m:t>𝑳</m:t>
                        </m:r>
                      </m:sub>
                    </m:sSub>
                    <m:r>
                      <a:rPr lang="en-US" sz="1400" b="1" i="1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1400" b="1" i="1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𝟓𝟎</m:t>
                    </m:r>
                    <m:r>
                      <a:rPr lang="en-US" sz="1400" b="1" i="1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1400" b="1" i="1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𝛀</m:t>
                    </m:r>
                    <m:r>
                      <a:rPr lang="en-US" sz="1400" b="1" i="1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endParaRPr lang="en-US" sz="1400" b="1" dirty="0" smtClean="0">
                  <a:solidFill>
                    <a:srgbClr val="0000FF"/>
                  </a:solidFill>
                  <a:latin typeface="Franklin Gothic Medium Cond"/>
                  <a:ea typeface="Cambria Math"/>
                </a:endParaRPr>
              </a:p>
              <a:p>
                <a:pPr algn="ctr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𝒈</m:t>
                          </m:r>
                        </m:e>
                        <m:sub>
                          <m:r>
                            <a:rPr lang="en-US" sz="1400" b="1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𝒎</m:t>
                          </m:r>
                        </m:sub>
                      </m:sSub>
                      <m:r>
                        <a:rPr lang="en-US" sz="1400" b="1" i="1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1400" b="1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𝟑𝟑</m:t>
                      </m:r>
                      <m:r>
                        <a:rPr lang="en-US" sz="1400" b="1" i="1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sz="1400" b="1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𝒎</m:t>
                      </m:r>
                      <m:sSup>
                        <m:sSupPr>
                          <m:ctrlPr>
                            <a:rPr lang="en-US" sz="1400" b="1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1400" b="1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𝛀</m:t>
                          </m:r>
                        </m:e>
                        <m:sup>
                          <m:r>
                            <a:rPr lang="en-US" sz="1400" b="1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sz="1400" b="1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en-US" sz="1400" b="1" dirty="0" smtClean="0">
                  <a:solidFill>
                    <a:srgbClr val="0000FF"/>
                  </a:solidFill>
                  <a:latin typeface="Franklin Gothic Medium Cond"/>
                  <a:ea typeface="Cambria Math"/>
                </a:endParaRPr>
              </a:p>
              <a:p>
                <a:pPr algn="ctr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𝒄</m:t>
                          </m:r>
                        </m:e>
                        <m:sub>
                          <m:r>
                            <a:rPr lang="en-US" sz="1400" b="1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𝒈𝒔</m:t>
                          </m:r>
                        </m:sub>
                      </m:sSub>
                      <m:r>
                        <a:rPr lang="en-US" sz="1400" b="1" i="1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1400" b="1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𝟏𝟎𝟎</m:t>
                      </m:r>
                      <m:r>
                        <a:rPr lang="en-US" sz="1400" b="1" i="1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sz="1400" b="1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𝒇𝑭</m:t>
                      </m:r>
                    </m:oMath>
                  </m:oMathPara>
                </a14:m>
                <a:endParaRPr lang="en-US" sz="1400" b="1" dirty="0" smtClean="0">
                  <a:solidFill>
                    <a:srgbClr val="0000FF"/>
                  </a:solidFill>
                  <a:latin typeface="Franklin Gothic Medium Cond"/>
                  <a:ea typeface="Cambria Math"/>
                </a:endParaRPr>
              </a:p>
            </p:txBody>
          </p:sp>
        </mc:Choice>
        <mc:Fallback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6600" y="4100097"/>
                <a:ext cx="2438400" cy="1204497"/>
              </a:xfrm>
              <a:prstGeom prst="rect">
                <a:avLst/>
              </a:prstGeom>
              <a:blipFill rotWithShape="1">
                <a:blip r:embed="rId8"/>
                <a:stretch>
                  <a:fillRect t="-101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914400" y="5334000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+mn-lt"/>
              </a:rPr>
              <a:t>To have a good feeling on numbers, you many want to apply realistic numbers in each questions (</a:t>
            </a:r>
            <a:r>
              <a:rPr lang="en-US" b="1" dirty="0" smtClean="0">
                <a:solidFill>
                  <a:srgbClr val="FF0000"/>
                </a:solidFill>
                <a:latin typeface="+mn-lt"/>
              </a:rPr>
              <a:t>No credit but just for your extra exercise</a:t>
            </a:r>
            <a:r>
              <a:rPr lang="en-US" b="1" dirty="0" smtClean="0">
                <a:solidFill>
                  <a:srgbClr val="0000FF"/>
                </a:solidFill>
                <a:latin typeface="+mn-lt"/>
              </a:rPr>
              <a:t>).   </a:t>
            </a:r>
            <a:endParaRPr lang="en-US" b="1" dirty="0">
              <a:solidFill>
                <a:srgbClr val="0000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85649259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Virginia Tech-Branding Update022206">
  <a:themeElements>
    <a:clrScheme name="Virginia Tech-Branding Update02220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irginia Tech-Branding Update022206">
      <a:majorFont>
        <a:latin typeface="Franklin Gothic Demi"/>
        <a:ea typeface=""/>
        <a:cs typeface=""/>
      </a:majorFont>
      <a:minorFont>
        <a:latin typeface="Franklin Gothic Medium C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irginia Tech-Branding Update0222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rginia Tech-Branding Update0222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rginia Tech-Branding Update0222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rginia Tech-Branding Update0222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rginia Tech-Branding Update0222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rginia Tech-Branding Update0222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rginia Tech-Branding Update0222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rginia Tech-Branding Update0222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rginia Tech-Branding Update0222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rginia Tech-Branding Update0222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rginia Tech-Branding Update0222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rginia Tech-Branding Update0222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33716</TotalTime>
  <Words>603</Words>
  <Application>Microsoft Office PowerPoint</Application>
  <PresentationFormat>On-screen Show (4:3)</PresentationFormat>
  <Paragraphs>60</Paragraphs>
  <Slides>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Virginia Tech-Branding Update022206</vt:lpstr>
      <vt:lpstr>Microsoft Visio Drawing</vt:lpstr>
      <vt:lpstr>PowerPoint Presentation</vt:lpstr>
      <vt:lpstr>Basic calculation of noise metrics in transistor</vt:lpstr>
      <vt:lpstr>Basic calculation of noise metrics in transistor</vt:lpstr>
      <vt:lpstr>Basic calculation of noise metrics in transistor</vt:lpstr>
      <vt:lpstr>Basic calculation of noise metrics in transistor</vt:lpstr>
    </vt:vector>
  </TitlesOfParts>
  <Company>Virginia Tech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VT PowerPoint Template5</dc:title>
  <dc:creator>giffin</dc:creator>
  <cp:lastModifiedBy>kkoh</cp:lastModifiedBy>
  <cp:revision>666</cp:revision>
  <cp:lastPrinted>2012-02-01T21:32:04Z</cp:lastPrinted>
  <dcterms:created xsi:type="dcterms:W3CDTF">2005-10-14T12:27:33Z</dcterms:created>
  <dcterms:modified xsi:type="dcterms:W3CDTF">2012-09-16T21:52:59Z</dcterms:modified>
</cp:coreProperties>
</file>