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charts/chart3.xml" ContentType="application/vnd.openxmlformats-officedocument.drawingml.chart+xml"/>
  <Override PartName="/ppt/theme/themeOverride2.xml" ContentType="application/vnd.openxmlformats-officedocument.themeOverride+xml"/>
  <Override PartName="/ppt/charts/chart4.xml" ContentType="application/vnd.openxmlformats-officedocument.drawingml.chart+xml"/>
  <Override PartName="/ppt/theme/themeOverride3.xml" ContentType="application/vnd.openxmlformats-officedocument.themeOverride+xml"/>
  <Override PartName="/ppt/charts/chart5.xml" ContentType="application/vnd.openxmlformats-officedocument.drawingml.chart+xml"/>
  <Override PartName="/ppt/theme/themeOverride4.xml" ContentType="application/vnd.openxmlformats-officedocument.themeOverride+xml"/>
  <Override PartName="/ppt/charts/chart6.xml" ContentType="application/vnd.openxmlformats-officedocument.drawingml.chart+xml"/>
  <Override PartName="/ppt/theme/themeOverride5.xml" ContentType="application/vnd.openxmlformats-officedocument.themeOverride+xml"/>
  <Override PartName="/ppt/charts/chart7.xml" ContentType="application/vnd.openxmlformats-officedocument.drawingml.chart+xml"/>
  <Override PartName="/ppt/theme/themeOverride6.xml" ContentType="application/vnd.openxmlformats-officedocument.themeOverride+xml"/>
  <Override PartName="/ppt/charts/chart8.xml" ContentType="application/vnd.openxmlformats-officedocument.drawingml.chart+xml"/>
  <Override PartName="/ppt/theme/themeOverride7.xml" ContentType="application/vnd.openxmlformats-officedocument.themeOverride+xml"/>
  <Override PartName="/ppt/charts/chart9.xml" ContentType="application/vnd.openxmlformats-officedocument.drawingml.chart+xml"/>
  <Override PartName="/ppt/theme/themeOverride8.xml" ContentType="application/vnd.openxmlformats-officedocument.themeOverride+xml"/>
  <Override PartName="/ppt/charts/chart10.xml" ContentType="application/vnd.openxmlformats-officedocument.drawingml.chart+xml"/>
  <Override PartName="/ppt/theme/themeOverride9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49" r:id="rId2"/>
  </p:sldMasterIdLst>
  <p:notesMasterIdLst>
    <p:notesMasterId r:id="rId64"/>
  </p:notesMasterIdLst>
  <p:handoutMasterIdLst>
    <p:handoutMasterId r:id="rId65"/>
  </p:handoutMasterIdLst>
  <p:sldIdLst>
    <p:sldId id="578" r:id="rId3"/>
    <p:sldId id="644" r:id="rId4"/>
    <p:sldId id="575" r:id="rId5"/>
    <p:sldId id="576" r:id="rId6"/>
    <p:sldId id="584" r:id="rId7"/>
    <p:sldId id="585" r:id="rId8"/>
    <p:sldId id="586" r:id="rId9"/>
    <p:sldId id="587" r:id="rId10"/>
    <p:sldId id="596" r:id="rId11"/>
    <p:sldId id="588" r:id="rId12"/>
    <p:sldId id="590" r:id="rId13"/>
    <p:sldId id="591" r:id="rId14"/>
    <p:sldId id="589" r:id="rId15"/>
    <p:sldId id="594" r:id="rId16"/>
    <p:sldId id="593" r:id="rId17"/>
    <p:sldId id="595" r:id="rId18"/>
    <p:sldId id="597" r:id="rId19"/>
    <p:sldId id="598" r:id="rId20"/>
    <p:sldId id="599" r:id="rId21"/>
    <p:sldId id="600" r:id="rId22"/>
    <p:sldId id="601" r:id="rId23"/>
    <p:sldId id="602" r:id="rId24"/>
    <p:sldId id="649" r:id="rId25"/>
    <p:sldId id="650" r:id="rId26"/>
    <p:sldId id="603" r:id="rId27"/>
    <p:sldId id="604" r:id="rId28"/>
    <p:sldId id="606" r:id="rId29"/>
    <p:sldId id="607" r:id="rId30"/>
    <p:sldId id="609" r:id="rId31"/>
    <p:sldId id="612" r:id="rId32"/>
    <p:sldId id="613" r:id="rId33"/>
    <p:sldId id="614" r:id="rId34"/>
    <p:sldId id="615" r:id="rId35"/>
    <p:sldId id="646" r:id="rId36"/>
    <p:sldId id="647" r:id="rId37"/>
    <p:sldId id="648" r:id="rId38"/>
    <p:sldId id="645" r:id="rId39"/>
    <p:sldId id="629" r:id="rId40"/>
    <p:sldId id="642" r:id="rId41"/>
    <p:sldId id="616" r:id="rId42"/>
    <p:sldId id="617" r:id="rId43"/>
    <p:sldId id="618" r:id="rId44"/>
    <p:sldId id="619" r:id="rId45"/>
    <p:sldId id="620" r:id="rId46"/>
    <p:sldId id="621" r:id="rId47"/>
    <p:sldId id="622" r:id="rId48"/>
    <p:sldId id="623" r:id="rId49"/>
    <p:sldId id="624" r:id="rId50"/>
    <p:sldId id="630" r:id="rId51"/>
    <p:sldId id="631" r:id="rId52"/>
    <p:sldId id="632" r:id="rId53"/>
    <p:sldId id="633" r:id="rId54"/>
    <p:sldId id="634" r:id="rId55"/>
    <p:sldId id="635" r:id="rId56"/>
    <p:sldId id="611" r:id="rId57"/>
    <p:sldId id="625" r:id="rId58"/>
    <p:sldId id="626" r:id="rId59"/>
    <p:sldId id="636" r:id="rId60"/>
    <p:sldId id="637" r:id="rId61"/>
    <p:sldId id="638" r:id="rId62"/>
    <p:sldId id="641" r:id="rId63"/>
  </p:sldIdLst>
  <p:sldSz cx="9144000" cy="6858000" type="screen4x3"/>
  <p:notesSz cx="7010400" cy="9296400"/>
  <p:custDataLst>
    <p:tags r:id="rId66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1600" kern="1200">
        <a:solidFill>
          <a:srgbClr val="FF3300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rgbClr val="FF3300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rgbClr val="FF3300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rgbClr val="FF3300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rgbClr val="FF33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umimoji="1" sz="1600" kern="1200">
        <a:solidFill>
          <a:srgbClr val="FF33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umimoji="1" sz="1600" kern="1200">
        <a:solidFill>
          <a:srgbClr val="FF33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umimoji="1" sz="1600" kern="1200">
        <a:solidFill>
          <a:srgbClr val="FF33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umimoji="1" sz="1600" kern="1200">
        <a:solidFill>
          <a:srgbClr val="FF3300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0000"/>
    <a:srgbClr val="FF0000"/>
    <a:srgbClr val="0000FF"/>
    <a:srgbClr val="F5F5EB"/>
    <a:srgbClr val="79946C"/>
    <a:srgbClr val="557082"/>
    <a:srgbClr val="FF6600"/>
    <a:srgbClr val="660000"/>
    <a:srgbClr val="FF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240" autoAdjust="0"/>
    <p:restoredTop sz="96884" autoAdjust="0"/>
  </p:normalViewPr>
  <p:slideViewPr>
    <p:cSldViewPr>
      <p:cViewPr>
        <p:scale>
          <a:sx n="100" d="100"/>
          <a:sy n="100" d="100"/>
        </p:scale>
        <p:origin x="-1578" y="-294"/>
      </p:cViewPr>
      <p:guideLst>
        <p:guide orient="horz" pos="4128"/>
        <p:guide pos="576"/>
      </p:guideLst>
    </p:cSldViewPr>
  </p:slideViewPr>
  <p:outlineViewPr>
    <p:cViewPr>
      <p:scale>
        <a:sx n="33" d="100"/>
        <a:sy n="33" d="100"/>
      </p:scale>
      <p:origin x="0" y="4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624"/>
    </p:cViewPr>
  </p:sorterViewPr>
  <p:notesViewPr>
    <p:cSldViewPr>
      <p:cViewPr>
        <p:scale>
          <a:sx n="75" d="100"/>
          <a:sy n="75" d="100"/>
        </p:scale>
        <p:origin x="-917" y="-53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tags" Target="tags/tag1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notesMaster" Target="notesMasters/notesMaster1.xml"/><Relationship Id="rId69" Type="http://schemas.openxmlformats.org/officeDocument/2006/relationships/theme" Target="theme/theme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presProps" Target="pres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WML12\Dropbox\Dropbox\Papers\Temp\mmW%20PAs_survey.xlsx" TargetMode="External"/><Relationship Id="rId1" Type="http://schemas.openxmlformats.org/officeDocument/2006/relationships/themeOverride" Target="../theme/themeOverride9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WML12\Dropbox\Dropbox\Papers\Temp\mmW%20PAs_survey.xlsx" TargetMode="External"/><Relationship Id="rId1" Type="http://schemas.openxmlformats.org/officeDocument/2006/relationships/themeOverride" Target="../theme/themeOverride1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WML12\Dropbox\Dropbox\Papers\Temp\mmW%20PAs_survey.xlsx" TargetMode="External"/><Relationship Id="rId1" Type="http://schemas.openxmlformats.org/officeDocument/2006/relationships/themeOverride" Target="../theme/themeOverride2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WML12\Dropbox\Dropbox\Papers\Temp\mmW%20PAs_survey.xlsx" TargetMode="External"/><Relationship Id="rId1" Type="http://schemas.openxmlformats.org/officeDocument/2006/relationships/themeOverride" Target="../theme/themeOverride3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WML12\Dropbox\Dropbox\Papers\Temp\mmW%20PAs_survey.xlsx" TargetMode="External"/><Relationship Id="rId1" Type="http://schemas.openxmlformats.org/officeDocument/2006/relationships/themeOverride" Target="../theme/themeOverride4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WML12\Dropbox\Dropbox\Papers\Temp\mmW%20PAs_survey.xlsx" TargetMode="External"/><Relationship Id="rId1" Type="http://schemas.openxmlformats.org/officeDocument/2006/relationships/themeOverride" Target="../theme/themeOverride5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WML12\Dropbox\Dropbox\Papers\Temp\mmW%20PAs_survey.xlsx" TargetMode="External"/><Relationship Id="rId1" Type="http://schemas.openxmlformats.org/officeDocument/2006/relationships/themeOverride" Target="../theme/themeOverride6.xm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WML12\Dropbox\Dropbox\Papers\Temp\mmW%20PAs_survey.xlsx" TargetMode="External"/><Relationship Id="rId1" Type="http://schemas.openxmlformats.org/officeDocument/2006/relationships/themeOverride" Target="../theme/themeOverride7.xm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WML12\Dropbox\Dropbox\Papers\Temp\mmW%20PAs_survey.xlsx" TargetMode="External"/><Relationship Id="rId1" Type="http://schemas.openxmlformats.org/officeDocument/2006/relationships/themeOverride" Target="../theme/themeOverrid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η(Maximally Flat)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F3</c:v>
                </c:pt>
                <c:pt idx="1">
                  <c:v>F2</c:v>
                </c:pt>
                <c:pt idx="2">
                  <c:v>F35</c:v>
                </c:pt>
                <c:pt idx="3">
                  <c:v>F24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88.36</c:v>
                </c:pt>
                <c:pt idx="1">
                  <c:v>84.88</c:v>
                </c:pt>
                <c:pt idx="2">
                  <c:v>90.23</c:v>
                </c:pt>
                <c:pt idx="3">
                  <c:v>90.54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η(Max Efficiency)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F3</c:v>
                </c:pt>
                <c:pt idx="1">
                  <c:v>F2</c:v>
                </c:pt>
                <c:pt idx="2">
                  <c:v>F35</c:v>
                </c:pt>
                <c:pt idx="3">
                  <c:v>F24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90.67</c:v>
                </c:pt>
                <c:pt idx="1">
                  <c:v>90.09</c:v>
                </c:pt>
                <c:pt idx="2">
                  <c:v>92.04</c:v>
                </c:pt>
                <c:pt idx="3">
                  <c:v>95.5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3497344"/>
        <c:axId val="120630656"/>
      </c:barChart>
      <c:catAx>
        <c:axId val="13349734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120630656"/>
        <c:crosses val="autoZero"/>
        <c:auto val="1"/>
        <c:lblAlgn val="ctr"/>
        <c:lblOffset val="100"/>
        <c:noMultiLvlLbl val="0"/>
      </c:catAx>
      <c:valAx>
        <c:axId val="12063065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133497344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>
              <a:solidFill>
                <a:schemeClr val="bg1"/>
              </a:solidFill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Sheet3!$E$1</c:f>
              <c:strCache>
                <c:ptCount val="1"/>
                <c:pt idx="0">
                  <c:v>G</c:v>
                </c:pt>
              </c:strCache>
            </c:strRef>
          </c:tx>
          <c:spPr>
            <a:ln w="28575">
              <a:noFill/>
            </a:ln>
          </c:spPr>
          <c:xVal>
            <c:numRef>
              <c:f>Sheet3!$B$2:$B$20</c:f>
              <c:numCache>
                <c:formatCode>General</c:formatCode>
                <c:ptCount val="19"/>
                <c:pt idx="0">
                  <c:v>77</c:v>
                </c:pt>
                <c:pt idx="1">
                  <c:v>77</c:v>
                </c:pt>
                <c:pt idx="2">
                  <c:v>77</c:v>
                </c:pt>
                <c:pt idx="3">
                  <c:v>77</c:v>
                </c:pt>
                <c:pt idx="4">
                  <c:v>77</c:v>
                </c:pt>
                <c:pt idx="5">
                  <c:v>77</c:v>
                </c:pt>
                <c:pt idx="6">
                  <c:v>77</c:v>
                </c:pt>
                <c:pt idx="7">
                  <c:v>94</c:v>
                </c:pt>
                <c:pt idx="8">
                  <c:v>77</c:v>
                </c:pt>
                <c:pt idx="9">
                  <c:v>45</c:v>
                </c:pt>
                <c:pt idx="10">
                  <c:v>45</c:v>
                </c:pt>
                <c:pt idx="11">
                  <c:v>60</c:v>
                </c:pt>
                <c:pt idx="12">
                  <c:v>60</c:v>
                </c:pt>
                <c:pt idx="13">
                  <c:v>60</c:v>
                </c:pt>
                <c:pt idx="14">
                  <c:v>60</c:v>
                </c:pt>
                <c:pt idx="15">
                  <c:v>60</c:v>
                </c:pt>
                <c:pt idx="16">
                  <c:v>60</c:v>
                </c:pt>
                <c:pt idx="17">
                  <c:v>60</c:v>
                </c:pt>
                <c:pt idx="18">
                  <c:v>60</c:v>
                </c:pt>
              </c:numCache>
            </c:numRef>
          </c:xVal>
          <c:yVal>
            <c:numRef>
              <c:f>Sheet3!$E$2:$E$20</c:f>
              <c:numCache>
                <c:formatCode>General</c:formatCode>
                <c:ptCount val="19"/>
                <c:pt idx="0">
                  <c:v>19</c:v>
                </c:pt>
                <c:pt idx="1">
                  <c:v>18.5</c:v>
                </c:pt>
                <c:pt idx="2">
                  <c:v>17</c:v>
                </c:pt>
                <c:pt idx="3">
                  <c:v>13.5</c:v>
                </c:pt>
                <c:pt idx="4">
                  <c:v>19</c:v>
                </c:pt>
                <c:pt idx="5">
                  <c:v>6.1</c:v>
                </c:pt>
                <c:pt idx="6">
                  <c:v>22.5</c:v>
                </c:pt>
                <c:pt idx="7">
                  <c:v>11.4</c:v>
                </c:pt>
                <c:pt idx="8">
                  <c:v>25</c:v>
                </c:pt>
                <c:pt idx="9">
                  <c:v>9</c:v>
                </c:pt>
                <c:pt idx="10">
                  <c:v>10.5</c:v>
                </c:pt>
                <c:pt idx="11">
                  <c:v>18</c:v>
                </c:pt>
                <c:pt idx="12">
                  <c:v>11.5</c:v>
                </c:pt>
                <c:pt idx="13">
                  <c:v>4.2</c:v>
                </c:pt>
                <c:pt idx="14">
                  <c:v>18.8</c:v>
                </c:pt>
                <c:pt idx="15">
                  <c:v>14.2</c:v>
                </c:pt>
                <c:pt idx="16">
                  <c:v>20.5</c:v>
                </c:pt>
                <c:pt idx="17">
                  <c:v>11.4</c:v>
                </c:pt>
                <c:pt idx="18">
                  <c:v>13.5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1778496"/>
        <c:axId val="120496128"/>
      </c:scatterChart>
      <c:valAx>
        <c:axId val="41778496"/>
        <c:scaling>
          <c:orientation val="minMax"/>
          <c:min val="30"/>
        </c:scaling>
        <c:delete val="0"/>
        <c:axPos val="b"/>
        <c:minorGridlines/>
        <c:numFmt formatCode="General" sourceLinked="1"/>
        <c:majorTickMark val="out"/>
        <c:minorTickMark val="none"/>
        <c:tickLblPos val="nextTo"/>
        <c:crossAx val="120496128"/>
        <c:crosses val="autoZero"/>
        <c:crossBetween val="midCat"/>
      </c:valAx>
      <c:valAx>
        <c:axId val="12049612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1778496"/>
        <c:crosses val="autoZero"/>
        <c:crossBetween val="midCat"/>
      </c:valAx>
    </c:plotArea>
    <c:plotVisOnly val="1"/>
    <c:dispBlanksAs val="gap"/>
    <c:showDLblsOverMax val="0"/>
  </c:chart>
  <c:txPr>
    <a:bodyPr/>
    <a:lstStyle/>
    <a:p>
      <a:pPr>
        <a:defRPr sz="1200" b="1"/>
      </a:pPr>
      <a:endParaRPr lang="en-US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6.592555691770316E-2"/>
          <c:y val="0.12171408477219899"/>
          <c:w val="0.90542548015703039"/>
          <c:h val="0.77680577191512445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Sheet2!$D$1</c:f>
              <c:strCache>
                <c:ptCount val="1"/>
                <c:pt idx="0">
                  <c:v>PAE </c:v>
                </c:pt>
              </c:strCache>
            </c:strRef>
          </c:tx>
          <c:spPr>
            <a:ln w="28575">
              <a:noFill/>
            </a:ln>
          </c:spPr>
          <c:xVal>
            <c:numRef>
              <c:f>Sheet2!$B$2:$B$50</c:f>
              <c:numCache>
                <c:formatCode>General</c:formatCode>
                <c:ptCount val="49"/>
                <c:pt idx="0">
                  <c:v>77</c:v>
                </c:pt>
                <c:pt idx="1">
                  <c:v>77</c:v>
                </c:pt>
                <c:pt idx="2">
                  <c:v>77</c:v>
                </c:pt>
                <c:pt idx="3">
                  <c:v>77</c:v>
                </c:pt>
                <c:pt idx="4">
                  <c:v>77</c:v>
                </c:pt>
                <c:pt idx="5">
                  <c:v>77</c:v>
                </c:pt>
                <c:pt idx="6">
                  <c:v>77</c:v>
                </c:pt>
                <c:pt idx="7">
                  <c:v>77</c:v>
                </c:pt>
                <c:pt idx="8">
                  <c:v>77</c:v>
                </c:pt>
                <c:pt idx="9">
                  <c:v>77</c:v>
                </c:pt>
                <c:pt idx="10">
                  <c:v>47</c:v>
                </c:pt>
                <c:pt idx="11">
                  <c:v>47</c:v>
                </c:pt>
                <c:pt idx="12">
                  <c:v>60</c:v>
                </c:pt>
                <c:pt idx="13">
                  <c:v>60</c:v>
                </c:pt>
                <c:pt idx="14">
                  <c:v>60</c:v>
                </c:pt>
                <c:pt idx="15">
                  <c:v>60</c:v>
                </c:pt>
                <c:pt idx="16">
                  <c:v>45</c:v>
                </c:pt>
                <c:pt idx="17">
                  <c:v>79</c:v>
                </c:pt>
                <c:pt idx="18">
                  <c:v>60</c:v>
                </c:pt>
                <c:pt idx="19">
                  <c:v>94</c:v>
                </c:pt>
                <c:pt idx="20">
                  <c:v>94</c:v>
                </c:pt>
                <c:pt idx="21">
                  <c:v>100</c:v>
                </c:pt>
                <c:pt idx="22">
                  <c:v>100</c:v>
                </c:pt>
                <c:pt idx="23">
                  <c:v>104</c:v>
                </c:pt>
                <c:pt idx="24">
                  <c:v>94</c:v>
                </c:pt>
                <c:pt idx="25">
                  <c:v>94</c:v>
                </c:pt>
                <c:pt idx="26">
                  <c:v>100</c:v>
                </c:pt>
                <c:pt idx="27">
                  <c:v>94</c:v>
                </c:pt>
                <c:pt idx="28">
                  <c:v>80</c:v>
                </c:pt>
                <c:pt idx="29">
                  <c:v>80</c:v>
                </c:pt>
                <c:pt idx="30">
                  <c:v>101</c:v>
                </c:pt>
                <c:pt idx="31">
                  <c:v>101</c:v>
                </c:pt>
                <c:pt idx="32">
                  <c:v>77</c:v>
                </c:pt>
                <c:pt idx="33">
                  <c:v>45</c:v>
                </c:pt>
                <c:pt idx="34">
                  <c:v>45</c:v>
                </c:pt>
                <c:pt idx="35">
                  <c:v>60</c:v>
                </c:pt>
                <c:pt idx="36">
                  <c:v>60</c:v>
                </c:pt>
                <c:pt idx="37">
                  <c:v>60</c:v>
                </c:pt>
                <c:pt idx="38">
                  <c:v>60</c:v>
                </c:pt>
                <c:pt idx="39">
                  <c:v>60</c:v>
                </c:pt>
                <c:pt idx="40">
                  <c:v>60</c:v>
                </c:pt>
                <c:pt idx="41">
                  <c:v>60</c:v>
                </c:pt>
                <c:pt idx="42">
                  <c:v>60</c:v>
                </c:pt>
                <c:pt idx="43">
                  <c:v>60</c:v>
                </c:pt>
                <c:pt idx="44">
                  <c:v>60</c:v>
                </c:pt>
                <c:pt idx="45">
                  <c:v>60</c:v>
                </c:pt>
                <c:pt idx="46">
                  <c:v>60</c:v>
                </c:pt>
                <c:pt idx="47">
                  <c:v>60</c:v>
                </c:pt>
                <c:pt idx="48">
                  <c:v>60</c:v>
                </c:pt>
              </c:numCache>
            </c:numRef>
          </c:xVal>
          <c:yVal>
            <c:numRef>
              <c:f>Sheet2!$D$2:$D$50</c:f>
              <c:numCache>
                <c:formatCode>General</c:formatCode>
                <c:ptCount val="49"/>
                <c:pt idx="0">
                  <c:v>15.7</c:v>
                </c:pt>
                <c:pt idx="1">
                  <c:v>4.7</c:v>
                </c:pt>
                <c:pt idx="2">
                  <c:v>12.8</c:v>
                </c:pt>
                <c:pt idx="3">
                  <c:v>2.2000000000000002</c:v>
                </c:pt>
                <c:pt idx="4">
                  <c:v>12.5</c:v>
                </c:pt>
                <c:pt idx="5">
                  <c:v>2.5</c:v>
                </c:pt>
                <c:pt idx="6">
                  <c:v>9.6</c:v>
                </c:pt>
                <c:pt idx="7">
                  <c:v>8.4</c:v>
                </c:pt>
                <c:pt idx="8">
                  <c:v>7.6</c:v>
                </c:pt>
                <c:pt idx="9">
                  <c:v>7.5</c:v>
                </c:pt>
                <c:pt idx="10">
                  <c:v>34.6</c:v>
                </c:pt>
                <c:pt idx="11">
                  <c:v>19.399999999999999</c:v>
                </c:pt>
                <c:pt idx="12">
                  <c:v>11.7</c:v>
                </c:pt>
                <c:pt idx="13">
                  <c:v>14.2</c:v>
                </c:pt>
                <c:pt idx="14">
                  <c:v>15.1</c:v>
                </c:pt>
                <c:pt idx="15">
                  <c:v>25</c:v>
                </c:pt>
                <c:pt idx="16">
                  <c:v>23</c:v>
                </c:pt>
                <c:pt idx="17">
                  <c:v>19.2</c:v>
                </c:pt>
                <c:pt idx="18">
                  <c:v>25</c:v>
                </c:pt>
                <c:pt idx="19">
                  <c:v>12</c:v>
                </c:pt>
                <c:pt idx="20">
                  <c:v>4.5999999999999996</c:v>
                </c:pt>
                <c:pt idx="21">
                  <c:v>5.2</c:v>
                </c:pt>
                <c:pt idx="22">
                  <c:v>7.3</c:v>
                </c:pt>
                <c:pt idx="23">
                  <c:v>24</c:v>
                </c:pt>
                <c:pt idx="24">
                  <c:v>4</c:v>
                </c:pt>
                <c:pt idx="25">
                  <c:v>4</c:v>
                </c:pt>
                <c:pt idx="26">
                  <c:v>7.3</c:v>
                </c:pt>
                <c:pt idx="27">
                  <c:v>5.2</c:v>
                </c:pt>
                <c:pt idx="28">
                  <c:v>6</c:v>
                </c:pt>
                <c:pt idx="29">
                  <c:v>4.5</c:v>
                </c:pt>
                <c:pt idx="30">
                  <c:v>8.1999999999999993</c:v>
                </c:pt>
                <c:pt idx="31">
                  <c:v>9.4</c:v>
                </c:pt>
                <c:pt idx="32">
                  <c:v>9</c:v>
                </c:pt>
                <c:pt idx="33">
                  <c:v>23</c:v>
                </c:pt>
                <c:pt idx="34">
                  <c:v>31</c:v>
                </c:pt>
                <c:pt idx="35">
                  <c:v>15.1</c:v>
                </c:pt>
                <c:pt idx="36">
                  <c:v>15</c:v>
                </c:pt>
                <c:pt idx="37">
                  <c:v>25.7</c:v>
                </c:pt>
                <c:pt idx="38">
                  <c:v>12.7</c:v>
                </c:pt>
                <c:pt idx="39">
                  <c:v>16.8</c:v>
                </c:pt>
                <c:pt idx="40">
                  <c:v>20.9</c:v>
                </c:pt>
                <c:pt idx="41">
                  <c:v>19.7</c:v>
                </c:pt>
                <c:pt idx="42">
                  <c:v>16.3</c:v>
                </c:pt>
                <c:pt idx="43">
                  <c:v>19.399999999999999</c:v>
                </c:pt>
                <c:pt idx="44">
                  <c:v>19.3</c:v>
                </c:pt>
                <c:pt idx="45">
                  <c:v>9.4</c:v>
                </c:pt>
                <c:pt idx="46">
                  <c:v>14.2</c:v>
                </c:pt>
                <c:pt idx="47">
                  <c:v>28.4</c:v>
                </c:pt>
                <c:pt idx="48">
                  <c:v>29.2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1791424"/>
        <c:axId val="41792000"/>
      </c:scatterChart>
      <c:valAx>
        <c:axId val="41791424"/>
        <c:scaling>
          <c:orientation val="minMax"/>
          <c:min val="30"/>
        </c:scaling>
        <c:delete val="0"/>
        <c:axPos val="b"/>
        <c:majorGridlines/>
        <c:minorGridlines/>
        <c:numFmt formatCode="General" sourceLinked="1"/>
        <c:majorTickMark val="out"/>
        <c:minorTickMark val="none"/>
        <c:tickLblPos val="nextTo"/>
        <c:crossAx val="41792000"/>
        <c:crosses val="autoZero"/>
        <c:crossBetween val="midCat"/>
      </c:valAx>
      <c:valAx>
        <c:axId val="4179200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1791424"/>
        <c:crosses val="autoZero"/>
        <c:crossBetween val="midCat"/>
      </c:valAx>
    </c:plotArea>
    <c:plotVisOnly val="1"/>
    <c:dispBlanksAs val="gap"/>
    <c:showDLblsOverMax val="0"/>
  </c:chart>
  <c:txPr>
    <a:bodyPr/>
    <a:lstStyle/>
    <a:p>
      <a:pPr>
        <a:defRPr sz="1400" b="1"/>
      </a:pPr>
      <a:endParaRPr lang="en-US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Sheet2!$C$1</c:f>
              <c:strCache>
                <c:ptCount val="1"/>
                <c:pt idx="0">
                  <c:v>Pout</c:v>
                </c:pt>
              </c:strCache>
            </c:strRef>
          </c:tx>
          <c:spPr>
            <a:ln w="28575">
              <a:noFill/>
            </a:ln>
          </c:spPr>
          <c:xVal>
            <c:numRef>
              <c:f>Sheet2!$B$2:$B$50</c:f>
              <c:numCache>
                <c:formatCode>General</c:formatCode>
                <c:ptCount val="49"/>
                <c:pt idx="0">
                  <c:v>77</c:v>
                </c:pt>
                <c:pt idx="1">
                  <c:v>77</c:v>
                </c:pt>
                <c:pt idx="2">
                  <c:v>77</c:v>
                </c:pt>
                <c:pt idx="3">
                  <c:v>77</c:v>
                </c:pt>
                <c:pt idx="4">
                  <c:v>77</c:v>
                </c:pt>
                <c:pt idx="5">
                  <c:v>77</c:v>
                </c:pt>
                <c:pt idx="6">
                  <c:v>77</c:v>
                </c:pt>
                <c:pt idx="7">
                  <c:v>77</c:v>
                </c:pt>
                <c:pt idx="8">
                  <c:v>77</c:v>
                </c:pt>
                <c:pt idx="9">
                  <c:v>77</c:v>
                </c:pt>
                <c:pt idx="10">
                  <c:v>47</c:v>
                </c:pt>
                <c:pt idx="11">
                  <c:v>47</c:v>
                </c:pt>
                <c:pt idx="12">
                  <c:v>60</c:v>
                </c:pt>
                <c:pt idx="13">
                  <c:v>60</c:v>
                </c:pt>
                <c:pt idx="14">
                  <c:v>60</c:v>
                </c:pt>
                <c:pt idx="15">
                  <c:v>60</c:v>
                </c:pt>
                <c:pt idx="16">
                  <c:v>45</c:v>
                </c:pt>
                <c:pt idx="17">
                  <c:v>79</c:v>
                </c:pt>
                <c:pt idx="18">
                  <c:v>60</c:v>
                </c:pt>
                <c:pt idx="19">
                  <c:v>94</c:v>
                </c:pt>
                <c:pt idx="20">
                  <c:v>94</c:v>
                </c:pt>
                <c:pt idx="21">
                  <c:v>100</c:v>
                </c:pt>
                <c:pt idx="22">
                  <c:v>100</c:v>
                </c:pt>
                <c:pt idx="23">
                  <c:v>104</c:v>
                </c:pt>
                <c:pt idx="24">
                  <c:v>94</c:v>
                </c:pt>
                <c:pt idx="25">
                  <c:v>94</c:v>
                </c:pt>
                <c:pt idx="26">
                  <c:v>100</c:v>
                </c:pt>
                <c:pt idx="27">
                  <c:v>94</c:v>
                </c:pt>
                <c:pt idx="28">
                  <c:v>80</c:v>
                </c:pt>
                <c:pt idx="29">
                  <c:v>80</c:v>
                </c:pt>
                <c:pt idx="30">
                  <c:v>101</c:v>
                </c:pt>
                <c:pt idx="31">
                  <c:v>101</c:v>
                </c:pt>
                <c:pt idx="32">
                  <c:v>77</c:v>
                </c:pt>
                <c:pt idx="33">
                  <c:v>45</c:v>
                </c:pt>
                <c:pt idx="34">
                  <c:v>45</c:v>
                </c:pt>
                <c:pt idx="35">
                  <c:v>60</c:v>
                </c:pt>
                <c:pt idx="36">
                  <c:v>60</c:v>
                </c:pt>
                <c:pt idx="37">
                  <c:v>60</c:v>
                </c:pt>
                <c:pt idx="38">
                  <c:v>60</c:v>
                </c:pt>
                <c:pt idx="39">
                  <c:v>60</c:v>
                </c:pt>
                <c:pt idx="40">
                  <c:v>60</c:v>
                </c:pt>
                <c:pt idx="41">
                  <c:v>60</c:v>
                </c:pt>
                <c:pt idx="42">
                  <c:v>60</c:v>
                </c:pt>
                <c:pt idx="43">
                  <c:v>60</c:v>
                </c:pt>
                <c:pt idx="44">
                  <c:v>60</c:v>
                </c:pt>
                <c:pt idx="45">
                  <c:v>60</c:v>
                </c:pt>
                <c:pt idx="46">
                  <c:v>60</c:v>
                </c:pt>
                <c:pt idx="47">
                  <c:v>60</c:v>
                </c:pt>
                <c:pt idx="48">
                  <c:v>60</c:v>
                </c:pt>
              </c:numCache>
            </c:numRef>
          </c:xVal>
          <c:yVal>
            <c:numRef>
              <c:f>Sheet2!$C$2:$C$50</c:f>
              <c:numCache>
                <c:formatCode>General</c:formatCode>
                <c:ptCount val="49"/>
                <c:pt idx="0">
                  <c:v>14.5</c:v>
                </c:pt>
                <c:pt idx="1">
                  <c:v>12</c:v>
                </c:pt>
                <c:pt idx="2">
                  <c:v>17.5</c:v>
                </c:pt>
                <c:pt idx="3">
                  <c:v>13</c:v>
                </c:pt>
                <c:pt idx="4">
                  <c:v>16</c:v>
                </c:pt>
                <c:pt idx="5">
                  <c:v>12.5</c:v>
                </c:pt>
                <c:pt idx="6">
                  <c:v>9.4</c:v>
                </c:pt>
                <c:pt idx="7">
                  <c:v>10.5</c:v>
                </c:pt>
                <c:pt idx="8">
                  <c:v>9.1</c:v>
                </c:pt>
                <c:pt idx="9">
                  <c:v>15</c:v>
                </c:pt>
                <c:pt idx="10">
                  <c:v>17.600000000000001</c:v>
                </c:pt>
                <c:pt idx="11">
                  <c:v>20.3</c:v>
                </c:pt>
                <c:pt idx="12">
                  <c:v>17.899999999999999</c:v>
                </c:pt>
                <c:pt idx="13">
                  <c:v>19.899999999999999</c:v>
                </c:pt>
                <c:pt idx="14">
                  <c:v>18.600000000000001</c:v>
                </c:pt>
                <c:pt idx="15">
                  <c:v>14.5</c:v>
                </c:pt>
                <c:pt idx="16">
                  <c:v>18.2</c:v>
                </c:pt>
                <c:pt idx="17">
                  <c:v>19.3</c:v>
                </c:pt>
                <c:pt idx="18">
                  <c:v>15.6</c:v>
                </c:pt>
                <c:pt idx="19">
                  <c:v>9.6999999999999993</c:v>
                </c:pt>
                <c:pt idx="20">
                  <c:v>7.6</c:v>
                </c:pt>
                <c:pt idx="21">
                  <c:v>10</c:v>
                </c:pt>
                <c:pt idx="22">
                  <c:v>10</c:v>
                </c:pt>
                <c:pt idx="23">
                  <c:v>4</c:v>
                </c:pt>
                <c:pt idx="24">
                  <c:v>13</c:v>
                </c:pt>
                <c:pt idx="25">
                  <c:v>14</c:v>
                </c:pt>
                <c:pt idx="26">
                  <c:v>10</c:v>
                </c:pt>
                <c:pt idx="27">
                  <c:v>12</c:v>
                </c:pt>
                <c:pt idx="28">
                  <c:v>12</c:v>
                </c:pt>
                <c:pt idx="29">
                  <c:v>10.3</c:v>
                </c:pt>
                <c:pt idx="30">
                  <c:v>9.6</c:v>
                </c:pt>
                <c:pt idx="31">
                  <c:v>11.6</c:v>
                </c:pt>
                <c:pt idx="32">
                  <c:v>14.5</c:v>
                </c:pt>
                <c:pt idx="33">
                  <c:v>22.5</c:v>
                </c:pt>
                <c:pt idx="34">
                  <c:v>20.2</c:v>
                </c:pt>
                <c:pt idx="35">
                  <c:v>18.600000000000001</c:v>
                </c:pt>
                <c:pt idx="36">
                  <c:v>18</c:v>
                </c:pt>
                <c:pt idx="37">
                  <c:v>14.5</c:v>
                </c:pt>
                <c:pt idx="38">
                  <c:v>20</c:v>
                </c:pt>
                <c:pt idx="39">
                  <c:v>15.8</c:v>
                </c:pt>
                <c:pt idx="40">
                  <c:v>11.5</c:v>
                </c:pt>
                <c:pt idx="41">
                  <c:v>15.5</c:v>
                </c:pt>
                <c:pt idx="42">
                  <c:v>17.399999999999999</c:v>
                </c:pt>
                <c:pt idx="43">
                  <c:v>20.5</c:v>
                </c:pt>
                <c:pt idx="44">
                  <c:v>12.5</c:v>
                </c:pt>
                <c:pt idx="45">
                  <c:v>11.3</c:v>
                </c:pt>
                <c:pt idx="46">
                  <c:v>19.899999999999999</c:v>
                </c:pt>
                <c:pt idx="47">
                  <c:v>16.8</c:v>
                </c:pt>
                <c:pt idx="48">
                  <c:v>15.7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1793728"/>
        <c:axId val="41794304"/>
      </c:scatterChart>
      <c:valAx>
        <c:axId val="41793728"/>
        <c:scaling>
          <c:orientation val="minMax"/>
          <c:min val="30"/>
        </c:scaling>
        <c:delete val="0"/>
        <c:axPos val="b"/>
        <c:majorGridlines/>
        <c:min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en-US"/>
          </a:p>
        </c:txPr>
        <c:crossAx val="41794304"/>
        <c:crosses val="autoZero"/>
        <c:crossBetween val="midCat"/>
      </c:valAx>
      <c:valAx>
        <c:axId val="4179430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en-US"/>
          </a:p>
        </c:txPr>
        <c:crossAx val="41793728"/>
        <c:crosses val="autoZero"/>
        <c:crossBetween val="midCat"/>
      </c:valAx>
    </c:plotArea>
    <c:plotVisOnly val="1"/>
    <c:dispBlanksAs val="gap"/>
    <c:showDLblsOverMax val="0"/>
  </c:chart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Sheet3!$C$1</c:f>
              <c:strCache>
                <c:ptCount val="1"/>
                <c:pt idx="0">
                  <c:v>Pout</c:v>
                </c:pt>
              </c:strCache>
            </c:strRef>
          </c:tx>
          <c:spPr>
            <a:ln w="28575">
              <a:noFill/>
            </a:ln>
          </c:spPr>
          <c:xVal>
            <c:numRef>
              <c:f>Sheet3!$B$2:$B$20</c:f>
              <c:numCache>
                <c:formatCode>General</c:formatCode>
                <c:ptCount val="19"/>
                <c:pt idx="0">
                  <c:v>77</c:v>
                </c:pt>
                <c:pt idx="1">
                  <c:v>77</c:v>
                </c:pt>
                <c:pt idx="2">
                  <c:v>77</c:v>
                </c:pt>
                <c:pt idx="3">
                  <c:v>77</c:v>
                </c:pt>
                <c:pt idx="4">
                  <c:v>77</c:v>
                </c:pt>
                <c:pt idx="5">
                  <c:v>77</c:v>
                </c:pt>
                <c:pt idx="6">
                  <c:v>77</c:v>
                </c:pt>
                <c:pt idx="7">
                  <c:v>94</c:v>
                </c:pt>
                <c:pt idx="8">
                  <c:v>77</c:v>
                </c:pt>
                <c:pt idx="9">
                  <c:v>45</c:v>
                </c:pt>
                <c:pt idx="10">
                  <c:v>45</c:v>
                </c:pt>
                <c:pt idx="11">
                  <c:v>60</c:v>
                </c:pt>
                <c:pt idx="12">
                  <c:v>60</c:v>
                </c:pt>
                <c:pt idx="13">
                  <c:v>60</c:v>
                </c:pt>
                <c:pt idx="14">
                  <c:v>60</c:v>
                </c:pt>
                <c:pt idx="15">
                  <c:v>60</c:v>
                </c:pt>
                <c:pt idx="16">
                  <c:v>60</c:v>
                </c:pt>
                <c:pt idx="17">
                  <c:v>60</c:v>
                </c:pt>
                <c:pt idx="18">
                  <c:v>60</c:v>
                </c:pt>
              </c:numCache>
            </c:numRef>
          </c:xVal>
          <c:yVal>
            <c:numRef>
              <c:f>Sheet3!$C$2:$C$20</c:f>
              <c:numCache>
                <c:formatCode>General</c:formatCode>
                <c:ptCount val="19"/>
                <c:pt idx="0">
                  <c:v>14.5</c:v>
                </c:pt>
                <c:pt idx="1">
                  <c:v>12</c:v>
                </c:pt>
                <c:pt idx="2">
                  <c:v>17.5</c:v>
                </c:pt>
                <c:pt idx="3">
                  <c:v>13</c:v>
                </c:pt>
                <c:pt idx="4">
                  <c:v>16</c:v>
                </c:pt>
                <c:pt idx="5">
                  <c:v>12.5</c:v>
                </c:pt>
                <c:pt idx="6">
                  <c:v>15</c:v>
                </c:pt>
                <c:pt idx="7">
                  <c:v>9.6999999999999993</c:v>
                </c:pt>
                <c:pt idx="8">
                  <c:v>14.5</c:v>
                </c:pt>
                <c:pt idx="9">
                  <c:v>22.5</c:v>
                </c:pt>
                <c:pt idx="10">
                  <c:v>20.2</c:v>
                </c:pt>
                <c:pt idx="11">
                  <c:v>20</c:v>
                </c:pt>
                <c:pt idx="12">
                  <c:v>15.8</c:v>
                </c:pt>
                <c:pt idx="13">
                  <c:v>11.5</c:v>
                </c:pt>
                <c:pt idx="14">
                  <c:v>15.5</c:v>
                </c:pt>
                <c:pt idx="15">
                  <c:v>17.399999999999999</c:v>
                </c:pt>
                <c:pt idx="16">
                  <c:v>20.5</c:v>
                </c:pt>
                <c:pt idx="17">
                  <c:v>16.8</c:v>
                </c:pt>
                <c:pt idx="18">
                  <c:v>15.7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20644160"/>
        <c:axId val="120644736"/>
      </c:scatterChart>
      <c:valAx>
        <c:axId val="120644160"/>
        <c:scaling>
          <c:orientation val="minMax"/>
          <c:min val="30"/>
        </c:scaling>
        <c:delete val="0"/>
        <c:axPos val="b"/>
        <c:min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en-US"/>
          </a:p>
        </c:txPr>
        <c:crossAx val="120644736"/>
        <c:crosses val="autoZero"/>
        <c:crossBetween val="midCat"/>
      </c:valAx>
      <c:valAx>
        <c:axId val="12064473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en-US"/>
          </a:p>
        </c:txPr>
        <c:crossAx val="120644160"/>
        <c:crosses val="autoZero"/>
        <c:crossBetween val="midCat"/>
      </c:valAx>
    </c:plotArea>
    <c:plotVisOnly val="1"/>
    <c:dispBlanksAs val="gap"/>
    <c:showDLblsOverMax val="0"/>
  </c:chart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Sheet3!$D$1</c:f>
              <c:strCache>
                <c:ptCount val="1"/>
                <c:pt idx="0">
                  <c:v>PAE </c:v>
                </c:pt>
              </c:strCache>
            </c:strRef>
          </c:tx>
          <c:spPr>
            <a:ln w="28575">
              <a:noFill/>
            </a:ln>
          </c:spPr>
          <c:xVal>
            <c:numRef>
              <c:f>Sheet3!$B$2:$B$20</c:f>
              <c:numCache>
                <c:formatCode>General</c:formatCode>
                <c:ptCount val="19"/>
                <c:pt idx="0">
                  <c:v>77</c:v>
                </c:pt>
                <c:pt idx="1">
                  <c:v>77</c:v>
                </c:pt>
                <c:pt idx="2">
                  <c:v>77</c:v>
                </c:pt>
                <c:pt idx="3">
                  <c:v>77</c:v>
                </c:pt>
                <c:pt idx="4">
                  <c:v>77</c:v>
                </c:pt>
                <c:pt idx="5">
                  <c:v>77</c:v>
                </c:pt>
                <c:pt idx="6">
                  <c:v>77</c:v>
                </c:pt>
                <c:pt idx="7">
                  <c:v>94</c:v>
                </c:pt>
                <c:pt idx="8">
                  <c:v>77</c:v>
                </c:pt>
                <c:pt idx="9">
                  <c:v>45</c:v>
                </c:pt>
                <c:pt idx="10">
                  <c:v>45</c:v>
                </c:pt>
                <c:pt idx="11">
                  <c:v>60</c:v>
                </c:pt>
                <c:pt idx="12">
                  <c:v>60</c:v>
                </c:pt>
                <c:pt idx="13">
                  <c:v>60</c:v>
                </c:pt>
                <c:pt idx="14">
                  <c:v>60</c:v>
                </c:pt>
                <c:pt idx="15">
                  <c:v>60</c:v>
                </c:pt>
                <c:pt idx="16">
                  <c:v>60</c:v>
                </c:pt>
                <c:pt idx="17">
                  <c:v>60</c:v>
                </c:pt>
                <c:pt idx="18">
                  <c:v>60</c:v>
                </c:pt>
              </c:numCache>
            </c:numRef>
          </c:xVal>
          <c:yVal>
            <c:numRef>
              <c:f>Sheet3!$D$2:$D$20</c:f>
              <c:numCache>
                <c:formatCode>General</c:formatCode>
                <c:ptCount val="19"/>
                <c:pt idx="0">
                  <c:v>15.7</c:v>
                </c:pt>
                <c:pt idx="1">
                  <c:v>4.7</c:v>
                </c:pt>
                <c:pt idx="2">
                  <c:v>12.8</c:v>
                </c:pt>
                <c:pt idx="3">
                  <c:v>2.2000000000000002</c:v>
                </c:pt>
                <c:pt idx="4">
                  <c:v>12.5</c:v>
                </c:pt>
                <c:pt idx="5">
                  <c:v>2.5</c:v>
                </c:pt>
                <c:pt idx="6">
                  <c:v>7.5</c:v>
                </c:pt>
                <c:pt idx="7">
                  <c:v>12</c:v>
                </c:pt>
                <c:pt idx="8">
                  <c:v>9</c:v>
                </c:pt>
                <c:pt idx="9">
                  <c:v>23</c:v>
                </c:pt>
                <c:pt idx="10">
                  <c:v>31</c:v>
                </c:pt>
                <c:pt idx="11">
                  <c:v>12.7</c:v>
                </c:pt>
                <c:pt idx="12">
                  <c:v>16.8</c:v>
                </c:pt>
                <c:pt idx="13">
                  <c:v>20.9</c:v>
                </c:pt>
                <c:pt idx="14">
                  <c:v>19.7</c:v>
                </c:pt>
                <c:pt idx="15">
                  <c:v>16.3</c:v>
                </c:pt>
                <c:pt idx="16">
                  <c:v>19.399999999999999</c:v>
                </c:pt>
                <c:pt idx="17">
                  <c:v>28.4</c:v>
                </c:pt>
                <c:pt idx="18">
                  <c:v>29.2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20646464"/>
        <c:axId val="120647040"/>
      </c:scatterChart>
      <c:valAx>
        <c:axId val="120646464"/>
        <c:scaling>
          <c:orientation val="minMax"/>
          <c:min val="30"/>
        </c:scaling>
        <c:delete val="0"/>
        <c:axPos val="b"/>
        <c:majorGridlines/>
        <c:minorGridlines/>
        <c:numFmt formatCode="General" sourceLinked="1"/>
        <c:majorTickMark val="out"/>
        <c:minorTickMark val="none"/>
        <c:tickLblPos val="nextTo"/>
        <c:crossAx val="120647040"/>
        <c:crosses val="autoZero"/>
        <c:crossBetween val="midCat"/>
      </c:valAx>
      <c:valAx>
        <c:axId val="12064704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20646464"/>
        <c:crosses val="autoZero"/>
        <c:crossBetween val="midCat"/>
      </c:valAx>
    </c:plotArea>
    <c:plotVisOnly val="1"/>
    <c:dispBlanksAs val="gap"/>
    <c:showDLblsOverMax val="0"/>
  </c:chart>
  <c:txPr>
    <a:bodyPr/>
    <a:lstStyle/>
    <a:p>
      <a:pPr>
        <a:defRPr sz="1400" b="1"/>
      </a:pPr>
      <a:endParaRPr lang="en-US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scatterChart>
        <c:scatterStyle val="lineMarker"/>
        <c:varyColors val="0"/>
        <c:ser>
          <c:idx val="0"/>
          <c:order val="0"/>
          <c:spPr>
            <a:ln w="28575">
              <a:noFill/>
            </a:ln>
          </c:spPr>
          <c:xVal>
            <c:numRef>
              <c:f>Sheet2!$B$2:$B$50</c:f>
              <c:numCache>
                <c:formatCode>General</c:formatCode>
                <c:ptCount val="49"/>
                <c:pt idx="0">
                  <c:v>77</c:v>
                </c:pt>
                <c:pt idx="1">
                  <c:v>77</c:v>
                </c:pt>
                <c:pt idx="2">
                  <c:v>77</c:v>
                </c:pt>
                <c:pt idx="3">
                  <c:v>77</c:v>
                </c:pt>
                <c:pt idx="4">
                  <c:v>77</c:v>
                </c:pt>
                <c:pt idx="5">
                  <c:v>77</c:v>
                </c:pt>
                <c:pt idx="6">
                  <c:v>77</c:v>
                </c:pt>
                <c:pt idx="7">
                  <c:v>77</c:v>
                </c:pt>
                <c:pt idx="8">
                  <c:v>77</c:v>
                </c:pt>
                <c:pt idx="9">
                  <c:v>77</c:v>
                </c:pt>
                <c:pt idx="10">
                  <c:v>47</c:v>
                </c:pt>
                <c:pt idx="11">
                  <c:v>47</c:v>
                </c:pt>
                <c:pt idx="12">
                  <c:v>60</c:v>
                </c:pt>
                <c:pt idx="13">
                  <c:v>60</c:v>
                </c:pt>
                <c:pt idx="14">
                  <c:v>60</c:v>
                </c:pt>
                <c:pt idx="15">
                  <c:v>60</c:v>
                </c:pt>
                <c:pt idx="16">
                  <c:v>45</c:v>
                </c:pt>
                <c:pt idx="17">
                  <c:v>79</c:v>
                </c:pt>
                <c:pt idx="18">
                  <c:v>60</c:v>
                </c:pt>
                <c:pt idx="19">
                  <c:v>94</c:v>
                </c:pt>
                <c:pt idx="20">
                  <c:v>94</c:v>
                </c:pt>
                <c:pt idx="21">
                  <c:v>100</c:v>
                </c:pt>
                <c:pt idx="22">
                  <c:v>100</c:v>
                </c:pt>
                <c:pt idx="23">
                  <c:v>104</c:v>
                </c:pt>
                <c:pt idx="24">
                  <c:v>94</c:v>
                </c:pt>
                <c:pt idx="25">
                  <c:v>94</c:v>
                </c:pt>
                <c:pt idx="26">
                  <c:v>100</c:v>
                </c:pt>
                <c:pt idx="27">
                  <c:v>94</c:v>
                </c:pt>
                <c:pt idx="28">
                  <c:v>80</c:v>
                </c:pt>
                <c:pt idx="29">
                  <c:v>80</c:v>
                </c:pt>
                <c:pt idx="30">
                  <c:v>101</c:v>
                </c:pt>
                <c:pt idx="31">
                  <c:v>101</c:v>
                </c:pt>
                <c:pt idx="32">
                  <c:v>77</c:v>
                </c:pt>
                <c:pt idx="33">
                  <c:v>45</c:v>
                </c:pt>
                <c:pt idx="34">
                  <c:v>45</c:v>
                </c:pt>
                <c:pt idx="35">
                  <c:v>60</c:v>
                </c:pt>
                <c:pt idx="36">
                  <c:v>60</c:v>
                </c:pt>
                <c:pt idx="37">
                  <c:v>60</c:v>
                </c:pt>
                <c:pt idx="38">
                  <c:v>60</c:v>
                </c:pt>
                <c:pt idx="39">
                  <c:v>60</c:v>
                </c:pt>
                <c:pt idx="40">
                  <c:v>60</c:v>
                </c:pt>
                <c:pt idx="41">
                  <c:v>60</c:v>
                </c:pt>
                <c:pt idx="42">
                  <c:v>60</c:v>
                </c:pt>
                <c:pt idx="43">
                  <c:v>60</c:v>
                </c:pt>
                <c:pt idx="44">
                  <c:v>60</c:v>
                </c:pt>
                <c:pt idx="45">
                  <c:v>60</c:v>
                </c:pt>
                <c:pt idx="46">
                  <c:v>60</c:v>
                </c:pt>
                <c:pt idx="47">
                  <c:v>60</c:v>
                </c:pt>
                <c:pt idx="48">
                  <c:v>60</c:v>
                </c:pt>
              </c:numCache>
            </c:numRef>
          </c:xVal>
          <c:yVal>
            <c:numRef>
              <c:f>Sheet2!$E$2:$E$50</c:f>
              <c:numCache>
                <c:formatCode>General</c:formatCode>
                <c:ptCount val="49"/>
                <c:pt idx="0">
                  <c:v>19</c:v>
                </c:pt>
                <c:pt idx="1">
                  <c:v>18.5</c:v>
                </c:pt>
                <c:pt idx="2">
                  <c:v>17</c:v>
                </c:pt>
                <c:pt idx="3">
                  <c:v>13.5</c:v>
                </c:pt>
                <c:pt idx="4">
                  <c:v>19</c:v>
                </c:pt>
                <c:pt idx="5">
                  <c:v>6.1</c:v>
                </c:pt>
                <c:pt idx="6">
                  <c:v>20.6</c:v>
                </c:pt>
                <c:pt idx="7">
                  <c:v>13.7</c:v>
                </c:pt>
                <c:pt idx="8">
                  <c:v>12.4</c:v>
                </c:pt>
                <c:pt idx="9">
                  <c:v>22.5</c:v>
                </c:pt>
                <c:pt idx="10">
                  <c:v>13</c:v>
                </c:pt>
                <c:pt idx="11">
                  <c:v>12.8</c:v>
                </c:pt>
                <c:pt idx="12">
                  <c:v>19.2</c:v>
                </c:pt>
                <c:pt idx="13">
                  <c:v>20.6</c:v>
                </c:pt>
                <c:pt idx="14">
                  <c:v>20.3</c:v>
                </c:pt>
                <c:pt idx="15">
                  <c:v>16</c:v>
                </c:pt>
                <c:pt idx="16">
                  <c:v>8</c:v>
                </c:pt>
                <c:pt idx="17">
                  <c:v>24.2</c:v>
                </c:pt>
                <c:pt idx="19">
                  <c:v>11.4</c:v>
                </c:pt>
                <c:pt idx="20">
                  <c:v>18.5</c:v>
                </c:pt>
                <c:pt idx="21">
                  <c:v>17</c:v>
                </c:pt>
                <c:pt idx="22">
                  <c:v>13</c:v>
                </c:pt>
                <c:pt idx="23">
                  <c:v>12</c:v>
                </c:pt>
                <c:pt idx="24">
                  <c:v>10</c:v>
                </c:pt>
                <c:pt idx="25">
                  <c:v>13</c:v>
                </c:pt>
                <c:pt idx="26">
                  <c:v>14</c:v>
                </c:pt>
                <c:pt idx="27">
                  <c:v>15</c:v>
                </c:pt>
                <c:pt idx="28">
                  <c:v>18</c:v>
                </c:pt>
                <c:pt idx="29">
                  <c:v>12.2</c:v>
                </c:pt>
                <c:pt idx="30">
                  <c:v>12.2</c:v>
                </c:pt>
                <c:pt idx="31">
                  <c:v>14.1</c:v>
                </c:pt>
                <c:pt idx="32">
                  <c:v>25</c:v>
                </c:pt>
                <c:pt idx="33">
                  <c:v>9</c:v>
                </c:pt>
                <c:pt idx="34">
                  <c:v>10.5</c:v>
                </c:pt>
                <c:pt idx="35">
                  <c:v>20.3</c:v>
                </c:pt>
                <c:pt idx="36">
                  <c:v>32.4</c:v>
                </c:pt>
                <c:pt idx="37">
                  <c:v>16</c:v>
                </c:pt>
                <c:pt idx="38">
                  <c:v>18</c:v>
                </c:pt>
                <c:pt idx="39">
                  <c:v>11.5</c:v>
                </c:pt>
                <c:pt idx="40">
                  <c:v>4.2</c:v>
                </c:pt>
                <c:pt idx="41">
                  <c:v>18.8</c:v>
                </c:pt>
                <c:pt idx="42">
                  <c:v>14.2</c:v>
                </c:pt>
                <c:pt idx="43">
                  <c:v>20.5</c:v>
                </c:pt>
                <c:pt idx="44">
                  <c:v>15</c:v>
                </c:pt>
                <c:pt idx="45">
                  <c:v>14.9</c:v>
                </c:pt>
                <c:pt idx="46">
                  <c:v>20.6</c:v>
                </c:pt>
                <c:pt idx="47">
                  <c:v>11.4</c:v>
                </c:pt>
                <c:pt idx="48">
                  <c:v>13.5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20649344"/>
        <c:axId val="120649920"/>
      </c:scatterChart>
      <c:valAx>
        <c:axId val="120649344"/>
        <c:scaling>
          <c:orientation val="minMax"/>
          <c:max val="110"/>
          <c:min val="30"/>
        </c:scaling>
        <c:delete val="0"/>
        <c:axPos val="b"/>
        <c:min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en-US"/>
          </a:p>
        </c:txPr>
        <c:crossAx val="120649920"/>
        <c:crosses val="autoZero"/>
        <c:crossBetween val="midCat"/>
      </c:valAx>
      <c:valAx>
        <c:axId val="12064992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en-US"/>
          </a:p>
        </c:txPr>
        <c:crossAx val="120649344"/>
        <c:crosses val="autoZero"/>
        <c:crossBetween val="midCat"/>
      </c:valAx>
    </c:plotArea>
    <c:plotVisOnly val="1"/>
    <c:dispBlanksAs val="gap"/>
    <c:showDLblsOverMax val="0"/>
  </c:chart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Sheet3!$E$1</c:f>
              <c:strCache>
                <c:ptCount val="1"/>
                <c:pt idx="0">
                  <c:v>G</c:v>
                </c:pt>
              </c:strCache>
            </c:strRef>
          </c:tx>
          <c:spPr>
            <a:ln w="28575">
              <a:noFill/>
            </a:ln>
          </c:spPr>
          <c:xVal>
            <c:numRef>
              <c:f>Sheet3!$B$2:$B$20</c:f>
              <c:numCache>
                <c:formatCode>General</c:formatCode>
                <c:ptCount val="19"/>
                <c:pt idx="0">
                  <c:v>77</c:v>
                </c:pt>
                <c:pt idx="1">
                  <c:v>77</c:v>
                </c:pt>
                <c:pt idx="2">
                  <c:v>77</c:v>
                </c:pt>
                <c:pt idx="3">
                  <c:v>77</c:v>
                </c:pt>
                <c:pt idx="4">
                  <c:v>77</c:v>
                </c:pt>
                <c:pt idx="5">
                  <c:v>77</c:v>
                </c:pt>
                <c:pt idx="6">
                  <c:v>77</c:v>
                </c:pt>
                <c:pt idx="7">
                  <c:v>94</c:v>
                </c:pt>
                <c:pt idx="8">
                  <c:v>77</c:v>
                </c:pt>
                <c:pt idx="9">
                  <c:v>45</c:v>
                </c:pt>
                <c:pt idx="10">
                  <c:v>45</c:v>
                </c:pt>
                <c:pt idx="11">
                  <c:v>60</c:v>
                </c:pt>
                <c:pt idx="12">
                  <c:v>60</c:v>
                </c:pt>
                <c:pt idx="13">
                  <c:v>60</c:v>
                </c:pt>
                <c:pt idx="14">
                  <c:v>60</c:v>
                </c:pt>
                <c:pt idx="15">
                  <c:v>60</c:v>
                </c:pt>
                <c:pt idx="16">
                  <c:v>60</c:v>
                </c:pt>
                <c:pt idx="17">
                  <c:v>60</c:v>
                </c:pt>
                <c:pt idx="18">
                  <c:v>60</c:v>
                </c:pt>
              </c:numCache>
            </c:numRef>
          </c:xVal>
          <c:yVal>
            <c:numRef>
              <c:f>Sheet3!$E$2:$E$20</c:f>
              <c:numCache>
                <c:formatCode>General</c:formatCode>
                <c:ptCount val="19"/>
                <c:pt idx="0">
                  <c:v>19</c:v>
                </c:pt>
                <c:pt idx="1">
                  <c:v>18.5</c:v>
                </c:pt>
                <c:pt idx="2">
                  <c:v>17</c:v>
                </c:pt>
                <c:pt idx="3">
                  <c:v>13.5</c:v>
                </c:pt>
                <c:pt idx="4">
                  <c:v>19</c:v>
                </c:pt>
                <c:pt idx="5">
                  <c:v>6.1</c:v>
                </c:pt>
                <c:pt idx="6">
                  <c:v>22.5</c:v>
                </c:pt>
                <c:pt idx="7">
                  <c:v>11.4</c:v>
                </c:pt>
                <c:pt idx="8">
                  <c:v>25</c:v>
                </c:pt>
                <c:pt idx="9">
                  <c:v>9</c:v>
                </c:pt>
                <c:pt idx="10">
                  <c:v>10.5</c:v>
                </c:pt>
                <c:pt idx="11">
                  <c:v>18</c:v>
                </c:pt>
                <c:pt idx="12">
                  <c:v>11.5</c:v>
                </c:pt>
                <c:pt idx="13">
                  <c:v>4.2</c:v>
                </c:pt>
                <c:pt idx="14">
                  <c:v>18.8</c:v>
                </c:pt>
                <c:pt idx="15">
                  <c:v>14.2</c:v>
                </c:pt>
                <c:pt idx="16">
                  <c:v>20.5</c:v>
                </c:pt>
                <c:pt idx="17">
                  <c:v>11.4</c:v>
                </c:pt>
                <c:pt idx="18">
                  <c:v>13.5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1771008"/>
        <c:axId val="41771584"/>
      </c:scatterChart>
      <c:valAx>
        <c:axId val="41771008"/>
        <c:scaling>
          <c:orientation val="minMax"/>
          <c:min val="30"/>
        </c:scaling>
        <c:delete val="0"/>
        <c:axPos val="b"/>
        <c:minorGridlines/>
        <c:numFmt formatCode="General" sourceLinked="1"/>
        <c:majorTickMark val="out"/>
        <c:minorTickMark val="none"/>
        <c:tickLblPos val="nextTo"/>
        <c:crossAx val="41771584"/>
        <c:crosses val="autoZero"/>
        <c:crossBetween val="midCat"/>
      </c:valAx>
      <c:valAx>
        <c:axId val="4177158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1771008"/>
        <c:crosses val="autoZero"/>
        <c:crossBetween val="midCat"/>
      </c:valAx>
    </c:plotArea>
    <c:plotVisOnly val="1"/>
    <c:dispBlanksAs val="gap"/>
    <c:showDLblsOverMax val="0"/>
  </c:chart>
  <c:txPr>
    <a:bodyPr/>
    <a:lstStyle/>
    <a:p>
      <a:pPr>
        <a:defRPr sz="1200" b="1"/>
      </a:pPr>
      <a:endParaRPr lang="en-US"/>
    </a:p>
  </c:txPr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Sheet3!$C$1</c:f>
              <c:strCache>
                <c:ptCount val="1"/>
                <c:pt idx="0">
                  <c:v>Pout</c:v>
                </c:pt>
              </c:strCache>
            </c:strRef>
          </c:tx>
          <c:spPr>
            <a:ln w="28575">
              <a:noFill/>
            </a:ln>
          </c:spPr>
          <c:xVal>
            <c:numRef>
              <c:f>Sheet3!$B$2:$B$20</c:f>
              <c:numCache>
                <c:formatCode>General</c:formatCode>
                <c:ptCount val="19"/>
                <c:pt idx="0">
                  <c:v>77</c:v>
                </c:pt>
                <c:pt idx="1">
                  <c:v>77</c:v>
                </c:pt>
                <c:pt idx="2">
                  <c:v>77</c:v>
                </c:pt>
                <c:pt idx="3">
                  <c:v>77</c:v>
                </c:pt>
                <c:pt idx="4">
                  <c:v>77</c:v>
                </c:pt>
                <c:pt idx="5">
                  <c:v>77</c:v>
                </c:pt>
                <c:pt idx="6">
                  <c:v>77</c:v>
                </c:pt>
                <c:pt idx="7">
                  <c:v>94</c:v>
                </c:pt>
                <c:pt idx="8">
                  <c:v>77</c:v>
                </c:pt>
                <c:pt idx="9">
                  <c:v>45</c:v>
                </c:pt>
                <c:pt idx="10">
                  <c:v>45</c:v>
                </c:pt>
                <c:pt idx="11">
                  <c:v>60</c:v>
                </c:pt>
                <c:pt idx="12">
                  <c:v>60</c:v>
                </c:pt>
                <c:pt idx="13">
                  <c:v>60</c:v>
                </c:pt>
                <c:pt idx="14">
                  <c:v>60</c:v>
                </c:pt>
                <c:pt idx="15">
                  <c:v>60</c:v>
                </c:pt>
                <c:pt idx="16">
                  <c:v>60</c:v>
                </c:pt>
                <c:pt idx="17">
                  <c:v>60</c:v>
                </c:pt>
                <c:pt idx="18">
                  <c:v>60</c:v>
                </c:pt>
              </c:numCache>
            </c:numRef>
          </c:xVal>
          <c:yVal>
            <c:numRef>
              <c:f>Sheet3!$C$2:$C$20</c:f>
              <c:numCache>
                <c:formatCode>General</c:formatCode>
                <c:ptCount val="19"/>
                <c:pt idx="0">
                  <c:v>14.5</c:v>
                </c:pt>
                <c:pt idx="1">
                  <c:v>12</c:v>
                </c:pt>
                <c:pt idx="2">
                  <c:v>17.5</c:v>
                </c:pt>
                <c:pt idx="3">
                  <c:v>13</c:v>
                </c:pt>
                <c:pt idx="4">
                  <c:v>16</c:v>
                </c:pt>
                <c:pt idx="5">
                  <c:v>12.5</c:v>
                </c:pt>
                <c:pt idx="6">
                  <c:v>15</c:v>
                </c:pt>
                <c:pt idx="7">
                  <c:v>9.6999999999999993</c:v>
                </c:pt>
                <c:pt idx="8">
                  <c:v>14.5</c:v>
                </c:pt>
                <c:pt idx="9">
                  <c:v>22.5</c:v>
                </c:pt>
                <c:pt idx="10">
                  <c:v>20.2</c:v>
                </c:pt>
                <c:pt idx="11">
                  <c:v>20</c:v>
                </c:pt>
                <c:pt idx="12">
                  <c:v>15.8</c:v>
                </c:pt>
                <c:pt idx="13">
                  <c:v>11.5</c:v>
                </c:pt>
                <c:pt idx="14">
                  <c:v>15.5</c:v>
                </c:pt>
                <c:pt idx="15">
                  <c:v>17.399999999999999</c:v>
                </c:pt>
                <c:pt idx="16">
                  <c:v>20.5</c:v>
                </c:pt>
                <c:pt idx="17">
                  <c:v>16.8</c:v>
                </c:pt>
                <c:pt idx="18">
                  <c:v>15.7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1773888"/>
        <c:axId val="41774464"/>
      </c:scatterChart>
      <c:valAx>
        <c:axId val="41773888"/>
        <c:scaling>
          <c:orientation val="minMax"/>
          <c:min val="30"/>
        </c:scaling>
        <c:delete val="0"/>
        <c:axPos val="b"/>
        <c:min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en-US"/>
          </a:p>
        </c:txPr>
        <c:crossAx val="41774464"/>
        <c:crosses val="autoZero"/>
        <c:crossBetween val="midCat"/>
      </c:valAx>
      <c:valAx>
        <c:axId val="4177446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en-US"/>
          </a:p>
        </c:txPr>
        <c:crossAx val="41773888"/>
        <c:crosses val="autoZero"/>
        <c:crossBetween val="midCat"/>
      </c:valAx>
    </c:plotArea>
    <c:plotVisOnly val="1"/>
    <c:dispBlanksAs val="gap"/>
    <c:showDLblsOverMax val="0"/>
  </c:chart>
  <c:externalData r:id="rId2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Sheet3!$D$1</c:f>
              <c:strCache>
                <c:ptCount val="1"/>
                <c:pt idx="0">
                  <c:v>PAE </c:v>
                </c:pt>
              </c:strCache>
            </c:strRef>
          </c:tx>
          <c:spPr>
            <a:ln w="28575">
              <a:noFill/>
            </a:ln>
          </c:spPr>
          <c:xVal>
            <c:numRef>
              <c:f>Sheet3!$B$2:$B$20</c:f>
              <c:numCache>
                <c:formatCode>General</c:formatCode>
                <c:ptCount val="19"/>
                <c:pt idx="0">
                  <c:v>77</c:v>
                </c:pt>
                <c:pt idx="1">
                  <c:v>77</c:v>
                </c:pt>
                <c:pt idx="2">
                  <c:v>77</c:v>
                </c:pt>
                <c:pt idx="3">
                  <c:v>77</c:v>
                </c:pt>
                <c:pt idx="4">
                  <c:v>77</c:v>
                </c:pt>
                <c:pt idx="5">
                  <c:v>77</c:v>
                </c:pt>
                <c:pt idx="6">
                  <c:v>77</c:v>
                </c:pt>
                <c:pt idx="7">
                  <c:v>94</c:v>
                </c:pt>
                <c:pt idx="8">
                  <c:v>77</c:v>
                </c:pt>
                <c:pt idx="9">
                  <c:v>45</c:v>
                </c:pt>
                <c:pt idx="10">
                  <c:v>45</c:v>
                </c:pt>
                <c:pt idx="11">
                  <c:v>60</c:v>
                </c:pt>
                <c:pt idx="12">
                  <c:v>60</c:v>
                </c:pt>
                <c:pt idx="13">
                  <c:v>60</c:v>
                </c:pt>
                <c:pt idx="14">
                  <c:v>60</c:v>
                </c:pt>
                <c:pt idx="15">
                  <c:v>60</c:v>
                </c:pt>
                <c:pt idx="16">
                  <c:v>60</c:v>
                </c:pt>
                <c:pt idx="17">
                  <c:v>60</c:v>
                </c:pt>
                <c:pt idx="18">
                  <c:v>60</c:v>
                </c:pt>
              </c:numCache>
            </c:numRef>
          </c:xVal>
          <c:yVal>
            <c:numRef>
              <c:f>Sheet3!$D$2:$D$20</c:f>
              <c:numCache>
                <c:formatCode>General</c:formatCode>
                <c:ptCount val="19"/>
                <c:pt idx="0">
                  <c:v>15.7</c:v>
                </c:pt>
                <c:pt idx="1">
                  <c:v>4.7</c:v>
                </c:pt>
                <c:pt idx="2">
                  <c:v>12.8</c:v>
                </c:pt>
                <c:pt idx="3">
                  <c:v>2.2000000000000002</c:v>
                </c:pt>
                <c:pt idx="4">
                  <c:v>12.5</c:v>
                </c:pt>
                <c:pt idx="5">
                  <c:v>2.5</c:v>
                </c:pt>
                <c:pt idx="6">
                  <c:v>7.5</c:v>
                </c:pt>
                <c:pt idx="7">
                  <c:v>12</c:v>
                </c:pt>
                <c:pt idx="8">
                  <c:v>9</c:v>
                </c:pt>
                <c:pt idx="9">
                  <c:v>23</c:v>
                </c:pt>
                <c:pt idx="10">
                  <c:v>31</c:v>
                </c:pt>
                <c:pt idx="11">
                  <c:v>12.7</c:v>
                </c:pt>
                <c:pt idx="12">
                  <c:v>16.8</c:v>
                </c:pt>
                <c:pt idx="13">
                  <c:v>20.9</c:v>
                </c:pt>
                <c:pt idx="14">
                  <c:v>19.7</c:v>
                </c:pt>
                <c:pt idx="15">
                  <c:v>16.3</c:v>
                </c:pt>
                <c:pt idx="16">
                  <c:v>19.399999999999999</c:v>
                </c:pt>
                <c:pt idx="17">
                  <c:v>28.4</c:v>
                </c:pt>
                <c:pt idx="18">
                  <c:v>29.2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1776192"/>
        <c:axId val="41776768"/>
      </c:scatterChart>
      <c:valAx>
        <c:axId val="41776192"/>
        <c:scaling>
          <c:orientation val="minMax"/>
          <c:min val="30"/>
        </c:scaling>
        <c:delete val="0"/>
        <c:axPos val="b"/>
        <c:majorGridlines/>
        <c:minorGridlines/>
        <c:numFmt formatCode="General" sourceLinked="1"/>
        <c:majorTickMark val="out"/>
        <c:minorTickMark val="none"/>
        <c:tickLblPos val="low"/>
        <c:crossAx val="41776768"/>
        <c:crosses val="autoZero"/>
        <c:crossBetween val="midCat"/>
      </c:valAx>
      <c:valAx>
        <c:axId val="41776768"/>
        <c:scaling>
          <c:orientation val="minMax"/>
          <c:max val="42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1776192"/>
        <c:crosses val="autoZero"/>
        <c:crossBetween val="midCat"/>
      </c:valAx>
    </c:plotArea>
    <c:plotVisOnly val="1"/>
    <c:dispBlanksAs val="gap"/>
    <c:showDLblsOverMax val="0"/>
  </c:chart>
  <c:txPr>
    <a:bodyPr/>
    <a:lstStyle/>
    <a:p>
      <a:pPr>
        <a:defRPr sz="1400" b="1"/>
      </a:pPr>
      <a:endParaRPr lang="en-US"/>
    </a:p>
  </c:txPr>
  <c:externalData r:id="rId2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06851" y="0"/>
            <a:ext cx="3003550" cy="4508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vert="horz" wrap="square" lIns="91235" tIns="45617" rIns="91235" bIns="45617" numCol="1" anchor="t" anchorCtr="0" compatLnSpc="1">
            <a:prstTxWarp prst="textNoShape">
              <a:avLst/>
            </a:prstTxWarp>
          </a:bodyPr>
          <a:lstStyle>
            <a:lvl1pPr algn="r" defTabSz="911092">
              <a:defRPr kumimoji="0" sz="13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06851" y="8818564"/>
            <a:ext cx="3003550" cy="45243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vert="horz" wrap="square" lIns="91235" tIns="45617" rIns="91235" bIns="45617" numCol="1" anchor="b" anchorCtr="0" compatLnSpc="1">
            <a:prstTxWarp prst="textNoShape">
              <a:avLst/>
            </a:prstTxWarp>
          </a:bodyPr>
          <a:lstStyle>
            <a:lvl1pPr algn="r" defTabSz="911092">
              <a:defRPr kumimoji="0" sz="13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E1FF0E14-07AE-4F17-AF31-D43E38886D7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3970496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355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9006" tIns="0" rIns="19006" bIns="0" numCol="1" anchor="t" anchorCtr="0" compatLnSpc="1">
            <a:prstTxWarp prst="textNoShape">
              <a:avLst/>
            </a:prstTxWarp>
          </a:bodyPr>
          <a:lstStyle>
            <a:lvl1pPr defTabSz="931726">
              <a:defRPr sz="1100" i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zh-CN" altLang="en-US" dirty="0"/>
              <a:t>*</a:t>
            </a:r>
            <a:endParaRPr lang="zh-CN" altLang="en-US" sz="1300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7475" y="0"/>
            <a:ext cx="3006725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9006" tIns="0" rIns="19006" bIns="0" numCol="1" anchor="t" anchorCtr="0" compatLnSpc="1">
            <a:prstTxWarp prst="textNoShape">
              <a:avLst/>
            </a:prstTxWarp>
          </a:bodyPr>
          <a:lstStyle>
            <a:lvl1pPr algn="r" defTabSz="931726">
              <a:defRPr sz="1100" i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altLang="zh-CN" dirty="0"/>
              <a:t>07/16/96</a:t>
            </a:r>
            <a:endParaRPr lang="en-US" altLang="zh-CN" sz="1300" dirty="0"/>
          </a:p>
        </p:txBody>
      </p:sp>
      <p:sp>
        <p:nvSpPr>
          <p:cNvPr id="11268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6175" y="677863"/>
            <a:ext cx="4724400" cy="3543300"/>
          </a:xfrm>
          <a:prstGeom prst="rect">
            <a:avLst/>
          </a:prstGeom>
          <a:noFill/>
          <a:ln w="12700" cap="sq">
            <a:solidFill>
              <a:schemeClr val="tx1"/>
            </a:solidFill>
            <a:miter lim="800000"/>
            <a:headEnd/>
            <a:tailEnd/>
          </a:ln>
        </p:spPr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593138"/>
            <a:ext cx="300355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9006" tIns="0" rIns="19006" bIns="0" numCol="1" anchor="b" anchorCtr="0" compatLnSpc="1">
            <a:prstTxWarp prst="textNoShape">
              <a:avLst/>
            </a:prstTxWarp>
          </a:bodyPr>
          <a:lstStyle>
            <a:lvl1pPr defTabSz="931726">
              <a:defRPr sz="1100" i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zh-CN" altLang="en-US" dirty="0"/>
              <a:t>*</a:t>
            </a:r>
            <a:endParaRPr lang="zh-CN" altLang="en-US" sz="1300" dirty="0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7475" y="8593138"/>
            <a:ext cx="3006725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9006" tIns="0" rIns="19006" bIns="0" numCol="1" anchor="b" anchorCtr="0" compatLnSpc="1">
            <a:prstTxWarp prst="textNoShape">
              <a:avLst/>
            </a:prstTxWarp>
          </a:bodyPr>
          <a:lstStyle>
            <a:lvl1pPr algn="r" defTabSz="931726">
              <a:defRPr sz="1100" i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altLang="zh-CN" dirty="0"/>
              <a:t>##</a:t>
            </a:r>
            <a:endParaRPr lang="en-US" altLang="zh-CN" sz="1300" dirty="0"/>
          </a:p>
        </p:txBody>
      </p:sp>
    </p:spTree>
    <p:extLst>
      <p:ext uri="{BB962C8B-B14F-4D97-AF65-F5344CB8AC3E}">
        <p14:creationId xmlns:p14="http://schemas.microsoft.com/office/powerpoint/2010/main" val="3967754797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defTabSz="933450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61963" algn="l" defTabSz="933450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23925" algn="l" defTabSz="933450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87475" algn="l" defTabSz="933450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49438" algn="l" defTabSz="933450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60F1A3D-6137-4219-A218-7CFFA2325BAB}" type="slidenum">
              <a:rPr lang="en-US"/>
              <a:pPr/>
              <a:t>3</a:t>
            </a:fld>
            <a:endParaRPr lang="en-US"/>
          </a:p>
        </p:txBody>
      </p:sp>
      <p:sp>
        <p:nvSpPr>
          <p:cNvPr id="71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3926" y="4295775"/>
            <a:ext cx="5084763" cy="4070350"/>
          </a:xfrm>
          <a:prstGeom prst="rect">
            <a:avLst/>
          </a:prstGeom>
        </p:spPr>
        <p:txBody>
          <a:bodyPr lIns="88139" tIns="44070" rIns="88139" bIns="44070"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E8BC17F-02FD-449B-8182-EA43D63D7DA5}" type="slidenum">
              <a:rPr lang="en-US"/>
              <a:pPr/>
              <a:t>4</a:t>
            </a:fld>
            <a:endParaRPr lang="en-US"/>
          </a:p>
        </p:txBody>
      </p:sp>
      <p:sp>
        <p:nvSpPr>
          <p:cNvPr id="717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8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3926" y="4295775"/>
            <a:ext cx="5084763" cy="4070350"/>
          </a:xfrm>
          <a:prstGeom prst="rect">
            <a:avLst/>
          </a:prstGeom>
        </p:spPr>
        <p:txBody>
          <a:bodyPr lIns="88139" tIns="44070" rIns="88139" bIns="44070"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3pPr>
              <a:defRPr sz="1800"/>
            </a:lvl3pPr>
            <a:lvl4pPr>
              <a:buNone/>
              <a:defRPr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7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8686800" y="6508750"/>
            <a:ext cx="457200" cy="349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rgbClr val="000000"/>
                </a:solidFill>
                <a:latin typeface="Arial"/>
                <a:cs typeface="Arial"/>
              </a:defRPr>
            </a:lvl1pPr>
          </a:lstStyle>
          <a:p>
            <a:fld id="{90BE237A-3C10-CB42-9E82-6FFF293908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4pPr>
              <a:buClr>
                <a:srgbClr val="79946C"/>
              </a:buClr>
              <a:defRPr/>
            </a:lvl4pPr>
            <a:lvl5pPr>
              <a:buClr>
                <a:srgbClr val="79946C"/>
              </a:buCl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8686800" y="6508750"/>
            <a:ext cx="457200" cy="349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rgbClr val="000000"/>
                </a:solidFill>
                <a:latin typeface="Arial"/>
                <a:cs typeface="Arial"/>
              </a:defRPr>
            </a:lvl1pPr>
          </a:lstStyle>
          <a:p>
            <a:fld id="{90BE237A-3C10-CB42-9E82-6FFF293908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762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11200" y="15240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dirty="0" smtClean="0"/>
              <a:t>Click to edit Master text styles</a:t>
            </a:r>
          </a:p>
          <a:p>
            <a:pPr lvl="1"/>
            <a:r>
              <a:rPr lang="en-US" altLang="zh-CN" dirty="0" smtClean="0"/>
              <a:t> Second level</a:t>
            </a:r>
          </a:p>
          <a:p>
            <a:pPr lvl="2"/>
            <a:r>
              <a:rPr lang="en-US" altLang="zh-CN" dirty="0" smtClean="0"/>
              <a:t>Third level</a:t>
            </a:r>
          </a:p>
        </p:txBody>
      </p:sp>
      <p:sp>
        <p:nvSpPr>
          <p:cNvPr id="1043" name="Rectangle 19"/>
          <p:cNvSpPr>
            <a:spLocks noChangeArrowheads="1"/>
          </p:cNvSpPr>
          <p:nvPr/>
        </p:nvSpPr>
        <p:spPr bwMode="auto">
          <a:xfrm>
            <a:off x="762000" y="1219200"/>
            <a:ext cx="8380413" cy="92075"/>
          </a:xfrm>
          <a:prstGeom prst="rect">
            <a:avLst/>
          </a:prstGeom>
          <a:solidFill>
            <a:srgbClr val="FF6600"/>
          </a:solidFill>
          <a:ln w="44450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 sz="240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7" name="TextBox 6"/>
          <p:cNvSpPr txBox="1"/>
          <p:nvPr userDrawn="1"/>
        </p:nvSpPr>
        <p:spPr>
          <a:xfrm>
            <a:off x="76200" y="6496288"/>
            <a:ext cx="3124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smtClean="0">
                <a:solidFill>
                  <a:srgbClr val="660000"/>
                </a:solidFill>
                <a:latin typeface="Apple Chancery"/>
                <a:cs typeface="Apple Chancery"/>
              </a:rPr>
              <a:t>MICS RFIC Group</a:t>
            </a:r>
            <a:endParaRPr lang="en-US" sz="1800" b="1" dirty="0">
              <a:solidFill>
                <a:srgbClr val="660000"/>
              </a:solidFill>
              <a:latin typeface="Apple Chancery"/>
              <a:cs typeface="Apple Chancery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8686800" y="6508750"/>
            <a:ext cx="457200" cy="349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rgbClr val="000000"/>
                </a:solidFill>
                <a:latin typeface="Arial"/>
                <a:cs typeface="Arial"/>
              </a:defRPr>
            </a:lvl1pPr>
          </a:lstStyle>
          <a:p>
            <a:fld id="{90BE237A-3C10-CB42-9E82-6FFF293908C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1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3600">
          <a:solidFill>
            <a:srgbClr val="660000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3600">
          <a:solidFill>
            <a:srgbClr val="0000CC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3600">
          <a:solidFill>
            <a:srgbClr val="0000CC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3600">
          <a:solidFill>
            <a:srgbClr val="0000CC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3600">
          <a:solidFill>
            <a:srgbClr val="0000CC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kumimoji="1" sz="3600">
          <a:solidFill>
            <a:srgbClr val="0000CC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kumimoji="1" sz="3600">
          <a:solidFill>
            <a:srgbClr val="0000CC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kumimoji="1" sz="3600">
          <a:solidFill>
            <a:srgbClr val="0000CC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kumimoji="1" sz="3600">
          <a:solidFill>
            <a:srgbClr val="0000CC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SzPct val="70000"/>
        <a:buFont typeface="Webdings" pitchFamily="18" charset="2"/>
        <a:buChar char="="/>
        <a:defRPr kumimoji="1" sz="2000" b="1">
          <a:solidFill>
            <a:srgbClr val="000000"/>
          </a:solidFill>
          <a:latin typeface="Arial"/>
          <a:ea typeface="+mn-ea"/>
          <a:cs typeface="Arial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SzPct val="55000"/>
        <a:buFont typeface="Wingdings" pitchFamily="2" charset="2"/>
        <a:buChar char="u"/>
        <a:defRPr kumimoji="1" sz="2000" b="1">
          <a:solidFill>
            <a:srgbClr val="000000"/>
          </a:solidFill>
          <a:latin typeface="Arial"/>
          <a:cs typeface="Arial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Char char="•"/>
        <a:defRPr kumimoji="1" sz="1800" b="1">
          <a:solidFill>
            <a:srgbClr val="000000"/>
          </a:solidFill>
          <a:latin typeface="Arial"/>
          <a:cs typeface="Arial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1600" b="1">
          <a:solidFill>
            <a:srgbClr val="000000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1400" b="1">
          <a:solidFill>
            <a:srgbClr val="000000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1400" b="1">
          <a:solidFill>
            <a:srgbClr val="000000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1400" b="1">
          <a:solidFill>
            <a:srgbClr val="000000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1400" b="1">
          <a:solidFill>
            <a:srgbClr val="000000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1400" b="1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6002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11200" y="3124200"/>
            <a:ext cx="77724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dirty="0" smtClean="0"/>
              <a:t>Click to edit Master text styles</a:t>
            </a:r>
          </a:p>
          <a:p>
            <a:pPr lvl="1"/>
            <a:r>
              <a:rPr lang="en-US" altLang="zh-CN" dirty="0" smtClean="0"/>
              <a:t> Second level</a:t>
            </a:r>
          </a:p>
          <a:p>
            <a:pPr lvl="2"/>
            <a:r>
              <a:rPr lang="en-US" altLang="zh-CN" dirty="0" smtClean="0"/>
              <a:t>Third level</a:t>
            </a:r>
          </a:p>
        </p:txBody>
      </p:sp>
      <p:sp>
        <p:nvSpPr>
          <p:cNvPr id="292872" name="Rectangle 8"/>
          <p:cNvSpPr>
            <a:spLocks noChangeArrowheads="1"/>
          </p:cNvSpPr>
          <p:nvPr userDrawn="1"/>
        </p:nvSpPr>
        <p:spPr bwMode="auto">
          <a:xfrm>
            <a:off x="685800" y="228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 anchorCtr="1"/>
          <a:lstStyle/>
          <a:p>
            <a:pPr>
              <a:defRPr/>
            </a:pPr>
            <a:endParaRPr lang="zh-CN" altLang="en-US" sz="3600">
              <a:solidFill>
                <a:srgbClr val="0000C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lack" pitchFamily="34" charset="0"/>
              <a:ea typeface="宋体" pitchFamily="2" charset="-122"/>
            </a:endParaRPr>
          </a:p>
        </p:txBody>
      </p:sp>
      <p:sp>
        <p:nvSpPr>
          <p:cNvPr id="292873" name="Rectangle 9"/>
          <p:cNvSpPr>
            <a:spLocks noChangeArrowheads="1"/>
          </p:cNvSpPr>
          <p:nvPr userDrawn="1"/>
        </p:nvSpPr>
        <p:spPr bwMode="auto">
          <a:xfrm>
            <a:off x="711200" y="15240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>
              <a:spcBef>
                <a:spcPct val="20000"/>
              </a:spcBef>
              <a:buClr>
                <a:srgbClr val="0000FF"/>
              </a:buClr>
              <a:buSzPct val="70000"/>
              <a:buFont typeface="Webdings" pitchFamily="18" charset="2"/>
              <a:buNone/>
              <a:defRPr/>
            </a:pPr>
            <a:endParaRPr lang="zh-CN" altLang="en-US" b="1">
              <a:solidFill>
                <a:srgbClr val="000000"/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292877" name="Rectangle 13"/>
          <p:cNvSpPr>
            <a:spLocks noChangeArrowheads="1"/>
          </p:cNvSpPr>
          <p:nvPr userDrawn="1"/>
        </p:nvSpPr>
        <p:spPr bwMode="auto">
          <a:xfrm>
            <a:off x="382588" y="2819400"/>
            <a:ext cx="8380412" cy="92075"/>
          </a:xfrm>
          <a:prstGeom prst="rect">
            <a:avLst/>
          </a:prstGeom>
          <a:solidFill>
            <a:srgbClr val="FF6600"/>
          </a:solidFill>
          <a:ln w="44450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 sz="240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1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8686800" y="6508750"/>
            <a:ext cx="457200" cy="349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rgbClr val="000000"/>
                </a:solidFill>
                <a:latin typeface="Arial"/>
                <a:cs typeface="Arial"/>
              </a:defRPr>
            </a:lvl1pPr>
          </a:lstStyle>
          <a:p>
            <a:fld id="{90BE237A-3C10-CB42-9E82-6FFF293908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76200" y="6496288"/>
            <a:ext cx="3124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smtClean="0">
                <a:solidFill>
                  <a:srgbClr val="660000"/>
                </a:solidFill>
                <a:latin typeface="Apple Chancery"/>
                <a:cs typeface="Apple Chancery"/>
              </a:rPr>
              <a:t>MICS RFIC Group</a:t>
            </a:r>
            <a:endParaRPr lang="en-US" sz="1800" b="1" dirty="0">
              <a:solidFill>
                <a:srgbClr val="660000"/>
              </a:solidFill>
              <a:latin typeface="Apple Chancery"/>
              <a:cs typeface="Apple Chancery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4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3600">
          <a:solidFill>
            <a:srgbClr val="660000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3600">
          <a:solidFill>
            <a:srgbClr val="0000CC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3600">
          <a:solidFill>
            <a:srgbClr val="0000CC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3600">
          <a:solidFill>
            <a:srgbClr val="0000CC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3600">
          <a:solidFill>
            <a:srgbClr val="0000CC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kumimoji="1" sz="3600">
          <a:solidFill>
            <a:srgbClr val="0000CC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kumimoji="1" sz="3600">
          <a:solidFill>
            <a:srgbClr val="0000CC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kumimoji="1" sz="3600">
          <a:solidFill>
            <a:srgbClr val="0000CC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kumimoji="1" sz="3600">
          <a:solidFill>
            <a:srgbClr val="0000CC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SzPct val="70000"/>
        <a:buFont typeface="Webdings" pitchFamily="18" charset="2"/>
        <a:buChar char="="/>
        <a:defRPr kumimoji="1" sz="2000" b="1">
          <a:solidFill>
            <a:srgbClr val="000000"/>
          </a:solidFill>
          <a:latin typeface="Arial"/>
          <a:ea typeface="+mn-ea"/>
          <a:cs typeface="Arial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SzPct val="55000"/>
        <a:buFont typeface="Wingdings" pitchFamily="2" charset="2"/>
        <a:buChar char="u"/>
        <a:defRPr kumimoji="1" sz="2000" b="1">
          <a:solidFill>
            <a:srgbClr val="000000"/>
          </a:solidFill>
          <a:latin typeface="Arial"/>
          <a:cs typeface="Arial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Char char="•"/>
        <a:defRPr kumimoji="1" sz="1800" b="1">
          <a:solidFill>
            <a:srgbClr val="000000"/>
          </a:solidFill>
          <a:latin typeface="Arial"/>
          <a:cs typeface="Arial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1600" b="1">
          <a:solidFill>
            <a:srgbClr val="000000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1400" b="1">
          <a:solidFill>
            <a:srgbClr val="000000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1400" b="1">
          <a:solidFill>
            <a:srgbClr val="000000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1400" b="1">
          <a:solidFill>
            <a:srgbClr val="000000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1400" b="1">
          <a:solidFill>
            <a:srgbClr val="000000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1400" b="1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7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3" Type="http://schemas.openxmlformats.org/officeDocument/2006/relationships/tags" Target="../tags/tag3.xml"/><Relationship Id="rId7" Type="http://schemas.openxmlformats.org/officeDocument/2006/relationships/image" Target="../media/image3.png"/><Relationship Id="rId2" Type="http://schemas.openxmlformats.org/officeDocument/2006/relationships/tags" Target="../tags/tag2.xml"/><Relationship Id="rId1" Type="http://schemas.openxmlformats.org/officeDocument/2006/relationships/vmlDrawing" Target="../drawings/vmlDrawing1.vml"/><Relationship Id="rId6" Type="http://schemas.openxmlformats.org/officeDocument/2006/relationships/tags" Target="../tags/tag3.xml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2.emf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0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0.png"/><Relationship Id="rId5" Type="http://schemas.openxmlformats.org/officeDocument/2006/relationships/image" Target="../media/image10.emf"/><Relationship Id="rId4" Type="http://schemas.openxmlformats.org/officeDocument/2006/relationships/image" Target="../media/image10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73.emf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1.emf"/><Relationship Id="rId7" Type="http://schemas.openxmlformats.org/officeDocument/2006/relationships/image" Target="../media/image1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40.png"/><Relationship Id="rId4" Type="http://schemas.openxmlformats.org/officeDocument/2006/relationships/image" Target="../media/image14.png"/><Relationship Id="rId9" Type="http://schemas.openxmlformats.org/officeDocument/2006/relationships/image" Target="../media/image18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7.png"/><Relationship Id="rId4" Type="http://schemas.openxmlformats.org/officeDocument/2006/relationships/image" Target="../media/image3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emf"/><Relationship Id="rId4" Type="http://schemas.openxmlformats.org/officeDocument/2006/relationships/image" Target="../media/image15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sz="3200" dirty="0" smtClean="0"/>
              <a:t>High efficiency Power amplifier design for mm-Wave</a:t>
            </a:r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0BE237A-3C10-CB42-9E82-6FFF293908C0}" type="slidenum">
              <a:rPr lang="en-US" smtClean="0"/>
              <a:pPr/>
              <a:t>1</a:t>
            </a:fld>
            <a:endParaRPr lang="en-US"/>
          </a:p>
        </p:txBody>
      </p:sp>
      <p:pic>
        <p:nvPicPr>
          <p:cNvPr id="6" name="Picture 11" descr="vt_shield_tag_onwhite23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9000" y="6391688"/>
            <a:ext cx="1809750" cy="409161"/>
          </a:xfrm>
          <a:prstGeom prst="rect">
            <a:avLst/>
          </a:prstGeom>
          <a:noFill/>
        </p:spPr>
      </p:pic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828800" y="3124200"/>
            <a:ext cx="5562600" cy="533400"/>
          </a:xfrm>
        </p:spPr>
        <p:txBody>
          <a:bodyPr/>
          <a:lstStyle/>
          <a:p>
            <a:pPr marL="914400" lvl="2" indent="0">
              <a:buNone/>
            </a:pPr>
            <a:r>
              <a:rPr lang="en-US" sz="2400" dirty="0" err="1" smtClean="0"/>
              <a:t>Seyed</a:t>
            </a:r>
            <a:r>
              <a:rPr lang="en-US" sz="2400" dirty="0" smtClean="0"/>
              <a:t> </a:t>
            </a:r>
            <a:r>
              <a:rPr lang="en-US" sz="2400" dirty="0" err="1" smtClean="0"/>
              <a:t>Yahya</a:t>
            </a:r>
            <a:r>
              <a:rPr lang="en-US" sz="2400" dirty="0" smtClean="0"/>
              <a:t> </a:t>
            </a:r>
            <a:r>
              <a:rPr lang="en-US" sz="2400" dirty="0" err="1" smtClean="0"/>
              <a:t>Mortazavi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61636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1265" y="3429000"/>
            <a:ext cx="3035935" cy="31011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Si-based mm-Wave PAs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7772400" cy="4114800"/>
          </a:xfrm>
        </p:spPr>
        <p:txBody>
          <a:bodyPr/>
          <a:lstStyle/>
          <a:p>
            <a:r>
              <a:rPr lang="en-US" sz="1800" dirty="0" smtClean="0"/>
              <a:t>Low Break-down voltage:</a:t>
            </a:r>
          </a:p>
          <a:p>
            <a:pPr lvl="1"/>
            <a:r>
              <a:rPr lang="en-US" sz="1600" dirty="0" smtClean="0"/>
              <a:t>Reduces output voltage swing: smaller output power or gain</a:t>
            </a:r>
          </a:p>
          <a:p>
            <a:r>
              <a:rPr lang="en-US" sz="1800" dirty="0" smtClean="0"/>
              <a:t>More sensitive to </a:t>
            </a:r>
            <a:r>
              <a:rPr lang="en-US" sz="1800" dirty="0" err="1" smtClean="0"/>
              <a:t>parasitics</a:t>
            </a:r>
            <a:r>
              <a:rPr lang="en-US" sz="1800" dirty="0" smtClean="0"/>
              <a:t>:</a:t>
            </a:r>
          </a:p>
          <a:p>
            <a:pPr lvl="1"/>
            <a:r>
              <a:rPr lang="en-US" sz="1600" dirty="0" err="1" smtClean="0"/>
              <a:t>Parasitics</a:t>
            </a:r>
            <a:r>
              <a:rPr lang="en-US" sz="1600" dirty="0" smtClean="0"/>
              <a:t> have Lower impedance  as frequency increase</a:t>
            </a:r>
          </a:p>
          <a:p>
            <a:r>
              <a:rPr lang="en-US" sz="1800" dirty="0" smtClean="0"/>
              <a:t>Close to </a:t>
            </a:r>
            <a:r>
              <a:rPr lang="en-US" sz="1800" dirty="0" err="1" smtClean="0"/>
              <a:t>f</a:t>
            </a:r>
            <a:r>
              <a:rPr lang="en-US" sz="1800" baseline="-25000" dirty="0" err="1" smtClean="0"/>
              <a:t>T</a:t>
            </a:r>
            <a:r>
              <a:rPr lang="en-US" sz="1800" dirty="0" smtClean="0"/>
              <a:t> of transistor:</a:t>
            </a:r>
          </a:p>
          <a:p>
            <a:pPr lvl="1"/>
            <a:r>
              <a:rPr lang="en-US" sz="1600" dirty="0" smtClean="0"/>
              <a:t>Lower power gain and PAE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0BE237A-3C10-CB42-9E82-6FFF293908C0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15" b="6231"/>
          <a:stretch/>
        </p:blipFill>
        <p:spPr bwMode="auto">
          <a:xfrm>
            <a:off x="4968377" y="3968514"/>
            <a:ext cx="3337423" cy="20720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Oval 6"/>
          <p:cNvSpPr/>
          <p:nvPr/>
        </p:nvSpPr>
        <p:spPr>
          <a:xfrm rot="20438769">
            <a:off x="7163780" y="4299823"/>
            <a:ext cx="529462" cy="1601403"/>
          </a:xfrm>
          <a:prstGeom prst="ellipse">
            <a:avLst/>
          </a:prstGeom>
          <a:noFill/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 rot="426661">
            <a:off x="5291693" y="4927693"/>
            <a:ext cx="220604" cy="779122"/>
          </a:xfrm>
          <a:prstGeom prst="ellipse">
            <a:avLst/>
          </a:prstGeom>
          <a:noFill/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5351344" y="4963639"/>
            <a:ext cx="2019242" cy="625577"/>
          </a:xfrm>
          <a:prstGeom prst="line">
            <a:avLst/>
          </a:prstGeom>
          <a:noFill/>
          <a:ln w="38100" cap="flat" cmpd="sng" algn="ctr">
            <a:solidFill>
              <a:srgbClr val="FF0000"/>
            </a:solidFill>
            <a:prstDash val="solid"/>
          </a:ln>
          <a:effectLst/>
        </p:spPr>
      </p:cxnSp>
      <p:cxnSp>
        <p:nvCxnSpPr>
          <p:cNvPr id="10" name="Straight Connector 9"/>
          <p:cNvCxnSpPr/>
          <p:nvPr/>
        </p:nvCxnSpPr>
        <p:spPr>
          <a:xfrm>
            <a:off x="5506198" y="4207090"/>
            <a:ext cx="0" cy="1763126"/>
          </a:xfrm>
          <a:prstGeom prst="line">
            <a:avLst/>
          </a:prstGeom>
          <a:noFill/>
          <a:ln w="38100" cap="flat" cmpd="sng" algn="ctr">
            <a:solidFill>
              <a:srgbClr val="4F81BD">
                <a:shade val="95000"/>
                <a:satMod val="105000"/>
              </a:srgbClr>
            </a:solidFill>
            <a:prstDash val="sysDot"/>
          </a:ln>
          <a:effectLst/>
        </p:spPr>
      </p:cxnSp>
      <p:cxnSp>
        <p:nvCxnSpPr>
          <p:cNvPr id="11" name="Straight Connector 10"/>
          <p:cNvCxnSpPr/>
          <p:nvPr/>
        </p:nvCxnSpPr>
        <p:spPr>
          <a:xfrm>
            <a:off x="7042430" y="4207090"/>
            <a:ext cx="0" cy="1763126"/>
          </a:xfrm>
          <a:prstGeom prst="line">
            <a:avLst/>
          </a:prstGeom>
          <a:noFill/>
          <a:ln w="38100" cap="flat" cmpd="sng" algn="ctr">
            <a:solidFill>
              <a:srgbClr val="4F81BD">
                <a:shade val="95000"/>
                <a:satMod val="105000"/>
              </a:srgbClr>
            </a:solidFill>
            <a:prstDash val="sysDot"/>
          </a:ln>
          <a:effectLst/>
        </p:spPr>
      </p:cxnSp>
      <p:sp>
        <p:nvSpPr>
          <p:cNvPr id="18" name="TextBox 17"/>
          <p:cNvSpPr txBox="1"/>
          <p:nvPr/>
        </p:nvSpPr>
        <p:spPr>
          <a:xfrm>
            <a:off x="6567021" y="6040582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</a:rPr>
              <a:t>VCE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600120" y="4191000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</a:rPr>
              <a:t>IC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073285" y="4724400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kern="0" dirty="0" smtClean="0">
                <a:solidFill>
                  <a:sysClr val="windowText" lastClr="000000"/>
                </a:solidFill>
                <a:latin typeface="+mn-lt"/>
              </a:rPr>
              <a:t>BVCO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24" name="Oval 23"/>
          <p:cNvSpPr/>
          <p:nvPr/>
        </p:nvSpPr>
        <p:spPr>
          <a:xfrm>
            <a:off x="2819336" y="4495800"/>
            <a:ext cx="383887" cy="535907"/>
          </a:xfrm>
          <a:prstGeom prst="ellipse">
            <a:avLst/>
          </a:prstGeom>
          <a:noFill/>
          <a:ln w="25400" cap="flat" cmpd="sng" algn="ctr">
            <a:solidFill>
              <a:srgbClr val="FF0000"/>
            </a:solidFill>
            <a:prstDash val="sysDot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88431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Si-based mm-wave PAs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8656765" y="6477000"/>
            <a:ext cx="457200" cy="349250"/>
          </a:xfrm>
        </p:spPr>
        <p:txBody>
          <a:bodyPr/>
          <a:lstStyle/>
          <a:p>
            <a:fld id="{90BE237A-3C10-CB42-9E82-6FFF293908C0}" type="slidenum">
              <a:rPr lang="en-US" smtClean="0"/>
              <a:pPr/>
              <a:t>11</a:t>
            </a:fld>
            <a:endParaRPr lang="en-US" dirty="0"/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1112526"/>
              </p:ext>
            </p:extLst>
          </p:nvPr>
        </p:nvGraphicFramePr>
        <p:xfrm>
          <a:off x="1462287" y="1550078"/>
          <a:ext cx="3427525" cy="25075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37359680"/>
              </p:ext>
            </p:extLst>
          </p:nvPr>
        </p:nvGraphicFramePr>
        <p:xfrm>
          <a:off x="5630307" y="1562070"/>
          <a:ext cx="3281419" cy="2514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6552185" y="3962400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+mn-lt"/>
              </a:rPr>
              <a:t>Frequency (GHz)</a:t>
            </a:r>
            <a:endParaRPr lang="en-US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34133" y="3962400"/>
            <a:ext cx="18838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+mn-lt"/>
              </a:rPr>
              <a:t>Frequency </a:t>
            </a:r>
            <a:r>
              <a:rPr lang="en-US" b="1" dirty="0">
                <a:solidFill>
                  <a:schemeClr val="bg1"/>
                </a:solidFill>
                <a:latin typeface="+mn-lt"/>
              </a:rPr>
              <a:t> (GHz)</a:t>
            </a:r>
          </a:p>
        </p:txBody>
      </p:sp>
      <p:sp>
        <p:nvSpPr>
          <p:cNvPr id="10" name="TextBox 9"/>
          <p:cNvSpPr txBox="1"/>
          <p:nvPr/>
        </p:nvSpPr>
        <p:spPr>
          <a:xfrm rot="16200000">
            <a:off x="4487673" y="2442853"/>
            <a:ext cx="18421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Pout (dBm)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 rot="16200000">
            <a:off x="503026" y="2331470"/>
            <a:ext cx="13592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PAE (%)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graphicFrame>
        <p:nvGraphicFramePr>
          <p:cNvPr id="13" name="Chart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64605475"/>
              </p:ext>
            </p:extLst>
          </p:nvPr>
        </p:nvGraphicFramePr>
        <p:xfrm>
          <a:off x="5637785" y="4274522"/>
          <a:ext cx="3277615" cy="2133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6" name="Content Placeholder 2"/>
          <p:cNvSpPr>
            <a:spLocks noGrp="1"/>
          </p:cNvSpPr>
          <p:nvPr>
            <p:ph idx="1"/>
          </p:nvPr>
        </p:nvSpPr>
        <p:spPr>
          <a:xfrm>
            <a:off x="76200" y="1254383"/>
            <a:ext cx="3962400" cy="422017"/>
          </a:xfrm>
        </p:spPr>
        <p:txBody>
          <a:bodyPr/>
          <a:lstStyle/>
          <a:p>
            <a:r>
              <a:rPr lang="en-US" sz="1800" dirty="0"/>
              <a:t>CMOS And </a:t>
            </a:r>
            <a:r>
              <a:rPr lang="en-US" sz="1800" dirty="0" err="1" smtClean="0"/>
              <a:t>SiGe</a:t>
            </a:r>
            <a:r>
              <a:rPr lang="en-US" sz="1800" dirty="0" smtClean="0"/>
              <a:t> PAs</a:t>
            </a:r>
          </a:p>
        </p:txBody>
      </p:sp>
      <p:sp>
        <p:nvSpPr>
          <p:cNvPr id="17" name="Content Placeholder 2"/>
          <p:cNvSpPr txBox="1">
            <a:spLocks/>
          </p:cNvSpPr>
          <p:nvPr/>
        </p:nvSpPr>
        <p:spPr bwMode="auto">
          <a:xfrm>
            <a:off x="76200" y="4073783"/>
            <a:ext cx="3962400" cy="422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6600"/>
              </a:buClr>
              <a:buSzPct val="70000"/>
              <a:buFont typeface="Webdings" pitchFamily="18" charset="2"/>
              <a:buChar char="="/>
              <a:defRPr kumimoji="1" sz="2000" b="1">
                <a:solidFill>
                  <a:srgbClr val="000000"/>
                </a:solidFill>
                <a:latin typeface="Arial"/>
                <a:ea typeface="+mn-ea"/>
                <a:cs typeface="Arial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6600"/>
              </a:buClr>
              <a:buSzPct val="55000"/>
              <a:buFont typeface="Wingdings" pitchFamily="2" charset="2"/>
              <a:buChar char="u"/>
              <a:defRPr kumimoji="1" sz="2000" b="1">
                <a:solidFill>
                  <a:srgbClr val="000000"/>
                </a:solidFill>
                <a:latin typeface="Arial"/>
                <a:cs typeface="Arial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6600"/>
              </a:buClr>
              <a:buChar char="•"/>
              <a:defRPr kumimoji="1" sz="1800" b="1">
                <a:solidFill>
                  <a:srgbClr val="000000"/>
                </a:solidFill>
                <a:latin typeface="Arial"/>
                <a:cs typeface="Arial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1600" b="1">
                <a:solidFill>
                  <a:srgbClr val="000000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1400" b="1">
                <a:solidFill>
                  <a:srgbClr val="000000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1400" b="1">
                <a:solidFill>
                  <a:srgbClr val="000000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1400" b="1">
                <a:solidFill>
                  <a:srgbClr val="000000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1400" b="1">
                <a:solidFill>
                  <a:srgbClr val="000000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1400" b="1">
                <a:solidFill>
                  <a:srgbClr val="000000"/>
                </a:solidFill>
                <a:latin typeface="+mn-lt"/>
              </a:defRPr>
            </a:lvl9pPr>
          </a:lstStyle>
          <a:p>
            <a:r>
              <a:rPr lang="en-US" sz="1800" dirty="0" err="1" smtClean="0"/>
              <a:t>SiGe</a:t>
            </a:r>
            <a:r>
              <a:rPr lang="en-US" sz="1800" dirty="0" smtClean="0"/>
              <a:t> PAs</a:t>
            </a:r>
          </a:p>
        </p:txBody>
      </p:sp>
      <p:graphicFrame>
        <p:nvGraphicFramePr>
          <p:cNvPr id="19" name="Chart 1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04296268"/>
              </p:ext>
            </p:extLst>
          </p:nvPr>
        </p:nvGraphicFramePr>
        <p:xfrm>
          <a:off x="1437368" y="4360991"/>
          <a:ext cx="3515632" cy="21636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6552185" y="6248400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+mn-lt"/>
              </a:rPr>
              <a:t>Frequency (GHz)</a:t>
            </a:r>
            <a:endParaRPr lang="en-US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172218" y="6324600"/>
            <a:ext cx="18838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+mn-lt"/>
              </a:rPr>
              <a:t>Frequency </a:t>
            </a:r>
            <a:r>
              <a:rPr lang="en-US" b="1" dirty="0">
                <a:solidFill>
                  <a:schemeClr val="bg1"/>
                </a:solidFill>
                <a:latin typeface="+mn-lt"/>
              </a:rPr>
              <a:t> (GHz)</a:t>
            </a:r>
          </a:p>
        </p:txBody>
      </p:sp>
      <p:sp>
        <p:nvSpPr>
          <p:cNvPr id="22" name="TextBox 21"/>
          <p:cNvSpPr txBox="1"/>
          <p:nvPr/>
        </p:nvSpPr>
        <p:spPr>
          <a:xfrm rot="16200000">
            <a:off x="4559408" y="4957454"/>
            <a:ext cx="18421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Pout (dBm)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3" name="TextBox 22"/>
          <p:cNvSpPr txBox="1"/>
          <p:nvPr/>
        </p:nvSpPr>
        <p:spPr>
          <a:xfrm rot="16200000">
            <a:off x="507844" y="4956926"/>
            <a:ext cx="13592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PAE (%)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22747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Si-based mm-wave PAs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8656765" y="6477000"/>
            <a:ext cx="457200" cy="349250"/>
          </a:xfrm>
        </p:spPr>
        <p:txBody>
          <a:bodyPr/>
          <a:lstStyle/>
          <a:p>
            <a:fld id="{90BE237A-3C10-CB42-9E82-6FFF293908C0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610364" y="3559314"/>
            <a:ext cx="18838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+mn-lt"/>
              </a:rPr>
              <a:t>Frequency </a:t>
            </a:r>
            <a:r>
              <a:rPr lang="en-US" b="1" dirty="0">
                <a:solidFill>
                  <a:schemeClr val="bg1"/>
                </a:solidFill>
                <a:latin typeface="+mn-lt"/>
              </a:rPr>
              <a:t> (GHz)</a:t>
            </a:r>
          </a:p>
        </p:txBody>
      </p:sp>
      <p:sp>
        <p:nvSpPr>
          <p:cNvPr id="11" name="TextBox 10"/>
          <p:cNvSpPr txBox="1"/>
          <p:nvPr/>
        </p:nvSpPr>
        <p:spPr>
          <a:xfrm rot="16200000">
            <a:off x="1967409" y="2331470"/>
            <a:ext cx="14830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Gain(dB)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6" name="Content Placeholder 2"/>
          <p:cNvSpPr>
            <a:spLocks noGrp="1"/>
          </p:cNvSpPr>
          <p:nvPr>
            <p:ph idx="1"/>
          </p:nvPr>
        </p:nvSpPr>
        <p:spPr>
          <a:xfrm>
            <a:off x="152400" y="1330583"/>
            <a:ext cx="3962400" cy="422017"/>
          </a:xfrm>
        </p:spPr>
        <p:txBody>
          <a:bodyPr/>
          <a:lstStyle/>
          <a:p>
            <a:r>
              <a:rPr lang="en-US" sz="1800" dirty="0"/>
              <a:t>CMOS And </a:t>
            </a:r>
            <a:r>
              <a:rPr lang="en-US" sz="1800" dirty="0" err="1" smtClean="0"/>
              <a:t>SiGe</a:t>
            </a:r>
            <a:r>
              <a:rPr lang="en-US" sz="1800" dirty="0" smtClean="0"/>
              <a:t> PAs</a:t>
            </a:r>
          </a:p>
        </p:txBody>
      </p:sp>
      <p:sp>
        <p:nvSpPr>
          <p:cNvPr id="17" name="Content Placeholder 2"/>
          <p:cNvSpPr txBox="1">
            <a:spLocks/>
          </p:cNvSpPr>
          <p:nvPr/>
        </p:nvSpPr>
        <p:spPr bwMode="auto">
          <a:xfrm>
            <a:off x="152400" y="4149983"/>
            <a:ext cx="3962400" cy="422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6600"/>
              </a:buClr>
              <a:buSzPct val="70000"/>
              <a:buFont typeface="Webdings" pitchFamily="18" charset="2"/>
              <a:buChar char="="/>
              <a:defRPr kumimoji="1" sz="2000" b="1">
                <a:solidFill>
                  <a:srgbClr val="000000"/>
                </a:solidFill>
                <a:latin typeface="Arial"/>
                <a:ea typeface="+mn-ea"/>
                <a:cs typeface="Arial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6600"/>
              </a:buClr>
              <a:buSzPct val="55000"/>
              <a:buFont typeface="Wingdings" pitchFamily="2" charset="2"/>
              <a:buChar char="u"/>
              <a:defRPr kumimoji="1" sz="2000" b="1">
                <a:solidFill>
                  <a:srgbClr val="000000"/>
                </a:solidFill>
                <a:latin typeface="Arial"/>
                <a:cs typeface="Arial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6600"/>
              </a:buClr>
              <a:buChar char="•"/>
              <a:defRPr kumimoji="1" sz="1800" b="1">
                <a:solidFill>
                  <a:srgbClr val="000000"/>
                </a:solidFill>
                <a:latin typeface="Arial"/>
                <a:cs typeface="Arial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1600" b="1">
                <a:solidFill>
                  <a:srgbClr val="000000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1400" b="1">
                <a:solidFill>
                  <a:srgbClr val="000000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1400" b="1">
                <a:solidFill>
                  <a:srgbClr val="000000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1400" b="1">
                <a:solidFill>
                  <a:srgbClr val="000000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1400" b="1">
                <a:solidFill>
                  <a:srgbClr val="000000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1400" b="1">
                <a:solidFill>
                  <a:srgbClr val="000000"/>
                </a:solidFill>
                <a:latin typeface="+mn-lt"/>
              </a:defRPr>
            </a:lvl9pPr>
          </a:lstStyle>
          <a:p>
            <a:r>
              <a:rPr lang="en-US" sz="1800" dirty="0" err="1" smtClean="0"/>
              <a:t>SiGe</a:t>
            </a:r>
            <a:r>
              <a:rPr lang="en-US" sz="1800" dirty="0" smtClean="0"/>
              <a:t> PAs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577765" y="6387323"/>
            <a:ext cx="18838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+mn-lt"/>
              </a:rPr>
              <a:t>Frequency </a:t>
            </a:r>
            <a:r>
              <a:rPr lang="en-US" b="1" dirty="0">
                <a:solidFill>
                  <a:schemeClr val="bg1"/>
                </a:solidFill>
                <a:latin typeface="+mn-lt"/>
              </a:rPr>
              <a:t> (GHz)</a:t>
            </a:r>
          </a:p>
        </p:txBody>
      </p:sp>
      <p:sp>
        <p:nvSpPr>
          <p:cNvPr id="23" name="TextBox 22"/>
          <p:cNvSpPr txBox="1"/>
          <p:nvPr/>
        </p:nvSpPr>
        <p:spPr>
          <a:xfrm rot="16200000">
            <a:off x="1809004" y="4896597"/>
            <a:ext cx="15680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Gain (dB)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graphicFrame>
        <p:nvGraphicFramePr>
          <p:cNvPr id="18" name="Chart 1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9340502"/>
              </p:ext>
            </p:extLst>
          </p:nvPr>
        </p:nvGraphicFramePr>
        <p:xfrm>
          <a:off x="2870425" y="1752600"/>
          <a:ext cx="3377975" cy="18712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5" name="Chart 2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74737174"/>
              </p:ext>
            </p:extLst>
          </p:nvPr>
        </p:nvGraphicFramePr>
        <p:xfrm>
          <a:off x="2840759" y="4447788"/>
          <a:ext cx="3357860" cy="18493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763270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Review- VCE &gt; BVCO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0BE237A-3C10-CB42-9E82-6FFF293908C0}" type="slidenum">
              <a:rPr lang="en-US" smtClean="0"/>
              <a:pPr/>
              <a:t>13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3582" y="1338763"/>
            <a:ext cx="6618818" cy="315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81000" y="4524499"/>
            <a:ext cx="7772400" cy="1647701"/>
          </a:xfrm>
        </p:spPr>
        <p:txBody>
          <a:bodyPr/>
          <a:lstStyle/>
          <a:p>
            <a:r>
              <a:rPr lang="en-US" sz="1800" dirty="0" smtClean="0"/>
              <a:t>79GHz, PAE~ 13.5%, Pout</a:t>
            </a:r>
            <a:r>
              <a:rPr lang="en-US" sz="1800" dirty="0"/>
              <a:t> </a:t>
            </a:r>
            <a:r>
              <a:rPr lang="en-US" sz="1800" dirty="0" smtClean="0"/>
              <a:t>~ 17.7 </a:t>
            </a:r>
            <a:r>
              <a:rPr lang="en-US" sz="1800" dirty="0" err="1" smtClean="0"/>
              <a:t>dBm</a:t>
            </a:r>
            <a:r>
              <a:rPr lang="en-US" sz="1800" dirty="0" smtClean="0"/>
              <a:t>, Gain~14 dB, Class AB </a:t>
            </a:r>
          </a:p>
          <a:p>
            <a:r>
              <a:rPr lang="en-US" sz="1800" b="0" dirty="0" smtClean="0"/>
              <a:t>The </a:t>
            </a:r>
            <a:r>
              <a:rPr lang="en-US" sz="1800" b="0" dirty="0"/>
              <a:t>external base impedance </a:t>
            </a:r>
            <a:r>
              <a:rPr lang="en-US" sz="1800" b="0" dirty="0" smtClean="0"/>
              <a:t>seen from </a:t>
            </a:r>
            <a:r>
              <a:rPr lang="en-US" sz="1800" b="0" dirty="0"/>
              <a:t>Q1, Q2, and Q3 is </a:t>
            </a:r>
            <a:r>
              <a:rPr lang="en-US" sz="1800" b="0" dirty="0" smtClean="0"/>
              <a:t>small </a:t>
            </a:r>
            <a:r>
              <a:rPr lang="en-US" sz="1800" b="0" dirty="0"/>
              <a:t>at </a:t>
            </a:r>
            <a:r>
              <a:rPr lang="en-US" sz="1800" b="0" dirty="0" err="1" smtClean="0"/>
              <a:t>Wband</a:t>
            </a:r>
            <a:r>
              <a:rPr lang="en-US" sz="1800" b="0" dirty="0" smtClean="0"/>
              <a:t> frequencies</a:t>
            </a:r>
            <a:r>
              <a:rPr lang="en-US" sz="1800" b="0" dirty="0"/>
              <a:t>. The resulting effective </a:t>
            </a:r>
            <a:r>
              <a:rPr lang="en-US" sz="1800" b="0" dirty="0" err="1" smtClean="0"/>
              <a:t>collectoremitter</a:t>
            </a:r>
            <a:r>
              <a:rPr lang="en-US" sz="1800" b="0" dirty="0"/>
              <a:t> </a:t>
            </a:r>
            <a:r>
              <a:rPr lang="en-US" sz="1800" b="0" dirty="0" smtClean="0"/>
              <a:t>breakdown voltage allows the output voltage at the collectors </a:t>
            </a:r>
            <a:r>
              <a:rPr lang="en-US" sz="1800" b="0" dirty="0"/>
              <a:t>to peak above 4.2 V, a factor of </a:t>
            </a:r>
            <a:r>
              <a:rPr lang="en-US" sz="1800" b="0" dirty="0" smtClean="0"/>
              <a:t>2.5 improvement </a:t>
            </a:r>
            <a:r>
              <a:rPr lang="en-US" sz="1800" b="0" dirty="0"/>
              <a:t>over </a:t>
            </a:r>
            <a:r>
              <a:rPr lang="en-US" sz="1800" b="0" dirty="0" err="1"/>
              <a:t>BVceo</a:t>
            </a:r>
            <a:r>
              <a:rPr lang="en-US" sz="1800" b="0" dirty="0" smtClean="0"/>
              <a:t>.</a:t>
            </a:r>
            <a:endParaRPr lang="en-US" sz="1800" b="0" dirty="0"/>
          </a:p>
        </p:txBody>
      </p:sp>
      <p:sp>
        <p:nvSpPr>
          <p:cNvPr id="6" name="TextBox 5"/>
          <p:cNvSpPr txBox="1"/>
          <p:nvPr/>
        </p:nvSpPr>
        <p:spPr>
          <a:xfrm>
            <a:off x="762000" y="1566446"/>
            <a:ext cx="11192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RFIC-2008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3040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Review- </a:t>
            </a:r>
            <a:r>
              <a:rPr lang="en-US" dirty="0" err="1" smtClean="0"/>
              <a:t>Cascoding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1200" y="4343400"/>
            <a:ext cx="7772400" cy="1600200"/>
          </a:xfrm>
        </p:spPr>
        <p:txBody>
          <a:bodyPr/>
          <a:lstStyle/>
          <a:p>
            <a:r>
              <a:rPr lang="en-US" sz="1800" dirty="0" smtClean="0"/>
              <a:t>77GHz</a:t>
            </a:r>
            <a:r>
              <a:rPr lang="en-US" sz="1800" dirty="0"/>
              <a:t>, PAE~ </a:t>
            </a:r>
            <a:r>
              <a:rPr lang="en-US" sz="1800" dirty="0" smtClean="0"/>
              <a:t>7.5</a:t>
            </a:r>
            <a:r>
              <a:rPr lang="en-US" sz="1800" dirty="0"/>
              <a:t>%, Pout ~ </a:t>
            </a:r>
            <a:r>
              <a:rPr lang="en-US" sz="1800" dirty="0" smtClean="0"/>
              <a:t>15 </a:t>
            </a:r>
            <a:r>
              <a:rPr lang="en-US" sz="1800" dirty="0" err="1"/>
              <a:t>dBm</a:t>
            </a:r>
            <a:r>
              <a:rPr lang="en-US" sz="1800" dirty="0"/>
              <a:t>, </a:t>
            </a:r>
            <a:r>
              <a:rPr lang="en-US" sz="1800" dirty="0" smtClean="0"/>
              <a:t>Gain~22.5 </a:t>
            </a:r>
            <a:r>
              <a:rPr lang="en-US" sz="1800" dirty="0"/>
              <a:t>dB, Class AB </a:t>
            </a:r>
            <a:endParaRPr lang="en-US" sz="1800" b="0" dirty="0" smtClean="0"/>
          </a:p>
          <a:p>
            <a:r>
              <a:rPr lang="en-US" b="0" dirty="0" smtClean="0"/>
              <a:t>the </a:t>
            </a:r>
            <a:r>
              <a:rPr lang="en-US" b="0" dirty="0"/>
              <a:t>CAS </a:t>
            </a:r>
            <a:r>
              <a:rPr lang="en-US" b="0" dirty="0" smtClean="0"/>
              <a:t>topology was </a:t>
            </a:r>
            <a:r>
              <a:rPr lang="en-US" b="0" dirty="0"/>
              <a:t>preferred to achieve a higher stable gain, better reverse isolation</a:t>
            </a:r>
            <a:r>
              <a:rPr lang="en-US" b="0" dirty="0" smtClean="0"/>
              <a:t>, and </a:t>
            </a:r>
            <a:r>
              <a:rPr lang="en-US" b="0" dirty="0"/>
              <a:t>improved robustness.</a:t>
            </a:r>
          </a:p>
          <a:p>
            <a:r>
              <a:rPr lang="en-US" b="0" dirty="0" smtClean="0"/>
              <a:t>A </a:t>
            </a:r>
            <a:r>
              <a:rPr lang="en-US" b="0" dirty="0"/>
              <a:t>large output voltage swing is </a:t>
            </a:r>
            <a:r>
              <a:rPr lang="en-US" b="0" dirty="0" smtClean="0"/>
              <a:t>tolerated by </a:t>
            </a:r>
            <a:r>
              <a:rPr lang="en-US" b="0" dirty="0"/>
              <a:t>the CB </a:t>
            </a:r>
            <a:r>
              <a:rPr lang="en-US" b="0" dirty="0" smtClean="0"/>
              <a:t>( &gt; BVCO) if </a:t>
            </a:r>
            <a:r>
              <a:rPr lang="en-US" b="0" dirty="0"/>
              <a:t>it is driven with a low base </a:t>
            </a:r>
            <a:r>
              <a:rPr lang="en-US" b="0" dirty="0" smtClean="0"/>
              <a:t>resistance.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0BE237A-3C10-CB42-9E82-6FFF293908C0}" type="slidenum">
              <a:rPr lang="en-US" smtClean="0"/>
              <a:pPr/>
              <a:t>14</a:t>
            </a:fld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1" y="1335464"/>
            <a:ext cx="7467599" cy="2779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914401" y="1600200"/>
            <a:ext cx="11953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TMTT-2011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6511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Review- </a:t>
            </a:r>
            <a:r>
              <a:rPr lang="en-US" dirty="0" smtClean="0"/>
              <a:t>Current reuse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0BE237A-3C10-CB42-9E82-6FFF293908C0}" type="slidenum">
              <a:rPr lang="en-US" smtClean="0"/>
              <a:pPr/>
              <a:t>15</a:t>
            </a:fld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1346200"/>
            <a:ext cx="3810000" cy="284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81000" y="4343400"/>
            <a:ext cx="7772400" cy="1647701"/>
          </a:xfrm>
        </p:spPr>
        <p:txBody>
          <a:bodyPr/>
          <a:lstStyle/>
          <a:p>
            <a:r>
              <a:rPr lang="en-US" sz="1800" dirty="0" smtClean="0"/>
              <a:t>77GHz, PAE~ 9%, Pout</a:t>
            </a:r>
            <a:r>
              <a:rPr lang="en-US" sz="1800" dirty="0"/>
              <a:t> </a:t>
            </a:r>
            <a:r>
              <a:rPr lang="en-US" sz="1800" dirty="0" smtClean="0"/>
              <a:t>~ 14.5 </a:t>
            </a:r>
            <a:r>
              <a:rPr lang="en-US" sz="1800" dirty="0" err="1" smtClean="0"/>
              <a:t>dBm</a:t>
            </a:r>
            <a:r>
              <a:rPr lang="en-US" sz="1800" dirty="0" smtClean="0"/>
              <a:t>, Gain~25 dB, Class AB </a:t>
            </a:r>
          </a:p>
          <a:p>
            <a:r>
              <a:rPr lang="en-US" sz="1800" dirty="0" smtClean="0"/>
              <a:t>Current reuse at Driver stage </a:t>
            </a:r>
            <a:endParaRPr lang="en-US" sz="1800" dirty="0"/>
          </a:p>
        </p:txBody>
      </p:sp>
      <p:sp>
        <p:nvSpPr>
          <p:cNvPr id="8" name="TextBox 7"/>
          <p:cNvSpPr txBox="1"/>
          <p:nvPr/>
        </p:nvSpPr>
        <p:spPr>
          <a:xfrm>
            <a:off x="914400" y="1600200"/>
            <a:ext cx="11953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TMTT-2012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3556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 design Steps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DC simulations for Knee and BVCO voltages for estimating maximum voltage swing (</a:t>
            </a:r>
            <a:r>
              <a:rPr lang="en-US" dirty="0" err="1" smtClean="0"/>
              <a:t>Vpp</a:t>
            </a:r>
            <a:r>
              <a:rPr lang="en-US" dirty="0" smtClean="0"/>
              <a:t>),</a:t>
            </a:r>
          </a:p>
          <a:p>
            <a:r>
              <a:rPr lang="en-US" dirty="0" smtClean="0"/>
              <a:t>Calculation and simulations for finding transistor size and DC bias current for Class A PA regarding </a:t>
            </a:r>
            <a:r>
              <a:rPr lang="en-US" dirty="0" err="1" smtClean="0"/>
              <a:t>Vpp</a:t>
            </a:r>
            <a:r>
              <a:rPr lang="en-US" dirty="0" smtClean="0"/>
              <a:t> and required Pout ,</a:t>
            </a:r>
          </a:p>
          <a:p>
            <a:pPr lvl="1"/>
            <a:r>
              <a:rPr lang="en-US" sz="1800" dirty="0" smtClean="0"/>
              <a:t>Current density for max </a:t>
            </a:r>
            <a:r>
              <a:rPr lang="en-US" sz="1800" dirty="0" err="1" smtClean="0"/>
              <a:t>f</a:t>
            </a:r>
            <a:r>
              <a:rPr lang="en-US" sz="1800" baseline="-25000" dirty="0" err="1" smtClean="0"/>
              <a:t>T</a:t>
            </a:r>
            <a:r>
              <a:rPr lang="en-US" sz="1800" baseline="-25000" dirty="0" smtClean="0"/>
              <a:t> </a:t>
            </a:r>
            <a:r>
              <a:rPr lang="en-US" sz="1800" dirty="0" smtClean="0"/>
              <a:t>is 8~11 mA/um for </a:t>
            </a:r>
            <a:r>
              <a:rPr lang="en-US" sz="1800" dirty="0" err="1" smtClean="0"/>
              <a:t>SiGe</a:t>
            </a:r>
            <a:r>
              <a:rPr lang="en-US" sz="1800" dirty="0" smtClean="0"/>
              <a:t> HBTs.</a:t>
            </a:r>
            <a:endParaRPr lang="en-US" sz="1800" baseline="-25000" dirty="0" smtClean="0"/>
          </a:p>
          <a:p>
            <a:r>
              <a:rPr lang="en-US" dirty="0" smtClean="0"/>
              <a:t>Input matching for selected size and bias point,</a:t>
            </a:r>
          </a:p>
          <a:p>
            <a:r>
              <a:rPr lang="en-US" dirty="0" smtClean="0"/>
              <a:t>Iterative Load-pull simulations for determining parasitic capacitance (</a:t>
            </a:r>
            <a:r>
              <a:rPr lang="en-US" dirty="0" err="1" smtClean="0"/>
              <a:t>Cce</a:t>
            </a:r>
            <a:r>
              <a:rPr lang="en-US" dirty="0" smtClean="0"/>
              <a:t> or </a:t>
            </a:r>
            <a:r>
              <a:rPr lang="en-US" dirty="0" err="1" smtClean="0"/>
              <a:t>Cp</a:t>
            </a:r>
            <a:r>
              <a:rPr lang="en-US" dirty="0" smtClean="0"/>
              <a:t>) and verifying  </a:t>
            </a:r>
            <a:r>
              <a:rPr lang="en-US" dirty="0" err="1" smtClean="0"/>
              <a:t>Ropt</a:t>
            </a:r>
            <a:r>
              <a:rPr lang="en-US" dirty="0" smtClean="0"/>
              <a:t> ,</a:t>
            </a:r>
          </a:p>
          <a:p>
            <a:r>
              <a:rPr lang="en-US" dirty="0" smtClean="0"/>
              <a:t>Changing bias from class A to class AB for max efficiency and Gain,</a:t>
            </a:r>
          </a:p>
          <a:p>
            <a:r>
              <a:rPr lang="en-US" dirty="0" smtClean="0"/>
              <a:t>Adjusting </a:t>
            </a:r>
            <a:r>
              <a:rPr lang="en-US" dirty="0" err="1" smtClean="0"/>
              <a:t>Ropt</a:t>
            </a:r>
            <a:r>
              <a:rPr lang="en-US" dirty="0" smtClean="0"/>
              <a:t> </a:t>
            </a:r>
          </a:p>
          <a:p>
            <a:r>
              <a:rPr lang="en-US" dirty="0" smtClean="0"/>
              <a:t>Output matching,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0BE237A-3C10-CB42-9E82-6FFF293908C0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3706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 design Steps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0BE237A-3C10-CB42-9E82-6FFF293908C0}" type="slidenum">
              <a:rPr lang="en-US" smtClean="0"/>
              <a:pPr/>
              <a:t>17</a:t>
            </a:fld>
            <a:endParaRPr 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97"/>
          <a:stretch/>
        </p:blipFill>
        <p:spPr bwMode="auto">
          <a:xfrm>
            <a:off x="2743200" y="2288275"/>
            <a:ext cx="6257925" cy="426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Oval 5"/>
          <p:cNvSpPr/>
          <p:nvPr/>
        </p:nvSpPr>
        <p:spPr>
          <a:xfrm rot="16200000">
            <a:off x="5246014" y="3526752"/>
            <a:ext cx="266698" cy="372879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 rot="19810342">
            <a:off x="6525729" y="2920185"/>
            <a:ext cx="859765" cy="2856958"/>
          </a:xfrm>
          <a:prstGeom prst="ellipse">
            <a:avLst/>
          </a:pr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426661">
            <a:off x="3294359" y="4072458"/>
            <a:ext cx="441210" cy="1468481"/>
          </a:xfrm>
          <a:prstGeom prst="ellipse">
            <a:avLst/>
          </a:pr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3738562" y="4348664"/>
            <a:ext cx="3124200" cy="90913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3738562" y="4681038"/>
            <a:ext cx="3048000" cy="27196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4957762" y="4191001"/>
            <a:ext cx="609600" cy="10668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738562" y="4038601"/>
            <a:ext cx="0" cy="1763126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6786562" y="3962401"/>
            <a:ext cx="0" cy="1763126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V="1">
            <a:off x="3738562" y="4674941"/>
            <a:ext cx="3048000" cy="12194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V="1">
            <a:off x="3738562" y="4967864"/>
            <a:ext cx="3048000" cy="12194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5567362" y="3962401"/>
            <a:ext cx="0" cy="1763126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957762" y="3962401"/>
            <a:ext cx="0" cy="1763126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l 17"/>
          <p:cNvSpPr/>
          <p:nvPr/>
        </p:nvSpPr>
        <p:spPr>
          <a:xfrm flipH="1">
            <a:off x="5262562" y="4754882"/>
            <a:ext cx="116801" cy="121919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Content Placeholder 2"/>
          <p:cNvSpPr>
            <a:spLocks noGrp="1"/>
          </p:cNvSpPr>
          <p:nvPr>
            <p:ph idx="1"/>
          </p:nvPr>
        </p:nvSpPr>
        <p:spPr>
          <a:xfrm>
            <a:off x="228600" y="1371600"/>
            <a:ext cx="7772400" cy="4114800"/>
          </a:xfrm>
        </p:spPr>
        <p:txBody>
          <a:bodyPr/>
          <a:lstStyle/>
          <a:p>
            <a:r>
              <a:rPr lang="en-US" dirty="0" smtClean="0"/>
              <a:t>Bias for class A,</a:t>
            </a:r>
          </a:p>
          <a:p>
            <a:r>
              <a:rPr lang="en-US" dirty="0" err="1" smtClean="0"/>
              <a:t>Ropt</a:t>
            </a:r>
            <a:r>
              <a:rPr lang="en-US" dirty="0" smtClean="0"/>
              <a:t> for Load-line Power matching </a:t>
            </a:r>
            <a:r>
              <a:rPr lang="en-US" dirty="0" err="1" smtClean="0"/>
              <a:t>vs</a:t>
            </a:r>
            <a:r>
              <a:rPr lang="en-US" dirty="0" smtClean="0"/>
              <a:t> conjugate power matching </a:t>
            </a:r>
          </a:p>
        </p:txBody>
      </p:sp>
    </p:spTree>
    <p:extLst>
      <p:ext uri="{BB962C8B-B14F-4D97-AF65-F5344CB8AC3E}">
        <p14:creationId xmlns:p14="http://schemas.microsoft.com/office/powerpoint/2010/main" val="2770030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 design Steps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76200" y="1295400"/>
            <a:ext cx="7772400" cy="1371600"/>
          </a:xfrm>
        </p:spPr>
        <p:txBody>
          <a:bodyPr/>
          <a:lstStyle/>
          <a:p>
            <a:r>
              <a:rPr lang="en-US" dirty="0" smtClean="0"/>
              <a:t>Input matching and load pull (94GHz PA)</a:t>
            </a:r>
          </a:p>
          <a:p>
            <a:r>
              <a:rPr lang="en-US" dirty="0" smtClean="0"/>
              <a:t>Load-pull simulation is done for different</a:t>
            </a:r>
            <a:br>
              <a:rPr lang="en-US" dirty="0" smtClean="0"/>
            </a:br>
            <a:r>
              <a:rPr lang="en-US" dirty="0" err="1" smtClean="0"/>
              <a:t>Lp</a:t>
            </a:r>
            <a:r>
              <a:rPr lang="en-US" dirty="0" smtClean="0"/>
              <a:t> to get the optimum point over pure real</a:t>
            </a:r>
            <a:br>
              <a:rPr lang="en-US" dirty="0" smtClean="0"/>
            </a:br>
            <a:r>
              <a:rPr lang="en-US" dirty="0" smtClean="0"/>
              <a:t>Impedance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0BE237A-3C10-CB42-9E82-6FFF293908C0}" type="slidenum">
              <a:rPr lang="en-US" smtClean="0"/>
              <a:pPr/>
              <a:t>18</a:t>
            </a:fld>
            <a:endParaRPr lang="en-US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3622964"/>
            <a:ext cx="3429640" cy="28540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3591134"/>
            <a:ext cx="3505200" cy="30382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Oval 6"/>
          <p:cNvSpPr/>
          <p:nvPr/>
        </p:nvSpPr>
        <p:spPr bwMode="auto">
          <a:xfrm>
            <a:off x="6817766" y="5501925"/>
            <a:ext cx="76200" cy="76200"/>
          </a:xfrm>
          <a:prstGeom prst="ellipse">
            <a:avLst/>
          </a:prstGeom>
          <a:solidFill>
            <a:srgbClr val="FF0000"/>
          </a:solidFill>
          <a:ln w="25400" cap="sq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1295400"/>
            <a:ext cx="3656013" cy="2291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37417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 design </a:t>
            </a:r>
            <a:r>
              <a:rPr lang="en-US" dirty="0" smtClean="0"/>
              <a:t>Steps</a:t>
            </a:r>
            <a:br>
              <a:rPr lang="en-US" dirty="0" smtClean="0"/>
            </a:br>
            <a:r>
              <a:rPr lang="en-US" sz="2000" dirty="0"/>
              <a:t>Changing bias point from A to AB</a:t>
            </a:r>
            <a:br>
              <a:rPr lang="en-US" sz="2000" dirty="0"/>
            </a:b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0BE237A-3C10-CB42-9E82-6FFF293908C0}" type="slidenum">
              <a:rPr lang="en-US" smtClean="0"/>
              <a:pPr/>
              <a:t>19</a:t>
            </a:fld>
            <a:endParaRPr 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311533"/>
            <a:ext cx="4267200" cy="2595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0" name="Straight Arrow Connector 9"/>
          <p:cNvCxnSpPr/>
          <p:nvPr/>
        </p:nvCxnSpPr>
        <p:spPr bwMode="auto">
          <a:xfrm flipH="1" flipV="1">
            <a:off x="2438400" y="1911964"/>
            <a:ext cx="685800" cy="533400"/>
          </a:xfrm>
          <a:prstGeom prst="straightConnector1">
            <a:avLst/>
          </a:prstGeom>
          <a:solidFill>
            <a:schemeClr val="accent1"/>
          </a:solidFill>
          <a:ln w="28575" cap="sq" cmpd="sng" algn="ctr">
            <a:solidFill>
              <a:schemeClr val="bg1"/>
            </a:solidFill>
            <a:prstDash val="solid"/>
            <a:round/>
            <a:headEnd type="none" w="sm" len="sm"/>
            <a:tailEnd type="arrow"/>
          </a:ln>
          <a:effectLst/>
        </p:spPr>
      </p:cxnSp>
      <p:cxnSp>
        <p:nvCxnSpPr>
          <p:cNvPr id="11" name="Straight Arrow Connector 10"/>
          <p:cNvCxnSpPr/>
          <p:nvPr/>
        </p:nvCxnSpPr>
        <p:spPr bwMode="auto">
          <a:xfrm>
            <a:off x="2819400" y="2331064"/>
            <a:ext cx="0" cy="419100"/>
          </a:xfrm>
          <a:prstGeom prst="straightConnector1">
            <a:avLst/>
          </a:prstGeom>
          <a:solidFill>
            <a:schemeClr val="accent1"/>
          </a:solidFill>
          <a:ln w="28575" cap="sq" cmpd="sng" algn="ctr">
            <a:solidFill>
              <a:schemeClr val="bg1"/>
            </a:solidFill>
            <a:prstDash val="solid"/>
            <a:round/>
            <a:headEnd type="none" w="sm" len="sm"/>
            <a:tailEnd type="arrow"/>
          </a:ln>
          <a:effectLst/>
        </p:spPr>
      </p:cxnSp>
      <p:sp>
        <p:nvSpPr>
          <p:cNvPr id="14" name="TextBox 13"/>
          <p:cNvSpPr txBox="1"/>
          <p:nvPr/>
        </p:nvSpPr>
        <p:spPr>
          <a:xfrm>
            <a:off x="2236445" y="2292964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solidFill>
                  <a:schemeClr val="bg1"/>
                </a:solidFill>
                <a:latin typeface="+mn-lt"/>
              </a:rPr>
              <a:t>VBE</a:t>
            </a:r>
            <a:endParaRPr lang="en-US" sz="18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8171" y="1328656"/>
            <a:ext cx="3849305" cy="2538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6" name="Straight Arrow Connector 15"/>
          <p:cNvCxnSpPr/>
          <p:nvPr/>
        </p:nvCxnSpPr>
        <p:spPr bwMode="auto">
          <a:xfrm flipH="1" flipV="1">
            <a:off x="6562876" y="1862056"/>
            <a:ext cx="685800" cy="533400"/>
          </a:xfrm>
          <a:prstGeom prst="straightConnector1">
            <a:avLst/>
          </a:prstGeom>
          <a:solidFill>
            <a:schemeClr val="accent1"/>
          </a:solidFill>
          <a:ln w="28575" cap="sq" cmpd="sng" algn="ctr">
            <a:solidFill>
              <a:schemeClr val="bg1"/>
            </a:solidFill>
            <a:prstDash val="solid"/>
            <a:round/>
            <a:headEnd type="none" w="sm" len="sm"/>
            <a:tailEnd type="arrow"/>
          </a:ln>
          <a:effectLst/>
        </p:spPr>
      </p:cxnSp>
      <p:cxnSp>
        <p:nvCxnSpPr>
          <p:cNvPr id="17" name="Straight Arrow Connector 16"/>
          <p:cNvCxnSpPr/>
          <p:nvPr/>
        </p:nvCxnSpPr>
        <p:spPr bwMode="auto">
          <a:xfrm>
            <a:off x="6943876" y="2281156"/>
            <a:ext cx="0" cy="419100"/>
          </a:xfrm>
          <a:prstGeom prst="straightConnector1">
            <a:avLst/>
          </a:prstGeom>
          <a:solidFill>
            <a:schemeClr val="accent1"/>
          </a:solidFill>
          <a:ln w="28575" cap="sq" cmpd="sng" algn="ctr">
            <a:solidFill>
              <a:schemeClr val="bg1"/>
            </a:solidFill>
            <a:prstDash val="solid"/>
            <a:round/>
            <a:headEnd type="none" w="sm" len="sm"/>
            <a:tailEnd type="arrow"/>
          </a:ln>
          <a:effectLst/>
        </p:spPr>
      </p:cxnSp>
      <p:sp>
        <p:nvSpPr>
          <p:cNvPr id="18" name="TextBox 17"/>
          <p:cNvSpPr txBox="1"/>
          <p:nvPr/>
        </p:nvSpPr>
        <p:spPr>
          <a:xfrm>
            <a:off x="6360921" y="2243056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solidFill>
                  <a:schemeClr val="bg1"/>
                </a:solidFill>
                <a:latin typeface="+mn-lt"/>
              </a:rPr>
              <a:t>VBE</a:t>
            </a:r>
            <a:endParaRPr lang="en-US" sz="18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9" name="TextBox 18"/>
          <p:cNvSpPr txBox="1"/>
          <p:nvPr/>
        </p:nvSpPr>
        <p:spPr>
          <a:xfrm rot="16200000">
            <a:off x="4357002" y="2158465"/>
            <a:ext cx="13592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PAE (%)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0" name="TextBox 19"/>
          <p:cNvSpPr txBox="1"/>
          <p:nvPr/>
        </p:nvSpPr>
        <p:spPr>
          <a:xfrm rot="16200000">
            <a:off x="-377075" y="2141342"/>
            <a:ext cx="13592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PAE (%)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101658" y="3821668"/>
            <a:ext cx="12747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solidFill>
                  <a:schemeClr val="bg1"/>
                </a:solidFill>
                <a:latin typeface="+mn-lt"/>
              </a:rPr>
              <a:t>Pin (</a:t>
            </a:r>
            <a:r>
              <a:rPr lang="en-US" sz="1800" b="1" dirty="0" err="1" smtClean="0">
                <a:solidFill>
                  <a:schemeClr val="bg1"/>
                </a:solidFill>
                <a:latin typeface="+mn-lt"/>
              </a:rPr>
              <a:t>dBm</a:t>
            </a:r>
            <a:r>
              <a:rPr lang="en-US" sz="1800" b="1" dirty="0" smtClean="0">
                <a:solidFill>
                  <a:schemeClr val="bg1"/>
                </a:solidFill>
                <a:latin typeface="+mn-lt"/>
              </a:rPr>
              <a:t>)</a:t>
            </a:r>
            <a:endParaRPr lang="en-US" sz="18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373689" y="3767056"/>
            <a:ext cx="11128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solidFill>
                  <a:schemeClr val="bg1"/>
                </a:solidFill>
                <a:latin typeface="+mn-lt"/>
              </a:rPr>
              <a:t>Rout (</a:t>
            </a:r>
            <a:r>
              <a:rPr lang="el-GR" sz="1800" b="1" dirty="0">
                <a:solidFill>
                  <a:schemeClr val="bg1"/>
                </a:solidFill>
                <a:latin typeface="Arial"/>
                <a:cs typeface="Arial"/>
              </a:rPr>
              <a:t>Ω</a:t>
            </a:r>
            <a:r>
              <a:rPr lang="en-US" sz="1800" b="1" dirty="0" smtClean="0">
                <a:solidFill>
                  <a:schemeClr val="bg1"/>
                </a:solidFill>
                <a:latin typeface="+mn-lt"/>
              </a:rPr>
              <a:t>)</a:t>
            </a:r>
            <a:endParaRPr lang="en-US" sz="18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163692" y="3236483"/>
            <a:ext cx="12859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solidFill>
                  <a:schemeClr val="bg1"/>
                </a:solidFill>
                <a:latin typeface="+mn-lt"/>
              </a:rPr>
              <a:t>Rout=38</a:t>
            </a:r>
            <a:r>
              <a:rPr lang="el-GR" sz="1800" b="1" dirty="0" smtClean="0">
                <a:solidFill>
                  <a:schemeClr val="bg1"/>
                </a:solidFill>
                <a:latin typeface="Arial"/>
                <a:cs typeface="Arial"/>
              </a:rPr>
              <a:t>Ω</a:t>
            </a:r>
            <a:endParaRPr lang="en-US" sz="18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401076" y="3076831"/>
            <a:ext cx="16274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solidFill>
                  <a:schemeClr val="bg1"/>
                </a:solidFill>
                <a:latin typeface="+mn-lt"/>
              </a:rPr>
              <a:t>Pin = 11 </a:t>
            </a:r>
            <a:r>
              <a:rPr lang="en-US" sz="1800" b="1" dirty="0" err="1" smtClean="0">
                <a:solidFill>
                  <a:schemeClr val="bg1"/>
                </a:solidFill>
                <a:latin typeface="+mn-lt"/>
              </a:rPr>
              <a:t>dBm</a:t>
            </a:r>
            <a:endParaRPr lang="en-US" sz="18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4066750"/>
            <a:ext cx="3657600" cy="2791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8" t="5211" r="3104" b="4933"/>
          <a:stretch/>
        </p:blipFill>
        <p:spPr bwMode="auto">
          <a:xfrm>
            <a:off x="1031319" y="4267200"/>
            <a:ext cx="3254992" cy="2019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TextBox 26"/>
          <p:cNvSpPr txBox="1"/>
          <p:nvPr/>
        </p:nvSpPr>
        <p:spPr>
          <a:xfrm>
            <a:off x="2000311" y="6210870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solidFill>
                  <a:schemeClr val="bg1"/>
                </a:solidFill>
                <a:latin typeface="+mn-lt"/>
              </a:rPr>
              <a:t>VBE (mV)</a:t>
            </a:r>
            <a:endParaRPr lang="en-US" sz="18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3828821" y="4896069"/>
            <a:ext cx="11626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PAE (%)</a:t>
            </a:r>
            <a:endParaRPr lang="en-US" sz="20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9" name="TextBox 28"/>
          <p:cNvSpPr txBox="1"/>
          <p:nvPr/>
        </p:nvSpPr>
        <p:spPr>
          <a:xfrm rot="16200000">
            <a:off x="217243" y="4915761"/>
            <a:ext cx="13372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Gain (dB)</a:t>
            </a:r>
            <a:endParaRPr lang="en-US" sz="20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623430" y="5742002"/>
            <a:ext cx="23580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+mn-lt"/>
              </a:rPr>
              <a:t>Rout=38</a:t>
            </a:r>
            <a:r>
              <a:rPr lang="el-GR" sz="1400" b="1" dirty="0" smtClean="0">
                <a:solidFill>
                  <a:schemeClr val="bg1"/>
                </a:solidFill>
                <a:latin typeface="Arial"/>
                <a:cs typeface="Arial"/>
              </a:rPr>
              <a:t>Ω</a:t>
            </a:r>
            <a:r>
              <a:rPr lang="en-US" sz="1400" b="1" dirty="0" smtClean="0">
                <a:solidFill>
                  <a:schemeClr val="bg1"/>
                </a:solidFill>
                <a:latin typeface="Arial"/>
                <a:cs typeface="Arial"/>
              </a:rPr>
              <a:t>, Pin=0, 11 </a:t>
            </a:r>
            <a:r>
              <a:rPr lang="en-US" sz="1400" b="1" dirty="0" err="1" smtClean="0">
                <a:solidFill>
                  <a:schemeClr val="bg1"/>
                </a:solidFill>
                <a:latin typeface="Arial"/>
                <a:cs typeface="Arial"/>
              </a:rPr>
              <a:t>dBm</a:t>
            </a:r>
            <a:endParaRPr lang="en-US" sz="1400" b="1" dirty="0" smtClean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27392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Introduction: </a:t>
            </a:r>
          </a:p>
          <a:p>
            <a:pPr lvl="1"/>
            <a:r>
              <a:rPr lang="en-US" dirty="0" smtClean="0"/>
              <a:t>Power amplifier (PA) Metrics </a:t>
            </a:r>
          </a:p>
          <a:p>
            <a:pPr lvl="1"/>
            <a:r>
              <a:rPr lang="en-US" dirty="0" smtClean="0"/>
              <a:t>Class A, AB, B, C Pas</a:t>
            </a:r>
          </a:p>
          <a:p>
            <a:r>
              <a:rPr lang="en-US" dirty="0" smtClean="0"/>
              <a:t>High efficiency Class F Pas</a:t>
            </a:r>
          </a:p>
          <a:p>
            <a:r>
              <a:rPr lang="en-US" dirty="0" smtClean="0"/>
              <a:t>mm-Wave PA applications</a:t>
            </a:r>
          </a:p>
          <a:p>
            <a:r>
              <a:rPr lang="en-US" dirty="0" smtClean="0"/>
              <a:t>mm-Wave PA challenges and survey</a:t>
            </a:r>
          </a:p>
          <a:p>
            <a:r>
              <a:rPr lang="en-US" dirty="0" smtClean="0"/>
              <a:t>Our Designs: Steps, Simulations results</a:t>
            </a:r>
          </a:p>
          <a:p>
            <a:r>
              <a:rPr lang="en-US" dirty="0" smtClean="0"/>
              <a:t>Conclusions and future works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0BE237A-3C10-CB42-9E82-6FFF293908C0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9863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400" dirty="0" smtClean="0"/>
              <a:t>Utilizing 3</a:t>
            </a:r>
            <a:r>
              <a:rPr lang="en-US" sz="3400" baseline="30000" dirty="0" smtClean="0"/>
              <a:t>rd</a:t>
            </a:r>
            <a:r>
              <a:rPr lang="en-US" sz="3400" dirty="0" smtClean="0"/>
              <a:t> H for efficiency (F3)</a:t>
            </a:r>
            <a:endParaRPr lang="en-US" sz="3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0BE237A-3C10-CB42-9E82-6FFF293908C0}" type="slidenum">
              <a:rPr lang="en-US" smtClean="0"/>
              <a:pPr/>
              <a:t>20</a:t>
            </a:fld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381000" y="1447800"/>
                <a:ext cx="5616987" cy="10239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285750" indent="-285750">
                  <a:buFont typeface="Arial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i="1" smtClean="0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𝜂</m:t>
                    </m:r>
                    <m:r>
                      <a:rPr lang="en-US" i="1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=</m:t>
                    </m:r>
                    <m:f>
                      <m:fPr>
                        <m:ctrlPr>
                          <a:rPr lang="en-US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𝑃</m:t>
                            </m:r>
                          </m:e>
                          <m:sub>
                            <m: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𝑜𝑢𝑡</m:t>
                            </m:r>
                            <m: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,1</m:t>
                            </m:r>
                            <m: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𝑓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i="1" smtClean="0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𝑃</m:t>
                            </m:r>
                          </m:e>
                          <m:sub>
                            <m:r>
                              <a:rPr lang="en-US" b="0" i="1" smtClean="0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𝑑𝑐</m:t>
                            </m:r>
                          </m:sub>
                        </m:sSub>
                      </m:den>
                    </m:f>
                    <m:r>
                      <a:rPr lang="en-US" b="0" i="1" smtClean="0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=</m:t>
                    </m:r>
                    <m:f>
                      <m:fPr>
                        <m:ctrlPr>
                          <a:rPr lang="en-US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i="1" smtClean="0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𝑃</m:t>
                            </m:r>
                          </m:e>
                          <m:sub>
                            <m:r>
                              <a:rPr lang="en-US" b="0" i="1" smtClean="0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𝑜𝑢𝑡</m:t>
                            </m:r>
                            <m:r>
                              <a:rPr lang="en-US" b="0" i="1" smtClean="0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,1</m:t>
                            </m:r>
                            <m:r>
                              <a:rPr lang="en-US" b="0" i="1" smtClean="0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𝑓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𝑃</m:t>
                            </m:r>
                          </m:e>
                          <m:sub>
                            <m:r>
                              <a:rPr lang="en-US" b="0" i="1" smtClean="0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𝑑𝑖𝑠𝑠</m:t>
                            </m:r>
                          </m:sub>
                        </m:sSub>
                        <m:r>
                          <a:rPr lang="en-US" b="0" i="1" smtClean="0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+</m:t>
                        </m:r>
                        <m:sSub>
                          <m:sSubPr>
                            <m:ctrlP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𝑃</m:t>
                            </m:r>
                          </m:e>
                          <m:sub>
                            <m: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𝑜𝑢𝑡</m:t>
                            </m:r>
                            <m: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,1</m:t>
                            </m:r>
                            <m: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𝑓</m:t>
                            </m:r>
                          </m:sub>
                        </m:sSub>
                        <m:r>
                          <a:rPr lang="en-US" b="0" i="1" smtClean="0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+</m:t>
                        </m:r>
                        <m:sSub>
                          <m:sSubPr>
                            <m:ctrlP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𝑃</m:t>
                            </m:r>
                          </m:e>
                          <m:sub>
                            <m: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𝑜𝑢𝑡</m:t>
                            </m:r>
                            <m: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,3</m:t>
                            </m:r>
                            <m: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𝑓</m:t>
                            </m:r>
                          </m:sub>
                        </m:sSub>
                      </m:den>
                    </m:f>
                  </m:oMath>
                </a14:m>
                <a:endParaRPr lang="en-US" baseline="-25000" dirty="0" smtClean="0">
                  <a:solidFill>
                    <a:schemeClr val="bg1"/>
                  </a:solidFill>
                  <a:ea typeface="Cambria Math"/>
                </a:endParaRPr>
              </a:p>
              <a:p>
                <a:pPr marL="285750" indent="-285750">
                  <a:buFont typeface="Arial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d>
                              <m:dPr>
                                <m:ctrlPr>
                                  <a:rPr lang="en-US" i="1">
                                    <a:solidFill>
                                      <a:schemeClr val="bg1"/>
                                    </a:solidFill>
                                    <a:latin typeface="Cambria Math"/>
                                    <a:ea typeface="Cambria Math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i="1">
                                        <a:solidFill>
                                          <a:schemeClr val="bg1"/>
                                        </a:solidFill>
                                        <a:latin typeface="Cambria Math"/>
                                        <a:ea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solidFill>
                                          <a:schemeClr val="bg1"/>
                                        </a:solidFill>
                                        <a:latin typeface="Cambria Math"/>
                                        <a:ea typeface="Cambria Math"/>
                                      </a:rPr>
                                      <m:t>𝑃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solidFill>
                                          <a:schemeClr val="bg1"/>
                                        </a:solidFill>
                                        <a:latin typeface="Cambria Math"/>
                                        <a:ea typeface="Cambria Math"/>
                                      </a:rPr>
                                      <m:t>𝑑𝑖𝑠𝑠</m:t>
                                    </m:r>
                                  </m:sub>
                                </m:sSub>
                                <m:r>
                                  <a:rPr lang="en-US" i="1">
                                    <a:solidFill>
                                      <a:schemeClr val="bg1"/>
                                    </a:solidFill>
                                    <a:latin typeface="Cambria Math"/>
                                    <a:ea typeface="Cambria Math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en-US" i="1">
                                        <a:solidFill>
                                          <a:schemeClr val="bg1"/>
                                        </a:solidFill>
                                        <a:latin typeface="Cambria Math"/>
                                        <a:ea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solidFill>
                                          <a:schemeClr val="bg1"/>
                                        </a:solidFill>
                                        <a:latin typeface="Cambria Math"/>
                                        <a:ea typeface="Cambria Math"/>
                                      </a:rPr>
                                      <m:t>𝑃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solidFill>
                                          <a:schemeClr val="bg1"/>
                                        </a:solidFill>
                                        <a:latin typeface="Cambria Math"/>
                                        <a:ea typeface="Cambria Math"/>
                                      </a:rPr>
                                      <m:t>𝑜𝑢𝑡</m:t>
                                    </m:r>
                                    <m:r>
                                      <a:rPr lang="en-US" i="1">
                                        <a:solidFill>
                                          <a:schemeClr val="bg1"/>
                                        </a:solidFill>
                                        <a:latin typeface="Cambria Math"/>
                                        <a:ea typeface="Cambria Math"/>
                                      </a:rPr>
                                      <m:t>,1</m:t>
                                    </m:r>
                                    <m:r>
                                      <a:rPr lang="en-US" i="1">
                                        <a:solidFill>
                                          <a:schemeClr val="bg1"/>
                                        </a:solidFill>
                                        <a:latin typeface="Cambria Math"/>
                                        <a:ea typeface="Cambria Math"/>
                                      </a:rPr>
                                      <m:t>𝑓</m:t>
                                    </m:r>
                                  </m:sub>
                                </m:sSub>
                                <m:r>
                                  <a:rPr lang="en-US" i="1">
                                    <a:solidFill>
                                      <a:schemeClr val="bg1"/>
                                    </a:solidFill>
                                    <a:latin typeface="Cambria Math"/>
                                    <a:ea typeface="Cambria Math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en-US" i="1">
                                        <a:solidFill>
                                          <a:schemeClr val="bg1"/>
                                        </a:solidFill>
                                        <a:latin typeface="Cambria Math"/>
                                        <a:ea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solidFill>
                                          <a:schemeClr val="bg1"/>
                                        </a:solidFill>
                                        <a:latin typeface="Cambria Math"/>
                                        <a:ea typeface="Cambria Math"/>
                                      </a:rPr>
                                      <m:t>𝑃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solidFill>
                                          <a:schemeClr val="bg1"/>
                                        </a:solidFill>
                                        <a:latin typeface="Cambria Math"/>
                                        <a:ea typeface="Cambria Math"/>
                                      </a:rPr>
                                      <m:t>𝑜𝑢𝑡</m:t>
                                    </m:r>
                                    <m:r>
                                      <a:rPr lang="en-US" i="1">
                                        <a:solidFill>
                                          <a:schemeClr val="bg1"/>
                                        </a:solidFill>
                                        <a:latin typeface="Cambria Math"/>
                                        <a:ea typeface="Cambria Math"/>
                                      </a:rPr>
                                      <m:t>,3</m:t>
                                    </m:r>
                                    <m:r>
                                      <a:rPr lang="en-US" i="1">
                                        <a:solidFill>
                                          <a:schemeClr val="bg1"/>
                                        </a:solidFill>
                                        <a:latin typeface="Cambria Math"/>
                                        <a:ea typeface="Cambria Math"/>
                                      </a:rPr>
                                      <m:t>𝑓</m:t>
                                    </m:r>
                                  </m:sub>
                                </m:sSub>
                              </m:e>
                            </m:d>
                          </m:e>
                          <m:sub>
                            <m:r>
                              <a:rPr lang="en-US" b="0" i="1" smtClean="0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𝐹</m:t>
                            </m:r>
                            <m:r>
                              <a:rPr lang="en-US" b="0" i="1" smtClean="0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3</m:t>
                            </m:r>
                          </m:sub>
                        </m:sSub>
                        <m:r>
                          <a:rPr lang="en-US" b="0" i="1" smtClean="0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&lt;</m:t>
                        </m:r>
                        <m:sSub>
                          <m:sSubPr>
                            <m:ctrlP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(</m:t>
                            </m:r>
                            <m: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𝑃</m:t>
                            </m:r>
                          </m:e>
                          <m:sub>
                            <m: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𝑑𝑖𝑠𝑠</m:t>
                            </m:r>
                          </m:sub>
                        </m:sSub>
                        <m:r>
                          <a:rPr lang="en-US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+</m:t>
                        </m:r>
                        <m:sSub>
                          <m:sSubPr>
                            <m:ctrlP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𝑃</m:t>
                            </m:r>
                          </m:e>
                          <m:sub>
                            <m: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𝑜𝑢𝑡</m:t>
                            </m:r>
                            <m: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,1</m:t>
                            </m:r>
                            <m: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𝑓</m:t>
                            </m:r>
                          </m:sub>
                        </m:sSub>
                        <m:r>
                          <a:rPr lang="en-US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+</m:t>
                        </m:r>
                        <m:sSub>
                          <m:sSubPr>
                            <m:ctrlP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𝑃</m:t>
                            </m:r>
                          </m:e>
                          <m:sub>
                            <m: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𝑜𝑢𝑡</m:t>
                            </m:r>
                            <m: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,3</m:t>
                            </m:r>
                            <m: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𝑓</m:t>
                            </m:r>
                          </m:sub>
                        </m:sSub>
                        <m:r>
                          <a:rPr lang="en-US" b="0" i="1" smtClean="0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)</m:t>
                        </m:r>
                      </m:e>
                      <m:sub>
                        <m:r>
                          <a:rPr lang="en-US" b="0" i="1" smtClean="0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𝐴𝐵</m:t>
                        </m:r>
                      </m:sub>
                    </m:sSub>
                  </m:oMath>
                </a14:m>
                <a:endParaRPr lang="en-US" baseline="-25000" dirty="0" smtClean="0">
                  <a:solidFill>
                    <a:schemeClr val="bg1"/>
                  </a:solidFill>
                </a:endParaRPr>
              </a:p>
              <a:p>
                <a:endParaRPr lang="en-US" baseline="-25000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1447800"/>
                <a:ext cx="5616987" cy="1023998"/>
              </a:xfrm>
              <a:prstGeom prst="rect">
                <a:avLst/>
              </a:prstGeom>
              <a:blipFill rotWithShape="1">
                <a:blip r:embed="rId2"/>
                <a:stretch>
                  <a:fillRect l="-43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9628" y="2590800"/>
            <a:ext cx="5023306" cy="312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2635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0BE237A-3C10-CB42-9E82-6FFF293908C0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400" dirty="0" smtClean="0"/>
              <a:t>Utilizing 3</a:t>
            </a:r>
            <a:r>
              <a:rPr lang="en-US" sz="3400" baseline="30000" dirty="0" smtClean="0"/>
              <a:t>rd</a:t>
            </a:r>
            <a:r>
              <a:rPr lang="en-US" sz="3400" dirty="0" smtClean="0"/>
              <a:t> H for efficiency (F3)</a:t>
            </a:r>
            <a:endParaRPr lang="en-US" sz="3400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600200"/>
            <a:ext cx="3886200" cy="1895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3621475"/>
            <a:ext cx="3733800" cy="25376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6172200" y="4057164"/>
                <a:ext cx="1347677" cy="142000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solidFill>
                                <a:schemeClr val="tx2">
                                  <a:lumMod val="1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chemeClr val="tx2">
                                  <a:lumMod val="1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𝐿</m:t>
                          </m:r>
                        </m:e>
                        <m:sub>
                          <m:r>
                            <a:rPr lang="en-US" i="1">
                              <a:solidFill>
                                <a:schemeClr val="tx2">
                                  <a:lumMod val="1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1</m:t>
                          </m:r>
                        </m:sub>
                      </m:sSub>
                      <m:r>
                        <a:rPr lang="en-US" b="0" i="1" smtClean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solidFill>
                                <a:schemeClr val="tx2">
                                  <a:lumMod val="10000"/>
                                </a:schemeClr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solidFill>
                                <a:schemeClr val="tx2">
                                  <a:lumMod val="10000"/>
                                </a:schemeClr>
                              </a:solidFill>
                              <a:latin typeface="Cambria Math"/>
                            </a:rPr>
                            <m:t>0.17</m:t>
                          </m:r>
                        </m:num>
                        <m:den>
                          <m:sSub>
                            <m:sSubPr>
                              <m:ctrlPr>
                                <a:rPr lang="en-US" i="1">
                                  <a:solidFill>
                                    <a:schemeClr val="tx2">
                                      <a:lumMod val="10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sSup>
                                <m:sSupPr>
                                  <m:ctrlPr>
                                    <a:rPr lang="en-US" i="1">
                                      <a:solidFill>
                                        <a:schemeClr val="tx2">
                                          <a:lumMod val="10000"/>
                                        </a:schemeClr>
                                      </a:solidFill>
                                      <a:latin typeface="Cambria Math"/>
                                      <a:ea typeface="Cambria Math"/>
                                    </a:rPr>
                                  </m:ctrlPr>
                                </m:sSupPr>
                                <m:e>
                                  <m:sSubSup>
                                    <m:sSubSupPr>
                                      <m:ctrlPr>
                                        <a:rPr lang="en-US" i="1">
                                          <a:solidFill>
                                            <a:schemeClr val="tx2">
                                              <a:lumMod val="10000"/>
                                            </a:schemeClr>
                                          </a:solidFill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i="1">
                                          <a:solidFill>
                                            <a:schemeClr val="tx2">
                                              <a:lumMod val="10000"/>
                                            </a:schemeClr>
                                          </a:solidFill>
                                          <a:latin typeface="Cambria Math"/>
                                          <a:ea typeface="Cambria Math"/>
                                        </a:rPr>
                                        <m:t>𝜔</m:t>
                                      </m:r>
                                    </m:e>
                                    <m:sub>
                                      <m:r>
                                        <a:rPr lang="en-US" i="1">
                                          <a:solidFill>
                                            <a:schemeClr val="tx2">
                                              <a:lumMod val="10000"/>
                                            </a:schemeClr>
                                          </a:solidFill>
                                          <a:latin typeface="Cambria Math"/>
                                          <a:ea typeface="Cambria Math"/>
                                        </a:rPr>
                                        <m:t>0</m:t>
                                      </m:r>
                                    </m:sub>
                                    <m:sup/>
                                  </m:sSubSup>
                                </m:e>
                                <m:sup>
                                  <m:r>
                                    <a:rPr lang="en-US" i="1">
                                      <a:solidFill>
                                        <a:schemeClr val="tx2">
                                          <a:lumMod val="10000"/>
                                        </a:schemeClr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b="0" i="1" smtClean="0">
                                  <a:solidFill>
                                    <a:schemeClr val="tx2">
                                      <a:lumMod val="10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b="0" i="1" smtClean="0">
                                  <a:solidFill>
                                    <a:schemeClr val="tx2">
                                      <a:lumMod val="10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𝑝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b="0" i="1" dirty="0" smtClean="0">
                  <a:solidFill>
                    <a:schemeClr val="tx2">
                      <a:lumMod val="10000"/>
                    </a:schemeClr>
                  </a:solidFill>
                  <a:latin typeface="Cambria Math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solidFill>
                                <a:schemeClr val="tx2">
                                  <a:lumMod val="1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chemeClr val="tx2">
                                  <a:lumMod val="1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𝐿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chemeClr val="tx2">
                                  <a:lumMod val="1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2</m:t>
                          </m:r>
                        </m:sub>
                      </m:sSub>
                      <m:r>
                        <a:rPr lang="en-US" i="1">
                          <a:solidFill>
                            <a:schemeClr val="tx2">
                              <a:lumMod val="10000"/>
                            </a:schemeClr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solidFill>
                                <a:schemeClr val="tx2">
                                  <a:lumMod val="10000"/>
                                </a:schemeClr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solidFill>
                                <a:schemeClr val="tx2">
                                  <a:lumMod val="10000"/>
                                </a:schemeClr>
                              </a:solidFill>
                              <a:latin typeface="Cambria Math"/>
                            </a:rPr>
                            <m:t>0.3</m:t>
                          </m:r>
                        </m:num>
                        <m:den>
                          <m:sSub>
                            <m:sSubPr>
                              <m:ctrlPr>
                                <a:rPr lang="en-US" i="1">
                                  <a:solidFill>
                                    <a:schemeClr val="tx2">
                                      <a:lumMod val="10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sSup>
                                <m:sSupPr>
                                  <m:ctrlPr>
                                    <a:rPr lang="en-US" i="1">
                                      <a:solidFill>
                                        <a:schemeClr val="tx2">
                                          <a:lumMod val="10000"/>
                                        </a:schemeClr>
                                      </a:solidFill>
                                      <a:latin typeface="Cambria Math"/>
                                      <a:ea typeface="Cambria Math"/>
                                    </a:rPr>
                                  </m:ctrlPr>
                                </m:sSupPr>
                                <m:e>
                                  <m:sSubSup>
                                    <m:sSubSupPr>
                                      <m:ctrlPr>
                                        <a:rPr lang="en-US" i="1">
                                          <a:solidFill>
                                            <a:schemeClr val="tx2">
                                              <a:lumMod val="10000"/>
                                            </a:schemeClr>
                                          </a:solidFill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i="1">
                                          <a:solidFill>
                                            <a:schemeClr val="tx2">
                                              <a:lumMod val="10000"/>
                                            </a:schemeClr>
                                          </a:solidFill>
                                          <a:latin typeface="Cambria Math"/>
                                          <a:ea typeface="Cambria Math"/>
                                        </a:rPr>
                                        <m:t>𝜔</m:t>
                                      </m:r>
                                    </m:e>
                                    <m:sub>
                                      <m:r>
                                        <a:rPr lang="en-US" i="1">
                                          <a:solidFill>
                                            <a:schemeClr val="tx2">
                                              <a:lumMod val="10000"/>
                                            </a:schemeClr>
                                          </a:solidFill>
                                          <a:latin typeface="Cambria Math"/>
                                          <a:ea typeface="Cambria Math"/>
                                        </a:rPr>
                                        <m:t>0</m:t>
                                      </m:r>
                                    </m:sub>
                                    <m:sup/>
                                  </m:sSubSup>
                                </m:e>
                                <m:sup>
                                  <m:r>
                                    <a:rPr lang="en-US" i="1">
                                      <a:solidFill>
                                        <a:schemeClr val="tx2">
                                          <a:lumMod val="10000"/>
                                        </a:schemeClr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i="1">
                                  <a:solidFill>
                                    <a:schemeClr val="tx2">
                                      <a:lumMod val="10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i="1">
                                  <a:solidFill>
                                    <a:schemeClr val="tx2">
                                      <a:lumMod val="10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𝑝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dirty="0" smtClean="0">
                  <a:solidFill>
                    <a:schemeClr val="tx2">
                      <a:lumMod val="10000"/>
                    </a:schemeClr>
                  </a:solidFill>
                  <a:ea typeface="Cambria Math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solidFill>
                                <a:schemeClr val="tx2">
                                  <a:lumMod val="1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chemeClr val="tx2">
                                  <a:lumMod val="1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𝐶</m:t>
                          </m:r>
                        </m:e>
                        <m:sub>
                          <m:r>
                            <a:rPr lang="en-US" i="1">
                              <a:solidFill>
                                <a:schemeClr val="tx2">
                                  <a:lumMod val="1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2</m:t>
                          </m:r>
                        </m:sub>
                      </m:sSub>
                      <m:r>
                        <a:rPr lang="en-US" i="1">
                          <a:solidFill>
                            <a:schemeClr val="tx2">
                              <a:lumMod val="10000"/>
                            </a:schemeClr>
                          </a:solidFill>
                          <a:latin typeface="Cambria Math"/>
                        </a:rPr>
                        <m:t>=2.4</m:t>
                      </m:r>
                      <m:r>
                        <a:rPr lang="en-US" i="1">
                          <a:solidFill>
                            <a:schemeClr val="tx2">
                              <a:lumMod val="10000"/>
                            </a:schemeClr>
                          </a:solidFill>
                          <a:latin typeface="Cambria Math"/>
                          <a:ea typeface="Cambria Math"/>
                        </a:rPr>
                        <m:t>∙</m:t>
                      </m:r>
                      <m:sSub>
                        <m:sSubPr>
                          <m:ctrlPr>
                            <a:rPr lang="en-US" i="1">
                              <a:solidFill>
                                <a:schemeClr val="tx2">
                                  <a:lumMod val="1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chemeClr val="tx2">
                                  <a:lumMod val="1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𝐶</m:t>
                          </m:r>
                        </m:e>
                        <m:sub>
                          <m:r>
                            <a:rPr lang="en-US" i="1">
                              <a:solidFill>
                                <a:schemeClr val="tx2">
                                  <a:lumMod val="1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𝑝</m:t>
                          </m:r>
                        </m:sub>
                      </m:sSub>
                    </m:oMath>
                  </m:oMathPara>
                </a14:m>
                <a:endParaRPr lang="en-US" dirty="0" smtClean="0">
                  <a:solidFill>
                    <a:schemeClr val="tx2">
                      <a:lumMod val="10000"/>
                    </a:schemeClr>
                  </a:solidFill>
                  <a:ea typeface="Cambria Math"/>
                </a:endParaRP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72200" y="4057164"/>
                <a:ext cx="1347677" cy="1420004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687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400" dirty="0"/>
              <a:t>Utilizing 3</a:t>
            </a:r>
            <a:r>
              <a:rPr lang="en-US" sz="3400" baseline="30000" dirty="0"/>
              <a:t>rd</a:t>
            </a:r>
            <a:r>
              <a:rPr lang="en-US" sz="3400" dirty="0"/>
              <a:t> H for efficiency (F3)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0BE237A-3C10-CB42-9E82-6FFF293908C0}" type="slidenum">
              <a:rPr lang="en-US" smtClean="0"/>
              <a:pPr/>
              <a:t>22</a:t>
            </a:fld>
            <a:endParaRPr lang="en-US"/>
          </a:p>
        </p:txBody>
      </p:sp>
      <p:pic>
        <p:nvPicPr>
          <p:cNvPr id="6" name="Picture 8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50"/>
          <a:stretch/>
        </p:blipFill>
        <p:spPr bwMode="auto">
          <a:xfrm>
            <a:off x="457200" y="1371600"/>
            <a:ext cx="3913909" cy="2085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4038600"/>
            <a:ext cx="4191000" cy="2557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1371600"/>
            <a:ext cx="3554638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 rot="16200000">
            <a:off x="4343448" y="2291834"/>
            <a:ext cx="142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solidFill>
                  <a:schemeClr val="bg1"/>
                </a:solidFill>
                <a:latin typeface="+mn-lt"/>
              </a:rPr>
              <a:t>Pout (</a:t>
            </a:r>
            <a:r>
              <a:rPr lang="en-US" sz="1800" b="1" dirty="0" err="1" smtClean="0">
                <a:solidFill>
                  <a:schemeClr val="bg1"/>
                </a:solidFill>
                <a:latin typeface="+mn-lt"/>
              </a:rPr>
              <a:t>dBm</a:t>
            </a:r>
            <a:r>
              <a:rPr lang="en-US" sz="1800" b="1" dirty="0" smtClean="0">
                <a:solidFill>
                  <a:schemeClr val="bg1"/>
                </a:solidFill>
                <a:latin typeface="+mn-lt"/>
              </a:rPr>
              <a:t>)</a:t>
            </a:r>
            <a:endParaRPr lang="en-US" sz="18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 rot="16200000">
            <a:off x="1781930" y="5273480"/>
            <a:ext cx="10652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solidFill>
                  <a:schemeClr val="bg1"/>
                </a:solidFill>
                <a:latin typeface="+mn-lt"/>
              </a:rPr>
              <a:t>PAE (%)</a:t>
            </a:r>
            <a:endParaRPr lang="en-US" sz="18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 rot="16200000">
            <a:off x="-457897" y="2156307"/>
            <a:ext cx="15824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err="1" smtClean="0">
                <a:solidFill>
                  <a:schemeClr val="bg1"/>
                </a:solidFill>
                <a:latin typeface="+mn-lt"/>
              </a:rPr>
              <a:t>Pdissp</a:t>
            </a:r>
            <a:r>
              <a:rPr lang="en-US" sz="1800" b="1" dirty="0" smtClean="0">
                <a:solidFill>
                  <a:schemeClr val="bg1"/>
                </a:solidFill>
                <a:latin typeface="+mn-lt"/>
              </a:rPr>
              <a:t> (</a:t>
            </a:r>
            <a:r>
              <a:rPr lang="en-US" sz="1800" b="1" dirty="0" err="1" smtClean="0">
                <a:solidFill>
                  <a:schemeClr val="bg1"/>
                </a:solidFill>
                <a:latin typeface="+mn-lt"/>
              </a:rPr>
              <a:t>mW</a:t>
            </a:r>
            <a:r>
              <a:rPr lang="en-US" sz="1800" b="1" dirty="0" smtClean="0">
                <a:solidFill>
                  <a:schemeClr val="bg1"/>
                </a:solidFill>
                <a:latin typeface="+mn-lt"/>
              </a:rPr>
              <a:t>)</a:t>
            </a:r>
            <a:endParaRPr lang="en-US" sz="18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388881" y="4657842"/>
            <a:ext cx="4571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+mn-lt"/>
              </a:rPr>
              <a:t>AB</a:t>
            </a:r>
            <a:endParaRPr lang="en-US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277987" y="4488565"/>
            <a:ext cx="8803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+mn-lt"/>
              </a:rPr>
              <a:t>F3-filter</a:t>
            </a:r>
            <a:endParaRPr lang="en-US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918312" y="4259782"/>
            <a:ext cx="20874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+mn-lt"/>
              </a:rPr>
              <a:t>F3-Harmonic Control</a:t>
            </a:r>
            <a:endParaRPr lang="en-US" dirty="0">
              <a:solidFill>
                <a:schemeClr val="bg1"/>
              </a:solidFill>
              <a:latin typeface="+mn-lt"/>
            </a:endParaRPr>
          </a:p>
        </p:txBody>
      </p:sp>
      <p:cxnSp>
        <p:nvCxnSpPr>
          <p:cNvPr id="44" name="Straight Arrow Connector 43"/>
          <p:cNvCxnSpPr/>
          <p:nvPr/>
        </p:nvCxnSpPr>
        <p:spPr bwMode="auto">
          <a:xfrm>
            <a:off x="3810000" y="4848825"/>
            <a:ext cx="838200" cy="295142"/>
          </a:xfrm>
          <a:prstGeom prst="straightConnector1">
            <a:avLst/>
          </a:prstGeom>
          <a:solidFill>
            <a:schemeClr val="accent1"/>
          </a:solidFill>
          <a:ln w="28575" cap="sq" cmpd="sng" algn="ctr">
            <a:solidFill>
              <a:srgbClr val="FFC000"/>
            </a:solidFill>
            <a:prstDash val="solid"/>
            <a:round/>
            <a:headEnd type="none" w="sm" len="sm"/>
            <a:tailEnd type="arrow"/>
          </a:ln>
          <a:effectLst/>
        </p:spPr>
      </p:cxnSp>
      <p:cxnSp>
        <p:nvCxnSpPr>
          <p:cNvPr id="47" name="Straight Arrow Connector 46"/>
          <p:cNvCxnSpPr/>
          <p:nvPr/>
        </p:nvCxnSpPr>
        <p:spPr bwMode="auto">
          <a:xfrm>
            <a:off x="4114800" y="4686230"/>
            <a:ext cx="634319" cy="222378"/>
          </a:xfrm>
          <a:prstGeom prst="straightConnector1">
            <a:avLst/>
          </a:prstGeom>
          <a:solidFill>
            <a:schemeClr val="accent1"/>
          </a:solidFill>
          <a:ln w="28575" cap="sq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sm" len="sm"/>
            <a:tailEnd type="arrow"/>
          </a:ln>
          <a:effectLst/>
        </p:spPr>
      </p:cxnSp>
      <p:cxnSp>
        <p:nvCxnSpPr>
          <p:cNvPr id="49" name="Straight Arrow Connector 48"/>
          <p:cNvCxnSpPr/>
          <p:nvPr/>
        </p:nvCxnSpPr>
        <p:spPr bwMode="auto">
          <a:xfrm>
            <a:off x="4931658" y="4424036"/>
            <a:ext cx="249942" cy="111189"/>
          </a:xfrm>
          <a:prstGeom prst="straightConnector1">
            <a:avLst/>
          </a:prstGeom>
          <a:solidFill>
            <a:schemeClr val="accent1"/>
          </a:solidFill>
          <a:ln w="28575" cap="sq" cmpd="sng" algn="ctr">
            <a:solidFill>
              <a:srgbClr val="FF0000"/>
            </a:solidFill>
            <a:prstDash val="solid"/>
            <a:round/>
            <a:headEnd type="none" w="sm" len="sm"/>
            <a:tailEnd type="arrow"/>
          </a:ln>
          <a:effectLst/>
        </p:spPr>
      </p:cxnSp>
      <p:sp>
        <p:nvSpPr>
          <p:cNvPr id="51" name="TextBox 50"/>
          <p:cNvSpPr txBox="1"/>
          <p:nvPr/>
        </p:nvSpPr>
        <p:spPr>
          <a:xfrm>
            <a:off x="1638348" y="3505200"/>
            <a:ext cx="12747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solidFill>
                  <a:schemeClr val="bg1"/>
                </a:solidFill>
                <a:latin typeface="+mn-lt"/>
              </a:rPr>
              <a:t>Pin (</a:t>
            </a:r>
            <a:r>
              <a:rPr lang="en-US" sz="1800" b="1" dirty="0" err="1" smtClean="0">
                <a:solidFill>
                  <a:schemeClr val="bg1"/>
                </a:solidFill>
                <a:latin typeface="+mn-lt"/>
              </a:rPr>
              <a:t>dBm</a:t>
            </a:r>
            <a:r>
              <a:rPr lang="en-US" sz="1800" b="1" dirty="0" smtClean="0">
                <a:solidFill>
                  <a:schemeClr val="bg1"/>
                </a:solidFill>
                <a:latin typeface="+mn-lt"/>
              </a:rPr>
              <a:t>)</a:t>
            </a:r>
            <a:endParaRPr lang="en-US" sz="18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6553200" y="3505200"/>
            <a:ext cx="12747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solidFill>
                  <a:schemeClr val="bg1"/>
                </a:solidFill>
                <a:latin typeface="+mn-lt"/>
              </a:rPr>
              <a:t>Pin (</a:t>
            </a:r>
            <a:r>
              <a:rPr lang="en-US" sz="1800" b="1" dirty="0" err="1" smtClean="0">
                <a:solidFill>
                  <a:schemeClr val="bg1"/>
                </a:solidFill>
                <a:latin typeface="+mn-lt"/>
              </a:rPr>
              <a:t>dBm</a:t>
            </a:r>
            <a:r>
              <a:rPr lang="en-US" sz="1800" b="1" dirty="0" smtClean="0">
                <a:solidFill>
                  <a:schemeClr val="bg1"/>
                </a:solidFill>
                <a:latin typeface="+mn-lt"/>
              </a:rPr>
              <a:t>)</a:t>
            </a:r>
            <a:endParaRPr lang="en-US" sz="1800" b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36698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Utilizing 3</a:t>
            </a:r>
            <a:r>
              <a:rPr lang="en-US" sz="3200" baseline="30000" dirty="0"/>
              <a:t>rd</a:t>
            </a:r>
            <a:r>
              <a:rPr lang="en-US" sz="3200" dirty="0"/>
              <a:t> H for efficiency (F3)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0BE237A-3C10-CB42-9E82-6FFF293908C0}" type="slidenum">
              <a:rPr lang="en-US" smtClean="0"/>
              <a:pPr/>
              <a:t>23</a:t>
            </a:fld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1616013"/>
              </p:ext>
            </p:extLst>
          </p:nvPr>
        </p:nvGraphicFramePr>
        <p:xfrm>
          <a:off x="1676400" y="1600200"/>
          <a:ext cx="5887893" cy="342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93" name="Visio" r:id="rId3" imgW="10490613" imgH="6111672" progId="Visio.Drawing.11">
                  <p:embed/>
                </p:oleObj>
              </mc:Choice>
              <mc:Fallback>
                <p:oleObj name="Visio" r:id="rId3" imgW="10490613" imgH="6111672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1600200"/>
                        <a:ext cx="5887893" cy="342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01479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Utilizing 3</a:t>
            </a:r>
            <a:r>
              <a:rPr lang="en-US" sz="3200" baseline="30000" dirty="0"/>
              <a:t>rd</a:t>
            </a:r>
            <a:r>
              <a:rPr lang="en-US" sz="3200" dirty="0"/>
              <a:t> H for efficiency (F3)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0BE237A-3C10-CB42-9E82-6FFF293908C0}" type="slidenum">
              <a:rPr lang="en-US" smtClean="0"/>
              <a:pPr/>
              <a:t>24</a:t>
            </a:fld>
            <a:endParaRPr lang="en-US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1609725"/>
            <a:ext cx="3124200" cy="22884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 rot="16200000">
            <a:off x="4347168" y="2625674"/>
            <a:ext cx="142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solidFill>
                  <a:schemeClr val="bg1"/>
                </a:solidFill>
                <a:latin typeface="+mn-lt"/>
              </a:rPr>
              <a:t>Pout (</a:t>
            </a:r>
            <a:r>
              <a:rPr lang="en-US" sz="1800" b="1" dirty="0" err="1" smtClean="0">
                <a:solidFill>
                  <a:schemeClr val="bg1"/>
                </a:solidFill>
                <a:latin typeface="+mn-lt"/>
              </a:rPr>
              <a:t>dBm</a:t>
            </a:r>
            <a:r>
              <a:rPr lang="en-US" sz="1800" b="1" dirty="0" smtClean="0">
                <a:solidFill>
                  <a:schemeClr val="bg1"/>
                </a:solidFill>
                <a:latin typeface="+mn-lt"/>
              </a:rPr>
              <a:t>)</a:t>
            </a:r>
            <a:endParaRPr lang="en-US" sz="18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 rot="16200000">
            <a:off x="1938052" y="5148548"/>
            <a:ext cx="10652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solidFill>
                  <a:schemeClr val="bg1"/>
                </a:solidFill>
                <a:latin typeface="+mn-lt"/>
              </a:rPr>
              <a:t>PAE (%)</a:t>
            </a:r>
            <a:endParaRPr lang="en-US" sz="18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 rot="16200000">
            <a:off x="-377975" y="2490147"/>
            <a:ext cx="15824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err="1" smtClean="0">
                <a:solidFill>
                  <a:schemeClr val="bg1"/>
                </a:solidFill>
                <a:latin typeface="+mn-lt"/>
              </a:rPr>
              <a:t>Pdissp</a:t>
            </a:r>
            <a:r>
              <a:rPr lang="en-US" sz="1800" b="1" dirty="0" smtClean="0">
                <a:solidFill>
                  <a:schemeClr val="bg1"/>
                </a:solidFill>
                <a:latin typeface="+mn-lt"/>
              </a:rPr>
              <a:t> (</a:t>
            </a:r>
            <a:r>
              <a:rPr lang="en-US" sz="1800" b="1" dirty="0" err="1" smtClean="0">
                <a:solidFill>
                  <a:schemeClr val="bg1"/>
                </a:solidFill>
                <a:latin typeface="+mn-lt"/>
              </a:rPr>
              <a:t>mW</a:t>
            </a:r>
            <a:r>
              <a:rPr lang="en-US" sz="1800" b="1" dirty="0" smtClean="0">
                <a:solidFill>
                  <a:schemeClr val="bg1"/>
                </a:solidFill>
                <a:latin typeface="+mn-lt"/>
              </a:rPr>
              <a:t>)</a:t>
            </a:r>
            <a:endParaRPr lang="en-US" sz="18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41117" y="3776246"/>
            <a:ext cx="11544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+mn-lt"/>
              </a:rPr>
              <a:t>Pin (</a:t>
            </a:r>
            <a:r>
              <a:rPr lang="en-US" b="1" dirty="0" err="1" smtClean="0">
                <a:solidFill>
                  <a:schemeClr val="bg1"/>
                </a:solidFill>
                <a:latin typeface="+mn-lt"/>
              </a:rPr>
              <a:t>dBm</a:t>
            </a:r>
            <a:r>
              <a:rPr lang="en-US" b="1" dirty="0" smtClean="0">
                <a:solidFill>
                  <a:schemeClr val="bg1"/>
                </a:solidFill>
                <a:latin typeface="+mn-lt"/>
              </a:rPr>
              <a:t>)</a:t>
            </a:r>
            <a:endParaRPr lang="en-US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096000" y="3810000"/>
            <a:ext cx="11544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+mn-lt"/>
              </a:rPr>
              <a:t>Pin (</a:t>
            </a:r>
            <a:r>
              <a:rPr lang="en-US" b="1" dirty="0" err="1" smtClean="0">
                <a:solidFill>
                  <a:schemeClr val="bg1"/>
                </a:solidFill>
                <a:latin typeface="+mn-lt"/>
              </a:rPr>
              <a:t>dBm</a:t>
            </a:r>
            <a:r>
              <a:rPr lang="en-US" b="1" dirty="0" smtClean="0">
                <a:solidFill>
                  <a:schemeClr val="bg1"/>
                </a:solidFill>
                <a:latin typeface="+mn-lt"/>
              </a:rPr>
              <a:t>)</a:t>
            </a:r>
            <a:endParaRPr lang="en-US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581400" y="6443246"/>
            <a:ext cx="11544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+mn-lt"/>
              </a:rPr>
              <a:t>Pin (</a:t>
            </a:r>
            <a:r>
              <a:rPr lang="en-US" b="1" dirty="0" err="1" smtClean="0">
                <a:solidFill>
                  <a:schemeClr val="bg1"/>
                </a:solidFill>
                <a:latin typeface="+mn-lt"/>
              </a:rPr>
              <a:t>dBm</a:t>
            </a:r>
            <a:r>
              <a:rPr lang="en-US" b="1" dirty="0" smtClean="0">
                <a:solidFill>
                  <a:schemeClr val="bg1"/>
                </a:solidFill>
                <a:latin typeface="+mn-lt"/>
              </a:rPr>
              <a:t>)</a:t>
            </a:r>
            <a:endParaRPr lang="en-US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883" y="1598988"/>
            <a:ext cx="3560707" cy="2261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5332" y="4145643"/>
            <a:ext cx="3467100" cy="23166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54632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8610600" cy="1143000"/>
          </a:xfrm>
        </p:spPr>
        <p:txBody>
          <a:bodyPr/>
          <a:lstStyle/>
          <a:p>
            <a:r>
              <a:rPr lang="en-US" sz="3000" b="1" dirty="0" smtClean="0">
                <a:effectLst/>
              </a:rPr>
              <a:t>94 </a:t>
            </a:r>
            <a:r>
              <a:rPr lang="en-US" sz="3000" b="1" dirty="0">
                <a:effectLst/>
              </a:rPr>
              <a:t>GHz </a:t>
            </a:r>
            <a:r>
              <a:rPr lang="en-US" sz="3000" b="1" dirty="0">
                <a:solidFill>
                  <a:srgbClr val="FF0000"/>
                </a:solidFill>
                <a:effectLst/>
              </a:rPr>
              <a:t>1-Stage</a:t>
            </a:r>
            <a:r>
              <a:rPr lang="en-US" sz="3000" b="1" dirty="0">
                <a:effectLst/>
              </a:rPr>
              <a:t> Class-F PA (</a:t>
            </a:r>
            <a:r>
              <a:rPr lang="en-US" sz="3000" b="1" dirty="0">
                <a:solidFill>
                  <a:srgbClr val="FF0000"/>
                </a:solidFill>
                <a:effectLst/>
              </a:rPr>
              <a:t>VCC = 1.3V</a:t>
            </a:r>
            <a:r>
              <a:rPr lang="en-US" sz="3000" b="1" dirty="0" smtClean="0">
                <a:effectLst/>
              </a:rPr>
              <a:t>): Schematic</a:t>
            </a:r>
            <a:endParaRPr lang="en-US" sz="3000" dirty="0"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0BE237A-3C10-CB42-9E82-6FFF293908C0}" type="slidenum">
              <a:rPr lang="en-US" smtClean="0"/>
              <a:pPr/>
              <a:t>25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762000" y="5278735"/>
            <a:ext cx="83674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0000"/>
                </a:solidFill>
                <a:latin typeface="+mn-lt"/>
              </a:rPr>
              <a:t>Class-F, 1-stage design:  2</a:t>
            </a:r>
            <a:r>
              <a:rPr lang="en-US" b="1" baseline="30000" dirty="0" smtClean="0">
                <a:solidFill>
                  <a:srgbClr val="000000"/>
                </a:solidFill>
                <a:latin typeface="+mn-lt"/>
              </a:rPr>
              <a:t>nd</a:t>
            </a:r>
            <a:r>
              <a:rPr lang="en-US" b="1" dirty="0" smtClean="0">
                <a:solidFill>
                  <a:srgbClr val="000000"/>
                </a:solidFill>
                <a:latin typeface="+mn-lt"/>
              </a:rPr>
              <a:t> &amp; 3</a:t>
            </a:r>
            <a:r>
              <a:rPr lang="en-US" b="1" baseline="30000" dirty="0" smtClean="0">
                <a:solidFill>
                  <a:srgbClr val="000000"/>
                </a:solidFill>
                <a:latin typeface="+mn-lt"/>
              </a:rPr>
              <a:t>rd</a:t>
            </a:r>
            <a:r>
              <a:rPr lang="en-US" b="1" dirty="0" smtClean="0">
                <a:solidFill>
                  <a:srgbClr val="000000"/>
                </a:solidFill>
                <a:latin typeface="+mn-lt"/>
              </a:rPr>
              <a:t> harmonic controls </a:t>
            </a:r>
          </a:p>
          <a:p>
            <a:pPr marL="285750" indent="-285750" algn="l"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0000"/>
                </a:solidFill>
                <a:latin typeface="+mn-lt"/>
              </a:rPr>
              <a:t> Harmonic filter: high-Z for fund &amp; 3</a:t>
            </a:r>
            <a:r>
              <a:rPr lang="en-US" b="1" baseline="30000" dirty="0" smtClean="0">
                <a:solidFill>
                  <a:srgbClr val="000000"/>
                </a:solidFill>
                <a:latin typeface="+mn-lt"/>
              </a:rPr>
              <a:t>rd</a:t>
            </a:r>
            <a:r>
              <a:rPr lang="en-US" b="1" dirty="0" smtClean="0">
                <a:solidFill>
                  <a:srgbClr val="000000"/>
                </a:solidFill>
                <a:latin typeface="+mn-lt"/>
              </a:rPr>
              <a:t>-harmonic, low-Z for 2</a:t>
            </a:r>
            <a:r>
              <a:rPr lang="en-US" b="1" baseline="30000" dirty="0" smtClean="0">
                <a:solidFill>
                  <a:srgbClr val="000000"/>
                </a:solidFill>
                <a:latin typeface="+mn-lt"/>
              </a:rPr>
              <a:t>nd</a:t>
            </a:r>
            <a:r>
              <a:rPr lang="en-US" b="1" dirty="0" smtClean="0">
                <a:solidFill>
                  <a:srgbClr val="000000"/>
                </a:solidFill>
                <a:latin typeface="+mn-lt"/>
              </a:rPr>
              <a:t>-harmonic</a:t>
            </a:r>
          </a:p>
          <a:p>
            <a:pPr marL="285750" indent="-285750" algn="l"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0000"/>
                </a:solidFill>
                <a:latin typeface="+mn-lt"/>
              </a:rPr>
              <a:t> OP</a:t>
            </a:r>
            <a:r>
              <a:rPr lang="en-US" b="1" baseline="-25000" dirty="0" smtClean="0">
                <a:solidFill>
                  <a:srgbClr val="000000"/>
                </a:solidFill>
                <a:latin typeface="+mn-lt"/>
              </a:rPr>
              <a:t>-1dB</a:t>
            </a:r>
            <a:r>
              <a:rPr lang="en-US" b="1" dirty="0" smtClean="0">
                <a:solidFill>
                  <a:srgbClr val="000000"/>
                </a:solidFill>
                <a:latin typeface="+mn-lt"/>
              </a:rPr>
              <a:t>:  ~10 </a:t>
            </a:r>
            <a:r>
              <a:rPr lang="en-US" b="1" dirty="0" err="1" smtClean="0">
                <a:solidFill>
                  <a:srgbClr val="000000"/>
                </a:solidFill>
                <a:latin typeface="+mn-lt"/>
              </a:rPr>
              <a:t>dBm</a:t>
            </a:r>
            <a:r>
              <a:rPr lang="en-US" b="1" dirty="0" smtClean="0">
                <a:solidFill>
                  <a:srgbClr val="000000"/>
                </a:solidFill>
                <a:latin typeface="+mn-lt"/>
              </a:rPr>
              <a:t>, </a:t>
            </a:r>
            <a:r>
              <a:rPr lang="en-US" dirty="0" err="1" smtClean="0">
                <a:solidFill>
                  <a:srgbClr val="000000"/>
                </a:solidFill>
                <a:latin typeface="+mn-lt"/>
              </a:rPr>
              <a:t>P</a:t>
            </a:r>
            <a:r>
              <a:rPr lang="en-US" baseline="-25000" dirty="0" err="1" smtClean="0">
                <a:solidFill>
                  <a:srgbClr val="000000"/>
                </a:solidFill>
                <a:latin typeface="+mn-lt"/>
              </a:rPr>
              <a:t>sat</a:t>
            </a:r>
            <a:r>
              <a:rPr lang="en-US" dirty="0" smtClean="0">
                <a:solidFill>
                  <a:srgbClr val="000000"/>
                </a:solidFill>
                <a:latin typeface="+mn-lt"/>
              </a:rPr>
              <a:t>:  ~11.5 </a:t>
            </a:r>
            <a:r>
              <a:rPr lang="en-US" dirty="0" err="1" smtClean="0">
                <a:solidFill>
                  <a:srgbClr val="000000"/>
                </a:solidFill>
                <a:latin typeface="+mn-lt"/>
              </a:rPr>
              <a:t>dBm</a:t>
            </a:r>
            <a:endParaRPr lang="en-US" dirty="0" smtClean="0">
              <a:solidFill>
                <a:srgbClr val="000000"/>
              </a:solidFill>
              <a:latin typeface="+mn-lt"/>
            </a:endParaRPr>
          </a:p>
          <a:p>
            <a:pPr marL="285750" indent="-285750" algn="l">
              <a:buFont typeface="Wingdings" pitchFamily="2" charset="2"/>
              <a:buChar char="q"/>
            </a:pPr>
            <a:r>
              <a:rPr lang="en-US" dirty="0" smtClean="0">
                <a:solidFill>
                  <a:srgbClr val="000000"/>
                </a:solidFill>
                <a:latin typeface="+mn-lt"/>
              </a:rPr>
              <a:t> PAE: max 15-16 %</a:t>
            </a:r>
          </a:p>
        </p:txBody>
      </p:sp>
      <p:pic>
        <p:nvPicPr>
          <p:cNvPr id="6" name="Picture 38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66" t="6654" r="13358" b="3699"/>
          <a:stretch/>
        </p:blipFill>
        <p:spPr bwMode="auto">
          <a:xfrm>
            <a:off x="1952625" y="1371600"/>
            <a:ext cx="5391150" cy="3629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20223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0BE237A-3C10-CB42-9E82-6FFF293908C0}" type="slidenum">
              <a:rPr lang="en-US" smtClean="0"/>
              <a:pPr/>
              <a:t>26</a:t>
            </a:fld>
            <a:endParaRPr lang="en-US"/>
          </a:p>
        </p:txBody>
      </p:sp>
      <p:pic>
        <p:nvPicPr>
          <p:cNvPr id="75" name="Picture 8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2" t="2000" r="1614" b="3963"/>
          <a:stretch/>
        </p:blipFill>
        <p:spPr bwMode="auto">
          <a:xfrm>
            <a:off x="5048001" y="1675640"/>
            <a:ext cx="3818838" cy="2685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6" name="Picture 7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7" t="1760" r="5526" b="5553"/>
          <a:stretch/>
        </p:blipFill>
        <p:spPr bwMode="auto">
          <a:xfrm>
            <a:off x="276673" y="1650084"/>
            <a:ext cx="3910415" cy="27110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7" name="TextBox 76"/>
          <p:cNvSpPr txBox="1"/>
          <p:nvPr/>
        </p:nvSpPr>
        <p:spPr>
          <a:xfrm rot="16200000">
            <a:off x="-567398" y="2777205"/>
            <a:ext cx="142167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00"/>
                </a:solidFill>
                <a:latin typeface="+mj-lt"/>
              </a:rPr>
              <a:t>P</a:t>
            </a:r>
            <a:r>
              <a:rPr lang="en-US" sz="1600" b="1" dirty="0" smtClean="0">
                <a:solidFill>
                  <a:srgbClr val="000000"/>
                </a:solidFill>
                <a:latin typeface="+mj-lt"/>
              </a:rPr>
              <a:t>out</a:t>
            </a:r>
            <a:r>
              <a:rPr lang="en-US" b="1" dirty="0" smtClean="0">
                <a:solidFill>
                  <a:srgbClr val="000000"/>
                </a:solidFill>
                <a:latin typeface="+mj-lt"/>
              </a:rPr>
              <a:t> (dBm)</a:t>
            </a:r>
            <a:endParaRPr lang="en-US" b="1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1478745" y="4401112"/>
            <a:ext cx="11993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00"/>
                </a:solidFill>
                <a:latin typeface="+mj-lt"/>
              </a:rPr>
              <a:t>P</a:t>
            </a:r>
            <a:r>
              <a:rPr lang="en-US" b="1" baseline="-25000" dirty="0" smtClean="0">
                <a:solidFill>
                  <a:srgbClr val="000000"/>
                </a:solidFill>
                <a:latin typeface="+mj-lt"/>
              </a:rPr>
              <a:t>in</a:t>
            </a:r>
            <a:r>
              <a:rPr lang="en-US" b="1" dirty="0" smtClean="0">
                <a:solidFill>
                  <a:srgbClr val="000000"/>
                </a:solidFill>
                <a:latin typeface="+mj-lt"/>
              </a:rPr>
              <a:t> (dBm)</a:t>
            </a:r>
            <a:endParaRPr lang="en-US" b="1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79" name="TextBox 78"/>
          <p:cNvSpPr txBox="1"/>
          <p:nvPr/>
        </p:nvSpPr>
        <p:spPr>
          <a:xfrm rot="16200000">
            <a:off x="3798077" y="2797569"/>
            <a:ext cx="10568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00"/>
                </a:solidFill>
                <a:latin typeface="+mj-lt"/>
              </a:rPr>
              <a:t>PAE (%)</a:t>
            </a:r>
            <a:endParaRPr lang="en-US" b="1" dirty="0">
              <a:solidFill>
                <a:srgbClr val="000000"/>
              </a:solidFill>
              <a:latin typeface="+mj-lt"/>
            </a:endParaRPr>
          </a:p>
        </p:txBody>
      </p:sp>
      <p:cxnSp>
        <p:nvCxnSpPr>
          <p:cNvPr id="80" name="Straight Arrow Connector 79"/>
          <p:cNvCxnSpPr/>
          <p:nvPr/>
        </p:nvCxnSpPr>
        <p:spPr>
          <a:xfrm>
            <a:off x="2658304" y="1811771"/>
            <a:ext cx="237296" cy="198353"/>
          </a:xfrm>
          <a:prstGeom prst="straightConnector1">
            <a:avLst/>
          </a:prstGeom>
          <a:ln w="28575">
            <a:solidFill>
              <a:schemeClr val="bg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Arrow Connector 80"/>
          <p:cNvCxnSpPr/>
          <p:nvPr/>
        </p:nvCxnSpPr>
        <p:spPr>
          <a:xfrm flipV="1">
            <a:off x="2895600" y="2156041"/>
            <a:ext cx="0" cy="646171"/>
          </a:xfrm>
          <a:prstGeom prst="straightConnector1">
            <a:avLst/>
          </a:prstGeom>
          <a:ln w="28575">
            <a:solidFill>
              <a:schemeClr val="bg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Arrow Connector 81"/>
          <p:cNvCxnSpPr/>
          <p:nvPr/>
        </p:nvCxnSpPr>
        <p:spPr>
          <a:xfrm>
            <a:off x="3280591" y="2590800"/>
            <a:ext cx="296818" cy="0"/>
          </a:xfrm>
          <a:prstGeom prst="straightConnector1">
            <a:avLst/>
          </a:prstGeom>
          <a:ln w="1905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Arrow Connector 82"/>
          <p:cNvCxnSpPr/>
          <p:nvPr/>
        </p:nvCxnSpPr>
        <p:spPr>
          <a:xfrm flipH="1">
            <a:off x="651940" y="3585409"/>
            <a:ext cx="381000" cy="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Box 83"/>
          <p:cNvSpPr txBox="1"/>
          <p:nvPr/>
        </p:nvSpPr>
        <p:spPr>
          <a:xfrm>
            <a:off x="1866265" y="2743200"/>
            <a:ext cx="15627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000000"/>
                </a:solidFill>
                <a:latin typeface="+mn-lt"/>
              </a:rPr>
              <a:t>PAEmax =15.3%</a:t>
            </a:r>
            <a:endParaRPr lang="en-US" sz="14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1259668" y="1599562"/>
            <a:ext cx="15536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000000"/>
                </a:solidFill>
                <a:latin typeface="+mn-lt"/>
              </a:rPr>
              <a:t>P-1dB = 7.7dBm</a:t>
            </a:r>
            <a:endParaRPr lang="en-US" sz="14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86" name="TextBox 85"/>
          <p:cNvSpPr txBox="1"/>
          <p:nvPr/>
        </p:nvSpPr>
        <p:spPr>
          <a:xfrm rot="16200000">
            <a:off x="3848199" y="3088747"/>
            <a:ext cx="209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00"/>
                </a:solidFill>
                <a:latin typeface="+mj-lt"/>
              </a:rPr>
              <a:t>S-parameter (dB)</a:t>
            </a:r>
            <a:endParaRPr lang="en-US" b="1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6494936" y="4397289"/>
            <a:ext cx="13672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rgbClr val="000000"/>
                </a:solidFill>
                <a:latin typeface="+mj-lt"/>
              </a:rPr>
              <a:t>Freq</a:t>
            </a:r>
            <a:r>
              <a:rPr lang="en-US" b="1" dirty="0" smtClean="0">
                <a:solidFill>
                  <a:srgbClr val="000000"/>
                </a:solidFill>
                <a:latin typeface="+mj-lt"/>
              </a:rPr>
              <a:t> (GHz)</a:t>
            </a:r>
            <a:endParaRPr lang="en-US" b="1" dirty="0">
              <a:solidFill>
                <a:srgbClr val="000000"/>
              </a:solidFill>
              <a:latin typeface="+mj-lt"/>
            </a:endParaRPr>
          </a:p>
        </p:txBody>
      </p:sp>
      <p:cxnSp>
        <p:nvCxnSpPr>
          <p:cNvPr id="88" name="Straight Arrow Connector 87"/>
          <p:cNvCxnSpPr/>
          <p:nvPr/>
        </p:nvCxnSpPr>
        <p:spPr>
          <a:xfrm flipV="1">
            <a:off x="6292130" y="3657318"/>
            <a:ext cx="155694" cy="344059"/>
          </a:xfrm>
          <a:prstGeom prst="straightConnector1">
            <a:avLst/>
          </a:prstGeom>
          <a:ln w="28575">
            <a:solidFill>
              <a:schemeClr val="bg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Arrow Connector 88"/>
          <p:cNvCxnSpPr/>
          <p:nvPr/>
        </p:nvCxnSpPr>
        <p:spPr>
          <a:xfrm flipH="1" flipV="1">
            <a:off x="8072088" y="2729234"/>
            <a:ext cx="374602" cy="237612"/>
          </a:xfrm>
          <a:prstGeom prst="straightConnector1">
            <a:avLst/>
          </a:prstGeom>
          <a:ln w="28575">
            <a:solidFill>
              <a:schemeClr val="bg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/>
          <p:cNvSpPr txBox="1"/>
          <p:nvPr/>
        </p:nvSpPr>
        <p:spPr>
          <a:xfrm>
            <a:off x="5998892" y="3894828"/>
            <a:ext cx="5036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000000"/>
                </a:solidFill>
                <a:latin typeface="+mn-lt"/>
              </a:rPr>
              <a:t>S22</a:t>
            </a:r>
            <a:endParaRPr lang="en-US" sz="14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8230666" y="2894736"/>
            <a:ext cx="4937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000000"/>
                </a:solidFill>
                <a:latin typeface="+mn-lt"/>
              </a:rPr>
              <a:t>S11</a:t>
            </a:r>
            <a:endParaRPr lang="en-US" sz="1400" b="1" dirty="0">
              <a:solidFill>
                <a:srgbClr val="000000"/>
              </a:solidFill>
              <a:latin typeface="+mn-lt"/>
            </a:endParaRPr>
          </a:p>
        </p:txBody>
      </p:sp>
      <p:cxnSp>
        <p:nvCxnSpPr>
          <p:cNvPr id="92" name="Straight Arrow Connector 91"/>
          <p:cNvCxnSpPr/>
          <p:nvPr/>
        </p:nvCxnSpPr>
        <p:spPr>
          <a:xfrm flipH="1" flipV="1">
            <a:off x="8004977" y="2010124"/>
            <a:ext cx="288032" cy="315201"/>
          </a:xfrm>
          <a:prstGeom prst="straightConnector1">
            <a:avLst/>
          </a:prstGeom>
          <a:ln w="28575">
            <a:solidFill>
              <a:schemeClr val="bg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TextBox 92"/>
          <p:cNvSpPr txBox="1"/>
          <p:nvPr/>
        </p:nvSpPr>
        <p:spPr>
          <a:xfrm>
            <a:off x="8234217" y="2202795"/>
            <a:ext cx="5036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000000"/>
                </a:solidFill>
                <a:latin typeface="+mn-lt"/>
              </a:rPr>
              <a:t>S21</a:t>
            </a:r>
            <a:endParaRPr lang="en-US" sz="14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95" name="Title 1"/>
          <p:cNvSpPr txBox="1">
            <a:spLocks/>
          </p:cNvSpPr>
          <p:nvPr/>
        </p:nvSpPr>
        <p:spPr bwMode="auto">
          <a:xfrm>
            <a:off x="237087" y="152400"/>
            <a:ext cx="8610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1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66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9pPr>
          </a:lstStyle>
          <a:p>
            <a:r>
              <a:rPr lang="en-US" sz="3000" b="1" dirty="0" smtClean="0">
                <a:effectLst/>
              </a:rPr>
              <a:t>94 GHz </a:t>
            </a:r>
            <a:r>
              <a:rPr lang="en-US" sz="3000" b="1" dirty="0" smtClean="0">
                <a:solidFill>
                  <a:srgbClr val="FF0000"/>
                </a:solidFill>
                <a:effectLst/>
              </a:rPr>
              <a:t>1-Stage</a:t>
            </a:r>
            <a:r>
              <a:rPr lang="en-US" sz="3000" b="1" dirty="0" smtClean="0">
                <a:effectLst/>
              </a:rPr>
              <a:t> Class-F PA (</a:t>
            </a:r>
            <a:r>
              <a:rPr lang="en-US" sz="3000" b="1" dirty="0" smtClean="0">
                <a:solidFill>
                  <a:srgbClr val="FF0000"/>
                </a:solidFill>
                <a:effectLst/>
              </a:rPr>
              <a:t>VCC = 1.3V</a:t>
            </a:r>
            <a:r>
              <a:rPr lang="en-US" sz="3000" b="1" dirty="0" smtClean="0">
                <a:effectLst/>
              </a:rPr>
              <a:t>): Simulations</a:t>
            </a:r>
            <a:endParaRPr lang="en-US" sz="30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082826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0BE237A-3C10-CB42-9E82-6FFF293908C0}" type="slidenum">
              <a:rPr lang="en-US" smtClean="0"/>
              <a:pPr/>
              <a:t>27</a:t>
            </a:fld>
            <a:endParaRPr lang="en-US"/>
          </a:p>
        </p:txBody>
      </p:sp>
      <p:sp>
        <p:nvSpPr>
          <p:cNvPr id="95" name="Title 1"/>
          <p:cNvSpPr txBox="1">
            <a:spLocks/>
          </p:cNvSpPr>
          <p:nvPr/>
        </p:nvSpPr>
        <p:spPr bwMode="auto">
          <a:xfrm>
            <a:off x="237087" y="152400"/>
            <a:ext cx="8610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1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66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9pPr>
          </a:lstStyle>
          <a:p>
            <a:r>
              <a:rPr lang="en-US" sz="3000" b="1" dirty="0" smtClean="0">
                <a:effectLst/>
              </a:rPr>
              <a:t>94 GHz </a:t>
            </a:r>
            <a:r>
              <a:rPr lang="en-US" sz="3000" b="1" dirty="0" smtClean="0">
                <a:solidFill>
                  <a:srgbClr val="FF0000"/>
                </a:solidFill>
                <a:effectLst/>
              </a:rPr>
              <a:t>1-Stage</a:t>
            </a:r>
            <a:r>
              <a:rPr lang="en-US" sz="3000" b="1" dirty="0" smtClean="0">
                <a:effectLst/>
              </a:rPr>
              <a:t> Class-F PA (</a:t>
            </a:r>
            <a:r>
              <a:rPr lang="en-US" sz="3000" b="1" dirty="0" smtClean="0">
                <a:solidFill>
                  <a:srgbClr val="FF0000"/>
                </a:solidFill>
                <a:effectLst/>
              </a:rPr>
              <a:t>VCC = 1.3V</a:t>
            </a:r>
            <a:r>
              <a:rPr lang="en-US" sz="3000" b="1" dirty="0" smtClean="0">
                <a:effectLst/>
              </a:rPr>
              <a:t>): Layout</a:t>
            </a:r>
            <a:endParaRPr lang="en-US" sz="3000" dirty="0">
              <a:effectLst/>
            </a:endParaRPr>
          </a:p>
        </p:txBody>
      </p:sp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447800"/>
            <a:ext cx="5623463" cy="40877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3623266" y="1634956"/>
            <a:ext cx="6046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VBB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559370" y="1631766"/>
            <a:ext cx="6046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VCC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652452" y="1631766"/>
            <a:ext cx="4924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tx1"/>
                </a:solidFill>
              </a:rPr>
              <a:t>gnd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628116" y="1588506"/>
            <a:ext cx="4924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tx1"/>
                </a:solidFill>
              </a:rPr>
              <a:t>gnd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764020" y="2783894"/>
            <a:ext cx="4924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tx1"/>
                </a:solidFill>
              </a:rPr>
              <a:t>gnd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764020" y="4832056"/>
            <a:ext cx="4924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tx1"/>
                </a:solidFill>
              </a:rPr>
              <a:t>gnd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796882" y="3792006"/>
            <a:ext cx="49404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tx1"/>
                </a:solidFill>
              </a:rPr>
              <a:t>rfIn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380293" y="3823944"/>
            <a:ext cx="6303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tx1"/>
                </a:solidFill>
              </a:rPr>
              <a:t>rfOut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444540" y="2783894"/>
            <a:ext cx="4924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tx1"/>
                </a:solidFill>
              </a:rPr>
              <a:t>gnd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444540" y="4832056"/>
            <a:ext cx="4924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tx1"/>
                </a:solidFill>
              </a:rPr>
              <a:t>gnd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600200" y="5664214"/>
            <a:ext cx="8367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>
              <a:buFont typeface="Wingdings" pitchFamily="2" charset="2"/>
              <a:buChar char="q"/>
            </a:pPr>
            <a:r>
              <a:rPr lang="en-US" sz="1800" dirty="0" smtClean="0">
                <a:solidFill>
                  <a:schemeClr val="bg1"/>
                </a:solidFill>
                <a:latin typeface="+mn-lt"/>
              </a:rPr>
              <a:t>Size: 535</a:t>
            </a:r>
            <a:r>
              <a:rPr lang="el-GR" sz="1800" dirty="0" smtClean="0">
                <a:solidFill>
                  <a:schemeClr val="bg1"/>
                </a:solidFill>
                <a:latin typeface="+mn-lt"/>
              </a:rPr>
              <a:t>μ</a:t>
            </a:r>
            <a:r>
              <a:rPr lang="en-US" sz="1800" dirty="0" smtClean="0">
                <a:solidFill>
                  <a:schemeClr val="bg1"/>
                </a:solidFill>
                <a:latin typeface="+mn-lt"/>
              </a:rPr>
              <a:t>m x 390</a:t>
            </a:r>
            <a:r>
              <a:rPr lang="el-GR" sz="1800" dirty="0" smtClean="0">
                <a:solidFill>
                  <a:schemeClr val="bg1"/>
                </a:solidFill>
                <a:latin typeface="+mn-lt"/>
              </a:rPr>
              <a:t>μ</a:t>
            </a:r>
            <a:r>
              <a:rPr lang="en-US" sz="1800" dirty="0" smtClean="0">
                <a:solidFill>
                  <a:schemeClr val="bg1"/>
                </a:solidFill>
                <a:latin typeface="+mn-lt"/>
              </a:rPr>
              <a:t>m</a:t>
            </a:r>
            <a:endParaRPr lang="en-US" sz="18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11481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0BE237A-3C10-CB42-9E82-6FFF293908C0}" type="slidenum">
              <a:rPr lang="en-US" smtClean="0"/>
              <a:pPr/>
              <a:t>28</a:t>
            </a:fld>
            <a:endParaRPr lang="en-US"/>
          </a:p>
        </p:txBody>
      </p:sp>
      <p:sp>
        <p:nvSpPr>
          <p:cNvPr id="95" name="Title 1"/>
          <p:cNvSpPr txBox="1">
            <a:spLocks/>
          </p:cNvSpPr>
          <p:nvPr/>
        </p:nvSpPr>
        <p:spPr bwMode="auto">
          <a:xfrm>
            <a:off x="237087" y="152400"/>
            <a:ext cx="8610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1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66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9pPr>
          </a:lstStyle>
          <a:p>
            <a:r>
              <a:rPr lang="en-US" sz="3000" b="1" dirty="0" smtClean="0">
                <a:effectLst/>
              </a:rPr>
              <a:t>94 GHz </a:t>
            </a:r>
            <a:r>
              <a:rPr lang="en-US" sz="3000" b="1" dirty="0" smtClean="0">
                <a:solidFill>
                  <a:srgbClr val="FF0000"/>
                </a:solidFill>
                <a:effectLst/>
              </a:rPr>
              <a:t>1-Stage</a:t>
            </a:r>
            <a:r>
              <a:rPr lang="en-US" sz="3000" b="1" dirty="0" smtClean="0">
                <a:effectLst/>
              </a:rPr>
              <a:t> Class-F PA (</a:t>
            </a:r>
            <a:r>
              <a:rPr lang="en-US" sz="3000" b="1" dirty="0" smtClean="0">
                <a:solidFill>
                  <a:srgbClr val="FF0000"/>
                </a:solidFill>
                <a:effectLst/>
              </a:rPr>
              <a:t>VCC = 2.2V</a:t>
            </a:r>
            <a:r>
              <a:rPr lang="en-US" sz="3000" b="1" dirty="0" smtClean="0">
                <a:effectLst/>
              </a:rPr>
              <a:t>): Schematic</a:t>
            </a:r>
            <a:endParaRPr lang="en-US" sz="3000" dirty="0">
              <a:effectLst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47936" y="5181600"/>
            <a:ext cx="8367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>
              <a:buFont typeface="Wingdings" pitchFamily="2" charset="2"/>
              <a:buChar char="q"/>
            </a:pPr>
            <a:r>
              <a:rPr lang="en-US" sz="1800" b="1" dirty="0" smtClean="0">
                <a:solidFill>
                  <a:schemeClr val="bg1"/>
                </a:solidFill>
                <a:latin typeface="+mn-lt"/>
              </a:rPr>
              <a:t>Class-F, 1-stage design:  2</a:t>
            </a:r>
            <a:r>
              <a:rPr lang="en-US" sz="1800" b="1" baseline="30000" dirty="0" smtClean="0">
                <a:solidFill>
                  <a:schemeClr val="bg1"/>
                </a:solidFill>
                <a:latin typeface="+mn-lt"/>
              </a:rPr>
              <a:t>nd</a:t>
            </a:r>
            <a:r>
              <a:rPr lang="en-US" sz="1800" b="1" dirty="0" smtClean="0">
                <a:solidFill>
                  <a:schemeClr val="bg1"/>
                </a:solidFill>
                <a:latin typeface="+mn-lt"/>
              </a:rPr>
              <a:t> &amp; 3</a:t>
            </a:r>
            <a:r>
              <a:rPr lang="en-US" sz="1800" b="1" baseline="30000" dirty="0" smtClean="0">
                <a:solidFill>
                  <a:schemeClr val="bg1"/>
                </a:solidFill>
                <a:latin typeface="+mn-lt"/>
              </a:rPr>
              <a:t>rd</a:t>
            </a:r>
            <a:r>
              <a:rPr lang="en-US" sz="1800" b="1" dirty="0" smtClean="0">
                <a:solidFill>
                  <a:schemeClr val="bg1"/>
                </a:solidFill>
                <a:latin typeface="+mn-lt"/>
              </a:rPr>
              <a:t> harmonic controls </a:t>
            </a:r>
          </a:p>
          <a:p>
            <a:pPr marL="285750" indent="-285750" algn="l">
              <a:buFont typeface="Wingdings" pitchFamily="2" charset="2"/>
              <a:buChar char="q"/>
            </a:pPr>
            <a:r>
              <a:rPr lang="en-US" sz="1800" b="1" dirty="0" smtClean="0">
                <a:solidFill>
                  <a:schemeClr val="bg1"/>
                </a:solidFill>
                <a:latin typeface="+mn-lt"/>
              </a:rPr>
              <a:t> Harmonic filter: high-Z for fund &amp; 3</a:t>
            </a:r>
            <a:r>
              <a:rPr lang="en-US" sz="1800" b="1" baseline="30000" dirty="0" smtClean="0">
                <a:solidFill>
                  <a:schemeClr val="bg1"/>
                </a:solidFill>
                <a:latin typeface="+mn-lt"/>
              </a:rPr>
              <a:t>rd</a:t>
            </a:r>
            <a:r>
              <a:rPr lang="en-US" sz="1800" b="1" dirty="0" smtClean="0">
                <a:solidFill>
                  <a:schemeClr val="bg1"/>
                </a:solidFill>
                <a:latin typeface="+mn-lt"/>
              </a:rPr>
              <a:t>-harmonic, low-Z for 2</a:t>
            </a:r>
            <a:r>
              <a:rPr lang="en-US" sz="1800" b="1" baseline="30000" dirty="0" smtClean="0">
                <a:solidFill>
                  <a:schemeClr val="bg1"/>
                </a:solidFill>
                <a:latin typeface="+mn-lt"/>
              </a:rPr>
              <a:t>nd</a:t>
            </a:r>
            <a:r>
              <a:rPr lang="en-US" sz="1800" b="1" dirty="0" smtClean="0">
                <a:solidFill>
                  <a:schemeClr val="bg1"/>
                </a:solidFill>
                <a:latin typeface="+mn-lt"/>
              </a:rPr>
              <a:t>-harmonic</a:t>
            </a:r>
          </a:p>
          <a:p>
            <a:pPr marL="285750" indent="-285750" algn="l">
              <a:buFont typeface="Wingdings" pitchFamily="2" charset="2"/>
              <a:buChar char="q"/>
            </a:pPr>
            <a:r>
              <a:rPr lang="en-US" sz="1800" b="1" dirty="0" smtClean="0">
                <a:solidFill>
                  <a:schemeClr val="bg1"/>
                </a:solidFill>
                <a:latin typeface="+mn-lt"/>
              </a:rPr>
              <a:t> OP</a:t>
            </a:r>
            <a:r>
              <a:rPr lang="en-US" sz="1800" b="1" baseline="-25000" dirty="0" smtClean="0">
                <a:solidFill>
                  <a:schemeClr val="bg1"/>
                </a:solidFill>
                <a:latin typeface="+mn-lt"/>
              </a:rPr>
              <a:t>-1dB</a:t>
            </a:r>
            <a:r>
              <a:rPr lang="en-US" sz="1800" b="1" dirty="0" smtClean="0">
                <a:solidFill>
                  <a:schemeClr val="bg1"/>
                </a:solidFill>
                <a:latin typeface="+mn-lt"/>
              </a:rPr>
              <a:t>:  ~15 </a:t>
            </a:r>
            <a:r>
              <a:rPr lang="en-US" sz="1800" b="1" dirty="0" err="1" smtClean="0">
                <a:solidFill>
                  <a:schemeClr val="bg1"/>
                </a:solidFill>
                <a:latin typeface="+mn-lt"/>
              </a:rPr>
              <a:t>dBm</a:t>
            </a:r>
            <a:r>
              <a:rPr lang="en-US" sz="1800" b="1" dirty="0" smtClean="0">
                <a:solidFill>
                  <a:schemeClr val="bg1"/>
                </a:solidFill>
                <a:latin typeface="+mn-lt"/>
              </a:rPr>
              <a:t>, </a:t>
            </a:r>
            <a:r>
              <a:rPr lang="en-US" sz="1800" dirty="0" err="1" smtClean="0">
                <a:solidFill>
                  <a:schemeClr val="bg1"/>
                </a:solidFill>
                <a:latin typeface="+mn-lt"/>
              </a:rPr>
              <a:t>P</a:t>
            </a:r>
            <a:r>
              <a:rPr lang="en-US" sz="1800" baseline="-25000" dirty="0" err="1" smtClean="0">
                <a:solidFill>
                  <a:schemeClr val="bg1"/>
                </a:solidFill>
                <a:latin typeface="+mn-lt"/>
              </a:rPr>
              <a:t>sat</a:t>
            </a:r>
            <a:r>
              <a:rPr lang="en-US" sz="1800" dirty="0" smtClean="0">
                <a:solidFill>
                  <a:schemeClr val="bg1"/>
                </a:solidFill>
                <a:latin typeface="+mn-lt"/>
              </a:rPr>
              <a:t>:  ~16 </a:t>
            </a:r>
            <a:r>
              <a:rPr lang="en-US" sz="1800" dirty="0" err="1" smtClean="0">
                <a:solidFill>
                  <a:schemeClr val="bg1"/>
                </a:solidFill>
                <a:latin typeface="+mn-lt"/>
              </a:rPr>
              <a:t>dBm</a:t>
            </a:r>
            <a:endParaRPr lang="en-US" sz="1800" dirty="0" smtClean="0">
              <a:solidFill>
                <a:schemeClr val="bg1"/>
              </a:solidFill>
              <a:latin typeface="+mn-lt"/>
            </a:endParaRPr>
          </a:p>
          <a:p>
            <a:pPr marL="285750" indent="-285750" algn="l">
              <a:buFont typeface="Wingdings" pitchFamily="2" charset="2"/>
              <a:buChar char="q"/>
            </a:pPr>
            <a:r>
              <a:rPr lang="en-US" sz="1800" dirty="0" smtClean="0">
                <a:solidFill>
                  <a:schemeClr val="bg1"/>
                </a:solidFill>
                <a:latin typeface="+mn-lt"/>
              </a:rPr>
              <a:t> PAE: max 21-22 %</a:t>
            </a:r>
          </a:p>
        </p:txBody>
      </p:sp>
      <p:pic>
        <p:nvPicPr>
          <p:cNvPr id="24" name="Picture 4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88" t="6004" r="15376" b="3971"/>
          <a:stretch/>
        </p:blipFill>
        <p:spPr bwMode="auto">
          <a:xfrm>
            <a:off x="2047874" y="1370251"/>
            <a:ext cx="5381625" cy="3609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11481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8548" y="1709774"/>
            <a:ext cx="3899582" cy="26824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2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9" t="2208" r="4148" b="6661"/>
          <a:stretch/>
        </p:blipFill>
        <p:spPr bwMode="auto">
          <a:xfrm>
            <a:off x="287315" y="1628800"/>
            <a:ext cx="3896201" cy="2682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0BE237A-3C10-CB42-9E82-6FFF293908C0}" type="slidenum">
              <a:rPr lang="en-US" smtClean="0"/>
              <a:pPr/>
              <a:t>29</a:t>
            </a:fld>
            <a:endParaRPr lang="en-US"/>
          </a:p>
        </p:txBody>
      </p:sp>
      <p:sp>
        <p:nvSpPr>
          <p:cNvPr id="77" name="TextBox 76"/>
          <p:cNvSpPr txBox="1"/>
          <p:nvPr/>
        </p:nvSpPr>
        <p:spPr>
          <a:xfrm rot="16200000">
            <a:off x="-567398" y="2777205"/>
            <a:ext cx="142167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00"/>
                </a:solidFill>
                <a:latin typeface="+mj-lt"/>
              </a:rPr>
              <a:t>P</a:t>
            </a:r>
            <a:r>
              <a:rPr lang="en-US" sz="1600" b="1" dirty="0" smtClean="0">
                <a:solidFill>
                  <a:srgbClr val="000000"/>
                </a:solidFill>
                <a:latin typeface="+mj-lt"/>
              </a:rPr>
              <a:t>out</a:t>
            </a:r>
            <a:r>
              <a:rPr lang="en-US" b="1" dirty="0" smtClean="0">
                <a:solidFill>
                  <a:srgbClr val="000000"/>
                </a:solidFill>
                <a:latin typeface="+mj-lt"/>
              </a:rPr>
              <a:t> (dBm)</a:t>
            </a:r>
            <a:endParaRPr lang="en-US" b="1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1478745" y="4401112"/>
            <a:ext cx="11993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00"/>
                </a:solidFill>
                <a:latin typeface="+mj-lt"/>
              </a:rPr>
              <a:t>P</a:t>
            </a:r>
            <a:r>
              <a:rPr lang="en-US" b="1" baseline="-25000" dirty="0" smtClean="0">
                <a:solidFill>
                  <a:srgbClr val="000000"/>
                </a:solidFill>
                <a:latin typeface="+mj-lt"/>
              </a:rPr>
              <a:t>in</a:t>
            </a:r>
            <a:r>
              <a:rPr lang="en-US" b="1" dirty="0" smtClean="0">
                <a:solidFill>
                  <a:srgbClr val="000000"/>
                </a:solidFill>
                <a:latin typeface="+mj-lt"/>
              </a:rPr>
              <a:t> (dBm)</a:t>
            </a:r>
            <a:endParaRPr lang="en-US" b="1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79" name="TextBox 78"/>
          <p:cNvSpPr txBox="1"/>
          <p:nvPr/>
        </p:nvSpPr>
        <p:spPr>
          <a:xfrm rot="16200000">
            <a:off x="3798077" y="2797569"/>
            <a:ext cx="10568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00"/>
                </a:solidFill>
                <a:latin typeface="+mj-lt"/>
              </a:rPr>
              <a:t>PAE (%)</a:t>
            </a:r>
            <a:endParaRPr lang="en-US" b="1" dirty="0">
              <a:solidFill>
                <a:srgbClr val="000000"/>
              </a:solidFill>
              <a:latin typeface="+mj-lt"/>
            </a:endParaRPr>
          </a:p>
        </p:txBody>
      </p:sp>
      <p:cxnSp>
        <p:nvCxnSpPr>
          <p:cNvPr id="80" name="Straight Arrow Connector 79"/>
          <p:cNvCxnSpPr/>
          <p:nvPr/>
        </p:nvCxnSpPr>
        <p:spPr>
          <a:xfrm>
            <a:off x="3200400" y="1811771"/>
            <a:ext cx="237296" cy="198353"/>
          </a:xfrm>
          <a:prstGeom prst="straightConnector1">
            <a:avLst/>
          </a:prstGeom>
          <a:ln w="28575">
            <a:solidFill>
              <a:schemeClr val="bg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Arrow Connector 80"/>
          <p:cNvCxnSpPr/>
          <p:nvPr/>
        </p:nvCxnSpPr>
        <p:spPr>
          <a:xfrm flipV="1">
            <a:off x="3505200" y="2187486"/>
            <a:ext cx="0" cy="646171"/>
          </a:xfrm>
          <a:prstGeom prst="straightConnector1">
            <a:avLst/>
          </a:prstGeom>
          <a:ln w="28575">
            <a:solidFill>
              <a:schemeClr val="bg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Arrow Connector 81"/>
          <p:cNvCxnSpPr/>
          <p:nvPr/>
        </p:nvCxnSpPr>
        <p:spPr>
          <a:xfrm>
            <a:off x="2381294" y="3352800"/>
            <a:ext cx="296818" cy="0"/>
          </a:xfrm>
          <a:prstGeom prst="straightConnector1">
            <a:avLst/>
          </a:prstGeom>
          <a:ln w="1905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Arrow Connector 82"/>
          <p:cNvCxnSpPr/>
          <p:nvPr/>
        </p:nvCxnSpPr>
        <p:spPr>
          <a:xfrm flipH="1">
            <a:off x="1288245" y="3352800"/>
            <a:ext cx="381000" cy="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Box 83"/>
          <p:cNvSpPr txBox="1"/>
          <p:nvPr/>
        </p:nvSpPr>
        <p:spPr>
          <a:xfrm>
            <a:off x="1599926" y="1718989"/>
            <a:ext cx="15627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000000"/>
                </a:solidFill>
                <a:latin typeface="+mn-lt"/>
              </a:rPr>
              <a:t>PAEmax =21.8%</a:t>
            </a:r>
            <a:endParaRPr lang="en-US" sz="14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2286000" y="2819400"/>
            <a:ext cx="16431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000000"/>
                </a:solidFill>
                <a:latin typeface="+mn-lt"/>
              </a:rPr>
              <a:t>P-1dB = 11.9dBm</a:t>
            </a:r>
            <a:endParaRPr lang="en-US" sz="14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86" name="TextBox 85"/>
          <p:cNvSpPr txBox="1"/>
          <p:nvPr/>
        </p:nvSpPr>
        <p:spPr>
          <a:xfrm rot="16200000">
            <a:off x="3848199" y="3088747"/>
            <a:ext cx="209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00"/>
                </a:solidFill>
                <a:latin typeface="+mj-lt"/>
              </a:rPr>
              <a:t>S-parameter (dB)</a:t>
            </a:r>
            <a:endParaRPr lang="en-US" b="1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6494936" y="4397289"/>
            <a:ext cx="13672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rgbClr val="000000"/>
                </a:solidFill>
                <a:latin typeface="+mj-lt"/>
              </a:rPr>
              <a:t>Freq</a:t>
            </a:r>
            <a:r>
              <a:rPr lang="en-US" b="1" dirty="0" smtClean="0">
                <a:solidFill>
                  <a:srgbClr val="000000"/>
                </a:solidFill>
                <a:latin typeface="+mj-lt"/>
              </a:rPr>
              <a:t> (GHz)</a:t>
            </a:r>
            <a:endParaRPr lang="en-US" b="1" dirty="0">
              <a:solidFill>
                <a:srgbClr val="000000"/>
              </a:solidFill>
              <a:latin typeface="+mj-lt"/>
            </a:endParaRPr>
          </a:p>
        </p:txBody>
      </p:sp>
      <p:cxnSp>
        <p:nvCxnSpPr>
          <p:cNvPr id="88" name="Straight Arrow Connector 87"/>
          <p:cNvCxnSpPr/>
          <p:nvPr/>
        </p:nvCxnSpPr>
        <p:spPr>
          <a:xfrm flipV="1">
            <a:off x="5843198" y="2858454"/>
            <a:ext cx="155694" cy="344059"/>
          </a:xfrm>
          <a:prstGeom prst="straightConnector1">
            <a:avLst/>
          </a:prstGeom>
          <a:ln w="28575">
            <a:solidFill>
              <a:schemeClr val="bg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Arrow Connector 88"/>
          <p:cNvCxnSpPr/>
          <p:nvPr/>
        </p:nvCxnSpPr>
        <p:spPr>
          <a:xfrm flipH="1" flipV="1">
            <a:off x="7674869" y="3050976"/>
            <a:ext cx="374602" cy="237612"/>
          </a:xfrm>
          <a:prstGeom prst="straightConnector1">
            <a:avLst/>
          </a:prstGeom>
          <a:ln w="28575">
            <a:solidFill>
              <a:schemeClr val="bg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/>
          <p:cNvSpPr txBox="1"/>
          <p:nvPr/>
        </p:nvSpPr>
        <p:spPr>
          <a:xfrm>
            <a:off x="5549960" y="3095964"/>
            <a:ext cx="5036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000000"/>
                </a:solidFill>
                <a:latin typeface="+mn-lt"/>
              </a:rPr>
              <a:t>S22</a:t>
            </a:r>
            <a:endParaRPr lang="en-US" sz="14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7833447" y="3216478"/>
            <a:ext cx="4937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000000"/>
                </a:solidFill>
                <a:latin typeface="+mn-lt"/>
              </a:rPr>
              <a:t>S11</a:t>
            </a:r>
            <a:endParaRPr lang="en-US" sz="1400" b="1" dirty="0">
              <a:solidFill>
                <a:srgbClr val="000000"/>
              </a:solidFill>
              <a:latin typeface="+mn-lt"/>
            </a:endParaRPr>
          </a:p>
        </p:txBody>
      </p:sp>
      <p:cxnSp>
        <p:nvCxnSpPr>
          <p:cNvPr id="92" name="Straight Arrow Connector 91"/>
          <p:cNvCxnSpPr/>
          <p:nvPr/>
        </p:nvCxnSpPr>
        <p:spPr>
          <a:xfrm flipH="1" flipV="1">
            <a:off x="7716945" y="2078045"/>
            <a:ext cx="288032" cy="315201"/>
          </a:xfrm>
          <a:prstGeom prst="straightConnector1">
            <a:avLst/>
          </a:prstGeom>
          <a:ln w="28575">
            <a:solidFill>
              <a:schemeClr val="bg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TextBox 92"/>
          <p:cNvSpPr txBox="1"/>
          <p:nvPr/>
        </p:nvSpPr>
        <p:spPr>
          <a:xfrm>
            <a:off x="7946185" y="2270716"/>
            <a:ext cx="5036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000000"/>
                </a:solidFill>
                <a:latin typeface="+mn-lt"/>
              </a:rPr>
              <a:t>S21</a:t>
            </a:r>
            <a:endParaRPr lang="en-US" sz="14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95" name="Title 1"/>
          <p:cNvSpPr txBox="1">
            <a:spLocks/>
          </p:cNvSpPr>
          <p:nvPr/>
        </p:nvSpPr>
        <p:spPr bwMode="auto">
          <a:xfrm>
            <a:off x="237087" y="152400"/>
            <a:ext cx="8610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1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66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9pPr>
          </a:lstStyle>
          <a:p>
            <a:r>
              <a:rPr lang="en-US" sz="3000" b="1" dirty="0" smtClean="0">
                <a:effectLst/>
              </a:rPr>
              <a:t>94 GHz </a:t>
            </a:r>
            <a:r>
              <a:rPr lang="en-US" sz="3000" b="1" dirty="0" smtClean="0">
                <a:solidFill>
                  <a:srgbClr val="FF0000"/>
                </a:solidFill>
                <a:effectLst/>
              </a:rPr>
              <a:t>1-Stage</a:t>
            </a:r>
            <a:r>
              <a:rPr lang="en-US" sz="3000" b="1" dirty="0" smtClean="0">
                <a:effectLst/>
              </a:rPr>
              <a:t> Class-F PA (</a:t>
            </a:r>
            <a:r>
              <a:rPr lang="en-US" sz="3000" b="1" dirty="0" smtClean="0">
                <a:solidFill>
                  <a:srgbClr val="FF0000"/>
                </a:solidFill>
                <a:effectLst/>
              </a:rPr>
              <a:t>VCC = 2.2V</a:t>
            </a:r>
            <a:r>
              <a:rPr lang="en-US" sz="3000" b="1" dirty="0" smtClean="0">
                <a:effectLst/>
              </a:rPr>
              <a:t>): Simulations</a:t>
            </a:r>
            <a:endParaRPr lang="en-US" sz="30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399248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1682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/>
              <a:t>Power amplifier basics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11683" name="Rectangle 3"/>
              <p:cNvSpPr>
                <a:spLocks noGrp="1" noChangeArrowheads="1"/>
              </p:cNvSpPr>
              <p:nvPr>
                <p:ph idx="1"/>
                <p:custDataLst>
                  <p:tags r:id="rId3"/>
                </p:custDataLst>
              </p:nvPr>
            </p:nvSpPr>
            <p:spPr>
              <a:xfrm>
                <a:off x="304800" y="1447800"/>
                <a:ext cx="8382000" cy="2743200"/>
              </a:xfrm>
            </p:spPr>
            <p:txBody>
              <a:bodyPr/>
              <a:lstStyle/>
              <a:p>
                <a:r>
                  <a:rPr lang="en-US" dirty="0" smtClean="0"/>
                  <a:t>Metrics:</a:t>
                </a:r>
              </a:p>
              <a:p>
                <a:pPr lvl="1"/>
                <a:r>
                  <a:rPr lang="en-US" dirty="0" smtClean="0"/>
                  <a:t>Gain: 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𝐺</m:t>
                    </m:r>
                    <m:r>
                      <a:rPr lang="en-US" b="0" i="1" smtClean="0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=</m:t>
                    </m:r>
                    <m:f>
                      <m:fPr>
                        <m:ctrlPr>
                          <a:rPr lang="en-US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𝑃</m:t>
                            </m:r>
                          </m:e>
                          <m:sub>
                            <m: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𝑜𝑢𝑡</m:t>
                            </m:r>
                            <m: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,1</m:t>
                            </m:r>
                            <m: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𝑓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𝑃</m:t>
                            </m:r>
                          </m:e>
                          <m:sub>
                            <m:r>
                              <a:rPr lang="en-US" b="0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𝑖𝑛</m:t>
                            </m:r>
                          </m:sub>
                        </m:sSub>
                      </m:den>
                    </m:f>
                  </m:oMath>
                </a14:m>
                <a:endParaRPr lang="en-US" dirty="0" smtClean="0"/>
              </a:p>
              <a:p>
                <a:pPr lvl="1"/>
                <a:r>
                  <a:rPr lang="en-US" dirty="0" smtClean="0"/>
                  <a:t>Efficiency: 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𝜂</m:t>
                    </m:r>
                    <m:r>
                      <a:rPr lang="en-US" i="1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=</m:t>
                    </m:r>
                    <m:f>
                      <m:fPr>
                        <m:ctrlPr>
                          <a:rPr lang="en-US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𝑃</m:t>
                            </m:r>
                          </m:e>
                          <m:sub>
                            <m: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𝑜𝑢𝑡</m:t>
                            </m:r>
                            <m: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,1</m:t>
                            </m:r>
                            <m: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𝑓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𝑃</m:t>
                            </m:r>
                          </m:e>
                          <m:sub>
                            <m:r>
                              <a:rPr lang="en-US" b="0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𝑑𝑐</m:t>
                            </m:r>
                          </m:sub>
                        </m:sSub>
                      </m:den>
                    </m:f>
                    <m:r>
                      <a:rPr lang="en-US" b="0" i="1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=</m:t>
                    </m:r>
                    <m:f>
                      <m:fPr>
                        <m:ctrlPr>
                          <a:rPr lang="en-US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i="1">
                                    <a:solidFill>
                                      <a:schemeClr val="bg1"/>
                                    </a:solidFill>
                                    <a:latin typeface="Cambria Math"/>
                                    <a:ea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b="0" i="1">
                                    <a:solidFill>
                                      <a:schemeClr val="bg1"/>
                                    </a:solidFill>
                                    <a:latin typeface="Cambria Math"/>
                                    <a:ea typeface="Cambria Math"/>
                                  </a:rPr>
                                  <m:t>𝑉</m:t>
                                </m:r>
                              </m:e>
                              <m:sub>
                                <m:r>
                                  <a:rPr lang="en-US" b="0" i="1">
                                    <a:solidFill>
                                      <a:schemeClr val="bg1"/>
                                    </a:solidFill>
                                    <a:latin typeface="Cambria Math"/>
                                    <a:ea typeface="Cambria Math"/>
                                  </a:rPr>
                                  <m:t>𝑚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i="1">
                                    <a:solidFill>
                                      <a:schemeClr val="bg1"/>
                                    </a:solidFill>
                                    <a:latin typeface="Cambria Math"/>
                                    <a:ea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b="0" i="1">
                                    <a:solidFill>
                                      <a:schemeClr val="bg1"/>
                                    </a:solidFill>
                                    <a:latin typeface="Cambria Math"/>
                                    <a:ea typeface="Cambria Math"/>
                                  </a:rPr>
                                  <m:t>𝐼</m:t>
                                </m:r>
                              </m:e>
                              <m:sub>
                                <m:r>
                                  <a:rPr lang="en-US" i="1">
                                    <a:solidFill>
                                      <a:schemeClr val="bg1"/>
                                    </a:solidFill>
                                    <a:latin typeface="Cambria Math"/>
                                    <a:ea typeface="Cambria Math"/>
                                  </a:rPr>
                                  <m:t>𝑚</m:t>
                                </m:r>
                              </m:sub>
                            </m:sSub>
                          </m:num>
                          <m:den>
                            <m:r>
                              <a:rPr lang="en-US" b="0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2</m:t>
                            </m:r>
                          </m:den>
                        </m:f>
                      </m:num>
                      <m:den>
                        <m:sSub>
                          <m:sSubPr>
                            <m:ctrlP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𝑉</m:t>
                            </m:r>
                          </m:e>
                          <m:sub>
                            <m:r>
                              <a:rPr lang="en-US" b="0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𝐶𝐶</m:t>
                            </m:r>
                          </m:sub>
                        </m:sSub>
                        <m:sSub>
                          <m:sSubPr>
                            <m:ctrlP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𝐼</m:t>
                            </m:r>
                          </m:e>
                          <m:sub>
                            <m:r>
                              <a:rPr lang="en-US" b="0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𝐼</m:t>
                            </m:r>
                          </m:sub>
                        </m:sSub>
                      </m:den>
                    </m:f>
                    <m:r>
                      <a:rPr lang="en-US" b="0" i="1" smtClean="0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=</m:t>
                    </m:r>
                    <m:f>
                      <m:fPr>
                        <m:ctrlPr>
                          <a:rPr lang="en-US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𝑃</m:t>
                            </m:r>
                          </m:e>
                          <m:sub>
                            <m: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𝑜𝑢𝑡</m:t>
                            </m:r>
                            <m: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,1</m:t>
                            </m:r>
                            <m: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𝑓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𝑃</m:t>
                            </m:r>
                          </m:e>
                          <m:sub>
                            <m:r>
                              <a:rPr lang="en-US" b="0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𝑑</m:t>
                            </m:r>
                            <m:r>
                              <a:rPr lang="en-US" b="0" i="1" smtClean="0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𝑖𝑠𝑠</m:t>
                            </m:r>
                          </m:sub>
                        </m:sSub>
                        <m:r>
                          <a:rPr lang="en-US" b="0" i="1" smtClean="0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+</m:t>
                        </m:r>
                        <m:sSub>
                          <m:sSubPr>
                            <m:ctrlP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𝑃</m:t>
                            </m:r>
                          </m:e>
                          <m:sub>
                            <m: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𝑜𝑢𝑡</m:t>
                            </m:r>
                            <m: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,1</m:t>
                            </m:r>
                            <m: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𝑓</m:t>
                            </m:r>
                          </m:sub>
                        </m:sSub>
                      </m:den>
                    </m:f>
                  </m:oMath>
                </a14:m>
                <a:endParaRPr lang="en-US" dirty="0" smtClean="0"/>
              </a:p>
              <a:p>
                <a:pPr lvl="1"/>
                <a:r>
                  <a:rPr lang="en-US" dirty="0" smtClean="0"/>
                  <a:t>Power Added Efficiency: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𝑃𝐴𝐸</m:t>
                    </m:r>
                    <m:r>
                      <a:rPr lang="en-US" b="1" i="0" smtClean="0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=</m:t>
                    </m:r>
                    <m:sSub>
                      <m:sSubPr>
                        <m:ctrlPr>
                          <a:rPr lang="en-US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𝜂</m:t>
                        </m:r>
                      </m:e>
                      <m:sub>
                        <m:r>
                          <a:rPr lang="en-US" b="0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𝑎𝑑𝑑𝑒𝑑</m:t>
                        </m:r>
                      </m:sub>
                    </m:sSub>
                    <m:r>
                      <a:rPr lang="en-US" b="0" i="1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=</m:t>
                    </m:r>
                    <m:f>
                      <m:fPr>
                        <m:ctrlPr>
                          <a:rPr lang="en-US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𝑃</m:t>
                            </m:r>
                          </m:e>
                          <m:sub>
                            <m: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𝑜𝑢𝑡</m:t>
                            </m:r>
                            <m: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,1</m:t>
                            </m:r>
                            <m: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𝑓</m:t>
                            </m:r>
                          </m:sub>
                        </m:sSub>
                        <m:r>
                          <a:rPr lang="en-US" b="0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−</m:t>
                        </m:r>
                        <m:sSub>
                          <m:sSubPr>
                            <m:ctrlP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𝑃</m:t>
                            </m:r>
                          </m:e>
                          <m:sub>
                            <m:r>
                              <a:rPr lang="en-US" b="0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𝑖𝑛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𝑃</m:t>
                            </m:r>
                          </m:e>
                          <m:sub>
                            <m: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𝑑𝑐</m:t>
                            </m:r>
                          </m:sub>
                        </m:sSub>
                      </m:den>
                    </m:f>
                    <m:r>
                      <a:rPr lang="en-US" b="0" i="1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=</m:t>
                    </m:r>
                    <m:r>
                      <a:rPr lang="en-US" i="1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𝜂</m:t>
                    </m:r>
                    <m:r>
                      <a:rPr lang="en-US" b="0" i="1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(1−</m:t>
                    </m:r>
                    <m:f>
                      <m:fPr>
                        <m:ctrlPr>
                          <a:rPr lang="en-US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en-US" b="0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1</m:t>
                        </m:r>
                      </m:num>
                      <m:den>
                        <m:r>
                          <a:rPr lang="en-US" b="0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𝐺</m:t>
                        </m:r>
                      </m:den>
                    </m:f>
                    <m:r>
                      <a:rPr lang="en-US" b="0" i="1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)</m:t>
                    </m:r>
                  </m:oMath>
                </a14:m>
                <a:endParaRPr lang="en-US" b="0" baseline="-250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71168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  <p:custDataLst>
                  <p:tags r:id="rId6"/>
                </p:custDataLst>
              </p:nvPr>
            </p:nvSpPr>
            <p:spPr>
              <a:xfrm>
                <a:off x="304800" y="1447800"/>
                <a:ext cx="8382000" cy="2743200"/>
              </a:xfrm>
              <a:blipFill rotWithShape="1">
                <a:blip r:embed="rId7"/>
                <a:stretch>
                  <a:fillRect t="-8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0BE237A-3C10-CB42-9E82-6FFF293908C0}" type="slidenum">
              <a:rPr lang="en-US" smtClean="0"/>
              <a:pPr/>
              <a:t>3</a:t>
            </a:fld>
            <a:endParaRPr lang="en-US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4558397"/>
              </p:ext>
            </p:extLst>
          </p:nvPr>
        </p:nvGraphicFramePr>
        <p:xfrm>
          <a:off x="2057400" y="3657600"/>
          <a:ext cx="6299200" cy="29288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2" name="Visio" r:id="rId8" imgW="8423269" imgH="3564377" progId="Visio.Drawing.11">
                  <p:embed/>
                </p:oleObj>
              </mc:Choice>
              <mc:Fallback>
                <p:oleObj name="Visio" r:id="rId8" imgW="8423269" imgH="3564377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057400" y="3657600"/>
                        <a:ext cx="6299200" cy="292883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0BE237A-3C10-CB42-9E82-6FFF293908C0}" type="slidenum">
              <a:rPr lang="en-US" smtClean="0"/>
              <a:pPr/>
              <a:t>30</a:t>
            </a:fld>
            <a:endParaRPr lang="en-US"/>
          </a:p>
        </p:txBody>
      </p:sp>
      <p:sp>
        <p:nvSpPr>
          <p:cNvPr id="95" name="Title 1"/>
          <p:cNvSpPr txBox="1">
            <a:spLocks/>
          </p:cNvSpPr>
          <p:nvPr/>
        </p:nvSpPr>
        <p:spPr bwMode="auto">
          <a:xfrm>
            <a:off x="237087" y="152400"/>
            <a:ext cx="8610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1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66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9pPr>
          </a:lstStyle>
          <a:p>
            <a:r>
              <a:rPr lang="en-US" sz="3000" b="1" dirty="0" smtClean="0">
                <a:effectLst/>
              </a:rPr>
              <a:t>94 GHz </a:t>
            </a:r>
            <a:r>
              <a:rPr lang="en-US" sz="3000" b="1" dirty="0" smtClean="0">
                <a:solidFill>
                  <a:srgbClr val="FF0000"/>
                </a:solidFill>
                <a:effectLst/>
              </a:rPr>
              <a:t>1-Stage</a:t>
            </a:r>
            <a:r>
              <a:rPr lang="en-US" sz="3000" b="1" dirty="0" smtClean="0">
                <a:effectLst/>
              </a:rPr>
              <a:t> Class-F PA (</a:t>
            </a:r>
            <a:r>
              <a:rPr lang="en-US" sz="3000" b="1" dirty="0" smtClean="0">
                <a:solidFill>
                  <a:srgbClr val="FF0000"/>
                </a:solidFill>
                <a:effectLst/>
              </a:rPr>
              <a:t>VCC = 2.2V</a:t>
            </a:r>
            <a:r>
              <a:rPr lang="en-US" sz="3000" b="1" dirty="0" smtClean="0">
                <a:effectLst/>
              </a:rPr>
              <a:t>): </a:t>
            </a:r>
            <a:r>
              <a:rPr lang="en-US" sz="3000" b="1" dirty="0">
                <a:effectLst/>
              </a:rPr>
              <a:t>Layout</a:t>
            </a:r>
            <a:endParaRPr lang="en-US" sz="3000" dirty="0">
              <a:effectLst/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445698"/>
            <a:ext cx="5695811" cy="4320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3854871" y="1661722"/>
            <a:ext cx="6046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VBB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934991" y="1661722"/>
            <a:ext cx="6046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VCC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956065" y="1621652"/>
            <a:ext cx="4924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rgbClr val="FFFFFF"/>
                </a:solidFill>
              </a:rPr>
              <a:t>gnd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887508" y="1621652"/>
            <a:ext cx="4924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rgbClr val="FFFFFF"/>
                </a:solidFill>
              </a:rPr>
              <a:t>gnd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995625" y="3029874"/>
            <a:ext cx="4924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rgbClr val="FFFFFF"/>
                </a:solidFill>
              </a:rPr>
              <a:t>gnd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995625" y="5118106"/>
            <a:ext cx="4924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rgbClr val="FFFFFF"/>
                </a:solidFill>
              </a:rPr>
              <a:t>gnd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028487" y="4037986"/>
            <a:ext cx="49404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rgbClr val="FFFFFF"/>
                </a:solidFill>
              </a:rPr>
              <a:t>rfIn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680025" y="4044832"/>
            <a:ext cx="6303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rgbClr val="FFFFFF"/>
                </a:solidFill>
              </a:rPr>
              <a:t>rfOut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006654" y="5848290"/>
            <a:ext cx="8367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>
              <a:buFont typeface="Wingdings" pitchFamily="2" charset="2"/>
              <a:buChar char="q"/>
            </a:pPr>
            <a:r>
              <a:rPr lang="en-US" sz="1800" dirty="0" smtClean="0">
                <a:solidFill>
                  <a:schemeClr val="bg1"/>
                </a:solidFill>
                <a:latin typeface="+mn-lt"/>
              </a:rPr>
              <a:t>Size: 530</a:t>
            </a:r>
            <a:r>
              <a:rPr lang="el-GR" sz="1800" dirty="0" smtClean="0">
                <a:solidFill>
                  <a:schemeClr val="bg1"/>
                </a:solidFill>
                <a:latin typeface="+mn-lt"/>
              </a:rPr>
              <a:t>μ</a:t>
            </a:r>
            <a:r>
              <a:rPr lang="en-US" sz="1800" dirty="0" smtClean="0">
                <a:solidFill>
                  <a:schemeClr val="bg1"/>
                </a:solidFill>
                <a:latin typeface="+mn-lt"/>
              </a:rPr>
              <a:t>m x 400</a:t>
            </a:r>
            <a:r>
              <a:rPr lang="el-GR" sz="1800" dirty="0" smtClean="0">
                <a:solidFill>
                  <a:schemeClr val="bg1"/>
                </a:solidFill>
                <a:latin typeface="+mn-lt"/>
              </a:rPr>
              <a:t>μ</a:t>
            </a:r>
            <a:r>
              <a:rPr lang="en-US" sz="1800" dirty="0" smtClean="0">
                <a:solidFill>
                  <a:schemeClr val="bg1"/>
                </a:solidFill>
                <a:latin typeface="+mn-lt"/>
              </a:rPr>
              <a:t>m</a:t>
            </a:r>
            <a:endParaRPr lang="en-US" sz="18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748153" y="3029874"/>
            <a:ext cx="4924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rgbClr val="FFFFFF"/>
                </a:solidFill>
              </a:rPr>
              <a:t>gnd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748153" y="5118106"/>
            <a:ext cx="4924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rgbClr val="FFFFFF"/>
                </a:solidFill>
              </a:rPr>
              <a:t>gnd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600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0BE237A-3C10-CB42-9E82-6FFF293908C0}" type="slidenum">
              <a:rPr lang="en-US" smtClean="0"/>
              <a:pPr/>
              <a:t>31</a:t>
            </a:fld>
            <a:endParaRPr lang="en-US"/>
          </a:p>
        </p:txBody>
      </p:sp>
      <p:sp>
        <p:nvSpPr>
          <p:cNvPr id="95" name="Title 1"/>
          <p:cNvSpPr txBox="1">
            <a:spLocks/>
          </p:cNvSpPr>
          <p:nvPr/>
        </p:nvSpPr>
        <p:spPr bwMode="auto">
          <a:xfrm>
            <a:off x="237087" y="152400"/>
            <a:ext cx="8610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1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66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9pPr>
          </a:lstStyle>
          <a:p>
            <a:r>
              <a:rPr lang="en-US" sz="3000" b="1" dirty="0" smtClean="0">
                <a:effectLst/>
              </a:rPr>
              <a:t>94 GHz </a:t>
            </a:r>
            <a:r>
              <a:rPr lang="en-US" sz="3000" b="1" dirty="0" smtClean="0">
                <a:solidFill>
                  <a:srgbClr val="FF0000"/>
                </a:solidFill>
                <a:effectLst/>
              </a:rPr>
              <a:t>2-Stage</a:t>
            </a:r>
            <a:r>
              <a:rPr lang="en-US" sz="3000" b="1" dirty="0" smtClean="0">
                <a:effectLst/>
              </a:rPr>
              <a:t> Class-F PA: Schematic</a:t>
            </a:r>
            <a:endParaRPr lang="en-US" sz="3000" dirty="0">
              <a:effectLst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47936" y="5181600"/>
            <a:ext cx="83674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q"/>
            </a:pPr>
            <a:r>
              <a:rPr lang="en-US" b="1" dirty="0">
                <a:solidFill>
                  <a:schemeClr val="bg1"/>
                </a:solidFill>
                <a:latin typeface="+mn-lt"/>
              </a:rPr>
              <a:t>Class-F, 2-stage design:  2</a:t>
            </a:r>
            <a:r>
              <a:rPr lang="en-US" b="1" baseline="30000" dirty="0">
                <a:solidFill>
                  <a:schemeClr val="bg1"/>
                </a:solidFill>
                <a:latin typeface="+mn-lt"/>
              </a:rPr>
              <a:t>nd</a:t>
            </a:r>
            <a:r>
              <a:rPr lang="en-US" b="1" dirty="0">
                <a:solidFill>
                  <a:schemeClr val="bg1"/>
                </a:solidFill>
                <a:latin typeface="+mn-lt"/>
              </a:rPr>
              <a:t> &amp; 3</a:t>
            </a:r>
            <a:r>
              <a:rPr lang="en-US" b="1" baseline="30000" dirty="0">
                <a:solidFill>
                  <a:schemeClr val="bg1"/>
                </a:solidFill>
                <a:latin typeface="+mn-lt"/>
              </a:rPr>
              <a:t>rd</a:t>
            </a:r>
            <a:r>
              <a:rPr lang="en-US" b="1" dirty="0">
                <a:solidFill>
                  <a:schemeClr val="bg1"/>
                </a:solidFill>
                <a:latin typeface="+mn-lt"/>
              </a:rPr>
              <a:t> harmonic controls 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en-US" b="1" dirty="0">
                <a:solidFill>
                  <a:schemeClr val="bg1"/>
                </a:solidFill>
                <a:latin typeface="+mn-lt"/>
              </a:rPr>
              <a:t> Harmonic filter: high-Z for fund &amp; 3</a:t>
            </a:r>
            <a:r>
              <a:rPr lang="en-US" b="1" baseline="30000" dirty="0">
                <a:solidFill>
                  <a:schemeClr val="bg1"/>
                </a:solidFill>
                <a:latin typeface="+mn-lt"/>
              </a:rPr>
              <a:t>rd</a:t>
            </a:r>
            <a:r>
              <a:rPr lang="en-US" b="1" dirty="0">
                <a:solidFill>
                  <a:schemeClr val="bg1"/>
                </a:solidFill>
                <a:latin typeface="+mn-lt"/>
              </a:rPr>
              <a:t>-harmonic, low-Z for 2</a:t>
            </a:r>
            <a:r>
              <a:rPr lang="en-US" b="1" baseline="30000" dirty="0">
                <a:solidFill>
                  <a:schemeClr val="bg1"/>
                </a:solidFill>
                <a:latin typeface="+mn-lt"/>
              </a:rPr>
              <a:t>nd</a:t>
            </a:r>
            <a:r>
              <a:rPr lang="en-US" b="1" dirty="0">
                <a:solidFill>
                  <a:schemeClr val="bg1"/>
                </a:solidFill>
                <a:latin typeface="+mn-lt"/>
              </a:rPr>
              <a:t>-harmonic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en-US" b="1" dirty="0">
                <a:solidFill>
                  <a:schemeClr val="bg1"/>
                </a:solidFill>
                <a:latin typeface="+mn-lt"/>
              </a:rPr>
              <a:t> OP</a:t>
            </a:r>
            <a:r>
              <a:rPr lang="en-US" b="1" baseline="-25000" dirty="0">
                <a:solidFill>
                  <a:schemeClr val="bg1"/>
                </a:solidFill>
                <a:latin typeface="+mn-lt"/>
              </a:rPr>
              <a:t>-1dB</a:t>
            </a:r>
            <a:r>
              <a:rPr lang="en-US" b="1" dirty="0">
                <a:solidFill>
                  <a:schemeClr val="bg1"/>
                </a:solidFill>
                <a:latin typeface="+mn-lt"/>
              </a:rPr>
              <a:t>:  ~16 dBm, Output </a:t>
            </a:r>
            <a:r>
              <a:rPr lang="en-US" dirty="0" err="1">
                <a:solidFill>
                  <a:schemeClr val="bg1"/>
                </a:solidFill>
                <a:latin typeface="+mn-lt"/>
              </a:rPr>
              <a:t>P</a:t>
            </a:r>
            <a:r>
              <a:rPr lang="en-US" baseline="-25000" dirty="0" err="1">
                <a:solidFill>
                  <a:schemeClr val="bg1"/>
                </a:solidFill>
                <a:latin typeface="+mn-lt"/>
              </a:rPr>
              <a:t>sat</a:t>
            </a:r>
            <a:r>
              <a:rPr lang="en-US" dirty="0">
                <a:solidFill>
                  <a:schemeClr val="bg1"/>
                </a:solidFill>
                <a:latin typeface="+mn-lt"/>
              </a:rPr>
              <a:t>:  ~17 dBm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en-US" dirty="0">
                <a:solidFill>
                  <a:schemeClr val="bg1"/>
                </a:solidFill>
                <a:latin typeface="+mn-lt"/>
              </a:rPr>
              <a:t> PAE: max 21-22 %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7" r="2355" b="2790"/>
          <a:stretch/>
        </p:blipFill>
        <p:spPr bwMode="auto">
          <a:xfrm>
            <a:off x="1066800" y="1371600"/>
            <a:ext cx="7112918" cy="37496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54362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6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8" t="851" r="1590" b="5048"/>
          <a:stretch/>
        </p:blipFill>
        <p:spPr bwMode="auto">
          <a:xfrm>
            <a:off x="5062955" y="1680889"/>
            <a:ext cx="3759480" cy="2647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2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3" r="4260"/>
          <a:stretch/>
        </p:blipFill>
        <p:spPr bwMode="auto">
          <a:xfrm>
            <a:off x="312715" y="1694769"/>
            <a:ext cx="3909033" cy="2671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0BE237A-3C10-CB42-9E82-6FFF293908C0}" type="slidenum">
              <a:rPr lang="en-US" smtClean="0"/>
              <a:pPr/>
              <a:t>32</a:t>
            </a:fld>
            <a:endParaRPr lang="en-US"/>
          </a:p>
        </p:txBody>
      </p:sp>
      <p:sp>
        <p:nvSpPr>
          <p:cNvPr id="77" name="TextBox 76"/>
          <p:cNvSpPr txBox="1"/>
          <p:nvPr/>
        </p:nvSpPr>
        <p:spPr>
          <a:xfrm rot="16200000">
            <a:off x="-567398" y="2777205"/>
            <a:ext cx="142167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00"/>
                </a:solidFill>
                <a:latin typeface="+mj-lt"/>
              </a:rPr>
              <a:t>P</a:t>
            </a:r>
            <a:r>
              <a:rPr lang="en-US" sz="1600" b="1" dirty="0" smtClean="0">
                <a:solidFill>
                  <a:srgbClr val="000000"/>
                </a:solidFill>
                <a:latin typeface="+mj-lt"/>
              </a:rPr>
              <a:t>out</a:t>
            </a:r>
            <a:r>
              <a:rPr lang="en-US" b="1" dirty="0" smtClean="0">
                <a:solidFill>
                  <a:srgbClr val="000000"/>
                </a:solidFill>
                <a:latin typeface="+mj-lt"/>
              </a:rPr>
              <a:t> (dBm)</a:t>
            </a:r>
            <a:endParaRPr lang="en-US" b="1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1478745" y="4401112"/>
            <a:ext cx="11993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00"/>
                </a:solidFill>
                <a:latin typeface="+mj-lt"/>
              </a:rPr>
              <a:t>P</a:t>
            </a:r>
            <a:r>
              <a:rPr lang="en-US" b="1" baseline="-25000" dirty="0" smtClean="0">
                <a:solidFill>
                  <a:srgbClr val="000000"/>
                </a:solidFill>
                <a:latin typeface="+mj-lt"/>
              </a:rPr>
              <a:t>in</a:t>
            </a:r>
            <a:r>
              <a:rPr lang="en-US" b="1" dirty="0" smtClean="0">
                <a:solidFill>
                  <a:srgbClr val="000000"/>
                </a:solidFill>
                <a:latin typeface="+mj-lt"/>
              </a:rPr>
              <a:t> (dBm)</a:t>
            </a:r>
            <a:endParaRPr lang="en-US" b="1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79" name="TextBox 78"/>
          <p:cNvSpPr txBox="1"/>
          <p:nvPr/>
        </p:nvSpPr>
        <p:spPr>
          <a:xfrm rot="16200000">
            <a:off x="3798077" y="2797569"/>
            <a:ext cx="10568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00"/>
                </a:solidFill>
                <a:latin typeface="+mj-lt"/>
              </a:rPr>
              <a:t>PAE (%)</a:t>
            </a:r>
            <a:endParaRPr lang="en-US" b="1" dirty="0">
              <a:solidFill>
                <a:srgbClr val="000000"/>
              </a:solidFill>
              <a:latin typeface="+mj-lt"/>
            </a:endParaRPr>
          </a:p>
        </p:txBody>
      </p:sp>
      <p:cxnSp>
        <p:nvCxnSpPr>
          <p:cNvPr id="80" name="Straight Arrow Connector 79"/>
          <p:cNvCxnSpPr/>
          <p:nvPr/>
        </p:nvCxnSpPr>
        <p:spPr>
          <a:xfrm>
            <a:off x="2743474" y="1616782"/>
            <a:ext cx="237296" cy="198353"/>
          </a:xfrm>
          <a:prstGeom prst="straightConnector1">
            <a:avLst/>
          </a:prstGeom>
          <a:ln w="28575">
            <a:solidFill>
              <a:schemeClr val="bg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Arrow Connector 80"/>
          <p:cNvCxnSpPr/>
          <p:nvPr/>
        </p:nvCxnSpPr>
        <p:spPr>
          <a:xfrm flipV="1">
            <a:off x="2971800" y="2054876"/>
            <a:ext cx="0" cy="646171"/>
          </a:xfrm>
          <a:prstGeom prst="straightConnector1">
            <a:avLst/>
          </a:prstGeom>
          <a:ln w="28575">
            <a:solidFill>
              <a:schemeClr val="bg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Arrow Connector 81"/>
          <p:cNvCxnSpPr/>
          <p:nvPr/>
        </p:nvCxnSpPr>
        <p:spPr>
          <a:xfrm>
            <a:off x="1701419" y="3258024"/>
            <a:ext cx="296818" cy="0"/>
          </a:xfrm>
          <a:prstGeom prst="straightConnector1">
            <a:avLst/>
          </a:prstGeom>
          <a:ln w="1905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Arrow Connector 82"/>
          <p:cNvCxnSpPr/>
          <p:nvPr/>
        </p:nvCxnSpPr>
        <p:spPr>
          <a:xfrm flipH="1">
            <a:off x="952500" y="3288588"/>
            <a:ext cx="381000" cy="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Box 83"/>
          <p:cNvSpPr txBox="1"/>
          <p:nvPr/>
        </p:nvSpPr>
        <p:spPr>
          <a:xfrm>
            <a:off x="1371599" y="1420881"/>
            <a:ext cx="14136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000000"/>
                </a:solidFill>
                <a:latin typeface="+mn-lt"/>
              </a:rPr>
              <a:t>PAEmax =22%</a:t>
            </a:r>
            <a:endParaRPr lang="en-US" sz="14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2133600" y="2664023"/>
            <a:ext cx="15536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000000"/>
                </a:solidFill>
                <a:latin typeface="+mn-lt"/>
              </a:rPr>
              <a:t>P-1dB = 9.1dBm</a:t>
            </a:r>
            <a:endParaRPr lang="en-US" sz="14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86" name="TextBox 85"/>
          <p:cNvSpPr txBox="1"/>
          <p:nvPr/>
        </p:nvSpPr>
        <p:spPr>
          <a:xfrm rot="16200000">
            <a:off x="3848199" y="3088747"/>
            <a:ext cx="209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00"/>
                </a:solidFill>
                <a:latin typeface="+mj-lt"/>
              </a:rPr>
              <a:t>S-parameter (dB)</a:t>
            </a:r>
            <a:endParaRPr lang="en-US" b="1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6494936" y="4397289"/>
            <a:ext cx="13672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rgbClr val="000000"/>
                </a:solidFill>
                <a:latin typeface="+mj-lt"/>
              </a:rPr>
              <a:t>Freq</a:t>
            </a:r>
            <a:r>
              <a:rPr lang="en-US" b="1" dirty="0" smtClean="0">
                <a:solidFill>
                  <a:srgbClr val="000000"/>
                </a:solidFill>
                <a:latin typeface="+mj-lt"/>
              </a:rPr>
              <a:t> (GHz)</a:t>
            </a:r>
            <a:endParaRPr lang="en-US" b="1" dirty="0">
              <a:solidFill>
                <a:srgbClr val="000000"/>
              </a:solidFill>
              <a:latin typeface="+mj-lt"/>
            </a:endParaRPr>
          </a:p>
        </p:txBody>
      </p:sp>
      <p:cxnSp>
        <p:nvCxnSpPr>
          <p:cNvPr id="88" name="Straight Arrow Connector 87"/>
          <p:cNvCxnSpPr/>
          <p:nvPr/>
        </p:nvCxnSpPr>
        <p:spPr>
          <a:xfrm flipV="1">
            <a:off x="5765351" y="3177664"/>
            <a:ext cx="155694" cy="344059"/>
          </a:xfrm>
          <a:prstGeom prst="straightConnector1">
            <a:avLst/>
          </a:prstGeom>
          <a:ln w="28575">
            <a:solidFill>
              <a:schemeClr val="bg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Arrow Connector 88"/>
          <p:cNvCxnSpPr/>
          <p:nvPr/>
        </p:nvCxnSpPr>
        <p:spPr>
          <a:xfrm flipH="1" flipV="1">
            <a:off x="7087524" y="3251560"/>
            <a:ext cx="374602" cy="237612"/>
          </a:xfrm>
          <a:prstGeom prst="straightConnector1">
            <a:avLst/>
          </a:prstGeom>
          <a:ln w="28575">
            <a:solidFill>
              <a:schemeClr val="bg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/>
          <p:cNvSpPr txBox="1"/>
          <p:nvPr/>
        </p:nvSpPr>
        <p:spPr>
          <a:xfrm>
            <a:off x="5472113" y="3415174"/>
            <a:ext cx="5036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000000"/>
                </a:solidFill>
                <a:latin typeface="+mn-lt"/>
              </a:rPr>
              <a:t>S22</a:t>
            </a:r>
            <a:endParaRPr lang="en-US" sz="14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7246102" y="3417062"/>
            <a:ext cx="4937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000000"/>
                </a:solidFill>
                <a:latin typeface="+mn-lt"/>
              </a:rPr>
              <a:t>S11</a:t>
            </a:r>
            <a:endParaRPr lang="en-US" sz="1400" b="1" dirty="0">
              <a:solidFill>
                <a:srgbClr val="000000"/>
              </a:solidFill>
              <a:latin typeface="+mn-lt"/>
            </a:endParaRPr>
          </a:p>
        </p:txBody>
      </p:sp>
      <p:cxnSp>
        <p:nvCxnSpPr>
          <p:cNvPr id="92" name="Straight Arrow Connector 91"/>
          <p:cNvCxnSpPr/>
          <p:nvPr/>
        </p:nvCxnSpPr>
        <p:spPr>
          <a:xfrm flipH="1" flipV="1">
            <a:off x="7574138" y="2123199"/>
            <a:ext cx="288032" cy="315201"/>
          </a:xfrm>
          <a:prstGeom prst="straightConnector1">
            <a:avLst/>
          </a:prstGeom>
          <a:ln w="28575">
            <a:solidFill>
              <a:schemeClr val="bg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TextBox 92"/>
          <p:cNvSpPr txBox="1"/>
          <p:nvPr/>
        </p:nvSpPr>
        <p:spPr>
          <a:xfrm>
            <a:off x="7803378" y="2315870"/>
            <a:ext cx="5036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000000"/>
                </a:solidFill>
                <a:latin typeface="+mn-lt"/>
              </a:rPr>
              <a:t>S21</a:t>
            </a:r>
            <a:endParaRPr lang="en-US" sz="14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95" name="Title 1"/>
          <p:cNvSpPr txBox="1">
            <a:spLocks/>
          </p:cNvSpPr>
          <p:nvPr/>
        </p:nvSpPr>
        <p:spPr bwMode="auto">
          <a:xfrm>
            <a:off x="237087" y="152400"/>
            <a:ext cx="8610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1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66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9pPr>
          </a:lstStyle>
          <a:p>
            <a:r>
              <a:rPr lang="en-US" sz="3000" b="1" dirty="0" smtClean="0">
                <a:effectLst/>
              </a:rPr>
              <a:t>94 GHz </a:t>
            </a:r>
            <a:r>
              <a:rPr lang="en-US" sz="3000" b="1" dirty="0" smtClean="0">
                <a:solidFill>
                  <a:srgbClr val="FF0000"/>
                </a:solidFill>
                <a:effectLst/>
              </a:rPr>
              <a:t>2-Stage</a:t>
            </a:r>
            <a:r>
              <a:rPr lang="en-US" sz="3000" b="1" dirty="0" smtClean="0">
                <a:effectLst/>
              </a:rPr>
              <a:t> Class-F PA : Simulations</a:t>
            </a:r>
            <a:endParaRPr lang="en-US" sz="30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734612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0BE237A-3C10-CB42-9E82-6FFF293908C0}" type="slidenum">
              <a:rPr lang="en-US" smtClean="0"/>
              <a:pPr/>
              <a:t>33</a:t>
            </a:fld>
            <a:endParaRPr lang="en-US"/>
          </a:p>
        </p:txBody>
      </p:sp>
      <p:sp>
        <p:nvSpPr>
          <p:cNvPr id="95" name="Title 1"/>
          <p:cNvSpPr txBox="1">
            <a:spLocks/>
          </p:cNvSpPr>
          <p:nvPr/>
        </p:nvSpPr>
        <p:spPr bwMode="auto">
          <a:xfrm>
            <a:off x="237087" y="152400"/>
            <a:ext cx="8610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1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66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9pPr>
          </a:lstStyle>
          <a:p>
            <a:r>
              <a:rPr lang="en-US" sz="3000" b="1" dirty="0" smtClean="0">
                <a:effectLst/>
              </a:rPr>
              <a:t>94 GHz </a:t>
            </a:r>
            <a:r>
              <a:rPr lang="en-US" sz="3000" b="1" dirty="0" smtClean="0">
                <a:solidFill>
                  <a:srgbClr val="FF0000"/>
                </a:solidFill>
                <a:effectLst/>
              </a:rPr>
              <a:t>2-Stage</a:t>
            </a:r>
            <a:r>
              <a:rPr lang="en-US" sz="3000" b="1" dirty="0" smtClean="0">
                <a:effectLst/>
              </a:rPr>
              <a:t> Class-F PA : </a:t>
            </a:r>
            <a:r>
              <a:rPr lang="en-US" sz="3000" b="1" dirty="0">
                <a:effectLst/>
              </a:rPr>
              <a:t>Layout</a:t>
            </a:r>
            <a:endParaRPr lang="en-US" sz="3000" dirty="0">
              <a:effectLst/>
            </a:endParaRPr>
          </a:p>
        </p:txBody>
      </p:sp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3480" y="1371600"/>
            <a:ext cx="6122282" cy="44780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3359722" y="1440418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VBB1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223818" y="1437228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VCC1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159922" y="1437228"/>
            <a:ext cx="4924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rgbClr val="FFFFFF"/>
                </a:solidFill>
              </a:rPr>
              <a:t>gnd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508588" y="1437228"/>
            <a:ext cx="4924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rgbClr val="FFFFFF"/>
                </a:solidFill>
              </a:rPr>
              <a:t>gnd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716500" y="2560608"/>
            <a:ext cx="4924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rgbClr val="FFFFFF"/>
                </a:solidFill>
              </a:rPr>
              <a:t>gnd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716500" y="4360808"/>
            <a:ext cx="4924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rgbClr val="FFFFFF"/>
                </a:solidFill>
              </a:rPr>
              <a:t>gnd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749362" y="3424704"/>
            <a:ext cx="49404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rgbClr val="FFFFFF"/>
                </a:solidFill>
              </a:rPr>
              <a:t>rfIn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032130" y="3456642"/>
            <a:ext cx="6303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rgbClr val="FFFFFF"/>
                </a:solidFill>
              </a:rPr>
              <a:t>rfOut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117100" y="2560608"/>
            <a:ext cx="4924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rgbClr val="FFFFFF"/>
                </a:solidFill>
              </a:rPr>
              <a:t>gnd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117100" y="4360808"/>
            <a:ext cx="4924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rgbClr val="FFFFFF"/>
                </a:solidFill>
              </a:rPr>
              <a:t>gnd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487667" y="5256842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VCC2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374205" y="5253652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VBB2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299088" y="5253652"/>
            <a:ext cx="4924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rgbClr val="FFFFFF"/>
                </a:solidFill>
              </a:rPr>
              <a:t>gnd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647754" y="5253652"/>
            <a:ext cx="4924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rgbClr val="FFFFFF"/>
                </a:solidFill>
              </a:rPr>
              <a:t>gnd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600200" y="6016992"/>
            <a:ext cx="8367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>
              <a:buFont typeface="Wingdings" pitchFamily="2" charset="2"/>
              <a:buChar char="q"/>
            </a:pPr>
            <a:r>
              <a:rPr lang="en-US" sz="1800" dirty="0" smtClean="0">
                <a:solidFill>
                  <a:schemeClr val="bg1"/>
                </a:solidFill>
                <a:latin typeface="+mn-lt"/>
              </a:rPr>
              <a:t>Size: 670</a:t>
            </a:r>
            <a:r>
              <a:rPr lang="el-GR" sz="1800" dirty="0" smtClean="0">
                <a:solidFill>
                  <a:schemeClr val="bg1"/>
                </a:solidFill>
                <a:latin typeface="+mn-lt"/>
              </a:rPr>
              <a:t>μ</a:t>
            </a:r>
            <a:r>
              <a:rPr lang="en-US" sz="1800" dirty="0" smtClean="0">
                <a:solidFill>
                  <a:schemeClr val="bg1"/>
                </a:solidFill>
                <a:latin typeface="+mn-lt"/>
              </a:rPr>
              <a:t>m x 490</a:t>
            </a:r>
            <a:r>
              <a:rPr lang="el-GR" sz="1800" dirty="0" smtClean="0">
                <a:solidFill>
                  <a:schemeClr val="bg1"/>
                </a:solidFill>
                <a:latin typeface="+mn-lt"/>
              </a:rPr>
              <a:t>μ</a:t>
            </a:r>
            <a:r>
              <a:rPr lang="en-US" sz="1800" dirty="0" smtClean="0">
                <a:solidFill>
                  <a:schemeClr val="bg1"/>
                </a:solidFill>
                <a:latin typeface="+mn-lt"/>
              </a:rPr>
              <a:t>m</a:t>
            </a:r>
            <a:endParaRPr lang="en-US" sz="18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28097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b="1" dirty="0" smtClean="0">
                <a:latin typeface="+mn-lt"/>
              </a:rPr>
              <a:t>60 </a:t>
            </a:r>
            <a:r>
              <a:rPr lang="en-US" sz="2800" b="1" dirty="0">
                <a:latin typeface="+mn-lt"/>
              </a:rPr>
              <a:t>GHz </a:t>
            </a:r>
            <a:r>
              <a:rPr lang="en-US" sz="2800" b="1" dirty="0">
                <a:solidFill>
                  <a:srgbClr val="FF0000"/>
                </a:solidFill>
                <a:latin typeface="+mn-lt"/>
              </a:rPr>
              <a:t>1-Stage</a:t>
            </a:r>
            <a:r>
              <a:rPr lang="en-US" sz="2800" b="1" dirty="0">
                <a:latin typeface="+mn-lt"/>
              </a:rPr>
              <a:t> Class-F PA with </a:t>
            </a:r>
            <a:r>
              <a:rPr lang="en-US" sz="2800" b="1" dirty="0" smtClean="0">
                <a:solidFill>
                  <a:srgbClr val="FF0000"/>
                </a:solidFill>
                <a:latin typeface="+mn-lt"/>
              </a:rPr>
              <a:t>coupled</a:t>
            </a:r>
            <a:r>
              <a:rPr lang="en-US" sz="2800" b="1" dirty="0" smtClean="0">
                <a:latin typeface="+mn-lt"/>
              </a:rPr>
              <a:t> harmonic control: Schematics</a:t>
            </a:r>
            <a:endParaRPr lang="en-US" sz="2800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0BE237A-3C10-CB42-9E82-6FFF293908C0}" type="slidenum">
              <a:rPr lang="en-US" smtClean="0"/>
              <a:pPr/>
              <a:t>34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914400" y="5382161"/>
            <a:ext cx="836746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Class-F, 1-stage design:  2</a:t>
            </a:r>
            <a:r>
              <a:rPr kumimoji="0" lang="en-US" sz="1800" b="1" i="0" u="none" strike="noStrike" kern="0" cap="none" spc="0" normalizeH="0" baseline="3000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nd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 &amp; 3</a:t>
            </a:r>
            <a:r>
              <a:rPr kumimoji="0" lang="en-US" sz="1800" b="1" i="0" u="none" strike="noStrike" kern="0" cap="none" spc="0" normalizeH="0" baseline="3000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rd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 harmonic controls </a:t>
            </a:r>
          </a:p>
          <a:p>
            <a:pPr marL="285750" marR="0" lvl="0" indent="-28575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 Harmonic filter: high-Z for fund &amp; 3</a:t>
            </a:r>
            <a:r>
              <a:rPr kumimoji="0" lang="en-US" sz="1800" b="1" i="0" u="none" strike="noStrike" kern="0" cap="none" spc="0" normalizeH="0" baseline="3000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rd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-harmonic, low-Z for 2</a:t>
            </a:r>
            <a:r>
              <a:rPr kumimoji="0" lang="en-US" sz="1800" b="1" i="0" u="none" strike="noStrike" kern="0" cap="none" spc="0" normalizeH="0" baseline="3000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nd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-harmonic</a:t>
            </a:r>
          </a:p>
          <a:p>
            <a:pPr marL="285750" marR="0" lvl="0" indent="-28575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 OP</a:t>
            </a:r>
            <a:r>
              <a:rPr kumimoji="0" lang="en-US" sz="1800" b="1" i="0" u="none" strike="noStrike" kern="0" cap="none" spc="0" normalizeH="0" baseline="-2500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-1dB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:  ~12.8 dBm, </a:t>
            </a: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P</a:t>
            </a:r>
            <a:r>
              <a:rPr kumimoji="0" lang="en-US" sz="1800" b="0" i="0" u="none" strike="noStrike" kern="0" cap="none" spc="0" normalizeH="0" baseline="-2500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sat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:  ~15 dBm</a:t>
            </a:r>
          </a:p>
          <a:p>
            <a:pPr marL="285750" marR="0" lvl="0" indent="-28575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 PAE: max 25-26 %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475" y="1323975"/>
            <a:ext cx="6877050" cy="408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8460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8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2" t="2154" r="2399" b="8079"/>
          <a:stretch/>
        </p:blipFill>
        <p:spPr bwMode="auto">
          <a:xfrm>
            <a:off x="252150" y="1639887"/>
            <a:ext cx="3966370" cy="2625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" name="Picture 7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4" b="3374"/>
          <a:stretch/>
        </p:blipFill>
        <p:spPr bwMode="auto">
          <a:xfrm>
            <a:off x="5062955" y="1591018"/>
            <a:ext cx="3870859" cy="2751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0BE237A-3C10-CB42-9E82-6FFF293908C0}" type="slidenum">
              <a:rPr lang="en-US" smtClean="0"/>
              <a:pPr/>
              <a:t>35</a:t>
            </a:fld>
            <a:endParaRPr lang="en-US"/>
          </a:p>
        </p:txBody>
      </p:sp>
      <p:sp>
        <p:nvSpPr>
          <p:cNvPr id="77" name="TextBox 76"/>
          <p:cNvSpPr txBox="1"/>
          <p:nvPr/>
        </p:nvSpPr>
        <p:spPr>
          <a:xfrm rot="16200000">
            <a:off x="-567398" y="2777205"/>
            <a:ext cx="142167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00"/>
                </a:solidFill>
                <a:latin typeface="+mj-lt"/>
              </a:rPr>
              <a:t>P</a:t>
            </a:r>
            <a:r>
              <a:rPr lang="en-US" sz="1600" b="1" dirty="0" smtClean="0">
                <a:solidFill>
                  <a:srgbClr val="000000"/>
                </a:solidFill>
                <a:latin typeface="+mj-lt"/>
              </a:rPr>
              <a:t>out</a:t>
            </a:r>
            <a:r>
              <a:rPr lang="en-US" b="1" dirty="0" smtClean="0">
                <a:solidFill>
                  <a:srgbClr val="000000"/>
                </a:solidFill>
                <a:latin typeface="+mj-lt"/>
              </a:rPr>
              <a:t> (dBm)</a:t>
            </a:r>
            <a:endParaRPr lang="en-US" b="1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1478745" y="4267200"/>
            <a:ext cx="11993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00"/>
                </a:solidFill>
                <a:latin typeface="+mj-lt"/>
              </a:rPr>
              <a:t>P</a:t>
            </a:r>
            <a:r>
              <a:rPr lang="en-US" b="1" baseline="-25000" dirty="0" smtClean="0">
                <a:solidFill>
                  <a:srgbClr val="000000"/>
                </a:solidFill>
                <a:latin typeface="+mj-lt"/>
              </a:rPr>
              <a:t>in</a:t>
            </a:r>
            <a:r>
              <a:rPr lang="en-US" b="1" dirty="0" smtClean="0">
                <a:solidFill>
                  <a:srgbClr val="000000"/>
                </a:solidFill>
                <a:latin typeface="+mj-lt"/>
              </a:rPr>
              <a:t> (dBm)</a:t>
            </a:r>
            <a:endParaRPr lang="en-US" b="1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79" name="TextBox 78"/>
          <p:cNvSpPr txBox="1"/>
          <p:nvPr/>
        </p:nvSpPr>
        <p:spPr>
          <a:xfrm rot="16200000">
            <a:off x="3798077" y="2797569"/>
            <a:ext cx="10568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00"/>
                </a:solidFill>
                <a:latin typeface="+mj-lt"/>
              </a:rPr>
              <a:t>PAE (%)</a:t>
            </a:r>
            <a:endParaRPr lang="en-US" b="1" dirty="0">
              <a:solidFill>
                <a:srgbClr val="000000"/>
              </a:solidFill>
              <a:latin typeface="+mj-lt"/>
            </a:endParaRPr>
          </a:p>
        </p:txBody>
      </p:sp>
      <p:cxnSp>
        <p:nvCxnSpPr>
          <p:cNvPr id="80" name="Straight Arrow Connector 79"/>
          <p:cNvCxnSpPr/>
          <p:nvPr/>
        </p:nvCxnSpPr>
        <p:spPr>
          <a:xfrm>
            <a:off x="2509030" y="2008509"/>
            <a:ext cx="384713" cy="86999"/>
          </a:xfrm>
          <a:prstGeom prst="straightConnector1">
            <a:avLst/>
          </a:prstGeom>
          <a:ln w="28575">
            <a:solidFill>
              <a:schemeClr val="bg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Arrow Connector 80"/>
          <p:cNvCxnSpPr/>
          <p:nvPr/>
        </p:nvCxnSpPr>
        <p:spPr>
          <a:xfrm flipV="1">
            <a:off x="2912793" y="2201869"/>
            <a:ext cx="0" cy="646171"/>
          </a:xfrm>
          <a:prstGeom prst="straightConnector1">
            <a:avLst/>
          </a:prstGeom>
          <a:ln w="28575">
            <a:solidFill>
              <a:schemeClr val="bg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Arrow Connector 81"/>
          <p:cNvCxnSpPr/>
          <p:nvPr/>
        </p:nvCxnSpPr>
        <p:spPr>
          <a:xfrm>
            <a:off x="3429000" y="2304285"/>
            <a:ext cx="296818" cy="0"/>
          </a:xfrm>
          <a:prstGeom prst="straightConnector1">
            <a:avLst/>
          </a:prstGeom>
          <a:ln w="1905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Arrow Connector 82"/>
          <p:cNvCxnSpPr/>
          <p:nvPr/>
        </p:nvCxnSpPr>
        <p:spPr>
          <a:xfrm flipH="1">
            <a:off x="1256665" y="2982919"/>
            <a:ext cx="381000" cy="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Box 83"/>
          <p:cNvSpPr txBox="1"/>
          <p:nvPr/>
        </p:nvSpPr>
        <p:spPr>
          <a:xfrm>
            <a:off x="946295" y="1827311"/>
            <a:ext cx="15627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000000"/>
                </a:solidFill>
                <a:latin typeface="+mn-lt"/>
              </a:rPr>
              <a:t>PAEmax =25.5%</a:t>
            </a:r>
            <a:endParaRPr lang="en-US" sz="14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2244860" y="2792593"/>
            <a:ext cx="15536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000000"/>
                </a:solidFill>
                <a:latin typeface="+mn-lt"/>
              </a:rPr>
              <a:t>P-1dB = 7.7dBm</a:t>
            </a:r>
            <a:endParaRPr lang="en-US" sz="14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86" name="TextBox 85"/>
          <p:cNvSpPr txBox="1"/>
          <p:nvPr/>
        </p:nvSpPr>
        <p:spPr>
          <a:xfrm rot="16200000">
            <a:off x="3848199" y="2749965"/>
            <a:ext cx="209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00"/>
                </a:solidFill>
                <a:latin typeface="+mj-lt"/>
              </a:rPr>
              <a:t>S-parameter (dB)</a:t>
            </a:r>
            <a:endParaRPr lang="en-US" b="1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6494936" y="4309646"/>
            <a:ext cx="13672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rgbClr val="000000"/>
                </a:solidFill>
                <a:latin typeface="+mj-lt"/>
              </a:rPr>
              <a:t>Freq</a:t>
            </a:r>
            <a:r>
              <a:rPr lang="en-US" b="1" dirty="0" smtClean="0">
                <a:solidFill>
                  <a:srgbClr val="000000"/>
                </a:solidFill>
                <a:latin typeface="+mj-lt"/>
              </a:rPr>
              <a:t> (GHz)</a:t>
            </a:r>
            <a:endParaRPr lang="en-US" b="1" dirty="0">
              <a:solidFill>
                <a:srgbClr val="000000"/>
              </a:solidFill>
              <a:latin typeface="+mj-lt"/>
            </a:endParaRPr>
          </a:p>
        </p:txBody>
      </p:sp>
      <p:cxnSp>
        <p:nvCxnSpPr>
          <p:cNvPr id="88" name="Straight Arrow Connector 87"/>
          <p:cNvCxnSpPr/>
          <p:nvPr/>
        </p:nvCxnSpPr>
        <p:spPr>
          <a:xfrm flipH="1" flipV="1">
            <a:off x="6365288" y="3302608"/>
            <a:ext cx="259295" cy="344060"/>
          </a:xfrm>
          <a:prstGeom prst="straightConnector1">
            <a:avLst/>
          </a:prstGeom>
          <a:ln w="28575">
            <a:solidFill>
              <a:schemeClr val="bg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Arrow Connector 88"/>
          <p:cNvCxnSpPr/>
          <p:nvPr/>
        </p:nvCxnSpPr>
        <p:spPr>
          <a:xfrm flipH="1" flipV="1">
            <a:off x="7220837" y="3064996"/>
            <a:ext cx="374602" cy="237612"/>
          </a:xfrm>
          <a:prstGeom prst="straightConnector1">
            <a:avLst/>
          </a:prstGeom>
          <a:ln w="28575">
            <a:solidFill>
              <a:schemeClr val="bg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/>
          <p:cNvSpPr txBox="1"/>
          <p:nvPr/>
        </p:nvSpPr>
        <p:spPr>
          <a:xfrm>
            <a:off x="6506736" y="3581400"/>
            <a:ext cx="5036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000000"/>
                </a:solidFill>
                <a:latin typeface="+mn-lt"/>
              </a:rPr>
              <a:t>S22</a:t>
            </a:r>
            <a:endParaRPr lang="en-US" sz="14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7379415" y="3230498"/>
            <a:ext cx="4937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000000"/>
                </a:solidFill>
                <a:latin typeface="+mn-lt"/>
              </a:rPr>
              <a:t>S11</a:t>
            </a:r>
            <a:endParaRPr lang="en-US" sz="1400" b="1" dirty="0">
              <a:solidFill>
                <a:srgbClr val="000000"/>
              </a:solidFill>
              <a:latin typeface="+mn-lt"/>
            </a:endParaRPr>
          </a:p>
        </p:txBody>
      </p:sp>
      <p:cxnSp>
        <p:nvCxnSpPr>
          <p:cNvPr id="92" name="Straight Arrow Connector 91"/>
          <p:cNvCxnSpPr/>
          <p:nvPr/>
        </p:nvCxnSpPr>
        <p:spPr>
          <a:xfrm flipH="1" flipV="1">
            <a:off x="7573174" y="2016571"/>
            <a:ext cx="288032" cy="315201"/>
          </a:xfrm>
          <a:prstGeom prst="straightConnector1">
            <a:avLst/>
          </a:prstGeom>
          <a:ln w="28575">
            <a:solidFill>
              <a:schemeClr val="bg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TextBox 92"/>
          <p:cNvSpPr txBox="1"/>
          <p:nvPr/>
        </p:nvSpPr>
        <p:spPr>
          <a:xfrm>
            <a:off x="7802414" y="2209242"/>
            <a:ext cx="5036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000000"/>
                </a:solidFill>
                <a:latin typeface="+mn-lt"/>
              </a:rPr>
              <a:t>S21</a:t>
            </a:r>
            <a:endParaRPr lang="en-US" sz="14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95" name="Title 1"/>
          <p:cNvSpPr txBox="1">
            <a:spLocks/>
          </p:cNvSpPr>
          <p:nvPr/>
        </p:nvSpPr>
        <p:spPr bwMode="auto">
          <a:xfrm>
            <a:off x="237087" y="152400"/>
            <a:ext cx="8610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1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66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9pPr>
          </a:lstStyle>
          <a:p>
            <a:r>
              <a:rPr lang="en-US" sz="2800" b="1" dirty="0"/>
              <a:t>60 GHz </a:t>
            </a:r>
            <a:r>
              <a:rPr lang="en-US" sz="2800" b="1" dirty="0">
                <a:solidFill>
                  <a:srgbClr val="FF0000"/>
                </a:solidFill>
              </a:rPr>
              <a:t>1-Stage</a:t>
            </a:r>
            <a:r>
              <a:rPr lang="en-US" sz="2800" b="1" dirty="0"/>
              <a:t> Class-F PA with </a:t>
            </a:r>
            <a:r>
              <a:rPr lang="en-US" sz="2800" b="1" dirty="0">
                <a:solidFill>
                  <a:srgbClr val="FF0000"/>
                </a:solidFill>
              </a:rPr>
              <a:t>coupled</a:t>
            </a:r>
            <a:r>
              <a:rPr lang="en-US" sz="2800" b="1" dirty="0"/>
              <a:t> harmonic </a:t>
            </a:r>
            <a:r>
              <a:rPr lang="en-US" sz="2800" b="1" dirty="0" smtClean="0"/>
              <a:t>control: </a:t>
            </a:r>
            <a:r>
              <a:rPr lang="en-US" sz="2800" b="1" dirty="0" smtClean="0">
                <a:effectLst/>
              </a:rPr>
              <a:t>Simulations</a:t>
            </a:r>
            <a:endParaRPr lang="en-US" sz="2800" dirty="0">
              <a:effectLst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38200" y="5489738"/>
            <a:ext cx="83674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These are simulation results including layout sonnet EM-model.</a:t>
            </a:r>
          </a:p>
          <a:p>
            <a:pPr marL="285750" marR="0" lvl="0" indent="-28575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Single stage design has ~15 dBm </a:t>
            </a: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P</a:t>
            </a:r>
            <a:r>
              <a:rPr kumimoji="0" lang="en-US" sz="1800" b="0" i="0" u="none" strike="noStrike" kern="0" cap="none" spc="0" normalizeH="0" baseline="-2500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sat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 with 25-26% PAE.   </a:t>
            </a:r>
          </a:p>
        </p:txBody>
      </p:sp>
    </p:spTree>
    <p:extLst>
      <p:ext uri="{BB962C8B-B14F-4D97-AF65-F5344CB8AC3E}">
        <p14:creationId xmlns:p14="http://schemas.microsoft.com/office/powerpoint/2010/main" val="2064252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28600"/>
            <a:ext cx="7772400" cy="1143000"/>
          </a:xfrm>
        </p:spPr>
        <p:txBody>
          <a:bodyPr/>
          <a:lstStyle/>
          <a:p>
            <a:r>
              <a:rPr lang="en-US" sz="2800" b="1" dirty="0"/>
              <a:t>60 GHz </a:t>
            </a:r>
            <a:r>
              <a:rPr lang="en-US" sz="2800" b="1" dirty="0">
                <a:solidFill>
                  <a:srgbClr val="FF0000"/>
                </a:solidFill>
              </a:rPr>
              <a:t>1-Stage</a:t>
            </a:r>
            <a:r>
              <a:rPr lang="en-US" sz="2800" b="1" dirty="0"/>
              <a:t> Class-F PA with </a:t>
            </a:r>
            <a:r>
              <a:rPr lang="en-US" sz="2800" b="1" dirty="0">
                <a:solidFill>
                  <a:srgbClr val="FF0000"/>
                </a:solidFill>
              </a:rPr>
              <a:t>coupled</a:t>
            </a:r>
            <a:r>
              <a:rPr lang="en-US" sz="2800" b="1" dirty="0"/>
              <a:t> harmonic control: </a:t>
            </a:r>
            <a:r>
              <a:rPr lang="en-US" sz="2800" b="1" dirty="0" smtClean="0">
                <a:effectLst/>
              </a:rPr>
              <a:t>Layout</a:t>
            </a:r>
            <a:r>
              <a:rPr lang="en-US" sz="2800" dirty="0">
                <a:effectLst/>
              </a:rPr>
              <a:t/>
            </a:r>
            <a:br>
              <a:rPr lang="en-US" sz="2800" dirty="0">
                <a:effectLst/>
              </a:rPr>
            </a:b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0BE237A-3C10-CB42-9E82-6FFF293908C0}" type="slidenum">
              <a:rPr lang="en-US" smtClean="0"/>
              <a:pPr/>
              <a:t>36</a:t>
            </a:fld>
            <a:endParaRPr 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60" y="1603598"/>
            <a:ext cx="6719704" cy="39431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870315" y="1794783"/>
            <a:ext cx="6751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VBB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73093" y="1791593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VCC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27493" y="1791593"/>
            <a:ext cx="6351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gnd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19181" y="1791593"/>
            <a:ext cx="6351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gnd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86139" y="3058989"/>
            <a:ext cx="6351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gnd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99101" y="4859189"/>
            <a:ext cx="6351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gnd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331963" y="3923085"/>
            <a:ext cx="5693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rfIn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139510" y="3923085"/>
            <a:ext cx="7713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rfOut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118787" y="3058989"/>
            <a:ext cx="6351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gnd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131749" y="4859189"/>
            <a:ext cx="6351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gnd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38860" y="5739571"/>
            <a:ext cx="83674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Size: 710</a:t>
            </a:r>
            <a:r>
              <a:rPr kumimoji="0" lang="el-GR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μ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m x 410</a:t>
            </a:r>
            <a:r>
              <a:rPr kumimoji="0" lang="el-GR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μ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m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97423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Design Summary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81340661"/>
              </p:ext>
            </p:extLst>
          </p:nvPr>
        </p:nvGraphicFramePr>
        <p:xfrm>
          <a:off x="762001" y="1412240"/>
          <a:ext cx="822960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1680"/>
                <a:gridCol w="1554480"/>
                <a:gridCol w="1554480"/>
                <a:gridCol w="1554480"/>
                <a:gridCol w="155448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94GHz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PAE (%)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IP1dB (dBm)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Psat</a:t>
                      </a:r>
                      <a:r>
                        <a:rPr lang="en-US" dirty="0" smtClean="0"/>
                        <a:t> (dBm)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Gain (dB)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1stage-1.3V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15.3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7.7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12.5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3.8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1stage-2.2V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21.8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11.9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2stage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9.1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7.8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0BE237A-3C10-CB42-9E82-6FFF293908C0}" type="slidenum">
              <a:rPr lang="en-US" smtClean="0"/>
              <a:pPr/>
              <a:t>37</a:t>
            </a:fld>
            <a:endParaRPr lang="en-US"/>
          </a:p>
        </p:txBody>
      </p:sp>
      <p:graphicFrame>
        <p:nvGraphicFramePr>
          <p:cNvPr id="6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0457674"/>
              </p:ext>
            </p:extLst>
          </p:nvPr>
        </p:nvGraphicFramePr>
        <p:xfrm>
          <a:off x="762000" y="2971800"/>
          <a:ext cx="8229600" cy="185420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981200"/>
                <a:gridCol w="1310640"/>
                <a:gridCol w="1645920"/>
                <a:gridCol w="1645920"/>
                <a:gridCol w="164592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60GHz</a:t>
                      </a:r>
                      <a:endParaRPr lang="en-US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PAE (%)</a:t>
                      </a:r>
                      <a:endParaRPr lang="en-US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P1dB (dBm)</a:t>
                      </a:r>
                      <a:endParaRPr lang="en-US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Psat</a:t>
                      </a:r>
                      <a:r>
                        <a:rPr lang="en-US" dirty="0" smtClean="0"/>
                        <a:t> (dBm)</a:t>
                      </a:r>
                      <a:endParaRPr lang="en-US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Gain (dB)</a:t>
                      </a:r>
                      <a:endParaRPr lang="en-US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1stage-1.3V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25.8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5.5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12.5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6.5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1stage-2.2V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9.7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2stage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28.5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4.2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11.5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32784060"/>
              </p:ext>
            </p:extLst>
          </p:nvPr>
        </p:nvGraphicFramePr>
        <p:xfrm>
          <a:off x="762000" y="4993640"/>
          <a:ext cx="8204200" cy="148336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981200"/>
                <a:gridCol w="1300480"/>
                <a:gridCol w="1640840"/>
                <a:gridCol w="1640840"/>
                <a:gridCol w="164084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33GHz</a:t>
                      </a:r>
                      <a:endParaRPr lang="en-US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PAE (%)</a:t>
                      </a:r>
                      <a:endParaRPr lang="en-US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P1dB (dBm)</a:t>
                      </a:r>
                      <a:endParaRPr lang="en-US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Psat</a:t>
                      </a:r>
                      <a:r>
                        <a:rPr lang="en-US" dirty="0" smtClean="0"/>
                        <a:t> (dBm)</a:t>
                      </a:r>
                      <a:endParaRPr lang="en-US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Gain (dB)</a:t>
                      </a:r>
                      <a:endParaRPr lang="en-US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1stage-1.3V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2.5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1stage-2.2V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5410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Si-based mm-wave PAs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8656765" y="6477000"/>
            <a:ext cx="457200" cy="349250"/>
          </a:xfrm>
        </p:spPr>
        <p:txBody>
          <a:bodyPr/>
          <a:lstStyle/>
          <a:p>
            <a:fld id="{90BE237A-3C10-CB42-9E82-6FFF293908C0}" type="slidenum">
              <a:rPr lang="en-US" smtClean="0"/>
              <a:pPr/>
              <a:t>38</a:t>
            </a:fld>
            <a:endParaRPr lang="en-US" dirty="0"/>
          </a:p>
        </p:txBody>
      </p:sp>
      <p:graphicFrame>
        <p:nvGraphicFramePr>
          <p:cNvPr id="13" name="Chart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19725722"/>
              </p:ext>
            </p:extLst>
          </p:nvPr>
        </p:nvGraphicFramePr>
        <p:xfrm>
          <a:off x="5022076" y="1676400"/>
          <a:ext cx="3962400" cy="26700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7" name="Content Placeholder 2"/>
          <p:cNvSpPr txBox="1">
            <a:spLocks/>
          </p:cNvSpPr>
          <p:nvPr/>
        </p:nvSpPr>
        <p:spPr bwMode="auto">
          <a:xfrm>
            <a:off x="105445" y="1371600"/>
            <a:ext cx="3962400" cy="422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6600"/>
              </a:buClr>
              <a:buSzPct val="70000"/>
              <a:buFont typeface="Webdings" pitchFamily="18" charset="2"/>
              <a:buChar char="="/>
              <a:defRPr kumimoji="1" sz="2000" b="1">
                <a:solidFill>
                  <a:srgbClr val="000000"/>
                </a:solidFill>
                <a:latin typeface="Arial"/>
                <a:ea typeface="+mn-ea"/>
                <a:cs typeface="Arial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6600"/>
              </a:buClr>
              <a:buSzPct val="55000"/>
              <a:buFont typeface="Wingdings" pitchFamily="2" charset="2"/>
              <a:buChar char="u"/>
              <a:defRPr kumimoji="1" sz="2000" b="1">
                <a:solidFill>
                  <a:srgbClr val="000000"/>
                </a:solidFill>
                <a:latin typeface="Arial"/>
                <a:cs typeface="Arial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6600"/>
              </a:buClr>
              <a:buChar char="•"/>
              <a:defRPr kumimoji="1" sz="1800" b="1">
                <a:solidFill>
                  <a:srgbClr val="000000"/>
                </a:solidFill>
                <a:latin typeface="Arial"/>
                <a:cs typeface="Arial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1600" b="1">
                <a:solidFill>
                  <a:srgbClr val="000000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1400" b="1">
                <a:solidFill>
                  <a:srgbClr val="000000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1400" b="1">
                <a:solidFill>
                  <a:srgbClr val="000000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1400" b="1">
                <a:solidFill>
                  <a:srgbClr val="000000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1400" b="1">
                <a:solidFill>
                  <a:srgbClr val="000000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1400" b="1">
                <a:solidFill>
                  <a:srgbClr val="000000"/>
                </a:solidFill>
                <a:latin typeface="+mn-lt"/>
              </a:defRPr>
            </a:lvl9pPr>
          </a:lstStyle>
          <a:p>
            <a:r>
              <a:rPr lang="en-US" sz="1800" dirty="0" err="1" smtClean="0"/>
              <a:t>SiGe</a:t>
            </a:r>
            <a:r>
              <a:rPr lang="en-US" sz="1800" dirty="0" smtClean="0"/>
              <a:t> PAs</a:t>
            </a:r>
          </a:p>
        </p:txBody>
      </p:sp>
      <p:graphicFrame>
        <p:nvGraphicFramePr>
          <p:cNvPr id="19" name="Chart 1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84111851"/>
              </p:ext>
            </p:extLst>
          </p:nvPr>
        </p:nvGraphicFramePr>
        <p:xfrm>
          <a:off x="624958" y="1777463"/>
          <a:ext cx="3927992" cy="24897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6248400" y="4267200"/>
            <a:ext cx="16161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+mn-lt"/>
              </a:rPr>
              <a:t>Frequency (GHz)</a:t>
            </a:r>
            <a:endParaRPr lang="en-US" sz="1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2" name="TextBox 21"/>
          <p:cNvSpPr txBox="1"/>
          <p:nvPr/>
        </p:nvSpPr>
        <p:spPr>
          <a:xfrm rot="16200000">
            <a:off x="4194768" y="2771412"/>
            <a:ext cx="142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solidFill>
                  <a:schemeClr val="bg1"/>
                </a:solidFill>
                <a:latin typeface="+mn-lt"/>
              </a:rPr>
              <a:t>Pout (dBm)</a:t>
            </a:r>
            <a:endParaRPr lang="en-US" sz="18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3" name="TextBox 22"/>
          <p:cNvSpPr txBox="1"/>
          <p:nvPr/>
        </p:nvSpPr>
        <p:spPr>
          <a:xfrm rot="16200000">
            <a:off x="-31480" y="2633948"/>
            <a:ext cx="10652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solidFill>
                  <a:schemeClr val="bg1"/>
                </a:solidFill>
                <a:latin typeface="+mn-lt"/>
              </a:rPr>
              <a:t>PAE (%)</a:t>
            </a:r>
            <a:endParaRPr lang="en-US" sz="18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4" name="5-Point Star 13"/>
          <p:cNvSpPr/>
          <p:nvPr/>
        </p:nvSpPr>
        <p:spPr bwMode="auto">
          <a:xfrm>
            <a:off x="3581400" y="3101975"/>
            <a:ext cx="114300" cy="76200"/>
          </a:xfrm>
          <a:prstGeom prst="star5">
            <a:avLst/>
          </a:prstGeom>
          <a:solidFill>
            <a:srgbClr val="FF0000"/>
          </a:solidFill>
          <a:ln w="25400" cap="sq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4" name="5-Point Star 23"/>
          <p:cNvSpPr/>
          <p:nvPr/>
        </p:nvSpPr>
        <p:spPr bwMode="auto">
          <a:xfrm>
            <a:off x="3581400" y="2819400"/>
            <a:ext cx="114300" cy="76200"/>
          </a:xfrm>
          <a:prstGeom prst="star5">
            <a:avLst/>
          </a:prstGeom>
          <a:solidFill>
            <a:srgbClr val="FF0000"/>
          </a:solidFill>
          <a:ln w="25400" cap="sq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6" name="5-Point Star 25"/>
          <p:cNvSpPr/>
          <p:nvPr/>
        </p:nvSpPr>
        <p:spPr bwMode="auto">
          <a:xfrm>
            <a:off x="2219325" y="2495549"/>
            <a:ext cx="57150" cy="45719"/>
          </a:xfrm>
          <a:prstGeom prst="star5">
            <a:avLst/>
          </a:prstGeom>
          <a:solidFill>
            <a:srgbClr val="FF0000"/>
          </a:solidFill>
          <a:ln w="25400" cap="sq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7" name="5-Point Star 26"/>
          <p:cNvSpPr/>
          <p:nvPr/>
        </p:nvSpPr>
        <p:spPr bwMode="auto">
          <a:xfrm>
            <a:off x="2228850" y="2667000"/>
            <a:ext cx="57150" cy="45719"/>
          </a:xfrm>
          <a:prstGeom prst="star5">
            <a:avLst/>
          </a:prstGeom>
          <a:solidFill>
            <a:srgbClr val="FF0000"/>
          </a:solidFill>
          <a:ln w="25400" cap="sq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8" name="5-Point Star 27"/>
          <p:cNvSpPr/>
          <p:nvPr/>
        </p:nvSpPr>
        <p:spPr bwMode="auto">
          <a:xfrm>
            <a:off x="6648450" y="2420908"/>
            <a:ext cx="57150" cy="45719"/>
          </a:xfrm>
          <a:prstGeom prst="star5">
            <a:avLst/>
          </a:prstGeom>
          <a:solidFill>
            <a:srgbClr val="FF0000"/>
          </a:solidFill>
          <a:ln w="25400" cap="sq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9" name="5-Point Star 28"/>
          <p:cNvSpPr/>
          <p:nvPr/>
        </p:nvSpPr>
        <p:spPr bwMode="auto">
          <a:xfrm>
            <a:off x="6648450" y="2809338"/>
            <a:ext cx="57150" cy="45719"/>
          </a:xfrm>
          <a:prstGeom prst="star5">
            <a:avLst/>
          </a:prstGeom>
          <a:solidFill>
            <a:srgbClr val="FF0000"/>
          </a:solidFill>
          <a:ln w="25400" cap="sq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0" name="5-Point Star 29"/>
          <p:cNvSpPr/>
          <p:nvPr/>
        </p:nvSpPr>
        <p:spPr bwMode="auto">
          <a:xfrm>
            <a:off x="8026400" y="2453839"/>
            <a:ext cx="57150" cy="45719"/>
          </a:xfrm>
          <a:prstGeom prst="star5">
            <a:avLst/>
          </a:prstGeom>
          <a:solidFill>
            <a:srgbClr val="FF0000"/>
          </a:solidFill>
          <a:ln w="25400" cap="sq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1" name="5-Point Star 30"/>
          <p:cNvSpPr/>
          <p:nvPr/>
        </p:nvSpPr>
        <p:spPr bwMode="auto">
          <a:xfrm>
            <a:off x="8026400" y="2850613"/>
            <a:ext cx="57150" cy="45719"/>
          </a:xfrm>
          <a:prstGeom prst="star5">
            <a:avLst/>
          </a:prstGeom>
          <a:solidFill>
            <a:srgbClr val="FF0000"/>
          </a:solidFill>
          <a:ln w="25400" cap="sq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524000" y="4267200"/>
            <a:ext cx="16161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+mn-lt"/>
              </a:rPr>
              <a:t>Frequency (GHz)</a:t>
            </a:r>
            <a:endParaRPr lang="en-US" sz="1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810000" y="6534653"/>
            <a:ext cx="16658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+mn-lt"/>
              </a:rPr>
              <a:t>Frequency </a:t>
            </a:r>
            <a:r>
              <a:rPr lang="en-US" sz="1400" b="1" dirty="0">
                <a:solidFill>
                  <a:schemeClr val="bg1"/>
                </a:solidFill>
                <a:latin typeface="+mn-lt"/>
              </a:rPr>
              <a:t> (GHz)</a:t>
            </a:r>
          </a:p>
        </p:txBody>
      </p:sp>
      <p:sp>
        <p:nvSpPr>
          <p:cNvPr id="34" name="TextBox 33"/>
          <p:cNvSpPr txBox="1"/>
          <p:nvPr/>
        </p:nvSpPr>
        <p:spPr>
          <a:xfrm rot="16200000">
            <a:off x="2251627" y="5300903"/>
            <a:ext cx="1223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solidFill>
                  <a:schemeClr val="bg1"/>
                </a:solidFill>
                <a:latin typeface="+mn-lt"/>
              </a:rPr>
              <a:t>Gain (dB)</a:t>
            </a:r>
            <a:endParaRPr lang="en-US" sz="1800" b="1" dirty="0">
              <a:solidFill>
                <a:schemeClr val="bg1"/>
              </a:solidFill>
              <a:latin typeface="+mn-lt"/>
            </a:endParaRPr>
          </a:p>
        </p:txBody>
      </p:sp>
      <p:graphicFrame>
        <p:nvGraphicFramePr>
          <p:cNvPr id="35" name="Chart 3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2490716"/>
              </p:ext>
            </p:extLst>
          </p:nvPr>
        </p:nvGraphicFramePr>
        <p:xfrm>
          <a:off x="2967663" y="4530198"/>
          <a:ext cx="3745921" cy="21004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8" name="5-Point Star 37"/>
          <p:cNvSpPr/>
          <p:nvPr/>
        </p:nvSpPr>
        <p:spPr bwMode="auto">
          <a:xfrm>
            <a:off x="5810250" y="5791675"/>
            <a:ext cx="57150" cy="45719"/>
          </a:xfrm>
          <a:prstGeom prst="star5">
            <a:avLst/>
          </a:prstGeom>
          <a:solidFill>
            <a:srgbClr val="FF0000"/>
          </a:solidFill>
          <a:ln w="25400" cap="sq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9" name="5-Point Star 38"/>
          <p:cNvSpPr/>
          <p:nvPr/>
        </p:nvSpPr>
        <p:spPr bwMode="auto">
          <a:xfrm>
            <a:off x="5810250" y="6005033"/>
            <a:ext cx="57150" cy="45719"/>
          </a:xfrm>
          <a:prstGeom prst="star5">
            <a:avLst/>
          </a:prstGeom>
          <a:solidFill>
            <a:srgbClr val="FF0000"/>
          </a:solidFill>
          <a:ln w="25400" cap="sq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0" name="5-Point Star 39"/>
          <p:cNvSpPr/>
          <p:nvPr/>
        </p:nvSpPr>
        <p:spPr bwMode="auto">
          <a:xfrm>
            <a:off x="4495800" y="5790243"/>
            <a:ext cx="57150" cy="45719"/>
          </a:xfrm>
          <a:prstGeom prst="star5">
            <a:avLst/>
          </a:prstGeom>
          <a:solidFill>
            <a:srgbClr val="FF0000"/>
          </a:solidFill>
          <a:ln w="25400" cap="sq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1" name="5-Point Star 40"/>
          <p:cNvSpPr/>
          <p:nvPr/>
        </p:nvSpPr>
        <p:spPr bwMode="auto">
          <a:xfrm>
            <a:off x="4495800" y="5593078"/>
            <a:ext cx="57150" cy="45719"/>
          </a:xfrm>
          <a:prstGeom prst="star5">
            <a:avLst/>
          </a:prstGeom>
          <a:solidFill>
            <a:srgbClr val="FF0000"/>
          </a:solidFill>
          <a:ln w="25400" cap="sq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6" name="5-Point Star 35"/>
          <p:cNvSpPr/>
          <p:nvPr/>
        </p:nvSpPr>
        <p:spPr bwMode="auto">
          <a:xfrm>
            <a:off x="1076325" y="2034540"/>
            <a:ext cx="57150" cy="45719"/>
          </a:xfrm>
          <a:prstGeom prst="star5">
            <a:avLst/>
          </a:prstGeom>
          <a:solidFill>
            <a:srgbClr val="FF0000"/>
          </a:solidFill>
          <a:ln w="25400" cap="sq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7" name="5-Point Star 36"/>
          <p:cNvSpPr/>
          <p:nvPr/>
        </p:nvSpPr>
        <p:spPr bwMode="auto">
          <a:xfrm>
            <a:off x="1076325" y="2440156"/>
            <a:ext cx="57150" cy="45719"/>
          </a:xfrm>
          <a:prstGeom prst="star5">
            <a:avLst/>
          </a:prstGeom>
          <a:solidFill>
            <a:srgbClr val="FF0000"/>
          </a:solidFill>
          <a:ln w="25400" cap="sq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2" name="5-Point Star 41"/>
          <p:cNvSpPr/>
          <p:nvPr/>
        </p:nvSpPr>
        <p:spPr bwMode="auto">
          <a:xfrm>
            <a:off x="5505450" y="2366298"/>
            <a:ext cx="57150" cy="45719"/>
          </a:xfrm>
          <a:prstGeom prst="star5">
            <a:avLst/>
          </a:prstGeom>
          <a:solidFill>
            <a:srgbClr val="FF0000"/>
          </a:solidFill>
          <a:ln w="25400" cap="sq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3" name="5-Point Star 42"/>
          <p:cNvSpPr/>
          <p:nvPr/>
        </p:nvSpPr>
        <p:spPr bwMode="auto">
          <a:xfrm>
            <a:off x="5505450" y="2873472"/>
            <a:ext cx="57150" cy="45719"/>
          </a:xfrm>
          <a:prstGeom prst="star5">
            <a:avLst/>
          </a:prstGeom>
          <a:solidFill>
            <a:srgbClr val="FF0000"/>
          </a:solidFill>
          <a:ln w="25400" cap="sq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4" name="5-Point Star 43"/>
          <p:cNvSpPr/>
          <p:nvPr/>
        </p:nvSpPr>
        <p:spPr bwMode="auto">
          <a:xfrm>
            <a:off x="3371850" y="5715000"/>
            <a:ext cx="57150" cy="45719"/>
          </a:xfrm>
          <a:prstGeom prst="star5">
            <a:avLst/>
          </a:prstGeom>
          <a:solidFill>
            <a:srgbClr val="FF0000"/>
          </a:solidFill>
          <a:ln w="25400" cap="sq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5" name="5-Point Star 44"/>
          <p:cNvSpPr/>
          <p:nvPr/>
        </p:nvSpPr>
        <p:spPr bwMode="auto">
          <a:xfrm>
            <a:off x="3371850" y="5821681"/>
            <a:ext cx="57150" cy="45719"/>
          </a:xfrm>
          <a:prstGeom prst="star5">
            <a:avLst/>
          </a:prstGeom>
          <a:solidFill>
            <a:srgbClr val="FF0000"/>
          </a:solidFill>
          <a:ln w="25400" cap="sq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8336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Future Works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Increasing gain using efficient driving stages</a:t>
            </a:r>
          </a:p>
          <a:p>
            <a:r>
              <a:rPr lang="en-US" dirty="0"/>
              <a:t>Increasing gain using </a:t>
            </a:r>
            <a:r>
              <a:rPr lang="en-US" dirty="0" smtClean="0"/>
              <a:t>Power combining techniques</a:t>
            </a:r>
          </a:p>
          <a:p>
            <a:r>
              <a:rPr lang="en-US" dirty="0" smtClean="0"/>
              <a:t>Improving quality factor of Capacitors using MOM caps</a:t>
            </a:r>
          </a:p>
          <a:p>
            <a:r>
              <a:rPr lang="en-US" dirty="0"/>
              <a:t>Class E </a:t>
            </a:r>
            <a:r>
              <a:rPr lang="en-US" dirty="0" smtClean="0"/>
              <a:t>PAs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0BE237A-3C10-CB42-9E82-6FFF293908C0}" type="slidenum">
              <a:rPr lang="en-US" smtClean="0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455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45"/>
          <a:stretch/>
        </p:blipFill>
        <p:spPr bwMode="auto">
          <a:xfrm>
            <a:off x="2925867" y="1445066"/>
            <a:ext cx="2363654" cy="2097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2706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dirty="0" smtClean="0"/>
              <a:t>Power amplifier basics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8465164" y="6508750"/>
            <a:ext cx="457200" cy="349250"/>
          </a:xfrm>
        </p:spPr>
        <p:txBody>
          <a:bodyPr/>
          <a:lstStyle/>
          <a:p>
            <a:fld id="{90BE237A-3C10-CB42-9E82-6FFF293908C0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54" name="Oval 53"/>
          <p:cNvSpPr/>
          <p:nvPr/>
        </p:nvSpPr>
        <p:spPr>
          <a:xfrm flipH="1">
            <a:off x="4997072" y="2149670"/>
            <a:ext cx="45719" cy="45719"/>
          </a:xfrm>
          <a:prstGeom prst="ellipse">
            <a:avLst/>
          </a:prstGeom>
          <a:solidFill>
            <a:sysClr val="windowText" lastClr="000000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5" name="Oval 54"/>
          <p:cNvSpPr/>
          <p:nvPr/>
        </p:nvSpPr>
        <p:spPr>
          <a:xfrm flipH="1">
            <a:off x="4834419" y="2654786"/>
            <a:ext cx="45719" cy="45719"/>
          </a:xfrm>
          <a:prstGeom prst="ellipse">
            <a:avLst/>
          </a:prstGeom>
          <a:solidFill>
            <a:sysClr val="windowText" lastClr="000000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6" name="Oval 55"/>
          <p:cNvSpPr/>
          <p:nvPr/>
        </p:nvSpPr>
        <p:spPr>
          <a:xfrm flipH="1">
            <a:off x="3784487" y="3086113"/>
            <a:ext cx="45719" cy="45719"/>
          </a:xfrm>
          <a:prstGeom prst="ellipse">
            <a:avLst/>
          </a:prstGeom>
          <a:solidFill>
            <a:sysClr val="windowText" lastClr="000000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4474804" y="1605401"/>
            <a:ext cx="3241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4347848" y="2081742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AB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3594294" y="2458378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B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3282571" y="2443287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cxnSp>
        <p:nvCxnSpPr>
          <p:cNvPr id="63" name="Straight Arrow Connector 62"/>
          <p:cNvCxnSpPr/>
          <p:nvPr/>
        </p:nvCxnSpPr>
        <p:spPr bwMode="auto">
          <a:xfrm>
            <a:off x="4755854" y="1844173"/>
            <a:ext cx="202850" cy="283830"/>
          </a:xfrm>
          <a:prstGeom prst="straightConnector1">
            <a:avLst/>
          </a:prstGeom>
          <a:solidFill>
            <a:schemeClr val="accent1"/>
          </a:solidFill>
          <a:ln w="19050" cap="sq" cmpd="sng" algn="ctr">
            <a:solidFill>
              <a:srgbClr val="FF0000"/>
            </a:solidFill>
            <a:prstDash val="solid"/>
            <a:round/>
            <a:headEnd type="none" w="sm" len="sm"/>
            <a:tailEnd type="arrow"/>
          </a:ln>
          <a:effectLst/>
        </p:spPr>
      </p:cxnSp>
      <p:cxnSp>
        <p:nvCxnSpPr>
          <p:cNvPr id="66" name="Straight Arrow Connector 65"/>
          <p:cNvCxnSpPr/>
          <p:nvPr/>
        </p:nvCxnSpPr>
        <p:spPr bwMode="auto">
          <a:xfrm>
            <a:off x="4654776" y="2410278"/>
            <a:ext cx="148407" cy="232766"/>
          </a:xfrm>
          <a:prstGeom prst="straightConnector1">
            <a:avLst/>
          </a:prstGeom>
          <a:solidFill>
            <a:schemeClr val="accent1"/>
          </a:solidFill>
          <a:ln w="19050" cap="sq" cmpd="sng" algn="ctr">
            <a:solidFill>
              <a:srgbClr val="FF0000"/>
            </a:solidFill>
            <a:prstDash val="solid"/>
            <a:round/>
            <a:headEnd type="none" w="sm" len="sm"/>
            <a:tailEnd type="arrow"/>
          </a:ln>
          <a:effectLst/>
        </p:spPr>
      </p:cxnSp>
      <p:cxnSp>
        <p:nvCxnSpPr>
          <p:cNvPr id="68" name="Straight Arrow Connector 67"/>
          <p:cNvCxnSpPr/>
          <p:nvPr/>
        </p:nvCxnSpPr>
        <p:spPr bwMode="auto">
          <a:xfrm>
            <a:off x="3751550" y="2763893"/>
            <a:ext cx="32937" cy="288995"/>
          </a:xfrm>
          <a:prstGeom prst="straightConnector1">
            <a:avLst/>
          </a:prstGeom>
          <a:solidFill>
            <a:schemeClr val="accent1"/>
          </a:solidFill>
          <a:ln w="19050" cap="sq" cmpd="sng" algn="ctr">
            <a:solidFill>
              <a:srgbClr val="FF0000"/>
            </a:solidFill>
            <a:prstDash val="solid"/>
            <a:round/>
            <a:headEnd type="none" w="sm" len="sm"/>
            <a:tailEnd type="arrow"/>
          </a:ln>
          <a:effectLst/>
        </p:spPr>
      </p:cxnSp>
      <p:cxnSp>
        <p:nvCxnSpPr>
          <p:cNvPr id="69" name="Straight Arrow Connector 68"/>
          <p:cNvCxnSpPr/>
          <p:nvPr/>
        </p:nvCxnSpPr>
        <p:spPr bwMode="auto">
          <a:xfrm flipH="1">
            <a:off x="3324056" y="2748087"/>
            <a:ext cx="88054" cy="136595"/>
          </a:xfrm>
          <a:prstGeom prst="straightConnector1">
            <a:avLst/>
          </a:prstGeom>
          <a:solidFill>
            <a:schemeClr val="accent1"/>
          </a:solidFill>
          <a:ln w="19050" cap="sq" cmpd="sng" algn="ctr">
            <a:solidFill>
              <a:srgbClr val="FF0000"/>
            </a:solidFill>
            <a:prstDash val="solid"/>
            <a:round/>
            <a:headEnd type="none" w="sm" len="sm"/>
            <a:tailEnd type="arrow"/>
          </a:ln>
          <a:effectLst/>
        </p:spPr>
      </p:cxnSp>
      <p:sp>
        <p:nvSpPr>
          <p:cNvPr id="77" name="TextBox 76"/>
          <p:cNvSpPr txBox="1"/>
          <p:nvPr/>
        </p:nvSpPr>
        <p:spPr>
          <a:xfrm>
            <a:off x="3716910" y="3471446"/>
            <a:ext cx="6046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VBE</a:t>
            </a:r>
            <a:endParaRPr kumimoji="0" lang="en-US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88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15" b="6231"/>
          <a:stretch/>
        </p:blipFill>
        <p:spPr bwMode="auto">
          <a:xfrm>
            <a:off x="5609698" y="1452687"/>
            <a:ext cx="3337423" cy="20720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9" name="Oval 88"/>
          <p:cNvSpPr/>
          <p:nvPr/>
        </p:nvSpPr>
        <p:spPr>
          <a:xfrm rot="20438769">
            <a:off x="7805101" y="1783996"/>
            <a:ext cx="529462" cy="1601403"/>
          </a:xfrm>
          <a:prstGeom prst="ellipse">
            <a:avLst/>
          </a:prstGeom>
          <a:noFill/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0" name="Oval 89"/>
          <p:cNvSpPr/>
          <p:nvPr/>
        </p:nvSpPr>
        <p:spPr>
          <a:xfrm rot="426661">
            <a:off x="5933014" y="2411866"/>
            <a:ext cx="220604" cy="779122"/>
          </a:xfrm>
          <a:prstGeom prst="ellipse">
            <a:avLst/>
          </a:prstGeom>
          <a:noFill/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91" name="Straight Connector 90"/>
          <p:cNvCxnSpPr/>
          <p:nvPr/>
        </p:nvCxnSpPr>
        <p:spPr>
          <a:xfrm>
            <a:off x="5992665" y="2447812"/>
            <a:ext cx="2019242" cy="625577"/>
          </a:xfrm>
          <a:prstGeom prst="line">
            <a:avLst/>
          </a:prstGeom>
          <a:noFill/>
          <a:ln w="38100" cap="flat" cmpd="sng" algn="ctr">
            <a:solidFill>
              <a:srgbClr val="FF0000"/>
            </a:solidFill>
            <a:prstDash val="solid"/>
          </a:ln>
          <a:effectLst/>
        </p:spPr>
      </p:cxnSp>
      <p:cxnSp>
        <p:nvCxnSpPr>
          <p:cNvPr id="92" name="Straight Connector 91"/>
          <p:cNvCxnSpPr/>
          <p:nvPr/>
        </p:nvCxnSpPr>
        <p:spPr>
          <a:xfrm>
            <a:off x="6147519" y="1691263"/>
            <a:ext cx="0" cy="1763126"/>
          </a:xfrm>
          <a:prstGeom prst="line">
            <a:avLst/>
          </a:prstGeom>
          <a:noFill/>
          <a:ln w="38100" cap="flat" cmpd="sng" algn="ctr">
            <a:solidFill>
              <a:srgbClr val="4F81BD">
                <a:shade val="95000"/>
                <a:satMod val="105000"/>
              </a:srgbClr>
            </a:solidFill>
            <a:prstDash val="sysDot"/>
          </a:ln>
          <a:effectLst/>
        </p:spPr>
      </p:cxnSp>
      <p:cxnSp>
        <p:nvCxnSpPr>
          <p:cNvPr id="93" name="Straight Connector 92"/>
          <p:cNvCxnSpPr/>
          <p:nvPr/>
        </p:nvCxnSpPr>
        <p:spPr>
          <a:xfrm>
            <a:off x="7683751" y="1691263"/>
            <a:ext cx="0" cy="1763126"/>
          </a:xfrm>
          <a:prstGeom prst="line">
            <a:avLst/>
          </a:prstGeom>
          <a:noFill/>
          <a:ln w="38100" cap="flat" cmpd="sng" algn="ctr">
            <a:solidFill>
              <a:srgbClr val="4F81BD">
                <a:shade val="95000"/>
                <a:satMod val="105000"/>
              </a:srgbClr>
            </a:solidFill>
            <a:prstDash val="sysDot"/>
          </a:ln>
          <a:effectLst/>
        </p:spPr>
      </p:cxnSp>
      <p:sp>
        <p:nvSpPr>
          <p:cNvPr id="94" name="Oval 93"/>
          <p:cNvSpPr/>
          <p:nvPr/>
        </p:nvSpPr>
        <p:spPr>
          <a:xfrm flipH="1">
            <a:off x="6965921" y="2727011"/>
            <a:ext cx="45719" cy="45719"/>
          </a:xfrm>
          <a:prstGeom prst="ellipse">
            <a:avLst/>
          </a:prstGeom>
          <a:solidFill>
            <a:sysClr val="windowText" lastClr="000000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6973867" y="2516510"/>
            <a:ext cx="3145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</a:t>
            </a:r>
            <a:endParaRPr kumimoji="0" lang="en-US" sz="140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6965921" y="2697839"/>
            <a:ext cx="4347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AB</a:t>
            </a:r>
            <a:endParaRPr kumimoji="0" lang="en-US" sz="140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6965921" y="2900487"/>
            <a:ext cx="3048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B</a:t>
            </a:r>
            <a:endParaRPr kumimoji="0" lang="en-US" sz="140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6965921" y="3052887"/>
            <a:ext cx="3048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</a:t>
            </a:r>
            <a:endParaRPr kumimoji="0" lang="en-US" sz="140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cxnSp>
        <p:nvCxnSpPr>
          <p:cNvPr id="99" name="Straight Connector 98"/>
          <p:cNvCxnSpPr/>
          <p:nvPr/>
        </p:nvCxnSpPr>
        <p:spPr>
          <a:xfrm>
            <a:off x="6988780" y="2695812"/>
            <a:ext cx="4885" cy="644222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headEnd type="none" w="med" len="med"/>
            <a:tailEnd type="arrow" w="med" len="med"/>
          </a:ln>
          <a:effectLst/>
        </p:spPr>
      </p:cxnSp>
      <p:sp>
        <p:nvSpPr>
          <p:cNvPr id="100" name="TextBox 99"/>
          <p:cNvSpPr txBox="1"/>
          <p:nvPr/>
        </p:nvSpPr>
        <p:spPr>
          <a:xfrm>
            <a:off x="6999351" y="3459778"/>
            <a:ext cx="61587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VCE</a:t>
            </a:r>
            <a:endParaRPr kumimoji="0" lang="en-US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1" name="Oval 100"/>
          <p:cNvSpPr/>
          <p:nvPr/>
        </p:nvSpPr>
        <p:spPr>
          <a:xfrm flipH="1">
            <a:off x="6965921" y="2879411"/>
            <a:ext cx="45719" cy="45719"/>
          </a:xfrm>
          <a:prstGeom prst="ellipse">
            <a:avLst/>
          </a:prstGeom>
          <a:solidFill>
            <a:sysClr val="windowText" lastClr="000000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2" name="Oval 101"/>
          <p:cNvSpPr/>
          <p:nvPr/>
        </p:nvSpPr>
        <p:spPr>
          <a:xfrm flipH="1">
            <a:off x="6965921" y="3062292"/>
            <a:ext cx="45719" cy="45719"/>
          </a:xfrm>
          <a:prstGeom prst="ellipse">
            <a:avLst/>
          </a:prstGeom>
          <a:solidFill>
            <a:sysClr val="windowText" lastClr="000000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3" name="Oval 102"/>
          <p:cNvSpPr/>
          <p:nvPr/>
        </p:nvSpPr>
        <p:spPr>
          <a:xfrm flipH="1">
            <a:off x="6965921" y="3184211"/>
            <a:ext cx="45719" cy="45719"/>
          </a:xfrm>
          <a:prstGeom prst="ellipse">
            <a:avLst/>
          </a:prstGeom>
          <a:solidFill>
            <a:sysClr val="windowText" lastClr="000000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04" name="Picture 4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4909" b="7259"/>
          <a:stretch/>
        </p:blipFill>
        <p:spPr bwMode="auto">
          <a:xfrm>
            <a:off x="6019800" y="3971913"/>
            <a:ext cx="2841731" cy="19687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5" name="TextBox 104"/>
          <p:cNvSpPr txBox="1"/>
          <p:nvPr/>
        </p:nvSpPr>
        <p:spPr>
          <a:xfrm>
            <a:off x="6632156" y="4167503"/>
            <a:ext cx="26962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</a:t>
            </a:r>
            <a:endParaRPr kumimoji="0" lang="en-US" sz="11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7162800" y="4167503"/>
            <a:ext cx="34817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AB</a:t>
            </a:r>
            <a:endParaRPr kumimoji="0" lang="en-US" sz="11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7883774" y="4167503"/>
            <a:ext cx="26962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B</a:t>
            </a:r>
            <a:endParaRPr kumimoji="0" lang="en-US" sz="11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8382000" y="4167503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</a:t>
            </a:r>
            <a:endParaRPr kumimoji="0" lang="en-US" sz="11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5350798" y="1828800"/>
            <a:ext cx="3642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I</a:t>
            </a:r>
            <a:r>
              <a:rPr kumimoji="0" lang="en-US" b="1" i="0" u="none" strike="noStrike" kern="0" cap="none" spc="0" normalizeH="0" baseline="-2500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</a:t>
            </a:r>
            <a:endParaRPr kumimoji="0" lang="en-US" b="1" i="0" u="none" strike="noStrike" kern="0" cap="none" spc="0" normalizeH="0" baseline="-2500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2667000" y="1828800"/>
            <a:ext cx="3642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I</a:t>
            </a:r>
            <a:r>
              <a:rPr kumimoji="0" lang="en-US" b="1" i="0" u="none" strike="noStrike" kern="0" cap="none" spc="0" normalizeH="0" baseline="-2500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</a:t>
            </a:r>
            <a:endParaRPr kumimoji="0" lang="en-US" b="1" i="0" u="none" strike="noStrike" kern="0" cap="none" spc="0" normalizeH="0" baseline="-2500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7440665" y="5843159"/>
            <a:ext cx="574196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time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23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>
          <a:xfrm>
            <a:off x="348195" y="4140138"/>
            <a:ext cx="5366805" cy="1773605"/>
          </a:xfrm>
        </p:spPr>
        <p:txBody>
          <a:bodyPr/>
          <a:lstStyle/>
          <a:p>
            <a:r>
              <a:rPr lang="en-US" dirty="0" smtClean="0"/>
              <a:t>Gain and Efficiency trade-off:</a:t>
            </a:r>
          </a:p>
          <a:p>
            <a:pPr lvl="1"/>
            <a:r>
              <a:rPr lang="en-US" dirty="0" smtClean="0"/>
              <a:t>Class A: highest gain and linearity</a:t>
            </a:r>
          </a:p>
          <a:p>
            <a:pPr lvl="1"/>
            <a:r>
              <a:rPr lang="en-US" dirty="0" smtClean="0"/>
              <a:t>Class C: highest efficiency</a:t>
            </a:r>
          </a:p>
          <a:p>
            <a:pPr lvl="1"/>
            <a:r>
              <a:rPr lang="en-US" dirty="0" smtClean="0"/>
              <a:t>…..</a:t>
            </a:r>
          </a:p>
          <a:p>
            <a:endParaRPr lang="en-US" dirty="0" smtClean="0"/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009" y="1371600"/>
            <a:ext cx="2466791" cy="2487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8610600" cy="1143000"/>
          </a:xfrm>
        </p:spPr>
        <p:txBody>
          <a:bodyPr/>
          <a:lstStyle/>
          <a:p>
            <a:r>
              <a:rPr lang="en-US" sz="3000" b="1" dirty="0" smtClean="0">
                <a:effectLst/>
              </a:rPr>
              <a:t>60 </a:t>
            </a:r>
            <a:r>
              <a:rPr lang="en-US" sz="3000" b="1" dirty="0">
                <a:effectLst/>
              </a:rPr>
              <a:t>GHz </a:t>
            </a:r>
            <a:r>
              <a:rPr lang="en-US" sz="3000" b="1" dirty="0">
                <a:solidFill>
                  <a:srgbClr val="FF0000"/>
                </a:solidFill>
                <a:effectLst/>
              </a:rPr>
              <a:t>1-Stage</a:t>
            </a:r>
            <a:r>
              <a:rPr lang="en-US" sz="3000" b="1" dirty="0">
                <a:effectLst/>
              </a:rPr>
              <a:t> Class-F PA (</a:t>
            </a:r>
            <a:r>
              <a:rPr lang="en-US" sz="3000" b="1" dirty="0">
                <a:solidFill>
                  <a:srgbClr val="FF0000"/>
                </a:solidFill>
                <a:effectLst/>
              </a:rPr>
              <a:t>VCC = 1.3V</a:t>
            </a:r>
            <a:r>
              <a:rPr lang="en-US" sz="3000" b="1" dirty="0" smtClean="0">
                <a:effectLst/>
              </a:rPr>
              <a:t>): Schematic</a:t>
            </a:r>
            <a:endParaRPr lang="en-US" sz="3000" dirty="0"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0BE237A-3C10-CB42-9E82-6FFF293908C0}" type="slidenum">
              <a:rPr lang="en-US" smtClean="0"/>
              <a:pPr/>
              <a:t>40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762000" y="5278735"/>
            <a:ext cx="8367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q"/>
            </a:pPr>
            <a:r>
              <a:rPr lang="en-US" sz="1800" b="1" dirty="0">
                <a:solidFill>
                  <a:schemeClr val="bg1"/>
                </a:solidFill>
                <a:latin typeface="+mn-lt"/>
              </a:rPr>
              <a:t>Class-F, 1-stage design:  2</a:t>
            </a:r>
            <a:r>
              <a:rPr lang="en-US" sz="1800" b="1" baseline="30000" dirty="0">
                <a:solidFill>
                  <a:schemeClr val="bg1"/>
                </a:solidFill>
                <a:latin typeface="+mn-lt"/>
              </a:rPr>
              <a:t>nd</a:t>
            </a:r>
            <a:r>
              <a:rPr lang="en-US" sz="1800" b="1" dirty="0">
                <a:solidFill>
                  <a:schemeClr val="bg1"/>
                </a:solidFill>
                <a:latin typeface="+mn-lt"/>
              </a:rPr>
              <a:t> &amp; 3</a:t>
            </a:r>
            <a:r>
              <a:rPr lang="en-US" sz="1800" b="1" baseline="30000" dirty="0">
                <a:solidFill>
                  <a:schemeClr val="bg1"/>
                </a:solidFill>
                <a:latin typeface="+mn-lt"/>
              </a:rPr>
              <a:t>rd</a:t>
            </a:r>
            <a:r>
              <a:rPr lang="en-US" sz="1800" b="1" dirty="0">
                <a:solidFill>
                  <a:schemeClr val="bg1"/>
                </a:solidFill>
                <a:latin typeface="+mn-lt"/>
              </a:rPr>
              <a:t> harmonic controls 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en-US" sz="1800" b="1" dirty="0">
                <a:solidFill>
                  <a:schemeClr val="bg1"/>
                </a:solidFill>
                <a:latin typeface="+mn-lt"/>
              </a:rPr>
              <a:t> Harmonic filter: high-Z for fund &amp; 3</a:t>
            </a:r>
            <a:r>
              <a:rPr lang="en-US" sz="1800" b="1" baseline="30000" dirty="0">
                <a:solidFill>
                  <a:schemeClr val="bg1"/>
                </a:solidFill>
                <a:latin typeface="+mn-lt"/>
              </a:rPr>
              <a:t>rd</a:t>
            </a:r>
            <a:r>
              <a:rPr lang="en-US" sz="1800" b="1" dirty="0">
                <a:solidFill>
                  <a:schemeClr val="bg1"/>
                </a:solidFill>
                <a:latin typeface="+mn-lt"/>
              </a:rPr>
              <a:t>-harmonic, low-Z for 2</a:t>
            </a:r>
            <a:r>
              <a:rPr lang="en-US" sz="1800" b="1" baseline="30000" dirty="0">
                <a:solidFill>
                  <a:schemeClr val="bg1"/>
                </a:solidFill>
                <a:latin typeface="+mn-lt"/>
              </a:rPr>
              <a:t>nd</a:t>
            </a:r>
            <a:r>
              <a:rPr lang="en-US" sz="1800" b="1" dirty="0">
                <a:solidFill>
                  <a:schemeClr val="bg1"/>
                </a:solidFill>
                <a:latin typeface="+mn-lt"/>
              </a:rPr>
              <a:t>-harmonic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en-US" sz="1800" b="1" dirty="0">
                <a:solidFill>
                  <a:schemeClr val="bg1"/>
                </a:solidFill>
                <a:latin typeface="+mn-lt"/>
              </a:rPr>
              <a:t> OP</a:t>
            </a:r>
            <a:r>
              <a:rPr lang="en-US" sz="1800" b="1" baseline="-25000" dirty="0">
                <a:solidFill>
                  <a:schemeClr val="bg1"/>
                </a:solidFill>
                <a:latin typeface="+mn-lt"/>
              </a:rPr>
              <a:t>-1dB</a:t>
            </a:r>
            <a:r>
              <a:rPr lang="en-US" sz="1800" b="1" dirty="0">
                <a:solidFill>
                  <a:schemeClr val="bg1"/>
                </a:solidFill>
                <a:latin typeface="+mn-lt"/>
              </a:rPr>
              <a:t>:  ~11 dBm, </a:t>
            </a:r>
            <a:r>
              <a:rPr lang="en-US" sz="1800" dirty="0" err="1">
                <a:solidFill>
                  <a:schemeClr val="bg1"/>
                </a:solidFill>
                <a:latin typeface="+mn-lt"/>
              </a:rPr>
              <a:t>P</a:t>
            </a:r>
            <a:r>
              <a:rPr lang="en-US" sz="1800" baseline="-25000" dirty="0" err="1">
                <a:solidFill>
                  <a:schemeClr val="bg1"/>
                </a:solidFill>
                <a:latin typeface="+mn-lt"/>
              </a:rPr>
              <a:t>sat</a:t>
            </a:r>
            <a:r>
              <a:rPr lang="en-US" sz="1800" dirty="0">
                <a:solidFill>
                  <a:schemeClr val="bg1"/>
                </a:solidFill>
                <a:latin typeface="+mn-lt"/>
              </a:rPr>
              <a:t>:  ~12.5 dBm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en-US" sz="1800" dirty="0">
                <a:solidFill>
                  <a:schemeClr val="bg1"/>
                </a:solidFill>
                <a:latin typeface="+mn-lt"/>
              </a:rPr>
              <a:t> PAE: max 25-26 %</a:t>
            </a:r>
          </a:p>
        </p:txBody>
      </p:sp>
      <p:pic>
        <p:nvPicPr>
          <p:cNvPr id="6" name="Picture 38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66" t="6654" r="13358" b="3699"/>
          <a:stretch/>
        </p:blipFill>
        <p:spPr bwMode="auto">
          <a:xfrm>
            <a:off x="1952625" y="1371600"/>
            <a:ext cx="5391150" cy="3629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400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3" r="1154"/>
          <a:stretch/>
        </p:blipFill>
        <p:spPr bwMode="auto">
          <a:xfrm>
            <a:off x="5239712" y="1732452"/>
            <a:ext cx="3599488" cy="2675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7" t="2095" r="4047" b="4474"/>
          <a:stretch/>
        </p:blipFill>
        <p:spPr bwMode="auto">
          <a:xfrm>
            <a:off x="498997" y="1732452"/>
            <a:ext cx="3848594" cy="2668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0BE237A-3C10-CB42-9E82-6FFF293908C0}" type="slidenum">
              <a:rPr lang="en-US" smtClean="0"/>
              <a:pPr/>
              <a:t>41</a:t>
            </a:fld>
            <a:endParaRPr lang="en-US"/>
          </a:p>
        </p:txBody>
      </p:sp>
      <p:sp>
        <p:nvSpPr>
          <p:cNvPr id="77" name="TextBox 76"/>
          <p:cNvSpPr txBox="1"/>
          <p:nvPr/>
        </p:nvSpPr>
        <p:spPr>
          <a:xfrm rot="16200000">
            <a:off x="-381116" y="2777205"/>
            <a:ext cx="142167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00"/>
                </a:solidFill>
                <a:latin typeface="+mj-lt"/>
              </a:rPr>
              <a:t>P</a:t>
            </a:r>
            <a:r>
              <a:rPr lang="en-US" sz="1600" b="1" dirty="0" smtClean="0">
                <a:solidFill>
                  <a:srgbClr val="000000"/>
                </a:solidFill>
                <a:latin typeface="+mj-lt"/>
              </a:rPr>
              <a:t>out</a:t>
            </a:r>
            <a:r>
              <a:rPr lang="en-US" b="1" dirty="0" smtClean="0">
                <a:solidFill>
                  <a:srgbClr val="000000"/>
                </a:solidFill>
                <a:latin typeface="+mj-lt"/>
              </a:rPr>
              <a:t> (dBm)</a:t>
            </a:r>
            <a:endParaRPr lang="en-US" b="1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1665027" y="4401112"/>
            <a:ext cx="11993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00"/>
                </a:solidFill>
                <a:latin typeface="+mj-lt"/>
              </a:rPr>
              <a:t>P</a:t>
            </a:r>
            <a:r>
              <a:rPr lang="en-US" b="1" baseline="-25000" dirty="0" smtClean="0">
                <a:solidFill>
                  <a:srgbClr val="000000"/>
                </a:solidFill>
                <a:latin typeface="+mj-lt"/>
              </a:rPr>
              <a:t>in</a:t>
            </a:r>
            <a:r>
              <a:rPr lang="en-US" b="1" dirty="0" smtClean="0">
                <a:solidFill>
                  <a:srgbClr val="000000"/>
                </a:solidFill>
                <a:latin typeface="+mj-lt"/>
              </a:rPr>
              <a:t> (dBm)</a:t>
            </a:r>
            <a:endParaRPr lang="en-US" b="1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79" name="TextBox 78"/>
          <p:cNvSpPr txBox="1"/>
          <p:nvPr/>
        </p:nvSpPr>
        <p:spPr>
          <a:xfrm rot="16200000">
            <a:off x="3984359" y="2797569"/>
            <a:ext cx="10568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00"/>
                </a:solidFill>
                <a:latin typeface="+mj-lt"/>
              </a:rPr>
              <a:t>PAE (%)</a:t>
            </a:r>
            <a:endParaRPr lang="en-US" b="1" dirty="0">
              <a:solidFill>
                <a:srgbClr val="000000"/>
              </a:solidFill>
              <a:latin typeface="+mj-lt"/>
            </a:endParaRPr>
          </a:p>
        </p:txBody>
      </p:sp>
      <p:cxnSp>
        <p:nvCxnSpPr>
          <p:cNvPr id="80" name="Straight Arrow Connector 79"/>
          <p:cNvCxnSpPr/>
          <p:nvPr/>
        </p:nvCxnSpPr>
        <p:spPr>
          <a:xfrm>
            <a:off x="2598594" y="1919742"/>
            <a:ext cx="237296" cy="198353"/>
          </a:xfrm>
          <a:prstGeom prst="straightConnector1">
            <a:avLst/>
          </a:prstGeom>
          <a:ln w="28575">
            <a:solidFill>
              <a:schemeClr val="bg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Arrow Connector 80"/>
          <p:cNvCxnSpPr/>
          <p:nvPr/>
        </p:nvCxnSpPr>
        <p:spPr>
          <a:xfrm flipV="1">
            <a:off x="2864394" y="2300311"/>
            <a:ext cx="0" cy="646171"/>
          </a:xfrm>
          <a:prstGeom prst="straightConnector1">
            <a:avLst/>
          </a:prstGeom>
          <a:ln w="28575">
            <a:solidFill>
              <a:schemeClr val="bg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Arrow Connector 81"/>
          <p:cNvCxnSpPr/>
          <p:nvPr/>
        </p:nvCxnSpPr>
        <p:spPr>
          <a:xfrm>
            <a:off x="3318464" y="2623396"/>
            <a:ext cx="296818" cy="0"/>
          </a:xfrm>
          <a:prstGeom prst="straightConnector1">
            <a:avLst/>
          </a:prstGeom>
          <a:ln w="1905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Arrow Connector 82"/>
          <p:cNvCxnSpPr/>
          <p:nvPr/>
        </p:nvCxnSpPr>
        <p:spPr>
          <a:xfrm flipH="1">
            <a:off x="1028722" y="3527877"/>
            <a:ext cx="381000" cy="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Box 83"/>
          <p:cNvSpPr txBox="1"/>
          <p:nvPr/>
        </p:nvSpPr>
        <p:spPr>
          <a:xfrm>
            <a:off x="1100682" y="1749623"/>
            <a:ext cx="15627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000000"/>
                </a:solidFill>
                <a:latin typeface="+mn-lt"/>
              </a:rPr>
              <a:t>PAEmax =25.8%</a:t>
            </a:r>
            <a:endParaRPr lang="en-US" sz="14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1940427" y="3017369"/>
            <a:ext cx="15536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000000"/>
                </a:solidFill>
                <a:latin typeface="+mn-lt"/>
              </a:rPr>
              <a:t>P-1dB = 5.5dBm</a:t>
            </a:r>
            <a:endParaRPr lang="en-US" sz="14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86" name="TextBox 85"/>
          <p:cNvSpPr txBox="1"/>
          <p:nvPr/>
        </p:nvSpPr>
        <p:spPr>
          <a:xfrm rot="16200000">
            <a:off x="4034481" y="3088747"/>
            <a:ext cx="209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00"/>
                </a:solidFill>
                <a:latin typeface="+mj-lt"/>
              </a:rPr>
              <a:t>S-parameter (dB)</a:t>
            </a:r>
            <a:endParaRPr lang="en-US" b="1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6681218" y="4397289"/>
            <a:ext cx="13672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rgbClr val="000000"/>
                </a:solidFill>
                <a:latin typeface="+mj-lt"/>
              </a:rPr>
              <a:t>Freq</a:t>
            </a:r>
            <a:r>
              <a:rPr lang="en-US" b="1" dirty="0" smtClean="0">
                <a:solidFill>
                  <a:srgbClr val="000000"/>
                </a:solidFill>
                <a:latin typeface="+mj-lt"/>
              </a:rPr>
              <a:t> (GHz)</a:t>
            </a:r>
            <a:endParaRPr lang="en-US" b="1" dirty="0">
              <a:solidFill>
                <a:srgbClr val="000000"/>
              </a:solidFill>
              <a:latin typeface="+mj-lt"/>
            </a:endParaRPr>
          </a:p>
        </p:txBody>
      </p:sp>
      <p:cxnSp>
        <p:nvCxnSpPr>
          <p:cNvPr id="88" name="Straight Arrow Connector 87"/>
          <p:cNvCxnSpPr/>
          <p:nvPr/>
        </p:nvCxnSpPr>
        <p:spPr>
          <a:xfrm flipV="1">
            <a:off x="5825082" y="3240910"/>
            <a:ext cx="155694" cy="344059"/>
          </a:xfrm>
          <a:prstGeom prst="straightConnector1">
            <a:avLst/>
          </a:prstGeom>
          <a:ln w="28575">
            <a:solidFill>
              <a:schemeClr val="bg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Arrow Connector 88"/>
          <p:cNvCxnSpPr/>
          <p:nvPr/>
        </p:nvCxnSpPr>
        <p:spPr>
          <a:xfrm flipH="1" flipV="1">
            <a:off x="7673850" y="3199897"/>
            <a:ext cx="374602" cy="237612"/>
          </a:xfrm>
          <a:prstGeom prst="straightConnector1">
            <a:avLst/>
          </a:prstGeom>
          <a:ln w="28575">
            <a:solidFill>
              <a:schemeClr val="bg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/>
          <p:cNvSpPr txBox="1"/>
          <p:nvPr/>
        </p:nvSpPr>
        <p:spPr>
          <a:xfrm>
            <a:off x="5531844" y="3478420"/>
            <a:ext cx="5036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000000"/>
                </a:solidFill>
                <a:latin typeface="+mn-lt"/>
              </a:rPr>
              <a:t>S22</a:t>
            </a:r>
            <a:endParaRPr lang="en-US" sz="14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7832428" y="3365399"/>
            <a:ext cx="4937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000000"/>
                </a:solidFill>
                <a:latin typeface="+mn-lt"/>
              </a:rPr>
              <a:t>S11</a:t>
            </a:r>
            <a:endParaRPr lang="en-US" sz="1400" b="1" dirty="0">
              <a:solidFill>
                <a:srgbClr val="000000"/>
              </a:solidFill>
              <a:latin typeface="+mn-lt"/>
            </a:endParaRPr>
          </a:p>
        </p:txBody>
      </p:sp>
      <p:cxnSp>
        <p:nvCxnSpPr>
          <p:cNvPr id="92" name="Straight Arrow Connector 91"/>
          <p:cNvCxnSpPr/>
          <p:nvPr/>
        </p:nvCxnSpPr>
        <p:spPr>
          <a:xfrm flipH="1" flipV="1">
            <a:off x="6129882" y="2142710"/>
            <a:ext cx="288032" cy="315201"/>
          </a:xfrm>
          <a:prstGeom prst="straightConnector1">
            <a:avLst/>
          </a:prstGeom>
          <a:ln w="28575">
            <a:solidFill>
              <a:schemeClr val="bg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TextBox 92"/>
          <p:cNvSpPr txBox="1"/>
          <p:nvPr/>
        </p:nvSpPr>
        <p:spPr>
          <a:xfrm>
            <a:off x="6359122" y="2335381"/>
            <a:ext cx="5036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000000"/>
                </a:solidFill>
                <a:latin typeface="+mn-lt"/>
              </a:rPr>
              <a:t>S21</a:t>
            </a:r>
            <a:endParaRPr lang="en-US" sz="14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95" name="Title 1"/>
          <p:cNvSpPr txBox="1">
            <a:spLocks/>
          </p:cNvSpPr>
          <p:nvPr/>
        </p:nvSpPr>
        <p:spPr bwMode="auto">
          <a:xfrm>
            <a:off x="237087" y="152400"/>
            <a:ext cx="8610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1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66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9pPr>
          </a:lstStyle>
          <a:p>
            <a:r>
              <a:rPr lang="en-US" sz="3000" b="1" dirty="0" smtClean="0">
                <a:effectLst/>
              </a:rPr>
              <a:t>60 GHz </a:t>
            </a:r>
            <a:r>
              <a:rPr lang="en-US" sz="3000" b="1" dirty="0" smtClean="0">
                <a:solidFill>
                  <a:srgbClr val="FF0000"/>
                </a:solidFill>
                <a:effectLst/>
              </a:rPr>
              <a:t>1-Stage</a:t>
            </a:r>
            <a:r>
              <a:rPr lang="en-US" sz="3000" b="1" dirty="0" smtClean="0">
                <a:effectLst/>
              </a:rPr>
              <a:t> Class-F PA (</a:t>
            </a:r>
            <a:r>
              <a:rPr lang="en-US" sz="3000" b="1" dirty="0" smtClean="0">
                <a:solidFill>
                  <a:srgbClr val="FF0000"/>
                </a:solidFill>
                <a:effectLst/>
              </a:rPr>
              <a:t>VCC = 1.3V</a:t>
            </a:r>
            <a:r>
              <a:rPr lang="en-US" sz="3000" b="1" dirty="0" smtClean="0">
                <a:effectLst/>
              </a:rPr>
              <a:t>): Simulations</a:t>
            </a:r>
            <a:endParaRPr lang="en-US" sz="3000" dirty="0">
              <a:effectLst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80223" y="5410200"/>
            <a:ext cx="83674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These are simulation results including layout sonnet EM-model.</a:t>
            </a:r>
          </a:p>
          <a:p>
            <a:pPr marL="285750" marR="0" lvl="0" indent="-28575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Single stage design has ~12.5 dBm </a:t>
            </a: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P</a:t>
            </a:r>
            <a:r>
              <a:rPr kumimoji="0" lang="en-US" sz="1800" b="0" i="0" u="none" strike="noStrike" kern="0" cap="none" spc="0" normalizeH="0" baseline="-2500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sat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 with 25-26% PAE.   </a:t>
            </a:r>
          </a:p>
        </p:txBody>
      </p:sp>
    </p:spTree>
    <p:extLst>
      <p:ext uri="{BB962C8B-B14F-4D97-AF65-F5344CB8AC3E}">
        <p14:creationId xmlns:p14="http://schemas.microsoft.com/office/powerpoint/2010/main" val="27177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0BE237A-3C10-CB42-9E82-6FFF293908C0}" type="slidenum">
              <a:rPr lang="en-US" smtClean="0"/>
              <a:pPr/>
              <a:t>42</a:t>
            </a:fld>
            <a:endParaRPr lang="en-US"/>
          </a:p>
        </p:txBody>
      </p:sp>
      <p:sp>
        <p:nvSpPr>
          <p:cNvPr id="95" name="Title 1"/>
          <p:cNvSpPr txBox="1">
            <a:spLocks/>
          </p:cNvSpPr>
          <p:nvPr/>
        </p:nvSpPr>
        <p:spPr bwMode="auto">
          <a:xfrm>
            <a:off x="237087" y="152400"/>
            <a:ext cx="8610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1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66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9pPr>
          </a:lstStyle>
          <a:p>
            <a:r>
              <a:rPr lang="en-US" sz="3000" b="1" dirty="0" smtClean="0">
                <a:effectLst/>
              </a:rPr>
              <a:t>60 GHz </a:t>
            </a:r>
            <a:r>
              <a:rPr lang="en-US" sz="3000" b="1" dirty="0" smtClean="0">
                <a:solidFill>
                  <a:srgbClr val="FF0000"/>
                </a:solidFill>
                <a:effectLst/>
              </a:rPr>
              <a:t>1-Stage</a:t>
            </a:r>
            <a:r>
              <a:rPr lang="en-US" sz="3000" b="1" dirty="0" smtClean="0">
                <a:effectLst/>
              </a:rPr>
              <a:t> Class-F PA (</a:t>
            </a:r>
            <a:r>
              <a:rPr lang="en-US" sz="3000" b="1" dirty="0" smtClean="0">
                <a:solidFill>
                  <a:srgbClr val="FF0000"/>
                </a:solidFill>
                <a:effectLst/>
              </a:rPr>
              <a:t>VCC = 1.3V</a:t>
            </a:r>
            <a:r>
              <a:rPr lang="en-US" sz="3000" b="1" dirty="0" smtClean="0">
                <a:effectLst/>
              </a:rPr>
              <a:t>): Layout</a:t>
            </a:r>
            <a:endParaRPr lang="en-US" sz="3000" dirty="0">
              <a:effectLst/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548641"/>
            <a:ext cx="5832648" cy="3929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4184104" y="1692657"/>
            <a:ext cx="6751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VBB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120208" y="1724595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VCC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069274" y="1724595"/>
            <a:ext cx="6351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gnd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332970" y="1692657"/>
            <a:ext cx="6351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gnd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604778" y="2916793"/>
            <a:ext cx="6351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gnd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604778" y="4820939"/>
            <a:ext cx="6351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gnd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637640" y="3852897"/>
            <a:ext cx="5693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rfIn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488360" y="3884835"/>
            <a:ext cx="7713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rfOut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501322" y="2916793"/>
            <a:ext cx="6351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gnd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501322" y="4820939"/>
            <a:ext cx="6351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gnd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372529" y="5685035"/>
            <a:ext cx="83674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Size: 610</a:t>
            </a:r>
            <a:r>
              <a:rPr kumimoji="0" lang="el-GR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μ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m x 410</a:t>
            </a:r>
            <a:r>
              <a:rPr kumimoji="0" lang="el-GR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μ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m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46125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0BE237A-3C10-CB42-9E82-6FFF293908C0}" type="slidenum">
              <a:rPr lang="en-US" smtClean="0"/>
              <a:pPr/>
              <a:t>43</a:t>
            </a:fld>
            <a:endParaRPr lang="en-US"/>
          </a:p>
        </p:txBody>
      </p:sp>
      <p:sp>
        <p:nvSpPr>
          <p:cNvPr id="95" name="Title 1"/>
          <p:cNvSpPr txBox="1">
            <a:spLocks/>
          </p:cNvSpPr>
          <p:nvPr/>
        </p:nvSpPr>
        <p:spPr bwMode="auto">
          <a:xfrm>
            <a:off x="237087" y="152400"/>
            <a:ext cx="8610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1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66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9pPr>
          </a:lstStyle>
          <a:p>
            <a:r>
              <a:rPr lang="en-US" sz="3000" b="1" dirty="0" smtClean="0">
                <a:effectLst/>
              </a:rPr>
              <a:t>60 GHz </a:t>
            </a:r>
            <a:r>
              <a:rPr lang="en-US" sz="3000" b="1" dirty="0" smtClean="0">
                <a:solidFill>
                  <a:srgbClr val="FF0000"/>
                </a:solidFill>
                <a:effectLst/>
              </a:rPr>
              <a:t>1-Stage</a:t>
            </a:r>
            <a:r>
              <a:rPr lang="en-US" sz="3000" b="1" dirty="0" smtClean="0">
                <a:effectLst/>
              </a:rPr>
              <a:t> Class-F PA (</a:t>
            </a:r>
            <a:r>
              <a:rPr lang="en-US" sz="3000" b="1" dirty="0" smtClean="0">
                <a:solidFill>
                  <a:srgbClr val="FF0000"/>
                </a:solidFill>
                <a:effectLst/>
              </a:rPr>
              <a:t>VCC = 2.2V</a:t>
            </a:r>
            <a:r>
              <a:rPr lang="en-US" sz="3000" b="1" dirty="0" smtClean="0">
                <a:effectLst/>
              </a:rPr>
              <a:t>): Schematic</a:t>
            </a:r>
            <a:endParaRPr lang="en-US" sz="3000" dirty="0">
              <a:effectLst/>
            </a:endParaRPr>
          </a:p>
        </p:txBody>
      </p:sp>
      <p:pic>
        <p:nvPicPr>
          <p:cNvPr id="24" name="Picture 4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88" t="6004" r="15376" b="3971"/>
          <a:stretch/>
        </p:blipFill>
        <p:spPr bwMode="auto">
          <a:xfrm>
            <a:off x="2047874" y="1370251"/>
            <a:ext cx="5381625" cy="3609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00336" y="5097759"/>
            <a:ext cx="836746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Class-F, 1-stage design:  2</a:t>
            </a:r>
            <a:r>
              <a:rPr kumimoji="0" lang="en-US" sz="1800" b="1" i="0" u="none" strike="noStrike" kern="0" cap="none" spc="0" normalizeH="0" baseline="3000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nd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 &amp; 3</a:t>
            </a:r>
            <a:r>
              <a:rPr kumimoji="0" lang="en-US" sz="1800" b="1" i="0" u="none" strike="noStrike" kern="0" cap="none" spc="0" normalizeH="0" baseline="3000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rd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 harmonic controls </a:t>
            </a:r>
          </a:p>
          <a:p>
            <a:pPr marL="285750" marR="0" lvl="0" indent="-28575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 Harmonic filter: high-Z for fund &amp; 3</a:t>
            </a:r>
            <a:r>
              <a:rPr kumimoji="0" lang="en-US" sz="1800" b="1" i="0" u="none" strike="noStrike" kern="0" cap="none" spc="0" normalizeH="0" baseline="3000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rd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-harmonic, low-Z for 2</a:t>
            </a:r>
            <a:r>
              <a:rPr kumimoji="0" lang="en-US" sz="1800" b="1" i="0" u="none" strike="noStrike" kern="0" cap="none" spc="0" normalizeH="0" baseline="3000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nd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-harmonic</a:t>
            </a:r>
          </a:p>
          <a:p>
            <a:pPr marL="285750" marR="0" lvl="0" indent="-28575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 OP</a:t>
            </a:r>
            <a:r>
              <a:rPr kumimoji="0" lang="en-US" sz="1800" b="1" i="0" u="none" strike="noStrike" kern="0" cap="none" spc="0" normalizeH="0" baseline="-2500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-1dB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:  ~9.7 dBm, </a:t>
            </a: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P</a:t>
            </a:r>
            <a:r>
              <a:rPr kumimoji="0" lang="en-US" sz="1800" b="0" i="0" u="none" strike="noStrike" kern="0" cap="none" spc="0" normalizeH="0" baseline="-2500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sat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:  ~15 dBm</a:t>
            </a:r>
          </a:p>
          <a:p>
            <a:pPr marL="285750" marR="0" lvl="0" indent="-28575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 PAE: max 29-30 %</a:t>
            </a:r>
          </a:p>
        </p:txBody>
      </p:sp>
    </p:spTree>
    <p:extLst>
      <p:ext uri="{BB962C8B-B14F-4D97-AF65-F5344CB8AC3E}">
        <p14:creationId xmlns:p14="http://schemas.microsoft.com/office/powerpoint/2010/main" val="3479876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7" t="1735" b="1464"/>
          <a:stretch/>
        </p:blipFill>
        <p:spPr bwMode="auto">
          <a:xfrm>
            <a:off x="5062955" y="1524000"/>
            <a:ext cx="4011229" cy="30224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7" t="2187"/>
          <a:stretch/>
        </p:blipFill>
        <p:spPr bwMode="auto">
          <a:xfrm>
            <a:off x="204949" y="1563162"/>
            <a:ext cx="4251967" cy="30041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0BE237A-3C10-CB42-9E82-6FFF293908C0}" type="slidenum">
              <a:rPr lang="en-US" smtClean="0"/>
              <a:pPr/>
              <a:t>44</a:t>
            </a:fld>
            <a:endParaRPr lang="en-US"/>
          </a:p>
        </p:txBody>
      </p:sp>
      <p:sp>
        <p:nvSpPr>
          <p:cNvPr id="77" name="TextBox 76"/>
          <p:cNvSpPr txBox="1"/>
          <p:nvPr/>
        </p:nvSpPr>
        <p:spPr>
          <a:xfrm rot="16200000">
            <a:off x="-617758" y="2751359"/>
            <a:ext cx="142167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00"/>
                </a:solidFill>
                <a:latin typeface="+mj-lt"/>
              </a:rPr>
              <a:t>P</a:t>
            </a:r>
            <a:r>
              <a:rPr lang="en-US" sz="1600" b="1" dirty="0" smtClean="0">
                <a:solidFill>
                  <a:srgbClr val="000000"/>
                </a:solidFill>
                <a:latin typeface="+mj-lt"/>
              </a:rPr>
              <a:t>out</a:t>
            </a:r>
            <a:r>
              <a:rPr lang="en-US" b="1" dirty="0" smtClean="0">
                <a:solidFill>
                  <a:srgbClr val="000000"/>
                </a:solidFill>
                <a:latin typeface="+mj-lt"/>
              </a:rPr>
              <a:t> (dBm)</a:t>
            </a:r>
            <a:endParaRPr lang="en-US" b="1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1428385" y="4617423"/>
            <a:ext cx="11993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00"/>
                </a:solidFill>
                <a:latin typeface="+mj-lt"/>
              </a:rPr>
              <a:t>P</a:t>
            </a:r>
            <a:r>
              <a:rPr lang="en-US" b="1" baseline="-25000" dirty="0" smtClean="0">
                <a:solidFill>
                  <a:srgbClr val="000000"/>
                </a:solidFill>
                <a:latin typeface="+mj-lt"/>
              </a:rPr>
              <a:t>in</a:t>
            </a:r>
            <a:r>
              <a:rPr lang="en-US" b="1" dirty="0" smtClean="0">
                <a:solidFill>
                  <a:srgbClr val="000000"/>
                </a:solidFill>
                <a:latin typeface="+mj-lt"/>
              </a:rPr>
              <a:t> (dBm)</a:t>
            </a:r>
            <a:endParaRPr lang="en-US" b="1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79" name="TextBox 78"/>
          <p:cNvSpPr txBox="1"/>
          <p:nvPr/>
        </p:nvSpPr>
        <p:spPr>
          <a:xfrm rot="16200000">
            <a:off x="4052517" y="3029146"/>
            <a:ext cx="10568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00"/>
                </a:solidFill>
                <a:latin typeface="+mj-lt"/>
              </a:rPr>
              <a:t>PAE (%)</a:t>
            </a:r>
            <a:endParaRPr lang="en-US" b="1" dirty="0">
              <a:solidFill>
                <a:srgbClr val="000000"/>
              </a:solidFill>
              <a:latin typeface="+mj-lt"/>
            </a:endParaRPr>
          </a:p>
        </p:txBody>
      </p:sp>
      <p:cxnSp>
        <p:nvCxnSpPr>
          <p:cNvPr id="80" name="Straight Arrow Connector 79"/>
          <p:cNvCxnSpPr/>
          <p:nvPr/>
        </p:nvCxnSpPr>
        <p:spPr>
          <a:xfrm>
            <a:off x="3065144" y="1528293"/>
            <a:ext cx="237296" cy="198353"/>
          </a:xfrm>
          <a:prstGeom prst="straightConnector1">
            <a:avLst/>
          </a:prstGeom>
          <a:ln w="28575">
            <a:solidFill>
              <a:schemeClr val="bg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Arrow Connector 80"/>
          <p:cNvCxnSpPr/>
          <p:nvPr/>
        </p:nvCxnSpPr>
        <p:spPr>
          <a:xfrm flipV="1">
            <a:off x="3302440" y="2077972"/>
            <a:ext cx="0" cy="646171"/>
          </a:xfrm>
          <a:prstGeom prst="straightConnector1">
            <a:avLst/>
          </a:prstGeom>
          <a:ln w="28575">
            <a:solidFill>
              <a:schemeClr val="bg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Arrow Connector 81"/>
          <p:cNvCxnSpPr/>
          <p:nvPr/>
        </p:nvCxnSpPr>
        <p:spPr>
          <a:xfrm>
            <a:off x="1731250" y="3631472"/>
            <a:ext cx="296818" cy="0"/>
          </a:xfrm>
          <a:prstGeom prst="straightConnector1">
            <a:avLst/>
          </a:prstGeom>
          <a:ln w="1905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Arrow Connector 82"/>
          <p:cNvCxnSpPr/>
          <p:nvPr/>
        </p:nvCxnSpPr>
        <p:spPr>
          <a:xfrm flipH="1">
            <a:off x="1237885" y="3352800"/>
            <a:ext cx="381000" cy="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Box 83"/>
          <p:cNvSpPr txBox="1"/>
          <p:nvPr/>
        </p:nvSpPr>
        <p:spPr>
          <a:xfrm>
            <a:off x="1511105" y="1371600"/>
            <a:ext cx="14136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000000"/>
                </a:solidFill>
                <a:latin typeface="+mn-lt"/>
              </a:rPr>
              <a:t>PAEmax =29%</a:t>
            </a:r>
            <a:endParaRPr lang="en-US" sz="14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2330934" y="2757463"/>
            <a:ext cx="15536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000000"/>
                </a:solidFill>
                <a:latin typeface="+mn-lt"/>
              </a:rPr>
              <a:t>P-1dB = 9.7dBm</a:t>
            </a:r>
            <a:endParaRPr lang="en-US" sz="14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86" name="TextBox 85"/>
          <p:cNvSpPr txBox="1"/>
          <p:nvPr/>
        </p:nvSpPr>
        <p:spPr>
          <a:xfrm rot="16200000">
            <a:off x="3848199" y="2857402"/>
            <a:ext cx="209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00"/>
                </a:solidFill>
                <a:latin typeface="+mj-lt"/>
              </a:rPr>
              <a:t>S-parameter (dB)</a:t>
            </a:r>
            <a:endParaRPr lang="en-US" b="1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6494936" y="4542599"/>
            <a:ext cx="13672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rgbClr val="000000"/>
                </a:solidFill>
                <a:latin typeface="+mj-lt"/>
              </a:rPr>
              <a:t>Freq</a:t>
            </a:r>
            <a:r>
              <a:rPr lang="en-US" b="1" dirty="0" smtClean="0">
                <a:solidFill>
                  <a:srgbClr val="000000"/>
                </a:solidFill>
                <a:latin typeface="+mj-lt"/>
              </a:rPr>
              <a:t> (GHz)</a:t>
            </a:r>
            <a:endParaRPr lang="en-US" b="1" dirty="0">
              <a:solidFill>
                <a:srgbClr val="000000"/>
              </a:solidFill>
              <a:latin typeface="+mj-lt"/>
            </a:endParaRPr>
          </a:p>
        </p:txBody>
      </p:sp>
      <p:cxnSp>
        <p:nvCxnSpPr>
          <p:cNvPr id="88" name="Straight Arrow Connector 87"/>
          <p:cNvCxnSpPr/>
          <p:nvPr/>
        </p:nvCxnSpPr>
        <p:spPr>
          <a:xfrm flipV="1">
            <a:off x="6053624" y="3549051"/>
            <a:ext cx="155694" cy="344059"/>
          </a:xfrm>
          <a:prstGeom prst="straightConnector1">
            <a:avLst/>
          </a:prstGeom>
          <a:ln w="28575">
            <a:solidFill>
              <a:schemeClr val="bg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Arrow Connector 88"/>
          <p:cNvCxnSpPr/>
          <p:nvPr/>
        </p:nvCxnSpPr>
        <p:spPr>
          <a:xfrm flipH="1" flipV="1">
            <a:off x="7946185" y="3802628"/>
            <a:ext cx="374602" cy="237612"/>
          </a:xfrm>
          <a:prstGeom prst="straightConnector1">
            <a:avLst/>
          </a:prstGeom>
          <a:ln w="28575">
            <a:solidFill>
              <a:schemeClr val="bg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/>
          <p:cNvSpPr txBox="1"/>
          <p:nvPr/>
        </p:nvSpPr>
        <p:spPr>
          <a:xfrm>
            <a:off x="5760386" y="3786561"/>
            <a:ext cx="5036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000000"/>
                </a:solidFill>
                <a:latin typeface="+mn-lt"/>
              </a:rPr>
              <a:t>S22</a:t>
            </a:r>
            <a:endParaRPr lang="en-US" sz="14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8104763" y="3968130"/>
            <a:ext cx="4937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000000"/>
                </a:solidFill>
                <a:latin typeface="+mn-lt"/>
              </a:rPr>
              <a:t>S11</a:t>
            </a:r>
            <a:endParaRPr lang="en-US" sz="1400" b="1" dirty="0">
              <a:solidFill>
                <a:srgbClr val="000000"/>
              </a:solidFill>
              <a:latin typeface="+mn-lt"/>
            </a:endParaRPr>
          </a:p>
        </p:txBody>
      </p:sp>
      <p:cxnSp>
        <p:nvCxnSpPr>
          <p:cNvPr id="92" name="Straight Arrow Connector 91"/>
          <p:cNvCxnSpPr/>
          <p:nvPr/>
        </p:nvCxnSpPr>
        <p:spPr>
          <a:xfrm flipH="1" flipV="1">
            <a:off x="7068569" y="1901858"/>
            <a:ext cx="288032" cy="315201"/>
          </a:xfrm>
          <a:prstGeom prst="straightConnector1">
            <a:avLst/>
          </a:prstGeom>
          <a:ln w="28575">
            <a:solidFill>
              <a:schemeClr val="bg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TextBox 92"/>
          <p:cNvSpPr txBox="1"/>
          <p:nvPr/>
        </p:nvSpPr>
        <p:spPr>
          <a:xfrm>
            <a:off x="7222553" y="2125079"/>
            <a:ext cx="5036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000000"/>
                </a:solidFill>
                <a:latin typeface="+mn-lt"/>
              </a:rPr>
              <a:t>S21</a:t>
            </a:r>
            <a:endParaRPr lang="en-US" sz="14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95" name="Title 1"/>
          <p:cNvSpPr txBox="1">
            <a:spLocks/>
          </p:cNvSpPr>
          <p:nvPr/>
        </p:nvSpPr>
        <p:spPr bwMode="auto">
          <a:xfrm>
            <a:off x="237087" y="152400"/>
            <a:ext cx="8610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1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66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9pPr>
          </a:lstStyle>
          <a:p>
            <a:r>
              <a:rPr lang="en-US" sz="3000" b="1" dirty="0" smtClean="0">
                <a:effectLst/>
              </a:rPr>
              <a:t>60 GHz </a:t>
            </a:r>
            <a:r>
              <a:rPr lang="en-US" sz="3000" b="1" dirty="0" smtClean="0">
                <a:solidFill>
                  <a:srgbClr val="FF0000"/>
                </a:solidFill>
                <a:effectLst/>
              </a:rPr>
              <a:t>1-Stage</a:t>
            </a:r>
            <a:r>
              <a:rPr lang="en-US" sz="3000" b="1" dirty="0" smtClean="0">
                <a:effectLst/>
              </a:rPr>
              <a:t> Class-F PA (</a:t>
            </a:r>
            <a:r>
              <a:rPr lang="en-US" sz="3000" b="1" dirty="0" smtClean="0">
                <a:solidFill>
                  <a:srgbClr val="FF0000"/>
                </a:solidFill>
                <a:effectLst/>
              </a:rPr>
              <a:t>VCC = 2.2V</a:t>
            </a:r>
            <a:r>
              <a:rPr lang="en-US" sz="3000" b="1" dirty="0" smtClean="0">
                <a:effectLst/>
              </a:rPr>
              <a:t>): Simulations</a:t>
            </a:r>
            <a:endParaRPr lang="en-US" sz="3000" dirty="0">
              <a:effectLst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06720" y="5410200"/>
            <a:ext cx="8367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These are simulation results including layout sonnet EM-model.</a:t>
            </a:r>
          </a:p>
          <a:p>
            <a:pPr marL="285750" marR="0" lvl="0" indent="-28575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Single stage design has ~16 dBm </a:t>
            </a: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P</a:t>
            </a:r>
            <a:r>
              <a:rPr kumimoji="0" lang="en-US" sz="1800" b="0" i="0" u="none" strike="noStrike" kern="0" cap="none" spc="0" normalizeH="0" baseline="-2500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sat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 with 29-30% PAE.   </a:t>
            </a:r>
          </a:p>
        </p:txBody>
      </p:sp>
    </p:spTree>
    <p:extLst>
      <p:ext uri="{BB962C8B-B14F-4D97-AF65-F5344CB8AC3E}">
        <p14:creationId xmlns:p14="http://schemas.microsoft.com/office/powerpoint/2010/main" val="1630633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0BE237A-3C10-CB42-9E82-6FFF293908C0}" type="slidenum">
              <a:rPr lang="en-US" smtClean="0"/>
              <a:pPr/>
              <a:t>45</a:t>
            </a:fld>
            <a:endParaRPr lang="en-US"/>
          </a:p>
        </p:txBody>
      </p:sp>
      <p:sp>
        <p:nvSpPr>
          <p:cNvPr id="95" name="Title 1"/>
          <p:cNvSpPr txBox="1">
            <a:spLocks/>
          </p:cNvSpPr>
          <p:nvPr/>
        </p:nvSpPr>
        <p:spPr bwMode="auto">
          <a:xfrm>
            <a:off x="237087" y="152400"/>
            <a:ext cx="8610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1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66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9pPr>
          </a:lstStyle>
          <a:p>
            <a:r>
              <a:rPr lang="en-US" sz="3000" b="1" dirty="0" smtClean="0">
                <a:effectLst/>
              </a:rPr>
              <a:t>60 GHz </a:t>
            </a:r>
            <a:r>
              <a:rPr lang="en-US" sz="3000" b="1" dirty="0" smtClean="0">
                <a:solidFill>
                  <a:srgbClr val="FF0000"/>
                </a:solidFill>
                <a:effectLst/>
              </a:rPr>
              <a:t>1-Stage</a:t>
            </a:r>
            <a:r>
              <a:rPr lang="en-US" sz="3000" b="1" dirty="0" smtClean="0">
                <a:effectLst/>
              </a:rPr>
              <a:t> Class-F PA (</a:t>
            </a:r>
            <a:r>
              <a:rPr lang="en-US" sz="3000" b="1" dirty="0" smtClean="0">
                <a:solidFill>
                  <a:srgbClr val="FF0000"/>
                </a:solidFill>
                <a:effectLst/>
              </a:rPr>
              <a:t>VCC = 2.2V</a:t>
            </a:r>
            <a:r>
              <a:rPr lang="en-US" sz="3000" b="1" dirty="0" smtClean="0">
                <a:effectLst/>
              </a:rPr>
              <a:t>): </a:t>
            </a:r>
            <a:r>
              <a:rPr lang="en-US" sz="3000" b="1" dirty="0">
                <a:effectLst/>
              </a:rPr>
              <a:t>Layout</a:t>
            </a:r>
            <a:endParaRPr lang="en-US" sz="3000" dirty="0">
              <a:effectLst/>
            </a:endParaRPr>
          </a:p>
        </p:txBody>
      </p:sp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8283" y="1511087"/>
            <a:ext cx="6108601" cy="4290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3687729" y="1688162"/>
            <a:ext cx="6751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VBB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767849" y="1688162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VCC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860931" y="1656224"/>
            <a:ext cx="6351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gnd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764587" y="1656224"/>
            <a:ext cx="6351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gnd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684467" y="3024376"/>
            <a:ext cx="6351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gnd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684467" y="5112608"/>
            <a:ext cx="6351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gnd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717329" y="4064426"/>
            <a:ext cx="5693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rfIn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856081" y="4032488"/>
            <a:ext cx="7713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rfOut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503552" y="5976704"/>
            <a:ext cx="83674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Size: 575</a:t>
            </a:r>
            <a:r>
              <a:rPr kumimoji="0" lang="el-GR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μ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m x 410</a:t>
            </a:r>
            <a:r>
              <a:rPr kumimoji="0" lang="el-GR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μ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m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869043" y="3024376"/>
            <a:ext cx="6351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gnd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869043" y="5112608"/>
            <a:ext cx="6351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gnd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591358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0BE237A-3C10-CB42-9E82-6FFF293908C0}" type="slidenum">
              <a:rPr lang="en-US" smtClean="0"/>
              <a:pPr/>
              <a:t>46</a:t>
            </a:fld>
            <a:endParaRPr lang="en-US"/>
          </a:p>
        </p:txBody>
      </p:sp>
      <p:sp>
        <p:nvSpPr>
          <p:cNvPr id="95" name="Title 1"/>
          <p:cNvSpPr txBox="1">
            <a:spLocks/>
          </p:cNvSpPr>
          <p:nvPr/>
        </p:nvSpPr>
        <p:spPr bwMode="auto">
          <a:xfrm>
            <a:off x="237087" y="152400"/>
            <a:ext cx="8610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1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66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9pPr>
          </a:lstStyle>
          <a:p>
            <a:r>
              <a:rPr lang="en-US" sz="3000" b="1" dirty="0" smtClean="0">
                <a:effectLst/>
              </a:rPr>
              <a:t>60 GHz </a:t>
            </a:r>
            <a:r>
              <a:rPr lang="en-US" sz="3000" b="1" dirty="0" smtClean="0">
                <a:solidFill>
                  <a:srgbClr val="FF0000"/>
                </a:solidFill>
                <a:effectLst/>
              </a:rPr>
              <a:t>2-Stage</a:t>
            </a:r>
            <a:r>
              <a:rPr lang="en-US" sz="3000" b="1" dirty="0" smtClean="0">
                <a:effectLst/>
              </a:rPr>
              <a:t> Class-F PA : Schematic</a:t>
            </a:r>
            <a:endParaRPr lang="en-US" sz="3000" dirty="0">
              <a:effectLst/>
            </a:endParaRPr>
          </a:p>
        </p:txBody>
      </p:sp>
      <p:pic>
        <p:nvPicPr>
          <p:cNvPr id="7" name="Picture 5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75" r="7732"/>
          <a:stretch/>
        </p:blipFill>
        <p:spPr bwMode="auto">
          <a:xfrm>
            <a:off x="866775" y="1343025"/>
            <a:ext cx="7667625" cy="399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852736" y="5305961"/>
            <a:ext cx="836746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Class-F, 2-stage design:  2</a:t>
            </a:r>
            <a:r>
              <a:rPr kumimoji="0" lang="en-US" sz="1800" b="1" i="0" u="none" strike="noStrike" kern="0" cap="none" spc="0" normalizeH="0" baseline="3000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nd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 &amp; 3</a:t>
            </a:r>
            <a:r>
              <a:rPr kumimoji="0" lang="en-US" sz="1800" b="1" i="0" u="none" strike="noStrike" kern="0" cap="none" spc="0" normalizeH="0" baseline="3000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rd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 harmonic controls </a:t>
            </a:r>
          </a:p>
          <a:p>
            <a:pPr marL="285750" marR="0" lvl="0" indent="-28575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 Harmonic filter: high-Z for fund &amp; 3</a:t>
            </a:r>
            <a:r>
              <a:rPr kumimoji="0" lang="en-US" sz="1800" b="1" i="0" u="none" strike="noStrike" kern="0" cap="none" spc="0" normalizeH="0" baseline="3000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rd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-harmonic, low-Z for 2</a:t>
            </a:r>
            <a:r>
              <a:rPr kumimoji="0" lang="en-US" sz="1800" b="1" i="0" u="none" strike="noStrike" kern="0" cap="none" spc="0" normalizeH="0" baseline="3000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nd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-harmonic</a:t>
            </a:r>
          </a:p>
          <a:p>
            <a:pPr marL="285750" marR="0" lvl="0" indent="-28575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 OP</a:t>
            </a:r>
            <a:r>
              <a:rPr kumimoji="0" lang="en-US" sz="1800" b="1" i="0" u="none" strike="noStrike" kern="0" cap="none" spc="0" normalizeH="0" baseline="-2500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-1dB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:  ~15 dBm, </a:t>
            </a: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P</a:t>
            </a:r>
            <a:r>
              <a:rPr kumimoji="0" lang="en-US" sz="1800" b="0" i="0" u="none" strike="noStrike" kern="0" cap="none" spc="0" normalizeH="0" baseline="-2500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sat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:  ~16 dBm</a:t>
            </a:r>
          </a:p>
          <a:p>
            <a:pPr marL="285750" marR="0" lvl="0" indent="-28575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 PAE: max 28-29 %</a:t>
            </a:r>
          </a:p>
        </p:txBody>
      </p:sp>
    </p:spTree>
    <p:extLst>
      <p:ext uri="{BB962C8B-B14F-4D97-AF65-F5344CB8AC3E}">
        <p14:creationId xmlns:p14="http://schemas.microsoft.com/office/powerpoint/2010/main" val="4258862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6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6" t="1399" r="1461" b="1719"/>
          <a:stretch/>
        </p:blipFill>
        <p:spPr bwMode="auto">
          <a:xfrm>
            <a:off x="5072480" y="1572041"/>
            <a:ext cx="3676129" cy="26596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58"/>
          <a:stretch/>
        </p:blipFill>
        <p:spPr bwMode="auto">
          <a:xfrm>
            <a:off x="237087" y="1624544"/>
            <a:ext cx="3996497" cy="25893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0BE237A-3C10-CB42-9E82-6FFF293908C0}" type="slidenum">
              <a:rPr lang="en-US" smtClean="0"/>
              <a:pPr/>
              <a:t>47</a:t>
            </a:fld>
            <a:endParaRPr lang="en-US"/>
          </a:p>
        </p:txBody>
      </p:sp>
      <p:sp>
        <p:nvSpPr>
          <p:cNvPr id="77" name="TextBox 76"/>
          <p:cNvSpPr txBox="1"/>
          <p:nvPr/>
        </p:nvSpPr>
        <p:spPr>
          <a:xfrm rot="16200000">
            <a:off x="-567398" y="2777205"/>
            <a:ext cx="142167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00"/>
                </a:solidFill>
                <a:latin typeface="+mj-lt"/>
              </a:rPr>
              <a:t>P</a:t>
            </a:r>
            <a:r>
              <a:rPr lang="en-US" sz="1600" b="1" dirty="0" smtClean="0">
                <a:solidFill>
                  <a:srgbClr val="000000"/>
                </a:solidFill>
                <a:latin typeface="+mj-lt"/>
              </a:rPr>
              <a:t>out</a:t>
            </a:r>
            <a:r>
              <a:rPr lang="en-US" b="1" dirty="0" smtClean="0">
                <a:solidFill>
                  <a:srgbClr val="000000"/>
                </a:solidFill>
                <a:latin typeface="+mj-lt"/>
              </a:rPr>
              <a:t> (dBm)</a:t>
            </a:r>
            <a:endParaRPr lang="en-US" b="1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1478745" y="4401112"/>
            <a:ext cx="11993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00"/>
                </a:solidFill>
                <a:latin typeface="+mj-lt"/>
              </a:rPr>
              <a:t>P</a:t>
            </a:r>
            <a:r>
              <a:rPr lang="en-US" b="1" baseline="-25000" dirty="0" smtClean="0">
                <a:solidFill>
                  <a:srgbClr val="000000"/>
                </a:solidFill>
                <a:latin typeface="+mj-lt"/>
              </a:rPr>
              <a:t>in</a:t>
            </a:r>
            <a:r>
              <a:rPr lang="en-US" b="1" dirty="0" smtClean="0">
                <a:solidFill>
                  <a:srgbClr val="000000"/>
                </a:solidFill>
                <a:latin typeface="+mj-lt"/>
              </a:rPr>
              <a:t> (dBm)</a:t>
            </a:r>
            <a:endParaRPr lang="en-US" b="1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79" name="TextBox 78"/>
          <p:cNvSpPr txBox="1"/>
          <p:nvPr/>
        </p:nvSpPr>
        <p:spPr>
          <a:xfrm rot="16200000">
            <a:off x="3798077" y="2797569"/>
            <a:ext cx="10568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00"/>
                </a:solidFill>
                <a:latin typeface="+mj-lt"/>
              </a:rPr>
              <a:t>PAE (%)</a:t>
            </a:r>
            <a:endParaRPr lang="en-US" b="1" dirty="0">
              <a:solidFill>
                <a:srgbClr val="000000"/>
              </a:solidFill>
              <a:latin typeface="+mj-lt"/>
            </a:endParaRPr>
          </a:p>
        </p:txBody>
      </p:sp>
      <p:cxnSp>
        <p:nvCxnSpPr>
          <p:cNvPr id="80" name="Straight Arrow Connector 79"/>
          <p:cNvCxnSpPr/>
          <p:nvPr/>
        </p:nvCxnSpPr>
        <p:spPr>
          <a:xfrm>
            <a:off x="2739487" y="1786764"/>
            <a:ext cx="384713" cy="86999"/>
          </a:xfrm>
          <a:prstGeom prst="straightConnector1">
            <a:avLst/>
          </a:prstGeom>
          <a:ln w="28575">
            <a:solidFill>
              <a:schemeClr val="bg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Arrow Connector 80"/>
          <p:cNvCxnSpPr/>
          <p:nvPr/>
        </p:nvCxnSpPr>
        <p:spPr>
          <a:xfrm flipV="1">
            <a:off x="3124200" y="1981200"/>
            <a:ext cx="0" cy="646171"/>
          </a:xfrm>
          <a:prstGeom prst="straightConnector1">
            <a:avLst/>
          </a:prstGeom>
          <a:ln w="28575">
            <a:solidFill>
              <a:schemeClr val="bg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Arrow Connector 81"/>
          <p:cNvCxnSpPr/>
          <p:nvPr/>
        </p:nvCxnSpPr>
        <p:spPr>
          <a:xfrm>
            <a:off x="2670991" y="2133600"/>
            <a:ext cx="296818" cy="0"/>
          </a:xfrm>
          <a:prstGeom prst="straightConnector1">
            <a:avLst/>
          </a:prstGeom>
          <a:ln w="1905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Arrow Connector 82"/>
          <p:cNvCxnSpPr/>
          <p:nvPr/>
        </p:nvCxnSpPr>
        <p:spPr>
          <a:xfrm flipH="1">
            <a:off x="2235335" y="2283023"/>
            <a:ext cx="381000" cy="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Box 83"/>
          <p:cNvSpPr txBox="1"/>
          <p:nvPr/>
        </p:nvSpPr>
        <p:spPr>
          <a:xfrm>
            <a:off x="1256665" y="1600200"/>
            <a:ext cx="15627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000000"/>
                </a:solidFill>
                <a:latin typeface="+mn-lt"/>
              </a:rPr>
              <a:t>PAEmax =28.5%</a:t>
            </a:r>
            <a:endParaRPr lang="en-US" sz="14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2313633" y="2659069"/>
            <a:ext cx="15536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000000"/>
                </a:solidFill>
                <a:latin typeface="+mn-lt"/>
              </a:rPr>
              <a:t>P-1dB = 4.2dBm</a:t>
            </a:r>
            <a:endParaRPr lang="en-US" sz="14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86" name="TextBox 85"/>
          <p:cNvSpPr txBox="1"/>
          <p:nvPr/>
        </p:nvSpPr>
        <p:spPr>
          <a:xfrm rot="16200000">
            <a:off x="3848199" y="2749965"/>
            <a:ext cx="209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00"/>
                </a:solidFill>
                <a:latin typeface="+mj-lt"/>
              </a:rPr>
              <a:t>S-parameter (dB)</a:t>
            </a:r>
            <a:endParaRPr lang="en-US" b="1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6494936" y="4397289"/>
            <a:ext cx="13672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rgbClr val="000000"/>
                </a:solidFill>
                <a:latin typeface="+mj-lt"/>
              </a:rPr>
              <a:t>Freq</a:t>
            </a:r>
            <a:r>
              <a:rPr lang="en-US" b="1" dirty="0" smtClean="0">
                <a:solidFill>
                  <a:srgbClr val="000000"/>
                </a:solidFill>
                <a:latin typeface="+mj-lt"/>
              </a:rPr>
              <a:t> (GHz)</a:t>
            </a:r>
            <a:endParaRPr lang="en-US" b="1" dirty="0">
              <a:solidFill>
                <a:srgbClr val="000000"/>
              </a:solidFill>
              <a:latin typeface="+mj-lt"/>
            </a:endParaRPr>
          </a:p>
        </p:txBody>
      </p:sp>
      <p:cxnSp>
        <p:nvCxnSpPr>
          <p:cNvPr id="88" name="Straight Arrow Connector 87"/>
          <p:cNvCxnSpPr/>
          <p:nvPr/>
        </p:nvCxnSpPr>
        <p:spPr>
          <a:xfrm flipV="1">
            <a:off x="5765351" y="3264713"/>
            <a:ext cx="155694" cy="344059"/>
          </a:xfrm>
          <a:prstGeom prst="straightConnector1">
            <a:avLst/>
          </a:prstGeom>
          <a:ln w="28575">
            <a:solidFill>
              <a:schemeClr val="bg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Arrow Connector 88"/>
          <p:cNvCxnSpPr/>
          <p:nvPr/>
        </p:nvCxnSpPr>
        <p:spPr>
          <a:xfrm flipH="1" flipV="1">
            <a:off x="7120032" y="3641521"/>
            <a:ext cx="374602" cy="237612"/>
          </a:xfrm>
          <a:prstGeom prst="straightConnector1">
            <a:avLst/>
          </a:prstGeom>
          <a:ln w="28575">
            <a:solidFill>
              <a:schemeClr val="bg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/>
          <p:cNvSpPr txBox="1"/>
          <p:nvPr/>
        </p:nvSpPr>
        <p:spPr>
          <a:xfrm>
            <a:off x="5472113" y="3502223"/>
            <a:ext cx="5036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000000"/>
                </a:solidFill>
                <a:latin typeface="+mn-lt"/>
              </a:rPr>
              <a:t>S22</a:t>
            </a:r>
            <a:endParaRPr lang="en-US" sz="14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7278610" y="3807023"/>
            <a:ext cx="4937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000000"/>
                </a:solidFill>
                <a:latin typeface="+mn-lt"/>
              </a:rPr>
              <a:t>S11</a:t>
            </a:r>
            <a:endParaRPr lang="en-US" sz="1400" b="1" dirty="0">
              <a:solidFill>
                <a:srgbClr val="000000"/>
              </a:solidFill>
              <a:latin typeface="+mn-lt"/>
            </a:endParaRPr>
          </a:p>
        </p:txBody>
      </p:sp>
      <p:cxnSp>
        <p:nvCxnSpPr>
          <p:cNvPr id="92" name="Straight Arrow Connector 91"/>
          <p:cNvCxnSpPr/>
          <p:nvPr/>
        </p:nvCxnSpPr>
        <p:spPr>
          <a:xfrm flipH="1" flipV="1">
            <a:off x="7543800" y="2090352"/>
            <a:ext cx="288032" cy="315201"/>
          </a:xfrm>
          <a:prstGeom prst="straightConnector1">
            <a:avLst/>
          </a:prstGeom>
          <a:ln w="28575">
            <a:solidFill>
              <a:schemeClr val="bg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TextBox 92"/>
          <p:cNvSpPr txBox="1"/>
          <p:nvPr/>
        </p:nvSpPr>
        <p:spPr>
          <a:xfrm>
            <a:off x="7773040" y="2283023"/>
            <a:ext cx="5036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000000"/>
                </a:solidFill>
                <a:latin typeface="+mn-lt"/>
              </a:rPr>
              <a:t>S21</a:t>
            </a:r>
            <a:endParaRPr lang="en-US" sz="14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95" name="Title 1"/>
          <p:cNvSpPr txBox="1">
            <a:spLocks/>
          </p:cNvSpPr>
          <p:nvPr/>
        </p:nvSpPr>
        <p:spPr bwMode="auto">
          <a:xfrm>
            <a:off x="237087" y="152400"/>
            <a:ext cx="8610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1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66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9pPr>
          </a:lstStyle>
          <a:p>
            <a:r>
              <a:rPr lang="en-US" sz="3000" b="1" dirty="0" smtClean="0">
                <a:effectLst/>
              </a:rPr>
              <a:t>60 GHz </a:t>
            </a:r>
            <a:r>
              <a:rPr lang="en-US" sz="3000" b="1" dirty="0" smtClean="0">
                <a:solidFill>
                  <a:srgbClr val="FF0000"/>
                </a:solidFill>
                <a:effectLst/>
              </a:rPr>
              <a:t>2-Stage</a:t>
            </a:r>
            <a:r>
              <a:rPr lang="en-US" sz="3000" b="1" dirty="0" smtClean="0">
                <a:effectLst/>
              </a:rPr>
              <a:t> Class-F PA : Simulations</a:t>
            </a:r>
            <a:endParaRPr lang="en-US" sz="30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962149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0BE237A-3C10-CB42-9E82-6FFF293908C0}" type="slidenum">
              <a:rPr lang="en-US" smtClean="0"/>
              <a:pPr/>
              <a:t>48</a:t>
            </a:fld>
            <a:endParaRPr lang="en-US"/>
          </a:p>
        </p:txBody>
      </p:sp>
      <p:sp>
        <p:nvSpPr>
          <p:cNvPr id="95" name="Title 1"/>
          <p:cNvSpPr txBox="1">
            <a:spLocks/>
          </p:cNvSpPr>
          <p:nvPr/>
        </p:nvSpPr>
        <p:spPr bwMode="auto">
          <a:xfrm>
            <a:off x="237087" y="152400"/>
            <a:ext cx="8610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1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66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9pPr>
          </a:lstStyle>
          <a:p>
            <a:r>
              <a:rPr lang="en-US" sz="3000" b="1" dirty="0" smtClean="0">
                <a:effectLst/>
              </a:rPr>
              <a:t>60 GHz </a:t>
            </a:r>
            <a:r>
              <a:rPr lang="en-US" sz="3000" b="1" dirty="0" smtClean="0">
                <a:solidFill>
                  <a:srgbClr val="FF0000"/>
                </a:solidFill>
                <a:effectLst/>
              </a:rPr>
              <a:t>2-Stage</a:t>
            </a:r>
            <a:r>
              <a:rPr lang="en-US" sz="3000" b="1" dirty="0" smtClean="0">
                <a:effectLst/>
              </a:rPr>
              <a:t> Class-F PA : </a:t>
            </a:r>
            <a:r>
              <a:rPr lang="en-US" sz="3000" b="1" dirty="0">
                <a:effectLst/>
              </a:rPr>
              <a:t>Layout</a:t>
            </a:r>
            <a:endParaRPr lang="en-US" sz="3000" dirty="0">
              <a:effectLst/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629072" y="1569368"/>
            <a:ext cx="8107381" cy="3785646"/>
            <a:chOff x="60648" y="1569368"/>
            <a:chExt cx="9859020" cy="4649742"/>
          </a:xfrm>
        </p:grpSpPr>
        <p:pic>
          <p:nvPicPr>
            <p:cNvPr id="21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648" y="1569368"/>
              <a:ext cx="9859020" cy="46497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2" name="TextBox 21"/>
            <p:cNvSpPr txBox="1"/>
            <p:nvPr/>
          </p:nvSpPr>
          <p:spPr>
            <a:xfrm>
              <a:off x="2292769" y="1817330"/>
              <a:ext cx="81945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</a:rPr>
                <a:t>VBB1</a:t>
              </a: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3372889" y="1814140"/>
              <a:ext cx="84189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</a:rPr>
                <a:t>VCC1</a:t>
              </a: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6757392" y="1814140"/>
              <a:ext cx="6351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</a:rPr>
                <a:t>gnd</a:t>
              </a: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369754" y="1814140"/>
              <a:ext cx="6351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</a:rPr>
                <a:t>gnd</a:t>
              </a: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355357" y="4305672"/>
              <a:ext cx="56938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</a:rPr>
                <a:t>rfIn</a:t>
              </a: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8917632" y="4305672"/>
              <a:ext cx="77136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</a:rPr>
                <a:t>rfOut</a:t>
              </a: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8917632" y="3225552"/>
              <a:ext cx="6351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</a:rPr>
                <a:t>gnd</a:t>
              </a: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9002602" y="5417730"/>
              <a:ext cx="6351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</a:rPr>
                <a:t>gnd</a:t>
              </a: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276672" y="3225552"/>
              <a:ext cx="6351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</a:rPr>
                <a:t>gnd</a:t>
              </a: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361642" y="5417730"/>
              <a:ext cx="6351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</a:rPr>
                <a:t>gnd</a:t>
              </a: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4475462" y="1817330"/>
              <a:ext cx="81945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</a:rPr>
                <a:t>VBB2</a:t>
              </a: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5555582" y="1814140"/>
              <a:ext cx="84189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</a:rPr>
                <a:t>VCC2</a:t>
              </a: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7850474" y="1817330"/>
              <a:ext cx="6351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</a:rPr>
                <a:t>gnd</a:t>
              </a: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51" name="TextBox 50"/>
          <p:cNvSpPr txBox="1"/>
          <p:nvPr/>
        </p:nvSpPr>
        <p:spPr>
          <a:xfrm>
            <a:off x="1309936" y="5486400"/>
            <a:ext cx="83674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Size: 900</a:t>
            </a:r>
            <a:r>
              <a:rPr kumimoji="0" lang="el-GR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μ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m x 400</a:t>
            </a:r>
            <a:r>
              <a:rPr kumimoji="0" lang="el-GR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μ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m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78456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8610600" cy="1143000"/>
          </a:xfrm>
        </p:spPr>
        <p:txBody>
          <a:bodyPr/>
          <a:lstStyle/>
          <a:p>
            <a:r>
              <a:rPr lang="en-US" sz="3000" b="1" dirty="0" smtClean="0">
                <a:effectLst/>
              </a:rPr>
              <a:t>33 </a:t>
            </a:r>
            <a:r>
              <a:rPr lang="en-US" sz="3000" b="1" dirty="0">
                <a:effectLst/>
              </a:rPr>
              <a:t>GHz </a:t>
            </a:r>
            <a:r>
              <a:rPr lang="en-US" sz="3000" b="1" dirty="0">
                <a:solidFill>
                  <a:srgbClr val="FF0000"/>
                </a:solidFill>
                <a:effectLst/>
              </a:rPr>
              <a:t>1-Stage</a:t>
            </a:r>
            <a:r>
              <a:rPr lang="en-US" sz="3000" b="1" dirty="0">
                <a:effectLst/>
              </a:rPr>
              <a:t> Class-F PA (</a:t>
            </a:r>
            <a:r>
              <a:rPr lang="en-US" sz="3000" b="1" dirty="0">
                <a:solidFill>
                  <a:srgbClr val="FF0000"/>
                </a:solidFill>
                <a:effectLst/>
              </a:rPr>
              <a:t>VCC = 1.3V</a:t>
            </a:r>
            <a:r>
              <a:rPr lang="en-US" sz="3000" b="1" dirty="0" smtClean="0">
                <a:effectLst/>
              </a:rPr>
              <a:t>): Schematic</a:t>
            </a:r>
            <a:endParaRPr lang="en-US" sz="3000" dirty="0"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0BE237A-3C10-CB42-9E82-6FFF293908C0}" type="slidenum">
              <a:rPr lang="en-US" smtClean="0"/>
              <a:pPr/>
              <a:t>49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762000" y="5278735"/>
            <a:ext cx="8367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q"/>
            </a:pPr>
            <a:r>
              <a:rPr lang="en-US" sz="1800" b="1" dirty="0">
                <a:solidFill>
                  <a:schemeClr val="bg1"/>
                </a:solidFill>
                <a:latin typeface="+mn-lt"/>
              </a:rPr>
              <a:t>Class-F, 1-stage design:  2</a:t>
            </a:r>
            <a:r>
              <a:rPr lang="en-US" sz="1800" b="1" baseline="30000" dirty="0">
                <a:solidFill>
                  <a:schemeClr val="bg1"/>
                </a:solidFill>
                <a:latin typeface="+mn-lt"/>
              </a:rPr>
              <a:t>nd</a:t>
            </a:r>
            <a:r>
              <a:rPr lang="en-US" sz="1800" b="1" dirty="0">
                <a:solidFill>
                  <a:schemeClr val="bg1"/>
                </a:solidFill>
                <a:latin typeface="+mn-lt"/>
              </a:rPr>
              <a:t> &amp; 3</a:t>
            </a:r>
            <a:r>
              <a:rPr lang="en-US" sz="1800" b="1" baseline="30000" dirty="0">
                <a:solidFill>
                  <a:schemeClr val="bg1"/>
                </a:solidFill>
                <a:latin typeface="+mn-lt"/>
              </a:rPr>
              <a:t>rd</a:t>
            </a:r>
            <a:r>
              <a:rPr lang="en-US" sz="1800" b="1" dirty="0">
                <a:solidFill>
                  <a:schemeClr val="bg1"/>
                </a:solidFill>
                <a:latin typeface="+mn-lt"/>
              </a:rPr>
              <a:t> harmonic controls 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en-US" sz="1800" b="1" dirty="0">
                <a:solidFill>
                  <a:schemeClr val="bg1"/>
                </a:solidFill>
                <a:latin typeface="+mn-lt"/>
              </a:rPr>
              <a:t> Harmonic filter: high-Z for fund &amp; 3</a:t>
            </a:r>
            <a:r>
              <a:rPr lang="en-US" sz="1800" b="1" baseline="30000" dirty="0">
                <a:solidFill>
                  <a:schemeClr val="bg1"/>
                </a:solidFill>
                <a:latin typeface="+mn-lt"/>
              </a:rPr>
              <a:t>rd</a:t>
            </a:r>
            <a:r>
              <a:rPr lang="en-US" sz="1800" b="1" dirty="0">
                <a:solidFill>
                  <a:schemeClr val="bg1"/>
                </a:solidFill>
                <a:latin typeface="+mn-lt"/>
              </a:rPr>
              <a:t>-harmonic, low-Z for 2</a:t>
            </a:r>
            <a:r>
              <a:rPr lang="en-US" sz="1800" b="1" baseline="30000" dirty="0">
                <a:solidFill>
                  <a:schemeClr val="bg1"/>
                </a:solidFill>
                <a:latin typeface="+mn-lt"/>
              </a:rPr>
              <a:t>nd</a:t>
            </a:r>
            <a:r>
              <a:rPr lang="en-US" sz="1800" b="1" dirty="0">
                <a:solidFill>
                  <a:schemeClr val="bg1"/>
                </a:solidFill>
                <a:latin typeface="+mn-lt"/>
              </a:rPr>
              <a:t>-harmonic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en-US" sz="1800" b="1" dirty="0">
                <a:solidFill>
                  <a:schemeClr val="bg1"/>
                </a:solidFill>
                <a:latin typeface="+mn-lt"/>
              </a:rPr>
              <a:t> OP</a:t>
            </a:r>
            <a:r>
              <a:rPr lang="en-US" sz="1800" b="1" baseline="-25000" dirty="0">
                <a:solidFill>
                  <a:schemeClr val="bg1"/>
                </a:solidFill>
                <a:latin typeface="+mn-lt"/>
              </a:rPr>
              <a:t>-1dB</a:t>
            </a:r>
            <a:r>
              <a:rPr lang="en-US" sz="1800" b="1" dirty="0">
                <a:solidFill>
                  <a:schemeClr val="bg1"/>
                </a:solidFill>
                <a:latin typeface="+mn-lt"/>
              </a:rPr>
              <a:t>:  ~11 dBm, </a:t>
            </a:r>
            <a:r>
              <a:rPr lang="en-US" sz="1800" dirty="0" err="1">
                <a:solidFill>
                  <a:schemeClr val="bg1"/>
                </a:solidFill>
                <a:latin typeface="+mn-lt"/>
              </a:rPr>
              <a:t>P</a:t>
            </a:r>
            <a:r>
              <a:rPr lang="en-US" sz="1800" baseline="-25000" dirty="0" err="1">
                <a:solidFill>
                  <a:schemeClr val="bg1"/>
                </a:solidFill>
                <a:latin typeface="+mn-lt"/>
              </a:rPr>
              <a:t>sat</a:t>
            </a:r>
            <a:r>
              <a:rPr lang="en-US" sz="1800" dirty="0">
                <a:solidFill>
                  <a:schemeClr val="bg1"/>
                </a:solidFill>
                <a:latin typeface="+mn-lt"/>
              </a:rPr>
              <a:t>:  ~</a:t>
            </a:r>
            <a:r>
              <a:rPr lang="en-US" sz="1800" dirty="0" smtClean="0">
                <a:solidFill>
                  <a:schemeClr val="bg1"/>
                </a:solidFill>
                <a:latin typeface="+mn-lt"/>
              </a:rPr>
              <a:t>10.5 </a:t>
            </a:r>
            <a:r>
              <a:rPr lang="en-US" sz="1800" dirty="0">
                <a:solidFill>
                  <a:schemeClr val="bg1"/>
                </a:solidFill>
                <a:latin typeface="+mn-lt"/>
              </a:rPr>
              <a:t>dBm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en-US" sz="1800" dirty="0">
                <a:solidFill>
                  <a:schemeClr val="bg1"/>
                </a:solidFill>
                <a:latin typeface="+mn-lt"/>
              </a:rPr>
              <a:t> PAE: max </a:t>
            </a:r>
            <a:r>
              <a:rPr lang="en-US" sz="1800" dirty="0" smtClean="0">
                <a:solidFill>
                  <a:schemeClr val="bg1"/>
                </a:solidFill>
                <a:latin typeface="+mn-lt"/>
              </a:rPr>
              <a:t>29-30 </a:t>
            </a:r>
            <a:r>
              <a:rPr lang="en-US" sz="1800" dirty="0">
                <a:solidFill>
                  <a:schemeClr val="bg1"/>
                </a:solidFill>
                <a:latin typeface="+mn-lt"/>
              </a:rPr>
              <a:t>%</a:t>
            </a:r>
          </a:p>
        </p:txBody>
      </p:sp>
      <p:pic>
        <p:nvPicPr>
          <p:cNvPr id="6" name="Picture 38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66" t="6654" r="13358" b="3699"/>
          <a:stretch/>
        </p:blipFill>
        <p:spPr bwMode="auto">
          <a:xfrm>
            <a:off x="1952625" y="1371600"/>
            <a:ext cx="5391150" cy="3629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5993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0025" y="1329482"/>
            <a:ext cx="4752975" cy="266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 basics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0BE237A-3C10-CB42-9E82-6FFF293908C0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083" y="1405682"/>
            <a:ext cx="3286125" cy="2533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28600" y="2091482"/>
            <a:ext cx="34496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I</a:t>
            </a:r>
            <a:r>
              <a:rPr lang="en-US" baseline="-25000" dirty="0" smtClean="0">
                <a:solidFill>
                  <a:schemeClr val="bg1"/>
                </a:solidFill>
              </a:rPr>
              <a:t>C</a:t>
            </a:r>
            <a:endParaRPr lang="en-US" baseline="-25000" dirty="0">
              <a:solidFill>
                <a:schemeClr val="bg1"/>
              </a:solidFill>
            </a:endParaRPr>
          </a:p>
        </p:txBody>
      </p:sp>
      <p:cxnSp>
        <p:nvCxnSpPr>
          <p:cNvPr id="7" name="Straight Arrow Connector 6"/>
          <p:cNvCxnSpPr/>
          <p:nvPr/>
        </p:nvCxnSpPr>
        <p:spPr bwMode="auto">
          <a:xfrm flipV="1">
            <a:off x="2107963" y="2548682"/>
            <a:ext cx="838200" cy="200025"/>
          </a:xfrm>
          <a:prstGeom prst="straightConnector1">
            <a:avLst/>
          </a:prstGeom>
          <a:solidFill>
            <a:schemeClr val="accent1"/>
          </a:solidFill>
          <a:ln w="28575" cap="sq" cmpd="sng" algn="ctr">
            <a:solidFill>
              <a:schemeClr val="accent3">
                <a:lumMod val="75000"/>
              </a:schemeClr>
            </a:solidFill>
            <a:prstDash val="solid"/>
            <a:round/>
            <a:headEnd type="none" w="sm" len="sm"/>
            <a:tailEnd type="arrow"/>
          </a:ln>
          <a:effectLst/>
        </p:spPr>
      </p:cxnSp>
      <p:sp>
        <p:nvSpPr>
          <p:cNvPr id="17" name="TextBox 16"/>
          <p:cNvSpPr txBox="1"/>
          <p:nvPr/>
        </p:nvSpPr>
        <p:spPr>
          <a:xfrm>
            <a:off x="5530622" y="3837801"/>
            <a:ext cx="21130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Conduction angle (CA)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19450" y="3827205"/>
            <a:ext cx="3770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dirty="0" smtClean="0">
                <a:solidFill>
                  <a:schemeClr val="bg1"/>
                </a:solidFill>
              </a:rPr>
              <a:t>ω</a:t>
            </a:r>
            <a:r>
              <a:rPr lang="en-US" dirty="0" smtClean="0">
                <a:solidFill>
                  <a:schemeClr val="bg1"/>
                </a:solidFill>
              </a:rPr>
              <a:t>t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107180" y="2998262"/>
            <a:ext cx="1847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319556" y="4419600"/>
                <a:ext cx="3204082" cy="192745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285750" indent="-285750">
                  <a:buFont typeface="Arial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chemeClr val="bg1"/>
                        </a:solidFill>
                        <a:latin typeface="Cambria Math"/>
                      </a:rPr>
                      <m:t>𝑃</m:t>
                    </m:r>
                    <m:r>
                      <a:rPr lang="en-US" b="0" i="1" baseline="-25000" smtClean="0">
                        <a:solidFill>
                          <a:schemeClr val="bg1"/>
                        </a:solidFill>
                        <a:latin typeface="Cambria Math"/>
                      </a:rPr>
                      <m:t>𝑑𝑐</m:t>
                    </m:r>
                    <m:r>
                      <a:rPr lang="en-US" b="0" i="1" smtClean="0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∝</m:t>
                    </m:r>
                    <m:r>
                      <a:rPr lang="en-US" b="0" i="1" smtClean="0">
                        <a:solidFill>
                          <a:schemeClr val="bg1"/>
                        </a:solidFill>
                        <a:latin typeface="Cambria Math"/>
                      </a:rPr>
                      <m:t>𝐼</m:t>
                    </m:r>
                    <m:r>
                      <a:rPr lang="en-US" b="0" i="1" baseline="-25000" smtClean="0">
                        <a:solidFill>
                          <a:schemeClr val="bg1"/>
                        </a:solidFill>
                        <a:latin typeface="Cambria Math"/>
                      </a:rPr>
                      <m:t>𝐶</m:t>
                    </m:r>
                    <m:r>
                      <a:rPr lang="en-US" b="0" i="1" baseline="-25000" smtClean="0">
                        <a:solidFill>
                          <a:schemeClr val="bg1"/>
                        </a:solidFill>
                        <a:latin typeface="Cambria Math"/>
                      </a:rPr>
                      <m:t>0</m:t>
                    </m:r>
                  </m:oMath>
                </a14:m>
                <a:endParaRPr lang="en-US" baseline="-25000" dirty="0" smtClean="0"/>
              </a:p>
              <a:p>
                <a:pPr marL="285750" indent="-285750">
                  <a:buFont typeface="Arial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i="1" smtClean="0">
                        <a:solidFill>
                          <a:schemeClr val="bg1"/>
                        </a:solidFill>
                        <a:latin typeface="Cambria Math"/>
                      </a:rPr>
                      <m:t>𝑃</m:t>
                    </m:r>
                    <m:r>
                      <a:rPr lang="en-US" b="0" i="1" baseline="-25000" smtClean="0">
                        <a:solidFill>
                          <a:schemeClr val="bg1"/>
                        </a:solidFill>
                        <a:latin typeface="Cambria Math"/>
                      </a:rPr>
                      <m:t>𝑙𝑜𝑎𝑑</m:t>
                    </m:r>
                    <m:r>
                      <a:rPr lang="en-US" i="1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∝</m:t>
                    </m:r>
                    <m:r>
                      <a:rPr lang="en-US" i="1">
                        <a:solidFill>
                          <a:schemeClr val="bg1"/>
                        </a:solidFill>
                        <a:latin typeface="Cambria Math"/>
                      </a:rPr>
                      <m:t>𝐼</m:t>
                    </m:r>
                    <m:r>
                      <a:rPr lang="en-US" i="1" baseline="-25000">
                        <a:solidFill>
                          <a:schemeClr val="bg1"/>
                        </a:solidFill>
                        <a:latin typeface="Cambria Math"/>
                      </a:rPr>
                      <m:t>𝐶</m:t>
                    </m:r>
                    <m:r>
                      <a:rPr lang="en-US" b="0" i="1" baseline="-25000" smtClean="0">
                        <a:solidFill>
                          <a:schemeClr val="bg1"/>
                        </a:solidFill>
                        <a:latin typeface="Cambria Math"/>
                      </a:rPr>
                      <m:t>1</m:t>
                    </m:r>
                  </m:oMath>
                </a14:m>
                <a:endParaRPr lang="en-US" b="0" baseline="-25000" dirty="0" smtClean="0">
                  <a:solidFill>
                    <a:schemeClr val="bg1"/>
                  </a:solidFill>
                </a:endParaRPr>
              </a:p>
              <a:p>
                <a:endParaRPr lang="en-US" b="0" baseline="-25000" dirty="0" smtClean="0">
                  <a:solidFill>
                    <a:schemeClr val="bg1"/>
                  </a:solidFill>
                </a:endParaRPr>
              </a:p>
              <a:p>
                <a:pPr marL="285750" indent="-285750">
                  <a:buFont typeface="Arial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i="1" smtClean="0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𝜂</m:t>
                    </m:r>
                    <m:r>
                      <a:rPr lang="en-US" b="0" i="1" smtClean="0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en-US" b="0" i="1" smtClean="0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1</m:t>
                        </m:r>
                      </m:num>
                      <m:den>
                        <m:r>
                          <a:rPr lang="en-US" b="0" i="1" smtClean="0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2</m:t>
                        </m:r>
                      </m:den>
                    </m:f>
                    <m:f>
                      <m:fPr>
                        <m:ctrlPr>
                          <a:rPr lang="en-US" b="0" i="1" smtClean="0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en-US" b="0" i="1" smtClean="0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𝐼</m:t>
                        </m:r>
                        <m:r>
                          <a:rPr lang="en-US" b="0" i="1" baseline="-25000" smtClean="0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𝐶</m:t>
                        </m:r>
                        <m:r>
                          <a:rPr lang="en-US" b="0" i="1" baseline="-25000" smtClean="0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1</m:t>
                        </m:r>
                      </m:num>
                      <m:den>
                        <m:r>
                          <a:rPr lang="en-US" b="0" i="1" smtClean="0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𝐼</m:t>
                        </m:r>
                        <m:r>
                          <a:rPr lang="en-US" b="0" i="1" baseline="-25000" smtClean="0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𝐶</m:t>
                        </m:r>
                        <m:r>
                          <a:rPr lang="en-US" b="0" i="1" baseline="-25000" smtClean="0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0</m:t>
                        </m:r>
                      </m:den>
                    </m:f>
                    <m:f>
                      <m:fPr>
                        <m:ctrlPr>
                          <a:rPr lang="en-US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en-US" b="0" i="1" smtClean="0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𝑉</m:t>
                        </m:r>
                        <m:r>
                          <a:rPr lang="en-US" b="0" i="1" baseline="-25000" smtClean="0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𝑚</m:t>
                        </m:r>
                      </m:num>
                      <m:den>
                        <m:r>
                          <a:rPr lang="en-US" b="0" i="1" smtClean="0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𝑉</m:t>
                        </m:r>
                        <m:r>
                          <a:rPr lang="en-US" b="0" i="1" baseline="-25000" smtClean="0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𝑑𝑐</m:t>
                        </m:r>
                      </m:den>
                    </m:f>
                  </m:oMath>
                </a14:m>
                <a:endParaRPr lang="en-US" baseline="-25000" dirty="0" smtClean="0">
                  <a:solidFill>
                    <a:schemeClr val="bg1"/>
                  </a:solidFill>
                </a:endParaRPr>
              </a:p>
              <a:p>
                <a:endParaRPr lang="en-US" baseline="-25000" dirty="0" smtClean="0">
                  <a:solidFill>
                    <a:schemeClr val="bg1"/>
                  </a:solidFill>
                </a:endParaRPr>
              </a:p>
              <a:p>
                <a:pPr marL="285750" indent="-285750">
                  <a:buFont typeface="Arial" pitchFamily="34" charset="0"/>
                  <a:buChar char="•"/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en-US" b="0" i="1" smtClean="0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b="0" i="0" smtClean="0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max</m:t>
                        </m:r>
                      </m:fName>
                      <m:e>
                        <m:r>
                          <a:rPr lang="en-US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𝑉</m:t>
                        </m:r>
                        <m:r>
                          <a:rPr lang="en-US" i="1" baseline="-25000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𝑚</m:t>
                        </m:r>
                      </m:e>
                    </m:func>
                    <m:r>
                      <a:rPr lang="en-US" b="0" i="1" smtClean="0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=</m:t>
                    </m:r>
                    <m:f>
                      <m:fPr>
                        <m:ctrlPr>
                          <a:rPr lang="en-US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en-US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1</m:t>
                        </m:r>
                      </m:num>
                      <m:den>
                        <m:r>
                          <a:rPr lang="en-US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2</m:t>
                        </m:r>
                      </m:den>
                    </m:f>
                    <m:d>
                      <m:dPr>
                        <m:ctrlPr>
                          <a:rPr lang="en-US" i="1" smtClean="0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en-US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𝑉</m:t>
                        </m:r>
                        <m:r>
                          <a:rPr lang="en-US" i="1" baseline="-25000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𝑑𝑐</m:t>
                        </m:r>
                        <m:r>
                          <a:rPr lang="en-US" b="0" i="1" smtClean="0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−</m:t>
                        </m:r>
                        <m:r>
                          <a:rPr lang="en-US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𝑉</m:t>
                        </m:r>
                        <m:r>
                          <a:rPr lang="en-US" b="0" i="1" baseline="-25000" smtClean="0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𝐵𝑅</m:t>
                        </m:r>
                        <m:r>
                          <a:rPr lang="en-US" b="0" i="1" smtClean="0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−</m:t>
                        </m:r>
                        <m:r>
                          <a:rPr lang="en-US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𝑉</m:t>
                        </m:r>
                        <m:r>
                          <a:rPr lang="en-US" b="0" i="1" baseline="-25000" smtClean="0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𝐾𝑛𝑒𝑒</m:t>
                        </m:r>
                      </m:e>
                    </m:d>
                  </m:oMath>
                </a14:m>
                <a:endParaRPr lang="en-US" baseline="-25000" dirty="0">
                  <a:solidFill>
                    <a:schemeClr val="bg1"/>
                  </a:solidFill>
                </a:endParaRPr>
              </a:p>
              <a:p>
                <a:endParaRPr lang="en-US" b="0" baseline="-25000" dirty="0" smtClean="0">
                  <a:solidFill>
                    <a:schemeClr val="bg1"/>
                  </a:solidFill>
                </a:endParaRPr>
              </a:p>
              <a:p>
                <a:endParaRPr lang="en-US" baseline="-25000" dirty="0"/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9556" y="4419600"/>
                <a:ext cx="3204082" cy="1927451"/>
              </a:xfrm>
              <a:prstGeom prst="rect">
                <a:avLst/>
              </a:prstGeom>
              <a:blipFill rotWithShape="1">
                <a:blip r:embed="rId4"/>
                <a:stretch>
                  <a:fillRect l="-57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Box 11"/>
          <p:cNvSpPr txBox="1"/>
          <p:nvPr/>
        </p:nvSpPr>
        <p:spPr>
          <a:xfrm>
            <a:off x="2087008" y="2243882"/>
            <a:ext cx="4796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+mn-lt"/>
              </a:rPr>
              <a:t>CA</a:t>
            </a:r>
            <a:endParaRPr lang="en-US" b="1" dirty="0">
              <a:solidFill>
                <a:schemeClr val="bg1"/>
              </a:solidFill>
              <a:latin typeface="+mn-lt"/>
            </a:endParaRPr>
          </a:p>
        </p:txBody>
      </p:sp>
      <p:cxnSp>
        <p:nvCxnSpPr>
          <p:cNvPr id="14" name="Straight Arrow Connector 13"/>
          <p:cNvCxnSpPr/>
          <p:nvPr/>
        </p:nvCxnSpPr>
        <p:spPr bwMode="auto">
          <a:xfrm flipV="1">
            <a:off x="2527063" y="2243882"/>
            <a:ext cx="0" cy="335579"/>
          </a:xfrm>
          <a:prstGeom prst="straightConnector1">
            <a:avLst/>
          </a:prstGeom>
          <a:solidFill>
            <a:schemeClr val="accent1"/>
          </a:solidFill>
          <a:ln w="28575" cap="sq" cmpd="sng" algn="ctr">
            <a:solidFill>
              <a:schemeClr val="bg1"/>
            </a:solidFill>
            <a:prstDash val="solid"/>
            <a:round/>
            <a:headEnd type="none" w="sm" len="sm"/>
            <a:tailEnd type="arrow"/>
          </a:ln>
          <a:effectLst/>
        </p:spPr>
      </p:cxnSp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8575" y="4233446"/>
            <a:ext cx="5229225" cy="2333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Rectangle 17"/>
          <p:cNvSpPr/>
          <p:nvPr/>
        </p:nvSpPr>
        <p:spPr>
          <a:xfrm>
            <a:off x="5643778" y="6519446"/>
            <a:ext cx="211307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Conduction angle (CA)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837504" y="2099102"/>
            <a:ext cx="7793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I</a:t>
            </a:r>
            <a:r>
              <a:rPr lang="en-US" baseline="-25000" dirty="0">
                <a:solidFill>
                  <a:schemeClr val="bg1"/>
                </a:solidFill>
              </a:rPr>
              <a:t>C0 </a:t>
            </a:r>
            <a:r>
              <a:rPr lang="en-US" dirty="0" smtClean="0">
                <a:solidFill>
                  <a:schemeClr val="bg1"/>
                </a:solidFill>
              </a:rPr>
              <a:t>, I</a:t>
            </a:r>
            <a:r>
              <a:rPr lang="en-US" baseline="-25000" dirty="0" smtClean="0">
                <a:solidFill>
                  <a:schemeClr val="bg1"/>
                </a:solidFill>
              </a:rPr>
              <a:t>C1</a:t>
            </a:r>
            <a:endParaRPr lang="en-US" baseline="-25000" dirty="0">
              <a:solidFill>
                <a:schemeClr val="bg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/>
              <p:cNvSpPr/>
              <p:nvPr/>
            </p:nvSpPr>
            <p:spPr>
              <a:xfrm>
                <a:off x="3810000" y="4309646"/>
                <a:ext cx="471604" cy="55284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i="1">
                              <a:solidFill>
                                <a:schemeClr val="bg1"/>
                              </a:solidFill>
                              <a:latin typeface="Cambria Math"/>
                              <a:ea typeface="Cambria Math"/>
                            </a:rPr>
                            <m:t>𝐼</m:t>
                          </m:r>
                          <m:r>
                            <a:rPr lang="en-US" i="1" baseline="-25000">
                              <a:solidFill>
                                <a:schemeClr val="bg1"/>
                              </a:solidFill>
                              <a:latin typeface="Cambria Math"/>
                              <a:ea typeface="Cambria Math"/>
                            </a:rPr>
                            <m:t>𝐶</m:t>
                          </m:r>
                          <m:r>
                            <a:rPr lang="en-US" i="1" baseline="-25000">
                              <a:solidFill>
                                <a:schemeClr val="bg1"/>
                              </a:solidFill>
                              <a:latin typeface="Cambria Math"/>
                              <a:ea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i="1">
                              <a:solidFill>
                                <a:schemeClr val="bg1"/>
                              </a:solidFill>
                              <a:latin typeface="Cambria Math"/>
                              <a:ea typeface="Cambria Math"/>
                            </a:rPr>
                            <m:t>𝐼</m:t>
                          </m:r>
                          <m:r>
                            <a:rPr lang="en-US" i="1" baseline="-25000">
                              <a:solidFill>
                                <a:schemeClr val="bg1"/>
                              </a:solidFill>
                              <a:latin typeface="Cambria Math"/>
                              <a:ea typeface="Cambria Math"/>
                            </a:rPr>
                            <m:t>𝐶</m:t>
                          </m:r>
                          <m:r>
                            <a:rPr lang="en-US" i="1" baseline="-25000">
                              <a:solidFill>
                                <a:schemeClr val="bg1"/>
                              </a:solidFill>
                              <a:latin typeface="Cambria Math"/>
                              <a:ea typeface="Cambria Math"/>
                            </a:rPr>
                            <m:t>0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0" name="Rectangle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0" y="4309646"/>
                <a:ext cx="471604" cy="552844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16445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9237" y="1701447"/>
            <a:ext cx="3853123" cy="27148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435" y="1697188"/>
            <a:ext cx="4017659" cy="2746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0BE237A-3C10-CB42-9E82-6FFF293908C0}" type="slidenum">
              <a:rPr lang="en-US" smtClean="0"/>
              <a:pPr/>
              <a:t>50</a:t>
            </a:fld>
            <a:endParaRPr lang="en-US"/>
          </a:p>
        </p:txBody>
      </p:sp>
      <p:sp>
        <p:nvSpPr>
          <p:cNvPr id="77" name="TextBox 76"/>
          <p:cNvSpPr txBox="1"/>
          <p:nvPr/>
        </p:nvSpPr>
        <p:spPr>
          <a:xfrm rot="16200000">
            <a:off x="-381116" y="2777205"/>
            <a:ext cx="142167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00"/>
                </a:solidFill>
                <a:latin typeface="+mj-lt"/>
              </a:rPr>
              <a:t>P</a:t>
            </a:r>
            <a:r>
              <a:rPr lang="en-US" sz="1600" b="1" dirty="0" smtClean="0">
                <a:solidFill>
                  <a:srgbClr val="000000"/>
                </a:solidFill>
                <a:latin typeface="+mj-lt"/>
              </a:rPr>
              <a:t>out</a:t>
            </a:r>
            <a:r>
              <a:rPr lang="en-US" b="1" dirty="0" smtClean="0">
                <a:solidFill>
                  <a:srgbClr val="000000"/>
                </a:solidFill>
                <a:latin typeface="+mj-lt"/>
              </a:rPr>
              <a:t> (dBm)</a:t>
            </a:r>
            <a:endParaRPr lang="en-US" b="1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1665027" y="4401112"/>
            <a:ext cx="11993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00"/>
                </a:solidFill>
                <a:latin typeface="+mj-lt"/>
              </a:rPr>
              <a:t>P</a:t>
            </a:r>
            <a:r>
              <a:rPr lang="en-US" b="1" baseline="-25000" dirty="0" smtClean="0">
                <a:solidFill>
                  <a:srgbClr val="000000"/>
                </a:solidFill>
                <a:latin typeface="+mj-lt"/>
              </a:rPr>
              <a:t>in</a:t>
            </a:r>
            <a:r>
              <a:rPr lang="en-US" b="1" dirty="0" smtClean="0">
                <a:solidFill>
                  <a:srgbClr val="000000"/>
                </a:solidFill>
                <a:latin typeface="+mj-lt"/>
              </a:rPr>
              <a:t> (dBm)</a:t>
            </a:r>
            <a:endParaRPr lang="en-US" b="1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79" name="TextBox 78"/>
          <p:cNvSpPr txBox="1"/>
          <p:nvPr/>
        </p:nvSpPr>
        <p:spPr>
          <a:xfrm rot="16200000">
            <a:off x="4136631" y="2797569"/>
            <a:ext cx="10568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00"/>
                </a:solidFill>
                <a:latin typeface="+mj-lt"/>
              </a:rPr>
              <a:t>PAE (%)</a:t>
            </a:r>
            <a:endParaRPr lang="en-US" b="1" dirty="0">
              <a:solidFill>
                <a:srgbClr val="000000"/>
              </a:solidFill>
              <a:latin typeface="+mj-lt"/>
            </a:endParaRPr>
          </a:p>
        </p:txBody>
      </p:sp>
      <p:cxnSp>
        <p:nvCxnSpPr>
          <p:cNvPr id="80" name="Straight Arrow Connector 79"/>
          <p:cNvCxnSpPr/>
          <p:nvPr/>
        </p:nvCxnSpPr>
        <p:spPr>
          <a:xfrm>
            <a:off x="2811929" y="2042044"/>
            <a:ext cx="344702" cy="99177"/>
          </a:xfrm>
          <a:prstGeom prst="straightConnector1">
            <a:avLst/>
          </a:prstGeom>
          <a:ln w="28575">
            <a:solidFill>
              <a:schemeClr val="bg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Arrow Connector 80"/>
          <p:cNvCxnSpPr/>
          <p:nvPr/>
        </p:nvCxnSpPr>
        <p:spPr>
          <a:xfrm flipV="1">
            <a:off x="3220365" y="2209800"/>
            <a:ext cx="0" cy="646171"/>
          </a:xfrm>
          <a:prstGeom prst="straightConnector1">
            <a:avLst/>
          </a:prstGeom>
          <a:ln w="28575">
            <a:solidFill>
              <a:schemeClr val="bg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Arrow Connector 81"/>
          <p:cNvCxnSpPr/>
          <p:nvPr/>
        </p:nvCxnSpPr>
        <p:spPr>
          <a:xfrm>
            <a:off x="3810000" y="2304332"/>
            <a:ext cx="296818" cy="0"/>
          </a:xfrm>
          <a:prstGeom prst="straightConnector1">
            <a:avLst/>
          </a:prstGeom>
          <a:ln w="1905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Arrow Connector 82"/>
          <p:cNvCxnSpPr/>
          <p:nvPr/>
        </p:nvCxnSpPr>
        <p:spPr>
          <a:xfrm flipH="1">
            <a:off x="938779" y="3517970"/>
            <a:ext cx="381000" cy="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Box 83"/>
          <p:cNvSpPr txBox="1"/>
          <p:nvPr/>
        </p:nvSpPr>
        <p:spPr>
          <a:xfrm>
            <a:off x="1219200" y="1783855"/>
            <a:ext cx="14136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000000"/>
                </a:solidFill>
                <a:latin typeface="+mn-lt"/>
              </a:rPr>
              <a:t>PAEmax =30%</a:t>
            </a:r>
            <a:endParaRPr lang="en-US" sz="14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2309383" y="2891788"/>
            <a:ext cx="15536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000000"/>
                </a:solidFill>
                <a:latin typeface="+mn-lt"/>
              </a:rPr>
              <a:t>P-1dB = 2.5dBm</a:t>
            </a:r>
            <a:endParaRPr lang="en-US" sz="14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86" name="TextBox 85"/>
          <p:cNvSpPr txBox="1"/>
          <p:nvPr/>
        </p:nvSpPr>
        <p:spPr>
          <a:xfrm rot="16200000">
            <a:off x="4034481" y="3088747"/>
            <a:ext cx="209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00"/>
                </a:solidFill>
                <a:latin typeface="+mj-lt"/>
              </a:rPr>
              <a:t>S-parameter (dB)</a:t>
            </a:r>
            <a:endParaRPr lang="en-US" b="1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6681218" y="4397289"/>
            <a:ext cx="13672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rgbClr val="000000"/>
                </a:solidFill>
                <a:latin typeface="+mj-lt"/>
              </a:rPr>
              <a:t>Freq</a:t>
            </a:r>
            <a:r>
              <a:rPr lang="en-US" b="1" dirty="0" smtClean="0">
                <a:solidFill>
                  <a:srgbClr val="000000"/>
                </a:solidFill>
                <a:latin typeface="+mj-lt"/>
              </a:rPr>
              <a:t> (GHz)</a:t>
            </a:r>
            <a:endParaRPr lang="en-US" b="1" dirty="0">
              <a:solidFill>
                <a:srgbClr val="000000"/>
              </a:solidFill>
              <a:latin typeface="+mj-lt"/>
            </a:endParaRPr>
          </a:p>
        </p:txBody>
      </p:sp>
      <p:cxnSp>
        <p:nvCxnSpPr>
          <p:cNvPr id="88" name="Straight Arrow Connector 87"/>
          <p:cNvCxnSpPr/>
          <p:nvPr/>
        </p:nvCxnSpPr>
        <p:spPr>
          <a:xfrm flipV="1">
            <a:off x="5961774" y="3264713"/>
            <a:ext cx="155694" cy="344059"/>
          </a:xfrm>
          <a:prstGeom prst="straightConnector1">
            <a:avLst/>
          </a:prstGeom>
          <a:ln w="28575">
            <a:solidFill>
              <a:schemeClr val="bg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Arrow Connector 88"/>
          <p:cNvCxnSpPr/>
          <p:nvPr/>
        </p:nvCxnSpPr>
        <p:spPr>
          <a:xfrm flipH="1" flipV="1">
            <a:off x="8048452" y="3818337"/>
            <a:ext cx="374602" cy="237612"/>
          </a:xfrm>
          <a:prstGeom prst="straightConnector1">
            <a:avLst/>
          </a:prstGeom>
          <a:ln w="28575">
            <a:solidFill>
              <a:schemeClr val="bg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/>
          <p:cNvSpPr txBox="1"/>
          <p:nvPr/>
        </p:nvSpPr>
        <p:spPr>
          <a:xfrm>
            <a:off x="5668536" y="3502223"/>
            <a:ext cx="5036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000000"/>
                </a:solidFill>
                <a:latin typeface="+mn-lt"/>
              </a:rPr>
              <a:t>S22</a:t>
            </a:r>
            <a:endParaRPr lang="en-US" sz="14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8207030" y="3983839"/>
            <a:ext cx="4937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000000"/>
                </a:solidFill>
                <a:latin typeface="+mn-lt"/>
              </a:rPr>
              <a:t>S11</a:t>
            </a:r>
            <a:endParaRPr lang="en-US" sz="1400" b="1" dirty="0">
              <a:solidFill>
                <a:srgbClr val="000000"/>
              </a:solidFill>
              <a:latin typeface="+mn-lt"/>
            </a:endParaRPr>
          </a:p>
        </p:txBody>
      </p:sp>
      <p:cxnSp>
        <p:nvCxnSpPr>
          <p:cNvPr id="92" name="Straight Arrow Connector 91"/>
          <p:cNvCxnSpPr/>
          <p:nvPr/>
        </p:nvCxnSpPr>
        <p:spPr>
          <a:xfrm flipH="1" flipV="1">
            <a:off x="6273898" y="2052199"/>
            <a:ext cx="288032" cy="315201"/>
          </a:xfrm>
          <a:prstGeom prst="straightConnector1">
            <a:avLst/>
          </a:prstGeom>
          <a:ln w="28575">
            <a:solidFill>
              <a:schemeClr val="bg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TextBox 92"/>
          <p:cNvSpPr txBox="1"/>
          <p:nvPr/>
        </p:nvSpPr>
        <p:spPr>
          <a:xfrm>
            <a:off x="6429386" y="2304332"/>
            <a:ext cx="5036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000000"/>
                </a:solidFill>
                <a:latin typeface="+mn-lt"/>
              </a:rPr>
              <a:t>S21</a:t>
            </a:r>
            <a:endParaRPr lang="en-US" sz="14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95" name="Title 1"/>
          <p:cNvSpPr txBox="1">
            <a:spLocks/>
          </p:cNvSpPr>
          <p:nvPr/>
        </p:nvSpPr>
        <p:spPr bwMode="auto">
          <a:xfrm>
            <a:off x="237087" y="152400"/>
            <a:ext cx="8610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1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66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9pPr>
          </a:lstStyle>
          <a:p>
            <a:r>
              <a:rPr lang="en-US" sz="3000" b="1" dirty="0" smtClean="0">
                <a:effectLst/>
              </a:rPr>
              <a:t>33 GHz </a:t>
            </a:r>
            <a:r>
              <a:rPr lang="en-US" sz="3000" b="1" dirty="0" smtClean="0">
                <a:solidFill>
                  <a:srgbClr val="FF0000"/>
                </a:solidFill>
                <a:effectLst/>
              </a:rPr>
              <a:t>1-Stage</a:t>
            </a:r>
            <a:r>
              <a:rPr lang="en-US" sz="3000" b="1" dirty="0" smtClean="0">
                <a:effectLst/>
              </a:rPr>
              <a:t> Class-F PA (</a:t>
            </a:r>
            <a:r>
              <a:rPr lang="en-US" sz="3000" b="1" dirty="0" smtClean="0">
                <a:solidFill>
                  <a:srgbClr val="FF0000"/>
                </a:solidFill>
                <a:effectLst/>
              </a:rPr>
              <a:t>VCC = 1.3V</a:t>
            </a:r>
            <a:r>
              <a:rPr lang="en-US" sz="3000" b="1" dirty="0" smtClean="0">
                <a:effectLst/>
              </a:rPr>
              <a:t>): Simulations</a:t>
            </a:r>
            <a:endParaRPr lang="en-US" sz="3000" dirty="0">
              <a:effectLst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80223" y="5410200"/>
            <a:ext cx="8367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These are simulation results including layout sonnet EM-model.</a:t>
            </a:r>
          </a:p>
          <a:p>
            <a:pPr marL="285750" marR="0" lvl="0" indent="-28575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Single stage design has ~10.5 dBm </a:t>
            </a: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P</a:t>
            </a:r>
            <a:r>
              <a:rPr kumimoji="0" lang="en-US" sz="1800" b="0" i="0" u="none" strike="noStrike" kern="0" cap="none" spc="0" normalizeH="0" baseline="-2500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sat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 with 29-30% PAE.   </a:t>
            </a:r>
          </a:p>
        </p:txBody>
      </p:sp>
    </p:spTree>
    <p:extLst>
      <p:ext uri="{BB962C8B-B14F-4D97-AF65-F5344CB8AC3E}">
        <p14:creationId xmlns:p14="http://schemas.microsoft.com/office/powerpoint/2010/main" val="427718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400145"/>
            <a:ext cx="6253968" cy="44944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0BE237A-3C10-CB42-9E82-6FFF293908C0}" type="slidenum">
              <a:rPr lang="en-US" smtClean="0"/>
              <a:pPr/>
              <a:t>51</a:t>
            </a:fld>
            <a:endParaRPr lang="en-US"/>
          </a:p>
        </p:txBody>
      </p:sp>
      <p:sp>
        <p:nvSpPr>
          <p:cNvPr id="95" name="Title 1"/>
          <p:cNvSpPr txBox="1">
            <a:spLocks/>
          </p:cNvSpPr>
          <p:nvPr/>
        </p:nvSpPr>
        <p:spPr bwMode="auto">
          <a:xfrm>
            <a:off x="237087" y="152400"/>
            <a:ext cx="8610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1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66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9pPr>
          </a:lstStyle>
          <a:p>
            <a:r>
              <a:rPr lang="en-US" sz="3000" b="1" dirty="0" smtClean="0">
                <a:effectLst/>
              </a:rPr>
              <a:t>33 GHz </a:t>
            </a:r>
            <a:r>
              <a:rPr lang="en-US" sz="3000" b="1" dirty="0" smtClean="0">
                <a:solidFill>
                  <a:srgbClr val="FF0000"/>
                </a:solidFill>
                <a:effectLst/>
              </a:rPr>
              <a:t>1-Stage</a:t>
            </a:r>
            <a:r>
              <a:rPr lang="en-US" sz="3000" b="1" dirty="0" smtClean="0">
                <a:effectLst/>
              </a:rPr>
              <a:t> Class-F PA (</a:t>
            </a:r>
            <a:r>
              <a:rPr lang="en-US" sz="3000" b="1" dirty="0" smtClean="0">
                <a:solidFill>
                  <a:srgbClr val="FF0000"/>
                </a:solidFill>
                <a:effectLst/>
              </a:rPr>
              <a:t>VCC = 1.3V</a:t>
            </a:r>
            <a:r>
              <a:rPr lang="en-US" sz="3000" b="1" dirty="0" smtClean="0">
                <a:effectLst/>
              </a:rPr>
              <a:t>): Layout</a:t>
            </a:r>
            <a:endParaRPr lang="en-US" sz="3000" dirty="0">
              <a:effectLst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651920" y="1600200"/>
            <a:ext cx="6751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VBB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588024" y="1632138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VCC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537090" y="1632138"/>
            <a:ext cx="6351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gnd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800786" y="1600200"/>
            <a:ext cx="6351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gnd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803290" y="3276600"/>
            <a:ext cx="6351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gnd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803290" y="5180746"/>
            <a:ext cx="6351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gnd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836152" y="4212704"/>
            <a:ext cx="5693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rfIn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848635" y="4244642"/>
            <a:ext cx="7713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rfOut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861597" y="3276600"/>
            <a:ext cx="6351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gnd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861597" y="5180746"/>
            <a:ext cx="6351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gnd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372529" y="5924490"/>
            <a:ext cx="8367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Size: 615</a:t>
            </a:r>
            <a:r>
              <a:rPr kumimoji="0" lang="el-GR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μ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m x 440</a:t>
            </a:r>
            <a:r>
              <a:rPr kumimoji="0" lang="el-GR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μ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m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0668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0BE237A-3C10-CB42-9E82-6FFF293908C0}" type="slidenum">
              <a:rPr lang="en-US" smtClean="0"/>
              <a:pPr/>
              <a:t>52</a:t>
            </a:fld>
            <a:endParaRPr lang="en-US"/>
          </a:p>
        </p:txBody>
      </p:sp>
      <p:sp>
        <p:nvSpPr>
          <p:cNvPr id="95" name="Title 1"/>
          <p:cNvSpPr txBox="1">
            <a:spLocks/>
          </p:cNvSpPr>
          <p:nvPr/>
        </p:nvSpPr>
        <p:spPr bwMode="auto">
          <a:xfrm>
            <a:off x="237087" y="152400"/>
            <a:ext cx="8610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1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66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9pPr>
          </a:lstStyle>
          <a:p>
            <a:r>
              <a:rPr lang="en-US" sz="3000" b="1" dirty="0" smtClean="0">
                <a:effectLst/>
              </a:rPr>
              <a:t>33 GHz </a:t>
            </a:r>
            <a:r>
              <a:rPr lang="en-US" sz="3000" b="1" dirty="0" smtClean="0">
                <a:solidFill>
                  <a:srgbClr val="FF0000"/>
                </a:solidFill>
                <a:effectLst/>
              </a:rPr>
              <a:t>1-Stage</a:t>
            </a:r>
            <a:r>
              <a:rPr lang="en-US" sz="3000" b="1" dirty="0" smtClean="0">
                <a:effectLst/>
              </a:rPr>
              <a:t> Class-F PA (</a:t>
            </a:r>
            <a:r>
              <a:rPr lang="en-US" sz="3000" b="1" dirty="0" smtClean="0">
                <a:solidFill>
                  <a:srgbClr val="FF0000"/>
                </a:solidFill>
                <a:effectLst/>
              </a:rPr>
              <a:t>VCC = 2V</a:t>
            </a:r>
            <a:r>
              <a:rPr lang="en-US" sz="3000" b="1" dirty="0" smtClean="0">
                <a:effectLst/>
              </a:rPr>
              <a:t>): Schematic</a:t>
            </a:r>
            <a:endParaRPr lang="en-US" sz="3000" dirty="0">
              <a:effectLst/>
            </a:endParaRPr>
          </a:p>
        </p:txBody>
      </p:sp>
      <p:pic>
        <p:nvPicPr>
          <p:cNvPr id="24" name="Picture 4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88" t="6004" r="15376" b="3971"/>
          <a:stretch/>
        </p:blipFill>
        <p:spPr bwMode="auto">
          <a:xfrm>
            <a:off x="2047874" y="1370251"/>
            <a:ext cx="5381625" cy="3609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00336" y="5097759"/>
            <a:ext cx="836746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Class-F, 1-stage design:  2</a:t>
            </a:r>
            <a:r>
              <a:rPr kumimoji="0" lang="en-US" sz="1800" b="1" i="0" u="none" strike="noStrike" kern="0" cap="none" spc="0" normalizeH="0" baseline="3000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nd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 &amp; 3</a:t>
            </a:r>
            <a:r>
              <a:rPr kumimoji="0" lang="en-US" sz="1800" b="1" i="0" u="none" strike="noStrike" kern="0" cap="none" spc="0" normalizeH="0" baseline="3000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rd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 harmonic controls </a:t>
            </a:r>
          </a:p>
          <a:p>
            <a:pPr marL="285750" marR="0" lvl="0" indent="-28575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 Harmonic filter: high-Z for fund &amp; 3</a:t>
            </a:r>
            <a:r>
              <a:rPr kumimoji="0" lang="en-US" sz="1800" b="1" i="0" u="none" strike="noStrike" kern="0" cap="none" spc="0" normalizeH="0" baseline="3000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rd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-harmonic, low-Z for 2</a:t>
            </a:r>
            <a:r>
              <a:rPr kumimoji="0" lang="en-US" sz="1800" b="1" i="0" u="none" strike="noStrike" kern="0" cap="none" spc="0" normalizeH="0" baseline="3000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nd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-harmonic</a:t>
            </a:r>
          </a:p>
          <a:p>
            <a:pPr marL="285750" marR="0" lvl="0" indent="-28575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 OP</a:t>
            </a:r>
            <a:r>
              <a:rPr kumimoji="0" lang="en-US" sz="1800" b="1" i="0" u="none" strike="noStrike" kern="0" cap="none" spc="0" normalizeH="0" baseline="-2500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-1dB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:  ~9.7 dBm, </a:t>
            </a: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P</a:t>
            </a:r>
            <a:r>
              <a:rPr kumimoji="0" lang="en-US" sz="1800" b="0" i="0" u="none" strike="noStrike" kern="0" cap="none" spc="0" normalizeH="0" baseline="-2500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sat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:  ~15 dBm</a:t>
            </a:r>
          </a:p>
          <a:p>
            <a:pPr marL="285750" marR="0" lvl="0" indent="-28575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 PAE: max 29-30 %</a:t>
            </a:r>
          </a:p>
        </p:txBody>
      </p:sp>
    </p:spTree>
    <p:extLst>
      <p:ext uri="{BB962C8B-B14F-4D97-AF65-F5344CB8AC3E}">
        <p14:creationId xmlns:p14="http://schemas.microsoft.com/office/powerpoint/2010/main" val="791503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8808" y="1737340"/>
            <a:ext cx="4045376" cy="2792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355" y="1677070"/>
            <a:ext cx="4158284" cy="2957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0BE237A-3C10-CB42-9E82-6FFF293908C0}" type="slidenum">
              <a:rPr lang="en-US" smtClean="0"/>
              <a:pPr/>
              <a:t>53</a:t>
            </a:fld>
            <a:endParaRPr lang="en-US"/>
          </a:p>
        </p:txBody>
      </p:sp>
      <p:sp>
        <p:nvSpPr>
          <p:cNvPr id="77" name="TextBox 76"/>
          <p:cNvSpPr txBox="1"/>
          <p:nvPr/>
        </p:nvSpPr>
        <p:spPr>
          <a:xfrm rot="16200000">
            <a:off x="-617758" y="2751359"/>
            <a:ext cx="142167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00"/>
                </a:solidFill>
                <a:latin typeface="+mj-lt"/>
              </a:rPr>
              <a:t>P</a:t>
            </a:r>
            <a:r>
              <a:rPr lang="en-US" sz="1600" b="1" dirty="0" smtClean="0">
                <a:solidFill>
                  <a:srgbClr val="000000"/>
                </a:solidFill>
                <a:latin typeface="+mj-lt"/>
              </a:rPr>
              <a:t>out</a:t>
            </a:r>
            <a:r>
              <a:rPr lang="en-US" b="1" dirty="0" smtClean="0">
                <a:solidFill>
                  <a:srgbClr val="000000"/>
                </a:solidFill>
                <a:latin typeface="+mj-lt"/>
              </a:rPr>
              <a:t> (dBm)</a:t>
            </a:r>
            <a:endParaRPr lang="en-US" b="1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1428385" y="4617423"/>
            <a:ext cx="11993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00"/>
                </a:solidFill>
                <a:latin typeface="+mj-lt"/>
              </a:rPr>
              <a:t>P</a:t>
            </a:r>
            <a:r>
              <a:rPr lang="en-US" b="1" baseline="-25000" dirty="0" smtClean="0">
                <a:solidFill>
                  <a:srgbClr val="000000"/>
                </a:solidFill>
                <a:latin typeface="+mj-lt"/>
              </a:rPr>
              <a:t>in</a:t>
            </a:r>
            <a:r>
              <a:rPr lang="en-US" b="1" dirty="0" smtClean="0">
                <a:solidFill>
                  <a:srgbClr val="000000"/>
                </a:solidFill>
                <a:latin typeface="+mj-lt"/>
              </a:rPr>
              <a:t> (dBm)</a:t>
            </a:r>
            <a:endParaRPr lang="en-US" b="1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79" name="TextBox 78"/>
          <p:cNvSpPr txBox="1"/>
          <p:nvPr/>
        </p:nvSpPr>
        <p:spPr>
          <a:xfrm rot="16200000">
            <a:off x="4052517" y="3029146"/>
            <a:ext cx="10568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00"/>
                </a:solidFill>
                <a:latin typeface="+mj-lt"/>
              </a:rPr>
              <a:t>PAE (%)</a:t>
            </a:r>
            <a:endParaRPr lang="en-US" b="1" dirty="0">
              <a:solidFill>
                <a:srgbClr val="000000"/>
              </a:solidFill>
              <a:latin typeface="+mj-lt"/>
            </a:endParaRPr>
          </a:p>
        </p:txBody>
      </p:sp>
      <p:cxnSp>
        <p:nvCxnSpPr>
          <p:cNvPr id="80" name="Straight Arrow Connector 79"/>
          <p:cNvCxnSpPr>
            <a:stCxn id="84" idx="3"/>
          </p:cNvCxnSpPr>
          <p:nvPr/>
        </p:nvCxnSpPr>
        <p:spPr>
          <a:xfrm flipV="1">
            <a:off x="2438078" y="1776246"/>
            <a:ext cx="788319" cy="94764"/>
          </a:xfrm>
          <a:prstGeom prst="straightConnector1">
            <a:avLst/>
          </a:prstGeom>
          <a:ln w="28575">
            <a:solidFill>
              <a:schemeClr val="bg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Arrow Connector 80"/>
          <p:cNvCxnSpPr/>
          <p:nvPr/>
        </p:nvCxnSpPr>
        <p:spPr>
          <a:xfrm flipV="1">
            <a:off x="2656474" y="2380508"/>
            <a:ext cx="0" cy="646171"/>
          </a:xfrm>
          <a:prstGeom prst="straightConnector1">
            <a:avLst/>
          </a:prstGeom>
          <a:ln w="28575">
            <a:solidFill>
              <a:schemeClr val="bg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Arrow Connector 81"/>
          <p:cNvCxnSpPr/>
          <p:nvPr/>
        </p:nvCxnSpPr>
        <p:spPr>
          <a:xfrm>
            <a:off x="950227" y="3738842"/>
            <a:ext cx="296818" cy="0"/>
          </a:xfrm>
          <a:prstGeom prst="straightConnector1">
            <a:avLst/>
          </a:prstGeom>
          <a:ln w="1905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Arrow Connector 82"/>
          <p:cNvCxnSpPr/>
          <p:nvPr/>
        </p:nvCxnSpPr>
        <p:spPr>
          <a:xfrm flipH="1">
            <a:off x="1247045" y="3026679"/>
            <a:ext cx="381000" cy="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Box 83"/>
          <p:cNvSpPr txBox="1"/>
          <p:nvPr/>
        </p:nvSpPr>
        <p:spPr>
          <a:xfrm>
            <a:off x="1024421" y="1717121"/>
            <a:ext cx="14136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000000"/>
                </a:solidFill>
                <a:latin typeface="+mn-lt"/>
              </a:rPr>
              <a:t>PAEmax =40%</a:t>
            </a:r>
            <a:endParaRPr lang="en-US" sz="14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1902021" y="3054018"/>
            <a:ext cx="14542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000000"/>
                </a:solidFill>
                <a:latin typeface="+mn-lt"/>
              </a:rPr>
              <a:t>P-1dB = 4dBm</a:t>
            </a:r>
            <a:endParaRPr lang="en-US" sz="14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86" name="TextBox 85"/>
          <p:cNvSpPr txBox="1"/>
          <p:nvPr/>
        </p:nvSpPr>
        <p:spPr>
          <a:xfrm rot="16200000">
            <a:off x="3848199" y="2857402"/>
            <a:ext cx="209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00"/>
                </a:solidFill>
                <a:latin typeface="+mj-lt"/>
              </a:rPr>
              <a:t>S-parameter (dB)</a:t>
            </a:r>
            <a:endParaRPr lang="en-US" b="1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6494936" y="4542599"/>
            <a:ext cx="13672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rgbClr val="000000"/>
                </a:solidFill>
                <a:latin typeface="+mj-lt"/>
              </a:rPr>
              <a:t>Freq</a:t>
            </a:r>
            <a:r>
              <a:rPr lang="en-US" b="1" dirty="0" smtClean="0">
                <a:solidFill>
                  <a:srgbClr val="000000"/>
                </a:solidFill>
                <a:latin typeface="+mj-lt"/>
              </a:rPr>
              <a:t> (GHz)</a:t>
            </a:r>
            <a:endParaRPr lang="en-US" b="1" dirty="0">
              <a:solidFill>
                <a:srgbClr val="000000"/>
              </a:solidFill>
              <a:latin typeface="+mj-lt"/>
            </a:endParaRPr>
          </a:p>
        </p:txBody>
      </p:sp>
      <p:cxnSp>
        <p:nvCxnSpPr>
          <p:cNvPr id="88" name="Straight Arrow Connector 87"/>
          <p:cNvCxnSpPr/>
          <p:nvPr/>
        </p:nvCxnSpPr>
        <p:spPr>
          <a:xfrm flipV="1">
            <a:off x="5975777" y="3614531"/>
            <a:ext cx="155694" cy="344059"/>
          </a:xfrm>
          <a:prstGeom prst="straightConnector1">
            <a:avLst/>
          </a:prstGeom>
          <a:ln w="28575">
            <a:solidFill>
              <a:schemeClr val="bg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Arrow Connector 88"/>
          <p:cNvCxnSpPr/>
          <p:nvPr/>
        </p:nvCxnSpPr>
        <p:spPr>
          <a:xfrm flipH="1" flipV="1">
            <a:off x="7976340" y="3699971"/>
            <a:ext cx="374602" cy="237612"/>
          </a:xfrm>
          <a:prstGeom prst="straightConnector1">
            <a:avLst/>
          </a:prstGeom>
          <a:ln w="28575">
            <a:solidFill>
              <a:schemeClr val="bg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/>
          <p:cNvSpPr txBox="1"/>
          <p:nvPr/>
        </p:nvSpPr>
        <p:spPr>
          <a:xfrm>
            <a:off x="5682539" y="3852041"/>
            <a:ext cx="5036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000000"/>
                </a:solidFill>
                <a:latin typeface="+mn-lt"/>
              </a:rPr>
              <a:t>S22</a:t>
            </a:r>
            <a:endParaRPr lang="en-US" sz="14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8182691" y="3929698"/>
            <a:ext cx="4937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000000"/>
                </a:solidFill>
                <a:latin typeface="+mn-lt"/>
              </a:rPr>
              <a:t>S11</a:t>
            </a:r>
            <a:endParaRPr lang="en-US" sz="1400" b="1" dirty="0">
              <a:solidFill>
                <a:srgbClr val="000000"/>
              </a:solidFill>
              <a:latin typeface="+mn-lt"/>
            </a:endParaRPr>
          </a:p>
        </p:txBody>
      </p:sp>
      <p:cxnSp>
        <p:nvCxnSpPr>
          <p:cNvPr id="92" name="Straight Arrow Connector 91"/>
          <p:cNvCxnSpPr/>
          <p:nvPr/>
        </p:nvCxnSpPr>
        <p:spPr>
          <a:xfrm flipH="1" flipV="1">
            <a:off x="7033072" y="2199533"/>
            <a:ext cx="288032" cy="315201"/>
          </a:xfrm>
          <a:prstGeom prst="straightConnector1">
            <a:avLst/>
          </a:prstGeom>
          <a:ln w="28575">
            <a:solidFill>
              <a:schemeClr val="bg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TextBox 92"/>
          <p:cNvSpPr txBox="1"/>
          <p:nvPr/>
        </p:nvSpPr>
        <p:spPr>
          <a:xfrm>
            <a:off x="7222553" y="2435423"/>
            <a:ext cx="5036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000000"/>
                </a:solidFill>
                <a:latin typeface="+mn-lt"/>
              </a:rPr>
              <a:t>S21</a:t>
            </a:r>
            <a:endParaRPr lang="en-US" sz="14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95" name="Title 1"/>
          <p:cNvSpPr txBox="1">
            <a:spLocks/>
          </p:cNvSpPr>
          <p:nvPr/>
        </p:nvSpPr>
        <p:spPr bwMode="auto">
          <a:xfrm>
            <a:off x="237087" y="152400"/>
            <a:ext cx="8610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1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66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9pPr>
          </a:lstStyle>
          <a:p>
            <a:r>
              <a:rPr lang="en-US" sz="3000" b="1" dirty="0" smtClean="0">
                <a:effectLst/>
              </a:rPr>
              <a:t>33 GHz </a:t>
            </a:r>
            <a:r>
              <a:rPr lang="en-US" sz="3000" b="1" dirty="0" smtClean="0">
                <a:solidFill>
                  <a:srgbClr val="FF0000"/>
                </a:solidFill>
                <a:effectLst/>
              </a:rPr>
              <a:t>1-Stage</a:t>
            </a:r>
            <a:r>
              <a:rPr lang="en-US" sz="3000" b="1" dirty="0" smtClean="0">
                <a:effectLst/>
              </a:rPr>
              <a:t> Class-F PA (</a:t>
            </a:r>
            <a:r>
              <a:rPr lang="en-US" sz="3000" b="1" dirty="0" smtClean="0">
                <a:solidFill>
                  <a:srgbClr val="FF0000"/>
                </a:solidFill>
                <a:effectLst/>
              </a:rPr>
              <a:t>VCC = 2V</a:t>
            </a:r>
            <a:r>
              <a:rPr lang="en-US" sz="3000" b="1" dirty="0" smtClean="0">
                <a:effectLst/>
              </a:rPr>
              <a:t>): Simulations</a:t>
            </a:r>
            <a:endParaRPr lang="en-US" sz="3000" dirty="0">
              <a:effectLst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06720" y="5410200"/>
            <a:ext cx="8367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These are simulation results including layout sonnet EM-model.</a:t>
            </a:r>
          </a:p>
          <a:p>
            <a:pPr marL="285750" marR="0" lvl="0" indent="-28575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Single stage design has ~15 dBm </a:t>
            </a: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P</a:t>
            </a:r>
            <a:r>
              <a:rPr kumimoji="0" lang="en-US" sz="1800" b="0" i="0" u="none" strike="noStrike" kern="0" cap="none" spc="0" normalizeH="0" baseline="-2500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sat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 with 39-40% PAE.   </a:t>
            </a:r>
          </a:p>
        </p:txBody>
      </p:sp>
    </p:spTree>
    <p:extLst>
      <p:ext uri="{BB962C8B-B14F-4D97-AF65-F5344CB8AC3E}">
        <p14:creationId xmlns:p14="http://schemas.microsoft.com/office/powerpoint/2010/main" val="1312307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362075"/>
            <a:ext cx="6600825" cy="4733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0BE237A-3C10-CB42-9E82-6FFF293908C0}" type="slidenum">
              <a:rPr lang="en-US" smtClean="0"/>
              <a:pPr/>
              <a:t>54</a:t>
            </a:fld>
            <a:endParaRPr lang="en-US"/>
          </a:p>
        </p:txBody>
      </p:sp>
      <p:sp>
        <p:nvSpPr>
          <p:cNvPr id="95" name="Title 1"/>
          <p:cNvSpPr txBox="1">
            <a:spLocks/>
          </p:cNvSpPr>
          <p:nvPr/>
        </p:nvSpPr>
        <p:spPr bwMode="auto">
          <a:xfrm>
            <a:off x="237087" y="152400"/>
            <a:ext cx="8610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1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66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9pPr>
          </a:lstStyle>
          <a:p>
            <a:r>
              <a:rPr lang="en-US" sz="3000" b="1" dirty="0" smtClean="0">
                <a:effectLst/>
              </a:rPr>
              <a:t>33 GHz </a:t>
            </a:r>
            <a:r>
              <a:rPr lang="en-US" sz="3000" b="1" dirty="0" smtClean="0">
                <a:solidFill>
                  <a:srgbClr val="FF0000"/>
                </a:solidFill>
                <a:effectLst/>
              </a:rPr>
              <a:t>1-Stage</a:t>
            </a:r>
            <a:r>
              <a:rPr lang="en-US" sz="3000" b="1" dirty="0" smtClean="0">
                <a:effectLst/>
              </a:rPr>
              <a:t> Class-F PA (</a:t>
            </a:r>
            <a:r>
              <a:rPr lang="en-US" sz="3000" b="1" dirty="0" smtClean="0">
                <a:solidFill>
                  <a:srgbClr val="FF0000"/>
                </a:solidFill>
                <a:effectLst/>
              </a:rPr>
              <a:t>VCC = 2V</a:t>
            </a:r>
            <a:r>
              <a:rPr lang="en-US" sz="3000" b="1" dirty="0" smtClean="0">
                <a:effectLst/>
              </a:rPr>
              <a:t>): </a:t>
            </a:r>
            <a:r>
              <a:rPr lang="en-US" sz="3000" b="1" dirty="0">
                <a:effectLst/>
              </a:rPr>
              <a:t>Layout</a:t>
            </a:r>
            <a:endParaRPr lang="en-US" sz="3000" dirty="0">
              <a:effectLst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687729" y="1688162"/>
            <a:ext cx="6751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VBB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767849" y="1688162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VCC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860931" y="1656224"/>
            <a:ext cx="6351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gnd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764587" y="1656224"/>
            <a:ext cx="6351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gnd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803290" y="3429000"/>
            <a:ext cx="6351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gnd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803290" y="5517232"/>
            <a:ext cx="6351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gnd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836152" y="4469050"/>
            <a:ext cx="5693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rfIn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153435" y="4463370"/>
            <a:ext cx="7713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rfOut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503552" y="6153090"/>
            <a:ext cx="8367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Size: 620</a:t>
            </a:r>
            <a:r>
              <a:rPr kumimoji="0" lang="el-GR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μ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m x 440</a:t>
            </a:r>
            <a:r>
              <a:rPr kumimoji="0" lang="el-GR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μ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m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166397" y="3455258"/>
            <a:ext cx="6351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gnd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166397" y="5543490"/>
            <a:ext cx="6351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gnd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4079010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b="1" dirty="0" smtClean="0">
                <a:latin typeface="+mn-lt"/>
              </a:rPr>
              <a:t>60 </a:t>
            </a:r>
            <a:r>
              <a:rPr lang="en-US" sz="2800" b="1" dirty="0">
                <a:latin typeface="+mn-lt"/>
              </a:rPr>
              <a:t>GHz </a:t>
            </a:r>
            <a:r>
              <a:rPr lang="en-US" sz="2800" b="1" dirty="0">
                <a:solidFill>
                  <a:srgbClr val="FF0000"/>
                </a:solidFill>
                <a:latin typeface="+mn-lt"/>
              </a:rPr>
              <a:t>1-Stage</a:t>
            </a:r>
            <a:r>
              <a:rPr lang="en-US" sz="2800" b="1" dirty="0">
                <a:latin typeface="+mn-lt"/>
              </a:rPr>
              <a:t> Class-F PA with </a:t>
            </a:r>
            <a:r>
              <a:rPr lang="en-US" sz="2800" b="1" dirty="0" smtClean="0">
                <a:solidFill>
                  <a:srgbClr val="FF0000"/>
                </a:solidFill>
                <a:latin typeface="+mn-lt"/>
              </a:rPr>
              <a:t>coupled</a:t>
            </a:r>
            <a:r>
              <a:rPr lang="en-US" sz="2800" b="1" dirty="0" smtClean="0">
                <a:latin typeface="+mn-lt"/>
              </a:rPr>
              <a:t> harmonic control: Schematics</a:t>
            </a:r>
            <a:endParaRPr lang="en-US" sz="2800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0BE237A-3C10-CB42-9E82-6FFF293908C0}" type="slidenum">
              <a:rPr lang="en-US" smtClean="0"/>
              <a:pPr/>
              <a:t>55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914400" y="5382161"/>
            <a:ext cx="836746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Class-F, 1-stage design:  2</a:t>
            </a:r>
            <a:r>
              <a:rPr kumimoji="0" lang="en-US" sz="1800" b="1" i="0" u="none" strike="noStrike" kern="0" cap="none" spc="0" normalizeH="0" baseline="3000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nd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 &amp; 3</a:t>
            </a:r>
            <a:r>
              <a:rPr kumimoji="0" lang="en-US" sz="1800" b="1" i="0" u="none" strike="noStrike" kern="0" cap="none" spc="0" normalizeH="0" baseline="3000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rd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 harmonic controls </a:t>
            </a:r>
          </a:p>
          <a:p>
            <a:pPr marL="285750" marR="0" lvl="0" indent="-28575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 Harmonic filter: high-Z for fund &amp; 3</a:t>
            </a:r>
            <a:r>
              <a:rPr kumimoji="0" lang="en-US" sz="1800" b="1" i="0" u="none" strike="noStrike" kern="0" cap="none" spc="0" normalizeH="0" baseline="3000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rd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-harmonic, low-Z for 2</a:t>
            </a:r>
            <a:r>
              <a:rPr kumimoji="0" lang="en-US" sz="1800" b="1" i="0" u="none" strike="noStrike" kern="0" cap="none" spc="0" normalizeH="0" baseline="3000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nd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-harmonic</a:t>
            </a:r>
          </a:p>
          <a:p>
            <a:pPr marL="285750" marR="0" lvl="0" indent="-28575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 OP</a:t>
            </a:r>
            <a:r>
              <a:rPr kumimoji="0" lang="en-US" sz="1800" b="1" i="0" u="none" strike="noStrike" kern="0" cap="none" spc="0" normalizeH="0" baseline="-2500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-1dB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:  ~12.8 dBm, </a:t>
            </a: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P</a:t>
            </a:r>
            <a:r>
              <a:rPr kumimoji="0" lang="en-US" sz="1800" b="0" i="0" u="none" strike="noStrike" kern="0" cap="none" spc="0" normalizeH="0" baseline="-2500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sat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:  ~15 dBm</a:t>
            </a:r>
          </a:p>
          <a:p>
            <a:pPr marL="285750" marR="0" lvl="0" indent="-28575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 PAE: max 25-26 %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475" y="1323975"/>
            <a:ext cx="6877050" cy="408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45770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8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2" t="2154" r="2399" b="8079"/>
          <a:stretch/>
        </p:blipFill>
        <p:spPr bwMode="auto">
          <a:xfrm>
            <a:off x="252150" y="1639887"/>
            <a:ext cx="3966370" cy="2625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" name="Picture 7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4" b="3374"/>
          <a:stretch/>
        </p:blipFill>
        <p:spPr bwMode="auto">
          <a:xfrm>
            <a:off x="5062955" y="1591018"/>
            <a:ext cx="3870859" cy="2751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0BE237A-3C10-CB42-9E82-6FFF293908C0}" type="slidenum">
              <a:rPr lang="en-US" smtClean="0"/>
              <a:pPr/>
              <a:t>56</a:t>
            </a:fld>
            <a:endParaRPr lang="en-US"/>
          </a:p>
        </p:txBody>
      </p:sp>
      <p:sp>
        <p:nvSpPr>
          <p:cNvPr id="77" name="TextBox 76"/>
          <p:cNvSpPr txBox="1"/>
          <p:nvPr/>
        </p:nvSpPr>
        <p:spPr>
          <a:xfrm rot="16200000">
            <a:off x="-567398" y="2777205"/>
            <a:ext cx="142167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00"/>
                </a:solidFill>
                <a:latin typeface="+mj-lt"/>
              </a:rPr>
              <a:t>P</a:t>
            </a:r>
            <a:r>
              <a:rPr lang="en-US" sz="1600" b="1" dirty="0" smtClean="0">
                <a:solidFill>
                  <a:srgbClr val="000000"/>
                </a:solidFill>
                <a:latin typeface="+mj-lt"/>
              </a:rPr>
              <a:t>out</a:t>
            </a:r>
            <a:r>
              <a:rPr lang="en-US" b="1" dirty="0" smtClean="0">
                <a:solidFill>
                  <a:srgbClr val="000000"/>
                </a:solidFill>
                <a:latin typeface="+mj-lt"/>
              </a:rPr>
              <a:t> (dBm)</a:t>
            </a:r>
            <a:endParaRPr lang="en-US" b="1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1478745" y="4267200"/>
            <a:ext cx="11993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00"/>
                </a:solidFill>
                <a:latin typeface="+mj-lt"/>
              </a:rPr>
              <a:t>P</a:t>
            </a:r>
            <a:r>
              <a:rPr lang="en-US" b="1" baseline="-25000" dirty="0" smtClean="0">
                <a:solidFill>
                  <a:srgbClr val="000000"/>
                </a:solidFill>
                <a:latin typeface="+mj-lt"/>
              </a:rPr>
              <a:t>in</a:t>
            </a:r>
            <a:r>
              <a:rPr lang="en-US" b="1" dirty="0" smtClean="0">
                <a:solidFill>
                  <a:srgbClr val="000000"/>
                </a:solidFill>
                <a:latin typeface="+mj-lt"/>
              </a:rPr>
              <a:t> (dBm)</a:t>
            </a:r>
            <a:endParaRPr lang="en-US" b="1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79" name="TextBox 78"/>
          <p:cNvSpPr txBox="1"/>
          <p:nvPr/>
        </p:nvSpPr>
        <p:spPr>
          <a:xfrm rot="16200000">
            <a:off x="3798077" y="2797569"/>
            <a:ext cx="10568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00"/>
                </a:solidFill>
                <a:latin typeface="+mj-lt"/>
              </a:rPr>
              <a:t>PAE (%)</a:t>
            </a:r>
            <a:endParaRPr lang="en-US" b="1" dirty="0">
              <a:solidFill>
                <a:srgbClr val="000000"/>
              </a:solidFill>
              <a:latin typeface="+mj-lt"/>
            </a:endParaRPr>
          </a:p>
        </p:txBody>
      </p:sp>
      <p:cxnSp>
        <p:nvCxnSpPr>
          <p:cNvPr id="80" name="Straight Arrow Connector 79"/>
          <p:cNvCxnSpPr/>
          <p:nvPr/>
        </p:nvCxnSpPr>
        <p:spPr>
          <a:xfrm>
            <a:off x="2509030" y="2008509"/>
            <a:ext cx="384713" cy="86999"/>
          </a:xfrm>
          <a:prstGeom prst="straightConnector1">
            <a:avLst/>
          </a:prstGeom>
          <a:ln w="28575">
            <a:solidFill>
              <a:schemeClr val="bg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Arrow Connector 80"/>
          <p:cNvCxnSpPr/>
          <p:nvPr/>
        </p:nvCxnSpPr>
        <p:spPr>
          <a:xfrm flipV="1">
            <a:off x="2912793" y="2201869"/>
            <a:ext cx="0" cy="646171"/>
          </a:xfrm>
          <a:prstGeom prst="straightConnector1">
            <a:avLst/>
          </a:prstGeom>
          <a:ln w="28575">
            <a:solidFill>
              <a:schemeClr val="bg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Arrow Connector 81"/>
          <p:cNvCxnSpPr/>
          <p:nvPr/>
        </p:nvCxnSpPr>
        <p:spPr>
          <a:xfrm>
            <a:off x="3429000" y="2304285"/>
            <a:ext cx="296818" cy="0"/>
          </a:xfrm>
          <a:prstGeom prst="straightConnector1">
            <a:avLst/>
          </a:prstGeom>
          <a:ln w="1905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Arrow Connector 82"/>
          <p:cNvCxnSpPr/>
          <p:nvPr/>
        </p:nvCxnSpPr>
        <p:spPr>
          <a:xfrm flipH="1">
            <a:off x="1256665" y="2982919"/>
            <a:ext cx="381000" cy="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Box 83"/>
          <p:cNvSpPr txBox="1"/>
          <p:nvPr/>
        </p:nvSpPr>
        <p:spPr>
          <a:xfrm>
            <a:off x="946295" y="1827311"/>
            <a:ext cx="15627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000000"/>
                </a:solidFill>
                <a:latin typeface="+mn-lt"/>
              </a:rPr>
              <a:t>PAEmax =25.5%</a:t>
            </a:r>
            <a:endParaRPr lang="en-US" sz="14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2244860" y="2792593"/>
            <a:ext cx="15536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000000"/>
                </a:solidFill>
                <a:latin typeface="+mn-lt"/>
              </a:rPr>
              <a:t>P-1dB = 7.7dBm</a:t>
            </a:r>
            <a:endParaRPr lang="en-US" sz="14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86" name="TextBox 85"/>
          <p:cNvSpPr txBox="1"/>
          <p:nvPr/>
        </p:nvSpPr>
        <p:spPr>
          <a:xfrm rot="16200000">
            <a:off x="3848199" y="2749965"/>
            <a:ext cx="209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00"/>
                </a:solidFill>
                <a:latin typeface="+mj-lt"/>
              </a:rPr>
              <a:t>S-parameter (dB)</a:t>
            </a:r>
            <a:endParaRPr lang="en-US" b="1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6494936" y="4309646"/>
            <a:ext cx="13672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rgbClr val="000000"/>
                </a:solidFill>
                <a:latin typeface="+mj-lt"/>
              </a:rPr>
              <a:t>Freq</a:t>
            </a:r>
            <a:r>
              <a:rPr lang="en-US" b="1" dirty="0" smtClean="0">
                <a:solidFill>
                  <a:srgbClr val="000000"/>
                </a:solidFill>
                <a:latin typeface="+mj-lt"/>
              </a:rPr>
              <a:t> (GHz)</a:t>
            </a:r>
            <a:endParaRPr lang="en-US" b="1" dirty="0">
              <a:solidFill>
                <a:srgbClr val="000000"/>
              </a:solidFill>
              <a:latin typeface="+mj-lt"/>
            </a:endParaRPr>
          </a:p>
        </p:txBody>
      </p:sp>
      <p:cxnSp>
        <p:nvCxnSpPr>
          <p:cNvPr id="88" name="Straight Arrow Connector 87"/>
          <p:cNvCxnSpPr/>
          <p:nvPr/>
        </p:nvCxnSpPr>
        <p:spPr>
          <a:xfrm flipH="1" flipV="1">
            <a:off x="6365288" y="3302608"/>
            <a:ext cx="259295" cy="344060"/>
          </a:xfrm>
          <a:prstGeom prst="straightConnector1">
            <a:avLst/>
          </a:prstGeom>
          <a:ln w="28575">
            <a:solidFill>
              <a:schemeClr val="bg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Arrow Connector 88"/>
          <p:cNvCxnSpPr/>
          <p:nvPr/>
        </p:nvCxnSpPr>
        <p:spPr>
          <a:xfrm flipH="1" flipV="1">
            <a:off x="7220837" y="3064996"/>
            <a:ext cx="374602" cy="237612"/>
          </a:xfrm>
          <a:prstGeom prst="straightConnector1">
            <a:avLst/>
          </a:prstGeom>
          <a:ln w="28575">
            <a:solidFill>
              <a:schemeClr val="bg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/>
          <p:cNvSpPr txBox="1"/>
          <p:nvPr/>
        </p:nvSpPr>
        <p:spPr>
          <a:xfrm>
            <a:off x="6506736" y="3581400"/>
            <a:ext cx="5036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000000"/>
                </a:solidFill>
                <a:latin typeface="+mn-lt"/>
              </a:rPr>
              <a:t>S22</a:t>
            </a:r>
            <a:endParaRPr lang="en-US" sz="14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7379415" y="3230498"/>
            <a:ext cx="4937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000000"/>
                </a:solidFill>
                <a:latin typeface="+mn-lt"/>
              </a:rPr>
              <a:t>S11</a:t>
            </a:r>
            <a:endParaRPr lang="en-US" sz="1400" b="1" dirty="0">
              <a:solidFill>
                <a:srgbClr val="000000"/>
              </a:solidFill>
              <a:latin typeface="+mn-lt"/>
            </a:endParaRPr>
          </a:p>
        </p:txBody>
      </p:sp>
      <p:cxnSp>
        <p:nvCxnSpPr>
          <p:cNvPr id="92" name="Straight Arrow Connector 91"/>
          <p:cNvCxnSpPr/>
          <p:nvPr/>
        </p:nvCxnSpPr>
        <p:spPr>
          <a:xfrm flipH="1" flipV="1">
            <a:off x="7573174" y="2016571"/>
            <a:ext cx="288032" cy="315201"/>
          </a:xfrm>
          <a:prstGeom prst="straightConnector1">
            <a:avLst/>
          </a:prstGeom>
          <a:ln w="28575">
            <a:solidFill>
              <a:schemeClr val="bg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TextBox 92"/>
          <p:cNvSpPr txBox="1"/>
          <p:nvPr/>
        </p:nvSpPr>
        <p:spPr>
          <a:xfrm>
            <a:off x="7802414" y="2209242"/>
            <a:ext cx="5036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000000"/>
                </a:solidFill>
                <a:latin typeface="+mn-lt"/>
              </a:rPr>
              <a:t>S21</a:t>
            </a:r>
            <a:endParaRPr lang="en-US" sz="14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95" name="Title 1"/>
          <p:cNvSpPr txBox="1">
            <a:spLocks/>
          </p:cNvSpPr>
          <p:nvPr/>
        </p:nvSpPr>
        <p:spPr bwMode="auto">
          <a:xfrm>
            <a:off x="237087" y="152400"/>
            <a:ext cx="8610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1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66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9pPr>
          </a:lstStyle>
          <a:p>
            <a:r>
              <a:rPr lang="en-US" sz="2800" b="1" dirty="0"/>
              <a:t>60 GHz </a:t>
            </a:r>
            <a:r>
              <a:rPr lang="en-US" sz="2800" b="1" dirty="0">
                <a:solidFill>
                  <a:srgbClr val="FF0000"/>
                </a:solidFill>
              </a:rPr>
              <a:t>1-Stage</a:t>
            </a:r>
            <a:r>
              <a:rPr lang="en-US" sz="2800" b="1" dirty="0"/>
              <a:t> Class-F PA with </a:t>
            </a:r>
            <a:r>
              <a:rPr lang="en-US" sz="2800" b="1" dirty="0">
                <a:solidFill>
                  <a:srgbClr val="FF0000"/>
                </a:solidFill>
              </a:rPr>
              <a:t>coupled</a:t>
            </a:r>
            <a:r>
              <a:rPr lang="en-US" sz="2800" b="1" dirty="0"/>
              <a:t> harmonic </a:t>
            </a:r>
            <a:r>
              <a:rPr lang="en-US" sz="2800" b="1" dirty="0" smtClean="0"/>
              <a:t>control: </a:t>
            </a:r>
            <a:r>
              <a:rPr lang="en-US" sz="2800" b="1" dirty="0" smtClean="0">
                <a:effectLst/>
              </a:rPr>
              <a:t>Simulations</a:t>
            </a:r>
            <a:endParaRPr lang="en-US" sz="2800" dirty="0">
              <a:effectLst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38200" y="5489738"/>
            <a:ext cx="83674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These are simulation results including layout sonnet EM-model.</a:t>
            </a:r>
          </a:p>
          <a:p>
            <a:pPr marL="285750" marR="0" lvl="0" indent="-28575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Single stage design has ~15 dBm </a:t>
            </a: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P</a:t>
            </a:r>
            <a:r>
              <a:rPr kumimoji="0" lang="en-US" sz="1800" b="0" i="0" u="none" strike="noStrike" kern="0" cap="none" spc="0" normalizeH="0" baseline="-2500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sat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 with 25-26% PAE.   </a:t>
            </a:r>
          </a:p>
        </p:txBody>
      </p:sp>
    </p:spTree>
    <p:extLst>
      <p:ext uri="{BB962C8B-B14F-4D97-AF65-F5344CB8AC3E}">
        <p14:creationId xmlns:p14="http://schemas.microsoft.com/office/powerpoint/2010/main" val="1301154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28600"/>
            <a:ext cx="7772400" cy="1143000"/>
          </a:xfrm>
        </p:spPr>
        <p:txBody>
          <a:bodyPr/>
          <a:lstStyle/>
          <a:p>
            <a:r>
              <a:rPr lang="en-US" sz="2800" b="1" dirty="0"/>
              <a:t>60 GHz </a:t>
            </a:r>
            <a:r>
              <a:rPr lang="en-US" sz="2800" b="1" dirty="0">
                <a:solidFill>
                  <a:srgbClr val="FF0000"/>
                </a:solidFill>
              </a:rPr>
              <a:t>1-Stage</a:t>
            </a:r>
            <a:r>
              <a:rPr lang="en-US" sz="2800" b="1" dirty="0"/>
              <a:t> Class-F PA with </a:t>
            </a:r>
            <a:r>
              <a:rPr lang="en-US" sz="2800" b="1" dirty="0">
                <a:solidFill>
                  <a:srgbClr val="FF0000"/>
                </a:solidFill>
              </a:rPr>
              <a:t>coupled</a:t>
            </a:r>
            <a:r>
              <a:rPr lang="en-US" sz="2800" b="1" dirty="0"/>
              <a:t> harmonic control: </a:t>
            </a:r>
            <a:r>
              <a:rPr lang="en-US" sz="2800" b="1" dirty="0" smtClean="0">
                <a:effectLst/>
              </a:rPr>
              <a:t>Layout</a:t>
            </a:r>
            <a:r>
              <a:rPr lang="en-US" sz="2800" dirty="0">
                <a:effectLst/>
              </a:rPr>
              <a:t/>
            </a:r>
            <a:br>
              <a:rPr lang="en-US" sz="2800" dirty="0">
                <a:effectLst/>
              </a:rPr>
            </a:b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0BE237A-3C10-CB42-9E82-6FFF293908C0}" type="slidenum">
              <a:rPr lang="en-US" smtClean="0"/>
              <a:pPr/>
              <a:t>57</a:t>
            </a:fld>
            <a:endParaRPr 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60" y="1603598"/>
            <a:ext cx="6719704" cy="39431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870315" y="1794783"/>
            <a:ext cx="6751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VBB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73093" y="1791593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VCC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27493" y="1791593"/>
            <a:ext cx="6351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gnd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19181" y="1791593"/>
            <a:ext cx="6351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gnd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86139" y="3058989"/>
            <a:ext cx="6351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gnd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99101" y="4859189"/>
            <a:ext cx="6351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gnd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331963" y="3923085"/>
            <a:ext cx="5693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rfIn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139510" y="3923085"/>
            <a:ext cx="7713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rfOut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118787" y="3058989"/>
            <a:ext cx="6351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gnd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131749" y="4859189"/>
            <a:ext cx="6351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gnd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38860" y="5739571"/>
            <a:ext cx="83674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Size: 710</a:t>
            </a:r>
            <a:r>
              <a:rPr kumimoji="0" lang="el-GR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μ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m x 410</a:t>
            </a:r>
            <a:r>
              <a:rPr kumimoji="0" lang="el-GR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μ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m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07959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b="1" dirty="0" smtClean="0">
                <a:latin typeface="+mn-lt"/>
              </a:rPr>
              <a:t>33 </a:t>
            </a:r>
            <a:r>
              <a:rPr lang="en-US" sz="2800" b="1" dirty="0">
                <a:latin typeface="+mn-lt"/>
              </a:rPr>
              <a:t>GHz </a:t>
            </a:r>
            <a:r>
              <a:rPr lang="en-US" sz="2800" b="1" dirty="0">
                <a:solidFill>
                  <a:srgbClr val="FF0000"/>
                </a:solidFill>
                <a:latin typeface="+mn-lt"/>
              </a:rPr>
              <a:t>1-Stage</a:t>
            </a:r>
            <a:r>
              <a:rPr lang="en-US" sz="2800" b="1" dirty="0">
                <a:latin typeface="+mn-lt"/>
              </a:rPr>
              <a:t> Class-F PA with </a:t>
            </a:r>
            <a:r>
              <a:rPr lang="en-US" sz="2800" b="1" dirty="0" smtClean="0">
                <a:solidFill>
                  <a:srgbClr val="FF0000"/>
                </a:solidFill>
                <a:latin typeface="+mn-lt"/>
              </a:rPr>
              <a:t>coupled</a:t>
            </a:r>
            <a:r>
              <a:rPr lang="en-US" sz="2800" b="1" dirty="0" smtClean="0">
                <a:latin typeface="+mn-lt"/>
              </a:rPr>
              <a:t> harmonic control: Schematics</a:t>
            </a:r>
            <a:endParaRPr lang="en-US" sz="2800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0BE237A-3C10-CB42-9E82-6FFF293908C0}" type="slidenum">
              <a:rPr lang="en-US" smtClean="0"/>
              <a:pPr/>
              <a:t>58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914400" y="5382161"/>
            <a:ext cx="836746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Class-F, 1-stage design:  2</a:t>
            </a:r>
            <a:r>
              <a:rPr kumimoji="0" lang="en-US" sz="1800" b="1" i="0" u="none" strike="noStrike" kern="0" cap="none" spc="0" normalizeH="0" baseline="3000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nd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 &amp; 3</a:t>
            </a:r>
            <a:r>
              <a:rPr kumimoji="0" lang="en-US" sz="1800" b="1" i="0" u="none" strike="noStrike" kern="0" cap="none" spc="0" normalizeH="0" baseline="3000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rd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 harmonic controls </a:t>
            </a:r>
          </a:p>
          <a:p>
            <a:pPr marL="285750" marR="0" lvl="0" indent="-28575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 Harmonic filter: high-Z for fund &amp; 3</a:t>
            </a:r>
            <a:r>
              <a:rPr kumimoji="0" lang="en-US" sz="1800" b="1" i="0" u="none" strike="noStrike" kern="0" cap="none" spc="0" normalizeH="0" baseline="3000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rd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-harmonic, low-Z for 2</a:t>
            </a:r>
            <a:r>
              <a:rPr kumimoji="0" lang="en-US" sz="1800" b="1" i="0" u="none" strike="noStrike" kern="0" cap="none" spc="0" normalizeH="0" baseline="3000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nd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-harmonic</a:t>
            </a:r>
          </a:p>
          <a:p>
            <a:pPr marL="285750" marR="0" lvl="0" indent="-28575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 OP</a:t>
            </a:r>
            <a:r>
              <a:rPr kumimoji="0" lang="en-US" sz="1800" b="1" i="0" u="none" strike="noStrike" kern="0" cap="none" spc="0" normalizeH="0" baseline="-2500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-1dB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:  ~12.8 dBm, </a:t>
            </a: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P</a:t>
            </a:r>
            <a:r>
              <a:rPr kumimoji="0" lang="en-US" sz="1800" b="0" i="0" u="none" strike="noStrike" kern="0" cap="none" spc="0" normalizeH="0" baseline="-2500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sat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:  ~15 dBm</a:t>
            </a:r>
          </a:p>
          <a:p>
            <a:pPr marL="285750" marR="0" lvl="0" indent="-28575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 PAE: max 25-26 %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9940474"/>
              </p:ext>
            </p:extLst>
          </p:nvPr>
        </p:nvGraphicFramePr>
        <p:xfrm>
          <a:off x="1407434" y="1447800"/>
          <a:ext cx="5755366" cy="335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0" name="Visio" r:id="rId3" imgW="10951459" imgH="6125994" progId="Visio.Drawing.11">
                  <p:embed/>
                </p:oleObj>
              </mc:Choice>
              <mc:Fallback>
                <p:oleObj name="Visio" r:id="rId3" imgW="10951459" imgH="6125994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07434" y="1447800"/>
                        <a:ext cx="5755366" cy="3352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" name="Group 6"/>
          <p:cNvGrpSpPr/>
          <p:nvPr/>
        </p:nvGrpSpPr>
        <p:grpSpPr>
          <a:xfrm>
            <a:off x="1558747" y="2195779"/>
            <a:ext cx="5609733" cy="2528621"/>
            <a:chOff x="686961" y="-1147004"/>
            <a:chExt cx="5609733" cy="2528621"/>
          </a:xfrm>
        </p:grpSpPr>
        <p:sp>
          <p:nvSpPr>
            <p:cNvPr id="8" name="Title 1"/>
            <p:cNvSpPr txBox="1">
              <a:spLocks/>
            </p:cNvSpPr>
            <p:nvPr/>
          </p:nvSpPr>
          <p:spPr>
            <a:xfrm>
              <a:off x="2704071" y="86217"/>
              <a:ext cx="2424893" cy="49530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Calibri"/>
                  <a:ea typeface="+mj-ea"/>
                  <a:cs typeface="+mj-cs"/>
                </a:rPr>
                <a:t>Harmonic filter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/>
                <a:ea typeface="+mj-ea"/>
                <a:cs typeface="+mj-cs"/>
              </a:endParaRPr>
            </a:p>
          </p:txBody>
        </p:sp>
        <p:sp>
          <p:nvSpPr>
            <p:cNvPr id="9" name="Title 1"/>
            <p:cNvSpPr txBox="1">
              <a:spLocks/>
            </p:cNvSpPr>
            <p:nvPr/>
          </p:nvSpPr>
          <p:spPr>
            <a:xfrm>
              <a:off x="1109414" y="886317"/>
              <a:ext cx="1600200" cy="49530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j-ea"/>
                  <a:cs typeface="+mj-cs"/>
                </a:rPr>
                <a:t>Z-matching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j-ea"/>
                <a:cs typeface="+mj-cs"/>
              </a:endParaRPr>
            </a:p>
          </p:txBody>
        </p:sp>
        <p:sp>
          <p:nvSpPr>
            <p:cNvPr id="10" name="Title 1"/>
            <p:cNvSpPr txBox="1">
              <a:spLocks/>
            </p:cNvSpPr>
            <p:nvPr/>
          </p:nvSpPr>
          <p:spPr>
            <a:xfrm>
              <a:off x="4696494" y="86217"/>
              <a:ext cx="1600200" cy="49530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j-ea"/>
                  <a:cs typeface="+mj-cs"/>
                </a:rPr>
                <a:t>Z-matching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j-ea"/>
                <a:cs typeface="+mj-cs"/>
              </a:endParaRPr>
            </a:p>
          </p:txBody>
        </p:sp>
        <p:sp>
          <p:nvSpPr>
            <p:cNvPr id="11" name="Title 1"/>
            <p:cNvSpPr txBox="1">
              <a:spLocks/>
            </p:cNvSpPr>
            <p:nvPr/>
          </p:nvSpPr>
          <p:spPr>
            <a:xfrm>
              <a:off x="686961" y="-1147004"/>
              <a:ext cx="1600200" cy="49530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j-ea"/>
                  <a:cs typeface="+mj-cs"/>
                </a:rPr>
                <a:t>biasing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j-ea"/>
                <a:cs typeface="+mj-cs"/>
              </a:endParaRPr>
            </a:p>
          </p:txBody>
        </p:sp>
      </p:grpSp>
      <p:sp>
        <p:nvSpPr>
          <p:cNvPr id="12" name="Rounded Rectangle 11"/>
          <p:cNvSpPr/>
          <p:nvPr/>
        </p:nvSpPr>
        <p:spPr>
          <a:xfrm>
            <a:off x="3276601" y="1371600"/>
            <a:ext cx="2590800" cy="2057400"/>
          </a:xfrm>
          <a:prstGeom prst="roundRect">
            <a:avLst/>
          </a:prstGeom>
          <a:noFill/>
          <a:ln w="25400" cap="flat" cmpd="sng" algn="ctr">
            <a:solidFill>
              <a:srgbClr val="0000FF"/>
            </a:solidFill>
            <a:prstDash val="sys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90382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855" y="1740634"/>
            <a:ext cx="3709292" cy="2645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7825" y="1703585"/>
            <a:ext cx="3713775" cy="2560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0BE237A-3C10-CB42-9E82-6FFF293908C0}" type="slidenum">
              <a:rPr lang="en-US" smtClean="0"/>
              <a:pPr/>
              <a:t>59</a:t>
            </a:fld>
            <a:endParaRPr lang="en-US"/>
          </a:p>
        </p:txBody>
      </p:sp>
      <p:sp>
        <p:nvSpPr>
          <p:cNvPr id="77" name="TextBox 76"/>
          <p:cNvSpPr txBox="1"/>
          <p:nvPr/>
        </p:nvSpPr>
        <p:spPr>
          <a:xfrm rot="16200000">
            <a:off x="-352528" y="2853405"/>
            <a:ext cx="142167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00"/>
                </a:solidFill>
                <a:latin typeface="+mj-lt"/>
              </a:rPr>
              <a:t>P</a:t>
            </a:r>
            <a:r>
              <a:rPr lang="en-US" sz="1600" b="1" dirty="0" smtClean="0">
                <a:solidFill>
                  <a:srgbClr val="000000"/>
                </a:solidFill>
                <a:latin typeface="+mj-lt"/>
              </a:rPr>
              <a:t>out</a:t>
            </a:r>
            <a:r>
              <a:rPr lang="en-US" b="1" dirty="0" smtClean="0">
                <a:solidFill>
                  <a:srgbClr val="000000"/>
                </a:solidFill>
                <a:latin typeface="+mj-lt"/>
              </a:rPr>
              <a:t> (dBm)</a:t>
            </a:r>
            <a:endParaRPr lang="en-US" b="1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1693615" y="4343400"/>
            <a:ext cx="11993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00"/>
                </a:solidFill>
                <a:latin typeface="+mj-lt"/>
              </a:rPr>
              <a:t>P</a:t>
            </a:r>
            <a:r>
              <a:rPr lang="en-US" b="1" baseline="-25000" dirty="0" smtClean="0">
                <a:solidFill>
                  <a:srgbClr val="000000"/>
                </a:solidFill>
                <a:latin typeface="+mj-lt"/>
              </a:rPr>
              <a:t>in</a:t>
            </a:r>
            <a:r>
              <a:rPr lang="en-US" b="1" dirty="0" smtClean="0">
                <a:solidFill>
                  <a:srgbClr val="000000"/>
                </a:solidFill>
                <a:latin typeface="+mj-lt"/>
              </a:rPr>
              <a:t> (dBm)</a:t>
            </a:r>
            <a:endParaRPr lang="en-US" b="1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79" name="TextBox 78"/>
          <p:cNvSpPr txBox="1"/>
          <p:nvPr/>
        </p:nvSpPr>
        <p:spPr>
          <a:xfrm rot="16200000">
            <a:off x="3908031" y="2873769"/>
            <a:ext cx="10568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00"/>
                </a:solidFill>
                <a:latin typeface="+mj-lt"/>
              </a:rPr>
              <a:t>PAE (%)</a:t>
            </a:r>
            <a:endParaRPr lang="en-US" b="1" dirty="0">
              <a:solidFill>
                <a:srgbClr val="000000"/>
              </a:solidFill>
              <a:latin typeface="+mj-lt"/>
            </a:endParaRPr>
          </a:p>
        </p:txBody>
      </p:sp>
      <p:cxnSp>
        <p:nvCxnSpPr>
          <p:cNvPr id="80" name="Straight Arrow Connector 79"/>
          <p:cNvCxnSpPr/>
          <p:nvPr/>
        </p:nvCxnSpPr>
        <p:spPr>
          <a:xfrm>
            <a:off x="2553335" y="1930821"/>
            <a:ext cx="384713" cy="86999"/>
          </a:xfrm>
          <a:prstGeom prst="straightConnector1">
            <a:avLst/>
          </a:prstGeom>
          <a:ln w="28575">
            <a:solidFill>
              <a:schemeClr val="bg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Arrow Connector 80"/>
          <p:cNvCxnSpPr/>
          <p:nvPr/>
        </p:nvCxnSpPr>
        <p:spPr>
          <a:xfrm flipV="1">
            <a:off x="2649133" y="2378099"/>
            <a:ext cx="0" cy="646171"/>
          </a:xfrm>
          <a:prstGeom prst="straightConnector1">
            <a:avLst/>
          </a:prstGeom>
          <a:ln w="28575">
            <a:solidFill>
              <a:schemeClr val="bg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Arrow Connector 81"/>
          <p:cNvCxnSpPr/>
          <p:nvPr/>
        </p:nvCxnSpPr>
        <p:spPr>
          <a:xfrm>
            <a:off x="3477740" y="2301556"/>
            <a:ext cx="296818" cy="0"/>
          </a:xfrm>
          <a:prstGeom prst="straightConnector1">
            <a:avLst/>
          </a:prstGeom>
          <a:ln w="1905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Arrow Connector 82"/>
          <p:cNvCxnSpPr/>
          <p:nvPr/>
        </p:nvCxnSpPr>
        <p:spPr>
          <a:xfrm flipH="1">
            <a:off x="1281035" y="3152880"/>
            <a:ext cx="381000" cy="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Box 83"/>
          <p:cNvSpPr txBox="1"/>
          <p:nvPr/>
        </p:nvSpPr>
        <p:spPr>
          <a:xfrm>
            <a:off x="990600" y="1749623"/>
            <a:ext cx="14136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000000"/>
                </a:solidFill>
                <a:latin typeface="+mn-lt"/>
              </a:rPr>
              <a:t>PAEmax =32%</a:t>
            </a:r>
            <a:endParaRPr lang="en-US" sz="14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1981200" y="2968823"/>
            <a:ext cx="165301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000000"/>
                </a:solidFill>
                <a:latin typeface="+mn-lt"/>
              </a:rPr>
              <a:t>P-1dB = 10.2dBm</a:t>
            </a:r>
            <a:endParaRPr lang="en-US" sz="14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86" name="TextBox 85"/>
          <p:cNvSpPr txBox="1"/>
          <p:nvPr/>
        </p:nvSpPr>
        <p:spPr>
          <a:xfrm rot="16200000">
            <a:off x="4063069" y="2826165"/>
            <a:ext cx="209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00"/>
                </a:solidFill>
                <a:latin typeface="+mj-lt"/>
              </a:rPr>
              <a:t>S-parameter (dB)</a:t>
            </a:r>
            <a:endParaRPr lang="en-US" b="1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6709806" y="4385846"/>
            <a:ext cx="13672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rgbClr val="000000"/>
                </a:solidFill>
                <a:latin typeface="+mj-lt"/>
              </a:rPr>
              <a:t>Freq</a:t>
            </a:r>
            <a:r>
              <a:rPr lang="en-US" b="1" dirty="0" smtClean="0">
                <a:solidFill>
                  <a:srgbClr val="000000"/>
                </a:solidFill>
                <a:latin typeface="+mj-lt"/>
              </a:rPr>
              <a:t> (GHz)</a:t>
            </a:r>
            <a:endParaRPr lang="en-US" b="1" dirty="0">
              <a:solidFill>
                <a:srgbClr val="000000"/>
              </a:solidFill>
              <a:latin typeface="+mj-lt"/>
            </a:endParaRPr>
          </a:p>
        </p:txBody>
      </p:sp>
      <p:cxnSp>
        <p:nvCxnSpPr>
          <p:cNvPr id="88" name="Straight Arrow Connector 87"/>
          <p:cNvCxnSpPr/>
          <p:nvPr/>
        </p:nvCxnSpPr>
        <p:spPr>
          <a:xfrm flipH="1" flipV="1">
            <a:off x="6310870" y="3375831"/>
            <a:ext cx="259295" cy="344060"/>
          </a:xfrm>
          <a:prstGeom prst="straightConnector1">
            <a:avLst/>
          </a:prstGeom>
          <a:ln w="28575">
            <a:solidFill>
              <a:schemeClr val="bg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Arrow Connector 88"/>
          <p:cNvCxnSpPr/>
          <p:nvPr/>
        </p:nvCxnSpPr>
        <p:spPr>
          <a:xfrm flipH="1" flipV="1">
            <a:off x="7868302" y="3565321"/>
            <a:ext cx="374602" cy="237612"/>
          </a:xfrm>
          <a:prstGeom prst="straightConnector1">
            <a:avLst/>
          </a:prstGeom>
          <a:ln w="28575">
            <a:solidFill>
              <a:schemeClr val="bg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/>
          <p:cNvSpPr txBox="1"/>
          <p:nvPr/>
        </p:nvSpPr>
        <p:spPr>
          <a:xfrm>
            <a:off x="6452318" y="3654623"/>
            <a:ext cx="5036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000000"/>
                </a:solidFill>
                <a:latin typeface="+mn-lt"/>
              </a:rPr>
              <a:t>S22</a:t>
            </a:r>
            <a:endParaRPr lang="en-US" sz="14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8026880" y="3730823"/>
            <a:ext cx="4937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000000"/>
                </a:solidFill>
                <a:latin typeface="+mn-lt"/>
              </a:rPr>
              <a:t>S11</a:t>
            </a:r>
            <a:endParaRPr lang="en-US" sz="1400" b="1" dirty="0">
              <a:solidFill>
                <a:srgbClr val="000000"/>
              </a:solidFill>
              <a:latin typeface="+mn-lt"/>
            </a:endParaRPr>
          </a:p>
        </p:txBody>
      </p:sp>
      <p:cxnSp>
        <p:nvCxnSpPr>
          <p:cNvPr id="92" name="Straight Arrow Connector 91"/>
          <p:cNvCxnSpPr/>
          <p:nvPr/>
        </p:nvCxnSpPr>
        <p:spPr>
          <a:xfrm flipH="1" flipV="1">
            <a:off x="7788044" y="2057400"/>
            <a:ext cx="288032" cy="315201"/>
          </a:xfrm>
          <a:prstGeom prst="straightConnector1">
            <a:avLst/>
          </a:prstGeom>
          <a:ln w="28575">
            <a:solidFill>
              <a:schemeClr val="bg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TextBox 92"/>
          <p:cNvSpPr txBox="1"/>
          <p:nvPr/>
        </p:nvSpPr>
        <p:spPr>
          <a:xfrm>
            <a:off x="8017284" y="2250071"/>
            <a:ext cx="5036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000000"/>
                </a:solidFill>
                <a:latin typeface="+mn-lt"/>
              </a:rPr>
              <a:t>S21</a:t>
            </a:r>
            <a:endParaRPr lang="en-US" sz="14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95" name="Title 1"/>
          <p:cNvSpPr txBox="1">
            <a:spLocks/>
          </p:cNvSpPr>
          <p:nvPr/>
        </p:nvSpPr>
        <p:spPr bwMode="auto">
          <a:xfrm>
            <a:off x="237087" y="152400"/>
            <a:ext cx="8610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1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66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9pPr>
          </a:lstStyle>
          <a:p>
            <a:r>
              <a:rPr lang="en-US" sz="2800" b="1" dirty="0" smtClean="0"/>
              <a:t>33 </a:t>
            </a:r>
            <a:r>
              <a:rPr lang="en-US" sz="2800" b="1" dirty="0"/>
              <a:t>GHz </a:t>
            </a:r>
            <a:r>
              <a:rPr lang="en-US" sz="2800" b="1" dirty="0">
                <a:solidFill>
                  <a:srgbClr val="FF0000"/>
                </a:solidFill>
              </a:rPr>
              <a:t>1-Stage</a:t>
            </a:r>
            <a:r>
              <a:rPr lang="en-US" sz="2800" b="1" dirty="0"/>
              <a:t> Class-F PA with </a:t>
            </a:r>
            <a:r>
              <a:rPr lang="en-US" sz="2800" b="1" dirty="0">
                <a:solidFill>
                  <a:srgbClr val="FF0000"/>
                </a:solidFill>
              </a:rPr>
              <a:t>coupled</a:t>
            </a:r>
            <a:r>
              <a:rPr lang="en-US" sz="2800" b="1" dirty="0"/>
              <a:t> harmonic </a:t>
            </a:r>
            <a:r>
              <a:rPr lang="en-US" sz="2800" b="1" dirty="0" smtClean="0"/>
              <a:t>control: </a:t>
            </a:r>
            <a:r>
              <a:rPr lang="en-US" sz="2800" b="1" dirty="0" smtClean="0">
                <a:effectLst/>
              </a:rPr>
              <a:t>Simulations</a:t>
            </a:r>
            <a:endParaRPr lang="en-US" sz="2800" dirty="0">
              <a:effectLst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24815" y="5135795"/>
            <a:ext cx="8367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These are simulation results including layout sonnet EM-model.</a:t>
            </a:r>
          </a:p>
          <a:p>
            <a:pPr marL="285750" marR="0" lvl="0" indent="-28575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Single stage design has ~12.5 dBm </a:t>
            </a: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P</a:t>
            </a:r>
            <a:r>
              <a:rPr kumimoji="0" lang="en-US" sz="1800" b="0" i="0" u="none" strike="noStrike" kern="0" cap="none" spc="0" normalizeH="0" baseline="-2500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sat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 with 31-32% PAE.   </a:t>
            </a:r>
          </a:p>
        </p:txBody>
      </p:sp>
    </p:spTree>
    <p:extLst>
      <p:ext uri="{BB962C8B-B14F-4D97-AF65-F5344CB8AC3E}">
        <p14:creationId xmlns:p14="http://schemas.microsoft.com/office/powerpoint/2010/main" val="919067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 basics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524000"/>
            <a:ext cx="7772400" cy="4114800"/>
          </a:xfrm>
        </p:spPr>
        <p:txBody>
          <a:bodyPr/>
          <a:lstStyle/>
          <a:p>
            <a:r>
              <a:rPr lang="en-US" dirty="0" smtClean="0"/>
              <a:t>High efficiency PAs</a:t>
            </a:r>
          </a:p>
          <a:p>
            <a:pPr lvl="1"/>
            <a:r>
              <a:rPr lang="en-US" dirty="0" smtClean="0"/>
              <a:t>Class E, switching PAs</a:t>
            </a:r>
          </a:p>
          <a:p>
            <a:pPr lvl="1"/>
            <a:r>
              <a:rPr lang="en-US" dirty="0" smtClean="0"/>
              <a:t>Class F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0BE237A-3C10-CB42-9E82-6FFF293908C0}" type="slidenum">
              <a:rPr lang="en-US" smtClean="0"/>
              <a:pPr/>
              <a:t>6</a:t>
            </a:fld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245660" y="2971800"/>
                <a:ext cx="3603935" cy="5150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285750" indent="-285750">
                  <a:buFont typeface="Arial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i="1" smtClean="0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𝜂</m:t>
                    </m:r>
                    <m:r>
                      <a:rPr lang="en-US" i="1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=</m:t>
                    </m:r>
                    <m:f>
                      <m:fPr>
                        <m:ctrlPr>
                          <a:rPr lang="en-US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𝑃</m:t>
                            </m:r>
                          </m:e>
                          <m:sub>
                            <m: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𝑜𝑢𝑡</m:t>
                            </m:r>
                            <m: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,1</m:t>
                            </m:r>
                            <m: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𝑓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i="1" smtClean="0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𝑃</m:t>
                            </m:r>
                          </m:e>
                          <m:sub>
                            <m:r>
                              <a:rPr lang="en-US" b="0" i="1" smtClean="0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𝑑𝑐</m:t>
                            </m:r>
                          </m:sub>
                        </m:sSub>
                      </m:den>
                    </m:f>
                    <m:r>
                      <a:rPr lang="en-US" b="0" i="1" smtClean="0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=</m:t>
                    </m:r>
                    <m:f>
                      <m:fPr>
                        <m:ctrlPr>
                          <a:rPr lang="en-US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i="1" smtClean="0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𝑃</m:t>
                            </m:r>
                          </m:e>
                          <m:sub>
                            <m:r>
                              <a:rPr lang="en-US" b="0" i="1" smtClean="0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𝑜𝑢𝑡</m:t>
                            </m:r>
                            <m:r>
                              <a:rPr lang="en-US" b="0" i="1" smtClean="0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,1</m:t>
                            </m:r>
                            <m:r>
                              <a:rPr lang="en-US" b="0" i="1" smtClean="0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𝑓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𝑃</m:t>
                            </m:r>
                          </m:e>
                          <m:sub>
                            <m:r>
                              <a:rPr lang="en-US" b="0" i="1" smtClean="0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𝑑𝑖𝑠𝑠</m:t>
                            </m:r>
                          </m:sub>
                        </m:sSub>
                        <m:r>
                          <a:rPr lang="en-US" b="0" i="1" smtClean="0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+</m:t>
                        </m:r>
                        <m:sSub>
                          <m:sSubPr>
                            <m:ctrlP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𝑃</m:t>
                            </m:r>
                          </m:e>
                          <m:sub>
                            <m: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𝑜𝑢𝑡</m:t>
                            </m:r>
                            <m: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,1</m:t>
                            </m:r>
                            <m: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𝑓</m:t>
                            </m:r>
                          </m:sub>
                        </m:sSub>
                        <m:r>
                          <a:rPr lang="en-US" b="0" i="1" smtClean="0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+</m:t>
                        </m:r>
                        <m:nary>
                          <m:naryPr>
                            <m:chr m:val="∑"/>
                            <m:ctrlPr>
                              <a:rPr lang="en-US" b="0" i="1" smtClean="0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</m:ctrlPr>
                          </m:naryPr>
                          <m:sub>
                            <m:r>
                              <m:rPr>
                                <m:brk m:alnAt="23"/>
                              </m:rPr>
                              <a:rPr lang="en-US" b="0" i="1" smtClean="0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𝑛</m:t>
                            </m:r>
                            <m:r>
                              <a:rPr lang="en-US" b="0" i="1" smtClean="0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=2</m:t>
                            </m:r>
                          </m:sub>
                          <m:sup>
                            <m:r>
                              <a:rPr lang="en-US" b="0" i="1" smtClean="0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∞</m:t>
                            </m:r>
                          </m:sup>
                          <m:e>
                            <m:sSub>
                              <m:sSubPr>
                                <m:ctrlPr>
                                  <a:rPr lang="en-US" i="1">
                                    <a:solidFill>
                                      <a:schemeClr val="bg1"/>
                                    </a:solidFill>
                                    <a:latin typeface="Cambria Math"/>
                                    <a:ea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solidFill>
                                      <a:schemeClr val="bg1"/>
                                    </a:solidFill>
                                    <a:latin typeface="Cambria Math"/>
                                    <a:ea typeface="Cambria Math"/>
                                  </a:rPr>
                                  <m:t>𝑃</m:t>
                                </m:r>
                              </m:e>
                              <m:sub>
                                <m:r>
                                  <a:rPr lang="en-US" i="1">
                                    <a:solidFill>
                                      <a:schemeClr val="bg1"/>
                                    </a:solidFill>
                                    <a:latin typeface="Cambria Math"/>
                                    <a:ea typeface="Cambria Math"/>
                                  </a:rPr>
                                  <m:t>𝑜𝑢𝑡</m:t>
                                </m:r>
                                <m:r>
                                  <a:rPr lang="en-US" i="1">
                                    <a:solidFill>
                                      <a:schemeClr val="bg1"/>
                                    </a:solidFill>
                                    <a:latin typeface="Cambria Math"/>
                                    <a:ea typeface="Cambria Math"/>
                                  </a:rPr>
                                  <m:t>,</m:t>
                                </m:r>
                                <m:r>
                                  <a:rPr lang="en-US" b="0" i="1" smtClean="0">
                                    <a:solidFill>
                                      <a:schemeClr val="bg1"/>
                                    </a:solidFill>
                                    <a:latin typeface="Cambria Math"/>
                                    <a:ea typeface="Cambria Math"/>
                                  </a:rPr>
                                  <m:t>𝑛</m:t>
                                </m:r>
                                <m:r>
                                  <a:rPr lang="en-US" i="1">
                                    <a:solidFill>
                                      <a:schemeClr val="bg1"/>
                                    </a:solidFill>
                                    <a:latin typeface="Cambria Math"/>
                                    <a:ea typeface="Cambria Math"/>
                                  </a:rPr>
                                  <m:t>𝑓</m:t>
                                </m:r>
                              </m:sub>
                            </m:sSub>
                          </m:e>
                        </m:nary>
                      </m:den>
                    </m:f>
                  </m:oMath>
                </a14:m>
                <a:endParaRPr lang="en-US" baseline="-25000" dirty="0" smtClean="0">
                  <a:solidFill>
                    <a:schemeClr val="bg1"/>
                  </a:solidFill>
                  <a:ea typeface="Cambria Math"/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5660" y="2971800"/>
                <a:ext cx="3603935" cy="515077"/>
              </a:xfrm>
              <a:prstGeom prst="rect">
                <a:avLst/>
              </a:prstGeom>
              <a:blipFill rotWithShape="1">
                <a:blip r:embed="rId2"/>
                <a:stretch>
                  <a:fillRect l="-508" t="-8333" b="-7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805" y="4045485"/>
            <a:ext cx="3257550" cy="192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228600" y="3486878"/>
                <a:ext cx="5623527" cy="149002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285750" indent="-285750">
                  <a:lnSpc>
                    <a:spcPct val="150000"/>
                  </a:lnSpc>
                  <a:buFont typeface="Arial" pitchFamily="34" charset="0"/>
                  <a:buChar char="•"/>
                </a:pP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140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4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4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𝑍</m:t>
                            </m:r>
                          </m:e>
                          <m:sub>
                            <m:r>
                              <a:rPr lang="en-US" sz="14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𝐿</m:t>
                            </m:r>
                            <m:r>
                              <a:rPr lang="en-US" sz="14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,1</m:t>
                            </m:r>
                            <m:r>
                              <a:rPr lang="en-US" sz="14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𝑓</m:t>
                            </m:r>
                          </m:sub>
                        </m:sSub>
                      </m:e>
                    </m:d>
                    <m:r>
                      <a:rPr lang="en-US" sz="1400" i="1">
                        <a:solidFill>
                          <a:schemeClr val="bg1"/>
                        </a:solidFill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en-US" sz="14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4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𝑅</m:t>
                        </m:r>
                      </m:e>
                      <m:sub>
                        <m:r>
                          <a:rPr lang="en-US" sz="14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𝐿</m:t>
                        </m:r>
                        <m:r>
                          <a:rPr lang="en-US" sz="14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en-US" sz="14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𝑜𝑝𝑡</m:t>
                        </m:r>
                      </m:sub>
                    </m:sSub>
                    <m:r>
                      <a:rPr lang="en-US" sz="1400" i="1">
                        <a:solidFill>
                          <a:schemeClr val="bg1"/>
                        </a:solidFill>
                        <a:latin typeface="Cambria Math"/>
                      </a:rPr>
                      <m:t>,</m:t>
                    </m:r>
                    <m:d>
                      <m:dPr>
                        <m:begChr m:val="|"/>
                        <m:endChr m:val="|"/>
                        <m:ctrlPr>
                          <a:rPr lang="en-US" sz="140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4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4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𝑍</m:t>
                            </m:r>
                          </m:e>
                          <m:sub>
                            <m:r>
                              <a:rPr lang="en-US" sz="14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𝐿</m:t>
                            </m:r>
                            <m:r>
                              <a:rPr lang="en-US" sz="14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,(2</m:t>
                            </m:r>
                            <m:r>
                              <a:rPr lang="en-US" sz="14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𝑛</m:t>
                            </m:r>
                            <m:r>
                              <a:rPr lang="en-US" sz="14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)</m:t>
                            </m:r>
                            <m:r>
                              <a:rPr lang="en-US" sz="14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𝑓</m:t>
                            </m:r>
                          </m:sub>
                        </m:sSub>
                      </m:e>
                    </m:d>
                    <m:r>
                      <a:rPr lang="en-US" sz="1400" b="0" i="1" smtClean="0">
                        <a:solidFill>
                          <a:schemeClr val="bg1"/>
                        </a:solidFill>
                        <a:latin typeface="Cambria Math"/>
                      </a:rPr>
                      <m:t>=0,</m:t>
                    </m:r>
                    <m:d>
                      <m:dPr>
                        <m:begChr m:val="|"/>
                        <m:endChr m:val="|"/>
                        <m:ctrlPr>
                          <a:rPr lang="en-US" sz="14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4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4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𝑍</m:t>
                            </m:r>
                          </m:e>
                          <m:sub>
                            <m:r>
                              <a:rPr lang="en-US" sz="14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𝐿</m:t>
                            </m:r>
                            <m:r>
                              <a:rPr lang="en-US" sz="14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,(2</m:t>
                            </m:r>
                            <m:r>
                              <a:rPr lang="en-US" sz="14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𝑛</m:t>
                            </m:r>
                            <m:r>
                              <a:rPr lang="en-US" sz="1400" b="0" i="1" smtClean="0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+1)</m:t>
                            </m:r>
                            <m:r>
                              <a:rPr lang="en-US" sz="14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𝑓</m:t>
                            </m:r>
                          </m:sub>
                        </m:sSub>
                      </m:e>
                    </m:d>
                    <m:r>
                      <a:rPr lang="en-US" sz="1400" i="1">
                        <a:solidFill>
                          <a:schemeClr val="bg1"/>
                        </a:solidFill>
                        <a:latin typeface="Cambria Math"/>
                      </a:rPr>
                      <m:t>=</m:t>
                    </m:r>
                    <m:r>
                      <a:rPr lang="en-US" sz="1400" i="1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∞</m:t>
                    </m:r>
                  </m:oMath>
                </a14:m>
                <a:endParaRPr lang="en-US" sz="1400" b="0" i="1" dirty="0" smtClean="0">
                  <a:solidFill>
                    <a:schemeClr val="bg1"/>
                  </a:solidFill>
                  <a:latin typeface="Cambria Math"/>
                  <a:ea typeface="Cambria Math"/>
                </a:endParaRPr>
              </a:p>
              <a:p>
                <a:pPr marL="742950" lvl="1" indent="-285750">
                  <a:lnSpc>
                    <a:spcPct val="150000"/>
                  </a:lnSpc>
                  <a:buFont typeface="Arial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11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1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𝑖</m:t>
                        </m:r>
                      </m:e>
                      <m:sub>
                        <m:r>
                          <a:rPr lang="en-US" sz="11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𝑐</m:t>
                        </m:r>
                      </m:sub>
                    </m:sSub>
                    <m:d>
                      <m:dPr>
                        <m:ctrlPr>
                          <a:rPr lang="en-US" sz="1100" b="0" i="1" smtClean="0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en-US" sz="1100" b="0" i="1" smtClean="0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𝑡</m:t>
                        </m:r>
                      </m:e>
                    </m:d>
                    <m:r>
                      <a:rPr lang="en-US" sz="1100" b="0" i="1" smtClean="0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=</m:t>
                    </m:r>
                    <m:sSub>
                      <m:sSubPr>
                        <m:ctrlPr>
                          <a:rPr lang="en-US" sz="11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1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𝐼</m:t>
                        </m:r>
                      </m:e>
                      <m:sub>
                        <m:r>
                          <a:rPr lang="en-US" sz="11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0</m:t>
                        </m:r>
                      </m:sub>
                    </m:sSub>
                    <m:r>
                      <a:rPr lang="en-US" sz="1100" b="0" i="1" smtClean="0">
                        <a:solidFill>
                          <a:schemeClr val="bg1"/>
                        </a:solidFill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en-US" sz="11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1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𝐼</m:t>
                        </m:r>
                      </m:e>
                      <m:sub>
                        <m:r>
                          <a:rPr lang="en-US" sz="11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1</m:t>
                        </m:r>
                        <m:r>
                          <a:rPr lang="en-US" sz="11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𝑓</m:t>
                        </m:r>
                      </m:sub>
                    </m:sSub>
                    <m:r>
                      <a:rPr lang="en-US" sz="1100" b="0" i="1" smtClean="0">
                        <a:solidFill>
                          <a:schemeClr val="bg1"/>
                        </a:solidFill>
                        <a:latin typeface="Cambria Math"/>
                      </a:rPr>
                      <m:t>.</m:t>
                    </m:r>
                    <m:func>
                      <m:funcPr>
                        <m:ctrlPr>
                          <a:rPr lang="en-US" sz="11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uncPr>
                      <m:fName>
                        <m:r>
                          <a:rPr lang="en-US" sz="11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𝑐𝑜𝑠</m:t>
                        </m:r>
                      </m:fName>
                      <m:e>
                        <m:d>
                          <m:dPr>
                            <m:ctrlPr>
                              <a:rPr lang="en-US" sz="1100" b="0" i="1" smtClean="0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1100" b="0" i="1" smtClean="0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11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  <a:ea typeface="Cambria Math"/>
                                  </a:rPr>
                                  <m:t>𝜔</m:t>
                                </m:r>
                              </m:e>
                              <m:sub>
                                <m:r>
                                  <a:rPr lang="en-US" sz="1100" b="0" i="1" smtClean="0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en-US" sz="1100" b="0" i="1" smtClean="0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𝑡</m:t>
                            </m:r>
                          </m:e>
                        </m:d>
                      </m:e>
                    </m:func>
                    <m:r>
                      <a:rPr lang="en-US" sz="1100" b="0" i="1" smtClean="0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+</m:t>
                    </m:r>
                    <m:sSub>
                      <m:sSubPr>
                        <m:ctrlPr>
                          <a:rPr lang="en-US" sz="11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1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𝐼</m:t>
                        </m:r>
                      </m:e>
                      <m:sub>
                        <m:r>
                          <a:rPr lang="en-US" sz="11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2</m:t>
                        </m:r>
                        <m:r>
                          <a:rPr lang="en-US" sz="11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𝑓</m:t>
                        </m:r>
                      </m:sub>
                    </m:sSub>
                    <m:r>
                      <a:rPr lang="en-US" sz="1100" i="1">
                        <a:solidFill>
                          <a:schemeClr val="bg1"/>
                        </a:solidFill>
                        <a:latin typeface="Cambria Math"/>
                      </a:rPr>
                      <m:t>.</m:t>
                    </m:r>
                    <m:func>
                      <m:funcPr>
                        <m:ctrlPr>
                          <a:rPr lang="en-US" sz="11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1100" b="0" i="0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sin</m:t>
                        </m:r>
                      </m:fName>
                      <m:e>
                        <m:d>
                          <m:dPr>
                            <m:ctrlPr>
                              <a:rPr lang="en-US" sz="11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11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1100" b="0" i="1" smtClean="0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  <m:t>2</m:t>
                                </m:r>
                                <m:r>
                                  <a:rPr lang="en-US" sz="11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  <a:ea typeface="Cambria Math"/>
                                  </a:rPr>
                                  <m:t>𝜔</m:t>
                                </m:r>
                              </m:e>
                              <m:sub>
                                <m:r>
                                  <a:rPr lang="en-US" sz="11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en-US" sz="1100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𝑡</m:t>
                            </m:r>
                          </m:e>
                        </m:d>
                      </m:e>
                    </m:func>
                    <m:r>
                      <a:rPr lang="en-US" sz="1100" i="1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+</m:t>
                    </m:r>
                    <m:r>
                      <a:rPr lang="en-US" sz="1100" b="0" i="1" smtClean="0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…</m:t>
                    </m:r>
                    <m:sSub>
                      <m:sSubPr>
                        <m:ctrlPr>
                          <a:rPr lang="en-US" sz="11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1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en-US" sz="11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𝐼</m:t>
                        </m:r>
                      </m:e>
                      <m:sub>
                        <m:d>
                          <m:dPr>
                            <m:ctrlPr>
                              <a:rPr lang="en-US" sz="1100" b="0" i="1" smtClean="0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sz="1100" b="0" i="1" smtClean="0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2</m:t>
                            </m:r>
                            <m:r>
                              <a:rPr lang="en-US" sz="1100" b="0" i="1" smtClean="0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𝑛</m:t>
                            </m:r>
                          </m:e>
                        </m:d>
                        <m:r>
                          <a:rPr lang="en-US" sz="11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𝑓</m:t>
                        </m:r>
                      </m:sub>
                    </m:sSub>
                    <m:r>
                      <a:rPr lang="en-US" sz="1100" i="1">
                        <a:solidFill>
                          <a:schemeClr val="bg1"/>
                        </a:solidFill>
                        <a:latin typeface="Cambria Math"/>
                      </a:rPr>
                      <m:t>.</m:t>
                    </m:r>
                    <m:func>
                      <m:funcPr>
                        <m:ctrlPr>
                          <a:rPr lang="en-US" sz="11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1100" b="0" i="0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sin</m:t>
                        </m:r>
                      </m:fName>
                      <m:e>
                        <m:d>
                          <m:dPr>
                            <m:ctrlPr>
                              <a:rPr lang="en-US" sz="11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11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d>
                                  <m:dPr>
                                    <m:ctrlPr>
                                      <a:rPr lang="en-US" sz="1100" b="0" i="1" smtClean="0">
                                        <a:solidFill>
                                          <a:schemeClr val="bg1"/>
                                        </a:solidFill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100" b="0" i="1" smtClean="0">
                                        <a:solidFill>
                                          <a:schemeClr val="bg1"/>
                                        </a:solidFill>
                                        <a:latin typeface="Cambria Math"/>
                                      </a:rPr>
                                      <m:t>2</m:t>
                                    </m:r>
                                    <m:r>
                                      <a:rPr lang="en-US" sz="1100" b="0" i="1" smtClean="0">
                                        <a:solidFill>
                                          <a:schemeClr val="bg1"/>
                                        </a:solidFill>
                                        <a:latin typeface="Cambria Math"/>
                                      </a:rPr>
                                      <m:t>𝑛</m:t>
                                    </m:r>
                                  </m:e>
                                </m:d>
                                <m:r>
                                  <a:rPr lang="en-US" sz="11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  <a:ea typeface="Cambria Math"/>
                                  </a:rPr>
                                  <m:t>𝜔</m:t>
                                </m:r>
                              </m:e>
                              <m:sub>
                                <m:r>
                                  <a:rPr lang="en-US" sz="11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en-US" sz="1100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𝑡</m:t>
                            </m:r>
                          </m:e>
                        </m:d>
                      </m:e>
                    </m:func>
                  </m:oMath>
                </a14:m>
                <a:endParaRPr lang="en-US" sz="1100" i="1" dirty="0" smtClean="0">
                  <a:solidFill>
                    <a:schemeClr val="bg1"/>
                  </a:solidFill>
                  <a:latin typeface="Cambria Math"/>
                  <a:ea typeface="Cambria Math"/>
                </a:endParaRPr>
              </a:p>
              <a:p>
                <a:pPr marL="742950" lvl="1" indent="-285750">
                  <a:lnSpc>
                    <a:spcPct val="150000"/>
                  </a:lnSpc>
                  <a:buFont typeface="Arial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11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1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𝑣</m:t>
                        </m:r>
                      </m:e>
                      <m:sub>
                        <m:r>
                          <a:rPr lang="en-US" sz="11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𝑐</m:t>
                        </m:r>
                      </m:sub>
                    </m:sSub>
                    <m:d>
                      <m:dPr>
                        <m:ctrlPr>
                          <a:rPr lang="en-US" sz="1100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en-US" sz="1100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𝑡</m:t>
                        </m:r>
                      </m:e>
                    </m:d>
                    <m:r>
                      <a:rPr lang="en-US" sz="1100" i="1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=</m:t>
                    </m:r>
                    <m:sSub>
                      <m:sSubPr>
                        <m:ctrlPr>
                          <a:rPr lang="en-US" sz="11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1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𝑉</m:t>
                        </m:r>
                      </m:e>
                      <m:sub>
                        <m:r>
                          <a:rPr lang="en-US" sz="11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0</m:t>
                        </m:r>
                      </m:sub>
                    </m:sSub>
                    <m:r>
                      <a:rPr lang="en-US" sz="1100" i="1">
                        <a:solidFill>
                          <a:schemeClr val="bg1"/>
                        </a:solidFill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en-US" sz="11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1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𝑉</m:t>
                        </m:r>
                      </m:e>
                      <m:sub>
                        <m:r>
                          <a:rPr lang="en-US" sz="11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1</m:t>
                        </m:r>
                        <m:r>
                          <a:rPr lang="en-US" sz="11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𝑓</m:t>
                        </m:r>
                      </m:sub>
                    </m:sSub>
                    <m:r>
                      <a:rPr lang="en-US" sz="1100" i="1">
                        <a:solidFill>
                          <a:schemeClr val="bg1"/>
                        </a:solidFill>
                        <a:latin typeface="Cambria Math"/>
                      </a:rPr>
                      <m:t>.</m:t>
                    </m:r>
                    <m:func>
                      <m:funcPr>
                        <m:ctrlPr>
                          <a:rPr lang="en-US" sz="11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1100">
                            <a:solidFill>
                              <a:schemeClr val="bg1"/>
                            </a:solidFill>
                            <a:latin typeface="Cambria Math"/>
                          </a:rPr>
                          <m:t>cos</m:t>
                        </m:r>
                      </m:fName>
                      <m:e>
                        <m:d>
                          <m:dPr>
                            <m:ctrlPr>
                              <a:rPr lang="en-US" sz="11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11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11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  <a:ea typeface="Cambria Math"/>
                                  </a:rPr>
                                  <m:t>𝜔</m:t>
                                </m:r>
                              </m:e>
                              <m:sub>
                                <m:r>
                                  <a:rPr lang="en-US" sz="11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en-US" sz="1100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𝑡</m:t>
                            </m:r>
                          </m:e>
                        </m:d>
                      </m:e>
                    </m:func>
                    <m:r>
                      <a:rPr lang="en-US" sz="1100" i="1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+</m:t>
                    </m:r>
                    <m:sSub>
                      <m:sSubPr>
                        <m:ctrlPr>
                          <a:rPr lang="en-US" sz="11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1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𝑉</m:t>
                        </m:r>
                      </m:e>
                      <m:sub>
                        <m:r>
                          <a:rPr lang="en-US" sz="11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3</m:t>
                        </m:r>
                        <m:r>
                          <a:rPr lang="en-US" sz="11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𝑓</m:t>
                        </m:r>
                      </m:sub>
                    </m:sSub>
                    <m:r>
                      <a:rPr lang="en-US" sz="1100" i="1">
                        <a:solidFill>
                          <a:schemeClr val="bg1"/>
                        </a:solidFill>
                        <a:latin typeface="Cambria Math"/>
                      </a:rPr>
                      <m:t>.</m:t>
                    </m:r>
                    <m:func>
                      <m:funcPr>
                        <m:ctrlPr>
                          <a:rPr lang="en-US" sz="11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1100">
                            <a:solidFill>
                              <a:schemeClr val="bg1"/>
                            </a:solidFill>
                            <a:latin typeface="Cambria Math"/>
                          </a:rPr>
                          <m:t>cos</m:t>
                        </m:r>
                      </m:fName>
                      <m:e>
                        <m:d>
                          <m:dPr>
                            <m:ctrlPr>
                              <a:rPr lang="en-US" sz="11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11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11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  <m:t>3</m:t>
                                </m:r>
                                <m:r>
                                  <a:rPr lang="en-US" sz="11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  <a:ea typeface="Cambria Math"/>
                                  </a:rPr>
                                  <m:t>𝜔</m:t>
                                </m:r>
                              </m:e>
                              <m:sub>
                                <m:r>
                                  <a:rPr lang="en-US" sz="11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en-US" sz="1100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𝑡</m:t>
                            </m:r>
                          </m:e>
                        </m:d>
                      </m:e>
                    </m:func>
                    <m:r>
                      <a:rPr lang="en-US" sz="1100" i="1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+…</m:t>
                    </m:r>
                    <m:sSub>
                      <m:sSubPr>
                        <m:ctrlPr>
                          <a:rPr lang="en-US" sz="11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1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en-US" sz="11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𝑉</m:t>
                        </m:r>
                      </m:e>
                      <m:sub>
                        <m:r>
                          <a:rPr lang="en-US" sz="11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(2</m:t>
                        </m:r>
                        <m:r>
                          <a:rPr lang="en-US" sz="11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𝑛</m:t>
                        </m:r>
                        <m:r>
                          <a:rPr lang="en-US" sz="11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+1) </m:t>
                        </m:r>
                        <m:r>
                          <a:rPr lang="en-US" sz="11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𝑓</m:t>
                        </m:r>
                      </m:sub>
                    </m:sSub>
                    <m:r>
                      <a:rPr lang="en-US" sz="1100" i="1">
                        <a:solidFill>
                          <a:schemeClr val="bg1"/>
                        </a:solidFill>
                        <a:latin typeface="Cambria Math"/>
                      </a:rPr>
                      <m:t>.</m:t>
                    </m:r>
                    <m:func>
                      <m:funcPr>
                        <m:ctrlPr>
                          <a:rPr lang="en-US" sz="11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1100">
                            <a:solidFill>
                              <a:schemeClr val="bg1"/>
                            </a:solidFill>
                            <a:latin typeface="Cambria Math"/>
                          </a:rPr>
                          <m:t>cos</m:t>
                        </m:r>
                      </m:fName>
                      <m:e>
                        <m:d>
                          <m:dPr>
                            <m:ctrlPr>
                              <a:rPr lang="en-US" sz="11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11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d>
                                  <m:dPr>
                                    <m:ctrlPr>
                                      <a:rPr lang="en-US" sz="1100" i="1">
                                        <a:solidFill>
                                          <a:schemeClr val="bg1"/>
                                        </a:solidFill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100" i="1">
                                        <a:solidFill>
                                          <a:schemeClr val="bg1"/>
                                        </a:solidFill>
                                        <a:latin typeface="Cambria Math"/>
                                      </a:rPr>
                                      <m:t>2</m:t>
                                    </m:r>
                                    <m:r>
                                      <a:rPr lang="en-US" sz="1100" i="1">
                                        <a:solidFill>
                                          <a:schemeClr val="bg1"/>
                                        </a:solidFill>
                                        <a:latin typeface="Cambria Math"/>
                                      </a:rPr>
                                      <m:t>𝑛</m:t>
                                    </m:r>
                                    <m:r>
                                      <a:rPr lang="en-US" sz="1100" b="0" i="1" smtClean="0">
                                        <a:solidFill>
                                          <a:schemeClr val="bg1"/>
                                        </a:solidFill>
                                        <a:latin typeface="Cambria Math"/>
                                      </a:rPr>
                                      <m:t>+1</m:t>
                                    </m:r>
                                  </m:e>
                                </m:d>
                                <m:r>
                                  <a:rPr lang="en-US" sz="11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  <a:ea typeface="Cambria Math"/>
                                  </a:rPr>
                                  <m:t>𝜔</m:t>
                                </m:r>
                              </m:e>
                              <m:sub>
                                <m:r>
                                  <a:rPr lang="en-US" sz="11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en-US" sz="1100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𝑡</m:t>
                            </m:r>
                          </m:e>
                        </m:d>
                      </m:e>
                    </m:func>
                  </m:oMath>
                </a14:m>
                <a:endParaRPr lang="en-US" sz="1100" i="1" dirty="0" smtClean="0">
                  <a:solidFill>
                    <a:schemeClr val="bg1"/>
                  </a:solidFill>
                  <a:latin typeface="Cambria Math"/>
                  <a:ea typeface="Cambria Math"/>
                </a:endParaRPr>
              </a:p>
              <a:p>
                <a:pPr marL="285750" indent="-285750">
                  <a:lnSpc>
                    <a:spcPct val="150000"/>
                  </a:lnSpc>
                  <a:buFont typeface="Arial" pitchFamily="34" charset="0"/>
                  <a:buChar char="•"/>
                </a:pP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𝑍</m:t>
                            </m:r>
                          </m:e>
                          <m:sub>
                            <m: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𝐿</m:t>
                            </m:r>
                            <m: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,1</m:t>
                            </m:r>
                            <m: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𝑓</m:t>
                            </m:r>
                          </m:sub>
                        </m:sSub>
                      </m:e>
                    </m:d>
                    <m:r>
                      <a:rPr lang="en-US" i="1">
                        <a:solidFill>
                          <a:schemeClr val="bg1"/>
                        </a:solidFill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en-US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𝑅</m:t>
                        </m:r>
                      </m:e>
                      <m:sub>
                        <m:r>
                          <a:rPr lang="en-US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𝐿</m:t>
                        </m:r>
                        <m:r>
                          <a:rPr lang="en-US" i="1">
                            <a:solidFill>
                              <a:schemeClr val="bg1"/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en-US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𝑜𝑝𝑡</m:t>
                        </m:r>
                      </m:sub>
                    </m:sSub>
                    <m:r>
                      <a:rPr lang="en-US" i="1">
                        <a:solidFill>
                          <a:schemeClr val="bg1"/>
                        </a:solidFill>
                        <a:latin typeface="Cambria Math"/>
                      </a:rPr>
                      <m:t>,</m:t>
                    </m:r>
                    <m:d>
                      <m:dPr>
                        <m:begChr m:val="|"/>
                        <m:endChr m:val="|"/>
                        <m:ctrlPr>
                          <a:rPr lang="en-US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𝑍</m:t>
                            </m:r>
                          </m:e>
                          <m:sub>
                            <m: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𝐿</m:t>
                            </m:r>
                            <m: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,(2</m:t>
                            </m:r>
                            <m: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𝑛</m:t>
                            </m:r>
                            <m: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)</m:t>
                            </m:r>
                            <m: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𝑓</m:t>
                            </m:r>
                          </m:sub>
                        </m:sSub>
                      </m:e>
                    </m:d>
                    <m:r>
                      <a:rPr lang="en-US" i="1">
                        <a:solidFill>
                          <a:schemeClr val="bg1"/>
                        </a:solidFill>
                        <a:latin typeface="Cambria Math"/>
                      </a:rPr>
                      <m:t>=</m:t>
                    </m:r>
                    <m:r>
                      <a:rPr lang="en-US" i="1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∞</m:t>
                    </m:r>
                    <m:r>
                      <a:rPr lang="en-US" i="1">
                        <a:solidFill>
                          <a:schemeClr val="bg1"/>
                        </a:solidFill>
                        <a:latin typeface="Cambria Math"/>
                      </a:rPr>
                      <m:t>,</m:t>
                    </m:r>
                    <m:d>
                      <m:dPr>
                        <m:begChr m:val="|"/>
                        <m:endChr m:val="|"/>
                        <m:ctrlPr>
                          <a:rPr lang="en-US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𝑍</m:t>
                            </m:r>
                          </m:e>
                          <m:sub>
                            <m: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𝐿</m:t>
                            </m:r>
                            <m: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,(2</m:t>
                            </m:r>
                            <m: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𝑛</m:t>
                            </m:r>
                            <m: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+1)</m:t>
                            </m:r>
                            <m: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𝑓</m:t>
                            </m:r>
                          </m:sub>
                        </m:sSub>
                      </m:e>
                    </m:d>
                    <m:r>
                      <a:rPr lang="en-US" i="1">
                        <a:solidFill>
                          <a:schemeClr val="bg1"/>
                        </a:solidFill>
                        <a:latin typeface="Cambria Math"/>
                      </a:rPr>
                      <m:t>=</m:t>
                    </m:r>
                    <m:r>
                      <a:rPr lang="en-US" b="0" i="1" smtClean="0">
                        <a:solidFill>
                          <a:schemeClr val="bg1"/>
                        </a:solidFill>
                        <a:latin typeface="Cambria Math"/>
                      </a:rPr>
                      <m:t>0</m:t>
                    </m:r>
                  </m:oMath>
                </a14:m>
                <a:endParaRPr lang="en-US" i="1" dirty="0">
                  <a:solidFill>
                    <a:schemeClr val="bg1"/>
                  </a:solidFill>
                  <a:latin typeface="Cambria Math"/>
                  <a:ea typeface="Cambria Math"/>
                </a:endParaRP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600" y="3486878"/>
                <a:ext cx="5623527" cy="1490023"/>
              </a:xfrm>
              <a:prstGeom prst="rect">
                <a:avLst/>
              </a:prstGeom>
              <a:blipFill rotWithShape="1">
                <a:blip r:embed="rId4"/>
                <a:stretch>
                  <a:fillRect l="-43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7" name="TextBox 176"/>
              <p:cNvSpPr txBox="1"/>
              <p:nvPr/>
            </p:nvSpPr>
            <p:spPr>
              <a:xfrm>
                <a:off x="7128972" y="5867400"/>
                <a:ext cx="61343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800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sz="1800" i="0">
                              <a:solidFill>
                                <a:schemeClr val="bg1"/>
                              </a:solidFill>
                              <a:latin typeface="Cambria Math"/>
                              <a:ea typeface="Cambria Math"/>
                            </a:rPr>
                            <m:t>ω</m:t>
                          </m:r>
                        </m:e>
                        <m:sub>
                          <m:r>
                            <a:rPr lang="en-US" sz="1800" i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0</m:t>
                          </m:r>
                        </m:sub>
                      </m:sSub>
                      <m:r>
                        <m:rPr>
                          <m:sty m:val="p"/>
                        </m:rPr>
                        <a:rPr lang="en-US" sz="1800" i="0">
                          <a:solidFill>
                            <a:schemeClr val="bg1"/>
                          </a:solidFill>
                          <a:latin typeface="Cambria Math"/>
                          <a:ea typeface="Cambria Math"/>
                        </a:rPr>
                        <m:t>t</m:t>
                      </m:r>
                    </m:oMath>
                  </m:oMathPara>
                </a14:m>
                <a:endParaRPr lang="en-US" sz="18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177" name="TextBox 17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28972" y="5867400"/>
                <a:ext cx="613437" cy="369332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182" name="Group 3181"/>
          <p:cNvGrpSpPr/>
          <p:nvPr/>
        </p:nvGrpSpPr>
        <p:grpSpPr>
          <a:xfrm>
            <a:off x="4876800" y="1335025"/>
            <a:ext cx="4097911" cy="2474975"/>
            <a:chOff x="4876800" y="1335025"/>
            <a:chExt cx="4097911" cy="2474975"/>
          </a:xfrm>
        </p:grpSpPr>
        <p:pic>
          <p:nvPicPr>
            <p:cNvPr id="3227" name="Picture 155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6800" y="1335025"/>
              <a:ext cx="4097911" cy="24749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" name="TextBox 5"/>
                <p:cNvSpPr txBox="1"/>
                <p:nvPr/>
              </p:nvSpPr>
              <p:spPr>
                <a:xfrm>
                  <a:off x="6218000" y="2895380"/>
                  <a:ext cx="1554400" cy="3050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200" b="0" i="1" smtClean="0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200" b="0" i="1" smtClean="0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𝑍</m:t>
                            </m:r>
                          </m:e>
                          <m:sub>
                            <m:r>
                              <a:rPr lang="en-US" sz="1200" b="0" i="1" smtClean="0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𝐿</m:t>
                            </m:r>
                            <m:r>
                              <a:rPr lang="en-US" sz="1200" b="0" i="1" smtClean="0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,</m:t>
                            </m:r>
                            <m:r>
                              <a:rPr lang="en-US" sz="1200" b="0" i="1" smtClean="0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𝑛𝑓</m:t>
                            </m:r>
                          </m:sub>
                        </m:sSub>
                        <m:r>
                          <a:rPr lang="en-US" sz="12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=</m:t>
                        </m:r>
                        <m:d>
                          <m:dPr>
                            <m:begChr m:val="|"/>
                            <m:endChr m:val="|"/>
                            <m:ctrlPr>
                              <a:rPr lang="en-US" sz="1200" b="0" i="1" smtClean="0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12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12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  <m:t>𝑍</m:t>
                                </m:r>
                              </m:e>
                              <m:sub>
                                <m:r>
                                  <a:rPr lang="en-US" sz="12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  <m:t>𝐿</m:t>
                                </m:r>
                                <m:r>
                                  <a:rPr lang="en-US" sz="12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  <m:t>,</m:t>
                                </m:r>
                                <m:r>
                                  <a:rPr lang="en-US" sz="12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  <m:t>𝑛𝑓</m:t>
                                </m:r>
                              </m:sub>
                            </m:sSub>
                          </m:e>
                        </m:d>
                        <m:sSup>
                          <m:sSupPr>
                            <m:ctrlPr>
                              <a:rPr lang="en-US" sz="1200" b="0" i="1" smtClean="0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1200" b="0" i="1" smtClean="0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𝑒</m:t>
                            </m:r>
                          </m:e>
                          <m:sup>
                            <m:r>
                              <a:rPr lang="en-US" sz="1200" b="0" i="1" smtClean="0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−</m:t>
                            </m:r>
                            <m:r>
                              <a:rPr lang="en-US" sz="1200" b="0" i="1" smtClean="0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𝑗</m:t>
                            </m:r>
                            <m:sSub>
                              <m:sSubPr>
                                <m:ctrlPr>
                                  <a:rPr lang="en-US" sz="1200" b="0" i="1" smtClean="0">
                                    <a:solidFill>
                                      <a:schemeClr val="bg1"/>
                                    </a:solidFill>
                                    <a:latin typeface="Cambria Math"/>
                                    <a:ea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12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  <a:ea typeface="Cambria Math"/>
                                  </a:rPr>
                                  <m:t>𝜑</m:t>
                                </m:r>
                              </m:e>
                              <m:sub>
                                <m:r>
                                  <a:rPr lang="en-US" sz="1200" b="0" i="1" smtClean="0">
                                    <a:solidFill>
                                      <a:schemeClr val="bg1"/>
                                    </a:solidFill>
                                    <a:latin typeface="Cambria Math"/>
                                    <a:ea typeface="Cambria Math"/>
                                  </a:rPr>
                                  <m:t>𝑛</m:t>
                                </m:r>
                              </m:sub>
                            </m:sSub>
                          </m:sup>
                        </m:sSup>
                      </m:oMath>
                    </m:oMathPara>
                  </a14:m>
                  <a:endParaRPr lang="en-US" sz="1200" dirty="0"/>
                </a:p>
              </p:txBody>
            </p:sp>
          </mc:Choice>
          <mc:Fallback xmlns="">
            <p:sp>
              <p:nvSpPr>
                <p:cNvPr id="6" name="TextBox 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218000" y="2895380"/>
                  <a:ext cx="1554400" cy="305020"/>
                </a:xfrm>
                <a:prstGeom prst="rect">
                  <a:avLst/>
                </a:prstGeom>
                <a:blipFill rotWithShape="1">
                  <a:blip r:embed="rId7"/>
                  <a:stretch>
                    <a:fillRect b="-20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9" name="Straight Arrow Connector 8"/>
            <p:cNvCxnSpPr/>
            <p:nvPr/>
          </p:nvCxnSpPr>
          <p:spPr bwMode="auto">
            <a:xfrm>
              <a:off x="6649817" y="2258199"/>
              <a:ext cx="0" cy="228600"/>
            </a:xfrm>
            <a:prstGeom prst="straightConnector1">
              <a:avLst/>
            </a:prstGeom>
            <a:solidFill>
              <a:schemeClr val="accent1"/>
            </a:solidFill>
            <a:ln w="12700" cap="sq" cmpd="sng" algn="ctr">
              <a:solidFill>
                <a:schemeClr val="bg1"/>
              </a:solidFill>
              <a:prstDash val="solid"/>
              <a:round/>
              <a:headEnd type="none" w="sm" len="sm"/>
              <a:tailEnd type="arrow"/>
            </a:ln>
            <a:effectLst/>
          </p:spPr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Rectangle 10"/>
                <p:cNvSpPr/>
                <p:nvPr/>
              </p:nvSpPr>
              <p:spPr>
                <a:xfrm>
                  <a:off x="6553200" y="2181999"/>
                  <a:ext cx="325217" cy="2616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1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1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𝑖</m:t>
                            </m:r>
                          </m:e>
                          <m:sub>
                            <m:r>
                              <a:rPr lang="en-US" sz="11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𝑐</m:t>
                            </m:r>
                          </m:sub>
                        </m:sSub>
                      </m:oMath>
                    </m:oMathPara>
                  </a14:m>
                  <a:endParaRPr lang="en-US" sz="1100" dirty="0"/>
                </a:p>
              </p:txBody>
            </p:sp>
          </mc:Choice>
          <mc:Fallback xmlns="">
            <p:sp>
              <p:nvSpPr>
                <p:cNvPr id="11" name="Rectangle 10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553200" y="2181999"/>
                  <a:ext cx="325217" cy="261610"/>
                </a:xfrm>
                <a:prstGeom prst="rect">
                  <a:avLst/>
                </a:prstGeom>
                <a:blipFill rotWithShape="1"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" name="Rectangle 13"/>
                <p:cNvSpPr/>
                <p:nvPr/>
              </p:nvSpPr>
              <p:spPr>
                <a:xfrm>
                  <a:off x="6573617" y="2057400"/>
                  <a:ext cx="363561" cy="276999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2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2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𝑣</m:t>
                            </m:r>
                          </m:e>
                          <m:sub>
                            <m:r>
                              <a:rPr lang="en-US" sz="12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𝑐</m:t>
                            </m:r>
                          </m:sub>
                        </m:sSub>
                      </m:oMath>
                    </m:oMathPara>
                  </a14:m>
                  <a:endParaRPr lang="en-US" sz="1200" dirty="0"/>
                </a:p>
              </p:txBody>
            </p:sp>
          </mc:Choice>
          <mc:Fallback xmlns="">
            <p:sp>
              <p:nvSpPr>
                <p:cNvPr id="14" name="Rectangle 13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573617" y="2057400"/>
                  <a:ext cx="363561" cy="276999"/>
                </a:xfrm>
                <a:prstGeom prst="rect">
                  <a:avLst/>
                </a:prstGeom>
                <a:blipFill rotWithShape="1"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3177" name="Group 3176"/>
            <p:cNvGrpSpPr/>
            <p:nvPr/>
          </p:nvGrpSpPr>
          <p:grpSpPr>
            <a:xfrm flipV="1">
              <a:off x="6592667" y="2081034"/>
              <a:ext cx="57150" cy="49530"/>
              <a:chOff x="1066800" y="762000"/>
              <a:chExt cx="152400" cy="152400"/>
            </a:xfrm>
          </p:grpSpPr>
          <p:cxnSp>
            <p:nvCxnSpPr>
              <p:cNvPr id="16" name="Straight Connector 15"/>
              <p:cNvCxnSpPr/>
              <p:nvPr/>
            </p:nvCxnSpPr>
            <p:spPr bwMode="auto">
              <a:xfrm>
                <a:off x="1066800" y="838200"/>
                <a:ext cx="152400" cy="0"/>
              </a:xfrm>
              <a:prstGeom prst="line">
                <a:avLst/>
              </a:prstGeom>
              <a:solidFill>
                <a:schemeClr val="accent1"/>
              </a:solidFill>
              <a:ln w="12700" cap="sq" cmpd="sng" algn="ctr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</p:cxnSp>
          <p:cxnSp>
            <p:nvCxnSpPr>
              <p:cNvPr id="22" name="Straight Connector 21"/>
              <p:cNvCxnSpPr/>
              <p:nvPr/>
            </p:nvCxnSpPr>
            <p:spPr bwMode="auto">
              <a:xfrm>
                <a:off x="1143000" y="762000"/>
                <a:ext cx="0" cy="152400"/>
              </a:xfrm>
              <a:prstGeom prst="line">
                <a:avLst/>
              </a:prstGeom>
              <a:solidFill>
                <a:schemeClr val="accent1"/>
              </a:solidFill>
              <a:ln w="12700" cap="sq" cmpd="sng" algn="ctr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</p:cxnSp>
        </p:grpSp>
        <p:cxnSp>
          <p:nvCxnSpPr>
            <p:cNvPr id="174" name="Straight Connector 173"/>
            <p:cNvCxnSpPr/>
            <p:nvPr/>
          </p:nvCxnSpPr>
          <p:spPr bwMode="auto">
            <a:xfrm flipV="1">
              <a:off x="6592667" y="2562999"/>
              <a:ext cx="57150" cy="0"/>
            </a:xfrm>
            <a:prstGeom prst="line">
              <a:avLst/>
            </a:prstGeom>
            <a:solidFill>
              <a:schemeClr val="accent1"/>
            </a:solidFill>
            <a:ln w="12700" cap="sq" cmpd="sng" algn="ctr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443085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6139" y="1411211"/>
            <a:ext cx="6872910" cy="43283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28600"/>
            <a:ext cx="7772400" cy="1143000"/>
          </a:xfrm>
        </p:spPr>
        <p:txBody>
          <a:bodyPr/>
          <a:lstStyle/>
          <a:p>
            <a:r>
              <a:rPr lang="en-US" sz="2800" b="1" dirty="0" smtClean="0"/>
              <a:t>33 </a:t>
            </a:r>
            <a:r>
              <a:rPr lang="en-US" sz="2800" b="1" dirty="0"/>
              <a:t>GHz </a:t>
            </a:r>
            <a:r>
              <a:rPr lang="en-US" sz="2800" b="1" dirty="0">
                <a:solidFill>
                  <a:srgbClr val="FF0000"/>
                </a:solidFill>
              </a:rPr>
              <a:t>1-Stage</a:t>
            </a:r>
            <a:r>
              <a:rPr lang="en-US" sz="2800" b="1" dirty="0"/>
              <a:t> Class-F PA with </a:t>
            </a:r>
            <a:r>
              <a:rPr lang="en-US" sz="2800" b="1" dirty="0">
                <a:solidFill>
                  <a:srgbClr val="FF0000"/>
                </a:solidFill>
              </a:rPr>
              <a:t>coupled</a:t>
            </a:r>
            <a:r>
              <a:rPr lang="en-US" sz="2800" b="1" dirty="0"/>
              <a:t> harmonic control: </a:t>
            </a:r>
            <a:r>
              <a:rPr lang="en-US" sz="2800" b="1" dirty="0" smtClean="0">
                <a:effectLst/>
              </a:rPr>
              <a:t>Layout</a:t>
            </a:r>
            <a:r>
              <a:rPr lang="en-US" sz="2800" dirty="0">
                <a:effectLst/>
              </a:rPr>
              <a:t/>
            </a:r>
            <a:br>
              <a:rPr lang="en-US" sz="2800" dirty="0">
                <a:effectLst/>
              </a:rPr>
            </a:b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0BE237A-3C10-CB42-9E82-6FFF293908C0}" type="slidenum">
              <a:rPr lang="en-US" smtClean="0"/>
              <a:pPr/>
              <a:t>60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594334" y="1679590"/>
            <a:ext cx="6751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VBB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97112" y="1676400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VCC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51512" y="1676400"/>
            <a:ext cx="6351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gnd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43200" y="1676400"/>
            <a:ext cx="6351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gnd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81064" y="3286090"/>
            <a:ext cx="6351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gnd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94026" y="5086290"/>
            <a:ext cx="6351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gnd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726888" y="4150186"/>
            <a:ext cx="5693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rfIn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259723" y="4150186"/>
            <a:ext cx="7713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rfOut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239000" y="3286090"/>
            <a:ext cx="6351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gnd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251962" y="5086290"/>
            <a:ext cx="6351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gnd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38860" y="5739571"/>
            <a:ext cx="8367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Size: 670</a:t>
            </a:r>
            <a:r>
              <a:rPr kumimoji="0" lang="el-GR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μ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m x 430</a:t>
            </a:r>
            <a:r>
              <a:rPr kumimoji="0" lang="el-GR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μ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m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85998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400" dirty="0"/>
              <a:t>Utilizing 3</a:t>
            </a:r>
            <a:r>
              <a:rPr lang="en-US" sz="3400" baseline="30000" dirty="0"/>
              <a:t>rd</a:t>
            </a:r>
            <a:r>
              <a:rPr lang="en-US" sz="3400" dirty="0"/>
              <a:t> H for efficiency (F3)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0BE237A-3C10-CB42-9E82-6FFF293908C0}" type="slidenum">
              <a:rPr lang="en-US" smtClean="0"/>
              <a:pPr/>
              <a:t>61</a:t>
            </a:fld>
            <a:endParaRPr lang="en-US"/>
          </a:p>
        </p:txBody>
      </p:sp>
      <p:pic>
        <p:nvPicPr>
          <p:cNvPr id="6" name="Picture 8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50"/>
          <a:stretch/>
        </p:blipFill>
        <p:spPr bwMode="auto">
          <a:xfrm>
            <a:off x="457200" y="1371600"/>
            <a:ext cx="3913909" cy="2085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4038600"/>
            <a:ext cx="4191000" cy="2557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1371600"/>
            <a:ext cx="3554638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 rot="16200000">
            <a:off x="4343448" y="2291834"/>
            <a:ext cx="142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solidFill>
                  <a:schemeClr val="bg1"/>
                </a:solidFill>
                <a:latin typeface="+mn-lt"/>
              </a:rPr>
              <a:t>Pout (</a:t>
            </a:r>
            <a:r>
              <a:rPr lang="en-US" sz="1800" b="1" dirty="0" err="1" smtClean="0">
                <a:solidFill>
                  <a:schemeClr val="bg1"/>
                </a:solidFill>
                <a:latin typeface="+mn-lt"/>
              </a:rPr>
              <a:t>dBm</a:t>
            </a:r>
            <a:r>
              <a:rPr lang="en-US" sz="1800" b="1" dirty="0" smtClean="0">
                <a:solidFill>
                  <a:schemeClr val="bg1"/>
                </a:solidFill>
                <a:latin typeface="+mn-lt"/>
              </a:rPr>
              <a:t>)</a:t>
            </a:r>
            <a:endParaRPr lang="en-US" sz="1800" b="1" dirty="0">
              <a:solidFill>
                <a:schemeClr val="bg1"/>
              </a:solidFill>
              <a:latin typeface="+mn-lt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533400" y="3974068"/>
            <a:ext cx="3276600" cy="2349690"/>
            <a:chOff x="533400" y="3962400"/>
            <a:chExt cx="3276600" cy="2349690"/>
          </a:xfrm>
        </p:grpSpPr>
        <p:pic>
          <p:nvPicPr>
            <p:cNvPr id="5" name="Picture 15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7769"/>
            <a:stretch/>
          </p:blipFill>
          <p:spPr bwMode="auto">
            <a:xfrm>
              <a:off x="533400" y="3962400"/>
              <a:ext cx="3276600" cy="23496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12" name="Straight Connector 11"/>
            <p:cNvCxnSpPr/>
            <p:nvPr/>
          </p:nvCxnSpPr>
          <p:spPr bwMode="auto">
            <a:xfrm flipH="1">
              <a:off x="762000" y="5791200"/>
              <a:ext cx="2628900" cy="0"/>
            </a:xfrm>
            <a:prstGeom prst="line">
              <a:avLst/>
            </a:prstGeom>
            <a:solidFill>
              <a:schemeClr val="accent1"/>
            </a:solidFill>
            <a:ln w="28575" cap="sq" cmpd="sng" algn="ctr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</p:cxnSp>
      </p:grpSp>
      <p:sp>
        <p:nvSpPr>
          <p:cNvPr id="13" name="TextBox 12"/>
          <p:cNvSpPr txBox="1"/>
          <p:nvPr/>
        </p:nvSpPr>
        <p:spPr>
          <a:xfrm rot="16200000">
            <a:off x="4067930" y="5273480"/>
            <a:ext cx="10652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solidFill>
                  <a:schemeClr val="bg1"/>
                </a:solidFill>
                <a:latin typeface="+mn-lt"/>
              </a:rPr>
              <a:t>PAE (%)</a:t>
            </a:r>
            <a:endParaRPr lang="en-US" sz="18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 rot="16200000">
            <a:off x="-457897" y="2156307"/>
            <a:ext cx="15824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err="1" smtClean="0">
                <a:solidFill>
                  <a:schemeClr val="bg1"/>
                </a:solidFill>
                <a:latin typeface="+mn-lt"/>
              </a:rPr>
              <a:t>Pdissp</a:t>
            </a:r>
            <a:r>
              <a:rPr lang="en-US" sz="1800" b="1" dirty="0" smtClean="0">
                <a:solidFill>
                  <a:schemeClr val="bg1"/>
                </a:solidFill>
                <a:latin typeface="+mn-lt"/>
              </a:rPr>
              <a:t> (</a:t>
            </a:r>
            <a:r>
              <a:rPr lang="en-US" sz="1800" b="1" dirty="0" err="1" smtClean="0">
                <a:solidFill>
                  <a:schemeClr val="bg1"/>
                </a:solidFill>
                <a:latin typeface="+mn-lt"/>
              </a:rPr>
              <a:t>mW</a:t>
            </a:r>
            <a:r>
              <a:rPr lang="en-US" sz="1800" b="1" dirty="0" smtClean="0">
                <a:solidFill>
                  <a:schemeClr val="bg1"/>
                </a:solidFill>
                <a:latin typeface="+mn-lt"/>
              </a:rPr>
              <a:t>)</a:t>
            </a:r>
            <a:endParaRPr lang="en-US" sz="18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 rot="16200000">
            <a:off x="3446668" y="4915669"/>
            <a:ext cx="9669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err="1" smtClean="0">
                <a:solidFill>
                  <a:schemeClr val="bg1"/>
                </a:solidFill>
                <a:latin typeface="+mn-lt"/>
              </a:rPr>
              <a:t>Ic</a:t>
            </a:r>
            <a:r>
              <a:rPr lang="en-US" sz="1800" b="1" dirty="0" smtClean="0">
                <a:solidFill>
                  <a:schemeClr val="bg1"/>
                </a:solidFill>
                <a:latin typeface="+mn-lt"/>
              </a:rPr>
              <a:t> (mA)</a:t>
            </a:r>
            <a:endParaRPr lang="en-US" sz="18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9" name="TextBox 18"/>
          <p:cNvSpPr txBox="1"/>
          <p:nvPr/>
        </p:nvSpPr>
        <p:spPr>
          <a:xfrm rot="16200000">
            <a:off x="-134732" y="4882468"/>
            <a:ext cx="9669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err="1" smtClean="0">
                <a:solidFill>
                  <a:schemeClr val="bg1"/>
                </a:solidFill>
                <a:latin typeface="+mn-lt"/>
              </a:rPr>
              <a:t>Vce</a:t>
            </a:r>
            <a:r>
              <a:rPr lang="en-US" sz="1800" b="1" dirty="0" smtClean="0">
                <a:solidFill>
                  <a:schemeClr val="bg1"/>
                </a:solidFill>
                <a:latin typeface="+mn-lt"/>
              </a:rPr>
              <a:t> (V)</a:t>
            </a:r>
            <a:endParaRPr lang="en-US" sz="18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405860" y="6248400"/>
            <a:ext cx="11464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solidFill>
                  <a:schemeClr val="bg1"/>
                </a:solidFill>
                <a:latin typeface="+mn-lt"/>
              </a:rPr>
              <a:t>time (</a:t>
            </a:r>
            <a:r>
              <a:rPr lang="en-US" sz="1800" b="1" dirty="0" err="1" smtClean="0">
                <a:solidFill>
                  <a:schemeClr val="bg1"/>
                </a:solidFill>
                <a:latin typeface="+mn-lt"/>
              </a:rPr>
              <a:t>ps</a:t>
            </a:r>
            <a:r>
              <a:rPr lang="en-US" sz="1800" b="1" dirty="0" smtClean="0">
                <a:solidFill>
                  <a:schemeClr val="bg1"/>
                </a:solidFill>
                <a:latin typeface="+mn-lt"/>
              </a:rPr>
              <a:t>)</a:t>
            </a:r>
            <a:endParaRPr lang="en-US" sz="1800" b="1" dirty="0">
              <a:solidFill>
                <a:schemeClr val="bg1"/>
              </a:solidFill>
              <a:latin typeface="+mn-lt"/>
            </a:endParaRPr>
          </a:p>
        </p:txBody>
      </p:sp>
      <p:cxnSp>
        <p:nvCxnSpPr>
          <p:cNvPr id="23" name="Straight Arrow Connector 22"/>
          <p:cNvCxnSpPr/>
          <p:nvPr/>
        </p:nvCxnSpPr>
        <p:spPr bwMode="auto">
          <a:xfrm flipH="1">
            <a:off x="1181100" y="4126468"/>
            <a:ext cx="312902" cy="254936"/>
          </a:xfrm>
          <a:prstGeom prst="straightConnector1">
            <a:avLst/>
          </a:prstGeom>
          <a:solidFill>
            <a:schemeClr val="accent1"/>
          </a:solidFill>
          <a:ln w="28575" cap="sq" cmpd="sng" algn="ctr">
            <a:solidFill>
              <a:schemeClr val="bg2"/>
            </a:solidFill>
            <a:prstDash val="solid"/>
            <a:round/>
            <a:headEnd type="none" w="sm" len="sm"/>
            <a:tailEnd type="arrow"/>
          </a:ln>
          <a:effectLst/>
        </p:spPr>
      </p:cxnSp>
      <p:cxnSp>
        <p:nvCxnSpPr>
          <p:cNvPr id="25" name="Straight Arrow Connector 24"/>
          <p:cNvCxnSpPr/>
          <p:nvPr/>
        </p:nvCxnSpPr>
        <p:spPr bwMode="auto">
          <a:xfrm flipH="1">
            <a:off x="1379702" y="4355068"/>
            <a:ext cx="296698" cy="222132"/>
          </a:xfrm>
          <a:prstGeom prst="straightConnector1">
            <a:avLst/>
          </a:prstGeom>
          <a:solidFill>
            <a:schemeClr val="accent1"/>
          </a:solidFill>
          <a:ln w="28575" cap="sq" cmpd="sng" algn="ctr">
            <a:solidFill>
              <a:schemeClr val="bg2"/>
            </a:solidFill>
            <a:prstDash val="solid"/>
            <a:round/>
            <a:headEnd type="none" w="sm" len="sm"/>
            <a:tailEnd type="arrow"/>
          </a:ln>
          <a:effectLst/>
        </p:spPr>
      </p:cxnSp>
      <p:cxnSp>
        <p:nvCxnSpPr>
          <p:cNvPr id="26" name="Straight Arrow Connector 25"/>
          <p:cNvCxnSpPr/>
          <p:nvPr/>
        </p:nvCxnSpPr>
        <p:spPr bwMode="auto">
          <a:xfrm flipH="1">
            <a:off x="1576029" y="4498855"/>
            <a:ext cx="228600" cy="195796"/>
          </a:xfrm>
          <a:prstGeom prst="straightConnector1">
            <a:avLst/>
          </a:prstGeom>
          <a:solidFill>
            <a:schemeClr val="accent1"/>
          </a:solidFill>
          <a:ln w="28575" cap="sq" cmpd="sng" algn="ctr">
            <a:solidFill>
              <a:schemeClr val="bg2"/>
            </a:solidFill>
            <a:prstDash val="solid"/>
            <a:round/>
            <a:headEnd type="none" w="sm" len="sm"/>
            <a:tailEnd type="arrow"/>
          </a:ln>
          <a:effectLst/>
        </p:spPr>
      </p:cxnSp>
      <p:sp>
        <p:nvSpPr>
          <p:cNvPr id="27" name="TextBox 26"/>
          <p:cNvSpPr txBox="1"/>
          <p:nvPr/>
        </p:nvSpPr>
        <p:spPr>
          <a:xfrm>
            <a:off x="1676400" y="4245114"/>
            <a:ext cx="4571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+mn-lt"/>
              </a:rPr>
              <a:t>AB</a:t>
            </a:r>
            <a:endParaRPr lang="en-US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464803" y="3874913"/>
            <a:ext cx="8803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+mn-lt"/>
              </a:rPr>
              <a:t>F3-filter</a:t>
            </a:r>
            <a:endParaRPr lang="en-US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576029" y="4084659"/>
            <a:ext cx="20874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+mn-lt"/>
              </a:rPr>
              <a:t>F3-Harmonic Control</a:t>
            </a:r>
            <a:endParaRPr lang="en-US" dirty="0">
              <a:solidFill>
                <a:schemeClr val="bg1"/>
              </a:solidFill>
              <a:latin typeface="+mn-lt"/>
            </a:endParaRPr>
          </a:p>
        </p:txBody>
      </p:sp>
      <p:cxnSp>
        <p:nvCxnSpPr>
          <p:cNvPr id="36" name="Straight Arrow Connector 35"/>
          <p:cNvCxnSpPr/>
          <p:nvPr/>
        </p:nvCxnSpPr>
        <p:spPr bwMode="auto">
          <a:xfrm flipH="1">
            <a:off x="2713828" y="4377198"/>
            <a:ext cx="169856" cy="344021"/>
          </a:xfrm>
          <a:prstGeom prst="straightConnector1">
            <a:avLst/>
          </a:prstGeom>
          <a:solidFill>
            <a:schemeClr val="accent1"/>
          </a:solidFill>
          <a:ln w="28575" cap="sq" cmpd="sng" algn="ctr">
            <a:solidFill>
              <a:schemeClr val="bg2"/>
            </a:solidFill>
            <a:prstDash val="solid"/>
            <a:round/>
            <a:headEnd type="none" w="sm" len="sm"/>
            <a:tailEnd type="arrow"/>
          </a:ln>
          <a:effectLst/>
        </p:spPr>
      </p:cxnSp>
      <p:cxnSp>
        <p:nvCxnSpPr>
          <p:cNvPr id="38" name="Straight Arrow Connector 37"/>
          <p:cNvCxnSpPr/>
          <p:nvPr/>
        </p:nvCxnSpPr>
        <p:spPr bwMode="auto">
          <a:xfrm>
            <a:off x="1981200" y="4507468"/>
            <a:ext cx="115970" cy="184208"/>
          </a:xfrm>
          <a:prstGeom prst="straightConnector1">
            <a:avLst/>
          </a:prstGeom>
          <a:solidFill>
            <a:schemeClr val="accent1"/>
          </a:solidFill>
          <a:ln w="28575" cap="sq" cmpd="sng" algn="ctr">
            <a:solidFill>
              <a:schemeClr val="bg2"/>
            </a:solidFill>
            <a:prstDash val="solid"/>
            <a:round/>
            <a:headEnd type="none" w="sm" len="sm"/>
            <a:tailEnd type="arrow"/>
          </a:ln>
          <a:effectLst/>
        </p:spPr>
      </p:cxnSp>
      <p:sp>
        <p:nvSpPr>
          <p:cNvPr id="41" name="TextBox 40"/>
          <p:cNvSpPr txBox="1"/>
          <p:nvPr/>
        </p:nvSpPr>
        <p:spPr>
          <a:xfrm>
            <a:off x="5674881" y="4657842"/>
            <a:ext cx="4571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+mn-lt"/>
              </a:rPr>
              <a:t>AB</a:t>
            </a:r>
            <a:endParaRPr lang="en-US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563987" y="4488565"/>
            <a:ext cx="8803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+mn-lt"/>
              </a:rPr>
              <a:t>F3-filter</a:t>
            </a:r>
            <a:endParaRPr lang="en-US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204312" y="4259782"/>
            <a:ext cx="20874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+mn-lt"/>
              </a:rPr>
              <a:t>F3-Harmonic Control</a:t>
            </a:r>
            <a:endParaRPr lang="en-US" dirty="0">
              <a:solidFill>
                <a:schemeClr val="bg1"/>
              </a:solidFill>
              <a:latin typeface="+mn-lt"/>
            </a:endParaRPr>
          </a:p>
        </p:txBody>
      </p:sp>
      <p:cxnSp>
        <p:nvCxnSpPr>
          <p:cNvPr id="44" name="Straight Arrow Connector 43"/>
          <p:cNvCxnSpPr/>
          <p:nvPr/>
        </p:nvCxnSpPr>
        <p:spPr bwMode="auto">
          <a:xfrm>
            <a:off x="6096000" y="4848825"/>
            <a:ext cx="838200" cy="295142"/>
          </a:xfrm>
          <a:prstGeom prst="straightConnector1">
            <a:avLst/>
          </a:prstGeom>
          <a:solidFill>
            <a:schemeClr val="accent1"/>
          </a:solidFill>
          <a:ln w="28575" cap="sq" cmpd="sng" algn="ctr">
            <a:solidFill>
              <a:srgbClr val="FFC000"/>
            </a:solidFill>
            <a:prstDash val="solid"/>
            <a:round/>
            <a:headEnd type="none" w="sm" len="sm"/>
            <a:tailEnd type="arrow"/>
          </a:ln>
          <a:effectLst/>
        </p:spPr>
      </p:cxnSp>
      <p:cxnSp>
        <p:nvCxnSpPr>
          <p:cNvPr id="47" name="Straight Arrow Connector 46"/>
          <p:cNvCxnSpPr/>
          <p:nvPr/>
        </p:nvCxnSpPr>
        <p:spPr bwMode="auto">
          <a:xfrm>
            <a:off x="6400800" y="4686230"/>
            <a:ext cx="634319" cy="222378"/>
          </a:xfrm>
          <a:prstGeom prst="straightConnector1">
            <a:avLst/>
          </a:prstGeom>
          <a:solidFill>
            <a:schemeClr val="accent1"/>
          </a:solidFill>
          <a:ln w="28575" cap="sq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sm" len="sm"/>
            <a:tailEnd type="arrow"/>
          </a:ln>
          <a:effectLst/>
        </p:spPr>
      </p:cxnSp>
      <p:cxnSp>
        <p:nvCxnSpPr>
          <p:cNvPr id="49" name="Straight Arrow Connector 48"/>
          <p:cNvCxnSpPr/>
          <p:nvPr/>
        </p:nvCxnSpPr>
        <p:spPr bwMode="auto">
          <a:xfrm>
            <a:off x="7217658" y="4424036"/>
            <a:ext cx="249942" cy="111189"/>
          </a:xfrm>
          <a:prstGeom prst="straightConnector1">
            <a:avLst/>
          </a:prstGeom>
          <a:solidFill>
            <a:schemeClr val="accent1"/>
          </a:solidFill>
          <a:ln w="28575" cap="sq" cmpd="sng" algn="ctr">
            <a:solidFill>
              <a:srgbClr val="FF0000"/>
            </a:solidFill>
            <a:prstDash val="solid"/>
            <a:round/>
            <a:headEnd type="none" w="sm" len="sm"/>
            <a:tailEnd type="arrow"/>
          </a:ln>
          <a:effectLst/>
        </p:spPr>
      </p:cxnSp>
      <p:sp>
        <p:nvSpPr>
          <p:cNvPr id="51" name="TextBox 50"/>
          <p:cNvSpPr txBox="1"/>
          <p:nvPr/>
        </p:nvSpPr>
        <p:spPr>
          <a:xfrm>
            <a:off x="1638348" y="3505200"/>
            <a:ext cx="12747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solidFill>
                  <a:schemeClr val="bg1"/>
                </a:solidFill>
                <a:latin typeface="+mn-lt"/>
              </a:rPr>
              <a:t>Pin (</a:t>
            </a:r>
            <a:r>
              <a:rPr lang="en-US" sz="1800" b="1" dirty="0" err="1" smtClean="0">
                <a:solidFill>
                  <a:schemeClr val="bg1"/>
                </a:solidFill>
                <a:latin typeface="+mn-lt"/>
              </a:rPr>
              <a:t>dBm</a:t>
            </a:r>
            <a:r>
              <a:rPr lang="en-US" sz="1800" b="1" dirty="0" smtClean="0">
                <a:solidFill>
                  <a:schemeClr val="bg1"/>
                </a:solidFill>
                <a:latin typeface="+mn-lt"/>
              </a:rPr>
              <a:t>)</a:t>
            </a:r>
            <a:endParaRPr lang="en-US" sz="18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6553200" y="3505200"/>
            <a:ext cx="12747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solidFill>
                  <a:schemeClr val="bg1"/>
                </a:solidFill>
                <a:latin typeface="+mn-lt"/>
              </a:rPr>
              <a:t>Pin (</a:t>
            </a:r>
            <a:r>
              <a:rPr lang="en-US" sz="1800" b="1" dirty="0" err="1" smtClean="0">
                <a:solidFill>
                  <a:schemeClr val="bg1"/>
                </a:solidFill>
                <a:latin typeface="+mn-lt"/>
              </a:rPr>
              <a:t>dBm</a:t>
            </a:r>
            <a:r>
              <a:rPr lang="en-US" sz="1800" b="1" dirty="0" smtClean="0">
                <a:solidFill>
                  <a:schemeClr val="bg1"/>
                </a:solidFill>
                <a:latin typeface="+mn-lt"/>
              </a:rPr>
              <a:t>)</a:t>
            </a:r>
            <a:endParaRPr lang="en-US" sz="1800" b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90181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 F PAs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52400" y="4724400"/>
                <a:ext cx="7772400" cy="1676400"/>
              </a:xfrm>
            </p:spPr>
            <p:txBody>
              <a:bodyPr/>
              <a:lstStyle/>
              <a:p>
                <a:pPr marL="342900" lvl="1" indent="-342900">
                  <a:buSzPct val="70000"/>
                  <a:buFont typeface="Webdings" pitchFamily="18" charset="2"/>
                  <a:buChar char="="/>
                </a:pPr>
                <a:r>
                  <a:rPr lang="en-US" sz="1600" b="0" dirty="0" smtClean="0"/>
                  <a:t>Uses harmonics to Reduce </a:t>
                </a:r>
                <a:r>
                  <a:rPr lang="en-US" sz="1600" b="0" dirty="0" err="1" smtClean="0"/>
                  <a:t>Vce</a:t>
                </a:r>
                <a:r>
                  <a:rPr lang="en-US" sz="1600" b="0" dirty="0" smtClean="0"/>
                  <a:t> for same fundamental: </a:t>
                </a:r>
                <a:br>
                  <a:rPr lang="en-US" sz="1600" b="0" dirty="0" smtClean="0"/>
                </a:br>
                <a:r>
                  <a:rPr lang="en-US" sz="1600" b="0" dirty="0" smtClean="0"/>
                  <a:t>same output power with less dissipated power.</a:t>
                </a:r>
              </a:p>
              <a:p>
                <a:pPr marL="342900" lvl="1" indent="-342900">
                  <a:buSzPct val="70000"/>
                  <a:buFont typeface="Webdings" pitchFamily="18" charset="2"/>
                  <a:buChar char="="/>
                </a:pPr>
                <a:r>
                  <a:rPr lang="en-US" sz="1600" dirty="0" smtClean="0"/>
                  <a:t>F3: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600" b="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𝑣</m:t>
                        </m:r>
                      </m:e>
                      <m:sub>
                        <m:r>
                          <a:rPr lang="en-US" sz="16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𝑐</m:t>
                        </m:r>
                        <m:r>
                          <a:rPr lang="en-US" sz="1600" b="1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𝒆</m:t>
                        </m:r>
                      </m:sub>
                    </m:sSub>
                    <m:d>
                      <m:dPr>
                        <m:ctrlPr>
                          <a:rPr lang="en-US" sz="1600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en-US" sz="1600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𝑡</m:t>
                        </m:r>
                      </m:e>
                    </m:d>
                    <m:r>
                      <a:rPr lang="en-US" sz="1600" i="1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=</m:t>
                    </m:r>
                    <m:sSub>
                      <m:sSubPr>
                        <m:ctrlPr>
                          <a:rPr lang="en-US" sz="16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600" b="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𝑉</m:t>
                        </m:r>
                      </m:e>
                      <m:sub>
                        <m:r>
                          <a:rPr lang="en-US" sz="16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0</m:t>
                        </m:r>
                      </m:sub>
                    </m:sSub>
                    <m:r>
                      <a:rPr lang="en-US" sz="1600" i="1">
                        <a:solidFill>
                          <a:schemeClr val="bg1"/>
                        </a:solidFill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en-US" sz="16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600" b="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𝑉</m:t>
                        </m:r>
                      </m:e>
                      <m:sub>
                        <m:r>
                          <a:rPr lang="en-US" sz="16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1</m:t>
                        </m:r>
                        <m:r>
                          <a:rPr lang="en-US" sz="16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𝑓</m:t>
                        </m:r>
                      </m:sub>
                    </m:sSub>
                    <m:r>
                      <a:rPr lang="en-US" sz="1600" i="1">
                        <a:solidFill>
                          <a:schemeClr val="bg1"/>
                        </a:solidFill>
                        <a:latin typeface="Cambria Math"/>
                      </a:rPr>
                      <m:t>.</m:t>
                    </m:r>
                    <m:func>
                      <m:funcPr>
                        <m:ctrlPr>
                          <a:rPr lang="en-US" sz="16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1600">
                            <a:solidFill>
                              <a:schemeClr val="bg1"/>
                            </a:solidFill>
                            <a:latin typeface="Cambria Math"/>
                          </a:rPr>
                          <m:t>cos</m:t>
                        </m:r>
                      </m:fName>
                      <m:e>
                        <m:d>
                          <m:dPr>
                            <m:ctrlPr>
                              <a:rPr lang="en-US" sz="16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16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16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  <a:ea typeface="Cambria Math"/>
                                  </a:rPr>
                                  <m:t>𝜔</m:t>
                                </m:r>
                              </m:e>
                              <m:sub>
                                <m:r>
                                  <a:rPr lang="en-US" sz="16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en-US" sz="1600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𝑡</m:t>
                            </m:r>
                          </m:e>
                        </m:d>
                      </m:e>
                    </m:func>
                    <m:r>
                      <a:rPr lang="en-US" sz="1600" i="1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+</m:t>
                    </m:r>
                    <m:sSub>
                      <m:sSubPr>
                        <m:ctrlPr>
                          <a:rPr lang="en-US" sz="16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600" b="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𝑉</m:t>
                        </m:r>
                      </m:e>
                      <m:sub>
                        <m:r>
                          <a:rPr lang="en-US" sz="16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3</m:t>
                        </m:r>
                        <m:r>
                          <a:rPr lang="en-US" sz="16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𝑓</m:t>
                        </m:r>
                      </m:sub>
                    </m:sSub>
                    <m:r>
                      <a:rPr lang="en-US" sz="1600" i="1">
                        <a:solidFill>
                          <a:schemeClr val="bg1"/>
                        </a:solidFill>
                        <a:latin typeface="Cambria Math"/>
                      </a:rPr>
                      <m:t>.</m:t>
                    </m:r>
                    <m:func>
                      <m:funcPr>
                        <m:ctrlPr>
                          <a:rPr lang="en-US" sz="16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1600">
                            <a:solidFill>
                              <a:schemeClr val="bg1"/>
                            </a:solidFill>
                            <a:latin typeface="Cambria Math"/>
                          </a:rPr>
                          <m:t>cos</m:t>
                        </m:r>
                      </m:fName>
                      <m:e>
                        <m:d>
                          <m:dPr>
                            <m:ctrlPr>
                              <a:rPr lang="en-US" sz="16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16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16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  <m:t>3</m:t>
                                </m:r>
                                <m:r>
                                  <a:rPr lang="en-US" sz="16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  <a:ea typeface="Cambria Math"/>
                                  </a:rPr>
                                  <m:t>𝜔</m:t>
                                </m:r>
                              </m:e>
                              <m:sub>
                                <m:r>
                                  <a:rPr lang="en-US" sz="16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en-US" sz="1600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𝑡</m:t>
                            </m:r>
                          </m:e>
                        </m:d>
                      </m:e>
                    </m:func>
                  </m:oMath>
                </a14:m>
                <a:endParaRPr lang="en-US" sz="1600" dirty="0" smtClean="0">
                  <a:solidFill>
                    <a:schemeClr val="bg1"/>
                  </a:solidFill>
                  <a:ea typeface="Cambria Math"/>
                </a:endParaRPr>
              </a:p>
              <a:p>
                <a:pPr marL="342900" lvl="1" indent="-342900">
                  <a:buSzPct val="70000"/>
                  <a:buFont typeface="Webdings" pitchFamily="18" charset="2"/>
                  <a:buChar char="="/>
                </a:pPr>
                <a:r>
                  <a:rPr lang="en-US" sz="1600" dirty="0" smtClean="0"/>
                  <a:t>F2: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600" b="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𝑣</m:t>
                        </m:r>
                      </m:e>
                      <m:sub>
                        <m:r>
                          <a:rPr lang="en-US" sz="16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𝑐</m:t>
                        </m:r>
                        <m:r>
                          <a:rPr lang="en-US" sz="1600" b="1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𝒆</m:t>
                        </m:r>
                      </m:sub>
                    </m:sSub>
                    <m:d>
                      <m:dPr>
                        <m:ctrlPr>
                          <a:rPr lang="en-US" sz="1600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en-US" sz="1600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𝑡</m:t>
                        </m:r>
                      </m:e>
                    </m:d>
                    <m:r>
                      <a:rPr lang="en-US" sz="1600" i="1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=</m:t>
                    </m:r>
                    <m:sSub>
                      <m:sSubPr>
                        <m:ctrlPr>
                          <a:rPr lang="en-US" sz="16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600" b="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𝑉</m:t>
                        </m:r>
                      </m:e>
                      <m:sub>
                        <m:r>
                          <a:rPr lang="en-US" sz="16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0</m:t>
                        </m:r>
                      </m:sub>
                    </m:sSub>
                    <m:r>
                      <a:rPr lang="en-US" sz="1600" i="1">
                        <a:solidFill>
                          <a:schemeClr val="bg1"/>
                        </a:solidFill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en-US" sz="16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600" b="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𝑉</m:t>
                        </m:r>
                      </m:e>
                      <m:sub>
                        <m:r>
                          <a:rPr lang="en-US" sz="16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1</m:t>
                        </m:r>
                        <m:r>
                          <a:rPr lang="en-US" sz="16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𝑓</m:t>
                        </m:r>
                      </m:sub>
                    </m:sSub>
                    <m:r>
                      <a:rPr lang="en-US" sz="1600" i="1">
                        <a:solidFill>
                          <a:schemeClr val="bg1"/>
                        </a:solidFill>
                        <a:latin typeface="Cambria Math"/>
                      </a:rPr>
                      <m:t>.</m:t>
                    </m:r>
                    <m:func>
                      <m:funcPr>
                        <m:ctrlPr>
                          <a:rPr lang="en-US" sz="16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1600">
                            <a:solidFill>
                              <a:schemeClr val="bg1"/>
                            </a:solidFill>
                            <a:latin typeface="Cambria Math"/>
                          </a:rPr>
                          <m:t>cos</m:t>
                        </m:r>
                      </m:fName>
                      <m:e>
                        <m:d>
                          <m:dPr>
                            <m:ctrlPr>
                              <a:rPr lang="en-US" sz="16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16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16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  <a:ea typeface="Cambria Math"/>
                                  </a:rPr>
                                  <m:t>𝜔</m:t>
                                </m:r>
                              </m:e>
                              <m:sub>
                                <m:r>
                                  <a:rPr lang="en-US" sz="16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en-US" sz="1600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𝑡</m:t>
                            </m:r>
                          </m:e>
                        </m:d>
                      </m:e>
                    </m:func>
                    <m:r>
                      <a:rPr lang="en-US" sz="1600" i="1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+</m:t>
                    </m:r>
                    <m:sSub>
                      <m:sSubPr>
                        <m:ctrlPr>
                          <a:rPr lang="en-US" sz="16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600" b="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𝑉</m:t>
                        </m:r>
                      </m:e>
                      <m:sub>
                        <m:r>
                          <a:rPr lang="en-US" sz="1600" b="1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𝟐</m:t>
                        </m:r>
                        <m:r>
                          <a:rPr lang="en-US" sz="16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𝑓</m:t>
                        </m:r>
                      </m:sub>
                    </m:sSub>
                    <m:r>
                      <a:rPr lang="en-US" sz="1600" i="1">
                        <a:solidFill>
                          <a:schemeClr val="bg1"/>
                        </a:solidFill>
                        <a:latin typeface="Cambria Math"/>
                      </a:rPr>
                      <m:t>.</m:t>
                    </m:r>
                    <m:func>
                      <m:funcPr>
                        <m:ctrlPr>
                          <a:rPr lang="en-US" sz="16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1600">
                            <a:solidFill>
                              <a:schemeClr val="bg1"/>
                            </a:solidFill>
                            <a:latin typeface="Cambria Math"/>
                          </a:rPr>
                          <m:t>cos</m:t>
                        </m:r>
                      </m:fName>
                      <m:e>
                        <m:d>
                          <m:dPr>
                            <m:ctrlPr>
                              <a:rPr lang="en-US" sz="16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1600" i="1" smtClean="0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1600" b="1" i="1" smtClean="0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  <m:t>𝟐</m:t>
                                </m:r>
                                <m:r>
                                  <a:rPr lang="en-US" sz="16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  <a:ea typeface="Cambria Math"/>
                                  </a:rPr>
                                  <m:t>𝜔</m:t>
                                </m:r>
                              </m:e>
                              <m:sub>
                                <m:r>
                                  <a:rPr lang="en-US" sz="16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en-US" sz="1600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𝑡</m:t>
                            </m:r>
                          </m:e>
                        </m:d>
                      </m:e>
                    </m:func>
                  </m:oMath>
                </a14:m>
                <a:endParaRPr lang="en-US" sz="1600" dirty="0" smtClean="0">
                  <a:solidFill>
                    <a:schemeClr val="bg1"/>
                  </a:solidFill>
                  <a:ea typeface="Cambria Math"/>
                </a:endParaRPr>
              </a:p>
              <a:p>
                <a:pPr marL="342900" lvl="1" indent="-342900">
                  <a:buSzPct val="70000"/>
                  <a:buFont typeface="Webdings" pitchFamily="18" charset="2"/>
                  <a:buChar char="="/>
                </a:pPr>
                <a:r>
                  <a:rPr lang="en-US" sz="1600" dirty="0"/>
                  <a:t>F35: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600" b="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𝑣</m:t>
                        </m:r>
                      </m:e>
                      <m:sub>
                        <m:r>
                          <a:rPr lang="en-US" sz="16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𝑐</m:t>
                        </m:r>
                        <m:r>
                          <a:rPr lang="en-US" sz="16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𝒆</m:t>
                        </m:r>
                      </m:sub>
                    </m:sSub>
                    <m:d>
                      <m:dPr>
                        <m:ctrlPr>
                          <a:rPr lang="en-US" sz="1600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en-US" sz="1600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𝑡</m:t>
                        </m:r>
                      </m:e>
                    </m:d>
                    <m:r>
                      <a:rPr lang="en-US" sz="1600" i="1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=</m:t>
                    </m:r>
                    <m:sSub>
                      <m:sSubPr>
                        <m:ctrlPr>
                          <a:rPr lang="en-US" sz="16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600" b="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𝑉</m:t>
                        </m:r>
                      </m:e>
                      <m:sub>
                        <m:r>
                          <a:rPr lang="en-US" sz="16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0</m:t>
                        </m:r>
                      </m:sub>
                    </m:sSub>
                    <m:r>
                      <a:rPr lang="en-US" sz="1600" i="1">
                        <a:solidFill>
                          <a:schemeClr val="bg1"/>
                        </a:solidFill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en-US" sz="16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600" b="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𝑉</m:t>
                        </m:r>
                      </m:e>
                      <m:sub>
                        <m:r>
                          <a:rPr lang="en-US" sz="16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1</m:t>
                        </m:r>
                        <m:r>
                          <a:rPr lang="en-US" sz="16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𝑓</m:t>
                        </m:r>
                      </m:sub>
                    </m:sSub>
                    <m:r>
                      <a:rPr lang="en-US" sz="1600" i="1">
                        <a:solidFill>
                          <a:schemeClr val="bg1"/>
                        </a:solidFill>
                        <a:latin typeface="Cambria Math"/>
                      </a:rPr>
                      <m:t>.</m:t>
                    </m:r>
                    <m:func>
                      <m:funcPr>
                        <m:ctrlPr>
                          <a:rPr lang="en-US" sz="16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1600">
                            <a:solidFill>
                              <a:schemeClr val="bg1"/>
                            </a:solidFill>
                            <a:latin typeface="Cambria Math"/>
                          </a:rPr>
                          <m:t>cos</m:t>
                        </m:r>
                      </m:fName>
                      <m:e>
                        <m:d>
                          <m:dPr>
                            <m:ctrlPr>
                              <a:rPr lang="en-US" sz="16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16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16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  <a:ea typeface="Cambria Math"/>
                                  </a:rPr>
                                  <m:t>𝜔</m:t>
                                </m:r>
                              </m:e>
                              <m:sub>
                                <m:r>
                                  <a:rPr lang="en-US" sz="16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en-US" sz="1600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𝑡</m:t>
                            </m:r>
                          </m:e>
                        </m:d>
                      </m:e>
                    </m:func>
                    <m:r>
                      <a:rPr lang="en-US" sz="1600" i="1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+</m:t>
                    </m:r>
                    <m:sSub>
                      <m:sSubPr>
                        <m:ctrlPr>
                          <a:rPr lang="en-US" sz="16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600" b="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𝑉</m:t>
                        </m:r>
                      </m:e>
                      <m:sub>
                        <m:r>
                          <a:rPr lang="en-US" sz="16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3</m:t>
                        </m:r>
                        <m:r>
                          <a:rPr lang="en-US" sz="16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𝑓</m:t>
                        </m:r>
                      </m:sub>
                    </m:sSub>
                    <m:r>
                      <a:rPr lang="en-US" sz="1600" i="1">
                        <a:solidFill>
                          <a:schemeClr val="bg1"/>
                        </a:solidFill>
                        <a:latin typeface="Cambria Math"/>
                      </a:rPr>
                      <m:t>.</m:t>
                    </m:r>
                    <m:func>
                      <m:funcPr>
                        <m:ctrlPr>
                          <a:rPr lang="en-US" sz="16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1600">
                            <a:solidFill>
                              <a:schemeClr val="bg1"/>
                            </a:solidFill>
                            <a:latin typeface="Cambria Math"/>
                          </a:rPr>
                          <m:t>cos</m:t>
                        </m:r>
                      </m:fName>
                      <m:e>
                        <m:d>
                          <m:dPr>
                            <m:ctrlPr>
                              <a:rPr lang="en-US" sz="16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16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16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  <m:t>3</m:t>
                                </m:r>
                                <m:r>
                                  <a:rPr lang="en-US" sz="16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  <a:ea typeface="Cambria Math"/>
                                  </a:rPr>
                                  <m:t>𝜔</m:t>
                                </m:r>
                              </m:e>
                              <m:sub>
                                <m:r>
                                  <a:rPr lang="en-US" sz="16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en-US" sz="1600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𝑡</m:t>
                            </m:r>
                          </m:e>
                        </m:d>
                      </m:e>
                    </m:func>
                    <m:r>
                      <a:rPr lang="en-US" sz="1600" i="1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+</m:t>
                    </m:r>
                    <m:sSub>
                      <m:sSubPr>
                        <m:ctrlPr>
                          <a:rPr lang="en-US" sz="16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600" b="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𝑉</m:t>
                        </m:r>
                      </m:e>
                      <m:sub>
                        <m:r>
                          <a:rPr lang="en-US" sz="16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𝟓</m:t>
                        </m:r>
                        <m:r>
                          <a:rPr lang="en-US" sz="16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𝑓</m:t>
                        </m:r>
                      </m:sub>
                    </m:sSub>
                    <m:r>
                      <a:rPr lang="en-US" sz="1600" i="1">
                        <a:solidFill>
                          <a:schemeClr val="bg1"/>
                        </a:solidFill>
                        <a:latin typeface="Cambria Math"/>
                      </a:rPr>
                      <m:t>.</m:t>
                    </m:r>
                    <m:func>
                      <m:funcPr>
                        <m:ctrlPr>
                          <a:rPr lang="en-US" sz="16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1600">
                            <a:solidFill>
                              <a:schemeClr val="bg1"/>
                            </a:solidFill>
                            <a:latin typeface="Cambria Math"/>
                          </a:rPr>
                          <m:t>cos</m:t>
                        </m:r>
                      </m:fName>
                      <m:e>
                        <m:d>
                          <m:dPr>
                            <m:ctrlPr>
                              <a:rPr lang="en-US" sz="16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16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16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  <m:t>𝟓</m:t>
                                </m:r>
                                <m:r>
                                  <a:rPr lang="en-US" sz="16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  <a:ea typeface="Cambria Math"/>
                                  </a:rPr>
                                  <m:t>𝜔</m:t>
                                </m:r>
                              </m:e>
                              <m:sub>
                                <m:r>
                                  <a:rPr lang="en-US" sz="16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en-US" sz="1600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𝑡</m:t>
                            </m:r>
                          </m:e>
                        </m:d>
                      </m:e>
                    </m:func>
                  </m:oMath>
                </a14:m>
                <a:endParaRPr lang="en-US" sz="1600" dirty="0" smtClean="0"/>
              </a:p>
              <a:p>
                <a:pPr marL="342900" lvl="1" indent="-342900">
                  <a:buSzPct val="70000"/>
                  <a:buFont typeface="Webdings" pitchFamily="18" charset="2"/>
                  <a:buChar char="="/>
                </a:pPr>
                <a:r>
                  <a:rPr lang="en-US" sz="1600" dirty="0" smtClean="0"/>
                  <a:t>F24: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600" b="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𝑣</m:t>
                        </m:r>
                      </m:e>
                      <m:sub>
                        <m:r>
                          <a:rPr lang="en-US" sz="16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𝑐</m:t>
                        </m:r>
                        <m:r>
                          <a:rPr lang="en-US" sz="1600" b="1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𝒆</m:t>
                        </m:r>
                      </m:sub>
                    </m:sSub>
                    <m:d>
                      <m:dPr>
                        <m:ctrlPr>
                          <a:rPr lang="en-US" sz="1600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en-US" sz="1600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𝑡</m:t>
                        </m:r>
                      </m:e>
                    </m:d>
                    <m:r>
                      <a:rPr lang="en-US" sz="1600" i="1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=</m:t>
                    </m:r>
                    <m:sSub>
                      <m:sSubPr>
                        <m:ctrlPr>
                          <a:rPr lang="en-US" sz="16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600" b="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𝑉</m:t>
                        </m:r>
                      </m:e>
                      <m:sub>
                        <m:r>
                          <a:rPr lang="en-US" sz="16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0</m:t>
                        </m:r>
                      </m:sub>
                    </m:sSub>
                    <m:r>
                      <a:rPr lang="en-US" sz="1600" i="1">
                        <a:solidFill>
                          <a:schemeClr val="bg1"/>
                        </a:solidFill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en-US" sz="16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600" b="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𝑉</m:t>
                        </m:r>
                      </m:e>
                      <m:sub>
                        <m:r>
                          <a:rPr lang="en-US" sz="16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1</m:t>
                        </m:r>
                        <m:r>
                          <a:rPr lang="en-US" sz="16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𝑓</m:t>
                        </m:r>
                      </m:sub>
                    </m:sSub>
                    <m:r>
                      <a:rPr lang="en-US" sz="1600" i="1">
                        <a:solidFill>
                          <a:schemeClr val="bg1"/>
                        </a:solidFill>
                        <a:latin typeface="Cambria Math"/>
                      </a:rPr>
                      <m:t>.</m:t>
                    </m:r>
                    <m:func>
                      <m:funcPr>
                        <m:ctrlPr>
                          <a:rPr lang="en-US" sz="16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1600">
                            <a:solidFill>
                              <a:schemeClr val="bg1"/>
                            </a:solidFill>
                            <a:latin typeface="Cambria Math"/>
                          </a:rPr>
                          <m:t>cos</m:t>
                        </m:r>
                      </m:fName>
                      <m:e>
                        <m:d>
                          <m:dPr>
                            <m:ctrlPr>
                              <a:rPr lang="en-US" sz="16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16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16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  <a:ea typeface="Cambria Math"/>
                                  </a:rPr>
                                  <m:t>𝜔</m:t>
                                </m:r>
                              </m:e>
                              <m:sub>
                                <m:r>
                                  <a:rPr lang="en-US" sz="16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en-US" sz="1600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𝑡</m:t>
                            </m:r>
                          </m:e>
                        </m:d>
                      </m:e>
                    </m:func>
                    <m:r>
                      <a:rPr lang="en-US" sz="1600" i="1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+</m:t>
                    </m:r>
                    <m:sSub>
                      <m:sSubPr>
                        <m:ctrlPr>
                          <a:rPr lang="en-US" sz="16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600" b="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𝑉</m:t>
                        </m:r>
                      </m:e>
                      <m:sub>
                        <m:r>
                          <a:rPr lang="en-US" sz="1600" b="1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𝟐</m:t>
                        </m:r>
                        <m:r>
                          <a:rPr lang="en-US" sz="16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𝑓</m:t>
                        </m:r>
                      </m:sub>
                    </m:sSub>
                    <m:r>
                      <a:rPr lang="en-US" sz="1600" i="1">
                        <a:solidFill>
                          <a:schemeClr val="bg1"/>
                        </a:solidFill>
                        <a:latin typeface="Cambria Math"/>
                      </a:rPr>
                      <m:t>.</m:t>
                    </m:r>
                    <m:func>
                      <m:funcPr>
                        <m:ctrlPr>
                          <a:rPr lang="en-US" sz="16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1600">
                            <a:solidFill>
                              <a:schemeClr val="bg1"/>
                            </a:solidFill>
                            <a:latin typeface="Cambria Math"/>
                          </a:rPr>
                          <m:t>cos</m:t>
                        </m:r>
                      </m:fName>
                      <m:e>
                        <m:d>
                          <m:dPr>
                            <m:ctrlPr>
                              <a:rPr lang="en-US" sz="16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16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1600" b="1" i="1" smtClean="0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  <m:t>𝟐</m:t>
                                </m:r>
                                <m:r>
                                  <a:rPr lang="en-US" sz="16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  <a:ea typeface="Cambria Math"/>
                                  </a:rPr>
                                  <m:t>𝜔</m:t>
                                </m:r>
                              </m:e>
                              <m:sub>
                                <m:r>
                                  <a:rPr lang="en-US" sz="16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en-US" sz="1600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𝑡</m:t>
                            </m:r>
                          </m:e>
                        </m:d>
                      </m:e>
                    </m:func>
                    <m:r>
                      <a:rPr lang="en-US" sz="1600" i="1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+</m:t>
                    </m:r>
                    <m:sSub>
                      <m:sSubPr>
                        <m:ctrlPr>
                          <a:rPr lang="en-US" sz="16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600" b="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𝑉</m:t>
                        </m:r>
                      </m:e>
                      <m:sub>
                        <m:r>
                          <a:rPr lang="en-US" sz="1600" b="1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𝟒</m:t>
                        </m:r>
                        <m:r>
                          <a:rPr lang="en-US" sz="16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𝑓</m:t>
                        </m:r>
                      </m:sub>
                    </m:sSub>
                    <m:r>
                      <a:rPr lang="en-US" sz="1600" i="1">
                        <a:solidFill>
                          <a:schemeClr val="bg1"/>
                        </a:solidFill>
                        <a:latin typeface="Cambria Math"/>
                      </a:rPr>
                      <m:t>.</m:t>
                    </m:r>
                    <m:func>
                      <m:funcPr>
                        <m:ctrlPr>
                          <a:rPr lang="en-US" sz="16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1600">
                            <a:solidFill>
                              <a:schemeClr val="bg1"/>
                            </a:solidFill>
                            <a:latin typeface="Cambria Math"/>
                          </a:rPr>
                          <m:t>cos</m:t>
                        </m:r>
                      </m:fName>
                      <m:e>
                        <m:d>
                          <m:dPr>
                            <m:ctrlPr>
                              <a:rPr lang="en-US" sz="16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16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1600" b="1" i="1" smtClean="0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  <m:t>𝟒</m:t>
                                </m:r>
                                <m:r>
                                  <a:rPr lang="en-US" sz="16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  <a:ea typeface="Cambria Math"/>
                                  </a:rPr>
                                  <m:t>𝜔</m:t>
                                </m:r>
                              </m:e>
                              <m:sub>
                                <m:r>
                                  <a:rPr lang="en-US" sz="16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en-US" sz="1600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𝑡</m:t>
                            </m:r>
                          </m:e>
                        </m:d>
                      </m:e>
                    </m:func>
                  </m:oMath>
                </a14:m>
                <a:endParaRPr lang="en-US" sz="1600" dirty="0">
                  <a:solidFill>
                    <a:schemeClr val="bg1"/>
                  </a:solidFill>
                  <a:ea typeface="Cambria Math"/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52400" y="4724400"/>
                <a:ext cx="7772400" cy="1676400"/>
              </a:xfrm>
              <a:blipFill rotWithShape="1">
                <a:blip r:embed="rId2"/>
                <a:stretch>
                  <a:fillRect t="-1091" b="-1345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0BE237A-3C10-CB42-9E82-6FFF293908C0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1" t="4420"/>
          <a:stretch/>
        </p:blipFill>
        <p:spPr bwMode="auto">
          <a:xfrm>
            <a:off x="390525" y="1333500"/>
            <a:ext cx="4333875" cy="3295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6199" y="1476345"/>
            <a:ext cx="5212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err="1" smtClean="0">
                <a:solidFill>
                  <a:schemeClr val="bg1"/>
                </a:solidFill>
              </a:rPr>
              <a:t>V</a:t>
            </a:r>
            <a:r>
              <a:rPr lang="en-US" sz="2000" baseline="-25000" dirty="0" err="1" smtClean="0">
                <a:solidFill>
                  <a:schemeClr val="bg1"/>
                </a:solidFill>
              </a:rPr>
              <a:t>ce</a:t>
            </a:r>
            <a:endParaRPr lang="en-US" sz="2000" baseline="-25000" dirty="0">
              <a:solidFill>
                <a:schemeClr val="bg1"/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47" r="8065"/>
          <a:stretch/>
        </p:blipFill>
        <p:spPr bwMode="auto">
          <a:xfrm>
            <a:off x="4495800" y="1428750"/>
            <a:ext cx="4495801" cy="2076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0" name="Straight Arrow Connector 9"/>
          <p:cNvCxnSpPr/>
          <p:nvPr/>
        </p:nvCxnSpPr>
        <p:spPr bwMode="auto">
          <a:xfrm flipV="1">
            <a:off x="5715000" y="2286000"/>
            <a:ext cx="1118739" cy="1295400"/>
          </a:xfrm>
          <a:prstGeom prst="straightConnector1">
            <a:avLst/>
          </a:prstGeom>
          <a:solidFill>
            <a:schemeClr val="accent1"/>
          </a:solidFill>
          <a:ln w="38100" cap="sq" cmpd="sng" algn="ctr">
            <a:solidFill>
              <a:srgbClr val="92D050"/>
            </a:solidFill>
            <a:prstDash val="solid"/>
            <a:round/>
            <a:headEnd type="none" w="sm" len="sm"/>
            <a:tailEnd type="arrow"/>
          </a:ln>
          <a:effectLst/>
        </p:spPr>
      </p:cxnSp>
      <p:cxnSp>
        <p:nvCxnSpPr>
          <p:cNvPr id="13" name="Straight Arrow Connector 12"/>
          <p:cNvCxnSpPr/>
          <p:nvPr/>
        </p:nvCxnSpPr>
        <p:spPr bwMode="auto">
          <a:xfrm flipV="1">
            <a:off x="6400800" y="2362200"/>
            <a:ext cx="1143000" cy="1414046"/>
          </a:xfrm>
          <a:prstGeom prst="straightConnector1">
            <a:avLst/>
          </a:prstGeom>
          <a:solidFill>
            <a:schemeClr val="accent1"/>
          </a:solidFill>
          <a:ln w="38100" cap="sq" cmpd="sng" algn="ctr">
            <a:solidFill>
              <a:srgbClr val="92D050"/>
            </a:solidFill>
            <a:prstDash val="solid"/>
            <a:round/>
            <a:headEnd type="none" w="sm" len="sm"/>
            <a:tailEnd type="arrow"/>
          </a:ln>
          <a:effectLst/>
        </p:spPr>
      </p:cxnSp>
      <p:sp>
        <p:nvSpPr>
          <p:cNvPr id="11" name="TextBox 10"/>
          <p:cNvSpPr txBox="1"/>
          <p:nvPr/>
        </p:nvSpPr>
        <p:spPr>
          <a:xfrm>
            <a:off x="4368615" y="3505200"/>
            <a:ext cx="195598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Maximally Flat (F3)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724400" y="3776246"/>
            <a:ext cx="24978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Maximum Efficiency (</a:t>
            </a:r>
            <a:r>
              <a:rPr lang="en-US" b="1" dirty="0">
                <a:solidFill>
                  <a:schemeClr val="bg1"/>
                </a:solidFill>
              </a:rPr>
              <a:t>F3)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355503" y="1504890"/>
            <a:ext cx="5212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err="1" smtClean="0">
                <a:solidFill>
                  <a:schemeClr val="bg1"/>
                </a:solidFill>
              </a:rPr>
              <a:t>V</a:t>
            </a:r>
            <a:r>
              <a:rPr lang="en-US" sz="2000" baseline="-25000" dirty="0" err="1" smtClean="0">
                <a:solidFill>
                  <a:schemeClr val="bg1"/>
                </a:solidFill>
              </a:rPr>
              <a:t>ce</a:t>
            </a:r>
            <a:endParaRPr lang="en-US" sz="2000" baseline="-25000" dirty="0">
              <a:solidFill>
                <a:schemeClr val="bg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695030" y="4191000"/>
            <a:ext cx="6383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</a:rPr>
              <a:t>time</a:t>
            </a:r>
            <a:endParaRPr lang="en-US" sz="2000" baseline="-25000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057884" y="3409890"/>
            <a:ext cx="6383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</a:rPr>
              <a:t>time</a:t>
            </a:r>
            <a:endParaRPr lang="en-US" sz="2000" baseline="-25000" dirty="0">
              <a:solidFill>
                <a:schemeClr val="bg1"/>
              </a:solidFill>
            </a:endParaRP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4052093"/>
            <a:ext cx="3048001" cy="1845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6704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 F PA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0BE237A-3C10-CB42-9E82-6FFF293908C0}" type="slidenum">
              <a:rPr lang="en-US" smtClean="0"/>
              <a:pPr/>
              <a:t>8</a:t>
            </a:fld>
            <a:endParaRPr lang="en-US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14437676"/>
              </p:ext>
            </p:extLst>
          </p:nvPr>
        </p:nvGraphicFramePr>
        <p:xfrm>
          <a:off x="711200" y="1524000"/>
          <a:ext cx="7772400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295400" y="5562600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1.12, 1.15</a:t>
            </a:r>
          </a:p>
          <a:p>
            <a:r>
              <a:rPr lang="en-US" dirty="0" smtClean="0">
                <a:solidFill>
                  <a:schemeClr val="bg2"/>
                </a:solidFill>
              </a:rPr>
              <a:t>Pi/2,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43200" y="5562600"/>
            <a:ext cx="95410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1.33,1.41</a:t>
            </a:r>
          </a:p>
          <a:p>
            <a:r>
              <a:rPr lang="en-US" dirty="0" smtClean="0">
                <a:solidFill>
                  <a:schemeClr val="bg2"/>
                </a:solidFill>
              </a:rPr>
              <a:t>Pi/4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0000" y="5562600"/>
            <a:ext cx="10567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1.17,1.207</a:t>
            </a:r>
          </a:p>
          <a:p>
            <a:r>
              <a:rPr lang="en-US" dirty="0" smtClean="0">
                <a:solidFill>
                  <a:schemeClr val="bg2"/>
                </a:solidFill>
              </a:rPr>
              <a:t>Pi/2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44485" y="5562600"/>
            <a:ext cx="8515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1.42,1.5</a:t>
            </a:r>
          </a:p>
          <a:p>
            <a:r>
              <a:rPr lang="en-US" dirty="0" smtClean="0">
                <a:solidFill>
                  <a:schemeClr val="bg2"/>
                </a:solidFill>
              </a:rPr>
              <a:t>Pi/4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2400" y="5562600"/>
            <a:ext cx="7729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bg2"/>
                </a:solidFill>
              </a:rPr>
              <a:t>V</a:t>
            </a:r>
            <a:r>
              <a:rPr lang="en-US" baseline="-25000" dirty="0" err="1" smtClean="0">
                <a:solidFill>
                  <a:schemeClr val="bg2"/>
                </a:solidFill>
              </a:rPr>
              <a:t>m</a:t>
            </a:r>
            <a:r>
              <a:rPr lang="en-US" dirty="0" smtClean="0">
                <a:solidFill>
                  <a:schemeClr val="bg2"/>
                </a:solidFill>
              </a:rPr>
              <a:t>/</a:t>
            </a:r>
            <a:r>
              <a:rPr lang="en-US" dirty="0" err="1" smtClean="0">
                <a:solidFill>
                  <a:schemeClr val="bg2"/>
                </a:solidFill>
              </a:rPr>
              <a:t>V</a:t>
            </a:r>
            <a:r>
              <a:rPr lang="en-US" baseline="-25000" dirty="0" err="1" smtClean="0">
                <a:solidFill>
                  <a:schemeClr val="bg2"/>
                </a:solidFill>
              </a:rPr>
              <a:t>dc</a:t>
            </a:r>
            <a:endParaRPr lang="en-US" baseline="-25000" dirty="0" smtClean="0">
              <a:solidFill>
                <a:schemeClr val="bg2"/>
              </a:solidFill>
            </a:endParaRPr>
          </a:p>
          <a:p>
            <a:r>
              <a:rPr lang="en-US" dirty="0" err="1" smtClean="0">
                <a:solidFill>
                  <a:schemeClr val="bg2"/>
                </a:solidFill>
              </a:rPr>
              <a:t>I</a:t>
            </a:r>
            <a:r>
              <a:rPr lang="en-US" baseline="-25000" dirty="0" err="1" smtClean="0">
                <a:solidFill>
                  <a:schemeClr val="bg2"/>
                </a:solidFill>
              </a:rPr>
              <a:t>m</a:t>
            </a:r>
            <a:r>
              <a:rPr lang="en-US" dirty="0" smtClean="0">
                <a:solidFill>
                  <a:schemeClr val="bg2"/>
                </a:solidFill>
              </a:rPr>
              <a:t>/</a:t>
            </a:r>
            <a:r>
              <a:rPr lang="en-US" dirty="0" err="1" smtClean="0">
                <a:solidFill>
                  <a:schemeClr val="bg2"/>
                </a:solidFill>
              </a:rPr>
              <a:t>I</a:t>
            </a:r>
            <a:r>
              <a:rPr lang="en-US" baseline="-25000" dirty="0" err="1" smtClean="0">
                <a:solidFill>
                  <a:schemeClr val="bg2"/>
                </a:solidFill>
              </a:rPr>
              <a:t>dc</a:t>
            </a:r>
            <a:endParaRPr lang="en-US" baseline="-250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0334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mm-Wave PAs Application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Data Communication (based on FCC frequency allocation):</a:t>
            </a:r>
          </a:p>
          <a:p>
            <a:pPr lvl="1"/>
            <a:r>
              <a:rPr lang="en-US" b="0" dirty="0"/>
              <a:t>59-64 GHz (V-band), </a:t>
            </a:r>
            <a:endParaRPr lang="en-US" b="0" dirty="0" smtClean="0"/>
          </a:p>
          <a:p>
            <a:pPr lvl="1"/>
            <a:r>
              <a:rPr lang="en-US" b="0" dirty="0" smtClean="0"/>
              <a:t>71-76 </a:t>
            </a:r>
            <a:r>
              <a:rPr lang="en-US" b="0" dirty="0"/>
              <a:t>GHz, </a:t>
            </a:r>
            <a:endParaRPr lang="en-US" b="0" dirty="0" smtClean="0"/>
          </a:p>
          <a:p>
            <a:pPr lvl="1"/>
            <a:r>
              <a:rPr lang="en-US" b="0" dirty="0" smtClean="0"/>
              <a:t>81-86 </a:t>
            </a:r>
            <a:r>
              <a:rPr lang="en-US" b="0" dirty="0"/>
              <a:t>GHz (E-bands), </a:t>
            </a:r>
            <a:endParaRPr lang="en-US" b="0" dirty="0" smtClean="0"/>
          </a:p>
          <a:p>
            <a:pPr lvl="1"/>
            <a:r>
              <a:rPr lang="en-US" b="0" dirty="0" smtClean="0"/>
              <a:t>and 92-95 </a:t>
            </a:r>
            <a:r>
              <a:rPr lang="en-US" b="0" dirty="0"/>
              <a:t>GHz (W-bands)</a:t>
            </a:r>
            <a:endParaRPr lang="en-US" dirty="0" smtClean="0"/>
          </a:p>
          <a:p>
            <a:r>
              <a:rPr lang="en-US" dirty="0" smtClean="0"/>
              <a:t>77 GHz</a:t>
            </a:r>
          </a:p>
          <a:p>
            <a:pPr lvl="1"/>
            <a:r>
              <a:rPr lang="en-US" dirty="0" smtClean="0"/>
              <a:t>Automotive Radars</a:t>
            </a:r>
            <a:endParaRPr lang="en-US" dirty="0"/>
          </a:p>
          <a:p>
            <a:r>
              <a:rPr lang="en-US" dirty="0" smtClean="0"/>
              <a:t>&gt; 77 GHz</a:t>
            </a:r>
          </a:p>
          <a:p>
            <a:pPr lvl="1"/>
            <a:r>
              <a:rPr lang="en-US" dirty="0" smtClean="0"/>
              <a:t>Active Imaging: Security gates, Medical Imaging applications, Radar systems,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0BE237A-3C10-CB42-9E82-6FFF293908C0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5128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RANCHTO" val="0"/>
  <p:tag name="HOTSPOTTYPE" val="PreviousSlide"/>
  <p:tag name="DEFINEDINNAVIGATOR" val="False"/>
  <p:tag name="_INSTRUCTOR VIEW19C14C36-AC8E-43BC-9DB6-C2AAF774C7DC|PANE__TAG" val="_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heme/theme1.xml><?xml version="1.0" encoding="utf-8"?>
<a:theme xmlns:a="http://schemas.openxmlformats.org/drawingml/2006/main" name="Default Design">
  <a:themeElements>
    <a:clrScheme name="">
      <a:dk1>
        <a:srgbClr val="00354E"/>
      </a:dk1>
      <a:lt1>
        <a:srgbClr val="EAEAEA"/>
      </a:lt1>
      <a:dk2>
        <a:srgbClr val="002244"/>
      </a:dk2>
      <a:lt2>
        <a:srgbClr val="CCECFF"/>
      </a:lt2>
      <a:accent1>
        <a:srgbClr val="006699"/>
      </a:accent1>
      <a:accent2>
        <a:srgbClr val="6699FF"/>
      </a:accent2>
      <a:accent3>
        <a:srgbClr val="AAABB0"/>
      </a:accent3>
      <a:accent4>
        <a:srgbClr val="C8C8C8"/>
      </a:accent4>
      <a:accent5>
        <a:srgbClr val="AAB8CA"/>
      </a:accent5>
      <a:accent6>
        <a:srgbClr val="5C8AE7"/>
      </a:accent6>
      <a:hlink>
        <a:srgbClr val="CCCCFF"/>
      </a:hlink>
      <a:folHlink>
        <a:srgbClr val="5E6FD4"/>
      </a:folHlink>
    </a:clrScheme>
    <a:fontScheme name="Default Design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tx1"/>
        </a:solidFill>
        <a:ln w="25400" cap="sq" cmpd="sng" algn="ctr">
          <a:solidFill>
            <a:schemeClr val="bg1">
              <a:lumMod val="75000"/>
              <a:lumOff val="25000"/>
            </a:schemeClr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354E"/>
        </a:dk1>
        <a:lt1>
          <a:srgbClr val="EAEAEA"/>
        </a:lt1>
        <a:dk2>
          <a:srgbClr val="006699"/>
        </a:dk2>
        <a:lt2>
          <a:srgbClr val="CCECFF"/>
        </a:lt2>
        <a:accent1>
          <a:srgbClr val="006699"/>
        </a:accent1>
        <a:accent2>
          <a:srgbClr val="6699FF"/>
        </a:accent2>
        <a:accent3>
          <a:srgbClr val="AAB8CA"/>
        </a:accent3>
        <a:accent4>
          <a:srgbClr val="C8C8C8"/>
        </a:accent4>
        <a:accent5>
          <a:srgbClr val="AAB8CA"/>
        </a:accent5>
        <a:accent6>
          <a:srgbClr val="5C8AE7"/>
        </a:accent6>
        <a:hlink>
          <a:srgbClr val="CCCCFF"/>
        </a:hlink>
        <a:folHlink>
          <a:srgbClr val="5E6FD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80"/>
        </a:dk1>
        <a:lt1>
          <a:srgbClr val="FFFFFF"/>
        </a:lt1>
        <a:dk2>
          <a:srgbClr val="3366CC"/>
        </a:dk2>
        <a:lt2>
          <a:srgbClr val="7A7C93"/>
        </a:lt2>
        <a:accent1>
          <a:srgbClr val="006699"/>
        </a:accent1>
        <a:accent2>
          <a:srgbClr val="6699FF"/>
        </a:accent2>
        <a:accent3>
          <a:srgbClr val="FFFFFF"/>
        </a:accent3>
        <a:accent4>
          <a:srgbClr val="00006C"/>
        </a:accent4>
        <a:accent5>
          <a:srgbClr val="AAB8CA"/>
        </a:accent5>
        <a:accent6>
          <a:srgbClr val="5C8AE7"/>
        </a:accent6>
        <a:hlink>
          <a:srgbClr val="CCCCFF"/>
        </a:hlink>
        <a:folHlink>
          <a:srgbClr val="5E6FD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969696"/>
        </a:accent1>
        <a:accent2>
          <a:srgbClr val="CBCBCB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B8B8B8"/>
        </a:accent6>
        <a:hlink>
          <a:srgbClr val="EAEAEA"/>
        </a:hlink>
        <a:folHlink>
          <a:srgbClr val="5F5F5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660066"/>
        </a:dk1>
        <a:lt1>
          <a:srgbClr val="EAEAEA"/>
        </a:lt1>
        <a:dk2>
          <a:srgbClr val="3366CC"/>
        </a:dk2>
        <a:lt2>
          <a:srgbClr val="7A7C93"/>
        </a:lt2>
        <a:accent1>
          <a:srgbClr val="00CCCC"/>
        </a:accent1>
        <a:accent2>
          <a:srgbClr val="CC66FF"/>
        </a:accent2>
        <a:accent3>
          <a:srgbClr val="F3F3F3"/>
        </a:accent3>
        <a:accent4>
          <a:srgbClr val="560056"/>
        </a:accent4>
        <a:accent5>
          <a:srgbClr val="AAE2E2"/>
        </a:accent5>
        <a:accent6>
          <a:srgbClr val="B95CE7"/>
        </a:accent6>
        <a:hlink>
          <a:srgbClr val="CCFF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354E"/>
        </a:dk1>
        <a:lt1>
          <a:srgbClr val="EAEAEA"/>
        </a:lt1>
        <a:dk2>
          <a:srgbClr val="6D67AA"/>
        </a:dk2>
        <a:lt2>
          <a:srgbClr val="CCCCFF"/>
        </a:lt2>
        <a:accent1>
          <a:srgbClr val="6600CC"/>
        </a:accent1>
        <a:accent2>
          <a:srgbClr val="9999FF"/>
        </a:accent2>
        <a:accent3>
          <a:srgbClr val="BAB8D2"/>
        </a:accent3>
        <a:accent4>
          <a:srgbClr val="C8C8C8"/>
        </a:accent4>
        <a:accent5>
          <a:srgbClr val="B8AAE2"/>
        </a:accent5>
        <a:accent6>
          <a:srgbClr val="8A8AE7"/>
        </a:accent6>
        <a:hlink>
          <a:srgbClr val="CCCCFF"/>
        </a:hlink>
        <a:folHlink>
          <a:srgbClr val="9D70B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3366"/>
        </a:dk1>
        <a:lt1>
          <a:srgbClr val="EAEAEA"/>
        </a:lt1>
        <a:dk2>
          <a:srgbClr val="009999"/>
        </a:dk2>
        <a:lt2>
          <a:srgbClr val="FFFFFF"/>
        </a:lt2>
        <a:accent1>
          <a:srgbClr val="008080"/>
        </a:accent1>
        <a:accent2>
          <a:srgbClr val="00CCCC"/>
        </a:accent2>
        <a:accent3>
          <a:srgbClr val="AACACA"/>
        </a:accent3>
        <a:accent4>
          <a:srgbClr val="C8C8C8"/>
        </a:accent4>
        <a:accent5>
          <a:srgbClr val="AAC0C0"/>
        </a:accent5>
        <a:accent6>
          <a:srgbClr val="00B9B9"/>
        </a:accent6>
        <a:hlink>
          <a:srgbClr val="A7DDE1"/>
        </a:hlink>
        <a:folHlink>
          <a:srgbClr val="FF99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Default Design">
  <a:themeElements>
    <a:clrScheme name="">
      <a:dk1>
        <a:srgbClr val="00354E"/>
      </a:dk1>
      <a:lt1>
        <a:srgbClr val="EAEAEA"/>
      </a:lt1>
      <a:dk2>
        <a:srgbClr val="002244"/>
      </a:dk2>
      <a:lt2>
        <a:srgbClr val="CCECFF"/>
      </a:lt2>
      <a:accent1>
        <a:srgbClr val="006699"/>
      </a:accent1>
      <a:accent2>
        <a:srgbClr val="6699FF"/>
      </a:accent2>
      <a:accent3>
        <a:srgbClr val="AAABB0"/>
      </a:accent3>
      <a:accent4>
        <a:srgbClr val="C8C8C8"/>
      </a:accent4>
      <a:accent5>
        <a:srgbClr val="AAB8CA"/>
      </a:accent5>
      <a:accent6>
        <a:srgbClr val="5C8AE7"/>
      </a:accent6>
      <a:hlink>
        <a:srgbClr val="CCCCFF"/>
      </a:hlink>
      <a:folHlink>
        <a:srgbClr val="5E6FD4"/>
      </a:folHlink>
    </a:clrScheme>
    <a:fontScheme name="1_Default Design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1_Default Design 1">
        <a:dk1>
          <a:srgbClr val="00354E"/>
        </a:dk1>
        <a:lt1>
          <a:srgbClr val="EAEAEA"/>
        </a:lt1>
        <a:dk2>
          <a:srgbClr val="006699"/>
        </a:dk2>
        <a:lt2>
          <a:srgbClr val="CCECFF"/>
        </a:lt2>
        <a:accent1>
          <a:srgbClr val="006699"/>
        </a:accent1>
        <a:accent2>
          <a:srgbClr val="6699FF"/>
        </a:accent2>
        <a:accent3>
          <a:srgbClr val="AAB8CA"/>
        </a:accent3>
        <a:accent4>
          <a:srgbClr val="C8C8C8"/>
        </a:accent4>
        <a:accent5>
          <a:srgbClr val="AAB8CA"/>
        </a:accent5>
        <a:accent6>
          <a:srgbClr val="5C8AE7"/>
        </a:accent6>
        <a:hlink>
          <a:srgbClr val="CCCCFF"/>
        </a:hlink>
        <a:folHlink>
          <a:srgbClr val="5E6FD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80"/>
        </a:dk1>
        <a:lt1>
          <a:srgbClr val="FFFFFF"/>
        </a:lt1>
        <a:dk2>
          <a:srgbClr val="3366CC"/>
        </a:dk2>
        <a:lt2>
          <a:srgbClr val="7A7C93"/>
        </a:lt2>
        <a:accent1>
          <a:srgbClr val="006699"/>
        </a:accent1>
        <a:accent2>
          <a:srgbClr val="6699FF"/>
        </a:accent2>
        <a:accent3>
          <a:srgbClr val="FFFFFF"/>
        </a:accent3>
        <a:accent4>
          <a:srgbClr val="00006C"/>
        </a:accent4>
        <a:accent5>
          <a:srgbClr val="AAB8CA"/>
        </a:accent5>
        <a:accent6>
          <a:srgbClr val="5C8AE7"/>
        </a:accent6>
        <a:hlink>
          <a:srgbClr val="CCCCFF"/>
        </a:hlink>
        <a:folHlink>
          <a:srgbClr val="5E6FD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969696"/>
        </a:accent1>
        <a:accent2>
          <a:srgbClr val="CBCBCB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B8B8B8"/>
        </a:accent6>
        <a:hlink>
          <a:srgbClr val="EAEAEA"/>
        </a:hlink>
        <a:folHlink>
          <a:srgbClr val="5F5F5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660066"/>
        </a:dk1>
        <a:lt1>
          <a:srgbClr val="EAEAEA"/>
        </a:lt1>
        <a:dk2>
          <a:srgbClr val="3366CC"/>
        </a:dk2>
        <a:lt2>
          <a:srgbClr val="7A7C93"/>
        </a:lt2>
        <a:accent1>
          <a:srgbClr val="00CCCC"/>
        </a:accent1>
        <a:accent2>
          <a:srgbClr val="CC66FF"/>
        </a:accent2>
        <a:accent3>
          <a:srgbClr val="F3F3F3"/>
        </a:accent3>
        <a:accent4>
          <a:srgbClr val="560056"/>
        </a:accent4>
        <a:accent5>
          <a:srgbClr val="AAE2E2"/>
        </a:accent5>
        <a:accent6>
          <a:srgbClr val="B95CE7"/>
        </a:accent6>
        <a:hlink>
          <a:srgbClr val="CCFF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354E"/>
        </a:dk1>
        <a:lt1>
          <a:srgbClr val="EAEAEA"/>
        </a:lt1>
        <a:dk2>
          <a:srgbClr val="6D67AA"/>
        </a:dk2>
        <a:lt2>
          <a:srgbClr val="CCCCFF"/>
        </a:lt2>
        <a:accent1>
          <a:srgbClr val="6600CC"/>
        </a:accent1>
        <a:accent2>
          <a:srgbClr val="9999FF"/>
        </a:accent2>
        <a:accent3>
          <a:srgbClr val="BAB8D2"/>
        </a:accent3>
        <a:accent4>
          <a:srgbClr val="C8C8C8"/>
        </a:accent4>
        <a:accent5>
          <a:srgbClr val="B8AAE2"/>
        </a:accent5>
        <a:accent6>
          <a:srgbClr val="8A8AE7"/>
        </a:accent6>
        <a:hlink>
          <a:srgbClr val="CCCCFF"/>
        </a:hlink>
        <a:folHlink>
          <a:srgbClr val="9D70B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3366"/>
        </a:dk1>
        <a:lt1>
          <a:srgbClr val="EAEAEA"/>
        </a:lt1>
        <a:dk2>
          <a:srgbClr val="009999"/>
        </a:dk2>
        <a:lt2>
          <a:srgbClr val="FFFFFF"/>
        </a:lt2>
        <a:accent1>
          <a:srgbClr val="008080"/>
        </a:accent1>
        <a:accent2>
          <a:srgbClr val="00CCCC"/>
        </a:accent2>
        <a:accent3>
          <a:srgbClr val="AACACA"/>
        </a:accent3>
        <a:accent4>
          <a:srgbClr val="C8C8C8"/>
        </a:accent4>
        <a:accent5>
          <a:srgbClr val="AAC0C0"/>
        </a:accent5>
        <a:accent6>
          <a:srgbClr val="00B9B9"/>
        </a:accent6>
        <a:hlink>
          <a:srgbClr val="A7DDE1"/>
        </a:hlink>
        <a:folHlink>
          <a:srgbClr val="FF99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37984</TotalTime>
  <Words>2997</Words>
  <Application>Microsoft Office PowerPoint</Application>
  <PresentationFormat>On-screen Show (4:3)</PresentationFormat>
  <Paragraphs>675</Paragraphs>
  <Slides>61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61</vt:i4>
      </vt:variant>
    </vt:vector>
  </HeadingPairs>
  <TitlesOfParts>
    <vt:vector size="64" baseType="lpstr">
      <vt:lpstr>Default Design</vt:lpstr>
      <vt:lpstr>1_Default Design</vt:lpstr>
      <vt:lpstr>Visio</vt:lpstr>
      <vt:lpstr>High efficiency Power amplifier design for mm-Wave</vt:lpstr>
      <vt:lpstr>Outline</vt:lpstr>
      <vt:lpstr>Power amplifier basics</vt:lpstr>
      <vt:lpstr>Power amplifier basics</vt:lpstr>
      <vt:lpstr>PA basics</vt:lpstr>
      <vt:lpstr>PA basics</vt:lpstr>
      <vt:lpstr>Class F PAs</vt:lpstr>
      <vt:lpstr>Class F PA</vt:lpstr>
      <vt:lpstr>mm-Wave PAs Application</vt:lpstr>
      <vt:lpstr>Si-based mm-Wave PAs</vt:lpstr>
      <vt:lpstr>Si-based mm-wave PAs</vt:lpstr>
      <vt:lpstr>Si-based mm-wave PAs</vt:lpstr>
      <vt:lpstr>Review- VCE &gt; BVCO</vt:lpstr>
      <vt:lpstr>Review- Cascoding</vt:lpstr>
      <vt:lpstr>Review- Current reuse</vt:lpstr>
      <vt:lpstr>PA design Steps</vt:lpstr>
      <vt:lpstr>PA design Steps</vt:lpstr>
      <vt:lpstr>PA design Steps</vt:lpstr>
      <vt:lpstr>PA design Steps Changing bias point from A to AB </vt:lpstr>
      <vt:lpstr>Utilizing 3rd H for efficiency (F3)</vt:lpstr>
      <vt:lpstr>Utilizing 3rd H for efficiency (F3)</vt:lpstr>
      <vt:lpstr>Utilizing 3rd H for efficiency (F3)</vt:lpstr>
      <vt:lpstr>Utilizing 3rd H for efficiency (F3)</vt:lpstr>
      <vt:lpstr>Utilizing 3rd H for efficiency (F3)</vt:lpstr>
      <vt:lpstr>94 GHz 1-Stage Class-F PA (VCC = 1.3V): Schematic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60 GHz 1-Stage Class-F PA with coupled harmonic control: Schematics</vt:lpstr>
      <vt:lpstr>PowerPoint Presentation</vt:lpstr>
      <vt:lpstr>60 GHz 1-Stage Class-F PA with coupled harmonic control: Layout </vt:lpstr>
      <vt:lpstr>Design Summary</vt:lpstr>
      <vt:lpstr>Si-based mm-wave PAs</vt:lpstr>
      <vt:lpstr>Future Works</vt:lpstr>
      <vt:lpstr>60 GHz 1-Stage Class-F PA (VCC = 1.3V): Schematic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33 GHz 1-Stage Class-F PA (VCC = 1.3V): Schematic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60 GHz 1-Stage Class-F PA with coupled harmonic control: Schematics</vt:lpstr>
      <vt:lpstr>PowerPoint Presentation</vt:lpstr>
      <vt:lpstr>60 GHz 1-Stage Class-F PA with coupled harmonic control: Layout </vt:lpstr>
      <vt:lpstr>33 GHz 1-Stage Class-F PA with coupled harmonic control: Schematics</vt:lpstr>
      <vt:lpstr>PowerPoint Presentation</vt:lpstr>
      <vt:lpstr>33 GHz 1-Stage Class-F PA with coupled harmonic control: Layout </vt:lpstr>
      <vt:lpstr>Utilizing 3rd H for efficiency (F3)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Template for VTVT Presentation</dc:title>
  <dc:creator>Dong Ha</dc:creator>
  <cp:lastModifiedBy>wml11</cp:lastModifiedBy>
  <cp:revision>2426</cp:revision>
  <cp:lastPrinted>2013-01-17T15:19:33Z</cp:lastPrinted>
  <dcterms:created xsi:type="dcterms:W3CDTF">2000-03-27T02:25:26Z</dcterms:created>
  <dcterms:modified xsi:type="dcterms:W3CDTF">2013-01-17T19:12:32Z</dcterms:modified>
</cp:coreProperties>
</file>