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61" r:id="rId3"/>
    <p:sldId id="257" r:id="rId4"/>
    <p:sldId id="262" r:id="rId5"/>
    <p:sldId id="258" r:id="rId6"/>
    <p:sldId id="263" r:id="rId7"/>
    <p:sldId id="259" r:id="rId8"/>
    <p:sldId id="264" r:id="rId9"/>
    <p:sldId id="266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4" d="100"/>
          <a:sy n="114" d="100"/>
        </p:scale>
        <p:origin x="-918" y="1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1B8EEF-C3A4-4B09-BA5F-BBCAE24996D3}" type="datetimeFigureOut">
              <a:rPr lang="en-US" smtClean="0"/>
              <a:t>1/16/2013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3B33F3-1F6C-440E-9F2B-FFBF72FF72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8857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B0FB8-2F27-4169-8D63-CCFBCAE82837}" type="datetimeFigureOut">
              <a:rPr lang="en-US" smtClean="0"/>
              <a:t>1/16/2013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A0660-3FC1-4609-AB95-0D007D32BE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5708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B0FB8-2F27-4169-8D63-CCFBCAE82837}" type="datetimeFigureOut">
              <a:rPr lang="en-US" smtClean="0"/>
              <a:t>1/16/2013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A0660-3FC1-4609-AB95-0D007D32BE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8009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B0FB8-2F27-4169-8D63-CCFBCAE82837}" type="datetimeFigureOut">
              <a:rPr lang="en-US" smtClean="0"/>
              <a:t>1/16/2013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A0660-3FC1-4609-AB95-0D007D32BE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0350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B0FB8-2F27-4169-8D63-CCFBCAE82837}" type="datetimeFigureOut">
              <a:rPr lang="en-US" smtClean="0"/>
              <a:t>1/16/2013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A0660-3FC1-4609-AB95-0D007D32BE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2914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B0FB8-2F27-4169-8D63-CCFBCAE82837}" type="datetimeFigureOut">
              <a:rPr lang="en-US" smtClean="0"/>
              <a:t>1/16/2013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A0660-3FC1-4609-AB95-0D007D32BE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7781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B0FB8-2F27-4169-8D63-CCFBCAE82837}" type="datetimeFigureOut">
              <a:rPr lang="en-US" smtClean="0"/>
              <a:t>1/16/2013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A0660-3FC1-4609-AB95-0D007D32BE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616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B0FB8-2F27-4169-8D63-CCFBCAE82837}" type="datetimeFigureOut">
              <a:rPr lang="en-US" smtClean="0"/>
              <a:t>1/16/2013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A0660-3FC1-4609-AB95-0D007D32BE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2682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B0FB8-2F27-4169-8D63-CCFBCAE82837}" type="datetimeFigureOut">
              <a:rPr lang="en-US" smtClean="0"/>
              <a:t>1/16/2013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A0660-3FC1-4609-AB95-0D007D32BE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413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B0FB8-2F27-4169-8D63-CCFBCAE82837}" type="datetimeFigureOut">
              <a:rPr lang="en-US" smtClean="0"/>
              <a:t>1/16/2013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A0660-3FC1-4609-AB95-0D007D32BE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638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B0FB8-2F27-4169-8D63-CCFBCAE82837}" type="datetimeFigureOut">
              <a:rPr lang="en-US" smtClean="0"/>
              <a:t>1/16/2013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A0660-3FC1-4609-AB95-0D007D32BE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6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B0FB8-2F27-4169-8D63-CCFBCAE82837}" type="datetimeFigureOut">
              <a:rPr lang="en-US" smtClean="0"/>
              <a:t>1/16/2013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A0660-3FC1-4609-AB95-0D007D32BE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5088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AB0FB8-2F27-4169-8D63-CCFBCAE82837}" type="datetimeFigureOut">
              <a:rPr lang="en-US" smtClean="0"/>
              <a:t>1/16/2013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DA0660-3FC1-4609-AB95-0D007D32BE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924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93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530" y="1214437"/>
            <a:ext cx="5924550" cy="380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457200" y="274638"/>
                <a:ext cx="8229600" cy="639762"/>
              </a:xfrm>
            </p:spPr>
            <p:txBody>
              <a:bodyPr>
                <a:noAutofit/>
              </a:bodyPr>
              <a:lstStyle/>
              <a:p>
                <a:r>
                  <a:rPr lang="en-US" sz="1800" dirty="0" smtClean="0">
                    <a:ea typeface="Cambria Math"/>
                  </a:rPr>
                  <a:t> SNR  verses 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  <a:ea typeface="Cambria Math"/>
                      </a:rPr>
                      <m:t>∆</m:t>
                    </m:r>
                    <m:r>
                      <a:rPr lang="en-US" sz="1800" i="1">
                        <a:latin typeface="Cambria Math"/>
                        <a:ea typeface="Cambria Math"/>
                      </a:rPr>
                      <m:t>𝑇</m:t>
                    </m:r>
                    <m:r>
                      <a:rPr lang="en-US" sz="1800" i="1">
                        <a:latin typeface="Cambria Math"/>
                        <a:ea typeface="Cambria Math"/>
                      </a:rPr>
                      <m:t>/</m:t>
                    </m:r>
                    <m:r>
                      <a:rPr lang="en-US" sz="1800" i="1">
                        <a:latin typeface="Cambria Math"/>
                        <a:ea typeface="Cambria Math"/>
                      </a:rPr>
                      <m:t>𝑇𝑐</m:t>
                    </m:r>
                  </m:oMath>
                </a14:m>
                <a:r>
                  <a:rPr lang="en-US" sz="1800" dirty="0" smtClean="0"/>
                  <a:t>  curve</a:t>
                </a:r>
                <a:r>
                  <a:rPr lang="en-US" sz="1800" dirty="0"/>
                  <a:t/>
                </a:r>
                <a:br>
                  <a:rPr lang="en-US" sz="1800" dirty="0"/>
                </a:br>
                <a:endParaRPr lang="en-US" sz="1800" dirty="0"/>
              </a:p>
            </p:txBody>
          </p:sp>
        </mc:Choice>
        <mc:Fallback xmlns="">
          <p:sp>
            <p:nvSpPr>
              <p:cNvPr id="6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57200" y="274638"/>
                <a:ext cx="8229600" cy="639762"/>
              </a:xfrm>
              <a:blipFill rotWithShape="1">
                <a:blip r:embed="rId3"/>
                <a:stretch>
                  <a:fillRect t="-47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3084715" y="5080711"/>
                <a:ext cx="80323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 smtClean="0">
                          <a:latin typeface="Cambria Math"/>
                          <a:ea typeface="Cambria Math"/>
                        </a:rPr>
                        <m:t>∆</m:t>
                      </m:r>
                      <m:r>
                        <a:rPr lang="en-US" sz="1600" b="0" i="1" smtClean="0">
                          <a:latin typeface="Cambria Math"/>
                          <a:ea typeface="Cambria Math"/>
                        </a:rPr>
                        <m:t>𝑇</m:t>
                      </m:r>
                      <m:r>
                        <a:rPr lang="en-US" sz="1600" b="0" i="1" smtClean="0">
                          <a:latin typeface="Cambria Math"/>
                          <a:ea typeface="Cambria Math"/>
                        </a:rPr>
                        <m:t>/</m:t>
                      </m:r>
                      <m:r>
                        <a:rPr lang="en-US" sz="1600" b="0" i="1" smtClean="0">
                          <a:latin typeface="Cambria Math"/>
                          <a:ea typeface="Cambria Math"/>
                        </a:rPr>
                        <m:t>𝑇𝑐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84715" y="5080711"/>
                <a:ext cx="803233" cy="338554"/>
              </a:xfrm>
              <a:prstGeom prst="rect">
                <a:avLst/>
              </a:prstGeom>
              <a:blipFill rotWithShape="1">
                <a:blip r:embed="rId4"/>
                <a:stretch>
                  <a:fillRect b="-89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 rot="16200000">
            <a:off x="-48078" y="2945398"/>
            <a:ext cx="8611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SNR(dB</a:t>
            </a:r>
            <a:r>
              <a:rPr lang="en-US" sz="1400" dirty="0" smtClean="0"/>
              <a:t>)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6617547" y="1520965"/>
            <a:ext cx="1347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Simulated value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6600716" y="1841069"/>
            <a:ext cx="13806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Calculated value</a:t>
            </a:r>
            <a:endParaRPr lang="en-US" sz="1400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8027736" y="1687182"/>
            <a:ext cx="914400" cy="0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8027736" y="1994959"/>
            <a:ext cx="914400" cy="0"/>
          </a:xfrm>
          <a:prstGeom prst="line">
            <a:avLst/>
          </a:prstGeom>
          <a:ln w="28575">
            <a:solidFill>
              <a:srgbClr val="0070C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0760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en-US" sz="1600" dirty="0" smtClean="0"/>
              <a:t>Input noise power=10dBm</a:t>
            </a:r>
            <a:endParaRPr lang="en-US" sz="16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143000"/>
            <a:ext cx="6915150" cy="2371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66921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sz="1600" dirty="0" smtClean="0"/>
              <a:t>Case  # 1,Fs=5M,Fc=10MHz,Data for fundamental harmonics</a:t>
            </a:r>
            <a:endParaRPr lang="en-US" sz="16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3376134"/>
              </p:ext>
            </p:extLst>
          </p:nvPr>
        </p:nvGraphicFramePr>
        <p:xfrm>
          <a:off x="381000" y="1524000"/>
          <a:ext cx="8229600" cy="4176975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662701"/>
                <a:gridCol w="662701"/>
                <a:gridCol w="662701"/>
                <a:gridCol w="1021664"/>
                <a:gridCol w="1181233"/>
                <a:gridCol w="1041576"/>
                <a:gridCol w="1463465"/>
                <a:gridCol w="1533559"/>
              </a:tblGrid>
              <a:tr h="37407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</a:rPr>
                        <a:t>      </a:t>
                      </a:r>
                      <a:r>
                        <a:rPr lang="en-US" sz="1400" u="none" strike="noStrike" dirty="0" err="1" smtClean="0">
                          <a:effectLst/>
                        </a:rPr>
                        <a:t>dT</a:t>
                      </a:r>
                      <a:r>
                        <a:rPr lang="en-US" sz="1400" u="none" strike="noStrike" dirty="0" smtClean="0">
                          <a:effectLst/>
                        </a:rPr>
                        <a:t>/</a:t>
                      </a:r>
                      <a:r>
                        <a:rPr lang="en-US" sz="1400" u="none" strike="noStrike" dirty="0" err="1" smtClean="0">
                          <a:effectLst/>
                        </a:rPr>
                        <a:t>Tc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</a:rPr>
                        <a:t>     </a:t>
                      </a:r>
                      <a:r>
                        <a:rPr lang="en-US" sz="1400" u="none" strike="noStrike" dirty="0" err="1" smtClean="0">
                          <a:effectLst/>
                        </a:rPr>
                        <a:t>Gp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err="1">
                          <a:solidFill>
                            <a:srgbClr val="FF0000"/>
                          </a:solidFill>
                          <a:effectLst/>
                        </a:rPr>
                        <a:t>Gp</a:t>
                      </a:r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(dB)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   </a:t>
                      </a:r>
                      <a:r>
                        <a:rPr lang="en-US" sz="1400" u="none" strike="noStrike" dirty="0" err="1" smtClean="0">
                          <a:solidFill>
                            <a:srgbClr val="FF0000"/>
                          </a:solidFill>
                          <a:effectLst/>
                        </a:rPr>
                        <a:t>Gn</a:t>
                      </a:r>
                      <a:r>
                        <a:rPr lang="en-US" sz="14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(dB</a:t>
                      </a:r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)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err="1" smtClean="0">
                          <a:solidFill>
                            <a:srgbClr val="C00000"/>
                          </a:solidFill>
                          <a:effectLst/>
                        </a:rPr>
                        <a:t>Gp</a:t>
                      </a:r>
                      <a:r>
                        <a:rPr lang="en-US" sz="1400" u="none" strike="noStrike" dirty="0" smtClean="0">
                          <a:solidFill>
                            <a:srgbClr val="C00000"/>
                          </a:solidFill>
                          <a:effectLst/>
                        </a:rPr>
                        <a:t>(measure)</a:t>
                      </a:r>
                    </a:p>
                    <a:p>
                      <a:pPr algn="l" fontAlgn="b"/>
                      <a:r>
                        <a:rPr lang="en-US" sz="1400" u="none" strike="noStrike" dirty="0" smtClean="0">
                          <a:solidFill>
                            <a:srgbClr val="C00000"/>
                          </a:solidFill>
                          <a:effectLst/>
                        </a:rPr>
                        <a:t>(dB)</a:t>
                      </a:r>
                      <a:endParaRPr lang="en-US" sz="1400" b="0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err="1">
                          <a:solidFill>
                            <a:srgbClr val="C00000"/>
                          </a:solidFill>
                          <a:effectLst/>
                        </a:rPr>
                        <a:t>Gn</a:t>
                      </a:r>
                      <a:r>
                        <a:rPr lang="en-US" sz="14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(measure</a:t>
                      </a:r>
                      <a:r>
                        <a:rPr lang="en-US" sz="1400" u="none" strike="noStrike" dirty="0" smtClean="0">
                          <a:solidFill>
                            <a:srgbClr val="C00000"/>
                          </a:solidFill>
                          <a:effectLst/>
                        </a:rPr>
                        <a:t>)</a:t>
                      </a:r>
                    </a:p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(dB)</a:t>
                      </a:r>
                      <a:endParaRPr lang="en-US" sz="1400" b="0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SNRmeasured(dB)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SNRcalculated(dB)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4073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0.05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</a:rPr>
                        <a:t>  2.479m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-26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-13.01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-25.818</a:t>
                      </a:r>
                      <a:endParaRPr lang="en-US" sz="1400" b="0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-13.096</a:t>
                      </a:r>
                      <a:endParaRPr lang="en-US" sz="1400" b="0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-12.722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-12.99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4073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</a:rPr>
                        <a:t>    9.67m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-20.14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-10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-19.883</a:t>
                      </a:r>
                      <a:endParaRPr lang="en-US" sz="1400" b="0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-10.046</a:t>
                      </a:r>
                      <a:endParaRPr lang="en-US" sz="1400" b="0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-9.837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-10.14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4073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0.15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</a:rPr>
                        <a:t>  20.88m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-16.8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-8.239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solidFill>
                            <a:srgbClr val="C00000"/>
                          </a:solidFill>
                          <a:effectLst/>
                        </a:rPr>
                        <a:t>-16.39</a:t>
                      </a:r>
                      <a:endParaRPr lang="en-US" sz="1400" b="0" i="0" u="none" strike="noStrike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-8.268</a:t>
                      </a:r>
                      <a:endParaRPr lang="en-US" sz="1400" b="0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-8.122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-8.561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4073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</a:rPr>
                        <a:t>        35m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solidFill>
                            <a:srgbClr val="FF0000"/>
                          </a:solidFill>
                          <a:effectLst/>
                        </a:rPr>
                        <a:t>-14.56</a:t>
                      </a:r>
                      <a:endParaRPr lang="en-US" sz="14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-6.989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solidFill>
                            <a:srgbClr val="C00000"/>
                          </a:solidFill>
                          <a:effectLst/>
                        </a:rPr>
                        <a:t>-13.905</a:t>
                      </a:r>
                      <a:endParaRPr lang="en-US" sz="1400" b="0" i="0" u="none" strike="noStrike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-7.013</a:t>
                      </a:r>
                      <a:endParaRPr lang="en-US" sz="1400" b="0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-6.892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-7.571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4073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0.25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</a:rPr>
                        <a:t>  50.66m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solidFill>
                            <a:srgbClr val="FF0000"/>
                          </a:solidFill>
                          <a:effectLst/>
                        </a:rPr>
                        <a:t>-12.95</a:t>
                      </a:r>
                      <a:endParaRPr lang="en-US" sz="14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-6.02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-11.976</a:t>
                      </a:r>
                      <a:endParaRPr lang="en-US" sz="1400" b="0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-6.038</a:t>
                      </a:r>
                      <a:endParaRPr lang="en-US" sz="1400" b="0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-5.938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-6.93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4073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</a:rPr>
                        <a:t>    66.3m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solidFill>
                            <a:srgbClr val="FF0000"/>
                          </a:solidFill>
                          <a:effectLst/>
                        </a:rPr>
                        <a:t>-11.78</a:t>
                      </a:r>
                      <a:endParaRPr lang="en-US" sz="14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-5.228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-10.398</a:t>
                      </a:r>
                      <a:endParaRPr lang="en-US" sz="1400" b="0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solidFill>
                            <a:srgbClr val="C00000"/>
                          </a:solidFill>
                          <a:effectLst/>
                        </a:rPr>
                        <a:t>-5.244</a:t>
                      </a:r>
                      <a:endParaRPr lang="en-US" sz="1400" b="0" i="0" u="none" strike="noStrike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-5.154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-6.552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4073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0.35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</a:rPr>
                        <a:t>  80.43m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-10.945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-4.559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-9.063</a:t>
                      </a:r>
                      <a:endParaRPr lang="en-US" sz="1400" b="0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-4.572</a:t>
                      </a:r>
                      <a:endParaRPr lang="en-US" sz="1400" b="0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-4.491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-6.386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4073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</a:rPr>
                        <a:t>  91.64m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solidFill>
                            <a:srgbClr val="FF0000"/>
                          </a:solidFill>
                          <a:effectLst/>
                        </a:rPr>
                        <a:t>-10.38</a:t>
                      </a:r>
                      <a:endParaRPr lang="en-US" sz="14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-3.979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-10.339</a:t>
                      </a:r>
                      <a:endParaRPr lang="en-US" sz="1400" b="0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solidFill>
                            <a:srgbClr val="C00000"/>
                          </a:solidFill>
                          <a:effectLst/>
                        </a:rPr>
                        <a:t>-3.991</a:t>
                      </a:r>
                      <a:endParaRPr lang="en-US" sz="1400" b="0" i="0" u="none" strike="noStrike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-6.348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-6.401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4073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0.45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</a:rPr>
                        <a:t>  94.84m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solidFill>
                            <a:srgbClr val="FF0000"/>
                          </a:solidFill>
                          <a:effectLst/>
                        </a:rPr>
                        <a:t>-10.23</a:t>
                      </a:r>
                      <a:endParaRPr lang="en-US" sz="14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-3.467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-10.016</a:t>
                      </a:r>
                      <a:endParaRPr lang="en-US" sz="1400" b="0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solidFill>
                            <a:srgbClr val="C00000"/>
                          </a:solidFill>
                          <a:effectLst/>
                        </a:rPr>
                        <a:t>-3.478</a:t>
                      </a:r>
                      <a:endParaRPr lang="en-US" sz="1400" b="0" i="0" u="none" strike="noStrike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-6.538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-6.763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4073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0.5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</a:rPr>
                        <a:t>101.32m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solidFill>
                            <a:srgbClr val="FF0000"/>
                          </a:solidFill>
                          <a:effectLst/>
                        </a:rPr>
                        <a:t>-9.94</a:t>
                      </a:r>
                      <a:endParaRPr lang="en-US" sz="14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-3.01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-9.913</a:t>
                      </a:r>
                      <a:endParaRPr lang="en-US" sz="1400" b="0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-3.019</a:t>
                      </a:r>
                      <a:endParaRPr lang="en-US" sz="1400" b="0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-6.894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-6.93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25829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457200" y="274638"/>
                <a:ext cx="8229600" cy="639762"/>
              </a:xfrm>
            </p:spPr>
            <p:txBody>
              <a:bodyPr>
                <a:noAutofit/>
              </a:bodyPr>
              <a:lstStyle/>
              <a:p>
                <a:r>
                  <a:rPr lang="en-US" sz="1800" dirty="0" smtClean="0">
                    <a:ea typeface="Cambria Math"/>
                  </a:rPr>
                  <a:t> SNR  verses 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  <a:ea typeface="Cambria Math"/>
                      </a:rPr>
                      <m:t>∆</m:t>
                    </m:r>
                    <m:r>
                      <a:rPr lang="en-US" sz="1800" i="1">
                        <a:latin typeface="Cambria Math"/>
                        <a:ea typeface="Cambria Math"/>
                      </a:rPr>
                      <m:t>𝑇</m:t>
                    </m:r>
                    <m:r>
                      <a:rPr lang="en-US" sz="1800" i="1">
                        <a:latin typeface="Cambria Math"/>
                        <a:ea typeface="Cambria Math"/>
                      </a:rPr>
                      <m:t>/</m:t>
                    </m:r>
                    <m:r>
                      <a:rPr lang="en-US" sz="1800" i="1">
                        <a:latin typeface="Cambria Math"/>
                        <a:ea typeface="Cambria Math"/>
                      </a:rPr>
                      <m:t>𝑇𝑐</m:t>
                    </m:r>
                  </m:oMath>
                </a14:m>
                <a:r>
                  <a:rPr lang="en-US" sz="1800" dirty="0" smtClean="0"/>
                  <a:t> curve</a:t>
                </a:r>
                <a:r>
                  <a:rPr lang="en-US" sz="1800" dirty="0"/>
                  <a:t/>
                </a:r>
                <a:br>
                  <a:rPr lang="en-US" sz="1800" dirty="0"/>
                </a:br>
                <a:endParaRPr lang="en-US" sz="1800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57200" y="274638"/>
                <a:ext cx="8229600" cy="639762"/>
              </a:xfrm>
              <a:blipFill rotWithShape="1">
                <a:blip r:embed="rId2"/>
                <a:stretch>
                  <a:fillRect t="-47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940" y="1520965"/>
            <a:ext cx="6096000" cy="3857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777052" y="5500255"/>
                <a:ext cx="80323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 smtClean="0">
                          <a:latin typeface="Cambria Math"/>
                          <a:ea typeface="Cambria Math"/>
                        </a:rPr>
                        <m:t>∆</m:t>
                      </m:r>
                      <m:r>
                        <a:rPr lang="en-US" sz="1600" b="0" i="1" smtClean="0">
                          <a:latin typeface="Cambria Math"/>
                          <a:ea typeface="Cambria Math"/>
                        </a:rPr>
                        <m:t>𝑇</m:t>
                      </m:r>
                      <m:r>
                        <a:rPr lang="en-US" sz="1600" b="0" i="1" smtClean="0">
                          <a:latin typeface="Cambria Math"/>
                          <a:ea typeface="Cambria Math"/>
                        </a:rPr>
                        <m:t>/</m:t>
                      </m:r>
                      <m:r>
                        <a:rPr lang="en-US" sz="1600" b="0" i="1" smtClean="0">
                          <a:latin typeface="Cambria Math"/>
                          <a:ea typeface="Cambria Math"/>
                        </a:rPr>
                        <m:t>𝑇𝑐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7052" y="5500255"/>
                <a:ext cx="803233" cy="338554"/>
              </a:xfrm>
              <a:prstGeom prst="rect">
                <a:avLst/>
              </a:prstGeom>
              <a:blipFill rotWithShape="1">
                <a:blip r:embed="rId4"/>
                <a:stretch>
                  <a:fillRect b="-89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 rot="16200000">
            <a:off x="-48078" y="3280505"/>
            <a:ext cx="8611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SNR(dB</a:t>
            </a:r>
            <a:r>
              <a:rPr lang="en-US" sz="1400" dirty="0" smtClean="0"/>
              <a:t>)</a:t>
            </a:r>
            <a:endParaRPr lang="en-US" sz="1400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8027736" y="1687182"/>
            <a:ext cx="914400" cy="0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027736" y="1994959"/>
            <a:ext cx="914400" cy="0"/>
          </a:xfrm>
          <a:prstGeom prst="line">
            <a:avLst/>
          </a:prstGeom>
          <a:ln w="28575">
            <a:solidFill>
              <a:srgbClr val="0070C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617547" y="1520965"/>
            <a:ext cx="1347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Simulated value</a:t>
            </a:r>
            <a:endParaRPr lang="en-US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6600716" y="1841069"/>
            <a:ext cx="13806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Calculated value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651785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6414665"/>
              </p:ext>
            </p:extLst>
          </p:nvPr>
        </p:nvGraphicFramePr>
        <p:xfrm>
          <a:off x="457200" y="1524000"/>
          <a:ext cx="8229600" cy="3906075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762000"/>
                <a:gridCol w="914400"/>
                <a:gridCol w="685800"/>
                <a:gridCol w="685800"/>
                <a:gridCol w="1219200"/>
                <a:gridCol w="1143000"/>
                <a:gridCol w="1371600"/>
                <a:gridCol w="1447800"/>
              </a:tblGrid>
              <a:tr h="42971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</a:rPr>
                        <a:t>        </a:t>
                      </a:r>
                      <a:r>
                        <a:rPr lang="en-US" sz="1400" u="none" strike="noStrike" dirty="0" err="1" smtClean="0">
                          <a:effectLst/>
                        </a:rPr>
                        <a:t>dT</a:t>
                      </a:r>
                      <a:r>
                        <a:rPr lang="en-US" sz="1400" u="none" strike="noStrike" dirty="0" smtClean="0">
                          <a:effectLst/>
                        </a:rPr>
                        <a:t>/</a:t>
                      </a:r>
                      <a:r>
                        <a:rPr lang="en-US" sz="1400" u="none" strike="noStrike" dirty="0" err="1" smtClean="0">
                          <a:effectLst/>
                        </a:rPr>
                        <a:t>Tc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</a:rPr>
                        <a:t>      </a:t>
                      </a:r>
                      <a:r>
                        <a:rPr lang="en-US" sz="1400" u="none" strike="noStrike" dirty="0" err="1" smtClean="0">
                          <a:effectLst/>
                        </a:rPr>
                        <a:t>Gp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Gp(dB)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err="1">
                          <a:effectLst/>
                        </a:rPr>
                        <a:t>Gn</a:t>
                      </a:r>
                      <a:r>
                        <a:rPr lang="en-US" sz="1400" u="none" strike="noStrike" dirty="0">
                          <a:effectLst/>
                        </a:rPr>
                        <a:t>(dB)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err="1">
                          <a:effectLst/>
                        </a:rPr>
                        <a:t>Gp</a:t>
                      </a:r>
                      <a:r>
                        <a:rPr lang="en-US" sz="1400" u="none" strike="noStrike" dirty="0">
                          <a:effectLst/>
                        </a:rPr>
                        <a:t>(measure</a:t>
                      </a:r>
                      <a:r>
                        <a:rPr lang="en-US" sz="1400" u="none" strike="noStrike" dirty="0" smtClean="0">
                          <a:effectLst/>
                        </a:rPr>
                        <a:t>)</a:t>
                      </a:r>
                    </a:p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(dB)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err="1">
                          <a:effectLst/>
                        </a:rPr>
                        <a:t>Gn</a:t>
                      </a:r>
                      <a:r>
                        <a:rPr lang="en-US" sz="1400" u="none" strike="noStrike" dirty="0">
                          <a:effectLst/>
                        </a:rPr>
                        <a:t>(measure</a:t>
                      </a:r>
                      <a:r>
                        <a:rPr lang="en-US" sz="1400" u="none" strike="noStrike" dirty="0" smtClean="0">
                          <a:effectLst/>
                        </a:rPr>
                        <a:t>)</a:t>
                      </a:r>
                    </a:p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(dB)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SNRmeasured(dB)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SNRcalculated(dB)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19549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0.05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</a:rPr>
                        <a:t>   9.91m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-20</a:t>
                      </a:r>
                      <a:endParaRPr lang="en-US" sz="1400" b="0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solidFill>
                            <a:srgbClr val="C00000"/>
                          </a:solidFill>
                          <a:effectLst/>
                        </a:rPr>
                        <a:t>0</a:t>
                      </a:r>
                      <a:endParaRPr lang="en-US" sz="1400" b="0" i="0" u="none" strike="noStrike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-.904,-19.834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solidFill>
                            <a:srgbClr val="FF0000"/>
                          </a:solidFill>
                          <a:effectLst/>
                        </a:rPr>
                        <a:t>-0.035</a:t>
                      </a:r>
                      <a:endParaRPr lang="en-US" sz="14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-19.799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-20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19549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</a:rPr>
                        <a:t>  38.7m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solidFill>
                            <a:srgbClr val="C00000"/>
                          </a:solidFill>
                          <a:effectLst/>
                        </a:rPr>
                        <a:t>-14.122</a:t>
                      </a:r>
                      <a:endParaRPr lang="en-US" sz="1400" b="0" i="0" u="none" strike="noStrike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solidFill>
                            <a:srgbClr val="C00000"/>
                          </a:solidFill>
                          <a:effectLst/>
                        </a:rPr>
                        <a:t>0</a:t>
                      </a:r>
                      <a:endParaRPr lang="en-US" sz="1400" b="0" i="0" u="none" strike="noStrike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-14.008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solidFill>
                            <a:srgbClr val="FF0000"/>
                          </a:solidFill>
                          <a:effectLst/>
                        </a:rPr>
                        <a:t>-0.036</a:t>
                      </a:r>
                      <a:endParaRPr lang="en-US" sz="14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-13.972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-14.122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19549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0.15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</a:rPr>
                        <a:t>  83.53m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solidFill>
                            <a:srgbClr val="C00000"/>
                          </a:solidFill>
                          <a:effectLst/>
                        </a:rPr>
                        <a:t>-10.78</a:t>
                      </a:r>
                      <a:endParaRPr lang="en-US" sz="1400" b="0" i="0" u="none" strike="noStrike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solidFill>
                            <a:srgbClr val="C00000"/>
                          </a:solidFill>
                          <a:effectLst/>
                        </a:rPr>
                        <a:t>0</a:t>
                      </a:r>
                      <a:endParaRPr lang="en-US" sz="1400" b="0" i="0" u="none" strike="noStrike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-10.697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solidFill>
                            <a:srgbClr val="FF0000"/>
                          </a:solidFill>
                          <a:effectLst/>
                        </a:rPr>
                        <a:t>-0.035</a:t>
                      </a:r>
                      <a:endParaRPr lang="en-US" sz="14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-10.662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-10.78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19549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</a:rPr>
                        <a:t>   140m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-8.538</a:t>
                      </a:r>
                      <a:endParaRPr lang="en-US" sz="1400" b="0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solidFill>
                            <a:srgbClr val="C00000"/>
                          </a:solidFill>
                          <a:effectLst/>
                        </a:rPr>
                        <a:t>0</a:t>
                      </a:r>
                      <a:endParaRPr lang="en-US" sz="1400" b="0" i="0" u="none" strike="noStrike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-8.47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-0.036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-8.434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-8.538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29715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0.25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</a:rPr>
                        <a:t>  202.64m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-6.932</a:t>
                      </a:r>
                      <a:endParaRPr lang="en-US" sz="1400" b="0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0</a:t>
                      </a:r>
                      <a:endParaRPr lang="en-US" sz="1400" b="0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-6.875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-0.035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-6.84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-6.932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29715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265.26m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solidFill>
                            <a:srgbClr val="C00000"/>
                          </a:solidFill>
                          <a:effectLst/>
                        </a:rPr>
                        <a:t>-5.763</a:t>
                      </a:r>
                      <a:endParaRPr lang="en-US" sz="1400" b="0" i="0" u="none" strike="noStrike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0</a:t>
                      </a:r>
                      <a:endParaRPr lang="en-US" sz="1400" b="0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solidFill>
                            <a:srgbClr val="FF0000"/>
                          </a:solidFill>
                          <a:effectLst/>
                        </a:rPr>
                        <a:t>-5.713</a:t>
                      </a:r>
                      <a:endParaRPr lang="en-US" sz="14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-0.036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-5.677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-5.763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29715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0.35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321.75m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-4.924</a:t>
                      </a:r>
                      <a:endParaRPr lang="en-US" sz="1400" b="0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0</a:t>
                      </a:r>
                      <a:endParaRPr lang="en-US" sz="1400" b="0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solidFill>
                            <a:srgbClr val="FF0000"/>
                          </a:solidFill>
                          <a:effectLst/>
                        </a:rPr>
                        <a:t>-4.88</a:t>
                      </a:r>
                      <a:endParaRPr lang="en-US" sz="14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-0.035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-4.845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-4.924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29715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366.58m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solidFill>
                            <a:srgbClr val="C00000"/>
                          </a:solidFill>
                          <a:effectLst/>
                        </a:rPr>
                        <a:t>-4.358</a:t>
                      </a:r>
                      <a:endParaRPr lang="en-US" sz="1400" b="0" i="0" u="none" strike="noStrike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0</a:t>
                      </a:r>
                      <a:endParaRPr lang="en-US" sz="1400" b="0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solidFill>
                            <a:srgbClr val="FF0000"/>
                          </a:solidFill>
                          <a:effectLst/>
                        </a:rPr>
                        <a:t>-4.319</a:t>
                      </a:r>
                      <a:endParaRPr lang="en-US" sz="14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-0.036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-4.283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-4.358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29715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0.45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395.366m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solidFill>
                            <a:srgbClr val="C00000"/>
                          </a:solidFill>
                          <a:effectLst/>
                        </a:rPr>
                        <a:t>-4.03</a:t>
                      </a:r>
                      <a:endParaRPr lang="en-US" sz="1400" b="0" i="0" u="none" strike="noStrike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0</a:t>
                      </a:r>
                      <a:endParaRPr lang="en-US" sz="1400" b="0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solidFill>
                            <a:srgbClr val="FF0000"/>
                          </a:solidFill>
                          <a:effectLst/>
                        </a:rPr>
                        <a:t>-3.995</a:t>
                      </a:r>
                      <a:endParaRPr lang="en-US" sz="14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-0.035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-3.96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-4.03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29715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405.28m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solidFill>
                            <a:srgbClr val="C00000"/>
                          </a:solidFill>
                          <a:effectLst/>
                        </a:rPr>
                        <a:t>-3.922</a:t>
                      </a:r>
                      <a:endParaRPr lang="en-US" sz="1400" b="0" i="0" u="none" strike="noStrike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0</a:t>
                      </a:r>
                      <a:endParaRPr lang="en-US" sz="1400" b="0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solidFill>
                            <a:srgbClr val="FF0000"/>
                          </a:solidFill>
                          <a:effectLst/>
                        </a:rPr>
                        <a:t>-3.892</a:t>
                      </a:r>
                      <a:endParaRPr lang="en-US" sz="14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-0.036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-3.856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-3.922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>
          <a:xfrm>
            <a:off x="609600" y="427038"/>
            <a:ext cx="8229600" cy="7159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 smtClean="0"/>
              <a:t>Case  # 2,Fs=5M,Fc=10MHz,Data for fundamental harmonics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306469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377" y="1205345"/>
            <a:ext cx="6029325" cy="3790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457200" y="274638"/>
                <a:ext cx="8229600" cy="639762"/>
              </a:xfrm>
            </p:spPr>
            <p:txBody>
              <a:bodyPr>
                <a:noAutofit/>
              </a:bodyPr>
              <a:lstStyle/>
              <a:p>
                <a:r>
                  <a:rPr lang="en-US" sz="1800" dirty="0" smtClean="0">
                    <a:ea typeface="Cambria Math"/>
                  </a:rPr>
                  <a:t> SNR  verses 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  <a:ea typeface="Cambria Math"/>
                      </a:rPr>
                      <m:t>∆</m:t>
                    </m:r>
                    <m:r>
                      <a:rPr lang="en-US" sz="1800" i="1">
                        <a:latin typeface="Cambria Math"/>
                        <a:ea typeface="Cambria Math"/>
                      </a:rPr>
                      <m:t>𝑇</m:t>
                    </m:r>
                    <m:r>
                      <a:rPr lang="en-US" sz="1800" i="1">
                        <a:latin typeface="Cambria Math"/>
                        <a:ea typeface="Cambria Math"/>
                      </a:rPr>
                      <m:t>/</m:t>
                    </m:r>
                    <m:r>
                      <a:rPr lang="en-US" sz="1800" i="1">
                        <a:latin typeface="Cambria Math"/>
                        <a:ea typeface="Cambria Math"/>
                      </a:rPr>
                      <m:t>𝑇𝑐</m:t>
                    </m:r>
                  </m:oMath>
                </a14:m>
                <a:r>
                  <a:rPr lang="en-US" sz="1800" dirty="0" smtClean="0"/>
                  <a:t> curve</a:t>
                </a:r>
                <a:r>
                  <a:rPr lang="en-US" sz="1800" dirty="0"/>
                  <a:t/>
                </a:r>
                <a:br>
                  <a:rPr lang="en-US" sz="1800" dirty="0"/>
                </a:br>
                <a:endParaRPr lang="en-US" sz="1800" dirty="0"/>
              </a:p>
            </p:txBody>
          </p:sp>
        </mc:Choice>
        <mc:Fallback xmlns="">
          <p:sp>
            <p:nvSpPr>
              <p:cNvPr id="6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57200" y="274638"/>
                <a:ext cx="8229600" cy="639762"/>
              </a:xfrm>
              <a:blipFill rotWithShape="1">
                <a:blip r:embed="rId3"/>
                <a:stretch>
                  <a:fillRect t="-47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770125" y="4996295"/>
                <a:ext cx="80323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 smtClean="0">
                          <a:latin typeface="Cambria Math"/>
                          <a:ea typeface="Cambria Math"/>
                        </a:rPr>
                        <m:t>∆</m:t>
                      </m:r>
                      <m:r>
                        <a:rPr lang="en-US" sz="1600" b="0" i="1" smtClean="0">
                          <a:latin typeface="Cambria Math"/>
                          <a:ea typeface="Cambria Math"/>
                        </a:rPr>
                        <m:t>𝑇</m:t>
                      </m:r>
                      <m:r>
                        <a:rPr lang="en-US" sz="1600" b="0" i="1" smtClean="0">
                          <a:latin typeface="Cambria Math"/>
                          <a:ea typeface="Cambria Math"/>
                        </a:rPr>
                        <m:t>/</m:t>
                      </m:r>
                      <m:r>
                        <a:rPr lang="en-US" sz="1600" b="0" i="1" smtClean="0">
                          <a:latin typeface="Cambria Math"/>
                          <a:ea typeface="Cambria Math"/>
                        </a:rPr>
                        <m:t>𝑇𝑐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0125" y="4996295"/>
                <a:ext cx="803233" cy="338554"/>
              </a:xfrm>
              <a:prstGeom prst="rect">
                <a:avLst/>
              </a:prstGeom>
              <a:blipFill rotWithShape="1">
                <a:blip r:embed="rId4"/>
                <a:stretch>
                  <a:fillRect b="-109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 rot="16200000">
            <a:off x="-48078" y="2945398"/>
            <a:ext cx="8611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SNR(dB</a:t>
            </a:r>
            <a:r>
              <a:rPr lang="en-US" sz="1400" dirty="0" smtClean="0"/>
              <a:t>)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6617547" y="1520965"/>
            <a:ext cx="1347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Simulated value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6600716" y="1841069"/>
            <a:ext cx="13806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Calculated value</a:t>
            </a:r>
            <a:endParaRPr lang="en-US" sz="1400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8027736" y="1687182"/>
            <a:ext cx="914400" cy="0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8027736" y="1994959"/>
            <a:ext cx="914400" cy="0"/>
          </a:xfrm>
          <a:prstGeom prst="line">
            <a:avLst/>
          </a:prstGeom>
          <a:ln w="28575">
            <a:solidFill>
              <a:srgbClr val="0070C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2593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5227741"/>
              </p:ext>
            </p:extLst>
          </p:nvPr>
        </p:nvGraphicFramePr>
        <p:xfrm>
          <a:off x="304800" y="1295400"/>
          <a:ext cx="8382000" cy="480060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533400"/>
                <a:gridCol w="906700"/>
                <a:gridCol w="845900"/>
                <a:gridCol w="838200"/>
                <a:gridCol w="1143000"/>
                <a:gridCol w="1219200"/>
                <a:gridCol w="1447800"/>
                <a:gridCol w="1447800"/>
              </a:tblGrid>
              <a:tr h="56405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err="1">
                          <a:effectLst/>
                        </a:rPr>
                        <a:t>dT</a:t>
                      </a:r>
                      <a:r>
                        <a:rPr lang="en-US" sz="1400" u="none" strike="noStrike" dirty="0">
                          <a:effectLst/>
                        </a:rPr>
                        <a:t>/</a:t>
                      </a:r>
                      <a:r>
                        <a:rPr lang="en-US" sz="1400" u="none" strike="noStrike" dirty="0" err="1">
                          <a:effectLst/>
                        </a:rPr>
                        <a:t>Tc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err="1">
                          <a:effectLst/>
                        </a:rPr>
                        <a:t>Gp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</a:rPr>
                        <a:t>    </a:t>
                      </a:r>
                      <a:r>
                        <a:rPr lang="en-US" sz="1400" u="none" strike="noStrike" dirty="0" err="1" smtClean="0">
                          <a:effectLst/>
                        </a:rPr>
                        <a:t>Gp</a:t>
                      </a:r>
                      <a:r>
                        <a:rPr lang="en-US" sz="1400" u="none" strike="noStrike" dirty="0" smtClean="0">
                          <a:effectLst/>
                        </a:rPr>
                        <a:t>(dB</a:t>
                      </a:r>
                      <a:r>
                        <a:rPr lang="en-US" sz="1400" u="none" strike="noStrike" dirty="0">
                          <a:effectLst/>
                        </a:rPr>
                        <a:t>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Gn(dB)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err="1">
                          <a:effectLst/>
                        </a:rPr>
                        <a:t>Gp</a:t>
                      </a:r>
                      <a:r>
                        <a:rPr lang="en-US" sz="1400" u="none" strike="noStrike" dirty="0">
                          <a:effectLst/>
                        </a:rPr>
                        <a:t>(measure</a:t>
                      </a:r>
                      <a:r>
                        <a:rPr lang="en-US" sz="1400" u="none" strike="noStrike" dirty="0" smtClean="0">
                          <a:effectLst/>
                        </a:rPr>
                        <a:t>)</a:t>
                      </a:r>
                    </a:p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(dB)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err="1">
                          <a:effectLst/>
                        </a:rPr>
                        <a:t>Gn</a:t>
                      </a:r>
                      <a:r>
                        <a:rPr lang="en-US" sz="1400" u="none" strike="noStrike" dirty="0">
                          <a:effectLst/>
                        </a:rPr>
                        <a:t>(measure</a:t>
                      </a:r>
                      <a:r>
                        <a:rPr lang="en-US" sz="1400" u="none" strike="noStrike" dirty="0" smtClean="0">
                          <a:effectLst/>
                        </a:rPr>
                        <a:t>)</a:t>
                      </a:r>
                    </a:p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(dB)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SNRmeasured(dB)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SNRcalculated(dB)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64052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0.05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9.918m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-20</a:t>
                      </a:r>
                      <a:endParaRPr lang="en-US" sz="1400" b="0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-10</a:t>
                      </a:r>
                      <a:endParaRPr lang="en-US" sz="1400" b="0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-19.834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solidFill>
                            <a:srgbClr val="FF0000"/>
                          </a:solidFill>
                          <a:effectLst/>
                        </a:rPr>
                        <a:t>-10.089</a:t>
                      </a:r>
                      <a:endParaRPr lang="en-US" sz="14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-9.745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-10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88184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38.7m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-14.122</a:t>
                      </a:r>
                      <a:endParaRPr lang="en-US" sz="1400" b="0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-6.989</a:t>
                      </a:r>
                      <a:endParaRPr lang="en-US" sz="1400" b="0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-14.008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solidFill>
                            <a:srgbClr val="FF0000"/>
                          </a:solidFill>
                          <a:effectLst/>
                        </a:rPr>
                        <a:t>-7.036</a:t>
                      </a:r>
                      <a:endParaRPr lang="en-US" sz="14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-6.972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-7.133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64052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0.15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83.53m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solidFill>
                            <a:srgbClr val="C00000"/>
                          </a:solidFill>
                          <a:effectLst/>
                        </a:rPr>
                        <a:t>-10.78</a:t>
                      </a:r>
                      <a:endParaRPr lang="en-US" sz="1400" b="0" i="0" u="none" strike="noStrike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-5.228</a:t>
                      </a:r>
                      <a:endParaRPr lang="en-US" sz="1400" b="0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-10.697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-5.259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-5.438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-5.552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64052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140.02m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solidFill>
                            <a:srgbClr val="C00000"/>
                          </a:solidFill>
                          <a:effectLst/>
                        </a:rPr>
                        <a:t>-8.538</a:t>
                      </a:r>
                      <a:endParaRPr lang="en-US" sz="1400" b="0" i="0" u="none" strike="noStrike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-3.979</a:t>
                      </a:r>
                      <a:endParaRPr lang="en-US" sz="1400" b="0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solidFill>
                            <a:srgbClr val="FF0000"/>
                          </a:solidFill>
                          <a:effectLst/>
                        </a:rPr>
                        <a:t>-8.47</a:t>
                      </a:r>
                      <a:endParaRPr lang="en-US" sz="14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-4.002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-4.468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-4.559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64052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0.25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202.64m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solidFill>
                            <a:srgbClr val="C00000"/>
                          </a:solidFill>
                          <a:effectLst/>
                        </a:rPr>
                        <a:t>-6.932</a:t>
                      </a:r>
                      <a:endParaRPr lang="en-US" sz="1400" b="0" i="0" u="none" strike="noStrike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-3.01</a:t>
                      </a:r>
                      <a:endParaRPr lang="en-US" sz="1400" b="0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solidFill>
                            <a:srgbClr val="FF0000"/>
                          </a:solidFill>
                          <a:effectLst/>
                        </a:rPr>
                        <a:t>-6.875</a:t>
                      </a:r>
                      <a:endParaRPr lang="en-US" sz="14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-3.02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-3.855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-3.922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64052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265.262m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solidFill>
                            <a:srgbClr val="C00000"/>
                          </a:solidFill>
                          <a:effectLst/>
                        </a:rPr>
                        <a:t>-5.763</a:t>
                      </a:r>
                      <a:endParaRPr lang="en-US" sz="1400" b="0" i="0" u="none" strike="noStrike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-2.218</a:t>
                      </a:r>
                      <a:endParaRPr lang="en-US" sz="1400" b="0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solidFill>
                            <a:srgbClr val="FF0000"/>
                          </a:solidFill>
                          <a:effectLst/>
                        </a:rPr>
                        <a:t>-5.713</a:t>
                      </a:r>
                      <a:endParaRPr lang="en-US" sz="14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-2.234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-3.479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-3.545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64052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0.35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321.75m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solidFill>
                            <a:srgbClr val="C00000"/>
                          </a:solidFill>
                          <a:effectLst/>
                        </a:rPr>
                        <a:t>-4.924</a:t>
                      </a:r>
                      <a:endParaRPr lang="en-US" sz="1400" b="0" i="0" u="none" strike="noStrike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-1.549</a:t>
                      </a:r>
                      <a:endParaRPr lang="en-US" sz="1400" b="0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solidFill>
                            <a:srgbClr val="FF0000"/>
                          </a:solidFill>
                          <a:effectLst/>
                        </a:rPr>
                        <a:t>-4.88</a:t>
                      </a:r>
                      <a:endParaRPr lang="en-US" sz="14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-1.562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-3.318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-3.375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64052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366.58m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solidFill>
                            <a:srgbClr val="C00000"/>
                          </a:solidFill>
                          <a:effectLst/>
                        </a:rPr>
                        <a:t>-4.358</a:t>
                      </a:r>
                      <a:endParaRPr lang="en-US" sz="1400" b="0" i="0" u="none" strike="noStrike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-0.969</a:t>
                      </a:r>
                      <a:endParaRPr lang="en-US" sz="1400" b="0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solidFill>
                            <a:srgbClr val="FF0000"/>
                          </a:solidFill>
                          <a:effectLst/>
                        </a:rPr>
                        <a:t>-4.319</a:t>
                      </a:r>
                      <a:endParaRPr lang="en-US" sz="14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-0.981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-3.338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-3.389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9" name="Title 1"/>
          <p:cNvSpPr txBox="1">
            <a:spLocks/>
          </p:cNvSpPr>
          <p:nvPr/>
        </p:nvSpPr>
        <p:spPr>
          <a:xfrm>
            <a:off x="457200" y="274638"/>
            <a:ext cx="8229600" cy="7159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 smtClean="0"/>
              <a:t>Case  # 3,Fs=5M,Fc=10MHz,Data for fundamental harmonics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256137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311" y="1443894"/>
            <a:ext cx="5924550" cy="377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itle 1"/>
              <p:cNvSpPr txBox="1">
                <a:spLocks/>
              </p:cNvSpPr>
              <p:nvPr/>
            </p:nvSpPr>
            <p:spPr>
              <a:xfrm>
                <a:off x="457200" y="274638"/>
                <a:ext cx="8229600" cy="639762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Autofit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US" sz="1800" dirty="0" smtClean="0">
                    <a:ea typeface="Cambria Math"/>
                  </a:rPr>
                  <a:t> SNR  verses 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  <a:ea typeface="Cambria Math"/>
                      </a:rPr>
                      <m:t>∆</m:t>
                    </m:r>
                    <m:r>
                      <a:rPr lang="en-US" sz="1800" i="1">
                        <a:latin typeface="Cambria Math"/>
                        <a:ea typeface="Cambria Math"/>
                      </a:rPr>
                      <m:t>𝑇</m:t>
                    </m:r>
                    <m:r>
                      <a:rPr lang="en-US" sz="1800" i="1">
                        <a:latin typeface="Cambria Math"/>
                        <a:ea typeface="Cambria Math"/>
                      </a:rPr>
                      <m:t>/</m:t>
                    </m:r>
                    <m:r>
                      <a:rPr lang="en-US" sz="1800" i="1">
                        <a:latin typeface="Cambria Math"/>
                        <a:ea typeface="Cambria Math"/>
                      </a:rPr>
                      <m:t>𝑇𝑐</m:t>
                    </m:r>
                  </m:oMath>
                </a14:m>
                <a:r>
                  <a:rPr lang="en-US" sz="1800" dirty="0" smtClean="0"/>
                  <a:t>   curve</a:t>
                </a:r>
                <a:r>
                  <a:rPr lang="en-US" sz="1800" dirty="0"/>
                  <a:t/>
                </a:r>
                <a:br>
                  <a:rPr lang="en-US" sz="1800" dirty="0"/>
                </a:br>
                <a:endParaRPr lang="en-US" sz="1800" dirty="0"/>
              </a:p>
            </p:txBody>
          </p:sp>
        </mc:Choice>
        <mc:Fallback xmlns="">
          <p:sp>
            <p:nvSpPr>
              <p:cNvPr id="7" name="Tit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274638"/>
                <a:ext cx="8229600" cy="639762"/>
              </a:xfrm>
              <a:prstGeom prst="rect">
                <a:avLst/>
              </a:prstGeom>
              <a:blipFill rotWithShape="1">
                <a:blip r:embed="rId3"/>
                <a:stretch>
                  <a:fillRect t="-47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2703881" y="5215794"/>
                <a:ext cx="80323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 smtClean="0">
                          <a:latin typeface="Cambria Math"/>
                          <a:ea typeface="Cambria Math"/>
                        </a:rPr>
                        <m:t>∆</m:t>
                      </m:r>
                      <m:r>
                        <a:rPr lang="en-US" sz="1600" b="0" i="1" smtClean="0">
                          <a:latin typeface="Cambria Math"/>
                          <a:ea typeface="Cambria Math"/>
                        </a:rPr>
                        <m:t>𝑇</m:t>
                      </m:r>
                      <m:r>
                        <a:rPr lang="en-US" sz="1600" b="0" i="1" smtClean="0">
                          <a:latin typeface="Cambria Math"/>
                          <a:ea typeface="Cambria Math"/>
                        </a:rPr>
                        <m:t>/</m:t>
                      </m:r>
                      <m:r>
                        <a:rPr lang="en-US" sz="1600" b="0" i="1" smtClean="0">
                          <a:latin typeface="Cambria Math"/>
                          <a:ea typeface="Cambria Math"/>
                        </a:rPr>
                        <m:t>𝑇𝑐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3881" y="5215794"/>
                <a:ext cx="803233" cy="338554"/>
              </a:xfrm>
              <a:prstGeom prst="rect">
                <a:avLst/>
              </a:prstGeom>
              <a:blipFill rotWithShape="1">
                <a:blip r:embed="rId4"/>
                <a:stretch>
                  <a:fillRect b="-109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 rot="16200000">
            <a:off x="-48078" y="2945398"/>
            <a:ext cx="8611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SNR(dB</a:t>
            </a:r>
            <a:r>
              <a:rPr lang="en-US" sz="1400" dirty="0" smtClean="0"/>
              <a:t>)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6617547" y="1520965"/>
            <a:ext cx="1347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Simulated value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6600716" y="1841069"/>
            <a:ext cx="13806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Calculated value</a:t>
            </a:r>
            <a:endParaRPr lang="en-US" sz="1400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8027736" y="1687182"/>
            <a:ext cx="914400" cy="0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8027736" y="1994959"/>
            <a:ext cx="914400" cy="0"/>
          </a:xfrm>
          <a:prstGeom prst="line">
            <a:avLst/>
          </a:prstGeom>
          <a:ln w="28575">
            <a:solidFill>
              <a:srgbClr val="0070C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5997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3839425"/>
              </p:ext>
            </p:extLst>
          </p:nvPr>
        </p:nvGraphicFramePr>
        <p:xfrm>
          <a:off x="152400" y="1447800"/>
          <a:ext cx="8839202" cy="4648197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57200"/>
                <a:gridCol w="457200"/>
                <a:gridCol w="533400"/>
                <a:gridCol w="914400"/>
                <a:gridCol w="990600"/>
                <a:gridCol w="685800"/>
                <a:gridCol w="990600"/>
                <a:gridCol w="1066800"/>
                <a:gridCol w="1371600"/>
                <a:gridCol w="1371602"/>
              </a:tblGrid>
              <a:tr h="70402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err="1">
                          <a:effectLst/>
                        </a:rPr>
                        <a:t>dT</a:t>
                      </a:r>
                      <a:r>
                        <a:rPr lang="en-US" sz="1400" u="none" strike="noStrike" dirty="0">
                          <a:effectLst/>
                        </a:rPr>
                        <a:t>/</a:t>
                      </a:r>
                      <a:r>
                        <a:rPr lang="en-US" sz="1400" u="none" strike="noStrike" dirty="0" err="1">
                          <a:effectLst/>
                        </a:rPr>
                        <a:t>Tc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Td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</a:rPr>
                        <a:t>   Td/</a:t>
                      </a:r>
                      <a:r>
                        <a:rPr lang="en-US" sz="1400" u="none" strike="noStrike" dirty="0" err="1" smtClean="0">
                          <a:effectLst/>
                        </a:rPr>
                        <a:t>Tc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err="1">
                          <a:effectLst/>
                        </a:rPr>
                        <a:t>Gp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</a:rPr>
                        <a:t>       </a:t>
                      </a:r>
                      <a:r>
                        <a:rPr lang="en-US" sz="1400" u="none" strike="noStrike" dirty="0" err="1" smtClean="0">
                          <a:effectLst/>
                        </a:rPr>
                        <a:t>Gp</a:t>
                      </a:r>
                      <a:r>
                        <a:rPr lang="en-US" sz="1400" u="none" strike="noStrike" dirty="0" smtClean="0">
                          <a:effectLst/>
                        </a:rPr>
                        <a:t>(dB</a:t>
                      </a:r>
                      <a:r>
                        <a:rPr lang="en-US" sz="1400" u="none" strike="noStrike" dirty="0">
                          <a:effectLst/>
                        </a:rPr>
                        <a:t>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Gn(dB)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err="1">
                          <a:effectLst/>
                        </a:rPr>
                        <a:t>Gp</a:t>
                      </a:r>
                      <a:r>
                        <a:rPr lang="en-US" sz="1400" u="none" strike="noStrike" dirty="0">
                          <a:effectLst/>
                        </a:rPr>
                        <a:t>(measure</a:t>
                      </a:r>
                      <a:r>
                        <a:rPr lang="en-US" sz="1400" u="none" strike="noStrike" dirty="0" smtClean="0">
                          <a:effectLst/>
                        </a:rPr>
                        <a:t>)</a:t>
                      </a:r>
                    </a:p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(dB)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u="none" strike="noStrike" dirty="0" smtClean="0">
                        <a:effectLst/>
                      </a:endParaRPr>
                    </a:p>
                    <a:p>
                      <a:pPr algn="l" fontAlgn="b"/>
                      <a:r>
                        <a:rPr lang="en-US" sz="1400" u="none" strike="noStrike" dirty="0" err="1" smtClean="0">
                          <a:effectLst/>
                        </a:rPr>
                        <a:t>Gn</a:t>
                      </a:r>
                      <a:r>
                        <a:rPr lang="en-US" sz="1400" u="none" strike="noStrike" dirty="0" smtClean="0">
                          <a:effectLst/>
                        </a:rPr>
                        <a:t>(measure)</a:t>
                      </a:r>
                    </a:p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(dB)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SNRmeasured(dB)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SNRcalculated(dB)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</a:tr>
              <a:tr h="358561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0.25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5n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0.05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4.955m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-23.049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-3.01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-22.988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solidFill>
                            <a:srgbClr val="FF0000"/>
                          </a:solidFill>
                          <a:effectLst/>
                        </a:rPr>
                        <a:t>-10.175</a:t>
                      </a:r>
                      <a:endParaRPr lang="en-US" sz="14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-12.813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-20.039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</a:tr>
              <a:tr h="358561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0.25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10n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19.33m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-17.136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-3.01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-17.075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-7.079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-9.996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-14.126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</a:tr>
              <a:tr h="358561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0.25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20n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69.96m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solidFill>
                            <a:srgbClr val="FF0000"/>
                          </a:solidFill>
                          <a:effectLst/>
                        </a:rPr>
                        <a:t>-11.55</a:t>
                      </a:r>
                      <a:endParaRPr lang="en-US" sz="14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-3.01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-11.49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-4.024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-7.466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-8.54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</a:tr>
              <a:tr h="358561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0.25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30n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132.53m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solidFill>
                            <a:srgbClr val="FF0000"/>
                          </a:solidFill>
                          <a:effectLst/>
                        </a:rPr>
                        <a:t>-8.77</a:t>
                      </a:r>
                      <a:endParaRPr lang="en-US" sz="14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-3.01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solidFill>
                            <a:srgbClr val="FF0000"/>
                          </a:solidFill>
                          <a:effectLst/>
                        </a:rPr>
                        <a:t>-8.716</a:t>
                      </a:r>
                      <a:endParaRPr lang="en-US" sz="14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-3.028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-5.688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-5.76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</a:tr>
              <a:tr h="358561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0.25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40n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183.163m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solidFill>
                            <a:srgbClr val="FF0000"/>
                          </a:solidFill>
                          <a:effectLst/>
                        </a:rPr>
                        <a:t>-7.37</a:t>
                      </a:r>
                      <a:endParaRPr lang="en-US" sz="14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-3.01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-7.311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-3.028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-4.283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-4.36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</a:tr>
              <a:tr h="358561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0.25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50n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202.5m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solidFill>
                            <a:srgbClr val="FF0000"/>
                          </a:solidFill>
                          <a:effectLst/>
                        </a:rPr>
                        <a:t>-6.935</a:t>
                      </a:r>
                      <a:endParaRPr lang="en-US" sz="14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-3.01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-6.875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-3.028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-3.847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-3.925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</a:tr>
              <a:tr h="358561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0.25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60n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183.16m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solidFill>
                            <a:srgbClr val="FF0000"/>
                          </a:solidFill>
                          <a:effectLst/>
                        </a:rPr>
                        <a:t>-7.37</a:t>
                      </a:r>
                      <a:endParaRPr lang="en-US" sz="14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-3.01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-7.311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-3.028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-4.283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-4.36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</a:tr>
              <a:tr h="358561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0.25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70n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0.7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132.53m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solidFill>
                            <a:srgbClr val="FF0000"/>
                          </a:solidFill>
                          <a:effectLst/>
                        </a:rPr>
                        <a:t>-8.77</a:t>
                      </a:r>
                      <a:endParaRPr lang="en-US" sz="14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-3.01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solidFill>
                            <a:srgbClr val="FF0000"/>
                          </a:solidFill>
                          <a:effectLst/>
                        </a:rPr>
                        <a:t>-8.716</a:t>
                      </a:r>
                      <a:endParaRPr lang="en-US" sz="14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-3.028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-5.688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-5.76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</a:tr>
              <a:tr h="358561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0.25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80n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69.96m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solidFill>
                            <a:srgbClr val="FF0000"/>
                          </a:solidFill>
                          <a:effectLst/>
                        </a:rPr>
                        <a:t>-11.55</a:t>
                      </a:r>
                      <a:endParaRPr lang="en-US" sz="14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-3.01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solidFill>
                            <a:srgbClr val="FF0000"/>
                          </a:solidFill>
                          <a:effectLst/>
                        </a:rPr>
                        <a:t>-11.49</a:t>
                      </a:r>
                      <a:endParaRPr lang="en-US" sz="14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-4.024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-7.466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-8.54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</a:tr>
              <a:tr h="358561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0.25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90n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0.9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19.33m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solidFill>
                            <a:srgbClr val="FF0000"/>
                          </a:solidFill>
                          <a:effectLst/>
                        </a:rPr>
                        <a:t>-17.136</a:t>
                      </a:r>
                      <a:endParaRPr lang="en-US" sz="14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-3.01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solidFill>
                            <a:srgbClr val="FF0000"/>
                          </a:solidFill>
                          <a:effectLst/>
                        </a:rPr>
                        <a:t>-17.075</a:t>
                      </a:r>
                      <a:endParaRPr lang="en-US" sz="14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-7.079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-9.996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-14.126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</a:tr>
              <a:tr h="358561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0.25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95n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0.95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4.95m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solidFill>
                            <a:srgbClr val="FF0000"/>
                          </a:solidFill>
                          <a:effectLst/>
                        </a:rPr>
                        <a:t>-23.049</a:t>
                      </a:r>
                      <a:endParaRPr lang="en-US" sz="14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-3.01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solidFill>
                            <a:srgbClr val="FF0000"/>
                          </a:solidFill>
                          <a:effectLst/>
                        </a:rPr>
                        <a:t>-22.988</a:t>
                      </a:r>
                      <a:endParaRPr lang="en-US" sz="14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-10.175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-12.813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-20.039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89" marR="8089" marT="8089" marB="0" anchor="b"/>
                </a:tc>
              </a:tr>
            </a:tbl>
          </a:graphicData>
        </a:graphic>
      </p:graphicFrame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sz="1600" dirty="0" smtClean="0"/>
              <a:t>Case  # 4,Fs=5M,Fc=10MHz,Data for fundamental harmonics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211111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515</TotalTime>
  <Words>763</Words>
  <Application>Microsoft Office PowerPoint</Application>
  <PresentationFormat>On-screen Show (4:3)</PresentationFormat>
  <Paragraphs>402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Input noise power=10dBm</vt:lpstr>
      <vt:lpstr>Case  # 1,Fs=5M,Fc=10MHz,Data for fundamental harmonics</vt:lpstr>
      <vt:lpstr> SNR  verses  ∆T/Tc curve </vt:lpstr>
      <vt:lpstr>PowerPoint Presentation</vt:lpstr>
      <vt:lpstr> SNR  verses  ∆T/Tc curve </vt:lpstr>
      <vt:lpstr>PowerPoint Presentation</vt:lpstr>
      <vt:lpstr>PowerPoint Presentation</vt:lpstr>
      <vt:lpstr>Case  # 4,Fs=5M,Fc=10MHz,Data for fundamental harmonics</vt:lpstr>
      <vt:lpstr> SNR  verses  ∆T/Tc  curve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wml11</dc:creator>
  <cp:lastModifiedBy>wml11</cp:lastModifiedBy>
  <cp:revision>11</cp:revision>
  <dcterms:created xsi:type="dcterms:W3CDTF">2013-01-16T01:37:08Z</dcterms:created>
  <dcterms:modified xsi:type="dcterms:W3CDTF">2013-01-16T23:19:24Z</dcterms:modified>
</cp:coreProperties>
</file>