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3"/>
  </p:notesMasterIdLst>
  <p:handoutMasterIdLst>
    <p:handoutMasterId r:id="rId4"/>
  </p:handoutMasterIdLst>
  <p:sldIdLst>
    <p:sldId id="372" r:id="rId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3F6075"/>
    <a:srgbClr val="800040"/>
    <a:srgbClr val="8E2344"/>
    <a:srgbClr val="E87511"/>
    <a:srgbClr val="B6BCD4"/>
    <a:srgbClr val="B5C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34" autoAdjust="0"/>
    <p:restoredTop sz="94639" autoAdjust="0"/>
  </p:normalViewPr>
  <p:slideViewPr>
    <p:cSldViewPr>
      <p:cViewPr varScale="1">
        <p:scale>
          <a:sx n="116" d="100"/>
          <a:sy n="116" d="100"/>
        </p:scale>
        <p:origin x="-18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070" y="-10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F49E0F-EB60-4339-A13C-96677A4FE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633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1226"/>
            <a:ext cx="5852160" cy="432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52B8D1C-E2A4-4206-AD33-5D69CF9F4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19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C2DA4-6236-4E76-BB91-93E105D47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2361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92BFE-E5ED-4030-9A75-3D777AAD7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95605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CA3BD-666F-4FE6-9D82-222BFDEAE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14692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2"/>
            <a:ext cx="8229600" cy="655638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896F4-2973-40D7-9C01-01FD65689C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851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0EACB-268F-46F9-95C5-51FF437AC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5668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24025"/>
            <a:ext cx="38100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4025"/>
            <a:ext cx="38100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98F19-3899-4764-A8FC-8D795F67A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7018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BE276-A31D-47F1-B387-983A58A965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51512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0C0BF-CCC4-45CC-AD84-095AB5A17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2534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B662A-5AB3-49A8-A9B6-C6AB4A102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807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697AA-6EB0-48A4-8A47-5E56242FE6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3834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B8B1D-87AF-4FA9-99D6-76E5F6725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723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24025"/>
            <a:ext cx="77724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5C2F986-B0A7-448B-BCC5-5FD1EDF7F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8600" y="266700"/>
            <a:ext cx="8686800" cy="6362700"/>
          </a:xfrm>
          <a:prstGeom prst="rect">
            <a:avLst/>
          </a:prstGeom>
          <a:noFill/>
          <a:ln w="38100">
            <a:solidFill>
              <a:srgbClr val="800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0" name="Picture 11" descr="vt_shield_tag_onwhite23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52400"/>
            <a:ext cx="21907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Box 3"/>
          <p:cNvSpPr txBox="1">
            <a:spLocks noChangeArrowheads="1"/>
          </p:cNvSpPr>
          <p:nvPr/>
        </p:nvSpPr>
        <p:spPr bwMode="auto">
          <a:xfrm>
            <a:off x="228600" y="6353175"/>
            <a:ext cx="8686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1200" b="1" i="1" smtClean="0">
                <a:latin typeface="Arial Narrow" pitchFamily="34" charset="0"/>
                <a:cs typeface="Arial" pitchFamily="34" charset="0"/>
              </a:rPr>
              <a:t>ECE 5220 RFIC Technology &amp; Design – Prof. Kwang-Jin Koh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800">
          <a:solidFill>
            <a:srgbClr val="E8751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400">
          <a:solidFill>
            <a:srgbClr val="8CAFA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Reading Assignment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18443" name="TextBox 2"/>
          <p:cNvSpPr txBox="1">
            <a:spLocks noChangeArrowheads="1"/>
          </p:cNvSpPr>
          <p:nvPr/>
        </p:nvSpPr>
        <p:spPr bwMode="auto">
          <a:xfrm>
            <a:off x="914400" y="1754188"/>
            <a:ext cx="763428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0000"/>
                </a:solidFill>
                <a:latin typeface="Franklin Gothic Medium Cond" pitchFamily="34" charset="0"/>
              </a:rPr>
              <a:t>Thomas H. Lee “Planar Microwave Engineering”</a:t>
            </a:r>
          </a:p>
          <a:p>
            <a:pPr eaLnBrk="1" hangingPunct="1"/>
            <a:r>
              <a:rPr lang="en-US" b="1" dirty="0">
                <a:solidFill>
                  <a:srgbClr val="000000"/>
                </a:solidFill>
                <a:latin typeface="Franklin Gothic Medium Cond" pitchFamily="34" charset="0"/>
              </a:rPr>
              <a:t>	</a:t>
            </a:r>
            <a:r>
              <a:rPr lang="en-US" b="1" dirty="0" smtClean="0">
                <a:solidFill>
                  <a:srgbClr val="000000"/>
                </a:solidFill>
                <a:latin typeface="Franklin Gothic Medium Cond" pitchFamily="34" charset="0"/>
              </a:rPr>
              <a:t>- Chapter </a:t>
            </a:r>
            <a:r>
              <a:rPr lang="en-US" b="1" dirty="0" smtClean="0">
                <a:solidFill>
                  <a:srgbClr val="000000"/>
                </a:solidFill>
                <a:latin typeface="Franklin Gothic Medium Cond" pitchFamily="34" charset="0"/>
              </a:rPr>
              <a:t>4: Impedance matching</a:t>
            </a:r>
          </a:p>
          <a:p>
            <a:pPr marL="285750" indent="-285750" eaLnBrk="1" hangingPunct="1">
              <a:buFont typeface="Wingdings" pitchFamily="2" charset="2"/>
              <a:buChar char="q"/>
            </a:pPr>
            <a:r>
              <a:rPr lang="en-US" b="1" dirty="0" err="1" smtClean="0">
                <a:solidFill>
                  <a:srgbClr val="000000"/>
                </a:solidFill>
                <a:latin typeface="Franklin Gothic Medium Cond" pitchFamily="34" charset="0"/>
              </a:rPr>
              <a:t>Razavi</a:t>
            </a:r>
            <a:r>
              <a:rPr lang="en-US" b="1" dirty="0" smtClean="0">
                <a:solidFill>
                  <a:srgbClr val="000000"/>
                </a:solidFill>
                <a:latin typeface="Franklin Gothic Medium Cond" pitchFamily="34" charset="0"/>
              </a:rPr>
              <a:t>, “RF Microelectronics”, 2</a:t>
            </a:r>
            <a:r>
              <a:rPr lang="en-US" b="1" baseline="30000" dirty="0" smtClean="0">
                <a:solidFill>
                  <a:srgbClr val="000000"/>
                </a:solidFill>
                <a:latin typeface="Franklin Gothic Medium Cond" pitchFamily="34" charset="0"/>
              </a:rPr>
              <a:t>nd</a:t>
            </a:r>
            <a:r>
              <a:rPr lang="en-US" b="1" dirty="0" smtClean="0">
                <a:solidFill>
                  <a:srgbClr val="000000"/>
                </a:solidFill>
                <a:latin typeface="Franklin Gothic Medium Cond" pitchFamily="34" charset="0"/>
              </a:rPr>
              <a:t> –Ed (E-book is accessible through Newman Lib).</a:t>
            </a:r>
          </a:p>
          <a:p>
            <a:pPr eaLnBrk="1" hangingPunct="1"/>
            <a:r>
              <a:rPr lang="en-US" b="1" dirty="0">
                <a:solidFill>
                  <a:srgbClr val="000000"/>
                </a:solidFill>
                <a:latin typeface="Franklin Gothic Medium Cond" pitchFamily="34" charset="0"/>
              </a:rPr>
              <a:t>	</a:t>
            </a:r>
            <a:r>
              <a:rPr lang="en-US" b="1" dirty="0" smtClean="0">
                <a:solidFill>
                  <a:srgbClr val="000000"/>
                </a:solidFill>
                <a:latin typeface="Franklin Gothic Medium Cond" pitchFamily="34" charset="0"/>
              </a:rPr>
              <a:t>- page 35-74 (noise &amp; matching)</a:t>
            </a:r>
          </a:p>
          <a:p>
            <a:pPr eaLnBrk="1" hangingPunct="1"/>
            <a:endParaRPr lang="en-US" b="1" dirty="0" smtClean="0">
              <a:solidFill>
                <a:srgbClr val="000000"/>
              </a:solidFill>
              <a:latin typeface="Franklin Gothic Medium Cond" pitchFamily="34" charset="0"/>
            </a:endParaRPr>
          </a:p>
          <a:p>
            <a:pPr marL="285750" indent="-285750" eaLnBrk="1" hangingPunct="1"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0000"/>
                </a:solidFill>
                <a:latin typeface="Franklin Gothic Medium Cond" pitchFamily="34" charset="0"/>
              </a:rPr>
              <a:t>Paper-1: Thermal </a:t>
            </a:r>
            <a:r>
              <a:rPr lang="en-US" b="1" dirty="0">
                <a:solidFill>
                  <a:srgbClr val="000000"/>
                </a:solidFill>
                <a:latin typeface="Franklin Gothic Medium Cond" pitchFamily="34" charset="0"/>
              </a:rPr>
              <a:t>agitation of electric charge in conductors _ </a:t>
            </a:r>
            <a:r>
              <a:rPr lang="en-US" b="1" dirty="0" err="1">
                <a:solidFill>
                  <a:srgbClr val="000000"/>
                </a:solidFill>
                <a:latin typeface="Franklin Gothic Medium Cond" pitchFamily="34" charset="0"/>
              </a:rPr>
              <a:t>Nyquist</a:t>
            </a:r>
            <a:r>
              <a:rPr lang="en-US" b="1" dirty="0">
                <a:solidFill>
                  <a:srgbClr val="000000"/>
                </a:solidFill>
                <a:latin typeface="Franklin Gothic Medium Cond" pitchFamily="34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Franklin Gothic Medium Cond" pitchFamily="34" charset="0"/>
              </a:rPr>
              <a:t>1928</a:t>
            </a:r>
          </a:p>
          <a:p>
            <a:pPr marL="285750" indent="-285750" eaLnBrk="1" hangingPunct="1">
              <a:buFont typeface="Wingdings" pitchFamily="2" charset="2"/>
              <a:buChar char="q"/>
            </a:pPr>
            <a:r>
              <a:rPr lang="en-US" b="1" dirty="0">
                <a:solidFill>
                  <a:srgbClr val="000000"/>
                </a:solidFill>
                <a:latin typeface="Franklin Gothic Medium Cond" pitchFamily="34" charset="0"/>
              </a:rPr>
              <a:t>Paper-2: Thermal agitation of electricity in conductors _ Johnson </a:t>
            </a:r>
            <a:r>
              <a:rPr lang="en-US" b="1" dirty="0" smtClean="0">
                <a:solidFill>
                  <a:srgbClr val="000000"/>
                </a:solidFill>
                <a:latin typeface="Franklin Gothic Medium Cond" pitchFamily="34" charset="0"/>
              </a:rPr>
              <a:t>1928</a:t>
            </a:r>
          </a:p>
          <a:p>
            <a:pPr marL="285750" indent="-285750" eaLnBrk="1" hangingPunct="1">
              <a:buFont typeface="Wingdings" pitchFamily="2" charset="2"/>
              <a:buChar char="q"/>
            </a:pPr>
            <a:r>
              <a:rPr lang="en-US" b="1" dirty="0">
                <a:solidFill>
                  <a:srgbClr val="000000"/>
                </a:solidFill>
                <a:latin typeface="Franklin Gothic Medium Cond" pitchFamily="34" charset="0"/>
              </a:rPr>
              <a:t>Paper-3: Thermal noise at high frequencies _ Van Der </a:t>
            </a:r>
            <a:r>
              <a:rPr lang="en-US" b="1" dirty="0" err="1">
                <a:solidFill>
                  <a:srgbClr val="000000"/>
                </a:solidFill>
                <a:latin typeface="Franklin Gothic Medium Cond" pitchFamily="34" charset="0"/>
              </a:rPr>
              <a:t>Ziel</a:t>
            </a:r>
            <a:endParaRPr lang="en-US" b="1" dirty="0" smtClean="0">
              <a:solidFill>
                <a:srgbClr val="000000"/>
              </a:solidFill>
              <a:latin typeface="Franklin Gothic Medium Cond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Virginia Tech-Branding Update022206">
  <a:themeElements>
    <a:clrScheme name="Virginia Tech-Branding Update02220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irginia Tech-Branding Update022206">
      <a:majorFont>
        <a:latin typeface="Franklin Gothic Demi"/>
        <a:ea typeface=""/>
        <a:cs typeface=""/>
      </a:majorFont>
      <a:minorFont>
        <a:latin typeface="Franklin Gothic Medium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irginia Tech-Branding Update0222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29083</TotalTime>
  <Words>15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Virginia Tech-Branding Update022206</vt:lpstr>
      <vt:lpstr>Reading Assignment (2)</vt:lpstr>
    </vt:vector>
  </TitlesOfParts>
  <Company>Virginia Tech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VT PowerPoint Template5</dc:title>
  <dc:creator>giffin</dc:creator>
  <cp:lastModifiedBy>kkoh</cp:lastModifiedBy>
  <cp:revision>634</cp:revision>
  <cp:lastPrinted>2012-01-21T21:47:42Z</cp:lastPrinted>
  <dcterms:created xsi:type="dcterms:W3CDTF">2005-10-14T12:27:33Z</dcterms:created>
  <dcterms:modified xsi:type="dcterms:W3CDTF">2012-01-28T23:40:37Z</dcterms:modified>
</cp:coreProperties>
</file>