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258" r:id="rId2"/>
    <p:sldId id="357" r:id="rId3"/>
    <p:sldId id="358" r:id="rId4"/>
    <p:sldId id="359" r:id="rId5"/>
    <p:sldId id="360" r:id="rId6"/>
    <p:sldId id="361" r:id="rId7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3F6075"/>
    <a:srgbClr val="800040"/>
    <a:srgbClr val="8E2344"/>
    <a:srgbClr val="E87511"/>
    <a:srgbClr val="B6BCD4"/>
    <a:srgbClr val="B5C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4639" autoAdjust="0"/>
  </p:normalViewPr>
  <p:slideViewPr>
    <p:cSldViewPr>
      <p:cViewPr varScale="1">
        <p:scale>
          <a:sx n="111" d="100"/>
          <a:sy n="111" d="100"/>
        </p:scale>
        <p:origin x="-19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108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458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458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F49E0F-EB60-4339-A13C-96677A4FE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458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3388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120" y="3475220"/>
            <a:ext cx="7680960" cy="3291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458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2B8D1C-E2A4-4206-AD33-5D69CF9F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19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77943" indent="-299209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96835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75569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54304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3038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11772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90506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69240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B94354-5887-47E0-A252-EE1394B7BAB5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2DA4-6236-4E76-BB91-93E105D4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236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92BFE-E5ED-4030-9A75-3D777AAD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60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A3BD-666F-4FE6-9D82-222BFDEAE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69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2"/>
            <a:ext cx="8229600" cy="655638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96F4-2973-40D7-9C01-01FD6568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85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EACB-268F-46F9-95C5-51FF437AC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566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8F19-3899-4764-A8FC-8D795F67A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01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BE276-A31D-47F1-B387-983A58A9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51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C0BF-CCC4-45CC-AD84-095AB5A17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53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662A-5AB3-49A8-A9B6-C6AB4A102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0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97AA-6EB0-48A4-8A47-5E56242F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83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8B1D-87AF-4FA9-99D6-76E5F672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23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C2F986-B0A7-448B-BCC5-5FD1EDF7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266700"/>
            <a:ext cx="8686800" cy="6362700"/>
          </a:xfrm>
          <a:prstGeom prst="rect">
            <a:avLst/>
          </a:prstGeom>
          <a:noFill/>
          <a:ln w="38100">
            <a:solidFill>
              <a:srgbClr val="800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1" descr="vt_shield_tag_onwhite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2190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28600" y="6353175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b="1" i="1" smtClean="0">
                <a:latin typeface="Arial Narrow" pitchFamily="34" charset="0"/>
                <a:cs typeface="Arial" pitchFamily="34" charset="0"/>
              </a:rPr>
              <a:t>ECE 5220 RFIC Technology &amp; Design – Prof. Kwang-Jin Koh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800">
          <a:solidFill>
            <a:srgbClr val="E875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400">
          <a:solidFill>
            <a:srgbClr val="8CAFA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png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1676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ECE 5220 RFIC HW -1                                             </a:t>
            </a:r>
            <a:r>
              <a:rPr lang="en-US" sz="28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(Due: 02/06/2012, Hand in by the end of class time, 10:45AM)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4000" dirty="0" smtClean="0">
              <a:solidFill>
                <a:srgbClr val="8E234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Line 12"/>
          <p:cNvSpPr>
            <a:spLocks noChangeShapeType="1"/>
          </p:cNvSpPr>
          <p:nvPr/>
        </p:nvSpPr>
        <p:spPr bwMode="auto">
          <a:xfrm>
            <a:off x="1295400" y="17526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2" name="Line 13"/>
          <p:cNvSpPr>
            <a:spLocks noChangeShapeType="1"/>
          </p:cNvSpPr>
          <p:nvPr/>
        </p:nvSpPr>
        <p:spPr bwMode="auto">
          <a:xfrm>
            <a:off x="1295400" y="3733800"/>
            <a:ext cx="6858000" cy="0"/>
          </a:xfrm>
          <a:prstGeom prst="line">
            <a:avLst/>
          </a:prstGeom>
          <a:noFill/>
          <a:ln w="9525">
            <a:solidFill>
              <a:srgbClr val="B5CE8E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426720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Homework will still be acceptable by 4:30PM (office hour) 02/06/2012 after class with </a:t>
            </a:r>
            <a:r>
              <a:rPr lang="en-US" u="sng" dirty="0">
                <a:solidFill>
                  <a:srgbClr val="0000FF"/>
                </a:solidFill>
                <a:latin typeface="Arial Black" pitchFamily="34" charset="0"/>
              </a:rPr>
              <a:t>2</a:t>
            </a:r>
            <a:r>
              <a:rPr lang="en-US" u="sng" dirty="0" smtClean="0">
                <a:solidFill>
                  <a:srgbClr val="0000FF"/>
                </a:solidFill>
                <a:latin typeface="Arial Black" pitchFamily="34" charset="0"/>
              </a:rPr>
              <a:t>0% degradation </a:t>
            </a:r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of the point you would earn otherwise.  </a:t>
            </a:r>
            <a:endParaRPr lang="en-US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1469936" y="4356864"/>
            <a:ext cx="1730464" cy="83820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Problem-1: Power penalty for mismatch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1219200"/>
            <a:ext cx="6172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When load impedance is not perfectly matched to source impedance, calculate power reduction factor (P</a:t>
            </a:r>
            <a:r>
              <a:rPr lang="en-US" sz="1600" b="1" baseline="-25000" dirty="0" smtClean="0">
                <a:solidFill>
                  <a:srgbClr val="000000"/>
                </a:solidFill>
                <a:latin typeface="+mn-lt"/>
              </a:rPr>
              <a:t>L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/</a:t>
            </a:r>
            <a:r>
              <a:rPr lang="en-US" sz="1600" b="1" dirty="0" err="1" smtClean="0">
                <a:solidFill>
                  <a:srgbClr val="000000"/>
                </a:solidFill>
                <a:latin typeface="+mn-lt"/>
              </a:rPr>
              <a:t>P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+mn-lt"/>
              </a:rPr>
              <a:t>max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)  for the mismatch. </a:t>
            </a:r>
            <a:endParaRPr lang="en-US" sz="1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088005"/>
              </p:ext>
            </p:extLst>
          </p:nvPr>
        </p:nvGraphicFramePr>
        <p:xfrm>
          <a:off x="990601" y="1752600"/>
          <a:ext cx="2514600" cy="1613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9" name="Visio" r:id="rId3" imgW="1293397" imgH="830790" progId="Visio.Drawing.11">
                  <p:embed/>
                </p:oleObj>
              </mc:Choice>
              <mc:Fallback>
                <p:oleObj name="Visio" r:id="rId3" imgW="1293397" imgH="83079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1" y="1752600"/>
                        <a:ext cx="2514600" cy="1613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62617" y="4356864"/>
                <a:ext cx="17377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𝐋</m:t>
                          </m:r>
                        </m:sub>
                      </m:sSub>
                      <m:r>
                        <a:rPr lang="en-US" b="1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1" i="0">
                              <a:latin typeface="Cambria Math"/>
                            </a:rPr>
                            <m:t>𝐬</m:t>
                          </m:r>
                        </m:sub>
                      </m:sSub>
                      <m:r>
                        <a:rPr lang="en-US" b="1" i="0">
                          <a:latin typeface="Cambria Math"/>
                        </a:rPr>
                        <m:t>+</m:t>
                      </m:r>
                      <m:r>
                        <a:rPr lang="en-US" b="1" i="0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1" i="0">
                              <a:latin typeface="Cambria Math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617" y="4356864"/>
                <a:ext cx="1737783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447800" y="3398842"/>
                <a:ext cx="167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𝐙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𝐬</m:t>
                          </m:r>
                        </m:sub>
                      </m:sSub>
                      <m:r>
                        <a:rPr lang="en-US" b="1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𝐬</m:t>
                          </m:r>
                        </m:sub>
                      </m:sSub>
                      <m:r>
                        <a:rPr lang="en-US" b="1" i="0" smtClean="0">
                          <a:latin typeface="Cambria Math"/>
                        </a:rPr>
                        <m:t>+</m:t>
                      </m:r>
                      <m:r>
                        <a:rPr lang="en-US" b="1" i="0" smtClean="0">
                          <a:latin typeface="Cambria Math"/>
                        </a:rPr>
                        <m:t>𝐣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𝐗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398842"/>
                <a:ext cx="1675267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447800" y="3791510"/>
                <a:ext cx="16945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𝐙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𝐋</m:t>
                          </m:r>
                        </m:sub>
                      </m:sSub>
                      <m:r>
                        <a:rPr lang="en-US" b="1" i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𝐋</m:t>
                          </m:r>
                        </m:sub>
                      </m:sSub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</a:rPr>
                        <m:t>𝐣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𝐗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𝐋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800" y="3791510"/>
                <a:ext cx="1694503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469936" y="4749844"/>
                <a:ext cx="171854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𝐗</m:t>
                          </m:r>
                        </m:e>
                        <m:sub>
                          <m:r>
                            <a:rPr lang="en-US" b="1" i="0">
                              <a:latin typeface="Cambria Math"/>
                            </a:rPr>
                            <m:t>𝐋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=</m:t>
                          </m:r>
                          <m:r>
                            <a:rPr lang="en-US" b="1" i="0">
                              <a:latin typeface="Cambria Math"/>
                            </a:rPr>
                            <m:t>𝐗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𝐬</m:t>
                          </m:r>
                        </m:sub>
                      </m:sSub>
                      <m:r>
                        <a:rPr lang="en-US" b="1" i="0">
                          <a:latin typeface="Cambria Math"/>
                        </a:rPr>
                        <m:t>+</m:t>
                      </m:r>
                      <m:r>
                        <a:rPr lang="en-US" b="1" i="0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>
                              <a:latin typeface="Cambria Math"/>
                            </a:rPr>
                            <m:t>𝐗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</a:rPr>
                            <m:t>𝐬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9936" y="4749844"/>
                <a:ext cx="1718547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846421" y="1828800"/>
            <a:ext cx="41910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arenR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Derive output power (P</a:t>
            </a:r>
            <a:r>
              <a:rPr lang="en-US" sz="1600" b="1" baseline="-25000" dirty="0" smtClean="0">
                <a:solidFill>
                  <a:srgbClr val="000000"/>
                </a:solidFill>
                <a:latin typeface="+mn-lt"/>
              </a:rPr>
              <a:t>L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) delivered to load  resistance R</a:t>
            </a:r>
            <a:r>
              <a:rPr lang="en-US" sz="1600" b="1" baseline="-25000" dirty="0" smtClean="0">
                <a:solidFill>
                  <a:srgbClr val="000000"/>
                </a:solidFill>
                <a:latin typeface="+mn-lt"/>
              </a:rPr>
              <a:t>L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 under the mismatched condition.</a:t>
            </a:r>
          </a:p>
          <a:p>
            <a:pPr marL="342900" indent="-342900">
              <a:buAutoNum type="arabicParenR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Derive a power reduction factor, which is a ratio of P</a:t>
            </a:r>
            <a:r>
              <a:rPr lang="en-US" sz="1600" b="1" baseline="-25000" dirty="0" smtClean="0">
                <a:solidFill>
                  <a:srgbClr val="000000"/>
                </a:solidFill>
                <a:latin typeface="+mn-lt"/>
              </a:rPr>
              <a:t>L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/</a:t>
            </a:r>
            <a:r>
              <a:rPr lang="en-US" sz="1600" b="1" dirty="0" err="1" smtClean="0">
                <a:solidFill>
                  <a:srgbClr val="000000"/>
                </a:solidFill>
                <a:latin typeface="+mn-lt"/>
              </a:rPr>
              <a:t>P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+mn-lt"/>
              </a:rPr>
              <a:t>max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 , where is </a:t>
            </a:r>
            <a:r>
              <a:rPr lang="en-US" sz="1600" b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P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max</a:t>
            </a:r>
            <a:r>
              <a:rPr lang="en-US" sz="1600" b="1" baseline="-250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is the maximum power deliverable to load under perfect matched condition. </a:t>
            </a:r>
          </a:p>
          <a:p>
            <a:pPr marL="342900" indent="-342900">
              <a:buAutoNum type="arabicParenR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Based on the result in 2), fill in empty column in table below. </a:t>
            </a:r>
            <a:endParaRPr lang="en-US" sz="1600" b="1" dirty="0">
              <a:solidFill>
                <a:srgbClr val="000000"/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629713"/>
              </p:ext>
            </p:extLst>
          </p:nvPr>
        </p:nvGraphicFramePr>
        <p:xfrm>
          <a:off x="3962400" y="3858811"/>
          <a:ext cx="210863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684"/>
                <a:gridCol w="13739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D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600" baseline="-25000" dirty="0" err="1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en-US" sz="16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600" baseline="-25000" dirty="0" err="1" smtClean="0">
                          <a:solidFill>
                            <a:schemeClr val="tx1"/>
                          </a:solidFill>
                        </a:rPr>
                        <a:t>max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(%)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Assume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Symbol" pitchFamily="18" charset="2"/>
                        </a:rPr>
                        <a:t>D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R</a:t>
                      </a:r>
                      <a:r>
                        <a:rPr lang="en-US" sz="1600" b="1" baseline="-25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s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=0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740002"/>
              </p:ext>
            </p:extLst>
          </p:nvPr>
        </p:nvGraphicFramePr>
        <p:xfrm>
          <a:off x="6301317" y="3860800"/>
          <a:ext cx="210863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684"/>
                <a:gridCol w="13739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D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en-US" sz="1600" baseline="-25000" dirty="0" err="1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en-US" sz="16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600" baseline="-25000" dirty="0" err="1" smtClean="0">
                          <a:solidFill>
                            <a:schemeClr val="tx1"/>
                          </a:solidFill>
                        </a:rPr>
                        <a:t>max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(%)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50%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Assume 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Symbol" pitchFamily="18" charset="2"/>
                        </a:rPr>
                        <a:t>D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X</a:t>
                      </a:r>
                      <a:r>
                        <a:rPr lang="en-US" sz="1600" b="1" baseline="-25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s</a:t>
                      </a: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=0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 flipH="1">
            <a:off x="4191000" y="4038600"/>
            <a:ext cx="1750921" cy="1752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14800" y="3890903"/>
            <a:ext cx="1827121" cy="21288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Problem-2: Power penalty for inductor loss</a:t>
            </a:r>
            <a:endParaRPr lang="en-US" sz="28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76732"/>
              </p:ext>
            </p:extLst>
          </p:nvPr>
        </p:nvGraphicFramePr>
        <p:xfrm>
          <a:off x="762000" y="1981200"/>
          <a:ext cx="3106738" cy="1656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Visio" r:id="rId3" imgW="1488432" imgH="792990" progId="Visio.Drawing.11">
                  <p:embed/>
                </p:oleObj>
              </mc:Choice>
              <mc:Fallback>
                <p:oleObj name="Visio" r:id="rId3" imgW="1488432" imgH="79299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2000" y="1981200"/>
                        <a:ext cx="3106738" cy="1656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3788786"/>
                <a:ext cx="2933816" cy="1599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Cambria Math"/>
                  </a:rPr>
                  <a:t>Definition: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1" i="0" smtClean="0">
                              <a:latin typeface="Cambria Math"/>
                            </a:rPr>
                            <m:t>𝐐</m:t>
                          </m:r>
                        </m:e>
                        <m:sub>
                          <m:r>
                            <a:rPr lang="en-US" sz="1400" b="1" i="0" smtClean="0">
                              <a:latin typeface="Cambria Math"/>
                            </a:rPr>
                            <m:t>𝐓</m:t>
                          </m:r>
                        </m:sub>
                      </m:sSub>
                      <m:r>
                        <a:rPr lang="en-US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0">
                                  <a:latin typeface="Cambria Math"/>
                                  <a:ea typeface="Cambria Math"/>
                                </a:rPr>
                                <m:t>𝛚</m:t>
                              </m:r>
                            </m:e>
                            <m:sub>
                              <m:r>
                                <a:rPr lang="en-US" sz="1400" b="1" i="0">
                                  <a:latin typeface="Cambria Math"/>
                                </a:rPr>
                                <m:t>𝐨</m:t>
                              </m:r>
                            </m:sub>
                          </m:sSub>
                          <m:r>
                            <a:rPr lang="en-US" sz="1400" b="1" i="0">
                              <a:latin typeface="Cambria Math"/>
                            </a:rPr>
                            <m:t>𝐋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latin typeface="Cambria Math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en-US" sz="1400" b="1" i="0" smtClean="0">
                                  <a:latin typeface="Cambria Math"/>
                                </a:rPr>
                                <m:t>𝐋</m:t>
                              </m:r>
                            </m:sub>
                          </m:sSub>
                        </m:den>
                      </m:f>
                      <m:r>
                        <a:rPr lang="en-US" sz="1400" b="1" i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1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400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>
                                      <a:latin typeface="Cambria Math"/>
                                      <a:ea typeface="Cambria Math"/>
                                    </a:rPr>
                                    <m:t>𝛚</m:t>
                                  </m:r>
                                </m:e>
                                <m:sub>
                                  <m:r>
                                    <a:rPr lang="en-US" sz="1400" b="1">
                                      <a:latin typeface="Cambria Math"/>
                                    </a:rPr>
                                    <m:t>𝐨</m:t>
                                  </m:r>
                                </m:sub>
                              </m:sSub>
                              <m:r>
                                <a:rPr lang="en-US" sz="1400" b="1" i="0" smtClean="0">
                                  <a:latin typeface="Cambria Math"/>
                                </a:rPr>
                                <m:t>𝐂</m:t>
                              </m:r>
                              <m:r>
                                <a:rPr lang="en-US" sz="1400" b="1">
                                  <a:latin typeface="Cambria Math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en-US" sz="1400" b="1">
                                  <a:latin typeface="Cambria Math"/>
                                </a:rPr>
                                <m:t>𝐋</m:t>
                              </m:r>
                            </m:sub>
                          </m:sSub>
                        </m:den>
                      </m:f>
                      <m:r>
                        <a:rPr lang="en-US" sz="1400" b="1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1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>
                                      <a:latin typeface="Cambria Math"/>
                                    </a:rPr>
                                    <m:t>𝐑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latin typeface="Cambria Math"/>
                                    </a:rPr>
                                    <m:t>𝐬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b="1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>
                                      <a:latin typeface="Cambria Math"/>
                                    </a:rPr>
                                    <m:t>𝐑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latin typeface="Cambria Math"/>
                                    </a:rPr>
                                    <m:t>𝐋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b="1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1400" b="1" i="1" smtClean="0">
                              <a:latin typeface="Cambria Math"/>
                            </a:rPr>
                            <m:t>𝟏</m:t>
                          </m:r>
                        </m:e>
                      </m:rad>
                      <m:r>
                        <a:rPr lang="en-US" sz="14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400" b="1" i="1" dirty="0" smtClean="0">
                  <a:latin typeface="Cambria Math"/>
                </a:endParaRPr>
              </a:p>
              <a:p>
                <a:endParaRPr lang="en-US" sz="1400" b="1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1">
                              <a:latin typeface="Cambria Math"/>
                            </a:rPr>
                            <m:t>𝐐</m:t>
                          </m:r>
                        </m:e>
                        <m:sub>
                          <m:r>
                            <a:rPr lang="en-US" sz="1400" b="1" i="0" smtClean="0">
                              <a:latin typeface="Cambria Math"/>
                            </a:rPr>
                            <m:t>𝐢𝐧𝐝</m:t>
                          </m:r>
                        </m:sub>
                      </m:sSub>
                      <m:r>
                        <a:rPr lang="en-US" sz="1400" b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/>
                                  <a:ea typeface="Cambria Math"/>
                                </a:rPr>
                                <m:t>𝛚</m:t>
                              </m:r>
                            </m:e>
                            <m:sub>
                              <m:r>
                                <a:rPr lang="en-US" sz="1400" b="1">
                                  <a:latin typeface="Cambria Math"/>
                                </a:rPr>
                                <m:t>𝐨</m:t>
                              </m:r>
                            </m:sub>
                          </m:sSub>
                          <m:r>
                            <a:rPr lang="en-US" sz="1400" b="1">
                              <a:latin typeface="Cambria Math"/>
                            </a:rPr>
                            <m:t>𝐋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latin typeface="Cambria Math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en-US" sz="1400" b="1" i="0" smtClean="0">
                                  <a:latin typeface="Cambria Math"/>
                                </a:rPr>
                                <m:t>𝐢𝐧𝐝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788786"/>
                <a:ext cx="2933816" cy="1599284"/>
              </a:xfrm>
              <a:prstGeom prst="rect">
                <a:avLst/>
              </a:prstGeom>
              <a:blipFill rotWithShape="1">
                <a:blip r:embed="rId5"/>
                <a:stretch>
                  <a:fillRect l="-624" t="-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447800" y="1244025"/>
            <a:ext cx="6172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Assume that inductor in the matching circuit shown below has finite resistance, R</a:t>
            </a:r>
            <a:r>
              <a:rPr lang="en-US" sz="1600" b="1" baseline="-25000" dirty="0" smtClean="0">
                <a:solidFill>
                  <a:srgbClr val="000000"/>
                </a:solidFill>
                <a:latin typeface="+mn-lt"/>
              </a:rPr>
              <a:t>ind</a:t>
            </a:r>
            <a:r>
              <a:rPr lang="en-US" sz="1600" b="1" dirty="0" smtClean="0">
                <a:solidFill>
                  <a:srgbClr val="000000"/>
                </a:solidFill>
                <a:latin typeface="+mn-lt"/>
              </a:rPr>
              <a:t>. </a:t>
            </a:r>
            <a:endParaRPr lang="en-US" sz="1600" b="1" dirty="0">
              <a:solidFill>
                <a:srgbClr val="00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114800" y="2438400"/>
                <a:ext cx="4191000" cy="14621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Derive output power (P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</a:rPr>
                  <a:t>L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) delivered to load  resistance R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</a:rPr>
                  <a:t>L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 under the finite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Q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ind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of  inductor.</a:t>
                </a:r>
              </a:p>
              <a:p>
                <a:pPr marL="342900" indent="-342900">
                  <a:buFontTx/>
                  <a:buAutoNum type="arabicParenR"/>
                  <a:defRPr/>
                </a:pP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Derive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power 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(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P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ind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) 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delivered to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R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ind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.</a:t>
                </a:r>
                <a:endParaRPr lang="en-US" sz="1600" b="1" dirty="0">
                  <a:solidFill>
                    <a:srgbClr val="000000"/>
                  </a:solidFill>
                  <a:latin typeface="+mn-lt"/>
                  <a:cs typeface="Arial" pitchFamily="34" charset="0"/>
                </a:endParaRPr>
              </a:p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Derive efficiency defined by </a:t>
                </a:r>
                <a:r>
                  <a:rPr lang="en-US" sz="1600" b="1" i="1" dirty="0">
                    <a:solidFill>
                      <a:srgbClr val="000000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𝛈</m:t>
                    </m:r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1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𝐏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𝐏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𝐋</m:t>
                            </m:r>
                          </m:sub>
                        </m:sSub>
                        <m:r>
                          <a:rPr lang="en-US" sz="1600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𝐏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𝐢𝐧𝐝</m:t>
                            </m:r>
                          </m:sub>
                        </m:sSub>
                      </m:den>
                    </m:f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1600" b="1" dirty="0">
                  <a:solidFill>
                    <a:srgbClr val="000000"/>
                  </a:solidFill>
                  <a:latin typeface="+mn-lt"/>
                </a:endParaRPr>
              </a:p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Express </a:t>
                </a:r>
                <a14:m>
                  <m:oMath xmlns:m="http://schemas.openxmlformats.org/officeDocument/2006/math">
                    <m:r>
                      <a:rPr lang="en-US" sz="1600" b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𝛈</m:t>
                    </m:r>
                  </m:oMath>
                </a14:m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 in terms of Q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</a:rPr>
                  <a:t>T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 and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Q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ind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. </a:t>
                </a:r>
                <a:endParaRPr lang="en-US" sz="1600" b="1" dirty="0" smtClean="0">
                  <a:solidFill>
                    <a:srgbClr val="000000"/>
                  </a:solidFill>
                  <a:latin typeface="+mn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438400"/>
                <a:ext cx="4191000" cy="1462132"/>
              </a:xfrm>
              <a:prstGeom prst="rect">
                <a:avLst/>
              </a:prstGeom>
              <a:blipFill rotWithShape="1">
                <a:blip r:embed="rId6"/>
                <a:stretch>
                  <a:fillRect l="-436" t="-1250" b="-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014168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Problem-3: Power penalty for inductor loss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3788786"/>
                <a:ext cx="2762295" cy="1599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0000"/>
                    </a:solidFill>
                    <a:latin typeface="Cambria Math"/>
                  </a:rPr>
                  <a:t>Definition: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𝐐</m:t>
                          </m:r>
                        </m:e>
                        <m:sub>
                          <m:r>
                            <a:rPr lang="en-US" sz="1400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𝐓</m:t>
                          </m:r>
                        </m:sub>
                      </m:sSub>
                      <m:r>
                        <a:rPr lang="en-US" sz="1400" b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𝐋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𝛚</m:t>
                              </m:r>
                            </m:e>
                            <m:sub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𝐨</m:t>
                              </m:r>
                            </m:sub>
                          </m:sSub>
                          <m:r>
                            <a:rPr lang="en-US" sz="14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𝐋</m:t>
                          </m:r>
                        </m:den>
                      </m:f>
                      <m:r>
                        <a:rPr lang="en-US" sz="1400" b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𝛚</m:t>
                              </m:r>
                            </m:e>
                            <m:sub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𝐨</m:t>
                              </m:r>
                            </m:sub>
                          </m:sSub>
                          <m:r>
                            <a:rPr lang="en-US" sz="14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𝐂𝐑</m:t>
                          </m:r>
                        </m:e>
                        <m:sub>
                          <m:r>
                            <a:rPr lang="en-US" sz="14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𝐋</m:t>
                          </m:r>
                        </m:sub>
                      </m:sSub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1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𝐑</m:t>
                                  </m:r>
                                </m:e>
                                <m:sub>
                                  <m:r>
                                    <a:rPr lang="en-US" sz="1400" b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𝐋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𝐑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</a:rPr>
                                    <m:t>𝐬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𝟏</m:t>
                          </m:r>
                        </m:e>
                      </m:rad>
                      <m:r>
                        <a:rPr lang="en-US" sz="1400" b="1" i="1" smtClean="0">
                          <a:solidFill>
                            <a:srgbClr val="000000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400" b="1" i="1" dirty="0" smtClean="0">
                  <a:solidFill>
                    <a:srgbClr val="000000"/>
                  </a:solidFill>
                  <a:latin typeface="Cambria Math"/>
                </a:endParaRPr>
              </a:p>
              <a:p>
                <a:endParaRPr lang="en-US" sz="1400" b="1" i="1" dirty="0" smtClean="0">
                  <a:solidFill>
                    <a:srgbClr val="000000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𝐐</m:t>
                          </m:r>
                        </m:e>
                        <m:sub>
                          <m:r>
                            <a:rPr lang="en-US" sz="1400" b="1" smtClean="0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𝐢𝐧𝐝</m:t>
                          </m:r>
                        </m:sub>
                      </m:sSub>
                      <m:r>
                        <a:rPr lang="en-US" sz="1400" b="1">
                          <a:solidFill>
                            <a:srgbClr val="0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  <a:ea typeface="Cambria Math"/>
                                </a:rPr>
                                <m:t>𝛚</m:t>
                              </m:r>
                            </m:e>
                            <m:sub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𝐨</m:t>
                              </m:r>
                            </m:sub>
                          </m:sSub>
                          <m:r>
                            <a:rPr lang="en-US" sz="1400" b="1">
                              <a:solidFill>
                                <a:srgbClr val="000000"/>
                              </a:solidFill>
                              <a:latin typeface="Cambria Math"/>
                            </a:rPr>
                            <m:t>𝐋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𝐑</m:t>
                              </m:r>
                            </m:e>
                            <m:sub>
                              <m:r>
                                <a:rPr lang="en-US" sz="1400" b="1" smtClean="0">
                                  <a:solidFill>
                                    <a:srgbClr val="000000"/>
                                  </a:solidFill>
                                  <a:latin typeface="Cambria Math"/>
                                </a:rPr>
                                <m:t>𝐢𝐧𝐝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788786"/>
                <a:ext cx="2762295" cy="1599284"/>
              </a:xfrm>
              <a:prstGeom prst="rect">
                <a:avLst/>
              </a:prstGeom>
              <a:blipFill rotWithShape="1">
                <a:blip r:embed="rId3"/>
                <a:stretch>
                  <a:fillRect l="-662" t="-7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447800" y="1244025"/>
            <a:ext cx="61722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Repeat the same problems in Problem-2 for the case of impedance down conversion shown below figure. </a:t>
            </a:r>
            <a:endParaRPr lang="en-US" sz="1600" b="1" dirty="0">
              <a:solidFill>
                <a:srgbClr val="000000"/>
              </a:solidFill>
              <a:latin typeface="Franklin Gothic Medium Cond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888345"/>
              </p:ext>
            </p:extLst>
          </p:nvPr>
        </p:nvGraphicFramePr>
        <p:xfrm>
          <a:off x="1066800" y="1936846"/>
          <a:ext cx="3467100" cy="1851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Visio" r:id="rId4" imgW="1587841" imgH="832680" progId="Visio.Drawing.11">
                  <p:embed/>
                </p:oleObj>
              </mc:Choice>
              <mc:Fallback>
                <p:oleObj name="Visio" r:id="rId4" imgW="1587841" imgH="83268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6800" y="1936846"/>
                        <a:ext cx="3467100" cy="1851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572000" y="2438400"/>
                <a:ext cx="4191000" cy="14621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Derive output power (P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</a:rPr>
                  <a:t>L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) delivered to load  resistance R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</a:rPr>
                  <a:t>L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 under the finite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Q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ind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of  inductor.</a:t>
                </a:r>
              </a:p>
              <a:p>
                <a:pPr marL="342900" indent="-342900">
                  <a:buFontTx/>
                  <a:buAutoNum type="arabicParenR"/>
                  <a:defRPr/>
                </a:pP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Derive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power 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(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P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ind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) 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delivered to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R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ind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.</a:t>
                </a:r>
                <a:endParaRPr lang="en-US" sz="1600" b="1" dirty="0">
                  <a:solidFill>
                    <a:srgbClr val="000000"/>
                  </a:solidFill>
                  <a:latin typeface="+mn-lt"/>
                  <a:cs typeface="Arial" pitchFamily="34" charset="0"/>
                </a:endParaRPr>
              </a:p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Derive efficiency defined by </a:t>
                </a:r>
                <a:r>
                  <a:rPr lang="en-US" sz="1600" b="1" i="1" dirty="0">
                    <a:solidFill>
                      <a:srgbClr val="000000"/>
                    </a:solidFill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𝛈</m:t>
                    </m:r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1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𝐏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𝐋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𝐏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𝐋</m:t>
                            </m:r>
                          </m:sub>
                        </m:sSub>
                        <m:r>
                          <a:rPr lang="en-US" sz="1600" b="1" i="0" smtClean="0">
                            <a:solidFill>
                              <a:srgbClr val="000000"/>
                            </a:solidFill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𝐏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𝐢𝐧𝐝</m:t>
                            </m:r>
                          </m:sub>
                        </m:sSub>
                      </m:den>
                    </m:f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1600" b="1" dirty="0">
                  <a:solidFill>
                    <a:srgbClr val="000000"/>
                  </a:solidFill>
                  <a:latin typeface="+mn-lt"/>
                </a:endParaRPr>
              </a:p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Express </a:t>
                </a:r>
                <a14:m>
                  <m:oMath xmlns:m="http://schemas.openxmlformats.org/officeDocument/2006/math">
                    <m:r>
                      <a:rPr lang="en-US" sz="1600" b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𝛈</m:t>
                    </m:r>
                  </m:oMath>
                </a14:m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 in terms of Q</a:t>
                </a:r>
                <a:r>
                  <a:rPr lang="en-US" sz="1600" b="1" baseline="-25000" dirty="0" smtClean="0">
                    <a:solidFill>
                      <a:srgbClr val="000000"/>
                    </a:solidFill>
                    <a:latin typeface="+mn-lt"/>
                  </a:rPr>
                  <a:t>T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 and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Q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ind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. </a:t>
                </a:r>
                <a:endParaRPr lang="en-US" sz="1600" b="1" dirty="0" smtClean="0">
                  <a:solidFill>
                    <a:srgbClr val="000000"/>
                  </a:solidFill>
                  <a:latin typeface="+mn-lt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438400"/>
                <a:ext cx="4191000" cy="1462132"/>
              </a:xfrm>
              <a:prstGeom prst="rect">
                <a:avLst/>
              </a:prstGeom>
              <a:blipFill rotWithShape="1">
                <a:blip r:embed="rId6"/>
                <a:stretch>
                  <a:fillRect l="-436" t="-1250" b="-4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546267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Problem-4: LNA input matching</a:t>
            </a:r>
            <a:endParaRPr lang="en-US" sz="28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4924530"/>
              </p:ext>
            </p:extLst>
          </p:nvPr>
        </p:nvGraphicFramePr>
        <p:xfrm>
          <a:off x="1524000" y="1371600"/>
          <a:ext cx="4930164" cy="3018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6" name="Visio" r:id="rId3" imgW="2392567" imgH="1426680" progId="Visio.Drawing.11">
                  <p:embed/>
                </p:oleObj>
              </mc:Choice>
              <mc:Fallback>
                <p:oleObj name="Visio" r:id="rId3" imgW="2392567" imgH="142668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371600"/>
                        <a:ext cx="4930164" cy="3018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95400" y="1371600"/>
            <a:ext cx="2971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In this problem, use only given small signal parameters of NMOS: </a:t>
            </a:r>
            <a:r>
              <a:rPr lang="en-US" sz="1600" b="1" dirty="0" err="1" smtClean="0">
                <a:solidFill>
                  <a:srgbClr val="000000"/>
                </a:solidFill>
                <a:latin typeface="Franklin Gothic Medium Cond"/>
              </a:rPr>
              <a:t>R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Franklin Gothic Medium Cond"/>
              </a:rPr>
              <a:t>g</a:t>
            </a: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, </a:t>
            </a:r>
            <a:r>
              <a:rPr lang="en-US" sz="1600" b="1" dirty="0" err="1" smtClean="0">
                <a:solidFill>
                  <a:srgbClr val="000000"/>
                </a:solidFill>
                <a:latin typeface="Franklin Gothic Medium Cond"/>
              </a:rPr>
              <a:t>C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Franklin Gothic Medium Cond"/>
              </a:rPr>
              <a:t>gs</a:t>
            </a: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 and g</a:t>
            </a:r>
            <a:r>
              <a:rPr lang="en-US" sz="1600" b="1" baseline="-25000" dirty="0" smtClean="0">
                <a:solidFill>
                  <a:srgbClr val="000000"/>
                </a:solidFill>
                <a:latin typeface="Franklin Gothic Medium Cond"/>
              </a:rPr>
              <a:t>m</a:t>
            </a: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. </a:t>
            </a:r>
            <a:endParaRPr lang="en-US" sz="1600" b="1" dirty="0">
              <a:solidFill>
                <a:srgbClr val="000000"/>
              </a:solidFill>
              <a:latin typeface="Franklin Gothic Medium Cond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24000" y="4648200"/>
                <a:ext cx="6858000" cy="969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Derive input impedance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Z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in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.</a:t>
                </a:r>
              </a:p>
              <a:p>
                <a:pPr marL="342900" indent="-342900">
                  <a:buFontTx/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Under directly being driven by source, calculate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V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gs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 and output current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i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out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.</a:t>
                </a:r>
                <a:endParaRPr lang="en-US" sz="1600" b="1" dirty="0">
                  <a:solidFill>
                    <a:srgbClr val="000000"/>
                  </a:solidFill>
                  <a:latin typeface="+mn-lt"/>
                  <a:cs typeface="Arial" pitchFamily="34" charset="0"/>
                </a:endParaRPr>
              </a:p>
              <a:p>
                <a:pPr marL="342900" indent="-342900">
                  <a:buAutoNum type="arabicParenR"/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Calculate voltage gain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𝐀𝐯</m:t>
                    </m:r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1" i="1" smtClean="0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𝐕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𝐨𝐮𝐭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𝐕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𝐬</m:t>
                            </m:r>
                          </m:sub>
                        </m:sSub>
                      </m:den>
                    </m:f>
                    <m:r>
                      <a:rPr lang="en-US" sz="1600" b="1" i="0" smtClean="0">
                        <a:solidFill>
                          <a:srgbClr val="000000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en-US" sz="1600" b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648200"/>
                <a:ext cx="6858000" cy="969561"/>
              </a:xfrm>
              <a:prstGeom prst="rect">
                <a:avLst/>
              </a:prstGeom>
              <a:blipFill rotWithShape="1">
                <a:blip r:embed="rId5"/>
                <a:stretch>
                  <a:fillRect l="-267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Bent Arrow 8"/>
          <p:cNvSpPr/>
          <p:nvPr/>
        </p:nvSpPr>
        <p:spPr>
          <a:xfrm>
            <a:off x="3048000" y="3048000"/>
            <a:ext cx="381000" cy="76200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95600" y="3733800"/>
            <a:ext cx="455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rgbClr val="0000FF"/>
                </a:solidFill>
                <a:latin typeface="Franklin Gothic Medium Cond"/>
              </a:rPr>
              <a:t>Z</a:t>
            </a:r>
            <a:r>
              <a:rPr lang="en-US" sz="2400" b="1" baseline="-25000" dirty="0" err="1" smtClean="0">
                <a:solidFill>
                  <a:srgbClr val="0000FF"/>
                </a:solidFill>
                <a:latin typeface="Franklin Gothic Medium Cond"/>
              </a:rPr>
              <a:t>in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07441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Problem-4: LNA input matching</a:t>
            </a:r>
            <a:endParaRPr lang="en-US" sz="28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2563924"/>
              </p:ext>
            </p:extLst>
          </p:nvPr>
        </p:nvGraphicFramePr>
        <p:xfrm>
          <a:off x="1524000" y="1371600"/>
          <a:ext cx="4930164" cy="3018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9" name="Visio" r:id="rId3" imgW="2392567" imgH="1426680" progId="Visio.Drawing.11">
                  <p:embed/>
                </p:oleObj>
              </mc:Choice>
              <mc:Fallback>
                <p:oleObj name="Visio" r:id="rId3" imgW="2392567" imgH="142668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371600"/>
                        <a:ext cx="4930164" cy="3018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95400" y="1371600"/>
            <a:ext cx="2971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In this problem, use only given small signal parameters of NMOS: </a:t>
            </a:r>
            <a:r>
              <a:rPr lang="en-US" sz="1600" b="1" dirty="0" err="1" smtClean="0">
                <a:solidFill>
                  <a:srgbClr val="000000"/>
                </a:solidFill>
                <a:latin typeface="Franklin Gothic Medium Cond"/>
              </a:rPr>
              <a:t>R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Franklin Gothic Medium Cond"/>
              </a:rPr>
              <a:t>g</a:t>
            </a: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, </a:t>
            </a:r>
            <a:r>
              <a:rPr lang="en-US" sz="1600" b="1" dirty="0" err="1" smtClean="0">
                <a:solidFill>
                  <a:srgbClr val="000000"/>
                </a:solidFill>
                <a:latin typeface="Franklin Gothic Medium Cond"/>
              </a:rPr>
              <a:t>C</a:t>
            </a:r>
            <a:r>
              <a:rPr lang="en-US" sz="1600" b="1" baseline="-25000" dirty="0" err="1" smtClean="0">
                <a:solidFill>
                  <a:srgbClr val="000000"/>
                </a:solidFill>
                <a:latin typeface="Franklin Gothic Medium Cond"/>
              </a:rPr>
              <a:t>gs</a:t>
            </a: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 and g</a:t>
            </a:r>
            <a:r>
              <a:rPr lang="en-US" sz="1600" b="1" baseline="-25000" dirty="0" smtClean="0">
                <a:solidFill>
                  <a:srgbClr val="000000"/>
                </a:solidFill>
                <a:latin typeface="Franklin Gothic Medium Cond"/>
              </a:rPr>
              <a:t>m</a:t>
            </a:r>
            <a:r>
              <a:rPr lang="en-US" sz="1600" b="1" dirty="0" smtClean="0">
                <a:solidFill>
                  <a:srgbClr val="000000"/>
                </a:solidFill>
                <a:latin typeface="Franklin Gothic Medium Cond"/>
              </a:rPr>
              <a:t>. </a:t>
            </a:r>
            <a:endParaRPr lang="en-US" sz="1600" b="1" dirty="0">
              <a:solidFill>
                <a:srgbClr val="000000"/>
              </a:solidFill>
              <a:latin typeface="Franklin Gothic Medium Con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524000" y="4495800"/>
                <a:ext cx="6858000" cy="1708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4) Assume that real part of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Z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in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</a:rPr>
                  <a:t>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in 1) is equal to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R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s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. Design lossless matching network for maximum power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transfer (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+mn-lt"/>
                  </a:rPr>
                  <a:t>assume </a:t>
                </a:r>
                <a:r>
                  <a:rPr lang="en-US" sz="1600" b="1" dirty="0" err="1" smtClean="0">
                    <a:solidFill>
                      <a:srgbClr val="FF0000"/>
                    </a:solidFill>
                    <a:latin typeface="Symbol" pitchFamily="18" charset="2"/>
                  </a:rPr>
                  <a:t>w</a:t>
                </a:r>
                <a:r>
                  <a:rPr lang="en-US" sz="1600" b="1" baseline="-25000" dirty="0" err="1" smtClean="0">
                    <a:solidFill>
                      <a:srgbClr val="FF0000"/>
                    </a:solidFill>
                    <a:latin typeface="Symbol" pitchFamily="18" charset="2"/>
                  </a:rPr>
                  <a:t>o</a:t>
                </a:r>
                <a:r>
                  <a:rPr lang="en-US" sz="1600" b="1" dirty="0" err="1" smtClean="0">
                    <a:solidFill>
                      <a:srgbClr val="FF0000"/>
                    </a:solidFill>
                    <a:latin typeface="+mn-lt"/>
                  </a:rPr>
                  <a:t>L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+mn-lt"/>
                  </a:rPr>
                  <a:t> &lt; 1/(</a:t>
                </a:r>
                <a:r>
                  <a:rPr lang="en-US" sz="1600" b="1" dirty="0" err="1" smtClean="0">
                    <a:solidFill>
                      <a:srgbClr val="FF0000"/>
                    </a:solidFill>
                    <a:latin typeface="Symbol" pitchFamily="18" charset="2"/>
                  </a:rPr>
                  <a:t>w</a:t>
                </a:r>
                <a:r>
                  <a:rPr lang="en-US" sz="1600" b="1" baseline="-25000" dirty="0" err="1" smtClean="0">
                    <a:solidFill>
                      <a:srgbClr val="FF0000"/>
                    </a:solidFill>
                    <a:latin typeface="Symbol" pitchFamily="18" charset="2"/>
                  </a:rPr>
                  <a:t>o</a:t>
                </a:r>
                <a:r>
                  <a:rPr lang="en-US" sz="1600" b="1" dirty="0" err="1" smtClean="0">
                    <a:solidFill>
                      <a:srgbClr val="FF0000"/>
                    </a:solidFill>
                    <a:latin typeface="+mn-lt"/>
                  </a:rPr>
                  <a:t>C</a:t>
                </a:r>
                <a:r>
                  <a:rPr lang="en-US" sz="1600" b="1" baseline="-25000" dirty="0" err="1" smtClean="0">
                    <a:solidFill>
                      <a:srgbClr val="FF0000"/>
                    </a:solidFill>
                    <a:latin typeface="+mn-lt"/>
                  </a:rPr>
                  <a:t>gs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+mn-lt"/>
                  </a:rPr>
                  <a:t>), where  </a:t>
                </a:r>
                <a:r>
                  <a:rPr lang="en-US" sz="1600" b="1" dirty="0" err="1" smtClean="0">
                    <a:solidFill>
                      <a:srgbClr val="FF0000"/>
                    </a:solidFill>
                    <a:latin typeface="Symbol" pitchFamily="18" charset="2"/>
                  </a:rPr>
                  <a:t>w</a:t>
                </a:r>
                <a:r>
                  <a:rPr lang="en-US" sz="1600" b="1" baseline="-25000" dirty="0" err="1" smtClean="0">
                    <a:solidFill>
                      <a:srgbClr val="FF0000"/>
                    </a:solidFill>
                    <a:latin typeface="Symbol" pitchFamily="18" charset="2"/>
                  </a:rPr>
                  <a:t>o</a:t>
                </a:r>
                <a:r>
                  <a:rPr lang="en-US" sz="1600" b="1" dirty="0" err="1" smtClean="0">
                    <a:solidFill>
                      <a:srgbClr val="FF0000"/>
                    </a:solidFill>
                    <a:latin typeface="+mn-lt"/>
                  </a:rPr>
                  <a:t>is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+mn-lt"/>
                  </a:rPr>
                  <a:t> target frequency for matching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). </a:t>
                </a:r>
                <a:endParaRPr lang="en-US" sz="1600" b="1" dirty="0" smtClean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5) 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Under matched conditions, 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calculate </a:t>
                </a:r>
                <a:r>
                  <a:rPr lang="en-US" sz="1600" b="1" dirty="0" err="1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V</a:t>
                </a:r>
                <a:r>
                  <a:rPr lang="en-US" sz="1600" b="1" baseline="-25000" dirty="0" err="1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gs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 and output current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i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out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  <a:cs typeface="Arial" pitchFamily="34" charset="0"/>
                  </a:rPr>
                  <a:t>.</a:t>
                </a:r>
              </a:p>
              <a:p>
                <a:pPr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6) Calculate </a:t>
                </a:r>
                <a:r>
                  <a:rPr lang="en-US" sz="1600" b="1" dirty="0">
                    <a:solidFill>
                      <a:srgbClr val="000000"/>
                    </a:solidFill>
                    <a:latin typeface="+mn-lt"/>
                  </a:rPr>
                  <a:t>voltage gain </a:t>
                </a:r>
                <a14:m>
                  <m:oMath xmlns:m="http://schemas.openxmlformats.org/officeDocument/2006/math">
                    <m:r>
                      <a:rPr lang="en-US" sz="1600" b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600" b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𝐀𝐯</m:t>
                    </m:r>
                    <m:r>
                      <a:rPr lang="en-US" sz="1600" b="1">
                        <a:solidFill>
                          <a:srgbClr val="00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b="1" i="1">
                            <a:solidFill>
                              <a:srgbClr val="00000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𝐕</m:t>
                            </m:r>
                          </m:e>
                          <m:sub>
                            <m:r>
                              <a:rPr lang="en-US" sz="1600" b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𝐨𝐮𝐭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b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𝐕</m:t>
                            </m:r>
                          </m:e>
                          <m:sub>
                            <m:r>
                              <a:rPr lang="en-US" sz="1600" b="1">
                                <a:solidFill>
                                  <a:srgbClr val="000000"/>
                                </a:solidFill>
                                <a:latin typeface="Cambria Math"/>
                              </a:rPr>
                              <m:t>𝐬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, and compare the result with that of 3).</a:t>
                </a:r>
              </a:p>
              <a:p>
                <a:pPr>
                  <a:defRPr/>
                </a:pP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7) Explain the role of source inductor </a:t>
                </a:r>
                <a:r>
                  <a:rPr lang="en-US" sz="1600" b="1" dirty="0" err="1" smtClean="0">
                    <a:solidFill>
                      <a:srgbClr val="000000"/>
                    </a:solidFill>
                    <a:latin typeface="+mn-lt"/>
                  </a:rPr>
                  <a:t>L</a:t>
                </a:r>
                <a:r>
                  <a:rPr lang="en-US" sz="1600" b="1" baseline="-25000" dirty="0" err="1" smtClean="0">
                    <a:solidFill>
                      <a:srgbClr val="000000"/>
                    </a:solidFill>
                    <a:latin typeface="+mn-lt"/>
                  </a:rPr>
                  <a:t>s</a:t>
                </a:r>
                <a:r>
                  <a:rPr lang="en-US" sz="1600" b="1" dirty="0" smtClean="0">
                    <a:solidFill>
                      <a:srgbClr val="000000"/>
                    </a:solidFill>
                    <a:latin typeface="+mn-lt"/>
                  </a:rPr>
                  <a:t> in view of impedance matching.</a:t>
                </a:r>
                <a:endParaRPr lang="en-US" sz="1600" b="1" dirty="0">
                  <a:solidFill>
                    <a:srgbClr val="000000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495800"/>
                <a:ext cx="6858000" cy="1708225"/>
              </a:xfrm>
              <a:prstGeom prst="rect">
                <a:avLst/>
              </a:prstGeom>
              <a:blipFill rotWithShape="1">
                <a:blip r:embed="rId5"/>
                <a:stretch>
                  <a:fillRect l="-444" t="-1071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590800" y="2362200"/>
            <a:ext cx="8382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67867" y="2743200"/>
            <a:ext cx="86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Franklin Gothic Medium Cond"/>
              </a:rPr>
              <a:t>lossless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86372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irginia Tech-Branding Update022206">
      <a:majorFont>
        <a:latin typeface="Franklin Gothic Demi"/>
        <a:ea typeface=""/>
        <a:cs typeface=""/>
      </a:majorFont>
      <a:minorFont>
        <a:latin typeface="Franklin Gothic Medium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rginia Tech-Branding Update0222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33621</TotalTime>
  <Words>660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Virginia Tech-Branding Update022206</vt:lpstr>
      <vt:lpstr>Visio</vt:lpstr>
      <vt:lpstr>PowerPoint Presentation</vt:lpstr>
      <vt:lpstr>Problem-1: Power penalty for mismatch</vt:lpstr>
      <vt:lpstr>Problem-2: Power penalty for inductor loss</vt:lpstr>
      <vt:lpstr>Problem-3: Power penalty for inductor loss</vt:lpstr>
      <vt:lpstr>Problem-4: LNA input matching</vt:lpstr>
      <vt:lpstr>Problem-4: LNA input matching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Template5</dc:title>
  <dc:creator>giffin</dc:creator>
  <cp:lastModifiedBy>kkoh</cp:lastModifiedBy>
  <cp:revision>654</cp:revision>
  <cp:lastPrinted>2012-02-01T21:32:04Z</cp:lastPrinted>
  <dcterms:created xsi:type="dcterms:W3CDTF">2005-10-14T12:27:33Z</dcterms:created>
  <dcterms:modified xsi:type="dcterms:W3CDTF">2012-02-01T21:33:01Z</dcterms:modified>
</cp:coreProperties>
</file>